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0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5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ustomXml" Target="../customXml/item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A6FD4D-056B-4A79-855C-56E43A2B3DB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5C93AA31-E6E0-4257-91C4-997DA8EA70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JOIN</a:t>
          </a: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8E02B998-93E5-4F0E-90B0-E63032DB7AAA}" type="parTrans" cxnId="{5BE70889-FBA1-4460-B924-08B823A35ACF}">
      <dgm:prSet/>
      <dgm:spPr/>
    </dgm:pt>
    <dgm:pt modelId="{6CBAA10F-B2BB-4689-826B-186A784B68D8}" type="sibTrans" cxnId="{5BE70889-FBA1-4460-B924-08B823A35ACF}">
      <dgm:prSet/>
      <dgm:spPr/>
    </dgm:pt>
    <dgm:pt modelId="{2A00F07C-5AAD-42B9-9BD3-6FB3DAEE8A3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THETA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A6C2797A-0098-4E9D-9A6A-B3BDD782EB27}" type="parTrans" cxnId="{0FC74CB5-160F-400A-9170-BD599D446FF9}">
      <dgm:prSet/>
      <dgm:spPr/>
    </dgm:pt>
    <dgm:pt modelId="{821A84D8-DE91-4B7E-8F85-66252FACE845}" type="sibTrans" cxnId="{0FC74CB5-160F-400A-9170-BD599D446FF9}">
      <dgm:prSet/>
      <dgm:spPr/>
    </dgm:pt>
    <dgm:pt modelId="{FE698FBE-918B-4498-BB1C-A35662556F6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EQUIJOIN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(INNER JOIN)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18055340-EB9B-4447-AC75-0C88FAEECD08}" type="parTrans" cxnId="{3486AB21-3691-4E9C-8232-9212D0CE7039}">
      <dgm:prSet/>
      <dgm:spPr/>
    </dgm:pt>
    <dgm:pt modelId="{AE62412B-FAC1-4FEE-9A64-AD09CEF0D009}" type="sibTrans" cxnId="{3486AB21-3691-4E9C-8232-9212D0CE7039}">
      <dgm:prSet/>
      <dgm:spPr/>
    </dgm:pt>
    <dgm:pt modelId="{5912B9A7-FE78-4179-8937-0B82125EA72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NATURAL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79ABBD67-2273-4D25-9A46-221FCFCD5DF7}" type="parTrans" cxnId="{C46BE6B0-D308-4024-A836-9BAE3E143044}">
      <dgm:prSet/>
      <dgm:spPr/>
    </dgm:pt>
    <dgm:pt modelId="{CB7F11D0-443D-43F6-9EE1-83ED2E6B4793}" type="sibTrans" cxnId="{C46BE6B0-D308-4024-A836-9BAE3E143044}">
      <dgm:prSet/>
      <dgm:spPr/>
    </dgm:pt>
    <dgm:pt modelId="{6529F73A-9920-41E0-BEAF-476AE24B15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64F72177-BB65-467C-BF71-17B54FF7AD69}" type="parTrans" cxnId="{5DDBD649-F802-4BD0-95E9-76F6878430CF}">
      <dgm:prSet/>
      <dgm:spPr/>
    </dgm:pt>
    <dgm:pt modelId="{361CDC44-A076-41E0-95A6-8F68F67FDD3C}" type="sibTrans" cxnId="{5DDBD649-F802-4BD0-95E9-76F6878430CF}">
      <dgm:prSet/>
      <dgm:spPr/>
    </dgm:pt>
    <dgm:pt modelId="{8481EF2A-16B7-442E-9D9B-62A6279E5D4C}" type="pres">
      <dgm:prSet presAssocID="{84A6FD4D-056B-4A79-855C-56E43A2B3DB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6592948-E65A-4814-9899-B65CFE772088}" type="pres">
      <dgm:prSet presAssocID="{5C93AA31-E6E0-4257-91C4-997DA8EA702B}" presName="hierRoot1" presStyleCnt="0">
        <dgm:presLayoutVars>
          <dgm:hierBranch/>
        </dgm:presLayoutVars>
      </dgm:prSet>
      <dgm:spPr/>
    </dgm:pt>
    <dgm:pt modelId="{18A2AFCB-FF5B-405F-915D-34EB79C3C921}" type="pres">
      <dgm:prSet presAssocID="{5C93AA31-E6E0-4257-91C4-997DA8EA702B}" presName="rootComposite1" presStyleCnt="0"/>
      <dgm:spPr/>
    </dgm:pt>
    <dgm:pt modelId="{6876A070-3C43-431B-89BC-CCBBCDBB96D1}" type="pres">
      <dgm:prSet presAssocID="{5C93AA31-E6E0-4257-91C4-997DA8EA702B}" presName="rootText1" presStyleLbl="node0" presStyleIdx="0" presStyleCnt="1">
        <dgm:presLayoutVars>
          <dgm:chPref val="3"/>
        </dgm:presLayoutVars>
      </dgm:prSet>
      <dgm:spPr/>
    </dgm:pt>
    <dgm:pt modelId="{0B03DCFB-2212-45C8-B1AB-4D67F99E8EAC}" type="pres">
      <dgm:prSet presAssocID="{5C93AA31-E6E0-4257-91C4-997DA8EA702B}" presName="rootConnector1" presStyleLbl="node1" presStyleIdx="0" presStyleCnt="0"/>
      <dgm:spPr/>
    </dgm:pt>
    <dgm:pt modelId="{DC650B10-7A77-4C7D-BB2F-36B94C235033}" type="pres">
      <dgm:prSet presAssocID="{5C93AA31-E6E0-4257-91C4-997DA8EA702B}" presName="hierChild2" presStyleCnt="0"/>
      <dgm:spPr/>
    </dgm:pt>
    <dgm:pt modelId="{8B5A24E8-0D4B-445C-AD14-0E2F8FBB64A1}" type="pres">
      <dgm:prSet presAssocID="{A6C2797A-0098-4E9D-9A6A-B3BDD782EB27}" presName="Name35" presStyleLbl="parChTrans1D2" presStyleIdx="0" presStyleCnt="4"/>
      <dgm:spPr/>
    </dgm:pt>
    <dgm:pt modelId="{62C7AD1F-0444-4B91-9CE1-86DC9C3CFA43}" type="pres">
      <dgm:prSet presAssocID="{2A00F07C-5AAD-42B9-9BD3-6FB3DAEE8A38}" presName="hierRoot2" presStyleCnt="0">
        <dgm:presLayoutVars>
          <dgm:hierBranch/>
        </dgm:presLayoutVars>
      </dgm:prSet>
      <dgm:spPr/>
    </dgm:pt>
    <dgm:pt modelId="{2F66AACB-4375-4D0F-8454-19E82816640E}" type="pres">
      <dgm:prSet presAssocID="{2A00F07C-5AAD-42B9-9BD3-6FB3DAEE8A38}" presName="rootComposite" presStyleCnt="0"/>
      <dgm:spPr/>
    </dgm:pt>
    <dgm:pt modelId="{022CE380-0AC0-4E97-9C66-FC2E6D1B78E0}" type="pres">
      <dgm:prSet presAssocID="{2A00F07C-5AAD-42B9-9BD3-6FB3DAEE8A38}" presName="rootText" presStyleLbl="node2" presStyleIdx="0" presStyleCnt="4">
        <dgm:presLayoutVars>
          <dgm:chPref val="3"/>
        </dgm:presLayoutVars>
      </dgm:prSet>
      <dgm:spPr/>
    </dgm:pt>
    <dgm:pt modelId="{8053EC51-97BC-4AC4-9D12-8C7DA6341E2D}" type="pres">
      <dgm:prSet presAssocID="{2A00F07C-5AAD-42B9-9BD3-6FB3DAEE8A38}" presName="rootConnector" presStyleLbl="node2" presStyleIdx="0" presStyleCnt="4"/>
      <dgm:spPr/>
    </dgm:pt>
    <dgm:pt modelId="{331E1B61-0613-4378-88B1-C433836A3FA6}" type="pres">
      <dgm:prSet presAssocID="{2A00F07C-5AAD-42B9-9BD3-6FB3DAEE8A38}" presName="hierChild4" presStyleCnt="0"/>
      <dgm:spPr/>
    </dgm:pt>
    <dgm:pt modelId="{181FC4AD-79DB-4EBB-999B-9101E7F06192}" type="pres">
      <dgm:prSet presAssocID="{2A00F07C-5AAD-42B9-9BD3-6FB3DAEE8A38}" presName="hierChild5" presStyleCnt="0"/>
      <dgm:spPr/>
    </dgm:pt>
    <dgm:pt modelId="{5037E236-0FB8-4679-AC3C-36CCE141C4AA}" type="pres">
      <dgm:prSet presAssocID="{18055340-EB9B-4447-AC75-0C88FAEECD08}" presName="Name35" presStyleLbl="parChTrans1D2" presStyleIdx="1" presStyleCnt="4"/>
      <dgm:spPr/>
    </dgm:pt>
    <dgm:pt modelId="{0AF81581-48EC-49E9-A875-261B75BE38FC}" type="pres">
      <dgm:prSet presAssocID="{FE698FBE-918B-4498-BB1C-A35662556F6A}" presName="hierRoot2" presStyleCnt="0">
        <dgm:presLayoutVars>
          <dgm:hierBranch/>
        </dgm:presLayoutVars>
      </dgm:prSet>
      <dgm:spPr/>
    </dgm:pt>
    <dgm:pt modelId="{DE8EAAD4-F867-42AA-BB99-D1B4642C8519}" type="pres">
      <dgm:prSet presAssocID="{FE698FBE-918B-4498-BB1C-A35662556F6A}" presName="rootComposite" presStyleCnt="0"/>
      <dgm:spPr/>
    </dgm:pt>
    <dgm:pt modelId="{5A31D4C7-E586-4202-970C-B70BF6841701}" type="pres">
      <dgm:prSet presAssocID="{FE698FBE-918B-4498-BB1C-A35662556F6A}" presName="rootText" presStyleLbl="node2" presStyleIdx="1" presStyleCnt="4">
        <dgm:presLayoutVars>
          <dgm:chPref val="3"/>
        </dgm:presLayoutVars>
      </dgm:prSet>
      <dgm:spPr/>
    </dgm:pt>
    <dgm:pt modelId="{F09E7C79-81B3-495E-A588-A5C10E06CD9E}" type="pres">
      <dgm:prSet presAssocID="{FE698FBE-918B-4498-BB1C-A35662556F6A}" presName="rootConnector" presStyleLbl="node2" presStyleIdx="1" presStyleCnt="4"/>
      <dgm:spPr/>
    </dgm:pt>
    <dgm:pt modelId="{0B567D87-DFDA-4C49-8336-A85A41F9E317}" type="pres">
      <dgm:prSet presAssocID="{FE698FBE-918B-4498-BB1C-A35662556F6A}" presName="hierChild4" presStyleCnt="0"/>
      <dgm:spPr/>
    </dgm:pt>
    <dgm:pt modelId="{68480990-ABE9-4F89-9DB3-5371FB4DCE1B}" type="pres">
      <dgm:prSet presAssocID="{FE698FBE-918B-4498-BB1C-A35662556F6A}" presName="hierChild5" presStyleCnt="0"/>
      <dgm:spPr/>
    </dgm:pt>
    <dgm:pt modelId="{8CABF043-3282-40D6-8058-8954056AC201}" type="pres">
      <dgm:prSet presAssocID="{79ABBD67-2273-4D25-9A46-221FCFCD5DF7}" presName="Name35" presStyleLbl="parChTrans1D2" presStyleIdx="2" presStyleCnt="4"/>
      <dgm:spPr/>
    </dgm:pt>
    <dgm:pt modelId="{65F7FD42-4E42-458E-B3D8-512104CECB2A}" type="pres">
      <dgm:prSet presAssocID="{5912B9A7-FE78-4179-8937-0B82125EA720}" presName="hierRoot2" presStyleCnt="0">
        <dgm:presLayoutVars>
          <dgm:hierBranch/>
        </dgm:presLayoutVars>
      </dgm:prSet>
      <dgm:spPr/>
    </dgm:pt>
    <dgm:pt modelId="{5629376D-1F0F-4451-B226-9C898F48A335}" type="pres">
      <dgm:prSet presAssocID="{5912B9A7-FE78-4179-8937-0B82125EA720}" presName="rootComposite" presStyleCnt="0"/>
      <dgm:spPr/>
    </dgm:pt>
    <dgm:pt modelId="{941D1CD1-F0CA-4166-8812-5265C56D98C1}" type="pres">
      <dgm:prSet presAssocID="{5912B9A7-FE78-4179-8937-0B82125EA720}" presName="rootText" presStyleLbl="node2" presStyleIdx="2" presStyleCnt="4">
        <dgm:presLayoutVars>
          <dgm:chPref val="3"/>
        </dgm:presLayoutVars>
      </dgm:prSet>
      <dgm:spPr/>
    </dgm:pt>
    <dgm:pt modelId="{D99F49D7-1278-4C57-A533-41D491A86199}" type="pres">
      <dgm:prSet presAssocID="{5912B9A7-FE78-4179-8937-0B82125EA720}" presName="rootConnector" presStyleLbl="node2" presStyleIdx="2" presStyleCnt="4"/>
      <dgm:spPr/>
    </dgm:pt>
    <dgm:pt modelId="{9326147D-5DBC-40DF-B8EA-0A562DFC3854}" type="pres">
      <dgm:prSet presAssocID="{5912B9A7-FE78-4179-8937-0B82125EA720}" presName="hierChild4" presStyleCnt="0"/>
      <dgm:spPr/>
    </dgm:pt>
    <dgm:pt modelId="{21819285-B7C0-4375-A682-DA17FBC6F3E1}" type="pres">
      <dgm:prSet presAssocID="{5912B9A7-FE78-4179-8937-0B82125EA720}" presName="hierChild5" presStyleCnt="0"/>
      <dgm:spPr/>
    </dgm:pt>
    <dgm:pt modelId="{B4FE3D48-C250-41D9-BFA4-580E5DF0B8F2}" type="pres">
      <dgm:prSet presAssocID="{64F72177-BB65-467C-BF71-17B54FF7AD69}" presName="Name35" presStyleLbl="parChTrans1D2" presStyleIdx="3" presStyleCnt="4"/>
      <dgm:spPr/>
    </dgm:pt>
    <dgm:pt modelId="{9E98D44D-DCC6-481A-8EFF-9DB410A09654}" type="pres">
      <dgm:prSet presAssocID="{6529F73A-9920-41E0-BEAF-476AE24B158E}" presName="hierRoot2" presStyleCnt="0">
        <dgm:presLayoutVars>
          <dgm:hierBranch/>
        </dgm:presLayoutVars>
      </dgm:prSet>
      <dgm:spPr/>
    </dgm:pt>
    <dgm:pt modelId="{8934F816-B3FB-4222-8D17-AF0BF34D6388}" type="pres">
      <dgm:prSet presAssocID="{6529F73A-9920-41E0-BEAF-476AE24B158E}" presName="rootComposite" presStyleCnt="0"/>
      <dgm:spPr/>
    </dgm:pt>
    <dgm:pt modelId="{648BA892-FE14-4246-B3A1-25DB8D947409}" type="pres">
      <dgm:prSet presAssocID="{6529F73A-9920-41E0-BEAF-476AE24B158E}" presName="rootText" presStyleLbl="node2" presStyleIdx="3" presStyleCnt="4">
        <dgm:presLayoutVars>
          <dgm:chPref val="3"/>
        </dgm:presLayoutVars>
      </dgm:prSet>
      <dgm:spPr/>
    </dgm:pt>
    <dgm:pt modelId="{D92E22A9-F638-4DB8-BCA6-0544E027F507}" type="pres">
      <dgm:prSet presAssocID="{6529F73A-9920-41E0-BEAF-476AE24B158E}" presName="rootConnector" presStyleLbl="node2" presStyleIdx="3" presStyleCnt="4"/>
      <dgm:spPr/>
    </dgm:pt>
    <dgm:pt modelId="{0DFBA77A-FD9B-4074-9719-89813DA5B502}" type="pres">
      <dgm:prSet presAssocID="{6529F73A-9920-41E0-BEAF-476AE24B158E}" presName="hierChild4" presStyleCnt="0"/>
      <dgm:spPr/>
    </dgm:pt>
    <dgm:pt modelId="{9516AB27-565A-4E59-9A13-90197C01B73A}" type="pres">
      <dgm:prSet presAssocID="{6529F73A-9920-41E0-BEAF-476AE24B158E}" presName="hierChild5" presStyleCnt="0"/>
      <dgm:spPr/>
    </dgm:pt>
    <dgm:pt modelId="{68263CAB-82A5-48DC-8F74-07D6D8E1EDC0}" type="pres">
      <dgm:prSet presAssocID="{5C93AA31-E6E0-4257-91C4-997DA8EA702B}" presName="hierChild3" presStyleCnt="0"/>
      <dgm:spPr/>
    </dgm:pt>
  </dgm:ptLst>
  <dgm:cxnLst>
    <dgm:cxn modelId="{1C655755-EFC8-4DCB-B6DC-39914329DFC8}" type="presOf" srcId="{FE698FBE-918B-4498-BB1C-A35662556F6A}" destId="{5A31D4C7-E586-4202-970C-B70BF6841701}" srcOrd="0" destOrd="0" presId="urn:microsoft.com/office/officeart/2005/8/layout/orgChart1"/>
    <dgm:cxn modelId="{A46C1D8D-476C-4DE2-B7C1-19E404247FD5}" type="presOf" srcId="{5912B9A7-FE78-4179-8937-0B82125EA720}" destId="{941D1CD1-F0CA-4166-8812-5265C56D98C1}" srcOrd="0" destOrd="0" presId="urn:microsoft.com/office/officeart/2005/8/layout/orgChart1"/>
    <dgm:cxn modelId="{0EDBC287-14F2-43A4-B249-DA979D925A98}" type="presOf" srcId="{A6C2797A-0098-4E9D-9A6A-B3BDD782EB27}" destId="{8B5A24E8-0D4B-445C-AD14-0E2F8FBB64A1}" srcOrd="0" destOrd="0" presId="urn:microsoft.com/office/officeart/2005/8/layout/orgChart1"/>
    <dgm:cxn modelId="{EDB5586E-2444-41AB-8B14-DABCE314CC11}" type="presOf" srcId="{6529F73A-9920-41E0-BEAF-476AE24B158E}" destId="{648BA892-FE14-4246-B3A1-25DB8D947409}" srcOrd="0" destOrd="0" presId="urn:microsoft.com/office/officeart/2005/8/layout/orgChart1"/>
    <dgm:cxn modelId="{3486AB21-3691-4E9C-8232-9212D0CE7039}" srcId="{5C93AA31-E6E0-4257-91C4-997DA8EA702B}" destId="{FE698FBE-918B-4498-BB1C-A35662556F6A}" srcOrd="1" destOrd="0" parTransId="{18055340-EB9B-4447-AC75-0C88FAEECD08}" sibTransId="{AE62412B-FAC1-4FEE-9A64-AD09CEF0D009}"/>
    <dgm:cxn modelId="{0E17D10E-D146-4892-868E-CC44490D0846}" type="presOf" srcId="{64F72177-BB65-467C-BF71-17B54FF7AD69}" destId="{B4FE3D48-C250-41D9-BFA4-580E5DF0B8F2}" srcOrd="0" destOrd="0" presId="urn:microsoft.com/office/officeart/2005/8/layout/orgChart1"/>
    <dgm:cxn modelId="{1CC6CD38-2759-4E12-9D34-96E2C93CEA67}" type="presOf" srcId="{84A6FD4D-056B-4A79-855C-56E43A2B3DB0}" destId="{8481EF2A-16B7-442E-9D9B-62A6279E5D4C}" srcOrd="0" destOrd="0" presId="urn:microsoft.com/office/officeart/2005/8/layout/orgChart1"/>
    <dgm:cxn modelId="{0DBEE585-12CA-4784-97F4-922B6385A8CE}" type="presOf" srcId="{2A00F07C-5AAD-42B9-9BD3-6FB3DAEE8A38}" destId="{022CE380-0AC0-4E97-9C66-FC2E6D1B78E0}" srcOrd="0" destOrd="0" presId="urn:microsoft.com/office/officeart/2005/8/layout/orgChart1"/>
    <dgm:cxn modelId="{0FC74CB5-160F-400A-9170-BD599D446FF9}" srcId="{5C93AA31-E6E0-4257-91C4-997DA8EA702B}" destId="{2A00F07C-5AAD-42B9-9BD3-6FB3DAEE8A38}" srcOrd="0" destOrd="0" parTransId="{A6C2797A-0098-4E9D-9A6A-B3BDD782EB27}" sibTransId="{821A84D8-DE91-4B7E-8F85-66252FACE845}"/>
    <dgm:cxn modelId="{4FE71796-8715-4740-8DC8-7C275B3CD7BC}" type="presOf" srcId="{FE698FBE-918B-4498-BB1C-A35662556F6A}" destId="{F09E7C79-81B3-495E-A588-A5C10E06CD9E}" srcOrd="1" destOrd="0" presId="urn:microsoft.com/office/officeart/2005/8/layout/orgChart1"/>
    <dgm:cxn modelId="{10469315-8CBB-42D1-82CA-69FF380F1820}" type="presOf" srcId="{5C93AA31-E6E0-4257-91C4-997DA8EA702B}" destId="{6876A070-3C43-431B-89BC-CCBBCDBB96D1}" srcOrd="0" destOrd="0" presId="urn:microsoft.com/office/officeart/2005/8/layout/orgChart1"/>
    <dgm:cxn modelId="{C46BE6B0-D308-4024-A836-9BAE3E143044}" srcId="{5C93AA31-E6E0-4257-91C4-997DA8EA702B}" destId="{5912B9A7-FE78-4179-8937-0B82125EA720}" srcOrd="2" destOrd="0" parTransId="{79ABBD67-2273-4D25-9A46-221FCFCD5DF7}" sibTransId="{CB7F11D0-443D-43F6-9EE1-83ED2E6B4793}"/>
    <dgm:cxn modelId="{2912DCDC-F6D8-4AC6-9E44-1EDF4559B9DC}" type="presOf" srcId="{79ABBD67-2273-4D25-9A46-221FCFCD5DF7}" destId="{8CABF043-3282-40D6-8058-8954056AC201}" srcOrd="0" destOrd="0" presId="urn:microsoft.com/office/officeart/2005/8/layout/orgChart1"/>
    <dgm:cxn modelId="{033DFDFA-8830-4B58-8841-3BDE9AE98BAB}" type="presOf" srcId="{5C93AA31-E6E0-4257-91C4-997DA8EA702B}" destId="{0B03DCFB-2212-45C8-B1AB-4D67F99E8EAC}" srcOrd="1" destOrd="0" presId="urn:microsoft.com/office/officeart/2005/8/layout/orgChart1"/>
    <dgm:cxn modelId="{D378E26C-ACBB-43AC-BEBB-4028FBBA8FA8}" type="presOf" srcId="{5912B9A7-FE78-4179-8937-0B82125EA720}" destId="{D99F49D7-1278-4C57-A533-41D491A86199}" srcOrd="1" destOrd="0" presId="urn:microsoft.com/office/officeart/2005/8/layout/orgChart1"/>
    <dgm:cxn modelId="{3540DEAB-6843-4512-B17C-0E9C6EF40F46}" type="presOf" srcId="{2A00F07C-5AAD-42B9-9BD3-6FB3DAEE8A38}" destId="{8053EC51-97BC-4AC4-9D12-8C7DA6341E2D}" srcOrd="1" destOrd="0" presId="urn:microsoft.com/office/officeart/2005/8/layout/orgChart1"/>
    <dgm:cxn modelId="{5DDBD649-F802-4BD0-95E9-76F6878430CF}" srcId="{5C93AA31-E6E0-4257-91C4-997DA8EA702B}" destId="{6529F73A-9920-41E0-BEAF-476AE24B158E}" srcOrd="3" destOrd="0" parTransId="{64F72177-BB65-467C-BF71-17B54FF7AD69}" sibTransId="{361CDC44-A076-41E0-95A6-8F68F67FDD3C}"/>
    <dgm:cxn modelId="{5BE70889-FBA1-4460-B924-08B823A35ACF}" srcId="{84A6FD4D-056B-4A79-855C-56E43A2B3DB0}" destId="{5C93AA31-E6E0-4257-91C4-997DA8EA702B}" srcOrd="0" destOrd="0" parTransId="{8E02B998-93E5-4F0E-90B0-E63032DB7AAA}" sibTransId="{6CBAA10F-B2BB-4689-826B-186A784B68D8}"/>
    <dgm:cxn modelId="{44F21374-F08F-40B8-961C-F48937354B7B}" type="presOf" srcId="{6529F73A-9920-41E0-BEAF-476AE24B158E}" destId="{D92E22A9-F638-4DB8-BCA6-0544E027F507}" srcOrd="1" destOrd="0" presId="urn:microsoft.com/office/officeart/2005/8/layout/orgChart1"/>
    <dgm:cxn modelId="{B2D173DB-6B51-4EE3-8568-798AB3AC0F39}" type="presOf" srcId="{18055340-EB9B-4447-AC75-0C88FAEECD08}" destId="{5037E236-0FB8-4679-AC3C-36CCE141C4AA}" srcOrd="0" destOrd="0" presId="urn:microsoft.com/office/officeart/2005/8/layout/orgChart1"/>
    <dgm:cxn modelId="{CF6AA0A8-7E21-4B2C-A6A6-13913A3DD486}" type="presParOf" srcId="{8481EF2A-16B7-442E-9D9B-62A6279E5D4C}" destId="{06592948-E65A-4814-9899-B65CFE772088}" srcOrd="0" destOrd="0" presId="urn:microsoft.com/office/officeart/2005/8/layout/orgChart1"/>
    <dgm:cxn modelId="{60C4960E-ED0A-49A7-8A32-EE562450212D}" type="presParOf" srcId="{06592948-E65A-4814-9899-B65CFE772088}" destId="{18A2AFCB-FF5B-405F-915D-34EB79C3C921}" srcOrd="0" destOrd="0" presId="urn:microsoft.com/office/officeart/2005/8/layout/orgChart1"/>
    <dgm:cxn modelId="{47CE838F-E864-4FB8-BD4E-66806F8F8A86}" type="presParOf" srcId="{18A2AFCB-FF5B-405F-915D-34EB79C3C921}" destId="{6876A070-3C43-431B-89BC-CCBBCDBB96D1}" srcOrd="0" destOrd="0" presId="urn:microsoft.com/office/officeart/2005/8/layout/orgChart1"/>
    <dgm:cxn modelId="{355EDF8D-22A5-4FEE-842F-D528E66C1C6D}" type="presParOf" srcId="{18A2AFCB-FF5B-405F-915D-34EB79C3C921}" destId="{0B03DCFB-2212-45C8-B1AB-4D67F99E8EAC}" srcOrd="1" destOrd="0" presId="urn:microsoft.com/office/officeart/2005/8/layout/orgChart1"/>
    <dgm:cxn modelId="{2E37A70F-EB7E-4132-B70E-60120FE03E6F}" type="presParOf" srcId="{06592948-E65A-4814-9899-B65CFE772088}" destId="{DC650B10-7A77-4C7D-BB2F-36B94C235033}" srcOrd="1" destOrd="0" presId="urn:microsoft.com/office/officeart/2005/8/layout/orgChart1"/>
    <dgm:cxn modelId="{0B7837F3-F943-4790-AC8B-02B6904ADCF9}" type="presParOf" srcId="{DC650B10-7A77-4C7D-BB2F-36B94C235033}" destId="{8B5A24E8-0D4B-445C-AD14-0E2F8FBB64A1}" srcOrd="0" destOrd="0" presId="urn:microsoft.com/office/officeart/2005/8/layout/orgChart1"/>
    <dgm:cxn modelId="{4FC59F58-411B-40C3-8A91-32AE38D048C8}" type="presParOf" srcId="{DC650B10-7A77-4C7D-BB2F-36B94C235033}" destId="{62C7AD1F-0444-4B91-9CE1-86DC9C3CFA43}" srcOrd="1" destOrd="0" presId="urn:microsoft.com/office/officeart/2005/8/layout/orgChart1"/>
    <dgm:cxn modelId="{59238101-19D6-4711-A645-DE08671B81F8}" type="presParOf" srcId="{62C7AD1F-0444-4B91-9CE1-86DC9C3CFA43}" destId="{2F66AACB-4375-4D0F-8454-19E82816640E}" srcOrd="0" destOrd="0" presId="urn:microsoft.com/office/officeart/2005/8/layout/orgChart1"/>
    <dgm:cxn modelId="{C778B2B8-98D4-496E-80AA-5F04F8B508CE}" type="presParOf" srcId="{2F66AACB-4375-4D0F-8454-19E82816640E}" destId="{022CE380-0AC0-4E97-9C66-FC2E6D1B78E0}" srcOrd="0" destOrd="0" presId="urn:microsoft.com/office/officeart/2005/8/layout/orgChart1"/>
    <dgm:cxn modelId="{3A7E59B8-B53E-4116-99EE-084B6BEA3A1F}" type="presParOf" srcId="{2F66AACB-4375-4D0F-8454-19E82816640E}" destId="{8053EC51-97BC-4AC4-9D12-8C7DA6341E2D}" srcOrd="1" destOrd="0" presId="urn:microsoft.com/office/officeart/2005/8/layout/orgChart1"/>
    <dgm:cxn modelId="{5EB14AFF-BE62-4C27-AABC-4B2DDA09AA72}" type="presParOf" srcId="{62C7AD1F-0444-4B91-9CE1-86DC9C3CFA43}" destId="{331E1B61-0613-4378-88B1-C433836A3FA6}" srcOrd="1" destOrd="0" presId="urn:microsoft.com/office/officeart/2005/8/layout/orgChart1"/>
    <dgm:cxn modelId="{F102E77D-2B22-4AF8-8A79-1431C50C6137}" type="presParOf" srcId="{62C7AD1F-0444-4B91-9CE1-86DC9C3CFA43}" destId="{181FC4AD-79DB-4EBB-999B-9101E7F06192}" srcOrd="2" destOrd="0" presId="urn:microsoft.com/office/officeart/2005/8/layout/orgChart1"/>
    <dgm:cxn modelId="{148B47A1-A1B6-4FA2-B5D3-3FD118641DAC}" type="presParOf" srcId="{DC650B10-7A77-4C7D-BB2F-36B94C235033}" destId="{5037E236-0FB8-4679-AC3C-36CCE141C4AA}" srcOrd="2" destOrd="0" presId="urn:microsoft.com/office/officeart/2005/8/layout/orgChart1"/>
    <dgm:cxn modelId="{D14BF579-FA09-4477-A561-35CA9ED2A545}" type="presParOf" srcId="{DC650B10-7A77-4C7D-BB2F-36B94C235033}" destId="{0AF81581-48EC-49E9-A875-261B75BE38FC}" srcOrd="3" destOrd="0" presId="urn:microsoft.com/office/officeart/2005/8/layout/orgChart1"/>
    <dgm:cxn modelId="{C2D41887-346B-4F89-B056-EC613DD2E9D4}" type="presParOf" srcId="{0AF81581-48EC-49E9-A875-261B75BE38FC}" destId="{DE8EAAD4-F867-42AA-BB99-D1B4642C8519}" srcOrd="0" destOrd="0" presId="urn:microsoft.com/office/officeart/2005/8/layout/orgChart1"/>
    <dgm:cxn modelId="{67DBBFF2-90C4-46B5-9774-4581336023BE}" type="presParOf" srcId="{DE8EAAD4-F867-42AA-BB99-D1B4642C8519}" destId="{5A31D4C7-E586-4202-970C-B70BF6841701}" srcOrd="0" destOrd="0" presId="urn:microsoft.com/office/officeart/2005/8/layout/orgChart1"/>
    <dgm:cxn modelId="{14C1FE44-2690-4D57-92D1-512247830C04}" type="presParOf" srcId="{DE8EAAD4-F867-42AA-BB99-D1B4642C8519}" destId="{F09E7C79-81B3-495E-A588-A5C10E06CD9E}" srcOrd="1" destOrd="0" presId="urn:microsoft.com/office/officeart/2005/8/layout/orgChart1"/>
    <dgm:cxn modelId="{E8ED34C8-CE17-4500-8DD8-433B62C813A4}" type="presParOf" srcId="{0AF81581-48EC-49E9-A875-261B75BE38FC}" destId="{0B567D87-DFDA-4C49-8336-A85A41F9E317}" srcOrd="1" destOrd="0" presId="urn:microsoft.com/office/officeart/2005/8/layout/orgChart1"/>
    <dgm:cxn modelId="{2ED9F0EC-D374-4A3D-A1A5-25DCDBA7BFA4}" type="presParOf" srcId="{0AF81581-48EC-49E9-A875-261B75BE38FC}" destId="{68480990-ABE9-4F89-9DB3-5371FB4DCE1B}" srcOrd="2" destOrd="0" presId="urn:microsoft.com/office/officeart/2005/8/layout/orgChart1"/>
    <dgm:cxn modelId="{55ACE9BD-19FD-468F-83F3-D6FEA14BC93B}" type="presParOf" srcId="{DC650B10-7A77-4C7D-BB2F-36B94C235033}" destId="{8CABF043-3282-40D6-8058-8954056AC201}" srcOrd="4" destOrd="0" presId="urn:microsoft.com/office/officeart/2005/8/layout/orgChart1"/>
    <dgm:cxn modelId="{502ACB08-9DBC-4AD6-886C-69632BEA9842}" type="presParOf" srcId="{DC650B10-7A77-4C7D-BB2F-36B94C235033}" destId="{65F7FD42-4E42-458E-B3D8-512104CECB2A}" srcOrd="5" destOrd="0" presId="urn:microsoft.com/office/officeart/2005/8/layout/orgChart1"/>
    <dgm:cxn modelId="{EBFC57AC-AAA8-4907-8ED7-51B5A300B4B1}" type="presParOf" srcId="{65F7FD42-4E42-458E-B3D8-512104CECB2A}" destId="{5629376D-1F0F-4451-B226-9C898F48A335}" srcOrd="0" destOrd="0" presId="urn:microsoft.com/office/officeart/2005/8/layout/orgChart1"/>
    <dgm:cxn modelId="{4D20E73C-4D96-41AA-BE69-7443187F479E}" type="presParOf" srcId="{5629376D-1F0F-4451-B226-9C898F48A335}" destId="{941D1CD1-F0CA-4166-8812-5265C56D98C1}" srcOrd="0" destOrd="0" presId="urn:microsoft.com/office/officeart/2005/8/layout/orgChart1"/>
    <dgm:cxn modelId="{F45E8C72-8AD4-46F2-B862-EA5856D0C982}" type="presParOf" srcId="{5629376D-1F0F-4451-B226-9C898F48A335}" destId="{D99F49D7-1278-4C57-A533-41D491A86199}" srcOrd="1" destOrd="0" presId="urn:microsoft.com/office/officeart/2005/8/layout/orgChart1"/>
    <dgm:cxn modelId="{F8663FE4-DCEF-422D-87AB-4DE4E1AA6F45}" type="presParOf" srcId="{65F7FD42-4E42-458E-B3D8-512104CECB2A}" destId="{9326147D-5DBC-40DF-B8EA-0A562DFC3854}" srcOrd="1" destOrd="0" presId="urn:microsoft.com/office/officeart/2005/8/layout/orgChart1"/>
    <dgm:cxn modelId="{0E3FD6E3-7598-4766-A2DD-8981F0D32610}" type="presParOf" srcId="{65F7FD42-4E42-458E-B3D8-512104CECB2A}" destId="{21819285-B7C0-4375-A682-DA17FBC6F3E1}" srcOrd="2" destOrd="0" presId="urn:microsoft.com/office/officeart/2005/8/layout/orgChart1"/>
    <dgm:cxn modelId="{5DC4A5D6-226D-47BD-A7A9-CD9628D3ADBE}" type="presParOf" srcId="{DC650B10-7A77-4C7D-BB2F-36B94C235033}" destId="{B4FE3D48-C250-41D9-BFA4-580E5DF0B8F2}" srcOrd="6" destOrd="0" presId="urn:microsoft.com/office/officeart/2005/8/layout/orgChart1"/>
    <dgm:cxn modelId="{474CB9F2-0C28-445E-9F99-9F375F6E118F}" type="presParOf" srcId="{DC650B10-7A77-4C7D-BB2F-36B94C235033}" destId="{9E98D44D-DCC6-481A-8EFF-9DB410A09654}" srcOrd="7" destOrd="0" presId="urn:microsoft.com/office/officeart/2005/8/layout/orgChart1"/>
    <dgm:cxn modelId="{2DDE4EC8-4B89-4311-9999-9A4155073F2E}" type="presParOf" srcId="{9E98D44D-DCC6-481A-8EFF-9DB410A09654}" destId="{8934F816-B3FB-4222-8D17-AF0BF34D6388}" srcOrd="0" destOrd="0" presId="urn:microsoft.com/office/officeart/2005/8/layout/orgChart1"/>
    <dgm:cxn modelId="{BA00A1AD-BEFD-455D-A34B-E33F6C7165EE}" type="presParOf" srcId="{8934F816-B3FB-4222-8D17-AF0BF34D6388}" destId="{648BA892-FE14-4246-B3A1-25DB8D947409}" srcOrd="0" destOrd="0" presId="urn:microsoft.com/office/officeart/2005/8/layout/orgChart1"/>
    <dgm:cxn modelId="{556CA6E0-28F3-40CD-99B3-D94527D12784}" type="presParOf" srcId="{8934F816-B3FB-4222-8D17-AF0BF34D6388}" destId="{D92E22A9-F638-4DB8-BCA6-0544E027F507}" srcOrd="1" destOrd="0" presId="urn:microsoft.com/office/officeart/2005/8/layout/orgChart1"/>
    <dgm:cxn modelId="{4306719A-9AD0-4477-9CEC-B87423109CB2}" type="presParOf" srcId="{9E98D44D-DCC6-481A-8EFF-9DB410A09654}" destId="{0DFBA77A-FD9B-4074-9719-89813DA5B502}" srcOrd="1" destOrd="0" presId="urn:microsoft.com/office/officeart/2005/8/layout/orgChart1"/>
    <dgm:cxn modelId="{EA7CB5D7-7561-47EB-A670-771B5BB2AE53}" type="presParOf" srcId="{9E98D44D-DCC6-481A-8EFF-9DB410A09654}" destId="{9516AB27-565A-4E59-9A13-90197C01B73A}" srcOrd="2" destOrd="0" presId="urn:microsoft.com/office/officeart/2005/8/layout/orgChart1"/>
    <dgm:cxn modelId="{D6AC2BBC-9059-47D9-8B36-C389625EB6A0}" type="presParOf" srcId="{06592948-E65A-4814-9899-B65CFE772088}" destId="{68263CAB-82A5-48DC-8F74-07D6D8E1EDC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D0FC79-7B2E-4899-8707-10CD235CABF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3D753C2D-22ED-4E73-B3AF-AAE0E2D0DF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1 , </a:t>
          </a: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2</a:t>
          </a:r>
          <a:endParaRPr kumimoji="0" lang="en-US" altLang="ar-SA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9F3D0F82-D5E6-4D5C-852C-356E517D8EAA}" type="parTrans" cxnId="{E59F1932-6B44-4888-8BD9-B04F9C0CDF87}">
      <dgm:prSet/>
      <dgm:spPr/>
    </dgm:pt>
    <dgm:pt modelId="{C4731890-420C-4519-9141-EB6B867BE819}" type="sibTrans" cxnId="{E59F1932-6B44-4888-8BD9-B04F9C0CDF87}">
      <dgm:prSet/>
      <dgm:spPr/>
    </dgm:pt>
    <dgm:pt modelId="{32BB2FDB-B420-45CC-B81A-06DE9C50299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LEFT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33462277-3582-4DAA-B24E-8F75D7E51CAD}" type="parTrans" cxnId="{89D6E021-ED52-4B01-959F-B6AAFD8DB6C8}">
      <dgm:prSet/>
      <dgm:spPr/>
    </dgm:pt>
    <dgm:pt modelId="{4553D950-8BCE-499C-AF48-ACFA6AA7987E}" type="sibTrans" cxnId="{89D6E021-ED52-4B01-959F-B6AAFD8DB6C8}">
      <dgm:prSet/>
      <dgm:spPr/>
    </dgm:pt>
    <dgm:pt modelId="{F8A8FB50-C0E5-4072-BDF2-7710DA46E21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RIGHT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604BBDE8-BDBA-4DDC-AAC5-AA8ADC2EB8D1}" type="parTrans" cxnId="{EA1ECDB4-D726-4837-912D-EBD0BC569774}">
      <dgm:prSet/>
      <dgm:spPr/>
    </dgm:pt>
    <dgm:pt modelId="{F32050C2-6964-4B8E-867F-89AA9BA46D90}" type="sibTrans" cxnId="{EA1ECDB4-D726-4837-912D-EBD0BC569774}">
      <dgm:prSet/>
      <dgm:spPr/>
    </dgm:pt>
    <dgm:pt modelId="{7DB8F619-2DDA-4803-A2D8-8244BD039C5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FULL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R1,R2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231A5B81-D816-4A52-A30A-01D997B34AAC}" type="parTrans" cxnId="{0ECD0286-5EAA-417F-9CAA-1213270F7268}">
      <dgm:prSet/>
      <dgm:spPr/>
    </dgm:pt>
    <dgm:pt modelId="{D87651B2-3ED3-4058-8400-578B9E9B661A}" type="sibTrans" cxnId="{0ECD0286-5EAA-417F-9CAA-1213270F7268}">
      <dgm:prSet/>
      <dgm:spPr/>
    </dgm:pt>
    <dgm:pt modelId="{F75DC52B-30DC-4317-AF66-2F794CC3BF68}" type="pres">
      <dgm:prSet presAssocID="{5CD0FC79-7B2E-4899-8707-10CD235CAB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39994A3-6BA3-46BE-876B-4CC6194E6993}" type="pres">
      <dgm:prSet presAssocID="{3D753C2D-22ED-4E73-B3AF-AAE0E2D0DFBC}" presName="hierRoot1" presStyleCnt="0">
        <dgm:presLayoutVars>
          <dgm:hierBranch/>
        </dgm:presLayoutVars>
      </dgm:prSet>
      <dgm:spPr/>
    </dgm:pt>
    <dgm:pt modelId="{4B79237D-5719-48CA-88B9-E7B5CF71CFD9}" type="pres">
      <dgm:prSet presAssocID="{3D753C2D-22ED-4E73-B3AF-AAE0E2D0DFBC}" presName="rootComposite1" presStyleCnt="0"/>
      <dgm:spPr/>
    </dgm:pt>
    <dgm:pt modelId="{B5052E77-CCC0-4418-8AE8-50A837C3911A}" type="pres">
      <dgm:prSet presAssocID="{3D753C2D-22ED-4E73-B3AF-AAE0E2D0DFBC}" presName="rootText1" presStyleLbl="node0" presStyleIdx="0" presStyleCnt="1">
        <dgm:presLayoutVars>
          <dgm:chPref val="3"/>
        </dgm:presLayoutVars>
      </dgm:prSet>
      <dgm:spPr/>
    </dgm:pt>
    <dgm:pt modelId="{F1929FB3-1A0D-458B-861D-BA59AFE857D7}" type="pres">
      <dgm:prSet presAssocID="{3D753C2D-22ED-4E73-B3AF-AAE0E2D0DFBC}" presName="rootConnector1" presStyleLbl="node1" presStyleIdx="0" presStyleCnt="0"/>
      <dgm:spPr/>
    </dgm:pt>
    <dgm:pt modelId="{10134C3F-0F91-450C-ADA0-0F097E4B5D01}" type="pres">
      <dgm:prSet presAssocID="{3D753C2D-22ED-4E73-B3AF-AAE0E2D0DFBC}" presName="hierChild2" presStyleCnt="0"/>
      <dgm:spPr/>
    </dgm:pt>
    <dgm:pt modelId="{45F1870D-1C82-443F-B326-B5916A40ECEB}" type="pres">
      <dgm:prSet presAssocID="{33462277-3582-4DAA-B24E-8F75D7E51CAD}" presName="Name35" presStyleLbl="parChTrans1D2" presStyleIdx="0" presStyleCnt="3"/>
      <dgm:spPr/>
    </dgm:pt>
    <dgm:pt modelId="{F5D5F920-46C2-4994-B91A-636151D9CF32}" type="pres">
      <dgm:prSet presAssocID="{32BB2FDB-B420-45CC-B81A-06DE9C50299A}" presName="hierRoot2" presStyleCnt="0">
        <dgm:presLayoutVars>
          <dgm:hierBranch/>
        </dgm:presLayoutVars>
      </dgm:prSet>
      <dgm:spPr/>
    </dgm:pt>
    <dgm:pt modelId="{6C13ED78-DD52-40E6-83C7-7201F5030E4F}" type="pres">
      <dgm:prSet presAssocID="{32BB2FDB-B420-45CC-B81A-06DE9C50299A}" presName="rootComposite" presStyleCnt="0"/>
      <dgm:spPr/>
    </dgm:pt>
    <dgm:pt modelId="{7889BC3A-9801-4DF3-B8C6-A62B8674F388}" type="pres">
      <dgm:prSet presAssocID="{32BB2FDB-B420-45CC-B81A-06DE9C50299A}" presName="rootText" presStyleLbl="node2" presStyleIdx="0" presStyleCnt="3">
        <dgm:presLayoutVars>
          <dgm:chPref val="3"/>
        </dgm:presLayoutVars>
      </dgm:prSet>
      <dgm:spPr/>
    </dgm:pt>
    <dgm:pt modelId="{E044339C-2F4B-4702-8242-2A0AAAE79450}" type="pres">
      <dgm:prSet presAssocID="{32BB2FDB-B420-45CC-B81A-06DE9C50299A}" presName="rootConnector" presStyleLbl="node2" presStyleIdx="0" presStyleCnt="3"/>
      <dgm:spPr/>
    </dgm:pt>
    <dgm:pt modelId="{09D03797-8799-4062-9E39-1858612F1929}" type="pres">
      <dgm:prSet presAssocID="{32BB2FDB-B420-45CC-B81A-06DE9C50299A}" presName="hierChild4" presStyleCnt="0"/>
      <dgm:spPr/>
    </dgm:pt>
    <dgm:pt modelId="{6F4710F6-058C-480B-B216-5B8752954719}" type="pres">
      <dgm:prSet presAssocID="{32BB2FDB-B420-45CC-B81A-06DE9C50299A}" presName="hierChild5" presStyleCnt="0"/>
      <dgm:spPr/>
    </dgm:pt>
    <dgm:pt modelId="{91E58DEF-EFB0-4780-A3A9-0B58D03B7243}" type="pres">
      <dgm:prSet presAssocID="{604BBDE8-BDBA-4DDC-AAC5-AA8ADC2EB8D1}" presName="Name35" presStyleLbl="parChTrans1D2" presStyleIdx="1" presStyleCnt="3"/>
      <dgm:spPr/>
    </dgm:pt>
    <dgm:pt modelId="{25DCB2AE-B95A-41AF-A86E-38727266879C}" type="pres">
      <dgm:prSet presAssocID="{F8A8FB50-C0E5-4072-BDF2-7710DA46E21A}" presName="hierRoot2" presStyleCnt="0">
        <dgm:presLayoutVars>
          <dgm:hierBranch/>
        </dgm:presLayoutVars>
      </dgm:prSet>
      <dgm:spPr/>
    </dgm:pt>
    <dgm:pt modelId="{E2B19370-5FED-4D65-9FA9-1CA5D02F1BD2}" type="pres">
      <dgm:prSet presAssocID="{F8A8FB50-C0E5-4072-BDF2-7710DA46E21A}" presName="rootComposite" presStyleCnt="0"/>
      <dgm:spPr/>
    </dgm:pt>
    <dgm:pt modelId="{A6658FB4-6913-4A7C-827C-DF8EE3E0ADAC}" type="pres">
      <dgm:prSet presAssocID="{F8A8FB50-C0E5-4072-BDF2-7710DA46E21A}" presName="rootText" presStyleLbl="node2" presStyleIdx="1" presStyleCnt="3">
        <dgm:presLayoutVars>
          <dgm:chPref val="3"/>
        </dgm:presLayoutVars>
      </dgm:prSet>
      <dgm:spPr/>
    </dgm:pt>
    <dgm:pt modelId="{BB8EBBB2-D334-4090-AAB7-E14FA80A3C34}" type="pres">
      <dgm:prSet presAssocID="{F8A8FB50-C0E5-4072-BDF2-7710DA46E21A}" presName="rootConnector" presStyleLbl="node2" presStyleIdx="1" presStyleCnt="3"/>
      <dgm:spPr/>
    </dgm:pt>
    <dgm:pt modelId="{E30E7264-78E3-4FB0-BF8E-C6AF8A4A5A8C}" type="pres">
      <dgm:prSet presAssocID="{F8A8FB50-C0E5-4072-BDF2-7710DA46E21A}" presName="hierChild4" presStyleCnt="0"/>
      <dgm:spPr/>
    </dgm:pt>
    <dgm:pt modelId="{AF34A8A0-6E95-428B-B9D0-FF5BFFAE39F3}" type="pres">
      <dgm:prSet presAssocID="{F8A8FB50-C0E5-4072-BDF2-7710DA46E21A}" presName="hierChild5" presStyleCnt="0"/>
      <dgm:spPr/>
    </dgm:pt>
    <dgm:pt modelId="{893D6C4C-0170-403B-9B49-9803C501F08A}" type="pres">
      <dgm:prSet presAssocID="{231A5B81-D816-4A52-A30A-01D997B34AAC}" presName="Name35" presStyleLbl="parChTrans1D2" presStyleIdx="2" presStyleCnt="3"/>
      <dgm:spPr/>
    </dgm:pt>
    <dgm:pt modelId="{0F4C4F57-68C8-4FCF-89A4-4771ABE40F62}" type="pres">
      <dgm:prSet presAssocID="{7DB8F619-2DDA-4803-A2D8-8244BD039C5D}" presName="hierRoot2" presStyleCnt="0">
        <dgm:presLayoutVars>
          <dgm:hierBranch/>
        </dgm:presLayoutVars>
      </dgm:prSet>
      <dgm:spPr/>
    </dgm:pt>
    <dgm:pt modelId="{2D2D1E2C-402C-48D3-B860-7CD2E3B3324A}" type="pres">
      <dgm:prSet presAssocID="{7DB8F619-2DDA-4803-A2D8-8244BD039C5D}" presName="rootComposite" presStyleCnt="0"/>
      <dgm:spPr/>
    </dgm:pt>
    <dgm:pt modelId="{A0E98B33-9071-45D8-AE31-AE1308520AE1}" type="pres">
      <dgm:prSet presAssocID="{7DB8F619-2DDA-4803-A2D8-8244BD039C5D}" presName="rootText" presStyleLbl="node2" presStyleIdx="2" presStyleCnt="3">
        <dgm:presLayoutVars>
          <dgm:chPref val="3"/>
        </dgm:presLayoutVars>
      </dgm:prSet>
      <dgm:spPr/>
    </dgm:pt>
    <dgm:pt modelId="{C590CA7B-C6D3-4664-BACE-1D0FFD08D155}" type="pres">
      <dgm:prSet presAssocID="{7DB8F619-2DDA-4803-A2D8-8244BD039C5D}" presName="rootConnector" presStyleLbl="node2" presStyleIdx="2" presStyleCnt="3"/>
      <dgm:spPr/>
    </dgm:pt>
    <dgm:pt modelId="{543CB403-C20A-4875-B89A-B1D6DE125987}" type="pres">
      <dgm:prSet presAssocID="{7DB8F619-2DDA-4803-A2D8-8244BD039C5D}" presName="hierChild4" presStyleCnt="0"/>
      <dgm:spPr/>
    </dgm:pt>
    <dgm:pt modelId="{877178F0-88CC-442E-98EB-89B7A93333EB}" type="pres">
      <dgm:prSet presAssocID="{7DB8F619-2DDA-4803-A2D8-8244BD039C5D}" presName="hierChild5" presStyleCnt="0"/>
      <dgm:spPr/>
    </dgm:pt>
    <dgm:pt modelId="{C6753327-C74B-4804-A919-0D8E07DC6F14}" type="pres">
      <dgm:prSet presAssocID="{3D753C2D-22ED-4E73-B3AF-AAE0E2D0DFBC}" presName="hierChild3" presStyleCnt="0"/>
      <dgm:spPr/>
    </dgm:pt>
  </dgm:ptLst>
  <dgm:cxnLst>
    <dgm:cxn modelId="{89D6E021-ED52-4B01-959F-B6AAFD8DB6C8}" srcId="{3D753C2D-22ED-4E73-B3AF-AAE0E2D0DFBC}" destId="{32BB2FDB-B420-45CC-B81A-06DE9C50299A}" srcOrd="0" destOrd="0" parTransId="{33462277-3582-4DAA-B24E-8F75D7E51CAD}" sibTransId="{4553D950-8BCE-499C-AF48-ACFA6AA7987E}"/>
    <dgm:cxn modelId="{EA1ECDB4-D726-4837-912D-EBD0BC569774}" srcId="{3D753C2D-22ED-4E73-B3AF-AAE0E2D0DFBC}" destId="{F8A8FB50-C0E5-4072-BDF2-7710DA46E21A}" srcOrd="1" destOrd="0" parTransId="{604BBDE8-BDBA-4DDC-AAC5-AA8ADC2EB8D1}" sibTransId="{F32050C2-6964-4B8E-867F-89AA9BA46D90}"/>
    <dgm:cxn modelId="{8419BB49-B3DF-49C0-8689-DC98B5A7FF08}" type="presOf" srcId="{231A5B81-D816-4A52-A30A-01D997B34AAC}" destId="{893D6C4C-0170-403B-9B49-9803C501F08A}" srcOrd="0" destOrd="0" presId="urn:microsoft.com/office/officeart/2005/8/layout/orgChart1"/>
    <dgm:cxn modelId="{93DF6189-4E26-479F-879E-1D287EBD3853}" type="presOf" srcId="{F8A8FB50-C0E5-4072-BDF2-7710DA46E21A}" destId="{A6658FB4-6913-4A7C-827C-DF8EE3E0ADAC}" srcOrd="0" destOrd="0" presId="urn:microsoft.com/office/officeart/2005/8/layout/orgChart1"/>
    <dgm:cxn modelId="{0ECD0286-5EAA-417F-9CAA-1213270F7268}" srcId="{3D753C2D-22ED-4E73-B3AF-AAE0E2D0DFBC}" destId="{7DB8F619-2DDA-4803-A2D8-8244BD039C5D}" srcOrd="2" destOrd="0" parTransId="{231A5B81-D816-4A52-A30A-01D997B34AAC}" sibTransId="{D87651B2-3ED3-4058-8400-578B9E9B661A}"/>
    <dgm:cxn modelId="{BD765AAA-B3E7-419A-B04C-117D5D4A11B7}" type="presOf" srcId="{32BB2FDB-B420-45CC-B81A-06DE9C50299A}" destId="{7889BC3A-9801-4DF3-B8C6-A62B8674F388}" srcOrd="0" destOrd="0" presId="urn:microsoft.com/office/officeart/2005/8/layout/orgChart1"/>
    <dgm:cxn modelId="{6A7CA2EF-10FC-4BD5-BC0B-2E85496F9105}" type="presOf" srcId="{32BB2FDB-B420-45CC-B81A-06DE9C50299A}" destId="{E044339C-2F4B-4702-8242-2A0AAAE79450}" srcOrd="1" destOrd="0" presId="urn:microsoft.com/office/officeart/2005/8/layout/orgChart1"/>
    <dgm:cxn modelId="{2777DAAC-1665-4824-95EC-E18759965770}" type="presOf" srcId="{3D753C2D-22ED-4E73-B3AF-AAE0E2D0DFBC}" destId="{B5052E77-CCC0-4418-8AE8-50A837C3911A}" srcOrd="0" destOrd="0" presId="urn:microsoft.com/office/officeart/2005/8/layout/orgChart1"/>
    <dgm:cxn modelId="{BA651021-F1B7-4769-B5BE-F37150C296EA}" type="presOf" srcId="{604BBDE8-BDBA-4DDC-AAC5-AA8ADC2EB8D1}" destId="{91E58DEF-EFB0-4780-A3A9-0B58D03B7243}" srcOrd="0" destOrd="0" presId="urn:microsoft.com/office/officeart/2005/8/layout/orgChart1"/>
    <dgm:cxn modelId="{0FFF5CBF-B55E-46DD-A5B5-B953406456E8}" type="presOf" srcId="{33462277-3582-4DAA-B24E-8F75D7E51CAD}" destId="{45F1870D-1C82-443F-B326-B5916A40ECEB}" srcOrd="0" destOrd="0" presId="urn:microsoft.com/office/officeart/2005/8/layout/orgChart1"/>
    <dgm:cxn modelId="{E59F1932-6B44-4888-8BD9-B04F9C0CDF87}" srcId="{5CD0FC79-7B2E-4899-8707-10CD235CABF3}" destId="{3D753C2D-22ED-4E73-B3AF-AAE0E2D0DFBC}" srcOrd="0" destOrd="0" parTransId="{9F3D0F82-D5E6-4D5C-852C-356E517D8EAA}" sibTransId="{C4731890-420C-4519-9141-EB6B867BE819}"/>
    <dgm:cxn modelId="{A03F5962-91F4-4761-ACD8-28DFC4348073}" type="presOf" srcId="{3D753C2D-22ED-4E73-B3AF-AAE0E2D0DFBC}" destId="{F1929FB3-1A0D-458B-861D-BA59AFE857D7}" srcOrd="1" destOrd="0" presId="urn:microsoft.com/office/officeart/2005/8/layout/orgChart1"/>
    <dgm:cxn modelId="{FDC471AB-B8A5-4D7E-809F-9CA0C6E7628D}" type="presOf" srcId="{5CD0FC79-7B2E-4899-8707-10CD235CABF3}" destId="{F75DC52B-30DC-4317-AF66-2F794CC3BF68}" srcOrd="0" destOrd="0" presId="urn:microsoft.com/office/officeart/2005/8/layout/orgChart1"/>
    <dgm:cxn modelId="{FDCE8C2F-E370-4949-92F5-568ED7F445DB}" type="presOf" srcId="{F8A8FB50-C0E5-4072-BDF2-7710DA46E21A}" destId="{BB8EBBB2-D334-4090-AAB7-E14FA80A3C34}" srcOrd="1" destOrd="0" presId="urn:microsoft.com/office/officeart/2005/8/layout/orgChart1"/>
    <dgm:cxn modelId="{340E8321-CA13-4FEE-A5D1-708CB69DB39A}" type="presOf" srcId="{7DB8F619-2DDA-4803-A2D8-8244BD039C5D}" destId="{C590CA7B-C6D3-4664-BACE-1D0FFD08D155}" srcOrd="1" destOrd="0" presId="urn:microsoft.com/office/officeart/2005/8/layout/orgChart1"/>
    <dgm:cxn modelId="{B9AB460A-70AB-4E48-BD8F-911DC2D6BD3D}" type="presOf" srcId="{7DB8F619-2DDA-4803-A2D8-8244BD039C5D}" destId="{A0E98B33-9071-45D8-AE31-AE1308520AE1}" srcOrd="0" destOrd="0" presId="urn:microsoft.com/office/officeart/2005/8/layout/orgChart1"/>
    <dgm:cxn modelId="{211345DE-89AC-4F67-A0EA-C58900417BBF}" type="presParOf" srcId="{F75DC52B-30DC-4317-AF66-2F794CC3BF68}" destId="{C39994A3-6BA3-46BE-876B-4CC6194E6993}" srcOrd="0" destOrd="0" presId="urn:microsoft.com/office/officeart/2005/8/layout/orgChart1"/>
    <dgm:cxn modelId="{274FC2D5-3B84-4013-BCFF-C27AF9FFA157}" type="presParOf" srcId="{C39994A3-6BA3-46BE-876B-4CC6194E6993}" destId="{4B79237D-5719-48CA-88B9-E7B5CF71CFD9}" srcOrd="0" destOrd="0" presId="urn:microsoft.com/office/officeart/2005/8/layout/orgChart1"/>
    <dgm:cxn modelId="{ABC64CC4-478C-4513-955C-CF227946D25E}" type="presParOf" srcId="{4B79237D-5719-48CA-88B9-E7B5CF71CFD9}" destId="{B5052E77-CCC0-4418-8AE8-50A837C3911A}" srcOrd="0" destOrd="0" presId="urn:microsoft.com/office/officeart/2005/8/layout/orgChart1"/>
    <dgm:cxn modelId="{A11C7266-BD9A-41EE-93DA-3F291E2C70BD}" type="presParOf" srcId="{4B79237D-5719-48CA-88B9-E7B5CF71CFD9}" destId="{F1929FB3-1A0D-458B-861D-BA59AFE857D7}" srcOrd="1" destOrd="0" presId="urn:microsoft.com/office/officeart/2005/8/layout/orgChart1"/>
    <dgm:cxn modelId="{57CC7C06-6C9D-49EC-A062-940C28CB883B}" type="presParOf" srcId="{C39994A3-6BA3-46BE-876B-4CC6194E6993}" destId="{10134C3F-0F91-450C-ADA0-0F097E4B5D01}" srcOrd="1" destOrd="0" presId="urn:microsoft.com/office/officeart/2005/8/layout/orgChart1"/>
    <dgm:cxn modelId="{3E65B71B-F311-45FD-A672-6722A5B2AE7C}" type="presParOf" srcId="{10134C3F-0F91-450C-ADA0-0F097E4B5D01}" destId="{45F1870D-1C82-443F-B326-B5916A40ECEB}" srcOrd="0" destOrd="0" presId="urn:microsoft.com/office/officeart/2005/8/layout/orgChart1"/>
    <dgm:cxn modelId="{E7DF8610-0A37-4E39-863A-C1A0BA25264D}" type="presParOf" srcId="{10134C3F-0F91-450C-ADA0-0F097E4B5D01}" destId="{F5D5F920-46C2-4994-B91A-636151D9CF32}" srcOrd="1" destOrd="0" presId="urn:microsoft.com/office/officeart/2005/8/layout/orgChart1"/>
    <dgm:cxn modelId="{7D850D58-1EBC-4799-B914-082B6D46C7DC}" type="presParOf" srcId="{F5D5F920-46C2-4994-B91A-636151D9CF32}" destId="{6C13ED78-DD52-40E6-83C7-7201F5030E4F}" srcOrd="0" destOrd="0" presId="urn:microsoft.com/office/officeart/2005/8/layout/orgChart1"/>
    <dgm:cxn modelId="{491957C1-3F57-4046-9325-D9FE184C1379}" type="presParOf" srcId="{6C13ED78-DD52-40E6-83C7-7201F5030E4F}" destId="{7889BC3A-9801-4DF3-B8C6-A62B8674F388}" srcOrd="0" destOrd="0" presId="urn:microsoft.com/office/officeart/2005/8/layout/orgChart1"/>
    <dgm:cxn modelId="{504AB84C-E21B-4316-B353-7AD4CD6468C3}" type="presParOf" srcId="{6C13ED78-DD52-40E6-83C7-7201F5030E4F}" destId="{E044339C-2F4B-4702-8242-2A0AAAE79450}" srcOrd="1" destOrd="0" presId="urn:microsoft.com/office/officeart/2005/8/layout/orgChart1"/>
    <dgm:cxn modelId="{244EF0DA-7F36-4CA0-93A1-D99A3CB6043E}" type="presParOf" srcId="{F5D5F920-46C2-4994-B91A-636151D9CF32}" destId="{09D03797-8799-4062-9E39-1858612F1929}" srcOrd="1" destOrd="0" presId="urn:microsoft.com/office/officeart/2005/8/layout/orgChart1"/>
    <dgm:cxn modelId="{DC9A193F-8001-49F0-AE08-F754AD40CF91}" type="presParOf" srcId="{F5D5F920-46C2-4994-B91A-636151D9CF32}" destId="{6F4710F6-058C-480B-B216-5B8752954719}" srcOrd="2" destOrd="0" presId="urn:microsoft.com/office/officeart/2005/8/layout/orgChart1"/>
    <dgm:cxn modelId="{546A2359-44DF-473D-92BD-53C70DBACC28}" type="presParOf" srcId="{10134C3F-0F91-450C-ADA0-0F097E4B5D01}" destId="{91E58DEF-EFB0-4780-A3A9-0B58D03B7243}" srcOrd="2" destOrd="0" presId="urn:microsoft.com/office/officeart/2005/8/layout/orgChart1"/>
    <dgm:cxn modelId="{8FE6C173-CBDC-4219-A314-877CE66248B3}" type="presParOf" srcId="{10134C3F-0F91-450C-ADA0-0F097E4B5D01}" destId="{25DCB2AE-B95A-41AF-A86E-38727266879C}" srcOrd="3" destOrd="0" presId="urn:microsoft.com/office/officeart/2005/8/layout/orgChart1"/>
    <dgm:cxn modelId="{E4016336-F4A4-40EC-8781-C66B01A2FD62}" type="presParOf" srcId="{25DCB2AE-B95A-41AF-A86E-38727266879C}" destId="{E2B19370-5FED-4D65-9FA9-1CA5D02F1BD2}" srcOrd="0" destOrd="0" presId="urn:microsoft.com/office/officeart/2005/8/layout/orgChart1"/>
    <dgm:cxn modelId="{896C7FCF-8A74-42C9-B438-748EA281DC93}" type="presParOf" srcId="{E2B19370-5FED-4D65-9FA9-1CA5D02F1BD2}" destId="{A6658FB4-6913-4A7C-827C-DF8EE3E0ADAC}" srcOrd="0" destOrd="0" presId="urn:microsoft.com/office/officeart/2005/8/layout/orgChart1"/>
    <dgm:cxn modelId="{0E426F69-97C0-445D-A14F-A632E08EDD85}" type="presParOf" srcId="{E2B19370-5FED-4D65-9FA9-1CA5D02F1BD2}" destId="{BB8EBBB2-D334-4090-AAB7-E14FA80A3C34}" srcOrd="1" destOrd="0" presId="urn:microsoft.com/office/officeart/2005/8/layout/orgChart1"/>
    <dgm:cxn modelId="{3F378D37-40E3-44A1-B942-3D9D62E7E8B2}" type="presParOf" srcId="{25DCB2AE-B95A-41AF-A86E-38727266879C}" destId="{E30E7264-78E3-4FB0-BF8E-C6AF8A4A5A8C}" srcOrd="1" destOrd="0" presId="urn:microsoft.com/office/officeart/2005/8/layout/orgChart1"/>
    <dgm:cxn modelId="{09CB8B59-A7A6-44C3-88DB-00E5621E782E}" type="presParOf" srcId="{25DCB2AE-B95A-41AF-A86E-38727266879C}" destId="{AF34A8A0-6E95-428B-B9D0-FF5BFFAE39F3}" srcOrd="2" destOrd="0" presId="urn:microsoft.com/office/officeart/2005/8/layout/orgChart1"/>
    <dgm:cxn modelId="{65F1ABCF-9BCB-4EA5-8170-B51570239913}" type="presParOf" srcId="{10134C3F-0F91-450C-ADA0-0F097E4B5D01}" destId="{893D6C4C-0170-403B-9B49-9803C501F08A}" srcOrd="4" destOrd="0" presId="urn:microsoft.com/office/officeart/2005/8/layout/orgChart1"/>
    <dgm:cxn modelId="{F180907F-52A4-457F-96FD-EB04E2A59D4F}" type="presParOf" srcId="{10134C3F-0F91-450C-ADA0-0F097E4B5D01}" destId="{0F4C4F57-68C8-4FCF-89A4-4771ABE40F62}" srcOrd="5" destOrd="0" presId="urn:microsoft.com/office/officeart/2005/8/layout/orgChart1"/>
    <dgm:cxn modelId="{5DE8E65C-8D6B-4913-9AAA-33948951F578}" type="presParOf" srcId="{0F4C4F57-68C8-4FCF-89A4-4771ABE40F62}" destId="{2D2D1E2C-402C-48D3-B860-7CD2E3B3324A}" srcOrd="0" destOrd="0" presId="urn:microsoft.com/office/officeart/2005/8/layout/orgChart1"/>
    <dgm:cxn modelId="{E9A3404B-A17A-4538-905D-4CD7CBB47CA2}" type="presParOf" srcId="{2D2D1E2C-402C-48D3-B860-7CD2E3B3324A}" destId="{A0E98B33-9071-45D8-AE31-AE1308520AE1}" srcOrd="0" destOrd="0" presId="urn:microsoft.com/office/officeart/2005/8/layout/orgChart1"/>
    <dgm:cxn modelId="{DD4A9D03-A943-4809-BA55-A2426AC3EE57}" type="presParOf" srcId="{2D2D1E2C-402C-48D3-B860-7CD2E3B3324A}" destId="{C590CA7B-C6D3-4664-BACE-1D0FFD08D155}" srcOrd="1" destOrd="0" presId="urn:microsoft.com/office/officeart/2005/8/layout/orgChart1"/>
    <dgm:cxn modelId="{C26BFA39-2CFE-46AD-A9D4-F8C5F4320D53}" type="presParOf" srcId="{0F4C4F57-68C8-4FCF-89A4-4771ABE40F62}" destId="{543CB403-C20A-4875-B89A-B1D6DE125987}" srcOrd="1" destOrd="0" presId="urn:microsoft.com/office/officeart/2005/8/layout/orgChart1"/>
    <dgm:cxn modelId="{DA9C051F-866D-4222-8D7C-EB22AA805260}" type="presParOf" srcId="{0F4C4F57-68C8-4FCF-89A4-4771ABE40F62}" destId="{877178F0-88CC-442E-98EB-89B7A93333EB}" srcOrd="2" destOrd="0" presId="urn:microsoft.com/office/officeart/2005/8/layout/orgChart1"/>
    <dgm:cxn modelId="{2927AB1C-4AFA-469A-A92A-C204A98A4E94}" type="presParOf" srcId="{C39994A3-6BA3-46BE-876B-4CC6194E6993}" destId="{C6753327-C74B-4804-A919-0D8E07DC6F1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FE3D48-C250-41D9-BFA4-580E5DF0B8F2}">
      <dsp:nvSpPr>
        <dsp:cNvPr id="0" name=""/>
        <dsp:cNvSpPr/>
      </dsp:nvSpPr>
      <dsp:spPr>
        <a:xfrm>
          <a:off x="4305300" y="1701198"/>
          <a:ext cx="3371937" cy="390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070"/>
              </a:lnTo>
              <a:lnTo>
                <a:pt x="3371937" y="195070"/>
              </a:lnTo>
              <a:lnTo>
                <a:pt x="3371937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ABF043-3282-40D6-8058-8954056AC201}">
      <dsp:nvSpPr>
        <dsp:cNvPr id="0" name=""/>
        <dsp:cNvSpPr/>
      </dsp:nvSpPr>
      <dsp:spPr>
        <a:xfrm>
          <a:off x="4305300" y="1701198"/>
          <a:ext cx="1123979" cy="390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070"/>
              </a:lnTo>
              <a:lnTo>
                <a:pt x="1123979" y="195070"/>
              </a:lnTo>
              <a:lnTo>
                <a:pt x="1123979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37E236-0FB8-4679-AC3C-36CCE141C4AA}">
      <dsp:nvSpPr>
        <dsp:cNvPr id="0" name=""/>
        <dsp:cNvSpPr/>
      </dsp:nvSpPr>
      <dsp:spPr>
        <a:xfrm>
          <a:off x="3181320" y="1701198"/>
          <a:ext cx="1123979" cy="390141"/>
        </a:xfrm>
        <a:custGeom>
          <a:avLst/>
          <a:gdLst/>
          <a:ahLst/>
          <a:cxnLst/>
          <a:rect l="0" t="0" r="0" b="0"/>
          <a:pathLst>
            <a:path>
              <a:moveTo>
                <a:pt x="1123979" y="0"/>
              </a:moveTo>
              <a:lnTo>
                <a:pt x="1123979" y="195070"/>
              </a:lnTo>
              <a:lnTo>
                <a:pt x="0" y="195070"/>
              </a:lnTo>
              <a:lnTo>
                <a:pt x="0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A24E8-0D4B-445C-AD14-0E2F8FBB64A1}">
      <dsp:nvSpPr>
        <dsp:cNvPr id="0" name=""/>
        <dsp:cNvSpPr/>
      </dsp:nvSpPr>
      <dsp:spPr>
        <a:xfrm>
          <a:off x="933362" y="1701198"/>
          <a:ext cx="3371937" cy="390141"/>
        </a:xfrm>
        <a:custGeom>
          <a:avLst/>
          <a:gdLst/>
          <a:ahLst/>
          <a:cxnLst/>
          <a:rect l="0" t="0" r="0" b="0"/>
          <a:pathLst>
            <a:path>
              <a:moveTo>
                <a:pt x="3371937" y="0"/>
              </a:moveTo>
              <a:lnTo>
                <a:pt x="3371937" y="195070"/>
              </a:lnTo>
              <a:lnTo>
                <a:pt x="0" y="195070"/>
              </a:lnTo>
              <a:lnTo>
                <a:pt x="0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6A070-3C43-431B-89BC-CCBBCDBB96D1}">
      <dsp:nvSpPr>
        <dsp:cNvPr id="0" name=""/>
        <dsp:cNvSpPr/>
      </dsp:nvSpPr>
      <dsp:spPr>
        <a:xfrm>
          <a:off x="3376391" y="77228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JOIN</a:t>
          </a: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3376391" y="772289"/>
        <a:ext cx="1857816" cy="928908"/>
      </dsp:txXfrm>
    </dsp:sp>
    <dsp:sp modelId="{022CE380-0AC0-4E97-9C66-FC2E6D1B78E0}">
      <dsp:nvSpPr>
        <dsp:cNvPr id="0" name=""/>
        <dsp:cNvSpPr/>
      </dsp:nvSpPr>
      <dsp:spPr>
        <a:xfrm>
          <a:off x="4454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THETA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454" y="2091339"/>
        <a:ext cx="1857816" cy="928908"/>
      </dsp:txXfrm>
    </dsp:sp>
    <dsp:sp modelId="{5A31D4C7-E586-4202-970C-B70BF6841701}">
      <dsp:nvSpPr>
        <dsp:cNvPr id="0" name=""/>
        <dsp:cNvSpPr/>
      </dsp:nvSpPr>
      <dsp:spPr>
        <a:xfrm>
          <a:off x="2252412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EQUIJOIN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(INNER JOIN)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252412" y="2091339"/>
        <a:ext cx="1857816" cy="928908"/>
      </dsp:txXfrm>
    </dsp:sp>
    <dsp:sp modelId="{941D1CD1-F0CA-4166-8812-5265C56D98C1}">
      <dsp:nvSpPr>
        <dsp:cNvPr id="0" name=""/>
        <dsp:cNvSpPr/>
      </dsp:nvSpPr>
      <dsp:spPr>
        <a:xfrm>
          <a:off x="4500370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NATURAL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500370" y="2091339"/>
        <a:ext cx="1857816" cy="928908"/>
      </dsp:txXfrm>
    </dsp:sp>
    <dsp:sp modelId="{648BA892-FE14-4246-B3A1-25DB8D947409}">
      <dsp:nvSpPr>
        <dsp:cNvPr id="0" name=""/>
        <dsp:cNvSpPr/>
      </dsp:nvSpPr>
      <dsp:spPr>
        <a:xfrm>
          <a:off x="6748329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6748329" y="2091339"/>
        <a:ext cx="1857816" cy="9289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D6C4C-0170-403B-9B49-9803C501F08A}">
      <dsp:nvSpPr>
        <dsp:cNvPr id="0" name=""/>
        <dsp:cNvSpPr/>
      </dsp:nvSpPr>
      <dsp:spPr>
        <a:xfrm>
          <a:off x="3809999" y="2227502"/>
          <a:ext cx="2695602" cy="4678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915"/>
              </a:lnTo>
              <a:lnTo>
                <a:pt x="2695602" y="233915"/>
              </a:lnTo>
              <a:lnTo>
                <a:pt x="2695602" y="46783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58DEF-EFB0-4780-A3A9-0B58D03B7243}">
      <dsp:nvSpPr>
        <dsp:cNvPr id="0" name=""/>
        <dsp:cNvSpPr/>
      </dsp:nvSpPr>
      <dsp:spPr>
        <a:xfrm>
          <a:off x="3764279" y="2227502"/>
          <a:ext cx="91440" cy="4678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783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1870D-1C82-443F-B326-B5916A40ECEB}">
      <dsp:nvSpPr>
        <dsp:cNvPr id="0" name=""/>
        <dsp:cNvSpPr/>
      </dsp:nvSpPr>
      <dsp:spPr>
        <a:xfrm>
          <a:off x="1114397" y="2227502"/>
          <a:ext cx="2695602" cy="467831"/>
        </a:xfrm>
        <a:custGeom>
          <a:avLst/>
          <a:gdLst/>
          <a:ahLst/>
          <a:cxnLst/>
          <a:rect l="0" t="0" r="0" b="0"/>
          <a:pathLst>
            <a:path>
              <a:moveTo>
                <a:pt x="2695602" y="0"/>
              </a:moveTo>
              <a:lnTo>
                <a:pt x="2695602" y="233915"/>
              </a:lnTo>
              <a:lnTo>
                <a:pt x="0" y="233915"/>
              </a:lnTo>
              <a:lnTo>
                <a:pt x="0" y="46783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052E77-CCC0-4418-8AE8-50A837C3911A}">
      <dsp:nvSpPr>
        <dsp:cNvPr id="0" name=""/>
        <dsp:cNvSpPr/>
      </dsp:nvSpPr>
      <dsp:spPr>
        <a:xfrm>
          <a:off x="2696114" y="1113617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sz="1400" b="0" i="0" u="none" strike="noStrike" kern="1200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1 , </a:t>
          </a: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sz="1400" b="0" i="0" u="none" strike="noStrike" kern="1200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2</a:t>
          </a:r>
          <a:endParaRPr kumimoji="0" lang="en-US" altLang="ar-SA" sz="1400" b="0" i="0" u="none" strike="noStrike" kern="1200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696114" y="1113617"/>
        <a:ext cx="2227770" cy="1113885"/>
      </dsp:txXfrm>
    </dsp:sp>
    <dsp:sp modelId="{7889BC3A-9801-4DF3-B8C6-A62B8674F388}">
      <dsp:nvSpPr>
        <dsp:cNvPr id="0" name=""/>
        <dsp:cNvSpPr/>
      </dsp:nvSpPr>
      <dsp:spPr>
        <a:xfrm>
          <a:off x="511" y="2695334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LEFT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1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511" y="2695334"/>
        <a:ext cx="2227770" cy="1113885"/>
      </dsp:txXfrm>
    </dsp:sp>
    <dsp:sp modelId="{A6658FB4-6913-4A7C-827C-DF8EE3E0ADAC}">
      <dsp:nvSpPr>
        <dsp:cNvPr id="0" name=""/>
        <dsp:cNvSpPr/>
      </dsp:nvSpPr>
      <dsp:spPr>
        <a:xfrm>
          <a:off x="2696114" y="2695334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RIGHT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1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696114" y="2695334"/>
        <a:ext cx="2227770" cy="1113885"/>
      </dsp:txXfrm>
    </dsp:sp>
    <dsp:sp modelId="{A0E98B33-9071-45D8-AE31-AE1308520AE1}">
      <dsp:nvSpPr>
        <dsp:cNvPr id="0" name=""/>
        <dsp:cNvSpPr/>
      </dsp:nvSpPr>
      <dsp:spPr>
        <a:xfrm>
          <a:off x="5391717" y="2695334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FULL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R1,R2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1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5391717" y="2695334"/>
        <a:ext cx="2227770" cy="1113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9D857C5-360E-4ADE-8414-C002DDE796B8}" type="datetimeFigureOut">
              <a:rPr lang="ar-SA" smtClean="0"/>
              <a:t>08/04/35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432D357-A025-4471-AC79-F9FC36409EC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97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Relational Algebra 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Lecture </a:t>
            </a:r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909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C223329-D8E0-4AAC-9753-2338E1F42D9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0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>
                <a:solidFill>
                  <a:srgbClr val="C00000"/>
                </a:solidFill>
              </a:rPr>
              <a:t>Set Operations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125000"/>
              </a:lnSpc>
            </a:pPr>
            <a:r>
              <a:rPr lang="en-US" altLang="ar-SA" sz="2400" dirty="0" smtClean="0"/>
              <a:t>Binary operations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/>
              <a:t>Union  R </a:t>
            </a:r>
            <a:r>
              <a:rPr lang="en-US" altLang="ar-SA" sz="2000" dirty="0" smtClean="0">
                <a:sym typeface="Symbol" pitchFamily="18" charset="2"/>
              </a:rPr>
              <a:t>  S</a:t>
            </a:r>
            <a:endParaRPr lang="en-US" altLang="ar-SA" sz="2000" dirty="0" smtClean="0"/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/>
              <a:t>Intersection </a:t>
            </a:r>
            <a:r>
              <a:rPr lang="en-US" altLang="ar-SA" sz="2000" dirty="0" smtClean="0">
                <a:sym typeface="Symbol" pitchFamily="18" charset="2"/>
              </a:rPr>
              <a:t>R  S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>
                <a:sym typeface="Symbol" pitchFamily="18" charset="2"/>
              </a:rPr>
              <a:t>Difference R-S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>
                <a:sym typeface="Symbol" pitchFamily="18" charset="2"/>
              </a:rPr>
              <a:t>Cartesian Product  R x S</a:t>
            </a:r>
          </a:p>
          <a:p>
            <a:pPr marL="457200" lvl="1" indent="-112713" algn="l" rtl="0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altLang="ar-SA" sz="2000" b="1" u="sng" dirty="0" smtClean="0">
                <a:solidFill>
                  <a:srgbClr val="33CC33"/>
                </a:solidFill>
              </a:rPr>
              <a:t>Note:</a:t>
            </a:r>
            <a:r>
              <a:rPr lang="en-US" altLang="ar-SA" sz="2000" dirty="0" smtClean="0"/>
              <a:t> </a:t>
            </a:r>
            <a:r>
              <a:rPr lang="en-US" altLang="ar-SA" sz="2000" b="1" dirty="0" smtClean="0">
                <a:solidFill>
                  <a:srgbClr val="0066FF"/>
                </a:solidFill>
              </a:rPr>
              <a:t>(union compatible): </a:t>
            </a:r>
            <a:r>
              <a:rPr lang="en-US" altLang="ar-SA" sz="2000" dirty="0" smtClean="0"/>
              <a:t>Dom ( Ai </a:t>
            </a:r>
            <a:r>
              <a:rPr lang="el-GR" altLang="ar-SA" sz="2000" dirty="0" smtClean="0"/>
              <a:t>ε</a:t>
            </a:r>
            <a:r>
              <a:rPr lang="en-US" altLang="ar-SA" sz="2000" dirty="0" smtClean="0"/>
              <a:t> R )= Dom (Bi </a:t>
            </a:r>
            <a:r>
              <a:rPr lang="el-GR" altLang="ar-SA" sz="2000" dirty="0" smtClean="0"/>
              <a:t>ε</a:t>
            </a:r>
            <a:r>
              <a:rPr lang="en-US" altLang="ar-SA" sz="2000" dirty="0" smtClean="0"/>
              <a:t> S) </a:t>
            </a:r>
          </a:p>
          <a:p>
            <a:pPr marL="457200" lvl="1" indent="-112713" algn="l" rtl="0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altLang="ar-SA" sz="2000" dirty="0" smtClean="0"/>
              <a:t>R,S must have the same number of attributes and  same domain.</a:t>
            </a:r>
          </a:p>
          <a:p>
            <a:pPr marL="457200" lvl="1" indent="-112713" algn="l" rtl="0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altLang="ar-SA" sz="2000" dirty="0" smtClean="0"/>
              <a:t>The resulting relation has the same names as the first operand (R)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endParaRPr lang="en-US" altLang="ar-SA" sz="2000" dirty="0" smtClean="0"/>
          </a:p>
        </p:txBody>
      </p:sp>
    </p:spTree>
    <p:extLst>
      <p:ext uri="{BB962C8B-B14F-4D97-AF65-F5344CB8AC3E}">
        <p14:creationId xmlns:p14="http://schemas.microsoft.com/office/powerpoint/2010/main" val="204198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3B28B6C-2CF8-46E0-90C8-CE0359918BE4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000" smtClean="0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Union Operation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92500" lnSpcReduction="20000"/>
          </a:bodyPr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are either in R or in S, or in both R and S. Eliminate duplicate tuples.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 &amp; S must be </a:t>
            </a:r>
            <a:r>
              <a:rPr lang="en-US" altLang="ar-SA" sz="2600" b="1" dirty="0" smtClean="0"/>
              <a:t>union-compatible.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</a:t>
            </a:r>
            <a:r>
              <a:rPr lang="en-US" altLang="ar-SA" sz="2100" dirty="0" smtClean="0">
                <a:sym typeface="Symbol" pitchFamily="18" charset="2"/>
              </a:rPr>
              <a:t>R </a:t>
            </a:r>
            <a:r>
              <a:rPr lang="en-US" altLang="ar-SA" dirty="0" smtClean="0">
                <a:sym typeface="Symbol" pitchFamily="18" charset="2"/>
              </a:rPr>
              <a:t>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                                            R       S           R </a:t>
            </a:r>
            <a:r>
              <a:rPr lang="en-US" altLang="ar-SA" dirty="0" smtClean="0">
                <a:sym typeface="Symbol" pitchFamily="18" charset="2"/>
              </a:rPr>
              <a:t>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581400" y="48006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4343400" y="48006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5638800" y="4800600"/>
            <a:ext cx="3048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3575050" y="47244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4337050" y="47244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  <p:sp>
        <p:nvSpPr>
          <p:cNvPr id="23562" name="Text Box 9"/>
          <p:cNvSpPr txBox="1">
            <a:spLocks noChangeArrowheads="1"/>
          </p:cNvSpPr>
          <p:nvPr/>
        </p:nvSpPr>
        <p:spPr bwMode="auto">
          <a:xfrm>
            <a:off x="5632450" y="4783138"/>
            <a:ext cx="311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5175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13BB9F5-D252-44C7-9A14-A808576E2AF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000" smtClean="0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Union Operation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all cities where there is either a branch office or a property for rent.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(BRANCH) </a:t>
            </a:r>
            <a:r>
              <a:rPr lang="en-US" altLang="ar-SA" dirty="0" smtClean="0">
                <a:sym typeface="Symbol" pitchFamily="18" charset="2"/>
              </a:rPr>
              <a:t></a:t>
            </a:r>
            <a:r>
              <a:rPr lang="en-US" altLang="ar-SA" sz="2100" dirty="0" smtClean="0">
                <a:sym typeface="Symbol" pitchFamily="18" charset="2"/>
              </a:rPr>
              <a:t>  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(PROPERTY)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133174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B61BCBE-CDF8-4B42-9C68-E04CDFA877D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000" smtClean="0"/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390525" y="1662113"/>
            <a:ext cx="62388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04" name="Line 3"/>
          <p:cNvSpPr>
            <a:spLocks noChangeShapeType="1"/>
          </p:cNvSpPr>
          <p:nvPr/>
        </p:nvSpPr>
        <p:spPr bwMode="auto">
          <a:xfrm>
            <a:off x="1457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390525" y="1281113"/>
            <a:ext cx="62388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06" name="Line 5"/>
          <p:cNvSpPr>
            <a:spLocks noChangeShapeType="1"/>
          </p:cNvSpPr>
          <p:nvPr/>
        </p:nvSpPr>
        <p:spPr bwMode="auto">
          <a:xfrm>
            <a:off x="24368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7" name="Line 6"/>
          <p:cNvSpPr>
            <a:spLocks noChangeShapeType="1"/>
          </p:cNvSpPr>
          <p:nvPr/>
        </p:nvSpPr>
        <p:spPr bwMode="auto">
          <a:xfrm flipH="1">
            <a:off x="32766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8" name="Line 7"/>
          <p:cNvSpPr>
            <a:spLocks noChangeShapeType="1"/>
          </p:cNvSpPr>
          <p:nvPr/>
        </p:nvSpPr>
        <p:spPr bwMode="auto">
          <a:xfrm>
            <a:off x="4886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9" name="Line 8"/>
          <p:cNvSpPr>
            <a:spLocks noChangeShapeType="1"/>
          </p:cNvSpPr>
          <p:nvPr/>
        </p:nvSpPr>
        <p:spPr bwMode="auto">
          <a:xfrm>
            <a:off x="41894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10" name="Text Box 9"/>
          <p:cNvSpPr txBox="1">
            <a:spLocks noChangeArrowheads="1"/>
          </p:cNvSpPr>
          <p:nvPr/>
        </p:nvSpPr>
        <p:spPr bwMode="auto">
          <a:xfrm>
            <a:off x="3905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25611" name="Text Box 10"/>
          <p:cNvSpPr txBox="1">
            <a:spLocks noChangeArrowheads="1"/>
          </p:cNvSpPr>
          <p:nvPr/>
        </p:nvSpPr>
        <p:spPr bwMode="auto">
          <a:xfrm>
            <a:off x="3841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25612" name="Text Box 11"/>
          <p:cNvSpPr txBox="1">
            <a:spLocks noChangeArrowheads="1"/>
          </p:cNvSpPr>
          <p:nvPr/>
        </p:nvSpPr>
        <p:spPr bwMode="auto">
          <a:xfrm>
            <a:off x="3841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25613" name="Text Box 12"/>
          <p:cNvSpPr txBox="1">
            <a:spLocks noChangeArrowheads="1"/>
          </p:cNvSpPr>
          <p:nvPr/>
        </p:nvSpPr>
        <p:spPr bwMode="auto">
          <a:xfrm>
            <a:off x="3968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25614" name="Text Box 13"/>
          <p:cNvSpPr txBox="1">
            <a:spLocks noChangeArrowheads="1"/>
          </p:cNvSpPr>
          <p:nvPr/>
        </p:nvSpPr>
        <p:spPr bwMode="auto">
          <a:xfrm>
            <a:off x="3905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25615" name="Line 14"/>
          <p:cNvSpPr>
            <a:spLocks noChangeShapeType="1"/>
          </p:cNvSpPr>
          <p:nvPr/>
        </p:nvSpPr>
        <p:spPr bwMode="auto">
          <a:xfrm flipV="1">
            <a:off x="1457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16" name="Text Box 15"/>
          <p:cNvSpPr txBox="1">
            <a:spLocks noChangeArrowheads="1"/>
          </p:cNvSpPr>
          <p:nvPr/>
        </p:nvSpPr>
        <p:spPr bwMode="auto">
          <a:xfrm>
            <a:off x="3048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25617" name="Text Box 16"/>
          <p:cNvSpPr txBox="1">
            <a:spLocks noChangeArrowheads="1"/>
          </p:cNvSpPr>
          <p:nvPr/>
        </p:nvSpPr>
        <p:spPr bwMode="auto">
          <a:xfrm>
            <a:off x="14573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25618" name="Text Box 17"/>
          <p:cNvSpPr txBox="1">
            <a:spLocks noChangeArrowheads="1"/>
          </p:cNvSpPr>
          <p:nvPr/>
        </p:nvSpPr>
        <p:spPr bwMode="auto">
          <a:xfrm>
            <a:off x="14573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5619" name="Text Box 18"/>
          <p:cNvSpPr txBox="1">
            <a:spLocks noChangeArrowheads="1"/>
          </p:cNvSpPr>
          <p:nvPr/>
        </p:nvSpPr>
        <p:spPr bwMode="auto">
          <a:xfrm>
            <a:off x="14573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25620" name="Text Box 19"/>
          <p:cNvSpPr txBox="1">
            <a:spLocks noChangeArrowheads="1"/>
          </p:cNvSpPr>
          <p:nvPr/>
        </p:nvSpPr>
        <p:spPr bwMode="auto">
          <a:xfrm>
            <a:off x="14573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25621" name="Text Box 20"/>
          <p:cNvSpPr txBox="1">
            <a:spLocks noChangeArrowheads="1"/>
          </p:cNvSpPr>
          <p:nvPr/>
        </p:nvSpPr>
        <p:spPr bwMode="auto">
          <a:xfrm>
            <a:off x="14573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25622" name="Line 21"/>
          <p:cNvSpPr>
            <a:spLocks noChangeShapeType="1"/>
          </p:cNvSpPr>
          <p:nvPr/>
        </p:nvSpPr>
        <p:spPr bwMode="auto">
          <a:xfrm flipV="1">
            <a:off x="24368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23" name="Text Box 22"/>
          <p:cNvSpPr txBox="1">
            <a:spLocks noChangeArrowheads="1"/>
          </p:cNvSpPr>
          <p:nvPr/>
        </p:nvSpPr>
        <p:spPr bwMode="auto">
          <a:xfrm>
            <a:off x="15335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5624" name="Text Box 23"/>
          <p:cNvSpPr txBox="1">
            <a:spLocks noChangeArrowheads="1"/>
          </p:cNvSpPr>
          <p:nvPr/>
        </p:nvSpPr>
        <p:spPr bwMode="auto">
          <a:xfrm>
            <a:off x="23622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5625" name="Text Box 24"/>
          <p:cNvSpPr txBox="1">
            <a:spLocks noChangeArrowheads="1"/>
          </p:cNvSpPr>
          <p:nvPr/>
        </p:nvSpPr>
        <p:spPr bwMode="auto">
          <a:xfrm>
            <a:off x="23622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5626" name="Text Box 25"/>
          <p:cNvSpPr txBox="1">
            <a:spLocks noChangeArrowheads="1"/>
          </p:cNvSpPr>
          <p:nvPr/>
        </p:nvSpPr>
        <p:spPr bwMode="auto">
          <a:xfrm>
            <a:off x="23622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27" name="Text Box 26"/>
          <p:cNvSpPr txBox="1">
            <a:spLocks noChangeArrowheads="1"/>
          </p:cNvSpPr>
          <p:nvPr/>
        </p:nvSpPr>
        <p:spPr bwMode="auto">
          <a:xfrm>
            <a:off x="23622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28" name="Text Box 27"/>
          <p:cNvSpPr txBox="1">
            <a:spLocks noChangeArrowheads="1"/>
          </p:cNvSpPr>
          <p:nvPr/>
        </p:nvSpPr>
        <p:spPr bwMode="auto">
          <a:xfrm>
            <a:off x="23622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25629" name="Line 28"/>
          <p:cNvSpPr>
            <a:spLocks noChangeShapeType="1"/>
          </p:cNvSpPr>
          <p:nvPr/>
        </p:nvSpPr>
        <p:spPr bwMode="auto">
          <a:xfrm flipV="1">
            <a:off x="32861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30" name="Text Box 29"/>
          <p:cNvSpPr txBox="1">
            <a:spLocks noChangeArrowheads="1"/>
          </p:cNvSpPr>
          <p:nvPr/>
        </p:nvSpPr>
        <p:spPr bwMode="auto">
          <a:xfrm>
            <a:off x="25908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5631" name="Line 30"/>
          <p:cNvSpPr>
            <a:spLocks noChangeShapeType="1"/>
          </p:cNvSpPr>
          <p:nvPr/>
        </p:nvSpPr>
        <p:spPr bwMode="auto">
          <a:xfrm flipV="1">
            <a:off x="41830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32" name="Text Box 31"/>
          <p:cNvSpPr txBox="1">
            <a:spLocks noChangeArrowheads="1"/>
          </p:cNvSpPr>
          <p:nvPr/>
        </p:nvSpPr>
        <p:spPr bwMode="auto">
          <a:xfrm>
            <a:off x="32099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5633" name="Text Box 32"/>
          <p:cNvSpPr txBox="1">
            <a:spLocks noChangeArrowheads="1"/>
          </p:cNvSpPr>
          <p:nvPr/>
        </p:nvSpPr>
        <p:spPr bwMode="auto">
          <a:xfrm>
            <a:off x="32004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25634" name="Text Box 33"/>
          <p:cNvSpPr txBox="1">
            <a:spLocks noChangeArrowheads="1"/>
          </p:cNvSpPr>
          <p:nvPr/>
        </p:nvSpPr>
        <p:spPr bwMode="auto">
          <a:xfrm>
            <a:off x="32004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25635" name="Text Box 34"/>
          <p:cNvSpPr txBox="1">
            <a:spLocks noChangeArrowheads="1"/>
          </p:cNvSpPr>
          <p:nvPr/>
        </p:nvSpPr>
        <p:spPr bwMode="auto">
          <a:xfrm>
            <a:off x="32004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5636" name="Text Box 35"/>
          <p:cNvSpPr txBox="1">
            <a:spLocks noChangeArrowheads="1"/>
          </p:cNvSpPr>
          <p:nvPr/>
        </p:nvSpPr>
        <p:spPr bwMode="auto">
          <a:xfrm>
            <a:off x="32004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25637" name="Text Box 36"/>
          <p:cNvSpPr txBox="1">
            <a:spLocks noChangeArrowheads="1"/>
          </p:cNvSpPr>
          <p:nvPr/>
        </p:nvSpPr>
        <p:spPr bwMode="auto">
          <a:xfrm>
            <a:off x="32004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25638" name="Line 37"/>
          <p:cNvSpPr>
            <a:spLocks noChangeShapeType="1"/>
          </p:cNvSpPr>
          <p:nvPr/>
        </p:nvSpPr>
        <p:spPr bwMode="auto">
          <a:xfrm flipV="1">
            <a:off x="4886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39" name="Text Box 38"/>
          <p:cNvSpPr txBox="1">
            <a:spLocks noChangeArrowheads="1"/>
          </p:cNvSpPr>
          <p:nvPr/>
        </p:nvSpPr>
        <p:spPr bwMode="auto">
          <a:xfrm>
            <a:off x="41910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25640" name="Text Box 39"/>
          <p:cNvSpPr txBox="1">
            <a:spLocks noChangeArrowheads="1"/>
          </p:cNvSpPr>
          <p:nvPr/>
        </p:nvSpPr>
        <p:spPr bwMode="auto">
          <a:xfrm>
            <a:off x="41830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5641" name="Text Box 40"/>
          <p:cNvSpPr txBox="1">
            <a:spLocks noChangeArrowheads="1"/>
          </p:cNvSpPr>
          <p:nvPr/>
        </p:nvSpPr>
        <p:spPr bwMode="auto">
          <a:xfrm>
            <a:off x="41767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5642" name="Text Box 41"/>
          <p:cNvSpPr txBox="1">
            <a:spLocks noChangeArrowheads="1"/>
          </p:cNvSpPr>
          <p:nvPr/>
        </p:nvSpPr>
        <p:spPr bwMode="auto">
          <a:xfrm>
            <a:off x="41767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5643" name="Text Box 42"/>
          <p:cNvSpPr txBox="1">
            <a:spLocks noChangeArrowheads="1"/>
          </p:cNvSpPr>
          <p:nvPr/>
        </p:nvSpPr>
        <p:spPr bwMode="auto">
          <a:xfrm>
            <a:off x="41894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5644" name="Text Box 43"/>
          <p:cNvSpPr txBox="1">
            <a:spLocks noChangeArrowheads="1"/>
          </p:cNvSpPr>
          <p:nvPr/>
        </p:nvSpPr>
        <p:spPr bwMode="auto">
          <a:xfrm>
            <a:off x="41830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5645" name="Text Box 44"/>
          <p:cNvSpPr txBox="1">
            <a:spLocks noChangeArrowheads="1"/>
          </p:cNvSpPr>
          <p:nvPr/>
        </p:nvSpPr>
        <p:spPr bwMode="auto">
          <a:xfrm>
            <a:off x="4810125" y="129540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25646" name="Text Box 45"/>
          <p:cNvSpPr txBox="1">
            <a:spLocks noChangeArrowheads="1"/>
          </p:cNvSpPr>
          <p:nvPr/>
        </p:nvSpPr>
        <p:spPr bwMode="auto">
          <a:xfrm>
            <a:off x="2921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25647" name="Rectangle 46"/>
          <p:cNvSpPr>
            <a:spLocks noChangeArrowheads="1"/>
          </p:cNvSpPr>
          <p:nvPr/>
        </p:nvSpPr>
        <p:spPr bwMode="auto">
          <a:xfrm>
            <a:off x="381000" y="4929188"/>
            <a:ext cx="3733800" cy="1319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48" name="Line 47"/>
          <p:cNvSpPr>
            <a:spLocks noChangeShapeType="1"/>
          </p:cNvSpPr>
          <p:nvPr/>
        </p:nvSpPr>
        <p:spPr bwMode="auto">
          <a:xfrm>
            <a:off x="1054100" y="4929188"/>
            <a:ext cx="1588" cy="131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49" name="Rectangle 48"/>
          <p:cNvSpPr>
            <a:spLocks noChangeArrowheads="1"/>
          </p:cNvSpPr>
          <p:nvPr/>
        </p:nvSpPr>
        <p:spPr bwMode="auto">
          <a:xfrm>
            <a:off x="381000" y="4572000"/>
            <a:ext cx="3733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50" name="Line 49"/>
          <p:cNvSpPr>
            <a:spLocks noChangeShapeType="1"/>
          </p:cNvSpPr>
          <p:nvPr/>
        </p:nvSpPr>
        <p:spPr bwMode="auto">
          <a:xfrm>
            <a:off x="1981200" y="4876800"/>
            <a:ext cx="1588" cy="131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51" name="Text Box 50"/>
          <p:cNvSpPr txBox="1">
            <a:spLocks noChangeArrowheads="1"/>
          </p:cNvSpPr>
          <p:nvPr/>
        </p:nvSpPr>
        <p:spPr bwMode="auto">
          <a:xfrm>
            <a:off x="390525" y="512762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5652" name="Text Box 51"/>
          <p:cNvSpPr txBox="1">
            <a:spLocks noChangeArrowheads="1"/>
          </p:cNvSpPr>
          <p:nvPr/>
        </p:nvSpPr>
        <p:spPr bwMode="auto">
          <a:xfrm>
            <a:off x="384175" y="5500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B002</a:t>
            </a:r>
          </a:p>
        </p:txBody>
      </p:sp>
      <p:sp>
        <p:nvSpPr>
          <p:cNvPr id="25653" name="Text Box 52"/>
          <p:cNvSpPr txBox="1">
            <a:spLocks noChangeArrowheads="1"/>
          </p:cNvSpPr>
          <p:nvPr/>
        </p:nvSpPr>
        <p:spPr bwMode="auto">
          <a:xfrm>
            <a:off x="384175" y="5881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54" name="Line 53"/>
          <p:cNvSpPr>
            <a:spLocks noChangeShapeType="1"/>
          </p:cNvSpPr>
          <p:nvPr/>
        </p:nvSpPr>
        <p:spPr bwMode="auto">
          <a:xfrm flipV="1">
            <a:off x="10541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55" name="Text Box 54"/>
          <p:cNvSpPr txBox="1">
            <a:spLocks noChangeArrowheads="1"/>
          </p:cNvSpPr>
          <p:nvPr/>
        </p:nvSpPr>
        <p:spPr bwMode="auto">
          <a:xfrm>
            <a:off x="304800" y="45720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5656" name="Text Box 55"/>
          <p:cNvSpPr txBox="1">
            <a:spLocks noChangeArrowheads="1"/>
          </p:cNvSpPr>
          <p:nvPr/>
        </p:nvSpPr>
        <p:spPr bwMode="auto">
          <a:xfrm>
            <a:off x="977900" y="510540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Deer Rd</a:t>
            </a:r>
          </a:p>
        </p:txBody>
      </p:sp>
      <p:sp>
        <p:nvSpPr>
          <p:cNvPr id="25657" name="Text Box 56"/>
          <p:cNvSpPr txBox="1">
            <a:spLocks noChangeArrowheads="1"/>
          </p:cNvSpPr>
          <p:nvPr/>
        </p:nvSpPr>
        <p:spPr bwMode="auto">
          <a:xfrm>
            <a:off x="977900" y="545465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5658" name="Text Box 57"/>
          <p:cNvSpPr txBox="1">
            <a:spLocks noChangeArrowheads="1"/>
          </p:cNvSpPr>
          <p:nvPr/>
        </p:nvSpPr>
        <p:spPr bwMode="auto">
          <a:xfrm>
            <a:off x="977900" y="58356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Main St</a:t>
            </a:r>
          </a:p>
        </p:txBody>
      </p:sp>
      <p:sp>
        <p:nvSpPr>
          <p:cNvPr id="25659" name="Text Box 58"/>
          <p:cNvSpPr txBox="1">
            <a:spLocks noChangeArrowheads="1"/>
          </p:cNvSpPr>
          <p:nvPr/>
        </p:nvSpPr>
        <p:spPr bwMode="auto">
          <a:xfrm>
            <a:off x="1206500" y="4572000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5660" name="Line 59"/>
          <p:cNvSpPr>
            <a:spLocks noChangeShapeType="1"/>
          </p:cNvSpPr>
          <p:nvPr/>
        </p:nvSpPr>
        <p:spPr bwMode="auto">
          <a:xfrm flipV="1">
            <a:off x="19812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61" name="Text Box 60"/>
          <p:cNvSpPr txBox="1">
            <a:spLocks noChangeArrowheads="1"/>
          </p:cNvSpPr>
          <p:nvPr/>
        </p:nvSpPr>
        <p:spPr bwMode="auto">
          <a:xfrm>
            <a:off x="3048000" y="5105400"/>
            <a:ext cx="1074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SW1 4EH</a:t>
            </a:r>
          </a:p>
        </p:txBody>
      </p:sp>
      <p:sp>
        <p:nvSpPr>
          <p:cNvPr id="25662" name="Text Box 61"/>
          <p:cNvSpPr txBox="1">
            <a:spLocks noChangeArrowheads="1"/>
          </p:cNvSpPr>
          <p:nvPr/>
        </p:nvSpPr>
        <p:spPr bwMode="auto">
          <a:xfrm>
            <a:off x="49530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25663" name="Text Box 62"/>
          <p:cNvSpPr txBox="1">
            <a:spLocks noChangeArrowheads="1"/>
          </p:cNvSpPr>
          <p:nvPr/>
        </p:nvSpPr>
        <p:spPr bwMode="auto">
          <a:xfrm>
            <a:off x="49530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5664" name="Text Box 63"/>
          <p:cNvSpPr txBox="1">
            <a:spLocks noChangeArrowheads="1"/>
          </p:cNvSpPr>
          <p:nvPr/>
        </p:nvSpPr>
        <p:spPr bwMode="auto">
          <a:xfrm>
            <a:off x="49530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25665" name="Text Box 64"/>
          <p:cNvSpPr txBox="1">
            <a:spLocks noChangeArrowheads="1"/>
          </p:cNvSpPr>
          <p:nvPr/>
        </p:nvSpPr>
        <p:spPr bwMode="auto">
          <a:xfrm>
            <a:off x="49530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25666" name="Text Box 65"/>
          <p:cNvSpPr txBox="1">
            <a:spLocks noChangeArrowheads="1"/>
          </p:cNvSpPr>
          <p:nvPr/>
        </p:nvSpPr>
        <p:spPr bwMode="auto">
          <a:xfrm>
            <a:off x="49530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5667" name="Text Box 66"/>
          <p:cNvSpPr txBox="1">
            <a:spLocks noChangeArrowheads="1"/>
          </p:cNvSpPr>
          <p:nvPr/>
        </p:nvSpPr>
        <p:spPr bwMode="auto">
          <a:xfrm>
            <a:off x="3124200" y="4616450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5668" name="Text Box 67"/>
          <p:cNvSpPr txBox="1">
            <a:spLocks noChangeArrowheads="1"/>
          </p:cNvSpPr>
          <p:nvPr/>
        </p:nvSpPr>
        <p:spPr bwMode="auto">
          <a:xfrm>
            <a:off x="3048000" y="5486400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AB2 3SU</a:t>
            </a:r>
          </a:p>
        </p:txBody>
      </p:sp>
      <p:sp>
        <p:nvSpPr>
          <p:cNvPr id="25669" name="Text Box 68"/>
          <p:cNvSpPr txBox="1">
            <a:spLocks noChangeArrowheads="1"/>
          </p:cNvSpPr>
          <p:nvPr/>
        </p:nvSpPr>
        <p:spPr bwMode="auto">
          <a:xfrm>
            <a:off x="3048000" y="5835650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5670" name="Text Box 69"/>
          <p:cNvSpPr txBox="1">
            <a:spLocks noChangeArrowheads="1"/>
          </p:cNvSpPr>
          <p:nvPr/>
        </p:nvSpPr>
        <p:spPr bwMode="auto">
          <a:xfrm>
            <a:off x="292100" y="4181475"/>
            <a:ext cx="1246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BRANCH</a:t>
            </a:r>
          </a:p>
        </p:txBody>
      </p:sp>
      <p:sp>
        <p:nvSpPr>
          <p:cNvPr id="130118" name="Rectangle 70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Union Operation</a:t>
            </a:r>
          </a:p>
        </p:txBody>
      </p:sp>
      <p:sp>
        <p:nvSpPr>
          <p:cNvPr id="25672" name="Line 71"/>
          <p:cNvSpPr>
            <a:spLocks noChangeShapeType="1"/>
          </p:cNvSpPr>
          <p:nvPr/>
        </p:nvSpPr>
        <p:spPr bwMode="auto">
          <a:xfrm>
            <a:off x="3048000" y="4572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73" name="Text Box 72"/>
          <p:cNvSpPr txBox="1">
            <a:spLocks noChangeArrowheads="1"/>
          </p:cNvSpPr>
          <p:nvPr/>
        </p:nvSpPr>
        <p:spPr bwMode="auto">
          <a:xfrm>
            <a:off x="2262188" y="4616450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5674" name="Text Box 73"/>
          <p:cNvSpPr txBox="1">
            <a:spLocks noChangeArrowheads="1"/>
          </p:cNvSpPr>
          <p:nvPr/>
        </p:nvSpPr>
        <p:spPr bwMode="auto">
          <a:xfrm>
            <a:off x="2035175" y="51054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5675" name="Text Box 74"/>
          <p:cNvSpPr txBox="1">
            <a:spLocks noChangeArrowheads="1"/>
          </p:cNvSpPr>
          <p:nvPr/>
        </p:nvSpPr>
        <p:spPr bwMode="auto">
          <a:xfrm>
            <a:off x="1998663" y="58674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76" name="Text Box 75"/>
          <p:cNvSpPr txBox="1">
            <a:spLocks noChangeArrowheads="1"/>
          </p:cNvSpPr>
          <p:nvPr/>
        </p:nvSpPr>
        <p:spPr bwMode="auto">
          <a:xfrm>
            <a:off x="1981200" y="54546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5677" name="Rectangle 76"/>
          <p:cNvSpPr>
            <a:spLocks noChangeArrowheads="1"/>
          </p:cNvSpPr>
          <p:nvPr/>
        </p:nvSpPr>
        <p:spPr bwMode="auto">
          <a:xfrm>
            <a:off x="6705600" y="3709988"/>
            <a:ext cx="1066800" cy="16240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78" name="Rectangle 77"/>
          <p:cNvSpPr>
            <a:spLocks noChangeArrowheads="1"/>
          </p:cNvSpPr>
          <p:nvPr/>
        </p:nvSpPr>
        <p:spPr bwMode="auto">
          <a:xfrm>
            <a:off x="6705600" y="3352800"/>
            <a:ext cx="1066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79" name="Text Box 78"/>
          <p:cNvSpPr txBox="1">
            <a:spLocks noChangeArrowheads="1"/>
          </p:cNvSpPr>
          <p:nvPr/>
        </p:nvSpPr>
        <p:spPr bwMode="auto">
          <a:xfrm>
            <a:off x="6934200" y="33528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5680" name="Text Box 79"/>
          <p:cNvSpPr txBox="1">
            <a:spLocks noChangeArrowheads="1"/>
          </p:cNvSpPr>
          <p:nvPr/>
        </p:nvSpPr>
        <p:spPr bwMode="auto">
          <a:xfrm>
            <a:off x="6818313" y="38100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5681" name="Text Box 80"/>
          <p:cNvSpPr txBox="1">
            <a:spLocks noChangeArrowheads="1"/>
          </p:cNvSpPr>
          <p:nvPr/>
        </p:nvSpPr>
        <p:spPr bwMode="auto">
          <a:xfrm>
            <a:off x="6781800" y="4572000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82" name="Text Box 81"/>
          <p:cNvSpPr txBox="1">
            <a:spLocks noChangeArrowheads="1"/>
          </p:cNvSpPr>
          <p:nvPr/>
        </p:nvSpPr>
        <p:spPr bwMode="auto">
          <a:xfrm>
            <a:off x="6764338" y="41592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5683" name="Text Box 82"/>
          <p:cNvSpPr txBox="1">
            <a:spLocks noChangeArrowheads="1"/>
          </p:cNvSpPr>
          <p:nvPr/>
        </p:nvSpPr>
        <p:spPr bwMode="auto">
          <a:xfrm>
            <a:off x="6858000" y="49974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25684" name="Rectangle 83"/>
          <p:cNvSpPr>
            <a:spLocks noChangeArrowheads="1"/>
          </p:cNvSpPr>
          <p:nvPr/>
        </p:nvSpPr>
        <p:spPr bwMode="auto">
          <a:xfrm>
            <a:off x="4800600" y="5538788"/>
            <a:ext cx="36687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(BRANCH) </a:t>
            </a:r>
            <a:r>
              <a:rPr lang="en-US" altLang="ar-SA" sz="1800">
                <a:sym typeface="Symbol" pitchFamily="18" charset="2"/>
              </a:rPr>
              <a:t>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  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(PROPERTY)</a:t>
            </a:r>
          </a:p>
        </p:txBody>
      </p:sp>
      <p:sp>
        <p:nvSpPr>
          <p:cNvPr id="25685" name="Text Box 84"/>
          <p:cNvSpPr txBox="1">
            <a:spLocks noChangeArrowheads="1"/>
          </p:cNvSpPr>
          <p:nvPr/>
        </p:nvSpPr>
        <p:spPr bwMode="auto">
          <a:xfrm>
            <a:off x="5859463" y="1295400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5686" name="Text Box 85"/>
          <p:cNvSpPr txBox="1">
            <a:spLocks noChangeArrowheads="1"/>
          </p:cNvSpPr>
          <p:nvPr/>
        </p:nvSpPr>
        <p:spPr bwMode="auto">
          <a:xfrm>
            <a:off x="5888038" y="190500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5687" name="Text Box 86"/>
          <p:cNvSpPr txBox="1">
            <a:spLocks noChangeArrowheads="1"/>
          </p:cNvSpPr>
          <p:nvPr/>
        </p:nvSpPr>
        <p:spPr bwMode="auto">
          <a:xfrm>
            <a:off x="5881688" y="2278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5688" name="Text Box 87"/>
          <p:cNvSpPr txBox="1">
            <a:spLocks noChangeArrowheads="1"/>
          </p:cNvSpPr>
          <p:nvPr/>
        </p:nvSpPr>
        <p:spPr bwMode="auto">
          <a:xfrm>
            <a:off x="5881688" y="2659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89" name="Text Box 88"/>
          <p:cNvSpPr txBox="1">
            <a:spLocks noChangeArrowheads="1"/>
          </p:cNvSpPr>
          <p:nvPr/>
        </p:nvSpPr>
        <p:spPr bwMode="auto">
          <a:xfrm>
            <a:off x="5865813" y="30241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90" name="Text Box 89"/>
          <p:cNvSpPr txBox="1">
            <a:spLocks noChangeArrowheads="1"/>
          </p:cNvSpPr>
          <p:nvPr/>
        </p:nvSpPr>
        <p:spPr bwMode="auto">
          <a:xfrm>
            <a:off x="5859463" y="33972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91" name="Line 90"/>
          <p:cNvSpPr>
            <a:spLocks noChangeShapeType="1"/>
          </p:cNvSpPr>
          <p:nvPr/>
        </p:nvSpPr>
        <p:spPr bwMode="auto">
          <a:xfrm>
            <a:off x="5791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789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50DCF4-9135-4FAD-9D21-AF5CAD941E1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000" smtClean="0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Intersection Operation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92500" lnSpcReduction="1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are in both R and S.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 &amp; S must be </a:t>
            </a:r>
            <a:r>
              <a:rPr lang="en-US" altLang="ar-SA" sz="2600" b="1" dirty="0" smtClean="0"/>
              <a:t>union-compatible.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</a:t>
            </a:r>
            <a:r>
              <a:rPr lang="en-US" altLang="ar-SA" sz="2100" dirty="0" smtClean="0">
                <a:sym typeface="Symbol" pitchFamily="18" charset="2"/>
              </a:rPr>
              <a:t>R </a:t>
            </a:r>
            <a:r>
              <a:rPr lang="en-US" altLang="ar-SA" dirty="0" smtClean="0">
                <a:sym typeface="Symbol" pitchFamily="18" charset="2"/>
              </a:rPr>
              <a:t>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			      R       S              R </a:t>
            </a:r>
            <a:r>
              <a:rPr lang="en-US" altLang="ar-SA" dirty="0" smtClean="0">
                <a:sym typeface="Symbol" pitchFamily="18" charset="2"/>
              </a:rPr>
              <a:t> </a:t>
            </a:r>
            <a:r>
              <a:rPr lang="en-US" altLang="ar-SA" sz="2100" dirty="0" smtClean="0">
                <a:sym typeface="Symbol" pitchFamily="18" charset="2"/>
              </a:rPr>
              <a:t>S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3581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4343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5791200" y="47244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6632" name="Text Box 7"/>
          <p:cNvSpPr txBox="1">
            <a:spLocks noChangeArrowheads="1"/>
          </p:cNvSpPr>
          <p:nvPr/>
        </p:nvSpPr>
        <p:spPr bwMode="auto">
          <a:xfrm>
            <a:off x="358140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433705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  <p:sp>
        <p:nvSpPr>
          <p:cNvPr id="26634" name="Text Box 9"/>
          <p:cNvSpPr txBox="1">
            <a:spLocks noChangeArrowheads="1"/>
          </p:cNvSpPr>
          <p:nvPr/>
        </p:nvSpPr>
        <p:spPr bwMode="auto">
          <a:xfrm>
            <a:off x="5791200" y="4648200"/>
            <a:ext cx="296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5450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5F01F70-0F84-4477-8B98-F69D7C1FC3B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000" smtClean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Intersection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all cities where there is a branch office and at least one property for rent.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>
              <a:sym typeface="Symbol" pitchFamily="18" charset="2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(BRANCH) </a:t>
            </a:r>
            <a:r>
              <a:rPr lang="en-US" altLang="ar-SA" dirty="0" smtClean="0">
                <a:sym typeface="Symbol" pitchFamily="18" charset="2"/>
              </a:rPr>
              <a:t></a:t>
            </a:r>
            <a:r>
              <a:rPr lang="en-US" altLang="ar-SA" sz="2100" dirty="0" smtClean="0">
                <a:sym typeface="Symbol" pitchFamily="18" charset="2"/>
              </a:rPr>
              <a:t>  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(PROPERTY)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435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4188DB9-098C-431A-8D5D-BA6DF9ABF56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000" smtClean="0"/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390525" y="1662113"/>
            <a:ext cx="62388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676" name="Line 3"/>
          <p:cNvSpPr>
            <a:spLocks noChangeShapeType="1"/>
          </p:cNvSpPr>
          <p:nvPr/>
        </p:nvSpPr>
        <p:spPr bwMode="auto">
          <a:xfrm>
            <a:off x="1457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390525" y="1281113"/>
            <a:ext cx="62388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24368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79" name="Line 6"/>
          <p:cNvSpPr>
            <a:spLocks noChangeShapeType="1"/>
          </p:cNvSpPr>
          <p:nvPr/>
        </p:nvSpPr>
        <p:spPr bwMode="auto">
          <a:xfrm flipH="1">
            <a:off x="32766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0" name="Line 7"/>
          <p:cNvSpPr>
            <a:spLocks noChangeShapeType="1"/>
          </p:cNvSpPr>
          <p:nvPr/>
        </p:nvSpPr>
        <p:spPr bwMode="auto">
          <a:xfrm>
            <a:off x="4886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1" name="Line 8"/>
          <p:cNvSpPr>
            <a:spLocks noChangeShapeType="1"/>
          </p:cNvSpPr>
          <p:nvPr/>
        </p:nvSpPr>
        <p:spPr bwMode="auto">
          <a:xfrm>
            <a:off x="41894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>
            <a:off x="3905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28683" name="Text Box 10"/>
          <p:cNvSpPr txBox="1">
            <a:spLocks noChangeArrowheads="1"/>
          </p:cNvSpPr>
          <p:nvPr/>
        </p:nvSpPr>
        <p:spPr bwMode="auto">
          <a:xfrm>
            <a:off x="3841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28684" name="Text Box 11"/>
          <p:cNvSpPr txBox="1">
            <a:spLocks noChangeArrowheads="1"/>
          </p:cNvSpPr>
          <p:nvPr/>
        </p:nvSpPr>
        <p:spPr bwMode="auto">
          <a:xfrm>
            <a:off x="3841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28685" name="Text Box 12"/>
          <p:cNvSpPr txBox="1">
            <a:spLocks noChangeArrowheads="1"/>
          </p:cNvSpPr>
          <p:nvPr/>
        </p:nvSpPr>
        <p:spPr bwMode="auto">
          <a:xfrm>
            <a:off x="3968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28686" name="Text Box 13"/>
          <p:cNvSpPr txBox="1">
            <a:spLocks noChangeArrowheads="1"/>
          </p:cNvSpPr>
          <p:nvPr/>
        </p:nvSpPr>
        <p:spPr bwMode="auto">
          <a:xfrm>
            <a:off x="3905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28687" name="Line 14"/>
          <p:cNvSpPr>
            <a:spLocks noChangeShapeType="1"/>
          </p:cNvSpPr>
          <p:nvPr/>
        </p:nvSpPr>
        <p:spPr bwMode="auto">
          <a:xfrm flipV="1">
            <a:off x="1457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8" name="Text Box 15"/>
          <p:cNvSpPr txBox="1">
            <a:spLocks noChangeArrowheads="1"/>
          </p:cNvSpPr>
          <p:nvPr/>
        </p:nvSpPr>
        <p:spPr bwMode="auto">
          <a:xfrm>
            <a:off x="3048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28689" name="Text Box 16"/>
          <p:cNvSpPr txBox="1">
            <a:spLocks noChangeArrowheads="1"/>
          </p:cNvSpPr>
          <p:nvPr/>
        </p:nvSpPr>
        <p:spPr bwMode="auto">
          <a:xfrm>
            <a:off x="14573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28690" name="Text Box 17"/>
          <p:cNvSpPr txBox="1">
            <a:spLocks noChangeArrowheads="1"/>
          </p:cNvSpPr>
          <p:nvPr/>
        </p:nvSpPr>
        <p:spPr bwMode="auto">
          <a:xfrm>
            <a:off x="14573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8691" name="Text Box 18"/>
          <p:cNvSpPr txBox="1">
            <a:spLocks noChangeArrowheads="1"/>
          </p:cNvSpPr>
          <p:nvPr/>
        </p:nvSpPr>
        <p:spPr bwMode="auto">
          <a:xfrm>
            <a:off x="14573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28692" name="Text Box 19"/>
          <p:cNvSpPr txBox="1">
            <a:spLocks noChangeArrowheads="1"/>
          </p:cNvSpPr>
          <p:nvPr/>
        </p:nvSpPr>
        <p:spPr bwMode="auto">
          <a:xfrm>
            <a:off x="14573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28693" name="Text Box 20"/>
          <p:cNvSpPr txBox="1">
            <a:spLocks noChangeArrowheads="1"/>
          </p:cNvSpPr>
          <p:nvPr/>
        </p:nvSpPr>
        <p:spPr bwMode="auto">
          <a:xfrm>
            <a:off x="14573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28694" name="Line 21"/>
          <p:cNvSpPr>
            <a:spLocks noChangeShapeType="1"/>
          </p:cNvSpPr>
          <p:nvPr/>
        </p:nvSpPr>
        <p:spPr bwMode="auto">
          <a:xfrm flipV="1">
            <a:off x="24368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95" name="Text Box 22"/>
          <p:cNvSpPr txBox="1">
            <a:spLocks noChangeArrowheads="1"/>
          </p:cNvSpPr>
          <p:nvPr/>
        </p:nvSpPr>
        <p:spPr bwMode="auto">
          <a:xfrm>
            <a:off x="15335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8696" name="Text Box 23"/>
          <p:cNvSpPr txBox="1">
            <a:spLocks noChangeArrowheads="1"/>
          </p:cNvSpPr>
          <p:nvPr/>
        </p:nvSpPr>
        <p:spPr bwMode="auto">
          <a:xfrm>
            <a:off x="23622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8697" name="Text Box 24"/>
          <p:cNvSpPr txBox="1">
            <a:spLocks noChangeArrowheads="1"/>
          </p:cNvSpPr>
          <p:nvPr/>
        </p:nvSpPr>
        <p:spPr bwMode="auto">
          <a:xfrm>
            <a:off x="23622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8698" name="Text Box 25"/>
          <p:cNvSpPr txBox="1">
            <a:spLocks noChangeArrowheads="1"/>
          </p:cNvSpPr>
          <p:nvPr/>
        </p:nvSpPr>
        <p:spPr bwMode="auto">
          <a:xfrm>
            <a:off x="23622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699" name="Text Box 26"/>
          <p:cNvSpPr txBox="1">
            <a:spLocks noChangeArrowheads="1"/>
          </p:cNvSpPr>
          <p:nvPr/>
        </p:nvSpPr>
        <p:spPr bwMode="auto">
          <a:xfrm>
            <a:off x="23622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700" name="Text Box 27"/>
          <p:cNvSpPr txBox="1">
            <a:spLocks noChangeArrowheads="1"/>
          </p:cNvSpPr>
          <p:nvPr/>
        </p:nvSpPr>
        <p:spPr bwMode="auto">
          <a:xfrm>
            <a:off x="23622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28701" name="Line 28"/>
          <p:cNvSpPr>
            <a:spLocks noChangeShapeType="1"/>
          </p:cNvSpPr>
          <p:nvPr/>
        </p:nvSpPr>
        <p:spPr bwMode="auto">
          <a:xfrm flipV="1">
            <a:off x="32861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02" name="Text Box 29"/>
          <p:cNvSpPr txBox="1">
            <a:spLocks noChangeArrowheads="1"/>
          </p:cNvSpPr>
          <p:nvPr/>
        </p:nvSpPr>
        <p:spPr bwMode="auto">
          <a:xfrm>
            <a:off x="25908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8703" name="Line 30"/>
          <p:cNvSpPr>
            <a:spLocks noChangeShapeType="1"/>
          </p:cNvSpPr>
          <p:nvPr/>
        </p:nvSpPr>
        <p:spPr bwMode="auto">
          <a:xfrm flipV="1">
            <a:off x="41830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04" name="Text Box 31"/>
          <p:cNvSpPr txBox="1">
            <a:spLocks noChangeArrowheads="1"/>
          </p:cNvSpPr>
          <p:nvPr/>
        </p:nvSpPr>
        <p:spPr bwMode="auto">
          <a:xfrm>
            <a:off x="32099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8705" name="Text Box 32"/>
          <p:cNvSpPr txBox="1">
            <a:spLocks noChangeArrowheads="1"/>
          </p:cNvSpPr>
          <p:nvPr/>
        </p:nvSpPr>
        <p:spPr bwMode="auto">
          <a:xfrm>
            <a:off x="32004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28706" name="Text Box 33"/>
          <p:cNvSpPr txBox="1">
            <a:spLocks noChangeArrowheads="1"/>
          </p:cNvSpPr>
          <p:nvPr/>
        </p:nvSpPr>
        <p:spPr bwMode="auto">
          <a:xfrm>
            <a:off x="32004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28707" name="Text Box 34"/>
          <p:cNvSpPr txBox="1">
            <a:spLocks noChangeArrowheads="1"/>
          </p:cNvSpPr>
          <p:nvPr/>
        </p:nvSpPr>
        <p:spPr bwMode="auto">
          <a:xfrm>
            <a:off x="32004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8708" name="Text Box 35"/>
          <p:cNvSpPr txBox="1">
            <a:spLocks noChangeArrowheads="1"/>
          </p:cNvSpPr>
          <p:nvPr/>
        </p:nvSpPr>
        <p:spPr bwMode="auto">
          <a:xfrm>
            <a:off x="32004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28709" name="Text Box 36"/>
          <p:cNvSpPr txBox="1">
            <a:spLocks noChangeArrowheads="1"/>
          </p:cNvSpPr>
          <p:nvPr/>
        </p:nvSpPr>
        <p:spPr bwMode="auto">
          <a:xfrm>
            <a:off x="32004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28710" name="Line 37"/>
          <p:cNvSpPr>
            <a:spLocks noChangeShapeType="1"/>
          </p:cNvSpPr>
          <p:nvPr/>
        </p:nvSpPr>
        <p:spPr bwMode="auto">
          <a:xfrm flipV="1">
            <a:off x="4886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11" name="Text Box 38"/>
          <p:cNvSpPr txBox="1">
            <a:spLocks noChangeArrowheads="1"/>
          </p:cNvSpPr>
          <p:nvPr/>
        </p:nvSpPr>
        <p:spPr bwMode="auto">
          <a:xfrm>
            <a:off x="41910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28712" name="Text Box 39"/>
          <p:cNvSpPr txBox="1">
            <a:spLocks noChangeArrowheads="1"/>
          </p:cNvSpPr>
          <p:nvPr/>
        </p:nvSpPr>
        <p:spPr bwMode="auto">
          <a:xfrm>
            <a:off x="41830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8713" name="Text Box 40"/>
          <p:cNvSpPr txBox="1">
            <a:spLocks noChangeArrowheads="1"/>
          </p:cNvSpPr>
          <p:nvPr/>
        </p:nvSpPr>
        <p:spPr bwMode="auto">
          <a:xfrm>
            <a:off x="41767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8714" name="Text Box 41"/>
          <p:cNvSpPr txBox="1">
            <a:spLocks noChangeArrowheads="1"/>
          </p:cNvSpPr>
          <p:nvPr/>
        </p:nvSpPr>
        <p:spPr bwMode="auto">
          <a:xfrm>
            <a:off x="41767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8715" name="Text Box 42"/>
          <p:cNvSpPr txBox="1">
            <a:spLocks noChangeArrowheads="1"/>
          </p:cNvSpPr>
          <p:nvPr/>
        </p:nvSpPr>
        <p:spPr bwMode="auto">
          <a:xfrm>
            <a:off x="41894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8716" name="Text Box 43"/>
          <p:cNvSpPr txBox="1">
            <a:spLocks noChangeArrowheads="1"/>
          </p:cNvSpPr>
          <p:nvPr/>
        </p:nvSpPr>
        <p:spPr bwMode="auto">
          <a:xfrm>
            <a:off x="41830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8717" name="Text Box 44"/>
          <p:cNvSpPr txBox="1">
            <a:spLocks noChangeArrowheads="1"/>
          </p:cNvSpPr>
          <p:nvPr/>
        </p:nvSpPr>
        <p:spPr bwMode="auto">
          <a:xfrm>
            <a:off x="4810125" y="129540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28718" name="Text Box 45"/>
          <p:cNvSpPr txBox="1">
            <a:spLocks noChangeArrowheads="1"/>
          </p:cNvSpPr>
          <p:nvPr/>
        </p:nvSpPr>
        <p:spPr bwMode="auto">
          <a:xfrm>
            <a:off x="2921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28719" name="Rectangle 46"/>
          <p:cNvSpPr>
            <a:spLocks noChangeArrowheads="1"/>
          </p:cNvSpPr>
          <p:nvPr/>
        </p:nvSpPr>
        <p:spPr bwMode="auto">
          <a:xfrm>
            <a:off x="381000" y="4929188"/>
            <a:ext cx="3733800" cy="1319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20" name="Line 47"/>
          <p:cNvSpPr>
            <a:spLocks noChangeShapeType="1"/>
          </p:cNvSpPr>
          <p:nvPr/>
        </p:nvSpPr>
        <p:spPr bwMode="auto">
          <a:xfrm>
            <a:off x="1054100" y="4929188"/>
            <a:ext cx="1588" cy="131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21" name="Rectangle 48"/>
          <p:cNvSpPr>
            <a:spLocks noChangeArrowheads="1"/>
          </p:cNvSpPr>
          <p:nvPr/>
        </p:nvSpPr>
        <p:spPr bwMode="auto">
          <a:xfrm>
            <a:off x="381000" y="4572000"/>
            <a:ext cx="3733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22" name="Line 49"/>
          <p:cNvSpPr>
            <a:spLocks noChangeShapeType="1"/>
          </p:cNvSpPr>
          <p:nvPr/>
        </p:nvSpPr>
        <p:spPr bwMode="auto">
          <a:xfrm>
            <a:off x="1981200" y="4876800"/>
            <a:ext cx="1588" cy="131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23" name="Text Box 50"/>
          <p:cNvSpPr txBox="1">
            <a:spLocks noChangeArrowheads="1"/>
          </p:cNvSpPr>
          <p:nvPr/>
        </p:nvSpPr>
        <p:spPr bwMode="auto">
          <a:xfrm>
            <a:off x="390525" y="512762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8724" name="Text Box 51"/>
          <p:cNvSpPr txBox="1">
            <a:spLocks noChangeArrowheads="1"/>
          </p:cNvSpPr>
          <p:nvPr/>
        </p:nvSpPr>
        <p:spPr bwMode="auto">
          <a:xfrm>
            <a:off x="384175" y="5500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B002</a:t>
            </a:r>
          </a:p>
        </p:txBody>
      </p:sp>
      <p:sp>
        <p:nvSpPr>
          <p:cNvPr id="28725" name="Text Box 52"/>
          <p:cNvSpPr txBox="1">
            <a:spLocks noChangeArrowheads="1"/>
          </p:cNvSpPr>
          <p:nvPr/>
        </p:nvSpPr>
        <p:spPr bwMode="auto">
          <a:xfrm>
            <a:off x="384175" y="5881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26" name="Line 53"/>
          <p:cNvSpPr>
            <a:spLocks noChangeShapeType="1"/>
          </p:cNvSpPr>
          <p:nvPr/>
        </p:nvSpPr>
        <p:spPr bwMode="auto">
          <a:xfrm flipV="1">
            <a:off x="10541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27" name="Text Box 54"/>
          <p:cNvSpPr txBox="1">
            <a:spLocks noChangeArrowheads="1"/>
          </p:cNvSpPr>
          <p:nvPr/>
        </p:nvSpPr>
        <p:spPr bwMode="auto">
          <a:xfrm>
            <a:off x="304800" y="45720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8728" name="Text Box 55"/>
          <p:cNvSpPr txBox="1">
            <a:spLocks noChangeArrowheads="1"/>
          </p:cNvSpPr>
          <p:nvPr/>
        </p:nvSpPr>
        <p:spPr bwMode="auto">
          <a:xfrm>
            <a:off x="977900" y="510540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Deer Rd</a:t>
            </a:r>
          </a:p>
        </p:txBody>
      </p:sp>
      <p:sp>
        <p:nvSpPr>
          <p:cNvPr id="28729" name="Text Box 56"/>
          <p:cNvSpPr txBox="1">
            <a:spLocks noChangeArrowheads="1"/>
          </p:cNvSpPr>
          <p:nvPr/>
        </p:nvSpPr>
        <p:spPr bwMode="auto">
          <a:xfrm>
            <a:off x="977900" y="545465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8730" name="Text Box 57"/>
          <p:cNvSpPr txBox="1">
            <a:spLocks noChangeArrowheads="1"/>
          </p:cNvSpPr>
          <p:nvPr/>
        </p:nvSpPr>
        <p:spPr bwMode="auto">
          <a:xfrm>
            <a:off x="977900" y="58356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Main St</a:t>
            </a:r>
          </a:p>
        </p:txBody>
      </p:sp>
      <p:sp>
        <p:nvSpPr>
          <p:cNvPr id="28731" name="Text Box 58"/>
          <p:cNvSpPr txBox="1">
            <a:spLocks noChangeArrowheads="1"/>
          </p:cNvSpPr>
          <p:nvPr/>
        </p:nvSpPr>
        <p:spPr bwMode="auto">
          <a:xfrm>
            <a:off x="1206500" y="4572000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8732" name="Line 59"/>
          <p:cNvSpPr>
            <a:spLocks noChangeShapeType="1"/>
          </p:cNvSpPr>
          <p:nvPr/>
        </p:nvSpPr>
        <p:spPr bwMode="auto">
          <a:xfrm flipV="1">
            <a:off x="19812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33" name="Text Box 60"/>
          <p:cNvSpPr txBox="1">
            <a:spLocks noChangeArrowheads="1"/>
          </p:cNvSpPr>
          <p:nvPr/>
        </p:nvSpPr>
        <p:spPr bwMode="auto">
          <a:xfrm>
            <a:off x="3048000" y="5105400"/>
            <a:ext cx="1074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SW1 4EH</a:t>
            </a:r>
          </a:p>
        </p:txBody>
      </p:sp>
      <p:sp>
        <p:nvSpPr>
          <p:cNvPr id="28734" name="Text Box 61"/>
          <p:cNvSpPr txBox="1">
            <a:spLocks noChangeArrowheads="1"/>
          </p:cNvSpPr>
          <p:nvPr/>
        </p:nvSpPr>
        <p:spPr bwMode="auto">
          <a:xfrm>
            <a:off x="49530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28735" name="Text Box 62"/>
          <p:cNvSpPr txBox="1">
            <a:spLocks noChangeArrowheads="1"/>
          </p:cNvSpPr>
          <p:nvPr/>
        </p:nvSpPr>
        <p:spPr bwMode="auto">
          <a:xfrm>
            <a:off x="49530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8736" name="Text Box 63"/>
          <p:cNvSpPr txBox="1">
            <a:spLocks noChangeArrowheads="1"/>
          </p:cNvSpPr>
          <p:nvPr/>
        </p:nvSpPr>
        <p:spPr bwMode="auto">
          <a:xfrm>
            <a:off x="49530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28737" name="Text Box 64"/>
          <p:cNvSpPr txBox="1">
            <a:spLocks noChangeArrowheads="1"/>
          </p:cNvSpPr>
          <p:nvPr/>
        </p:nvSpPr>
        <p:spPr bwMode="auto">
          <a:xfrm>
            <a:off x="49530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28738" name="Text Box 65"/>
          <p:cNvSpPr txBox="1">
            <a:spLocks noChangeArrowheads="1"/>
          </p:cNvSpPr>
          <p:nvPr/>
        </p:nvSpPr>
        <p:spPr bwMode="auto">
          <a:xfrm>
            <a:off x="49530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8739" name="Text Box 66"/>
          <p:cNvSpPr txBox="1">
            <a:spLocks noChangeArrowheads="1"/>
          </p:cNvSpPr>
          <p:nvPr/>
        </p:nvSpPr>
        <p:spPr bwMode="auto">
          <a:xfrm>
            <a:off x="3124200" y="4616450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8740" name="Text Box 67"/>
          <p:cNvSpPr txBox="1">
            <a:spLocks noChangeArrowheads="1"/>
          </p:cNvSpPr>
          <p:nvPr/>
        </p:nvSpPr>
        <p:spPr bwMode="auto">
          <a:xfrm>
            <a:off x="3048000" y="5486400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AB2 3SU</a:t>
            </a:r>
          </a:p>
        </p:txBody>
      </p:sp>
      <p:sp>
        <p:nvSpPr>
          <p:cNvPr id="28741" name="Text Box 68"/>
          <p:cNvSpPr txBox="1">
            <a:spLocks noChangeArrowheads="1"/>
          </p:cNvSpPr>
          <p:nvPr/>
        </p:nvSpPr>
        <p:spPr bwMode="auto">
          <a:xfrm>
            <a:off x="3048000" y="5835650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8742" name="Text Box 69"/>
          <p:cNvSpPr txBox="1">
            <a:spLocks noChangeArrowheads="1"/>
          </p:cNvSpPr>
          <p:nvPr/>
        </p:nvSpPr>
        <p:spPr bwMode="auto">
          <a:xfrm>
            <a:off x="292100" y="4181475"/>
            <a:ext cx="1246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BRANCH</a:t>
            </a:r>
          </a:p>
        </p:txBody>
      </p:sp>
      <p:sp>
        <p:nvSpPr>
          <p:cNvPr id="153670" name="Rectangle 70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Intersection Operation</a:t>
            </a:r>
          </a:p>
        </p:txBody>
      </p:sp>
      <p:sp>
        <p:nvSpPr>
          <p:cNvPr id="28744" name="Line 71"/>
          <p:cNvSpPr>
            <a:spLocks noChangeShapeType="1"/>
          </p:cNvSpPr>
          <p:nvPr/>
        </p:nvSpPr>
        <p:spPr bwMode="auto">
          <a:xfrm>
            <a:off x="3048000" y="4572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45" name="Text Box 72"/>
          <p:cNvSpPr txBox="1">
            <a:spLocks noChangeArrowheads="1"/>
          </p:cNvSpPr>
          <p:nvPr/>
        </p:nvSpPr>
        <p:spPr bwMode="auto">
          <a:xfrm>
            <a:off x="2262188" y="4616450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8746" name="Text Box 73"/>
          <p:cNvSpPr txBox="1">
            <a:spLocks noChangeArrowheads="1"/>
          </p:cNvSpPr>
          <p:nvPr/>
        </p:nvSpPr>
        <p:spPr bwMode="auto">
          <a:xfrm>
            <a:off x="2035175" y="51054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8747" name="Text Box 74"/>
          <p:cNvSpPr txBox="1">
            <a:spLocks noChangeArrowheads="1"/>
          </p:cNvSpPr>
          <p:nvPr/>
        </p:nvSpPr>
        <p:spPr bwMode="auto">
          <a:xfrm>
            <a:off x="1998663" y="58674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748" name="Text Box 75"/>
          <p:cNvSpPr txBox="1">
            <a:spLocks noChangeArrowheads="1"/>
          </p:cNvSpPr>
          <p:nvPr/>
        </p:nvSpPr>
        <p:spPr bwMode="auto">
          <a:xfrm>
            <a:off x="1981200" y="54546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8749" name="Rectangle 76"/>
          <p:cNvSpPr>
            <a:spLocks noChangeArrowheads="1"/>
          </p:cNvSpPr>
          <p:nvPr/>
        </p:nvSpPr>
        <p:spPr bwMode="auto">
          <a:xfrm>
            <a:off x="6705600" y="3709988"/>
            <a:ext cx="1066800" cy="13954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50" name="Rectangle 77"/>
          <p:cNvSpPr>
            <a:spLocks noChangeArrowheads="1"/>
          </p:cNvSpPr>
          <p:nvPr/>
        </p:nvSpPr>
        <p:spPr bwMode="auto">
          <a:xfrm>
            <a:off x="6705600" y="3352800"/>
            <a:ext cx="1066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51" name="Text Box 78"/>
          <p:cNvSpPr txBox="1">
            <a:spLocks noChangeArrowheads="1"/>
          </p:cNvSpPr>
          <p:nvPr/>
        </p:nvSpPr>
        <p:spPr bwMode="auto">
          <a:xfrm>
            <a:off x="6934200" y="33528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8752" name="Rectangle 79"/>
          <p:cNvSpPr>
            <a:spLocks noChangeArrowheads="1"/>
          </p:cNvSpPr>
          <p:nvPr/>
        </p:nvSpPr>
        <p:spPr bwMode="auto">
          <a:xfrm>
            <a:off x="5475288" y="5181600"/>
            <a:ext cx="36687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(BRANCH) </a:t>
            </a:r>
            <a:r>
              <a:rPr lang="en-US" altLang="ar-SA" sz="1800">
                <a:sym typeface="Symbol" pitchFamily="18" charset="2"/>
              </a:rPr>
              <a:t>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  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(PROPERTY)</a:t>
            </a:r>
          </a:p>
        </p:txBody>
      </p:sp>
      <p:sp>
        <p:nvSpPr>
          <p:cNvPr id="28753" name="Text Box 80"/>
          <p:cNvSpPr txBox="1">
            <a:spLocks noChangeArrowheads="1"/>
          </p:cNvSpPr>
          <p:nvPr/>
        </p:nvSpPr>
        <p:spPr bwMode="auto">
          <a:xfrm>
            <a:off x="6781800" y="38862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8754" name="Text Box 81"/>
          <p:cNvSpPr txBox="1">
            <a:spLocks noChangeArrowheads="1"/>
          </p:cNvSpPr>
          <p:nvPr/>
        </p:nvSpPr>
        <p:spPr bwMode="auto">
          <a:xfrm>
            <a:off x="6745288" y="46482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755" name="Text Box 82"/>
          <p:cNvSpPr txBox="1">
            <a:spLocks noChangeArrowheads="1"/>
          </p:cNvSpPr>
          <p:nvPr/>
        </p:nvSpPr>
        <p:spPr bwMode="auto">
          <a:xfrm>
            <a:off x="6727825" y="42354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8756" name="Text Box 83"/>
          <p:cNvSpPr txBox="1">
            <a:spLocks noChangeArrowheads="1"/>
          </p:cNvSpPr>
          <p:nvPr/>
        </p:nvSpPr>
        <p:spPr bwMode="auto">
          <a:xfrm>
            <a:off x="5791200" y="12954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8757" name="Text Box 84"/>
          <p:cNvSpPr txBox="1">
            <a:spLocks noChangeArrowheads="1"/>
          </p:cNvSpPr>
          <p:nvPr/>
        </p:nvSpPr>
        <p:spPr bwMode="auto">
          <a:xfrm>
            <a:off x="5819775" y="190500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8758" name="Text Box 85"/>
          <p:cNvSpPr txBox="1">
            <a:spLocks noChangeArrowheads="1"/>
          </p:cNvSpPr>
          <p:nvPr/>
        </p:nvSpPr>
        <p:spPr bwMode="auto">
          <a:xfrm>
            <a:off x="5813425" y="2278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8759" name="Text Box 86"/>
          <p:cNvSpPr txBox="1">
            <a:spLocks noChangeArrowheads="1"/>
          </p:cNvSpPr>
          <p:nvPr/>
        </p:nvSpPr>
        <p:spPr bwMode="auto">
          <a:xfrm>
            <a:off x="5813425" y="2659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60" name="Text Box 87"/>
          <p:cNvSpPr txBox="1">
            <a:spLocks noChangeArrowheads="1"/>
          </p:cNvSpPr>
          <p:nvPr/>
        </p:nvSpPr>
        <p:spPr bwMode="auto">
          <a:xfrm>
            <a:off x="5797550" y="30241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61" name="Text Box 88"/>
          <p:cNvSpPr txBox="1">
            <a:spLocks noChangeArrowheads="1"/>
          </p:cNvSpPr>
          <p:nvPr/>
        </p:nvSpPr>
        <p:spPr bwMode="auto">
          <a:xfrm>
            <a:off x="5791200" y="33972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62" name="Line 89"/>
          <p:cNvSpPr>
            <a:spLocks noChangeShapeType="1"/>
          </p:cNvSpPr>
          <p:nvPr/>
        </p:nvSpPr>
        <p:spPr bwMode="auto">
          <a:xfrm>
            <a:off x="5791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66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1B8F109-8A4F-4093-87F3-77BEAD3F9622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000" smtClean="0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Difference Operation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92500" lnSpcReduction="1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are in R but NOT in S.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 &amp; S must be </a:t>
            </a:r>
            <a:r>
              <a:rPr lang="en-US" altLang="ar-SA" sz="2600" b="1" dirty="0" smtClean="0"/>
              <a:t>union-compatible.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</a:t>
            </a:r>
            <a:r>
              <a:rPr lang="en-US" altLang="ar-SA" sz="2100" dirty="0" smtClean="0">
                <a:sym typeface="Symbol" pitchFamily="18" charset="2"/>
              </a:rPr>
              <a:t>R </a:t>
            </a:r>
            <a:r>
              <a:rPr lang="en-US" altLang="ar-SA" dirty="0" smtClean="0">
                <a:sym typeface="Symbol" pitchFamily="18" charset="2"/>
              </a:rPr>
              <a:t>-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1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                                           R       S            R </a:t>
            </a:r>
            <a:r>
              <a:rPr lang="en-US" altLang="ar-SA" dirty="0" smtClean="0">
                <a:sym typeface="Symbol" pitchFamily="18" charset="2"/>
              </a:rPr>
              <a:t>-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600" dirty="0" smtClean="0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3581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9702" name="Rectangle 5"/>
          <p:cNvSpPr>
            <a:spLocks noChangeArrowheads="1"/>
          </p:cNvSpPr>
          <p:nvPr/>
        </p:nvSpPr>
        <p:spPr bwMode="auto">
          <a:xfrm>
            <a:off x="4343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5791200" y="4724400"/>
            <a:ext cx="304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358140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433705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  <p:sp>
        <p:nvSpPr>
          <p:cNvPr id="29706" name="Text Box 9"/>
          <p:cNvSpPr txBox="1">
            <a:spLocks noChangeArrowheads="1"/>
          </p:cNvSpPr>
          <p:nvPr/>
        </p:nvSpPr>
        <p:spPr bwMode="auto">
          <a:xfrm>
            <a:off x="5791200" y="4648200"/>
            <a:ext cx="31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7132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14123C2-C31E-4BCC-9A51-69B981198424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000" smtClean="0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Difference Operation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lnSpcReduction="1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all cities where there is a  property for rent but no branch office.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(PROPERTY) </a:t>
            </a:r>
            <a:r>
              <a:rPr lang="en-US" altLang="ar-SA" dirty="0" smtClean="0">
                <a:sym typeface="Symbol" pitchFamily="18" charset="2"/>
              </a:rPr>
              <a:t>-</a:t>
            </a:r>
            <a:r>
              <a:rPr lang="en-US" altLang="ar-SA" sz="2100" dirty="0" smtClean="0">
                <a:sym typeface="Symbol" pitchFamily="18" charset="2"/>
              </a:rPr>
              <a:t>  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(BRANCH)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17776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C1F91C3-C001-41B1-A389-CA83223C863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000" smtClean="0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390525" y="1662113"/>
            <a:ext cx="61626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48" name="Line 3"/>
          <p:cNvSpPr>
            <a:spLocks noChangeShapeType="1"/>
          </p:cNvSpPr>
          <p:nvPr/>
        </p:nvSpPr>
        <p:spPr bwMode="auto">
          <a:xfrm>
            <a:off x="1457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390525" y="1281113"/>
            <a:ext cx="61626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>
            <a:off x="24368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 flipH="1">
            <a:off x="32766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>
            <a:off x="4886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3" name="Line 8"/>
          <p:cNvSpPr>
            <a:spLocks noChangeShapeType="1"/>
          </p:cNvSpPr>
          <p:nvPr/>
        </p:nvSpPr>
        <p:spPr bwMode="auto">
          <a:xfrm>
            <a:off x="41894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4" name="Text Box 9"/>
          <p:cNvSpPr txBox="1">
            <a:spLocks noChangeArrowheads="1"/>
          </p:cNvSpPr>
          <p:nvPr/>
        </p:nvSpPr>
        <p:spPr bwMode="auto">
          <a:xfrm>
            <a:off x="3905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3841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31756" name="Text Box 11"/>
          <p:cNvSpPr txBox="1">
            <a:spLocks noChangeArrowheads="1"/>
          </p:cNvSpPr>
          <p:nvPr/>
        </p:nvSpPr>
        <p:spPr bwMode="auto">
          <a:xfrm>
            <a:off x="3841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1757" name="Text Box 12"/>
          <p:cNvSpPr txBox="1">
            <a:spLocks noChangeArrowheads="1"/>
          </p:cNvSpPr>
          <p:nvPr/>
        </p:nvSpPr>
        <p:spPr bwMode="auto">
          <a:xfrm>
            <a:off x="3968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1758" name="Text Box 13"/>
          <p:cNvSpPr txBox="1">
            <a:spLocks noChangeArrowheads="1"/>
          </p:cNvSpPr>
          <p:nvPr/>
        </p:nvSpPr>
        <p:spPr bwMode="auto">
          <a:xfrm>
            <a:off x="3905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31759" name="Line 14"/>
          <p:cNvSpPr>
            <a:spLocks noChangeShapeType="1"/>
          </p:cNvSpPr>
          <p:nvPr/>
        </p:nvSpPr>
        <p:spPr bwMode="auto">
          <a:xfrm flipV="1">
            <a:off x="1457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60" name="Text Box 15"/>
          <p:cNvSpPr txBox="1">
            <a:spLocks noChangeArrowheads="1"/>
          </p:cNvSpPr>
          <p:nvPr/>
        </p:nvSpPr>
        <p:spPr bwMode="auto">
          <a:xfrm>
            <a:off x="3048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31761" name="Text Box 16"/>
          <p:cNvSpPr txBox="1">
            <a:spLocks noChangeArrowheads="1"/>
          </p:cNvSpPr>
          <p:nvPr/>
        </p:nvSpPr>
        <p:spPr bwMode="auto">
          <a:xfrm>
            <a:off x="14573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31762" name="Text Box 17"/>
          <p:cNvSpPr txBox="1">
            <a:spLocks noChangeArrowheads="1"/>
          </p:cNvSpPr>
          <p:nvPr/>
        </p:nvSpPr>
        <p:spPr bwMode="auto">
          <a:xfrm>
            <a:off x="14573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31763" name="Text Box 18"/>
          <p:cNvSpPr txBox="1">
            <a:spLocks noChangeArrowheads="1"/>
          </p:cNvSpPr>
          <p:nvPr/>
        </p:nvSpPr>
        <p:spPr bwMode="auto">
          <a:xfrm>
            <a:off x="14573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14573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31765" name="Text Box 20"/>
          <p:cNvSpPr txBox="1">
            <a:spLocks noChangeArrowheads="1"/>
          </p:cNvSpPr>
          <p:nvPr/>
        </p:nvSpPr>
        <p:spPr bwMode="auto">
          <a:xfrm>
            <a:off x="14573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31766" name="Line 21"/>
          <p:cNvSpPr>
            <a:spLocks noChangeShapeType="1"/>
          </p:cNvSpPr>
          <p:nvPr/>
        </p:nvSpPr>
        <p:spPr bwMode="auto">
          <a:xfrm flipV="1">
            <a:off x="24368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67" name="Text Box 22"/>
          <p:cNvSpPr txBox="1">
            <a:spLocks noChangeArrowheads="1"/>
          </p:cNvSpPr>
          <p:nvPr/>
        </p:nvSpPr>
        <p:spPr bwMode="auto">
          <a:xfrm>
            <a:off x="15335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31768" name="Text Box 23"/>
          <p:cNvSpPr txBox="1">
            <a:spLocks noChangeArrowheads="1"/>
          </p:cNvSpPr>
          <p:nvPr/>
        </p:nvSpPr>
        <p:spPr bwMode="auto">
          <a:xfrm>
            <a:off x="23622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31769" name="Text Box 24"/>
          <p:cNvSpPr txBox="1">
            <a:spLocks noChangeArrowheads="1"/>
          </p:cNvSpPr>
          <p:nvPr/>
        </p:nvSpPr>
        <p:spPr bwMode="auto">
          <a:xfrm>
            <a:off x="23622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31770" name="Text Box 25"/>
          <p:cNvSpPr txBox="1">
            <a:spLocks noChangeArrowheads="1"/>
          </p:cNvSpPr>
          <p:nvPr/>
        </p:nvSpPr>
        <p:spPr bwMode="auto">
          <a:xfrm>
            <a:off x="23622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31771" name="Text Box 26"/>
          <p:cNvSpPr txBox="1">
            <a:spLocks noChangeArrowheads="1"/>
          </p:cNvSpPr>
          <p:nvPr/>
        </p:nvSpPr>
        <p:spPr bwMode="auto">
          <a:xfrm>
            <a:off x="23622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31772" name="Text Box 27"/>
          <p:cNvSpPr txBox="1">
            <a:spLocks noChangeArrowheads="1"/>
          </p:cNvSpPr>
          <p:nvPr/>
        </p:nvSpPr>
        <p:spPr bwMode="auto">
          <a:xfrm>
            <a:off x="23622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31773" name="Line 28"/>
          <p:cNvSpPr>
            <a:spLocks noChangeShapeType="1"/>
          </p:cNvSpPr>
          <p:nvPr/>
        </p:nvSpPr>
        <p:spPr bwMode="auto">
          <a:xfrm flipV="1">
            <a:off x="32861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74" name="Text Box 29"/>
          <p:cNvSpPr txBox="1">
            <a:spLocks noChangeArrowheads="1"/>
          </p:cNvSpPr>
          <p:nvPr/>
        </p:nvSpPr>
        <p:spPr bwMode="auto">
          <a:xfrm>
            <a:off x="25908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31775" name="Line 30"/>
          <p:cNvSpPr>
            <a:spLocks noChangeShapeType="1"/>
          </p:cNvSpPr>
          <p:nvPr/>
        </p:nvSpPr>
        <p:spPr bwMode="auto">
          <a:xfrm flipV="1">
            <a:off x="41830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76" name="Text Box 31"/>
          <p:cNvSpPr txBox="1">
            <a:spLocks noChangeArrowheads="1"/>
          </p:cNvSpPr>
          <p:nvPr/>
        </p:nvSpPr>
        <p:spPr bwMode="auto">
          <a:xfrm>
            <a:off x="32099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31777" name="Text Box 32"/>
          <p:cNvSpPr txBox="1">
            <a:spLocks noChangeArrowheads="1"/>
          </p:cNvSpPr>
          <p:nvPr/>
        </p:nvSpPr>
        <p:spPr bwMode="auto">
          <a:xfrm>
            <a:off x="32004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31778" name="Text Box 33"/>
          <p:cNvSpPr txBox="1">
            <a:spLocks noChangeArrowheads="1"/>
          </p:cNvSpPr>
          <p:nvPr/>
        </p:nvSpPr>
        <p:spPr bwMode="auto">
          <a:xfrm>
            <a:off x="32004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31779" name="Text Box 34"/>
          <p:cNvSpPr txBox="1">
            <a:spLocks noChangeArrowheads="1"/>
          </p:cNvSpPr>
          <p:nvPr/>
        </p:nvSpPr>
        <p:spPr bwMode="auto">
          <a:xfrm>
            <a:off x="32004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31780" name="Text Box 35"/>
          <p:cNvSpPr txBox="1">
            <a:spLocks noChangeArrowheads="1"/>
          </p:cNvSpPr>
          <p:nvPr/>
        </p:nvSpPr>
        <p:spPr bwMode="auto">
          <a:xfrm>
            <a:off x="32004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31781" name="Text Box 36"/>
          <p:cNvSpPr txBox="1">
            <a:spLocks noChangeArrowheads="1"/>
          </p:cNvSpPr>
          <p:nvPr/>
        </p:nvSpPr>
        <p:spPr bwMode="auto">
          <a:xfrm>
            <a:off x="32004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31782" name="Line 37"/>
          <p:cNvSpPr>
            <a:spLocks noChangeShapeType="1"/>
          </p:cNvSpPr>
          <p:nvPr/>
        </p:nvSpPr>
        <p:spPr bwMode="auto">
          <a:xfrm flipV="1">
            <a:off x="4886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83" name="Text Box 38"/>
          <p:cNvSpPr txBox="1">
            <a:spLocks noChangeArrowheads="1"/>
          </p:cNvSpPr>
          <p:nvPr/>
        </p:nvSpPr>
        <p:spPr bwMode="auto">
          <a:xfrm>
            <a:off x="41910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31784" name="Text Box 39"/>
          <p:cNvSpPr txBox="1">
            <a:spLocks noChangeArrowheads="1"/>
          </p:cNvSpPr>
          <p:nvPr/>
        </p:nvSpPr>
        <p:spPr bwMode="auto">
          <a:xfrm>
            <a:off x="41830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31785" name="Text Box 40"/>
          <p:cNvSpPr txBox="1">
            <a:spLocks noChangeArrowheads="1"/>
          </p:cNvSpPr>
          <p:nvPr/>
        </p:nvSpPr>
        <p:spPr bwMode="auto">
          <a:xfrm>
            <a:off x="41767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31786" name="Text Box 41"/>
          <p:cNvSpPr txBox="1">
            <a:spLocks noChangeArrowheads="1"/>
          </p:cNvSpPr>
          <p:nvPr/>
        </p:nvSpPr>
        <p:spPr bwMode="auto">
          <a:xfrm>
            <a:off x="41767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31787" name="Text Box 42"/>
          <p:cNvSpPr txBox="1">
            <a:spLocks noChangeArrowheads="1"/>
          </p:cNvSpPr>
          <p:nvPr/>
        </p:nvSpPr>
        <p:spPr bwMode="auto">
          <a:xfrm>
            <a:off x="41894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31788" name="Text Box 43"/>
          <p:cNvSpPr txBox="1">
            <a:spLocks noChangeArrowheads="1"/>
          </p:cNvSpPr>
          <p:nvPr/>
        </p:nvSpPr>
        <p:spPr bwMode="auto">
          <a:xfrm>
            <a:off x="41830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31789" name="Text Box 44"/>
          <p:cNvSpPr txBox="1">
            <a:spLocks noChangeArrowheads="1"/>
          </p:cNvSpPr>
          <p:nvPr/>
        </p:nvSpPr>
        <p:spPr bwMode="auto">
          <a:xfrm>
            <a:off x="4810125" y="129540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31790" name="Text Box 45"/>
          <p:cNvSpPr txBox="1">
            <a:spLocks noChangeArrowheads="1"/>
          </p:cNvSpPr>
          <p:nvPr/>
        </p:nvSpPr>
        <p:spPr bwMode="auto">
          <a:xfrm>
            <a:off x="2921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31791" name="Rectangle 46"/>
          <p:cNvSpPr>
            <a:spLocks noChangeArrowheads="1"/>
          </p:cNvSpPr>
          <p:nvPr/>
        </p:nvSpPr>
        <p:spPr bwMode="auto">
          <a:xfrm>
            <a:off x="381000" y="4929188"/>
            <a:ext cx="3733800" cy="1319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92" name="Line 47"/>
          <p:cNvSpPr>
            <a:spLocks noChangeShapeType="1"/>
          </p:cNvSpPr>
          <p:nvPr/>
        </p:nvSpPr>
        <p:spPr bwMode="auto">
          <a:xfrm>
            <a:off x="1054100" y="4929188"/>
            <a:ext cx="1588" cy="131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93" name="Rectangle 48"/>
          <p:cNvSpPr>
            <a:spLocks noChangeArrowheads="1"/>
          </p:cNvSpPr>
          <p:nvPr/>
        </p:nvSpPr>
        <p:spPr bwMode="auto">
          <a:xfrm>
            <a:off x="381000" y="4572000"/>
            <a:ext cx="3733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94" name="Line 49"/>
          <p:cNvSpPr>
            <a:spLocks noChangeShapeType="1"/>
          </p:cNvSpPr>
          <p:nvPr/>
        </p:nvSpPr>
        <p:spPr bwMode="auto">
          <a:xfrm>
            <a:off x="1981200" y="4876800"/>
            <a:ext cx="1588" cy="131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95" name="Text Box 50"/>
          <p:cNvSpPr txBox="1">
            <a:spLocks noChangeArrowheads="1"/>
          </p:cNvSpPr>
          <p:nvPr/>
        </p:nvSpPr>
        <p:spPr bwMode="auto">
          <a:xfrm>
            <a:off x="390525" y="512762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31796" name="Text Box 51"/>
          <p:cNvSpPr txBox="1">
            <a:spLocks noChangeArrowheads="1"/>
          </p:cNvSpPr>
          <p:nvPr/>
        </p:nvSpPr>
        <p:spPr bwMode="auto">
          <a:xfrm>
            <a:off x="384175" y="5500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B002</a:t>
            </a:r>
          </a:p>
        </p:txBody>
      </p:sp>
      <p:sp>
        <p:nvSpPr>
          <p:cNvPr id="31797" name="Text Box 52"/>
          <p:cNvSpPr txBox="1">
            <a:spLocks noChangeArrowheads="1"/>
          </p:cNvSpPr>
          <p:nvPr/>
        </p:nvSpPr>
        <p:spPr bwMode="auto">
          <a:xfrm>
            <a:off x="384175" y="5881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798" name="Line 53"/>
          <p:cNvSpPr>
            <a:spLocks noChangeShapeType="1"/>
          </p:cNvSpPr>
          <p:nvPr/>
        </p:nvSpPr>
        <p:spPr bwMode="auto">
          <a:xfrm flipV="1">
            <a:off x="10541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99" name="Text Box 54"/>
          <p:cNvSpPr txBox="1">
            <a:spLocks noChangeArrowheads="1"/>
          </p:cNvSpPr>
          <p:nvPr/>
        </p:nvSpPr>
        <p:spPr bwMode="auto">
          <a:xfrm>
            <a:off x="304800" y="45720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31800" name="Text Box 55"/>
          <p:cNvSpPr txBox="1">
            <a:spLocks noChangeArrowheads="1"/>
          </p:cNvSpPr>
          <p:nvPr/>
        </p:nvSpPr>
        <p:spPr bwMode="auto">
          <a:xfrm>
            <a:off x="977900" y="510540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Deer Rd</a:t>
            </a:r>
          </a:p>
        </p:txBody>
      </p:sp>
      <p:sp>
        <p:nvSpPr>
          <p:cNvPr id="31801" name="Text Box 56"/>
          <p:cNvSpPr txBox="1">
            <a:spLocks noChangeArrowheads="1"/>
          </p:cNvSpPr>
          <p:nvPr/>
        </p:nvSpPr>
        <p:spPr bwMode="auto">
          <a:xfrm>
            <a:off x="977900" y="545465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31802" name="Text Box 57"/>
          <p:cNvSpPr txBox="1">
            <a:spLocks noChangeArrowheads="1"/>
          </p:cNvSpPr>
          <p:nvPr/>
        </p:nvSpPr>
        <p:spPr bwMode="auto">
          <a:xfrm>
            <a:off x="977900" y="58356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Main St</a:t>
            </a:r>
          </a:p>
        </p:txBody>
      </p:sp>
      <p:sp>
        <p:nvSpPr>
          <p:cNvPr id="31803" name="Text Box 58"/>
          <p:cNvSpPr txBox="1">
            <a:spLocks noChangeArrowheads="1"/>
          </p:cNvSpPr>
          <p:nvPr/>
        </p:nvSpPr>
        <p:spPr bwMode="auto">
          <a:xfrm>
            <a:off x="1206500" y="4572000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31804" name="Line 59"/>
          <p:cNvSpPr>
            <a:spLocks noChangeShapeType="1"/>
          </p:cNvSpPr>
          <p:nvPr/>
        </p:nvSpPr>
        <p:spPr bwMode="auto">
          <a:xfrm flipV="1">
            <a:off x="19812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805" name="Text Box 60"/>
          <p:cNvSpPr txBox="1">
            <a:spLocks noChangeArrowheads="1"/>
          </p:cNvSpPr>
          <p:nvPr/>
        </p:nvSpPr>
        <p:spPr bwMode="auto">
          <a:xfrm>
            <a:off x="3048000" y="5105400"/>
            <a:ext cx="1074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SW1 4EH</a:t>
            </a:r>
          </a:p>
        </p:txBody>
      </p:sp>
      <p:sp>
        <p:nvSpPr>
          <p:cNvPr id="31806" name="Text Box 61"/>
          <p:cNvSpPr txBox="1">
            <a:spLocks noChangeArrowheads="1"/>
          </p:cNvSpPr>
          <p:nvPr/>
        </p:nvSpPr>
        <p:spPr bwMode="auto">
          <a:xfrm>
            <a:off x="49530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31807" name="Text Box 62"/>
          <p:cNvSpPr txBox="1">
            <a:spLocks noChangeArrowheads="1"/>
          </p:cNvSpPr>
          <p:nvPr/>
        </p:nvSpPr>
        <p:spPr bwMode="auto">
          <a:xfrm>
            <a:off x="49530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31808" name="Text Box 63"/>
          <p:cNvSpPr txBox="1">
            <a:spLocks noChangeArrowheads="1"/>
          </p:cNvSpPr>
          <p:nvPr/>
        </p:nvSpPr>
        <p:spPr bwMode="auto">
          <a:xfrm>
            <a:off x="49530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31809" name="Text Box 64"/>
          <p:cNvSpPr txBox="1">
            <a:spLocks noChangeArrowheads="1"/>
          </p:cNvSpPr>
          <p:nvPr/>
        </p:nvSpPr>
        <p:spPr bwMode="auto">
          <a:xfrm>
            <a:off x="49530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31810" name="Text Box 65"/>
          <p:cNvSpPr txBox="1">
            <a:spLocks noChangeArrowheads="1"/>
          </p:cNvSpPr>
          <p:nvPr/>
        </p:nvSpPr>
        <p:spPr bwMode="auto">
          <a:xfrm>
            <a:off x="49530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31811" name="Text Box 66"/>
          <p:cNvSpPr txBox="1">
            <a:spLocks noChangeArrowheads="1"/>
          </p:cNvSpPr>
          <p:nvPr/>
        </p:nvSpPr>
        <p:spPr bwMode="auto">
          <a:xfrm>
            <a:off x="3124200" y="4616450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31812" name="Text Box 67"/>
          <p:cNvSpPr txBox="1">
            <a:spLocks noChangeArrowheads="1"/>
          </p:cNvSpPr>
          <p:nvPr/>
        </p:nvSpPr>
        <p:spPr bwMode="auto">
          <a:xfrm>
            <a:off x="3048000" y="5486400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AB2 3SU</a:t>
            </a:r>
          </a:p>
        </p:txBody>
      </p:sp>
      <p:sp>
        <p:nvSpPr>
          <p:cNvPr id="31813" name="Text Box 68"/>
          <p:cNvSpPr txBox="1">
            <a:spLocks noChangeArrowheads="1"/>
          </p:cNvSpPr>
          <p:nvPr/>
        </p:nvSpPr>
        <p:spPr bwMode="auto">
          <a:xfrm>
            <a:off x="3048000" y="5835650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31814" name="Text Box 69"/>
          <p:cNvSpPr txBox="1">
            <a:spLocks noChangeArrowheads="1"/>
          </p:cNvSpPr>
          <p:nvPr/>
        </p:nvSpPr>
        <p:spPr bwMode="auto">
          <a:xfrm>
            <a:off x="292100" y="4181475"/>
            <a:ext cx="1246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BRANCH</a:t>
            </a:r>
          </a:p>
        </p:txBody>
      </p:sp>
      <p:sp>
        <p:nvSpPr>
          <p:cNvPr id="134214" name="Rectangle 70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Difference Operation</a:t>
            </a:r>
          </a:p>
        </p:txBody>
      </p:sp>
      <p:sp>
        <p:nvSpPr>
          <p:cNvPr id="31816" name="Line 71"/>
          <p:cNvSpPr>
            <a:spLocks noChangeShapeType="1"/>
          </p:cNvSpPr>
          <p:nvPr/>
        </p:nvSpPr>
        <p:spPr bwMode="auto">
          <a:xfrm>
            <a:off x="3048000" y="4572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817" name="Text Box 72"/>
          <p:cNvSpPr txBox="1">
            <a:spLocks noChangeArrowheads="1"/>
          </p:cNvSpPr>
          <p:nvPr/>
        </p:nvSpPr>
        <p:spPr bwMode="auto">
          <a:xfrm>
            <a:off x="2262188" y="4616450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31818" name="Text Box 73"/>
          <p:cNvSpPr txBox="1">
            <a:spLocks noChangeArrowheads="1"/>
          </p:cNvSpPr>
          <p:nvPr/>
        </p:nvSpPr>
        <p:spPr bwMode="auto">
          <a:xfrm>
            <a:off x="2035175" y="51054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31819" name="Text Box 74"/>
          <p:cNvSpPr txBox="1">
            <a:spLocks noChangeArrowheads="1"/>
          </p:cNvSpPr>
          <p:nvPr/>
        </p:nvSpPr>
        <p:spPr bwMode="auto">
          <a:xfrm>
            <a:off x="1998663" y="58674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31820" name="Text Box 75"/>
          <p:cNvSpPr txBox="1">
            <a:spLocks noChangeArrowheads="1"/>
          </p:cNvSpPr>
          <p:nvPr/>
        </p:nvSpPr>
        <p:spPr bwMode="auto">
          <a:xfrm>
            <a:off x="1981200" y="54546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31821" name="Rectangle 76"/>
          <p:cNvSpPr>
            <a:spLocks noChangeArrowheads="1"/>
          </p:cNvSpPr>
          <p:nvPr/>
        </p:nvSpPr>
        <p:spPr bwMode="auto">
          <a:xfrm>
            <a:off x="6705600" y="3709988"/>
            <a:ext cx="1066800" cy="7096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822" name="Rectangle 77"/>
          <p:cNvSpPr>
            <a:spLocks noChangeArrowheads="1"/>
          </p:cNvSpPr>
          <p:nvPr/>
        </p:nvSpPr>
        <p:spPr bwMode="auto">
          <a:xfrm>
            <a:off x="6705600" y="3352800"/>
            <a:ext cx="1066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823" name="Text Box 78"/>
          <p:cNvSpPr txBox="1">
            <a:spLocks noChangeArrowheads="1"/>
          </p:cNvSpPr>
          <p:nvPr/>
        </p:nvSpPr>
        <p:spPr bwMode="auto">
          <a:xfrm>
            <a:off x="6934200" y="33528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31824" name="Text Box 79"/>
          <p:cNvSpPr txBox="1">
            <a:spLocks noChangeArrowheads="1"/>
          </p:cNvSpPr>
          <p:nvPr/>
        </p:nvSpPr>
        <p:spPr bwMode="auto">
          <a:xfrm>
            <a:off x="6858000" y="388620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31825" name="Rectangle 80"/>
          <p:cNvSpPr>
            <a:spLocks noChangeArrowheads="1"/>
          </p:cNvSpPr>
          <p:nvPr/>
        </p:nvSpPr>
        <p:spPr bwMode="auto">
          <a:xfrm>
            <a:off x="5475288" y="4572000"/>
            <a:ext cx="3568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(PROPERTY) </a:t>
            </a:r>
            <a:r>
              <a:rPr lang="en-US" altLang="ar-SA" sz="1800">
                <a:sym typeface="Symbol" pitchFamily="18" charset="2"/>
              </a:rPr>
              <a:t>-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  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(BRANCH)</a:t>
            </a:r>
          </a:p>
        </p:txBody>
      </p:sp>
      <p:sp>
        <p:nvSpPr>
          <p:cNvPr id="31826" name="Text Box 81"/>
          <p:cNvSpPr txBox="1">
            <a:spLocks noChangeArrowheads="1"/>
          </p:cNvSpPr>
          <p:nvPr/>
        </p:nvSpPr>
        <p:spPr bwMode="auto">
          <a:xfrm>
            <a:off x="5791200" y="12954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31827" name="Text Box 82"/>
          <p:cNvSpPr txBox="1">
            <a:spLocks noChangeArrowheads="1"/>
          </p:cNvSpPr>
          <p:nvPr/>
        </p:nvSpPr>
        <p:spPr bwMode="auto">
          <a:xfrm>
            <a:off x="5819775" y="190500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31828" name="Text Box 83"/>
          <p:cNvSpPr txBox="1">
            <a:spLocks noChangeArrowheads="1"/>
          </p:cNvSpPr>
          <p:nvPr/>
        </p:nvSpPr>
        <p:spPr bwMode="auto">
          <a:xfrm>
            <a:off x="5813425" y="2278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31829" name="Text Box 84"/>
          <p:cNvSpPr txBox="1">
            <a:spLocks noChangeArrowheads="1"/>
          </p:cNvSpPr>
          <p:nvPr/>
        </p:nvSpPr>
        <p:spPr bwMode="auto">
          <a:xfrm>
            <a:off x="5813425" y="2659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830" name="Text Box 85"/>
          <p:cNvSpPr txBox="1">
            <a:spLocks noChangeArrowheads="1"/>
          </p:cNvSpPr>
          <p:nvPr/>
        </p:nvSpPr>
        <p:spPr bwMode="auto">
          <a:xfrm>
            <a:off x="5797550" y="30241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831" name="Text Box 86"/>
          <p:cNvSpPr txBox="1">
            <a:spLocks noChangeArrowheads="1"/>
          </p:cNvSpPr>
          <p:nvPr/>
        </p:nvSpPr>
        <p:spPr bwMode="auto">
          <a:xfrm>
            <a:off x="5791200" y="33972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832" name="Line 87"/>
          <p:cNvSpPr>
            <a:spLocks noChangeShapeType="1"/>
          </p:cNvSpPr>
          <p:nvPr/>
        </p:nvSpPr>
        <p:spPr bwMode="auto">
          <a:xfrm>
            <a:off x="5791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65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7AB5C16-EF67-46A5-90FE-ABA197F5F19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000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/>
              <a:t>Relational Algebra		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dirty="0" smtClean="0"/>
              <a:t>Operations to manipulate relations.</a:t>
            </a:r>
          </a:p>
          <a:p>
            <a:pPr algn="l" rtl="0" eaLnBrk="1" hangingPunct="1"/>
            <a:r>
              <a:rPr lang="en-US" altLang="ar-SA" dirty="0" smtClean="0"/>
              <a:t>Used to specify retrieval requests (queries).</a:t>
            </a:r>
          </a:p>
          <a:p>
            <a:pPr algn="l" rtl="0" eaLnBrk="1" hangingPunct="1"/>
            <a:r>
              <a:rPr lang="en-US" altLang="ar-SA" dirty="0" smtClean="0"/>
              <a:t>Query results in the form of a relation -&gt; this relation may be used </a:t>
            </a:r>
          </a:p>
          <a:p>
            <a:pPr eaLnBrk="1" hangingPunct="1"/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227745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CB2BD15-A21D-44F9-9C60-679C29F0DA5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000" smtClean="0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Cartesian Product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4958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is the concatenation of tuples from two relations R &amp; S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  </a:t>
            </a:r>
            <a:r>
              <a:rPr lang="en-US" altLang="ar-SA" sz="2100" dirty="0" smtClean="0">
                <a:sym typeface="Symbol" pitchFamily="18" charset="2"/>
              </a:rPr>
              <a:t>R X S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{</a:t>
            </a:r>
            <a:r>
              <a:rPr lang="en-US" altLang="ar-SA" sz="2600" dirty="0" err="1" smtClean="0"/>
              <a:t>a,b</a:t>
            </a:r>
            <a:r>
              <a:rPr lang="en-US" altLang="ar-SA" sz="2600" dirty="0" smtClean="0"/>
              <a:t>} X {1,2,3} = {(a,1), (a,2), (a,3), (b,1), (b,2), (b,3)}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200" dirty="0" smtClean="0">
                <a:solidFill>
                  <a:srgbClr val="33CC33"/>
                </a:solidFill>
              </a:rPr>
              <a:t>Cartesian Product</a:t>
            </a:r>
            <a:r>
              <a:rPr lang="en-US" altLang="ar-SA" sz="2200" dirty="0" smtClean="0">
                <a:solidFill>
                  <a:srgbClr val="0066FF"/>
                </a:solidFill>
              </a:rPr>
              <a:t> is meaningless on its own , it can combine related tuples from two relations if followed by the appropriate SELECT operation.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200" dirty="0" smtClean="0">
              <a:solidFill>
                <a:srgbClr val="0066FF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35700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47EA4ED-160A-4140-A69A-C3E456FDDD1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000" smtClean="0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Cartesian Product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534400" cy="55626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the names and comments of all clients who  viewed a property.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Step 1</a:t>
            </a:r>
            <a:r>
              <a:rPr lang="en-US" altLang="ar-SA" sz="2600" i="1" dirty="0" smtClean="0"/>
              <a:t>: Cartesian product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 </a:t>
            </a:r>
            <a:r>
              <a:rPr lang="en-US" altLang="ar-SA" sz="2100" dirty="0" smtClean="0">
                <a:sym typeface="Symbol" pitchFamily="18" charset="2"/>
              </a:rPr>
              <a:t>(CLIENT) X 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</a:t>
            </a:r>
            <a:r>
              <a:rPr lang="en-US" altLang="ar-SA" sz="2100" dirty="0" smtClean="0">
                <a:sym typeface="Symbol" pitchFamily="18" charset="2"/>
              </a:rPr>
              <a:t>(VIEW)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 </a:t>
            </a:r>
            <a:r>
              <a:rPr lang="en-US" altLang="ar-SA" sz="2100" dirty="0" smtClean="0">
                <a:sym typeface="Symbol" pitchFamily="18" charset="2"/>
              </a:rPr>
              <a:t>(CLIENT X VIEW)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>
              <a:sym typeface="Symbol" pitchFamily="18" charset="2"/>
            </a:endParaRP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Step 2: </a:t>
            </a:r>
            <a:r>
              <a:rPr lang="en-US" altLang="ar-SA" sz="2100" i="1" dirty="0" smtClean="0">
                <a:sym typeface="Symbol" pitchFamily="18" charset="2"/>
              </a:rPr>
              <a:t>Selection</a:t>
            </a:r>
            <a:endParaRPr lang="en-US" altLang="ar-SA" sz="2100" dirty="0" smtClean="0">
              <a:sym typeface="Symbol" pitchFamily="18" charset="2"/>
            </a:endParaRPr>
          </a:p>
          <a:p>
            <a:pPr marL="0" indent="0" algn="just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=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dirty="0" smtClean="0">
                <a:sym typeface="Symbol" pitchFamily="18" charset="2"/>
              </a:rPr>
              <a:t>(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 </a:t>
            </a:r>
            <a:r>
              <a:rPr lang="en-US" altLang="ar-SA" sz="2100" dirty="0" smtClean="0">
                <a:sym typeface="Symbol" pitchFamily="18" charset="2"/>
              </a:rPr>
              <a:t>(CLIENT) X 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</a:t>
            </a:r>
            <a:r>
              <a:rPr lang="en-US" altLang="ar-SA" sz="2100" dirty="0" smtClean="0">
                <a:sym typeface="Symbol" pitchFamily="18" charset="2"/>
              </a:rPr>
              <a:t>(VIEW) )</a:t>
            </a:r>
          </a:p>
        </p:txBody>
      </p:sp>
    </p:spTree>
    <p:extLst>
      <p:ext uri="{BB962C8B-B14F-4D97-AF65-F5344CB8AC3E}">
        <p14:creationId xmlns:p14="http://schemas.microsoft.com/office/powerpoint/2010/main" val="363958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F2EBCCB-60D2-41D5-8074-109151C68E6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000" smtClean="0"/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774825" y="1814513"/>
            <a:ext cx="3648075" cy="1690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20" name="Line 3"/>
          <p:cNvSpPr>
            <a:spLocks noChangeShapeType="1"/>
          </p:cNvSpPr>
          <p:nvPr/>
        </p:nvSpPr>
        <p:spPr bwMode="auto">
          <a:xfrm>
            <a:off x="2603500" y="1814513"/>
            <a:ext cx="1588" cy="169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1774825" y="1433513"/>
            <a:ext cx="36480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22" name="Line 5"/>
          <p:cNvSpPr>
            <a:spLocks noChangeShapeType="1"/>
          </p:cNvSpPr>
          <p:nvPr/>
        </p:nvSpPr>
        <p:spPr bwMode="auto">
          <a:xfrm>
            <a:off x="3289300" y="1814513"/>
            <a:ext cx="1588" cy="169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3" name="Line 6"/>
          <p:cNvSpPr>
            <a:spLocks noChangeShapeType="1"/>
          </p:cNvSpPr>
          <p:nvPr/>
        </p:nvSpPr>
        <p:spPr bwMode="auto">
          <a:xfrm flipH="1">
            <a:off x="4051300" y="1814513"/>
            <a:ext cx="9525" cy="169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1774825" y="20129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4825" name="Text Box 8"/>
          <p:cNvSpPr txBox="1">
            <a:spLocks noChangeArrowheads="1"/>
          </p:cNvSpPr>
          <p:nvPr/>
        </p:nvSpPr>
        <p:spPr bwMode="auto">
          <a:xfrm>
            <a:off x="1768475" y="2386013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CO56</a:t>
            </a:r>
          </a:p>
        </p:txBody>
      </p:sp>
      <p:sp>
        <p:nvSpPr>
          <p:cNvPr id="34826" name="Text Box 9"/>
          <p:cNvSpPr txBox="1">
            <a:spLocks noChangeArrowheads="1"/>
          </p:cNvSpPr>
          <p:nvPr/>
        </p:nvSpPr>
        <p:spPr bwMode="auto">
          <a:xfrm>
            <a:off x="1768475" y="2767013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4827" name="Text Box 10"/>
          <p:cNvSpPr txBox="1">
            <a:spLocks noChangeArrowheads="1"/>
          </p:cNvSpPr>
          <p:nvPr/>
        </p:nvSpPr>
        <p:spPr bwMode="auto">
          <a:xfrm>
            <a:off x="1781175" y="31559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4828" name="Line 11"/>
          <p:cNvSpPr>
            <a:spLocks noChangeShapeType="1"/>
          </p:cNvSpPr>
          <p:nvPr/>
        </p:nvSpPr>
        <p:spPr bwMode="auto">
          <a:xfrm flipV="1">
            <a:off x="2603500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9" name="Text Box 12"/>
          <p:cNvSpPr txBox="1">
            <a:spLocks noChangeArrowheads="1"/>
          </p:cNvSpPr>
          <p:nvPr/>
        </p:nvSpPr>
        <p:spPr bwMode="auto">
          <a:xfrm>
            <a:off x="1689100" y="1447800"/>
            <a:ext cx="9636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4830" name="Text Box 13"/>
          <p:cNvSpPr txBox="1">
            <a:spLocks noChangeArrowheads="1"/>
          </p:cNvSpPr>
          <p:nvPr/>
        </p:nvSpPr>
        <p:spPr bwMode="auto">
          <a:xfrm>
            <a:off x="2576513" y="2043113"/>
            <a:ext cx="623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4831" name="Text Box 14"/>
          <p:cNvSpPr txBox="1">
            <a:spLocks noChangeArrowheads="1"/>
          </p:cNvSpPr>
          <p:nvPr/>
        </p:nvSpPr>
        <p:spPr bwMode="auto">
          <a:xfrm>
            <a:off x="2576513" y="2392363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4832" name="Text Box 15"/>
          <p:cNvSpPr txBox="1">
            <a:spLocks noChangeArrowheads="1"/>
          </p:cNvSpPr>
          <p:nvPr/>
        </p:nvSpPr>
        <p:spPr bwMode="auto">
          <a:xfrm>
            <a:off x="2576513" y="2773363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4833" name="Text Box 16"/>
          <p:cNvSpPr txBox="1">
            <a:spLocks noChangeArrowheads="1"/>
          </p:cNvSpPr>
          <p:nvPr/>
        </p:nvSpPr>
        <p:spPr bwMode="auto">
          <a:xfrm>
            <a:off x="2576513" y="3154363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4834" name="Line 17"/>
          <p:cNvSpPr>
            <a:spLocks noChangeShapeType="1"/>
          </p:cNvSpPr>
          <p:nvPr/>
        </p:nvSpPr>
        <p:spPr bwMode="auto">
          <a:xfrm flipV="1">
            <a:off x="3300413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35" name="Text Box 18"/>
          <p:cNvSpPr txBox="1">
            <a:spLocks noChangeArrowheads="1"/>
          </p:cNvSpPr>
          <p:nvPr/>
        </p:nvSpPr>
        <p:spPr bwMode="auto">
          <a:xfrm>
            <a:off x="2527300" y="1457325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34836" name="Text Box 19"/>
          <p:cNvSpPr txBox="1">
            <a:spLocks noChangeArrowheads="1"/>
          </p:cNvSpPr>
          <p:nvPr/>
        </p:nvSpPr>
        <p:spPr bwMode="auto">
          <a:xfrm>
            <a:off x="3232150" y="2043113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4837" name="Text Box 20"/>
          <p:cNvSpPr txBox="1">
            <a:spLocks noChangeArrowheads="1"/>
          </p:cNvSpPr>
          <p:nvPr/>
        </p:nvSpPr>
        <p:spPr bwMode="auto">
          <a:xfrm>
            <a:off x="3232150" y="2392363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4838" name="Text Box 21"/>
          <p:cNvSpPr txBox="1">
            <a:spLocks noChangeArrowheads="1"/>
          </p:cNvSpPr>
          <p:nvPr/>
        </p:nvSpPr>
        <p:spPr bwMode="auto">
          <a:xfrm>
            <a:off x="3232150" y="2805113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4839" name="Text Box 22"/>
          <p:cNvSpPr txBox="1">
            <a:spLocks noChangeArrowheads="1"/>
          </p:cNvSpPr>
          <p:nvPr/>
        </p:nvSpPr>
        <p:spPr bwMode="auto">
          <a:xfrm>
            <a:off x="3232150" y="3186113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4840" name="Line 23"/>
          <p:cNvSpPr>
            <a:spLocks noChangeShapeType="1"/>
          </p:cNvSpPr>
          <p:nvPr/>
        </p:nvSpPr>
        <p:spPr bwMode="auto">
          <a:xfrm flipV="1">
            <a:off x="4060825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41" name="Text Box 24"/>
          <p:cNvSpPr txBox="1">
            <a:spLocks noChangeArrowheads="1"/>
          </p:cNvSpPr>
          <p:nvPr/>
        </p:nvSpPr>
        <p:spPr bwMode="auto">
          <a:xfrm>
            <a:off x="3289300" y="1447800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34842" name="Text Box 25"/>
          <p:cNvSpPr txBox="1">
            <a:spLocks noChangeArrowheads="1"/>
          </p:cNvSpPr>
          <p:nvPr/>
        </p:nvSpPr>
        <p:spPr bwMode="auto">
          <a:xfrm>
            <a:off x="4356100" y="14478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TelNo</a:t>
            </a:r>
          </a:p>
        </p:txBody>
      </p:sp>
      <p:sp>
        <p:nvSpPr>
          <p:cNvPr id="34843" name="Text Box 26"/>
          <p:cNvSpPr txBox="1">
            <a:spLocks noChangeArrowheads="1"/>
          </p:cNvSpPr>
          <p:nvPr/>
        </p:nvSpPr>
        <p:spPr bwMode="auto">
          <a:xfrm>
            <a:off x="4051300" y="2043113"/>
            <a:ext cx="1447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207-774-5632</a:t>
            </a:r>
          </a:p>
        </p:txBody>
      </p:sp>
      <p:sp>
        <p:nvSpPr>
          <p:cNvPr id="34844" name="Text Box 27"/>
          <p:cNvSpPr txBox="1">
            <a:spLocks noChangeArrowheads="1"/>
          </p:cNvSpPr>
          <p:nvPr/>
        </p:nvSpPr>
        <p:spPr bwMode="auto">
          <a:xfrm>
            <a:off x="4051300" y="2392363"/>
            <a:ext cx="1447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141-848-1825</a:t>
            </a:r>
          </a:p>
        </p:txBody>
      </p:sp>
      <p:sp>
        <p:nvSpPr>
          <p:cNvPr id="34845" name="Text Box 28"/>
          <p:cNvSpPr txBox="1">
            <a:spLocks noChangeArrowheads="1"/>
          </p:cNvSpPr>
          <p:nvPr/>
        </p:nvSpPr>
        <p:spPr bwMode="auto">
          <a:xfrm>
            <a:off x="4051300" y="2805113"/>
            <a:ext cx="1379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1475-392178</a:t>
            </a:r>
          </a:p>
        </p:txBody>
      </p:sp>
      <p:sp>
        <p:nvSpPr>
          <p:cNvPr id="34846" name="Text Box 29"/>
          <p:cNvSpPr txBox="1">
            <a:spLocks noChangeArrowheads="1"/>
          </p:cNvSpPr>
          <p:nvPr/>
        </p:nvSpPr>
        <p:spPr bwMode="auto">
          <a:xfrm>
            <a:off x="4051300" y="3186113"/>
            <a:ext cx="1379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1224-196720</a:t>
            </a:r>
          </a:p>
        </p:txBody>
      </p:sp>
      <p:sp>
        <p:nvSpPr>
          <p:cNvPr id="34847" name="Text Box 30"/>
          <p:cNvSpPr txBox="1">
            <a:spLocks noChangeArrowheads="1"/>
          </p:cNvSpPr>
          <p:nvPr/>
        </p:nvSpPr>
        <p:spPr bwMode="auto">
          <a:xfrm>
            <a:off x="1676400" y="1066800"/>
            <a:ext cx="1089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CLIENT</a:t>
            </a:r>
          </a:p>
        </p:txBody>
      </p:sp>
      <p:sp>
        <p:nvSpPr>
          <p:cNvPr id="34848" name="Rectangle 31"/>
          <p:cNvSpPr>
            <a:spLocks noChangeArrowheads="1"/>
          </p:cNvSpPr>
          <p:nvPr/>
        </p:nvSpPr>
        <p:spPr bwMode="auto">
          <a:xfrm>
            <a:off x="1765300" y="4648200"/>
            <a:ext cx="4114800" cy="18288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49" name="Line 32"/>
          <p:cNvSpPr>
            <a:spLocks noChangeShapeType="1"/>
          </p:cNvSpPr>
          <p:nvPr/>
        </p:nvSpPr>
        <p:spPr bwMode="auto">
          <a:xfrm>
            <a:off x="2603500" y="45720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50" name="Rectangle 33"/>
          <p:cNvSpPr>
            <a:spLocks noChangeArrowheads="1"/>
          </p:cNvSpPr>
          <p:nvPr/>
        </p:nvSpPr>
        <p:spPr bwMode="auto">
          <a:xfrm>
            <a:off x="1765300" y="4267200"/>
            <a:ext cx="4114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51" name="Text Box 34"/>
          <p:cNvSpPr txBox="1">
            <a:spLocks noChangeArrowheads="1"/>
          </p:cNvSpPr>
          <p:nvPr/>
        </p:nvSpPr>
        <p:spPr bwMode="auto">
          <a:xfrm>
            <a:off x="1774825" y="470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4852" name="Text Box 35"/>
          <p:cNvSpPr txBox="1">
            <a:spLocks noChangeArrowheads="1"/>
          </p:cNvSpPr>
          <p:nvPr/>
        </p:nvSpPr>
        <p:spPr bwMode="auto">
          <a:xfrm>
            <a:off x="1768475" y="50736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4853" name="Text Box 36"/>
          <p:cNvSpPr txBox="1">
            <a:spLocks noChangeArrowheads="1"/>
          </p:cNvSpPr>
          <p:nvPr/>
        </p:nvSpPr>
        <p:spPr bwMode="auto">
          <a:xfrm>
            <a:off x="1768475" y="54102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4854" name="Line 37"/>
          <p:cNvSpPr>
            <a:spLocks noChangeShapeType="1"/>
          </p:cNvSpPr>
          <p:nvPr/>
        </p:nvSpPr>
        <p:spPr bwMode="auto">
          <a:xfrm flipV="1">
            <a:off x="2603500" y="4267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55" name="Text Box 38"/>
          <p:cNvSpPr txBox="1">
            <a:spLocks noChangeArrowheads="1"/>
          </p:cNvSpPr>
          <p:nvPr/>
        </p:nvSpPr>
        <p:spPr bwMode="auto">
          <a:xfrm>
            <a:off x="1689100" y="4276725"/>
            <a:ext cx="9636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4856" name="Text Box 39"/>
          <p:cNvSpPr txBox="1">
            <a:spLocks noChangeArrowheads="1"/>
          </p:cNvSpPr>
          <p:nvPr/>
        </p:nvSpPr>
        <p:spPr bwMode="auto">
          <a:xfrm>
            <a:off x="2609850" y="4678363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4857" name="Text Box 40"/>
          <p:cNvSpPr txBox="1">
            <a:spLocks noChangeArrowheads="1"/>
          </p:cNvSpPr>
          <p:nvPr/>
        </p:nvSpPr>
        <p:spPr bwMode="auto">
          <a:xfrm>
            <a:off x="2609850" y="5027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4858" name="Text Box 41"/>
          <p:cNvSpPr txBox="1">
            <a:spLocks noChangeArrowheads="1"/>
          </p:cNvSpPr>
          <p:nvPr/>
        </p:nvSpPr>
        <p:spPr bwMode="auto">
          <a:xfrm>
            <a:off x="2609850" y="541020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4859" name="Text Box 42"/>
          <p:cNvSpPr txBox="1">
            <a:spLocks noChangeArrowheads="1"/>
          </p:cNvSpPr>
          <p:nvPr/>
        </p:nvSpPr>
        <p:spPr bwMode="auto">
          <a:xfrm>
            <a:off x="2527300" y="4276725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34860" name="Line 43"/>
          <p:cNvSpPr>
            <a:spLocks noChangeShapeType="1"/>
          </p:cNvSpPr>
          <p:nvPr/>
        </p:nvSpPr>
        <p:spPr bwMode="auto">
          <a:xfrm flipV="1">
            <a:off x="3441700" y="4267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61" name="Text Box 44"/>
          <p:cNvSpPr txBox="1">
            <a:spLocks noChangeArrowheads="1"/>
          </p:cNvSpPr>
          <p:nvPr/>
        </p:nvSpPr>
        <p:spPr bwMode="auto">
          <a:xfrm>
            <a:off x="4432300" y="46783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4862" name="Text Box 45"/>
          <p:cNvSpPr txBox="1">
            <a:spLocks noChangeArrowheads="1"/>
          </p:cNvSpPr>
          <p:nvPr/>
        </p:nvSpPr>
        <p:spPr bwMode="auto">
          <a:xfrm>
            <a:off x="4508500" y="4321175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34863" name="Text Box 46"/>
          <p:cNvSpPr txBox="1">
            <a:spLocks noChangeArrowheads="1"/>
          </p:cNvSpPr>
          <p:nvPr/>
        </p:nvSpPr>
        <p:spPr bwMode="auto">
          <a:xfrm>
            <a:off x="4432300" y="5059363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4864" name="Text Box 47"/>
          <p:cNvSpPr txBox="1">
            <a:spLocks noChangeArrowheads="1"/>
          </p:cNvSpPr>
          <p:nvPr/>
        </p:nvSpPr>
        <p:spPr bwMode="auto">
          <a:xfrm>
            <a:off x="4432300" y="5791200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4865" name="Text Box 48"/>
          <p:cNvSpPr txBox="1">
            <a:spLocks noChangeArrowheads="1"/>
          </p:cNvSpPr>
          <p:nvPr/>
        </p:nvSpPr>
        <p:spPr bwMode="auto">
          <a:xfrm>
            <a:off x="1676400" y="3886200"/>
            <a:ext cx="847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VIEW</a:t>
            </a:r>
          </a:p>
        </p:txBody>
      </p:sp>
      <p:sp>
        <p:nvSpPr>
          <p:cNvPr id="140337" name="Rectangle 49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Cartesian Product Operation</a:t>
            </a:r>
            <a:endParaRPr lang="en-US" sz="39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4867" name="Line 50"/>
          <p:cNvSpPr>
            <a:spLocks noChangeShapeType="1"/>
          </p:cNvSpPr>
          <p:nvPr/>
        </p:nvSpPr>
        <p:spPr bwMode="auto">
          <a:xfrm>
            <a:off x="4432300" y="4267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68" name="Text Box 51"/>
          <p:cNvSpPr txBox="1">
            <a:spLocks noChangeArrowheads="1"/>
          </p:cNvSpPr>
          <p:nvPr/>
        </p:nvSpPr>
        <p:spPr bwMode="auto">
          <a:xfrm>
            <a:off x="3441700" y="431165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ViewDate</a:t>
            </a:r>
          </a:p>
        </p:txBody>
      </p:sp>
      <p:sp>
        <p:nvSpPr>
          <p:cNvPr id="34869" name="Text Box 52"/>
          <p:cNvSpPr txBox="1">
            <a:spLocks noChangeArrowheads="1"/>
          </p:cNvSpPr>
          <p:nvPr/>
        </p:nvSpPr>
        <p:spPr bwMode="auto">
          <a:xfrm>
            <a:off x="3419475" y="4678363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24-May-01</a:t>
            </a:r>
          </a:p>
        </p:txBody>
      </p:sp>
      <p:sp>
        <p:nvSpPr>
          <p:cNvPr id="34870" name="Text Box 53"/>
          <p:cNvSpPr txBox="1">
            <a:spLocks noChangeArrowheads="1"/>
          </p:cNvSpPr>
          <p:nvPr/>
        </p:nvSpPr>
        <p:spPr bwMode="auto">
          <a:xfrm>
            <a:off x="3382963" y="5410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26-May-01</a:t>
            </a:r>
          </a:p>
        </p:txBody>
      </p:sp>
      <p:sp>
        <p:nvSpPr>
          <p:cNvPr id="34871" name="Text Box 54"/>
          <p:cNvSpPr txBox="1">
            <a:spLocks noChangeArrowheads="1"/>
          </p:cNvSpPr>
          <p:nvPr/>
        </p:nvSpPr>
        <p:spPr bwMode="auto">
          <a:xfrm>
            <a:off x="3365500" y="5027613"/>
            <a:ext cx="1087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20-Apr-01</a:t>
            </a:r>
          </a:p>
        </p:txBody>
      </p:sp>
      <p:sp>
        <p:nvSpPr>
          <p:cNvPr id="34872" name="Text Box 55"/>
          <p:cNvSpPr txBox="1">
            <a:spLocks noChangeArrowheads="1"/>
          </p:cNvSpPr>
          <p:nvPr/>
        </p:nvSpPr>
        <p:spPr bwMode="auto">
          <a:xfrm>
            <a:off x="1765300" y="5759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4873" name="Text Box 56"/>
          <p:cNvSpPr txBox="1">
            <a:spLocks noChangeArrowheads="1"/>
          </p:cNvSpPr>
          <p:nvPr/>
        </p:nvSpPr>
        <p:spPr bwMode="auto">
          <a:xfrm>
            <a:off x="1765300" y="6140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4874" name="Text Box 57"/>
          <p:cNvSpPr txBox="1">
            <a:spLocks noChangeArrowheads="1"/>
          </p:cNvSpPr>
          <p:nvPr/>
        </p:nvSpPr>
        <p:spPr bwMode="auto">
          <a:xfrm>
            <a:off x="2622550" y="57594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4875" name="Text Box 58"/>
          <p:cNvSpPr txBox="1">
            <a:spLocks noChangeArrowheads="1"/>
          </p:cNvSpPr>
          <p:nvPr/>
        </p:nvSpPr>
        <p:spPr bwMode="auto">
          <a:xfrm>
            <a:off x="2622550" y="61404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4876" name="Text Box 59"/>
          <p:cNvSpPr txBox="1">
            <a:spLocks noChangeArrowheads="1"/>
          </p:cNvSpPr>
          <p:nvPr/>
        </p:nvSpPr>
        <p:spPr bwMode="auto">
          <a:xfrm>
            <a:off x="3382963" y="6140450"/>
            <a:ext cx="1087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28-Apr-01</a:t>
            </a:r>
          </a:p>
        </p:txBody>
      </p:sp>
      <p:sp>
        <p:nvSpPr>
          <p:cNvPr id="34877" name="Text Box 60"/>
          <p:cNvSpPr txBox="1">
            <a:spLocks noChangeArrowheads="1"/>
          </p:cNvSpPr>
          <p:nvPr/>
        </p:nvSpPr>
        <p:spPr bwMode="auto">
          <a:xfrm>
            <a:off x="3365500" y="5791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14-May-01</a:t>
            </a:r>
          </a:p>
        </p:txBody>
      </p:sp>
      <p:sp>
        <p:nvSpPr>
          <p:cNvPr id="34878" name="Text Box 61"/>
          <p:cNvSpPr txBox="1">
            <a:spLocks noChangeArrowheads="1"/>
          </p:cNvSpPr>
          <p:nvPr/>
        </p:nvSpPr>
        <p:spPr bwMode="auto">
          <a:xfrm>
            <a:off x="6248400" y="2057400"/>
            <a:ext cx="25019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Cardinality = 4 Tuples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Degree = 3 Attributes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       (projected)</a:t>
            </a:r>
          </a:p>
        </p:txBody>
      </p:sp>
      <p:sp>
        <p:nvSpPr>
          <p:cNvPr id="34879" name="Text Box 62"/>
          <p:cNvSpPr txBox="1">
            <a:spLocks noChangeArrowheads="1"/>
          </p:cNvSpPr>
          <p:nvPr/>
        </p:nvSpPr>
        <p:spPr bwMode="auto">
          <a:xfrm>
            <a:off x="6248400" y="4784725"/>
            <a:ext cx="25019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Cardinality = 5 Tuples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Degree = 3 Attributes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       (projected)</a:t>
            </a:r>
          </a:p>
        </p:txBody>
      </p:sp>
    </p:spTree>
    <p:extLst>
      <p:ext uri="{BB962C8B-B14F-4D97-AF65-F5344CB8AC3E}">
        <p14:creationId xmlns:p14="http://schemas.microsoft.com/office/powerpoint/2010/main" val="291462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 dirty="0" smtClean="0"/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2FAA8BB-3EE5-42AD-8D80-1DDDDC535F7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000" smtClean="0"/>
          </a:p>
        </p:txBody>
      </p: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685800" y="1308100"/>
            <a:ext cx="5997575" cy="53482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5846" name="Line 3"/>
          <p:cNvSpPr>
            <a:spLocks noChangeShapeType="1"/>
          </p:cNvSpPr>
          <p:nvPr/>
        </p:nvSpPr>
        <p:spPr bwMode="auto">
          <a:xfrm>
            <a:off x="1524000" y="1308100"/>
            <a:ext cx="1588" cy="534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47" name="Rectangle 4"/>
          <p:cNvSpPr>
            <a:spLocks noChangeArrowheads="1"/>
          </p:cNvSpPr>
          <p:nvPr/>
        </p:nvSpPr>
        <p:spPr bwMode="auto">
          <a:xfrm>
            <a:off x="708025" y="712788"/>
            <a:ext cx="5997575" cy="595312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5848" name="Text Box 5"/>
          <p:cNvSpPr txBox="1">
            <a:spLocks noChangeArrowheads="1"/>
          </p:cNvSpPr>
          <p:nvPr/>
        </p:nvSpPr>
        <p:spPr bwMode="auto">
          <a:xfrm>
            <a:off x="685800" y="1366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49" name="Text Box 6"/>
          <p:cNvSpPr txBox="1">
            <a:spLocks noChangeArrowheads="1"/>
          </p:cNvSpPr>
          <p:nvPr/>
        </p:nvSpPr>
        <p:spPr bwMode="auto">
          <a:xfrm>
            <a:off x="701675" y="2617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50" name="Text Box 7"/>
          <p:cNvSpPr txBox="1">
            <a:spLocks noChangeArrowheads="1"/>
          </p:cNvSpPr>
          <p:nvPr/>
        </p:nvSpPr>
        <p:spPr bwMode="auto">
          <a:xfrm>
            <a:off x="701675" y="36464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851" name="Text Box 8"/>
          <p:cNvSpPr txBox="1">
            <a:spLocks noChangeArrowheads="1"/>
          </p:cNvSpPr>
          <p:nvPr/>
        </p:nvSpPr>
        <p:spPr bwMode="auto">
          <a:xfrm>
            <a:off x="714375" y="51466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852" name="Text Box 9"/>
          <p:cNvSpPr txBox="1">
            <a:spLocks noChangeArrowheads="1"/>
          </p:cNvSpPr>
          <p:nvPr/>
        </p:nvSpPr>
        <p:spPr bwMode="auto">
          <a:xfrm>
            <a:off x="609600" y="7127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5853" name="Text Box 10"/>
          <p:cNvSpPr txBox="1">
            <a:spLocks noChangeArrowheads="1"/>
          </p:cNvSpPr>
          <p:nvPr/>
        </p:nvSpPr>
        <p:spPr bwMode="auto">
          <a:xfrm>
            <a:off x="1600200" y="13668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54" name="Text Box 11"/>
          <p:cNvSpPr txBox="1">
            <a:spLocks noChangeArrowheads="1"/>
          </p:cNvSpPr>
          <p:nvPr/>
        </p:nvSpPr>
        <p:spPr bwMode="auto">
          <a:xfrm>
            <a:off x="1509713" y="26241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855" name="Text Box 12"/>
          <p:cNvSpPr txBox="1">
            <a:spLocks noChangeArrowheads="1"/>
          </p:cNvSpPr>
          <p:nvPr/>
        </p:nvSpPr>
        <p:spPr bwMode="auto">
          <a:xfrm>
            <a:off x="1509713" y="36528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856" name="Text Box 13"/>
          <p:cNvSpPr txBox="1">
            <a:spLocks noChangeArrowheads="1"/>
          </p:cNvSpPr>
          <p:nvPr/>
        </p:nvSpPr>
        <p:spPr bwMode="auto">
          <a:xfrm>
            <a:off x="1509713" y="51450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857" name="Text Box 14"/>
          <p:cNvSpPr txBox="1">
            <a:spLocks noChangeArrowheads="1"/>
          </p:cNvSpPr>
          <p:nvPr/>
        </p:nvSpPr>
        <p:spPr bwMode="auto">
          <a:xfrm>
            <a:off x="1447800" y="833438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35858" name="Text Box 15"/>
          <p:cNvSpPr txBox="1">
            <a:spLocks noChangeArrowheads="1"/>
          </p:cNvSpPr>
          <p:nvPr/>
        </p:nvSpPr>
        <p:spPr bwMode="auto">
          <a:xfrm>
            <a:off x="2362200" y="13668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59" name="Text Box 16"/>
          <p:cNvSpPr txBox="1">
            <a:spLocks noChangeArrowheads="1"/>
          </p:cNvSpPr>
          <p:nvPr/>
        </p:nvSpPr>
        <p:spPr bwMode="auto">
          <a:xfrm>
            <a:off x="2165350" y="26241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860" name="Text Box 17"/>
          <p:cNvSpPr txBox="1">
            <a:spLocks noChangeArrowheads="1"/>
          </p:cNvSpPr>
          <p:nvPr/>
        </p:nvSpPr>
        <p:spPr bwMode="auto">
          <a:xfrm>
            <a:off x="2165350" y="3652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861" name="Text Box 18"/>
          <p:cNvSpPr txBox="1">
            <a:spLocks noChangeArrowheads="1"/>
          </p:cNvSpPr>
          <p:nvPr/>
        </p:nvSpPr>
        <p:spPr bwMode="auto">
          <a:xfrm>
            <a:off x="2165350" y="51323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862" name="Text Box 19"/>
          <p:cNvSpPr txBox="1">
            <a:spLocks noChangeArrowheads="1"/>
          </p:cNvSpPr>
          <p:nvPr/>
        </p:nvSpPr>
        <p:spPr bwMode="auto">
          <a:xfrm>
            <a:off x="2209800" y="865188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35863" name="Text Box 20"/>
          <p:cNvSpPr txBox="1">
            <a:spLocks noChangeArrowheads="1"/>
          </p:cNvSpPr>
          <p:nvPr/>
        </p:nvSpPr>
        <p:spPr bwMode="auto">
          <a:xfrm>
            <a:off x="3048000" y="7889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5864" name="Text Box 21"/>
          <p:cNvSpPr txBox="1">
            <a:spLocks noChangeArrowheads="1"/>
          </p:cNvSpPr>
          <p:nvPr/>
        </p:nvSpPr>
        <p:spPr bwMode="auto">
          <a:xfrm>
            <a:off x="3962400" y="941388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35865" name="Text Box 22"/>
          <p:cNvSpPr txBox="1">
            <a:spLocks noChangeArrowheads="1"/>
          </p:cNvSpPr>
          <p:nvPr/>
        </p:nvSpPr>
        <p:spPr bwMode="auto">
          <a:xfrm>
            <a:off x="5105400" y="985838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35866" name="Line 23"/>
          <p:cNvSpPr>
            <a:spLocks noChangeShapeType="1"/>
          </p:cNvSpPr>
          <p:nvPr/>
        </p:nvSpPr>
        <p:spPr bwMode="auto">
          <a:xfrm flipV="1">
            <a:off x="3962400" y="712788"/>
            <a:ext cx="1588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67" name="Text Box 24"/>
          <p:cNvSpPr txBox="1">
            <a:spLocks noChangeArrowheads="1"/>
          </p:cNvSpPr>
          <p:nvPr/>
        </p:nvSpPr>
        <p:spPr bwMode="auto">
          <a:xfrm>
            <a:off x="3209925" y="1374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68" name="Text Box 25"/>
          <p:cNvSpPr txBox="1">
            <a:spLocks noChangeArrowheads="1"/>
          </p:cNvSpPr>
          <p:nvPr/>
        </p:nvSpPr>
        <p:spPr bwMode="auto">
          <a:xfrm>
            <a:off x="3200400" y="1628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69" name="Text Box 26"/>
          <p:cNvSpPr txBox="1">
            <a:spLocks noChangeArrowheads="1"/>
          </p:cNvSpPr>
          <p:nvPr/>
        </p:nvSpPr>
        <p:spPr bwMode="auto">
          <a:xfrm>
            <a:off x="3203575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70" name="Text Box 27"/>
          <p:cNvSpPr txBox="1">
            <a:spLocks noChangeArrowheads="1"/>
          </p:cNvSpPr>
          <p:nvPr/>
        </p:nvSpPr>
        <p:spPr bwMode="auto">
          <a:xfrm>
            <a:off x="4044950" y="1352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871" name="Text Box 28"/>
          <p:cNvSpPr txBox="1">
            <a:spLocks noChangeArrowheads="1"/>
          </p:cNvSpPr>
          <p:nvPr/>
        </p:nvSpPr>
        <p:spPr bwMode="auto">
          <a:xfrm>
            <a:off x="4044950" y="16271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872" name="Text Box 29"/>
          <p:cNvSpPr txBox="1">
            <a:spLocks noChangeArrowheads="1"/>
          </p:cNvSpPr>
          <p:nvPr/>
        </p:nvSpPr>
        <p:spPr bwMode="auto">
          <a:xfrm>
            <a:off x="4044950" y="1900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873" name="Text Box 30"/>
          <p:cNvSpPr txBox="1">
            <a:spLocks noChangeArrowheads="1"/>
          </p:cNvSpPr>
          <p:nvPr/>
        </p:nvSpPr>
        <p:spPr bwMode="auto">
          <a:xfrm>
            <a:off x="5029200" y="13525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874" name="Text Box 31"/>
          <p:cNvSpPr txBox="1">
            <a:spLocks noChangeArrowheads="1"/>
          </p:cNvSpPr>
          <p:nvPr/>
        </p:nvSpPr>
        <p:spPr bwMode="auto">
          <a:xfrm>
            <a:off x="5029200" y="165893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875" name="Text Box 32"/>
          <p:cNvSpPr txBox="1">
            <a:spLocks noChangeArrowheads="1"/>
          </p:cNvSpPr>
          <p:nvPr/>
        </p:nvSpPr>
        <p:spPr bwMode="auto">
          <a:xfrm>
            <a:off x="5029200" y="219233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876" name="Text Box 33"/>
          <p:cNvSpPr txBox="1">
            <a:spLocks noChangeArrowheads="1"/>
          </p:cNvSpPr>
          <p:nvPr/>
        </p:nvSpPr>
        <p:spPr bwMode="auto">
          <a:xfrm>
            <a:off x="32004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877" name="Text Box 34"/>
          <p:cNvSpPr txBox="1">
            <a:spLocks noChangeArrowheads="1"/>
          </p:cNvSpPr>
          <p:nvPr/>
        </p:nvSpPr>
        <p:spPr bwMode="auto">
          <a:xfrm>
            <a:off x="32004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78" name="Text Box 35"/>
          <p:cNvSpPr txBox="1">
            <a:spLocks noChangeArrowheads="1"/>
          </p:cNvSpPr>
          <p:nvPr/>
        </p:nvSpPr>
        <p:spPr bwMode="auto">
          <a:xfrm>
            <a:off x="4057650" y="21605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879" name="Text Box 36"/>
          <p:cNvSpPr txBox="1">
            <a:spLocks noChangeArrowheads="1"/>
          </p:cNvSpPr>
          <p:nvPr/>
        </p:nvSpPr>
        <p:spPr bwMode="auto">
          <a:xfrm>
            <a:off x="4057650" y="238918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880" name="Line 37"/>
          <p:cNvSpPr>
            <a:spLocks noChangeShapeType="1"/>
          </p:cNvSpPr>
          <p:nvPr/>
        </p:nvSpPr>
        <p:spPr bwMode="auto">
          <a:xfrm flipV="1">
            <a:off x="1524000" y="7127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81" name="Line 38"/>
          <p:cNvSpPr>
            <a:spLocks noChangeShapeType="1"/>
          </p:cNvSpPr>
          <p:nvPr/>
        </p:nvSpPr>
        <p:spPr bwMode="auto">
          <a:xfrm flipV="1">
            <a:off x="2209800" y="788988"/>
            <a:ext cx="1588" cy="5840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82" name="Text Box 39"/>
          <p:cNvSpPr txBox="1">
            <a:spLocks noChangeArrowheads="1"/>
          </p:cNvSpPr>
          <p:nvPr/>
        </p:nvSpPr>
        <p:spPr bwMode="auto">
          <a:xfrm>
            <a:off x="685800" y="1627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83" name="Text Box 40"/>
          <p:cNvSpPr txBox="1">
            <a:spLocks noChangeArrowheads="1"/>
          </p:cNvSpPr>
          <p:nvPr/>
        </p:nvSpPr>
        <p:spPr bwMode="auto">
          <a:xfrm>
            <a:off x="1600200" y="1627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84" name="Text Box 41"/>
          <p:cNvSpPr txBox="1">
            <a:spLocks noChangeArrowheads="1"/>
          </p:cNvSpPr>
          <p:nvPr/>
        </p:nvSpPr>
        <p:spPr bwMode="auto">
          <a:xfrm>
            <a:off x="2362200" y="1627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85" name="Text Box 42"/>
          <p:cNvSpPr txBox="1">
            <a:spLocks noChangeArrowheads="1"/>
          </p:cNvSpPr>
          <p:nvPr/>
        </p:nvSpPr>
        <p:spPr bwMode="auto">
          <a:xfrm>
            <a:off x="685800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86" name="Text Box 43"/>
          <p:cNvSpPr txBox="1">
            <a:spLocks noChangeArrowheads="1"/>
          </p:cNvSpPr>
          <p:nvPr/>
        </p:nvSpPr>
        <p:spPr bwMode="auto">
          <a:xfrm>
            <a:off x="1600200" y="19002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87" name="Text Box 44"/>
          <p:cNvSpPr txBox="1">
            <a:spLocks noChangeArrowheads="1"/>
          </p:cNvSpPr>
          <p:nvPr/>
        </p:nvSpPr>
        <p:spPr bwMode="auto">
          <a:xfrm>
            <a:off x="2362200" y="19002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88" name="Text Box 45"/>
          <p:cNvSpPr txBox="1">
            <a:spLocks noChangeArrowheads="1"/>
          </p:cNvSpPr>
          <p:nvPr/>
        </p:nvSpPr>
        <p:spPr bwMode="auto">
          <a:xfrm>
            <a:off x="6858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89" name="Text Box 46"/>
          <p:cNvSpPr txBox="1">
            <a:spLocks noChangeArrowheads="1"/>
          </p:cNvSpPr>
          <p:nvPr/>
        </p:nvSpPr>
        <p:spPr bwMode="auto">
          <a:xfrm>
            <a:off x="1600200" y="21605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90" name="Text Box 47"/>
          <p:cNvSpPr txBox="1">
            <a:spLocks noChangeArrowheads="1"/>
          </p:cNvSpPr>
          <p:nvPr/>
        </p:nvSpPr>
        <p:spPr bwMode="auto">
          <a:xfrm>
            <a:off x="2362200" y="21605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91" name="Text Box 48"/>
          <p:cNvSpPr txBox="1">
            <a:spLocks noChangeArrowheads="1"/>
          </p:cNvSpPr>
          <p:nvPr/>
        </p:nvSpPr>
        <p:spPr bwMode="auto">
          <a:xfrm>
            <a:off x="6858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92" name="Text Box 49"/>
          <p:cNvSpPr txBox="1">
            <a:spLocks noChangeArrowheads="1"/>
          </p:cNvSpPr>
          <p:nvPr/>
        </p:nvSpPr>
        <p:spPr bwMode="auto">
          <a:xfrm>
            <a:off x="1600200" y="2389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93" name="Text Box 50"/>
          <p:cNvSpPr txBox="1">
            <a:spLocks noChangeArrowheads="1"/>
          </p:cNvSpPr>
          <p:nvPr/>
        </p:nvSpPr>
        <p:spPr bwMode="auto">
          <a:xfrm>
            <a:off x="2362200" y="2389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94" name="Text Box 51"/>
          <p:cNvSpPr txBox="1">
            <a:spLocks noChangeArrowheads="1"/>
          </p:cNvSpPr>
          <p:nvPr/>
        </p:nvSpPr>
        <p:spPr bwMode="auto">
          <a:xfrm>
            <a:off x="3209925" y="2638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95" name="Text Box 52"/>
          <p:cNvSpPr txBox="1">
            <a:spLocks noChangeArrowheads="1"/>
          </p:cNvSpPr>
          <p:nvPr/>
        </p:nvSpPr>
        <p:spPr bwMode="auto">
          <a:xfrm>
            <a:off x="3200400" y="2892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96" name="Text Box 53"/>
          <p:cNvSpPr txBox="1">
            <a:spLocks noChangeArrowheads="1"/>
          </p:cNvSpPr>
          <p:nvPr/>
        </p:nvSpPr>
        <p:spPr bwMode="auto">
          <a:xfrm>
            <a:off x="3203575" y="31638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97" name="Text Box 54"/>
          <p:cNvSpPr txBox="1">
            <a:spLocks noChangeArrowheads="1"/>
          </p:cNvSpPr>
          <p:nvPr/>
        </p:nvSpPr>
        <p:spPr bwMode="auto">
          <a:xfrm>
            <a:off x="4044950" y="26162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898" name="Text Box 55"/>
          <p:cNvSpPr txBox="1">
            <a:spLocks noChangeArrowheads="1"/>
          </p:cNvSpPr>
          <p:nvPr/>
        </p:nvSpPr>
        <p:spPr bwMode="auto">
          <a:xfrm>
            <a:off x="4044950" y="28908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899" name="Text Box 56"/>
          <p:cNvSpPr txBox="1">
            <a:spLocks noChangeArrowheads="1"/>
          </p:cNvSpPr>
          <p:nvPr/>
        </p:nvSpPr>
        <p:spPr bwMode="auto">
          <a:xfrm>
            <a:off x="4044950" y="31638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00" name="Text Box 57"/>
          <p:cNvSpPr txBox="1">
            <a:spLocks noChangeArrowheads="1"/>
          </p:cNvSpPr>
          <p:nvPr/>
        </p:nvSpPr>
        <p:spPr bwMode="auto">
          <a:xfrm>
            <a:off x="5029200" y="26162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901" name="Text Box 58"/>
          <p:cNvSpPr txBox="1">
            <a:spLocks noChangeArrowheads="1"/>
          </p:cNvSpPr>
          <p:nvPr/>
        </p:nvSpPr>
        <p:spPr bwMode="auto">
          <a:xfrm>
            <a:off x="5029200" y="29225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902" name="Text Box 59"/>
          <p:cNvSpPr txBox="1">
            <a:spLocks noChangeArrowheads="1"/>
          </p:cNvSpPr>
          <p:nvPr/>
        </p:nvSpPr>
        <p:spPr bwMode="auto">
          <a:xfrm>
            <a:off x="5029200" y="34559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903" name="Text Box 60"/>
          <p:cNvSpPr txBox="1">
            <a:spLocks noChangeArrowheads="1"/>
          </p:cNvSpPr>
          <p:nvPr/>
        </p:nvSpPr>
        <p:spPr bwMode="auto">
          <a:xfrm>
            <a:off x="3200400" y="3424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04" name="Text Box 61"/>
          <p:cNvSpPr txBox="1">
            <a:spLocks noChangeArrowheads="1"/>
          </p:cNvSpPr>
          <p:nvPr/>
        </p:nvSpPr>
        <p:spPr bwMode="auto">
          <a:xfrm>
            <a:off x="3200400" y="3652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05" name="Text Box 62"/>
          <p:cNvSpPr txBox="1">
            <a:spLocks noChangeArrowheads="1"/>
          </p:cNvSpPr>
          <p:nvPr/>
        </p:nvSpPr>
        <p:spPr bwMode="auto">
          <a:xfrm>
            <a:off x="4057650" y="34242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06" name="Text Box 63"/>
          <p:cNvSpPr txBox="1">
            <a:spLocks noChangeArrowheads="1"/>
          </p:cNvSpPr>
          <p:nvPr/>
        </p:nvSpPr>
        <p:spPr bwMode="auto">
          <a:xfrm>
            <a:off x="4057650" y="3652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907" name="Text Box 64"/>
          <p:cNvSpPr txBox="1">
            <a:spLocks noChangeArrowheads="1"/>
          </p:cNvSpPr>
          <p:nvPr/>
        </p:nvSpPr>
        <p:spPr bwMode="auto">
          <a:xfrm>
            <a:off x="3209925" y="3933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08" name="Text Box 65"/>
          <p:cNvSpPr txBox="1">
            <a:spLocks noChangeArrowheads="1"/>
          </p:cNvSpPr>
          <p:nvPr/>
        </p:nvSpPr>
        <p:spPr bwMode="auto">
          <a:xfrm>
            <a:off x="3200400" y="4187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909" name="Text Box 66"/>
          <p:cNvSpPr txBox="1">
            <a:spLocks noChangeArrowheads="1"/>
          </p:cNvSpPr>
          <p:nvPr/>
        </p:nvSpPr>
        <p:spPr bwMode="auto">
          <a:xfrm>
            <a:off x="3203575" y="44592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10" name="Text Box 67"/>
          <p:cNvSpPr txBox="1">
            <a:spLocks noChangeArrowheads="1"/>
          </p:cNvSpPr>
          <p:nvPr/>
        </p:nvSpPr>
        <p:spPr bwMode="auto">
          <a:xfrm>
            <a:off x="4044950" y="39116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11" name="Text Box 68"/>
          <p:cNvSpPr txBox="1">
            <a:spLocks noChangeArrowheads="1"/>
          </p:cNvSpPr>
          <p:nvPr/>
        </p:nvSpPr>
        <p:spPr bwMode="auto">
          <a:xfrm>
            <a:off x="4044950" y="4186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12" name="Text Box 69"/>
          <p:cNvSpPr txBox="1">
            <a:spLocks noChangeArrowheads="1"/>
          </p:cNvSpPr>
          <p:nvPr/>
        </p:nvSpPr>
        <p:spPr bwMode="auto">
          <a:xfrm>
            <a:off x="4044950" y="44592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13" name="Text Box 70"/>
          <p:cNvSpPr txBox="1">
            <a:spLocks noChangeArrowheads="1"/>
          </p:cNvSpPr>
          <p:nvPr/>
        </p:nvSpPr>
        <p:spPr bwMode="auto">
          <a:xfrm>
            <a:off x="5029200" y="39116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914" name="Text Box 71"/>
          <p:cNvSpPr txBox="1">
            <a:spLocks noChangeArrowheads="1"/>
          </p:cNvSpPr>
          <p:nvPr/>
        </p:nvSpPr>
        <p:spPr bwMode="auto">
          <a:xfrm>
            <a:off x="5029200" y="42179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915" name="Text Box 72"/>
          <p:cNvSpPr txBox="1">
            <a:spLocks noChangeArrowheads="1"/>
          </p:cNvSpPr>
          <p:nvPr/>
        </p:nvSpPr>
        <p:spPr bwMode="auto">
          <a:xfrm>
            <a:off x="5029200" y="47513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916" name="Text Box 73"/>
          <p:cNvSpPr txBox="1">
            <a:spLocks noChangeArrowheads="1"/>
          </p:cNvSpPr>
          <p:nvPr/>
        </p:nvSpPr>
        <p:spPr bwMode="auto">
          <a:xfrm>
            <a:off x="3200400" y="47196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17" name="Text Box 74"/>
          <p:cNvSpPr txBox="1">
            <a:spLocks noChangeArrowheads="1"/>
          </p:cNvSpPr>
          <p:nvPr/>
        </p:nvSpPr>
        <p:spPr bwMode="auto">
          <a:xfrm>
            <a:off x="3200400" y="4948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18" name="Text Box 75"/>
          <p:cNvSpPr txBox="1">
            <a:spLocks noChangeArrowheads="1"/>
          </p:cNvSpPr>
          <p:nvPr/>
        </p:nvSpPr>
        <p:spPr bwMode="auto">
          <a:xfrm>
            <a:off x="4057650" y="47196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19" name="Text Box 76"/>
          <p:cNvSpPr txBox="1">
            <a:spLocks noChangeArrowheads="1"/>
          </p:cNvSpPr>
          <p:nvPr/>
        </p:nvSpPr>
        <p:spPr bwMode="auto">
          <a:xfrm>
            <a:off x="4057650" y="49482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920" name="Text Box 77"/>
          <p:cNvSpPr txBox="1">
            <a:spLocks noChangeArrowheads="1"/>
          </p:cNvSpPr>
          <p:nvPr/>
        </p:nvSpPr>
        <p:spPr bwMode="auto">
          <a:xfrm>
            <a:off x="685800" y="28463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21" name="Text Box 78"/>
          <p:cNvSpPr txBox="1">
            <a:spLocks noChangeArrowheads="1"/>
          </p:cNvSpPr>
          <p:nvPr/>
        </p:nvSpPr>
        <p:spPr bwMode="auto">
          <a:xfrm>
            <a:off x="1493838" y="28527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922" name="Text Box 79"/>
          <p:cNvSpPr txBox="1">
            <a:spLocks noChangeArrowheads="1"/>
          </p:cNvSpPr>
          <p:nvPr/>
        </p:nvSpPr>
        <p:spPr bwMode="auto">
          <a:xfrm>
            <a:off x="2149475" y="28527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923" name="Text Box 80"/>
          <p:cNvSpPr txBox="1">
            <a:spLocks noChangeArrowheads="1"/>
          </p:cNvSpPr>
          <p:nvPr/>
        </p:nvSpPr>
        <p:spPr bwMode="auto">
          <a:xfrm>
            <a:off x="685800" y="3113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24" name="Text Box 81"/>
          <p:cNvSpPr txBox="1">
            <a:spLocks noChangeArrowheads="1"/>
          </p:cNvSpPr>
          <p:nvPr/>
        </p:nvSpPr>
        <p:spPr bwMode="auto">
          <a:xfrm>
            <a:off x="1493838" y="31194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925" name="Text Box 82"/>
          <p:cNvSpPr txBox="1">
            <a:spLocks noChangeArrowheads="1"/>
          </p:cNvSpPr>
          <p:nvPr/>
        </p:nvSpPr>
        <p:spPr bwMode="auto">
          <a:xfrm>
            <a:off x="2149475" y="31194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926" name="Text Box 83"/>
          <p:cNvSpPr txBox="1">
            <a:spLocks noChangeArrowheads="1"/>
          </p:cNvSpPr>
          <p:nvPr/>
        </p:nvSpPr>
        <p:spPr bwMode="auto">
          <a:xfrm>
            <a:off x="685800" y="3341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27" name="Text Box 84"/>
          <p:cNvSpPr txBox="1">
            <a:spLocks noChangeArrowheads="1"/>
          </p:cNvSpPr>
          <p:nvPr/>
        </p:nvSpPr>
        <p:spPr bwMode="auto">
          <a:xfrm>
            <a:off x="1493838" y="33480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928" name="Text Box 85"/>
          <p:cNvSpPr txBox="1">
            <a:spLocks noChangeArrowheads="1"/>
          </p:cNvSpPr>
          <p:nvPr/>
        </p:nvSpPr>
        <p:spPr bwMode="auto">
          <a:xfrm>
            <a:off x="2149475" y="33480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929" name="Text Box 86"/>
          <p:cNvSpPr txBox="1">
            <a:spLocks noChangeArrowheads="1"/>
          </p:cNvSpPr>
          <p:nvPr/>
        </p:nvSpPr>
        <p:spPr bwMode="auto">
          <a:xfrm>
            <a:off x="685800" y="3875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0" name="Text Box 87"/>
          <p:cNvSpPr txBox="1">
            <a:spLocks noChangeArrowheads="1"/>
          </p:cNvSpPr>
          <p:nvPr/>
        </p:nvSpPr>
        <p:spPr bwMode="auto">
          <a:xfrm>
            <a:off x="1493838" y="38814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31" name="Text Box 88"/>
          <p:cNvSpPr txBox="1">
            <a:spLocks noChangeArrowheads="1"/>
          </p:cNvSpPr>
          <p:nvPr/>
        </p:nvSpPr>
        <p:spPr bwMode="auto">
          <a:xfrm>
            <a:off x="2149475" y="3881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32" name="Text Box 89"/>
          <p:cNvSpPr txBox="1">
            <a:spLocks noChangeArrowheads="1"/>
          </p:cNvSpPr>
          <p:nvPr/>
        </p:nvSpPr>
        <p:spPr bwMode="auto">
          <a:xfrm>
            <a:off x="685800" y="4103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3" name="Text Box 90"/>
          <p:cNvSpPr txBox="1">
            <a:spLocks noChangeArrowheads="1"/>
          </p:cNvSpPr>
          <p:nvPr/>
        </p:nvSpPr>
        <p:spPr bwMode="auto">
          <a:xfrm>
            <a:off x="1493838" y="4110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34" name="Text Box 91"/>
          <p:cNvSpPr txBox="1">
            <a:spLocks noChangeArrowheads="1"/>
          </p:cNvSpPr>
          <p:nvPr/>
        </p:nvSpPr>
        <p:spPr bwMode="auto">
          <a:xfrm>
            <a:off x="2149475" y="41100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35" name="Text Box 92"/>
          <p:cNvSpPr txBox="1">
            <a:spLocks noChangeArrowheads="1"/>
          </p:cNvSpPr>
          <p:nvPr/>
        </p:nvSpPr>
        <p:spPr bwMode="auto">
          <a:xfrm>
            <a:off x="685800" y="4421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6" name="Text Box 93"/>
          <p:cNvSpPr txBox="1">
            <a:spLocks noChangeArrowheads="1"/>
          </p:cNvSpPr>
          <p:nvPr/>
        </p:nvSpPr>
        <p:spPr bwMode="auto">
          <a:xfrm>
            <a:off x="1493838" y="43830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37" name="Text Box 94"/>
          <p:cNvSpPr txBox="1">
            <a:spLocks noChangeArrowheads="1"/>
          </p:cNvSpPr>
          <p:nvPr/>
        </p:nvSpPr>
        <p:spPr bwMode="auto">
          <a:xfrm>
            <a:off x="2149475" y="4414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38" name="Text Box 95"/>
          <p:cNvSpPr txBox="1">
            <a:spLocks noChangeArrowheads="1"/>
          </p:cNvSpPr>
          <p:nvPr/>
        </p:nvSpPr>
        <p:spPr bwMode="auto">
          <a:xfrm>
            <a:off x="685800" y="4649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9" name="Text Box 96"/>
          <p:cNvSpPr txBox="1">
            <a:spLocks noChangeArrowheads="1"/>
          </p:cNvSpPr>
          <p:nvPr/>
        </p:nvSpPr>
        <p:spPr bwMode="auto">
          <a:xfrm>
            <a:off x="1493838" y="46497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40" name="Text Box 97"/>
          <p:cNvSpPr txBox="1">
            <a:spLocks noChangeArrowheads="1"/>
          </p:cNvSpPr>
          <p:nvPr/>
        </p:nvSpPr>
        <p:spPr bwMode="auto">
          <a:xfrm>
            <a:off x="2149475" y="4643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41" name="Text Box 98"/>
          <p:cNvSpPr txBox="1">
            <a:spLocks noChangeArrowheads="1"/>
          </p:cNvSpPr>
          <p:nvPr/>
        </p:nvSpPr>
        <p:spPr bwMode="auto">
          <a:xfrm>
            <a:off x="704850" y="4872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42" name="Text Box 99"/>
          <p:cNvSpPr txBox="1">
            <a:spLocks noChangeArrowheads="1"/>
          </p:cNvSpPr>
          <p:nvPr/>
        </p:nvSpPr>
        <p:spPr bwMode="auto">
          <a:xfrm>
            <a:off x="1512888" y="4872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43" name="Text Box 100"/>
          <p:cNvSpPr txBox="1">
            <a:spLocks noChangeArrowheads="1"/>
          </p:cNvSpPr>
          <p:nvPr/>
        </p:nvSpPr>
        <p:spPr bwMode="auto">
          <a:xfrm>
            <a:off x="2168525" y="486568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44" name="Text Box 101"/>
          <p:cNvSpPr txBox="1">
            <a:spLocks noChangeArrowheads="1"/>
          </p:cNvSpPr>
          <p:nvPr/>
        </p:nvSpPr>
        <p:spPr bwMode="auto">
          <a:xfrm>
            <a:off x="3209925" y="5229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45" name="Text Box 102"/>
          <p:cNvSpPr txBox="1">
            <a:spLocks noChangeArrowheads="1"/>
          </p:cNvSpPr>
          <p:nvPr/>
        </p:nvSpPr>
        <p:spPr bwMode="auto">
          <a:xfrm>
            <a:off x="3200400" y="5483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946" name="Text Box 103"/>
          <p:cNvSpPr txBox="1">
            <a:spLocks noChangeArrowheads="1"/>
          </p:cNvSpPr>
          <p:nvPr/>
        </p:nvSpPr>
        <p:spPr bwMode="auto">
          <a:xfrm>
            <a:off x="3203575" y="5754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47" name="Text Box 104"/>
          <p:cNvSpPr txBox="1">
            <a:spLocks noChangeArrowheads="1"/>
          </p:cNvSpPr>
          <p:nvPr/>
        </p:nvSpPr>
        <p:spPr bwMode="auto">
          <a:xfrm>
            <a:off x="4044950" y="52070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48" name="Text Box 105"/>
          <p:cNvSpPr txBox="1">
            <a:spLocks noChangeArrowheads="1"/>
          </p:cNvSpPr>
          <p:nvPr/>
        </p:nvSpPr>
        <p:spPr bwMode="auto">
          <a:xfrm>
            <a:off x="4044950" y="54816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49" name="Text Box 106"/>
          <p:cNvSpPr txBox="1">
            <a:spLocks noChangeArrowheads="1"/>
          </p:cNvSpPr>
          <p:nvPr/>
        </p:nvSpPr>
        <p:spPr bwMode="auto">
          <a:xfrm>
            <a:off x="4044950" y="57546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50" name="Text Box 107"/>
          <p:cNvSpPr txBox="1">
            <a:spLocks noChangeArrowheads="1"/>
          </p:cNvSpPr>
          <p:nvPr/>
        </p:nvSpPr>
        <p:spPr bwMode="auto">
          <a:xfrm>
            <a:off x="5029200" y="52070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951" name="Text Box 108"/>
          <p:cNvSpPr txBox="1">
            <a:spLocks noChangeArrowheads="1"/>
          </p:cNvSpPr>
          <p:nvPr/>
        </p:nvSpPr>
        <p:spPr bwMode="auto">
          <a:xfrm>
            <a:off x="5029200" y="55133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952" name="Text Box 109"/>
          <p:cNvSpPr txBox="1">
            <a:spLocks noChangeArrowheads="1"/>
          </p:cNvSpPr>
          <p:nvPr/>
        </p:nvSpPr>
        <p:spPr bwMode="auto">
          <a:xfrm>
            <a:off x="5029200" y="60467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953" name="Text Box 110"/>
          <p:cNvSpPr txBox="1">
            <a:spLocks noChangeArrowheads="1"/>
          </p:cNvSpPr>
          <p:nvPr/>
        </p:nvSpPr>
        <p:spPr bwMode="auto">
          <a:xfrm>
            <a:off x="32004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54" name="Text Box 111"/>
          <p:cNvSpPr txBox="1">
            <a:spLocks noChangeArrowheads="1"/>
          </p:cNvSpPr>
          <p:nvPr/>
        </p:nvSpPr>
        <p:spPr bwMode="auto">
          <a:xfrm>
            <a:off x="32004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55" name="Text Box 112"/>
          <p:cNvSpPr txBox="1">
            <a:spLocks noChangeArrowheads="1"/>
          </p:cNvSpPr>
          <p:nvPr/>
        </p:nvSpPr>
        <p:spPr bwMode="auto">
          <a:xfrm>
            <a:off x="4057650" y="60150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56" name="Text Box 113"/>
          <p:cNvSpPr txBox="1">
            <a:spLocks noChangeArrowheads="1"/>
          </p:cNvSpPr>
          <p:nvPr/>
        </p:nvSpPr>
        <p:spPr bwMode="auto">
          <a:xfrm>
            <a:off x="4057650" y="6319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957" name="Text Box 114"/>
          <p:cNvSpPr txBox="1">
            <a:spLocks noChangeArrowheads="1"/>
          </p:cNvSpPr>
          <p:nvPr/>
        </p:nvSpPr>
        <p:spPr bwMode="auto">
          <a:xfrm>
            <a:off x="701675" y="54514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58" name="Text Box 115"/>
          <p:cNvSpPr txBox="1">
            <a:spLocks noChangeArrowheads="1"/>
          </p:cNvSpPr>
          <p:nvPr/>
        </p:nvSpPr>
        <p:spPr bwMode="auto">
          <a:xfrm>
            <a:off x="1497013" y="54498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59" name="Text Box 116"/>
          <p:cNvSpPr txBox="1">
            <a:spLocks noChangeArrowheads="1"/>
          </p:cNvSpPr>
          <p:nvPr/>
        </p:nvSpPr>
        <p:spPr bwMode="auto">
          <a:xfrm>
            <a:off x="2152650" y="54371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60" name="Text Box 117"/>
          <p:cNvSpPr txBox="1">
            <a:spLocks noChangeArrowheads="1"/>
          </p:cNvSpPr>
          <p:nvPr/>
        </p:nvSpPr>
        <p:spPr bwMode="auto">
          <a:xfrm>
            <a:off x="685800" y="57562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61" name="Text Box 118"/>
          <p:cNvSpPr txBox="1">
            <a:spLocks noChangeArrowheads="1"/>
          </p:cNvSpPr>
          <p:nvPr/>
        </p:nvSpPr>
        <p:spPr bwMode="auto">
          <a:xfrm>
            <a:off x="1481138" y="57546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62" name="Text Box 119"/>
          <p:cNvSpPr txBox="1">
            <a:spLocks noChangeArrowheads="1"/>
          </p:cNvSpPr>
          <p:nvPr/>
        </p:nvSpPr>
        <p:spPr bwMode="auto">
          <a:xfrm>
            <a:off x="2136775" y="57419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63" name="Text Box 120"/>
          <p:cNvSpPr txBox="1">
            <a:spLocks noChangeArrowheads="1"/>
          </p:cNvSpPr>
          <p:nvPr/>
        </p:nvSpPr>
        <p:spPr bwMode="auto">
          <a:xfrm>
            <a:off x="6858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64" name="Text Box 121"/>
          <p:cNvSpPr txBox="1">
            <a:spLocks noChangeArrowheads="1"/>
          </p:cNvSpPr>
          <p:nvPr/>
        </p:nvSpPr>
        <p:spPr bwMode="auto">
          <a:xfrm>
            <a:off x="1481138" y="60134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65" name="Text Box 122"/>
          <p:cNvSpPr txBox="1">
            <a:spLocks noChangeArrowheads="1"/>
          </p:cNvSpPr>
          <p:nvPr/>
        </p:nvSpPr>
        <p:spPr bwMode="auto">
          <a:xfrm>
            <a:off x="2136775" y="601503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66" name="Text Box 123"/>
          <p:cNvSpPr txBox="1">
            <a:spLocks noChangeArrowheads="1"/>
          </p:cNvSpPr>
          <p:nvPr/>
        </p:nvSpPr>
        <p:spPr bwMode="auto">
          <a:xfrm>
            <a:off x="6858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67" name="Text Box 124"/>
          <p:cNvSpPr txBox="1">
            <a:spLocks noChangeArrowheads="1"/>
          </p:cNvSpPr>
          <p:nvPr/>
        </p:nvSpPr>
        <p:spPr bwMode="auto">
          <a:xfrm>
            <a:off x="1481138" y="63182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68" name="Text Box 125"/>
          <p:cNvSpPr txBox="1">
            <a:spLocks noChangeArrowheads="1"/>
          </p:cNvSpPr>
          <p:nvPr/>
        </p:nvSpPr>
        <p:spPr bwMode="auto">
          <a:xfrm>
            <a:off x="2136775" y="630555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70" name="Text Box 127"/>
          <p:cNvSpPr txBox="1">
            <a:spLocks noChangeArrowheads="1"/>
          </p:cNvSpPr>
          <p:nvPr/>
        </p:nvSpPr>
        <p:spPr bwMode="auto">
          <a:xfrm>
            <a:off x="6753225" y="2117725"/>
            <a:ext cx="23558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Cardinality = 5 * 4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= 20 Tuples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Degree = 3 + 3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= 6 Attributes</a:t>
            </a:r>
          </a:p>
        </p:txBody>
      </p:sp>
      <p:sp>
        <p:nvSpPr>
          <p:cNvPr id="35971" name="Line 128"/>
          <p:cNvSpPr>
            <a:spLocks noChangeShapeType="1"/>
          </p:cNvSpPr>
          <p:nvPr/>
        </p:nvSpPr>
        <p:spPr bwMode="auto">
          <a:xfrm flipV="1">
            <a:off x="4951413" y="712788"/>
            <a:ext cx="1587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972" name="Line 129"/>
          <p:cNvSpPr>
            <a:spLocks noChangeShapeType="1"/>
          </p:cNvSpPr>
          <p:nvPr/>
        </p:nvSpPr>
        <p:spPr bwMode="auto">
          <a:xfrm flipV="1">
            <a:off x="3046413" y="762000"/>
            <a:ext cx="1587" cy="5916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1043608" y="279056"/>
            <a:ext cx="6406207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dirty="0">
                <a:sym typeface="Symbol" pitchFamily="18" charset="2"/>
              </a:rPr>
              <a:t></a:t>
            </a:r>
            <a:r>
              <a:rPr lang="en-US" altLang="ar-SA" baseline="-25000" dirty="0" err="1">
                <a:sym typeface="Symbol" pitchFamily="18" charset="2"/>
              </a:rPr>
              <a:t>ClientNo</a:t>
            </a:r>
            <a:r>
              <a:rPr lang="en-US" altLang="ar-SA" baseline="-25000" dirty="0">
                <a:sym typeface="Symbol" pitchFamily="18" charset="2"/>
              </a:rPr>
              <a:t>, </a:t>
            </a:r>
            <a:r>
              <a:rPr lang="en-US" altLang="ar-SA" baseline="-25000" dirty="0" err="1">
                <a:sym typeface="Symbol" pitchFamily="18" charset="2"/>
              </a:rPr>
              <a:t>Fname</a:t>
            </a:r>
            <a:r>
              <a:rPr lang="en-US" altLang="ar-SA" baseline="-25000" dirty="0">
                <a:sym typeface="Symbol" pitchFamily="18" charset="2"/>
              </a:rPr>
              <a:t>, </a:t>
            </a:r>
            <a:r>
              <a:rPr lang="en-US" altLang="ar-SA" baseline="-25000" dirty="0" err="1">
                <a:sym typeface="Symbol" pitchFamily="18" charset="2"/>
              </a:rPr>
              <a:t>Lname</a:t>
            </a:r>
            <a:r>
              <a:rPr lang="en-US" altLang="ar-SA" baseline="-25000" dirty="0">
                <a:sym typeface="Symbol" pitchFamily="18" charset="2"/>
              </a:rPr>
              <a:t> </a:t>
            </a:r>
            <a:r>
              <a:rPr lang="en-US" altLang="ar-SA" dirty="0">
                <a:sym typeface="Symbol" pitchFamily="18" charset="2"/>
              </a:rPr>
              <a:t>(CLIENT) X </a:t>
            </a:r>
            <a:r>
              <a:rPr lang="en-US" altLang="ar-SA" baseline="-25000" dirty="0" err="1">
                <a:sym typeface="Symbol" pitchFamily="18" charset="2"/>
              </a:rPr>
              <a:t>clientNo</a:t>
            </a:r>
            <a:r>
              <a:rPr lang="en-US" altLang="ar-SA" baseline="-25000" dirty="0">
                <a:sym typeface="Symbol" pitchFamily="18" charset="2"/>
              </a:rPr>
              <a:t>, </a:t>
            </a:r>
            <a:r>
              <a:rPr lang="en-US" altLang="ar-SA" baseline="-25000" dirty="0" err="1">
                <a:sym typeface="Symbol" pitchFamily="18" charset="2"/>
              </a:rPr>
              <a:t>PropertyNo</a:t>
            </a:r>
            <a:r>
              <a:rPr lang="en-US" altLang="ar-SA" baseline="-25000" dirty="0">
                <a:sym typeface="Symbol" pitchFamily="18" charset="2"/>
              </a:rPr>
              <a:t>, comment</a:t>
            </a:r>
            <a:r>
              <a:rPr lang="en-US" altLang="ar-SA" dirty="0">
                <a:sym typeface="Symbol" pitchFamily="18" charset="2"/>
              </a:rPr>
              <a:t>(VIEW))</a:t>
            </a:r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val="375497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79CF42-2709-4E89-9FE0-AB992E6C702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000" smtClean="0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3434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is the concatenation of tuples from two relations R &amp; S that satisfy a certain condition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Form of join operation: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Theta join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Equijoin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Natural join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Outer join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324376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A71E2D8-1640-4A86-B81D-2C04A18648D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000" smtClean="0"/>
          </a:p>
        </p:txBody>
      </p:sp>
      <p:grpSp>
        <p:nvGrpSpPr>
          <p:cNvPr id="2" name="Organization Chart 7"/>
          <p:cNvGrpSpPr>
            <a:grpSpLocks/>
          </p:cNvGrpSpPr>
          <p:nvPr/>
        </p:nvGrpSpPr>
        <p:grpSpPr bwMode="auto">
          <a:xfrm>
            <a:off x="304800" y="152400"/>
            <a:ext cx="8610600" cy="3792538"/>
            <a:chOff x="192" y="96"/>
            <a:chExt cx="5425" cy="2389"/>
          </a:xfrm>
        </p:grpSpPr>
        <p:graphicFrame>
          <p:nvGraphicFramePr>
            <p:cNvPr id="9" name="Diagram 8"/>
            <p:cNvGraphicFramePr/>
            <p:nvPr/>
          </p:nvGraphicFramePr>
          <p:xfrm>
            <a:off x="192" y="96"/>
            <a:ext cx="5425" cy="238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AutoShape 20"/>
            <p:cNvSpPr>
              <a:spLocks noChangeArrowheads="1"/>
            </p:cNvSpPr>
            <p:nvPr/>
          </p:nvSpPr>
          <p:spPr bwMode="auto">
            <a:xfrm rot="5342390">
              <a:off x="721" y="2114"/>
              <a:ext cx="93" cy="192"/>
            </a:xfrm>
            <a:prstGeom prst="flowChartCollat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" name="AutoShape 21"/>
            <p:cNvSpPr>
              <a:spLocks noChangeArrowheads="1"/>
            </p:cNvSpPr>
            <p:nvPr/>
          </p:nvSpPr>
          <p:spPr bwMode="auto">
            <a:xfrm rot="5342390">
              <a:off x="2113" y="2111"/>
              <a:ext cx="93" cy="192"/>
            </a:xfrm>
            <a:prstGeom prst="flowChartCollat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" name="Text Box 23"/>
            <p:cNvSpPr txBox="1">
              <a:spLocks noChangeArrowheads="1"/>
            </p:cNvSpPr>
            <p:nvPr/>
          </p:nvSpPr>
          <p:spPr bwMode="auto">
            <a:xfrm>
              <a:off x="3524" y="2073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S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grpSp>
          <p:nvGrpSpPr>
            <p:cNvPr id="6" name="Group 25"/>
            <p:cNvGrpSpPr>
              <a:grpSpLocks/>
            </p:cNvGrpSpPr>
            <p:nvPr/>
          </p:nvGrpSpPr>
          <p:grpSpPr bwMode="auto">
            <a:xfrm>
              <a:off x="4945" y="2063"/>
              <a:ext cx="192" cy="97"/>
              <a:chOff x="2640" y="2447"/>
              <a:chExt cx="192" cy="97"/>
            </a:xfrm>
          </p:grpSpPr>
          <p:sp>
            <p:nvSpPr>
              <p:cNvPr id="7" name="AutoShape 26"/>
              <p:cNvSpPr>
                <a:spLocks/>
              </p:cNvSpPr>
              <p:nvPr/>
            </p:nvSpPr>
            <p:spPr bwMode="auto">
              <a:xfrm>
                <a:off x="2640" y="2448"/>
                <a:ext cx="144" cy="96"/>
              </a:xfrm>
              <a:prstGeom prst="rightBrace">
                <a:avLst>
                  <a:gd name="adj1" fmla="val 8333"/>
                  <a:gd name="adj2" fmla="val 50000"/>
                </a:avLst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8" name="AutoShape 27"/>
              <p:cNvSpPr>
                <a:spLocks noChangeArrowheads="1"/>
              </p:cNvSpPr>
              <p:nvPr/>
            </p:nvSpPr>
            <p:spPr bwMode="auto">
              <a:xfrm rot="-5499253">
                <a:off x="2735" y="2448"/>
                <a:ext cx="97" cy="96"/>
              </a:xfrm>
              <a:prstGeom prst="triangle">
                <a:avLst>
                  <a:gd name="adj" fmla="val 50000"/>
                </a:avLst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</p:grpSp>
      <p:sp>
        <p:nvSpPr>
          <p:cNvPr id="1044" name="Text Box 17"/>
          <p:cNvSpPr txBox="1">
            <a:spLocks noChangeArrowheads="1"/>
          </p:cNvSpPr>
          <p:nvPr/>
        </p:nvSpPr>
        <p:spPr bwMode="auto">
          <a:xfrm>
            <a:off x="381000" y="4056063"/>
            <a:ext cx="1676400" cy="216217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Similar to CP followed by Select.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The condition is called </a:t>
            </a:r>
            <a:r>
              <a:rPr lang="en-US" altLang="ar-SA" sz="1800" b="1"/>
              <a:t>join condition (&gt;,&lt;, = ….)</a:t>
            </a:r>
          </a:p>
        </p:txBody>
      </p:sp>
      <p:sp>
        <p:nvSpPr>
          <p:cNvPr id="1045" name="Text Box 18"/>
          <p:cNvSpPr txBox="1">
            <a:spLocks noChangeArrowheads="1"/>
          </p:cNvSpPr>
          <p:nvPr/>
        </p:nvSpPr>
        <p:spPr bwMode="auto">
          <a:xfrm>
            <a:off x="2514600" y="4056063"/>
            <a:ext cx="1981200" cy="216217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The join condition contains one or more </a:t>
            </a:r>
            <a:r>
              <a:rPr lang="en-US" altLang="ar-SA" sz="1800" u="sng"/>
              <a:t>equality</a:t>
            </a:r>
            <a:r>
              <a:rPr lang="en-US" altLang="ar-SA" sz="1800"/>
              <a:t> conditions.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(Could be redundant)</a:t>
            </a:r>
            <a:endParaRPr lang="en-US" altLang="ar-SA" sz="1800" b="1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800600" y="4038600"/>
            <a:ext cx="1905000" cy="16129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Contains one or more </a:t>
            </a:r>
            <a:r>
              <a:rPr lang="en-US" altLang="ar-SA" sz="1800" u="sng"/>
              <a:t>equality</a:t>
            </a:r>
            <a:r>
              <a:rPr lang="en-US" altLang="ar-SA" sz="1800"/>
              <a:t> conditions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/>
              <a:t>With </a:t>
            </a:r>
            <a:r>
              <a:rPr lang="en-US" altLang="ar-SA" sz="1800" u="sng"/>
              <a:t>no redundancy</a:t>
            </a:r>
            <a:endParaRPr lang="en-US" altLang="ar-SA" sz="1800" b="1" u="sng"/>
          </a:p>
        </p:txBody>
      </p:sp>
      <p:sp>
        <p:nvSpPr>
          <p:cNvPr id="1047" name="Text Box 24"/>
          <p:cNvSpPr txBox="1">
            <a:spLocks noChangeArrowheads="1"/>
          </p:cNvSpPr>
          <p:nvPr/>
        </p:nvSpPr>
        <p:spPr bwMode="auto">
          <a:xfrm>
            <a:off x="7086600" y="4056063"/>
            <a:ext cx="1676400" cy="202406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If there are no matching tuples in S that matches R then the NULL is shown</a:t>
            </a:r>
          </a:p>
        </p:txBody>
      </p:sp>
    </p:spTree>
    <p:extLst>
      <p:ext uri="{BB962C8B-B14F-4D97-AF65-F5344CB8AC3E}">
        <p14:creationId xmlns:p14="http://schemas.microsoft.com/office/powerpoint/2010/main" val="18805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6D2F68-D143-434D-960A-E63AA57EF9C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000" smtClean="0"/>
          </a:p>
        </p:txBody>
      </p:sp>
      <p:grpSp>
        <p:nvGrpSpPr>
          <p:cNvPr id="2" name="Organization Chart 7"/>
          <p:cNvGrpSpPr>
            <a:grpSpLocks noChangeAspect="1"/>
          </p:cNvGrpSpPr>
          <p:nvPr/>
        </p:nvGrpSpPr>
        <p:grpSpPr bwMode="auto">
          <a:xfrm>
            <a:off x="609600" y="1325563"/>
            <a:ext cx="7620000" cy="4922837"/>
            <a:chOff x="384" y="835"/>
            <a:chExt cx="4800" cy="3101"/>
          </a:xfrm>
        </p:grpSpPr>
        <p:graphicFrame>
          <p:nvGraphicFramePr>
            <p:cNvPr id="6" name="Diagram 5"/>
            <p:cNvGraphicFramePr/>
            <p:nvPr/>
          </p:nvGraphicFramePr>
          <p:xfrm>
            <a:off x="384" y="835"/>
            <a:ext cx="4800" cy="31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Picture 20" descr="small-left-outer-join"/>
            <p:cNvSpPr>
              <a:spLocks noChangeAspect="1" noChangeArrowheads="1"/>
            </p:cNvSpPr>
            <p:nvPr/>
          </p:nvSpPr>
          <p:spPr bwMode="auto">
            <a:xfrm>
              <a:off x="960" y="3630"/>
              <a:ext cx="222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" name="Picture 21" descr="small-right-outer-join"/>
            <p:cNvSpPr>
              <a:spLocks noChangeAspect="1" noChangeArrowheads="1"/>
            </p:cNvSpPr>
            <p:nvPr/>
          </p:nvSpPr>
          <p:spPr bwMode="auto">
            <a:xfrm>
              <a:off x="2736" y="3590"/>
              <a:ext cx="222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" name="Picture 22" descr="small-full-outer-join"/>
            <p:cNvSpPr>
              <a:spLocks noChangeAspect="1" noChangeArrowheads="1"/>
            </p:cNvSpPr>
            <p:nvPr/>
          </p:nvSpPr>
          <p:spPr bwMode="auto">
            <a:xfrm>
              <a:off x="4320" y="3648"/>
              <a:ext cx="306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226440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682F7EB-5942-41FD-843D-061EB847C7E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000" smtClean="0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Theta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2438400"/>
          </a:xfrm>
        </p:spPr>
        <p:txBody>
          <a:bodyPr>
            <a:normAutofit fontScale="92500" lnSpcReduction="2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satisfy the logical condition F from the Cartesian product of R &amp; S.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Logical operators (</a:t>
            </a:r>
            <a:r>
              <a:rPr lang="en-US" altLang="ar-SA" sz="2600" dirty="0" smtClean="0">
                <a:sym typeface="Symbol" pitchFamily="18" charset="2"/>
              </a:rPr>
              <a:t>)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R     </a:t>
            </a:r>
            <a:r>
              <a:rPr lang="en-US" altLang="ar-SA" sz="2600" i="1" baseline="-25000" dirty="0" smtClean="0"/>
              <a:t>F   </a:t>
            </a:r>
            <a:r>
              <a:rPr lang="en-US" altLang="ar-SA" sz="2600" dirty="0" smtClean="0"/>
              <a:t>S =  </a:t>
            </a: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i="1" baseline="-25000" dirty="0" smtClean="0">
                <a:sym typeface="Symbol" pitchFamily="18" charset="2"/>
              </a:rPr>
              <a:t>F </a:t>
            </a:r>
            <a:r>
              <a:rPr lang="en-US" altLang="ar-SA" sz="2100" i="1" dirty="0" smtClean="0">
                <a:sym typeface="Symbol" pitchFamily="18" charset="2"/>
              </a:rPr>
              <a:t>(</a:t>
            </a:r>
            <a:r>
              <a:rPr lang="en-US" altLang="ar-SA" sz="2100" dirty="0" smtClean="0">
                <a:sym typeface="Symbol" pitchFamily="18" charset="2"/>
              </a:rPr>
              <a:t>R X S)</a:t>
            </a:r>
            <a:endParaRPr lang="en-US" altLang="ar-SA" sz="2100" dirty="0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sp>
        <p:nvSpPr>
          <p:cNvPr id="37893" name="AutoShape 4"/>
          <p:cNvSpPr>
            <a:spLocks noChangeArrowheads="1"/>
          </p:cNvSpPr>
          <p:nvPr/>
        </p:nvSpPr>
        <p:spPr bwMode="auto">
          <a:xfrm rot="5342390">
            <a:off x="2407466" y="3066518"/>
            <a:ext cx="150813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401555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21CB314-801B-425B-9102-8DB88CCC0AF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000" smtClean="0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Theta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591872" cy="4242792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19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1900" dirty="0" smtClean="0"/>
              <a:t>CLIENT(</a:t>
            </a:r>
            <a:r>
              <a:rPr lang="en-US" altLang="ar-SA" sz="1900" dirty="0" err="1" smtClean="0"/>
              <a:t>ClientNo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FName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Lname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TelNo</a:t>
            </a:r>
            <a:r>
              <a:rPr lang="en-US" altLang="ar-SA" sz="1900" dirty="0" smtClean="0"/>
              <a:t>)</a:t>
            </a:r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1900" dirty="0" smtClean="0"/>
              <a:t>VIEW(</a:t>
            </a:r>
            <a:r>
              <a:rPr lang="en-US" altLang="ar-SA" sz="1900" dirty="0" err="1" smtClean="0"/>
              <a:t>ClientNo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PropertyNo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ViewDate</a:t>
            </a:r>
            <a:r>
              <a:rPr lang="en-US" altLang="ar-SA" sz="1900" dirty="0" smtClean="0"/>
              <a:t>, Comment)</a:t>
            </a:r>
            <a:endParaRPr lang="en-US" altLang="ar-SA" sz="2600" b="1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b="1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the names and comments of all renters who have viewed a property.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 </a:t>
            </a:r>
            <a:r>
              <a:rPr lang="en-US" altLang="ar-SA" sz="2600" dirty="0" smtClean="0"/>
              <a:t>(CLIENT     </a:t>
            </a:r>
            <a:r>
              <a:rPr lang="en-US" altLang="ar-SA" sz="2100" baseline="-25000" dirty="0" err="1" smtClean="0"/>
              <a:t>Client.ClientNo</a:t>
            </a:r>
            <a:r>
              <a:rPr lang="en-US" altLang="ar-SA" sz="2100" baseline="-25000" dirty="0" smtClean="0"/>
              <a:t>=</a:t>
            </a:r>
            <a:r>
              <a:rPr lang="en-US" altLang="ar-SA" sz="2100" baseline="-25000" dirty="0" err="1" smtClean="0"/>
              <a:t>View.ClientNo</a:t>
            </a:r>
            <a:r>
              <a:rPr lang="en-US" altLang="ar-SA" sz="2600" dirty="0" smtClean="0"/>
              <a:t> VIEW) 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600" dirty="0" smtClean="0"/>
              <a:t>Alternative: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=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dirty="0" smtClean="0">
                <a:sym typeface="Symbol" pitchFamily="18" charset="2"/>
              </a:rPr>
              <a:t>(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 </a:t>
            </a:r>
            <a:r>
              <a:rPr lang="en-US" altLang="ar-SA" sz="2100" dirty="0" smtClean="0">
                <a:sym typeface="Symbol" pitchFamily="18" charset="2"/>
              </a:rPr>
              <a:t>(CLIENT) X 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           	                       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</a:t>
            </a:r>
            <a:r>
              <a:rPr lang="en-US" altLang="ar-SA" sz="2100" dirty="0" smtClean="0">
                <a:sym typeface="Symbol" pitchFamily="18" charset="2"/>
              </a:rPr>
              <a:t>(VIEW))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sp>
        <p:nvSpPr>
          <p:cNvPr id="38917" name="AutoShape 4"/>
          <p:cNvSpPr>
            <a:spLocks noChangeArrowheads="1"/>
          </p:cNvSpPr>
          <p:nvPr/>
        </p:nvSpPr>
        <p:spPr bwMode="auto">
          <a:xfrm rot="5342390">
            <a:off x="6666459" y="2922502"/>
            <a:ext cx="150813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20780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D9BF627-EA7D-4414-AEAB-A0D3F8D79CC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000" smtClean="0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Equijoin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85000" lnSpcReduction="2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A Theta join where the logical condition is equality (=).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the names and comments of all renters who have viewed a property.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 </a:t>
            </a:r>
            <a:r>
              <a:rPr lang="en-US" altLang="ar-SA" sz="2600" dirty="0" smtClean="0"/>
              <a:t>(CLIENT     </a:t>
            </a:r>
            <a:r>
              <a:rPr lang="en-US" altLang="ar-SA" sz="2100" baseline="-25000" dirty="0" err="1" smtClean="0"/>
              <a:t>Client.ClientNo</a:t>
            </a:r>
            <a:r>
              <a:rPr lang="en-US" altLang="ar-SA" sz="2100" baseline="-25000" dirty="0" smtClean="0"/>
              <a:t>=</a:t>
            </a:r>
            <a:r>
              <a:rPr lang="en-US" altLang="ar-SA" sz="2100" baseline="-25000" dirty="0" err="1" smtClean="0"/>
              <a:t>View.ClientNo</a:t>
            </a:r>
            <a:r>
              <a:rPr lang="en-US" altLang="ar-SA" sz="2600" dirty="0" smtClean="0"/>
              <a:t> VIEW)</a:t>
            </a:r>
          </a:p>
        </p:txBody>
      </p:sp>
      <p:sp>
        <p:nvSpPr>
          <p:cNvPr id="39941" name="AutoShape 4"/>
          <p:cNvSpPr>
            <a:spLocks noChangeArrowheads="1"/>
          </p:cNvSpPr>
          <p:nvPr/>
        </p:nvSpPr>
        <p:spPr bwMode="auto">
          <a:xfrm rot="5342390">
            <a:off x="6487751" y="2957840"/>
            <a:ext cx="152400" cy="3810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232086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501BF88-51C9-4549-8B23-D6930C42893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000" smtClean="0"/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304800" y="914400"/>
            <a:ext cx="83820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Theoretical expressions where both operands are relations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 output from one operation can become the input to another operation (nested relational algebra)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Eight fundamental operations in relational algebra: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 dirty="0"/>
              <a:t>Unary operations </a:t>
            </a:r>
            <a:r>
              <a:rPr lang="en-US" altLang="ar-SA" sz="2400" dirty="0"/>
              <a:t>work on one relation</a:t>
            </a:r>
            <a:endParaRPr lang="en-US" altLang="ar-SA" sz="2400" b="1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Selection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Projection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 dirty="0"/>
              <a:t>Binary operations </a:t>
            </a:r>
            <a:r>
              <a:rPr lang="en-US" altLang="ar-SA" sz="2400" dirty="0"/>
              <a:t>work on pairs of relations</a:t>
            </a:r>
            <a:endParaRPr lang="en-US" altLang="ar-SA" sz="2400" b="1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Cartesian product			Join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Union					Intersection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Set difference			Division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</p:txBody>
      </p:sp>
    </p:spTree>
    <p:extLst>
      <p:ext uri="{BB962C8B-B14F-4D97-AF65-F5344CB8AC3E}">
        <p14:creationId xmlns:p14="http://schemas.microsoft.com/office/powerpoint/2010/main" val="117308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B9DCDEC-362A-4E3A-A8B6-B74E0D7A2EF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000" smtClean="0"/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600200" y="1308100"/>
            <a:ext cx="6019800" cy="53482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1600200" y="60960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1600200" y="32004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1600200" y="26670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1600200" y="16764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8" name="Line 7"/>
          <p:cNvSpPr>
            <a:spLocks noChangeShapeType="1"/>
          </p:cNvSpPr>
          <p:nvPr/>
        </p:nvSpPr>
        <p:spPr bwMode="auto">
          <a:xfrm>
            <a:off x="2438400" y="1308100"/>
            <a:ext cx="1588" cy="534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69" name="Rectangle 8"/>
          <p:cNvSpPr>
            <a:spLocks noChangeArrowheads="1"/>
          </p:cNvSpPr>
          <p:nvPr/>
        </p:nvSpPr>
        <p:spPr bwMode="auto">
          <a:xfrm>
            <a:off x="1600200" y="712788"/>
            <a:ext cx="6019800" cy="595312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70" name="Text Box 9"/>
          <p:cNvSpPr txBox="1">
            <a:spLocks noChangeArrowheads="1"/>
          </p:cNvSpPr>
          <p:nvPr/>
        </p:nvSpPr>
        <p:spPr bwMode="auto">
          <a:xfrm>
            <a:off x="1600200" y="1366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0971" name="Text Box 10"/>
          <p:cNvSpPr txBox="1">
            <a:spLocks noChangeArrowheads="1"/>
          </p:cNvSpPr>
          <p:nvPr/>
        </p:nvSpPr>
        <p:spPr bwMode="auto">
          <a:xfrm>
            <a:off x="1616075" y="2617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1616075" y="36464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0973" name="Text Box 12"/>
          <p:cNvSpPr txBox="1">
            <a:spLocks noChangeArrowheads="1"/>
          </p:cNvSpPr>
          <p:nvPr/>
        </p:nvSpPr>
        <p:spPr bwMode="auto">
          <a:xfrm>
            <a:off x="1628775" y="51466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0974" name="Text Box 13"/>
          <p:cNvSpPr txBox="1">
            <a:spLocks noChangeArrowheads="1"/>
          </p:cNvSpPr>
          <p:nvPr/>
        </p:nvSpPr>
        <p:spPr bwMode="auto">
          <a:xfrm>
            <a:off x="1524000" y="7127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2514600" y="13668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2424113" y="26241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0977" name="Text Box 16"/>
          <p:cNvSpPr txBox="1">
            <a:spLocks noChangeArrowheads="1"/>
          </p:cNvSpPr>
          <p:nvPr/>
        </p:nvSpPr>
        <p:spPr bwMode="auto">
          <a:xfrm>
            <a:off x="2424113" y="36528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0978" name="Text Box 17"/>
          <p:cNvSpPr txBox="1">
            <a:spLocks noChangeArrowheads="1"/>
          </p:cNvSpPr>
          <p:nvPr/>
        </p:nvSpPr>
        <p:spPr bwMode="auto">
          <a:xfrm>
            <a:off x="2424113" y="51450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0979" name="Text Box 18"/>
          <p:cNvSpPr txBox="1">
            <a:spLocks noChangeArrowheads="1"/>
          </p:cNvSpPr>
          <p:nvPr/>
        </p:nvSpPr>
        <p:spPr bwMode="auto">
          <a:xfrm>
            <a:off x="2362200" y="833438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40980" name="Text Box 19"/>
          <p:cNvSpPr txBox="1">
            <a:spLocks noChangeArrowheads="1"/>
          </p:cNvSpPr>
          <p:nvPr/>
        </p:nvSpPr>
        <p:spPr bwMode="auto">
          <a:xfrm>
            <a:off x="3276600" y="13668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0981" name="Text Box 20"/>
          <p:cNvSpPr txBox="1">
            <a:spLocks noChangeArrowheads="1"/>
          </p:cNvSpPr>
          <p:nvPr/>
        </p:nvSpPr>
        <p:spPr bwMode="auto">
          <a:xfrm>
            <a:off x="3079750" y="26241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3079750" y="3652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0983" name="Text Box 22"/>
          <p:cNvSpPr txBox="1">
            <a:spLocks noChangeArrowheads="1"/>
          </p:cNvSpPr>
          <p:nvPr/>
        </p:nvSpPr>
        <p:spPr bwMode="auto">
          <a:xfrm>
            <a:off x="3079750" y="51323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0984" name="Text Box 23"/>
          <p:cNvSpPr txBox="1">
            <a:spLocks noChangeArrowheads="1"/>
          </p:cNvSpPr>
          <p:nvPr/>
        </p:nvSpPr>
        <p:spPr bwMode="auto">
          <a:xfrm>
            <a:off x="3124200" y="865188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40985" name="Text Box 24"/>
          <p:cNvSpPr txBox="1">
            <a:spLocks noChangeArrowheads="1"/>
          </p:cNvSpPr>
          <p:nvPr/>
        </p:nvSpPr>
        <p:spPr bwMode="auto">
          <a:xfrm>
            <a:off x="3962400" y="7889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0986" name="Text Box 25"/>
          <p:cNvSpPr txBox="1">
            <a:spLocks noChangeArrowheads="1"/>
          </p:cNvSpPr>
          <p:nvPr/>
        </p:nvSpPr>
        <p:spPr bwMode="auto">
          <a:xfrm>
            <a:off x="4876800" y="941388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40987" name="Text Box 26"/>
          <p:cNvSpPr txBox="1">
            <a:spLocks noChangeArrowheads="1"/>
          </p:cNvSpPr>
          <p:nvPr/>
        </p:nvSpPr>
        <p:spPr bwMode="auto">
          <a:xfrm>
            <a:off x="6019800" y="985838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0988" name="Line 27"/>
          <p:cNvSpPr>
            <a:spLocks noChangeShapeType="1"/>
          </p:cNvSpPr>
          <p:nvPr/>
        </p:nvSpPr>
        <p:spPr bwMode="auto">
          <a:xfrm flipV="1">
            <a:off x="4876800" y="712788"/>
            <a:ext cx="1588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89" name="Text Box 28"/>
          <p:cNvSpPr txBox="1">
            <a:spLocks noChangeArrowheads="1"/>
          </p:cNvSpPr>
          <p:nvPr/>
        </p:nvSpPr>
        <p:spPr bwMode="auto">
          <a:xfrm>
            <a:off x="4124325" y="1374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0990" name="Text Box 29"/>
          <p:cNvSpPr txBox="1">
            <a:spLocks noChangeArrowheads="1"/>
          </p:cNvSpPr>
          <p:nvPr/>
        </p:nvSpPr>
        <p:spPr bwMode="auto">
          <a:xfrm>
            <a:off x="4114800" y="1628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0991" name="Text Box 30"/>
          <p:cNvSpPr txBox="1">
            <a:spLocks noChangeArrowheads="1"/>
          </p:cNvSpPr>
          <p:nvPr/>
        </p:nvSpPr>
        <p:spPr bwMode="auto">
          <a:xfrm>
            <a:off x="4117975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0992" name="Text Box 31"/>
          <p:cNvSpPr txBox="1">
            <a:spLocks noChangeArrowheads="1"/>
          </p:cNvSpPr>
          <p:nvPr/>
        </p:nvSpPr>
        <p:spPr bwMode="auto">
          <a:xfrm>
            <a:off x="4959350" y="1352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0993" name="Text Box 32"/>
          <p:cNvSpPr txBox="1">
            <a:spLocks noChangeArrowheads="1"/>
          </p:cNvSpPr>
          <p:nvPr/>
        </p:nvSpPr>
        <p:spPr bwMode="auto">
          <a:xfrm>
            <a:off x="4959350" y="16271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0994" name="Text Box 33"/>
          <p:cNvSpPr txBox="1">
            <a:spLocks noChangeArrowheads="1"/>
          </p:cNvSpPr>
          <p:nvPr/>
        </p:nvSpPr>
        <p:spPr bwMode="auto">
          <a:xfrm>
            <a:off x="4959350" y="1900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0995" name="Text Box 34"/>
          <p:cNvSpPr txBox="1">
            <a:spLocks noChangeArrowheads="1"/>
          </p:cNvSpPr>
          <p:nvPr/>
        </p:nvSpPr>
        <p:spPr bwMode="auto">
          <a:xfrm>
            <a:off x="5943600" y="13525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0996" name="Text Box 35"/>
          <p:cNvSpPr txBox="1">
            <a:spLocks noChangeArrowheads="1"/>
          </p:cNvSpPr>
          <p:nvPr/>
        </p:nvSpPr>
        <p:spPr bwMode="auto">
          <a:xfrm>
            <a:off x="5943600" y="165893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0997" name="Text Box 36"/>
          <p:cNvSpPr txBox="1">
            <a:spLocks noChangeArrowheads="1"/>
          </p:cNvSpPr>
          <p:nvPr/>
        </p:nvSpPr>
        <p:spPr bwMode="auto">
          <a:xfrm>
            <a:off x="5943600" y="219233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0998" name="Text Box 37"/>
          <p:cNvSpPr txBox="1">
            <a:spLocks noChangeArrowheads="1"/>
          </p:cNvSpPr>
          <p:nvPr/>
        </p:nvSpPr>
        <p:spPr bwMode="auto">
          <a:xfrm>
            <a:off x="41148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0999" name="Text Box 38"/>
          <p:cNvSpPr txBox="1">
            <a:spLocks noChangeArrowheads="1"/>
          </p:cNvSpPr>
          <p:nvPr/>
        </p:nvSpPr>
        <p:spPr bwMode="auto">
          <a:xfrm>
            <a:off x="41148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00" name="Text Box 39"/>
          <p:cNvSpPr txBox="1">
            <a:spLocks noChangeArrowheads="1"/>
          </p:cNvSpPr>
          <p:nvPr/>
        </p:nvSpPr>
        <p:spPr bwMode="auto">
          <a:xfrm>
            <a:off x="4972050" y="21605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01" name="Text Box 40"/>
          <p:cNvSpPr txBox="1">
            <a:spLocks noChangeArrowheads="1"/>
          </p:cNvSpPr>
          <p:nvPr/>
        </p:nvSpPr>
        <p:spPr bwMode="auto">
          <a:xfrm>
            <a:off x="4972050" y="238918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02" name="Line 41"/>
          <p:cNvSpPr>
            <a:spLocks noChangeShapeType="1"/>
          </p:cNvSpPr>
          <p:nvPr/>
        </p:nvSpPr>
        <p:spPr bwMode="auto">
          <a:xfrm flipV="1">
            <a:off x="2438400" y="7127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003" name="Line 42"/>
          <p:cNvSpPr>
            <a:spLocks noChangeShapeType="1"/>
          </p:cNvSpPr>
          <p:nvPr/>
        </p:nvSpPr>
        <p:spPr bwMode="auto">
          <a:xfrm flipV="1">
            <a:off x="3124200" y="788988"/>
            <a:ext cx="1588" cy="5840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004" name="Text Box 43"/>
          <p:cNvSpPr txBox="1">
            <a:spLocks noChangeArrowheads="1"/>
          </p:cNvSpPr>
          <p:nvPr/>
        </p:nvSpPr>
        <p:spPr bwMode="auto">
          <a:xfrm>
            <a:off x="1600200" y="1627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05" name="Text Box 44"/>
          <p:cNvSpPr txBox="1">
            <a:spLocks noChangeArrowheads="1"/>
          </p:cNvSpPr>
          <p:nvPr/>
        </p:nvSpPr>
        <p:spPr bwMode="auto">
          <a:xfrm>
            <a:off x="2514600" y="1627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06" name="Text Box 45"/>
          <p:cNvSpPr txBox="1">
            <a:spLocks noChangeArrowheads="1"/>
          </p:cNvSpPr>
          <p:nvPr/>
        </p:nvSpPr>
        <p:spPr bwMode="auto">
          <a:xfrm>
            <a:off x="3276600" y="1627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07" name="Text Box 46"/>
          <p:cNvSpPr txBox="1">
            <a:spLocks noChangeArrowheads="1"/>
          </p:cNvSpPr>
          <p:nvPr/>
        </p:nvSpPr>
        <p:spPr bwMode="auto">
          <a:xfrm>
            <a:off x="1600200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08" name="Text Box 47"/>
          <p:cNvSpPr txBox="1">
            <a:spLocks noChangeArrowheads="1"/>
          </p:cNvSpPr>
          <p:nvPr/>
        </p:nvSpPr>
        <p:spPr bwMode="auto">
          <a:xfrm>
            <a:off x="2514600" y="19002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09" name="Text Box 48"/>
          <p:cNvSpPr txBox="1">
            <a:spLocks noChangeArrowheads="1"/>
          </p:cNvSpPr>
          <p:nvPr/>
        </p:nvSpPr>
        <p:spPr bwMode="auto">
          <a:xfrm>
            <a:off x="3276600" y="19002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10" name="Text Box 49"/>
          <p:cNvSpPr txBox="1">
            <a:spLocks noChangeArrowheads="1"/>
          </p:cNvSpPr>
          <p:nvPr/>
        </p:nvSpPr>
        <p:spPr bwMode="auto">
          <a:xfrm>
            <a:off x="16002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11" name="Text Box 50"/>
          <p:cNvSpPr txBox="1">
            <a:spLocks noChangeArrowheads="1"/>
          </p:cNvSpPr>
          <p:nvPr/>
        </p:nvSpPr>
        <p:spPr bwMode="auto">
          <a:xfrm>
            <a:off x="2514600" y="21605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12" name="Text Box 51"/>
          <p:cNvSpPr txBox="1">
            <a:spLocks noChangeArrowheads="1"/>
          </p:cNvSpPr>
          <p:nvPr/>
        </p:nvSpPr>
        <p:spPr bwMode="auto">
          <a:xfrm>
            <a:off x="3276600" y="21605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13" name="Text Box 52"/>
          <p:cNvSpPr txBox="1">
            <a:spLocks noChangeArrowheads="1"/>
          </p:cNvSpPr>
          <p:nvPr/>
        </p:nvSpPr>
        <p:spPr bwMode="auto">
          <a:xfrm>
            <a:off x="16002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14" name="Text Box 53"/>
          <p:cNvSpPr txBox="1">
            <a:spLocks noChangeArrowheads="1"/>
          </p:cNvSpPr>
          <p:nvPr/>
        </p:nvSpPr>
        <p:spPr bwMode="auto">
          <a:xfrm>
            <a:off x="2514600" y="2389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15" name="Text Box 54"/>
          <p:cNvSpPr txBox="1">
            <a:spLocks noChangeArrowheads="1"/>
          </p:cNvSpPr>
          <p:nvPr/>
        </p:nvSpPr>
        <p:spPr bwMode="auto">
          <a:xfrm>
            <a:off x="3276600" y="2389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16" name="Text Box 55"/>
          <p:cNvSpPr txBox="1">
            <a:spLocks noChangeArrowheads="1"/>
          </p:cNvSpPr>
          <p:nvPr/>
        </p:nvSpPr>
        <p:spPr bwMode="auto">
          <a:xfrm>
            <a:off x="4124325" y="2638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17" name="Text Box 56"/>
          <p:cNvSpPr txBox="1">
            <a:spLocks noChangeArrowheads="1"/>
          </p:cNvSpPr>
          <p:nvPr/>
        </p:nvSpPr>
        <p:spPr bwMode="auto">
          <a:xfrm>
            <a:off x="4114800" y="2892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18" name="Text Box 57"/>
          <p:cNvSpPr txBox="1">
            <a:spLocks noChangeArrowheads="1"/>
          </p:cNvSpPr>
          <p:nvPr/>
        </p:nvSpPr>
        <p:spPr bwMode="auto">
          <a:xfrm>
            <a:off x="4117975" y="31638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19" name="Text Box 58"/>
          <p:cNvSpPr txBox="1">
            <a:spLocks noChangeArrowheads="1"/>
          </p:cNvSpPr>
          <p:nvPr/>
        </p:nvSpPr>
        <p:spPr bwMode="auto">
          <a:xfrm>
            <a:off x="4959350" y="26162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20" name="Text Box 59"/>
          <p:cNvSpPr txBox="1">
            <a:spLocks noChangeArrowheads="1"/>
          </p:cNvSpPr>
          <p:nvPr/>
        </p:nvSpPr>
        <p:spPr bwMode="auto">
          <a:xfrm>
            <a:off x="4959350" y="28908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21" name="Text Box 60"/>
          <p:cNvSpPr txBox="1">
            <a:spLocks noChangeArrowheads="1"/>
          </p:cNvSpPr>
          <p:nvPr/>
        </p:nvSpPr>
        <p:spPr bwMode="auto">
          <a:xfrm>
            <a:off x="4959350" y="31638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22" name="Text Box 61"/>
          <p:cNvSpPr txBox="1">
            <a:spLocks noChangeArrowheads="1"/>
          </p:cNvSpPr>
          <p:nvPr/>
        </p:nvSpPr>
        <p:spPr bwMode="auto">
          <a:xfrm>
            <a:off x="5943600" y="26162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1023" name="Text Box 62"/>
          <p:cNvSpPr txBox="1">
            <a:spLocks noChangeArrowheads="1"/>
          </p:cNvSpPr>
          <p:nvPr/>
        </p:nvSpPr>
        <p:spPr bwMode="auto">
          <a:xfrm>
            <a:off x="5943600" y="29225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1024" name="Text Box 63"/>
          <p:cNvSpPr txBox="1">
            <a:spLocks noChangeArrowheads="1"/>
          </p:cNvSpPr>
          <p:nvPr/>
        </p:nvSpPr>
        <p:spPr bwMode="auto">
          <a:xfrm>
            <a:off x="5943600" y="34559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1025" name="Text Box 64"/>
          <p:cNvSpPr txBox="1">
            <a:spLocks noChangeArrowheads="1"/>
          </p:cNvSpPr>
          <p:nvPr/>
        </p:nvSpPr>
        <p:spPr bwMode="auto">
          <a:xfrm>
            <a:off x="4114800" y="3424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26" name="Text Box 65"/>
          <p:cNvSpPr txBox="1">
            <a:spLocks noChangeArrowheads="1"/>
          </p:cNvSpPr>
          <p:nvPr/>
        </p:nvSpPr>
        <p:spPr bwMode="auto">
          <a:xfrm>
            <a:off x="4114800" y="3652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27" name="Text Box 66"/>
          <p:cNvSpPr txBox="1">
            <a:spLocks noChangeArrowheads="1"/>
          </p:cNvSpPr>
          <p:nvPr/>
        </p:nvSpPr>
        <p:spPr bwMode="auto">
          <a:xfrm>
            <a:off x="4972050" y="34242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28" name="Text Box 67"/>
          <p:cNvSpPr txBox="1">
            <a:spLocks noChangeArrowheads="1"/>
          </p:cNvSpPr>
          <p:nvPr/>
        </p:nvSpPr>
        <p:spPr bwMode="auto">
          <a:xfrm>
            <a:off x="4972050" y="3652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29" name="Text Box 68"/>
          <p:cNvSpPr txBox="1">
            <a:spLocks noChangeArrowheads="1"/>
          </p:cNvSpPr>
          <p:nvPr/>
        </p:nvSpPr>
        <p:spPr bwMode="auto">
          <a:xfrm>
            <a:off x="4124325" y="3933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30" name="Text Box 69"/>
          <p:cNvSpPr txBox="1">
            <a:spLocks noChangeArrowheads="1"/>
          </p:cNvSpPr>
          <p:nvPr/>
        </p:nvSpPr>
        <p:spPr bwMode="auto">
          <a:xfrm>
            <a:off x="4114800" y="4187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31" name="Text Box 70"/>
          <p:cNvSpPr txBox="1">
            <a:spLocks noChangeArrowheads="1"/>
          </p:cNvSpPr>
          <p:nvPr/>
        </p:nvSpPr>
        <p:spPr bwMode="auto">
          <a:xfrm>
            <a:off x="4117975" y="44592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32" name="Text Box 71"/>
          <p:cNvSpPr txBox="1">
            <a:spLocks noChangeArrowheads="1"/>
          </p:cNvSpPr>
          <p:nvPr/>
        </p:nvSpPr>
        <p:spPr bwMode="auto">
          <a:xfrm>
            <a:off x="4959350" y="39116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33" name="Text Box 72"/>
          <p:cNvSpPr txBox="1">
            <a:spLocks noChangeArrowheads="1"/>
          </p:cNvSpPr>
          <p:nvPr/>
        </p:nvSpPr>
        <p:spPr bwMode="auto">
          <a:xfrm>
            <a:off x="4959350" y="4186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34" name="Text Box 73"/>
          <p:cNvSpPr txBox="1">
            <a:spLocks noChangeArrowheads="1"/>
          </p:cNvSpPr>
          <p:nvPr/>
        </p:nvSpPr>
        <p:spPr bwMode="auto">
          <a:xfrm>
            <a:off x="4959350" y="44592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35" name="Text Box 74"/>
          <p:cNvSpPr txBox="1">
            <a:spLocks noChangeArrowheads="1"/>
          </p:cNvSpPr>
          <p:nvPr/>
        </p:nvSpPr>
        <p:spPr bwMode="auto">
          <a:xfrm>
            <a:off x="5943600" y="39116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1036" name="Text Box 75"/>
          <p:cNvSpPr txBox="1">
            <a:spLocks noChangeArrowheads="1"/>
          </p:cNvSpPr>
          <p:nvPr/>
        </p:nvSpPr>
        <p:spPr bwMode="auto">
          <a:xfrm>
            <a:off x="5943600" y="42179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1037" name="Text Box 76"/>
          <p:cNvSpPr txBox="1">
            <a:spLocks noChangeArrowheads="1"/>
          </p:cNvSpPr>
          <p:nvPr/>
        </p:nvSpPr>
        <p:spPr bwMode="auto">
          <a:xfrm>
            <a:off x="5943600" y="47513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1038" name="Text Box 77"/>
          <p:cNvSpPr txBox="1">
            <a:spLocks noChangeArrowheads="1"/>
          </p:cNvSpPr>
          <p:nvPr/>
        </p:nvSpPr>
        <p:spPr bwMode="auto">
          <a:xfrm>
            <a:off x="4114800" y="47196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39" name="Text Box 78"/>
          <p:cNvSpPr txBox="1">
            <a:spLocks noChangeArrowheads="1"/>
          </p:cNvSpPr>
          <p:nvPr/>
        </p:nvSpPr>
        <p:spPr bwMode="auto">
          <a:xfrm>
            <a:off x="4114800" y="4948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0" name="Text Box 79"/>
          <p:cNvSpPr txBox="1">
            <a:spLocks noChangeArrowheads="1"/>
          </p:cNvSpPr>
          <p:nvPr/>
        </p:nvSpPr>
        <p:spPr bwMode="auto">
          <a:xfrm>
            <a:off x="4972050" y="47196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41" name="Text Box 80"/>
          <p:cNvSpPr txBox="1">
            <a:spLocks noChangeArrowheads="1"/>
          </p:cNvSpPr>
          <p:nvPr/>
        </p:nvSpPr>
        <p:spPr bwMode="auto">
          <a:xfrm>
            <a:off x="4972050" y="49482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42" name="Text Box 81"/>
          <p:cNvSpPr txBox="1">
            <a:spLocks noChangeArrowheads="1"/>
          </p:cNvSpPr>
          <p:nvPr/>
        </p:nvSpPr>
        <p:spPr bwMode="auto">
          <a:xfrm>
            <a:off x="1600200" y="28463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3" name="Text Box 82"/>
          <p:cNvSpPr txBox="1">
            <a:spLocks noChangeArrowheads="1"/>
          </p:cNvSpPr>
          <p:nvPr/>
        </p:nvSpPr>
        <p:spPr bwMode="auto">
          <a:xfrm>
            <a:off x="2408238" y="28527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044" name="Text Box 83"/>
          <p:cNvSpPr txBox="1">
            <a:spLocks noChangeArrowheads="1"/>
          </p:cNvSpPr>
          <p:nvPr/>
        </p:nvSpPr>
        <p:spPr bwMode="auto">
          <a:xfrm>
            <a:off x="3063875" y="28527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045" name="Text Box 84"/>
          <p:cNvSpPr txBox="1">
            <a:spLocks noChangeArrowheads="1"/>
          </p:cNvSpPr>
          <p:nvPr/>
        </p:nvSpPr>
        <p:spPr bwMode="auto">
          <a:xfrm>
            <a:off x="1600200" y="3113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6" name="Text Box 85"/>
          <p:cNvSpPr txBox="1">
            <a:spLocks noChangeArrowheads="1"/>
          </p:cNvSpPr>
          <p:nvPr/>
        </p:nvSpPr>
        <p:spPr bwMode="auto">
          <a:xfrm>
            <a:off x="2408238" y="31194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047" name="Text Box 86"/>
          <p:cNvSpPr txBox="1">
            <a:spLocks noChangeArrowheads="1"/>
          </p:cNvSpPr>
          <p:nvPr/>
        </p:nvSpPr>
        <p:spPr bwMode="auto">
          <a:xfrm>
            <a:off x="3063875" y="31194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048" name="Text Box 87"/>
          <p:cNvSpPr txBox="1">
            <a:spLocks noChangeArrowheads="1"/>
          </p:cNvSpPr>
          <p:nvPr/>
        </p:nvSpPr>
        <p:spPr bwMode="auto">
          <a:xfrm>
            <a:off x="1600200" y="33909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9" name="Text Box 88"/>
          <p:cNvSpPr txBox="1">
            <a:spLocks noChangeArrowheads="1"/>
          </p:cNvSpPr>
          <p:nvPr/>
        </p:nvSpPr>
        <p:spPr bwMode="auto">
          <a:xfrm>
            <a:off x="2408238" y="3397250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050" name="Text Box 89"/>
          <p:cNvSpPr txBox="1">
            <a:spLocks noChangeArrowheads="1"/>
          </p:cNvSpPr>
          <p:nvPr/>
        </p:nvSpPr>
        <p:spPr bwMode="auto">
          <a:xfrm>
            <a:off x="3063875" y="33972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051" name="Text Box 90"/>
          <p:cNvSpPr txBox="1">
            <a:spLocks noChangeArrowheads="1"/>
          </p:cNvSpPr>
          <p:nvPr/>
        </p:nvSpPr>
        <p:spPr bwMode="auto">
          <a:xfrm>
            <a:off x="1600200" y="3875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52" name="Text Box 91"/>
          <p:cNvSpPr txBox="1">
            <a:spLocks noChangeArrowheads="1"/>
          </p:cNvSpPr>
          <p:nvPr/>
        </p:nvSpPr>
        <p:spPr bwMode="auto">
          <a:xfrm>
            <a:off x="2408238" y="38814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53" name="Text Box 92"/>
          <p:cNvSpPr txBox="1">
            <a:spLocks noChangeArrowheads="1"/>
          </p:cNvSpPr>
          <p:nvPr/>
        </p:nvSpPr>
        <p:spPr bwMode="auto">
          <a:xfrm>
            <a:off x="3063875" y="3881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54" name="Text Box 93"/>
          <p:cNvSpPr txBox="1">
            <a:spLocks noChangeArrowheads="1"/>
          </p:cNvSpPr>
          <p:nvPr/>
        </p:nvSpPr>
        <p:spPr bwMode="auto">
          <a:xfrm>
            <a:off x="1600200" y="4103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55" name="Text Box 94"/>
          <p:cNvSpPr txBox="1">
            <a:spLocks noChangeArrowheads="1"/>
          </p:cNvSpPr>
          <p:nvPr/>
        </p:nvSpPr>
        <p:spPr bwMode="auto">
          <a:xfrm>
            <a:off x="2408238" y="4110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56" name="Text Box 95"/>
          <p:cNvSpPr txBox="1">
            <a:spLocks noChangeArrowheads="1"/>
          </p:cNvSpPr>
          <p:nvPr/>
        </p:nvSpPr>
        <p:spPr bwMode="auto">
          <a:xfrm>
            <a:off x="3063875" y="41100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57" name="Text Box 96"/>
          <p:cNvSpPr txBox="1">
            <a:spLocks noChangeArrowheads="1"/>
          </p:cNvSpPr>
          <p:nvPr/>
        </p:nvSpPr>
        <p:spPr bwMode="auto">
          <a:xfrm>
            <a:off x="1600200" y="4421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58" name="Text Box 97"/>
          <p:cNvSpPr txBox="1">
            <a:spLocks noChangeArrowheads="1"/>
          </p:cNvSpPr>
          <p:nvPr/>
        </p:nvSpPr>
        <p:spPr bwMode="auto">
          <a:xfrm>
            <a:off x="2408238" y="43830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59" name="Text Box 98"/>
          <p:cNvSpPr txBox="1">
            <a:spLocks noChangeArrowheads="1"/>
          </p:cNvSpPr>
          <p:nvPr/>
        </p:nvSpPr>
        <p:spPr bwMode="auto">
          <a:xfrm>
            <a:off x="3063875" y="4414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60" name="Text Box 99"/>
          <p:cNvSpPr txBox="1">
            <a:spLocks noChangeArrowheads="1"/>
          </p:cNvSpPr>
          <p:nvPr/>
        </p:nvSpPr>
        <p:spPr bwMode="auto">
          <a:xfrm>
            <a:off x="1600200" y="4649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61" name="Text Box 100"/>
          <p:cNvSpPr txBox="1">
            <a:spLocks noChangeArrowheads="1"/>
          </p:cNvSpPr>
          <p:nvPr/>
        </p:nvSpPr>
        <p:spPr bwMode="auto">
          <a:xfrm>
            <a:off x="2408238" y="46497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62" name="Text Box 101"/>
          <p:cNvSpPr txBox="1">
            <a:spLocks noChangeArrowheads="1"/>
          </p:cNvSpPr>
          <p:nvPr/>
        </p:nvSpPr>
        <p:spPr bwMode="auto">
          <a:xfrm>
            <a:off x="3063875" y="4643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63" name="Text Box 102"/>
          <p:cNvSpPr txBox="1">
            <a:spLocks noChangeArrowheads="1"/>
          </p:cNvSpPr>
          <p:nvPr/>
        </p:nvSpPr>
        <p:spPr bwMode="auto">
          <a:xfrm>
            <a:off x="1619250" y="4872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64" name="Text Box 103"/>
          <p:cNvSpPr txBox="1">
            <a:spLocks noChangeArrowheads="1"/>
          </p:cNvSpPr>
          <p:nvPr/>
        </p:nvSpPr>
        <p:spPr bwMode="auto">
          <a:xfrm>
            <a:off x="2427288" y="4872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65" name="Text Box 104"/>
          <p:cNvSpPr txBox="1">
            <a:spLocks noChangeArrowheads="1"/>
          </p:cNvSpPr>
          <p:nvPr/>
        </p:nvSpPr>
        <p:spPr bwMode="auto">
          <a:xfrm>
            <a:off x="3082925" y="486568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66" name="Text Box 105"/>
          <p:cNvSpPr txBox="1">
            <a:spLocks noChangeArrowheads="1"/>
          </p:cNvSpPr>
          <p:nvPr/>
        </p:nvSpPr>
        <p:spPr bwMode="auto">
          <a:xfrm>
            <a:off x="4124325" y="5229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67" name="Text Box 106"/>
          <p:cNvSpPr txBox="1">
            <a:spLocks noChangeArrowheads="1"/>
          </p:cNvSpPr>
          <p:nvPr/>
        </p:nvSpPr>
        <p:spPr bwMode="auto">
          <a:xfrm>
            <a:off x="4114800" y="5483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68" name="Text Box 107"/>
          <p:cNvSpPr txBox="1">
            <a:spLocks noChangeArrowheads="1"/>
          </p:cNvSpPr>
          <p:nvPr/>
        </p:nvSpPr>
        <p:spPr bwMode="auto">
          <a:xfrm>
            <a:off x="4117975" y="5754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69" name="Text Box 108"/>
          <p:cNvSpPr txBox="1">
            <a:spLocks noChangeArrowheads="1"/>
          </p:cNvSpPr>
          <p:nvPr/>
        </p:nvSpPr>
        <p:spPr bwMode="auto">
          <a:xfrm>
            <a:off x="4959350" y="52070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70" name="Text Box 109"/>
          <p:cNvSpPr txBox="1">
            <a:spLocks noChangeArrowheads="1"/>
          </p:cNvSpPr>
          <p:nvPr/>
        </p:nvSpPr>
        <p:spPr bwMode="auto">
          <a:xfrm>
            <a:off x="4959350" y="54816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71" name="Text Box 110"/>
          <p:cNvSpPr txBox="1">
            <a:spLocks noChangeArrowheads="1"/>
          </p:cNvSpPr>
          <p:nvPr/>
        </p:nvSpPr>
        <p:spPr bwMode="auto">
          <a:xfrm>
            <a:off x="4959350" y="57546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72" name="Text Box 111"/>
          <p:cNvSpPr txBox="1">
            <a:spLocks noChangeArrowheads="1"/>
          </p:cNvSpPr>
          <p:nvPr/>
        </p:nvSpPr>
        <p:spPr bwMode="auto">
          <a:xfrm>
            <a:off x="5943600" y="52070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1073" name="Text Box 112"/>
          <p:cNvSpPr txBox="1">
            <a:spLocks noChangeArrowheads="1"/>
          </p:cNvSpPr>
          <p:nvPr/>
        </p:nvSpPr>
        <p:spPr bwMode="auto">
          <a:xfrm>
            <a:off x="5943600" y="55133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1074" name="Text Box 113"/>
          <p:cNvSpPr txBox="1">
            <a:spLocks noChangeArrowheads="1"/>
          </p:cNvSpPr>
          <p:nvPr/>
        </p:nvSpPr>
        <p:spPr bwMode="auto">
          <a:xfrm>
            <a:off x="5943600" y="60467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1075" name="Text Box 114"/>
          <p:cNvSpPr txBox="1">
            <a:spLocks noChangeArrowheads="1"/>
          </p:cNvSpPr>
          <p:nvPr/>
        </p:nvSpPr>
        <p:spPr bwMode="auto">
          <a:xfrm>
            <a:off x="41148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76" name="Text Box 115"/>
          <p:cNvSpPr txBox="1">
            <a:spLocks noChangeArrowheads="1"/>
          </p:cNvSpPr>
          <p:nvPr/>
        </p:nvSpPr>
        <p:spPr bwMode="auto">
          <a:xfrm>
            <a:off x="41148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77" name="Text Box 116"/>
          <p:cNvSpPr txBox="1">
            <a:spLocks noChangeArrowheads="1"/>
          </p:cNvSpPr>
          <p:nvPr/>
        </p:nvSpPr>
        <p:spPr bwMode="auto">
          <a:xfrm>
            <a:off x="4972050" y="60150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78" name="Text Box 117"/>
          <p:cNvSpPr txBox="1">
            <a:spLocks noChangeArrowheads="1"/>
          </p:cNvSpPr>
          <p:nvPr/>
        </p:nvSpPr>
        <p:spPr bwMode="auto">
          <a:xfrm>
            <a:off x="4972050" y="6319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79" name="Text Box 118"/>
          <p:cNvSpPr txBox="1">
            <a:spLocks noChangeArrowheads="1"/>
          </p:cNvSpPr>
          <p:nvPr/>
        </p:nvSpPr>
        <p:spPr bwMode="auto">
          <a:xfrm>
            <a:off x="1616075" y="54514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0" name="Text Box 119"/>
          <p:cNvSpPr txBox="1">
            <a:spLocks noChangeArrowheads="1"/>
          </p:cNvSpPr>
          <p:nvPr/>
        </p:nvSpPr>
        <p:spPr bwMode="auto">
          <a:xfrm>
            <a:off x="2411413" y="54498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81" name="Text Box 120"/>
          <p:cNvSpPr txBox="1">
            <a:spLocks noChangeArrowheads="1"/>
          </p:cNvSpPr>
          <p:nvPr/>
        </p:nvSpPr>
        <p:spPr bwMode="auto">
          <a:xfrm>
            <a:off x="3067050" y="54371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82" name="Text Box 121"/>
          <p:cNvSpPr txBox="1">
            <a:spLocks noChangeArrowheads="1"/>
          </p:cNvSpPr>
          <p:nvPr/>
        </p:nvSpPr>
        <p:spPr bwMode="auto">
          <a:xfrm>
            <a:off x="1600200" y="57562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3" name="Text Box 122"/>
          <p:cNvSpPr txBox="1">
            <a:spLocks noChangeArrowheads="1"/>
          </p:cNvSpPr>
          <p:nvPr/>
        </p:nvSpPr>
        <p:spPr bwMode="auto">
          <a:xfrm>
            <a:off x="2395538" y="57546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84" name="Text Box 123"/>
          <p:cNvSpPr txBox="1">
            <a:spLocks noChangeArrowheads="1"/>
          </p:cNvSpPr>
          <p:nvPr/>
        </p:nvSpPr>
        <p:spPr bwMode="auto">
          <a:xfrm>
            <a:off x="3051175" y="57419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85" name="Text Box 124"/>
          <p:cNvSpPr txBox="1">
            <a:spLocks noChangeArrowheads="1"/>
          </p:cNvSpPr>
          <p:nvPr/>
        </p:nvSpPr>
        <p:spPr bwMode="auto">
          <a:xfrm>
            <a:off x="16002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6" name="Text Box 125"/>
          <p:cNvSpPr txBox="1">
            <a:spLocks noChangeArrowheads="1"/>
          </p:cNvSpPr>
          <p:nvPr/>
        </p:nvSpPr>
        <p:spPr bwMode="auto">
          <a:xfrm>
            <a:off x="2395538" y="60134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87" name="Text Box 126"/>
          <p:cNvSpPr txBox="1">
            <a:spLocks noChangeArrowheads="1"/>
          </p:cNvSpPr>
          <p:nvPr/>
        </p:nvSpPr>
        <p:spPr bwMode="auto">
          <a:xfrm>
            <a:off x="3051175" y="601503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88" name="Text Box 127"/>
          <p:cNvSpPr txBox="1">
            <a:spLocks noChangeArrowheads="1"/>
          </p:cNvSpPr>
          <p:nvPr/>
        </p:nvSpPr>
        <p:spPr bwMode="auto">
          <a:xfrm>
            <a:off x="16002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9" name="Text Box 128"/>
          <p:cNvSpPr txBox="1">
            <a:spLocks noChangeArrowheads="1"/>
          </p:cNvSpPr>
          <p:nvPr/>
        </p:nvSpPr>
        <p:spPr bwMode="auto">
          <a:xfrm>
            <a:off x="2395538" y="63182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90" name="Text Box 129"/>
          <p:cNvSpPr txBox="1">
            <a:spLocks noChangeArrowheads="1"/>
          </p:cNvSpPr>
          <p:nvPr/>
        </p:nvSpPr>
        <p:spPr bwMode="auto">
          <a:xfrm>
            <a:off x="3051175" y="630555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91" name="Rectangle 130"/>
          <p:cNvSpPr>
            <a:spLocks noChangeArrowheads="1"/>
          </p:cNvSpPr>
          <p:nvPr/>
        </p:nvSpPr>
        <p:spPr bwMode="auto">
          <a:xfrm>
            <a:off x="1371600" y="76200"/>
            <a:ext cx="77724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</a:t>
            </a:r>
            <a:r>
              <a:rPr lang="en-US" altLang="ar-SA" sz="2000" baseline="-25000">
                <a:sym typeface="Symbol" pitchFamily="18" charset="2"/>
              </a:rPr>
              <a:t>ClientNo, Fname, Lname </a:t>
            </a:r>
            <a:r>
              <a:rPr lang="en-US" altLang="ar-SA" sz="2000">
                <a:sym typeface="Symbol" pitchFamily="18" charset="2"/>
              </a:rPr>
              <a:t>(CLIENT) X </a:t>
            </a:r>
            <a:r>
              <a:rPr lang="en-US" altLang="ar-SA" sz="2000" baseline="-25000">
                <a:sym typeface="Symbol" pitchFamily="18" charset="2"/>
              </a:rPr>
              <a:t>clientNo, PropertyNo, comment</a:t>
            </a:r>
            <a:r>
              <a:rPr lang="en-US" altLang="ar-SA" sz="2000">
                <a:sym typeface="Symbol" pitchFamily="18" charset="2"/>
              </a:rPr>
              <a:t>(VIEW))</a:t>
            </a:r>
            <a:endParaRPr lang="en-US" altLang="ar-SA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2000"/>
          </a:p>
        </p:txBody>
      </p:sp>
      <p:sp>
        <p:nvSpPr>
          <p:cNvPr id="41092" name="Line 131"/>
          <p:cNvSpPr>
            <a:spLocks noChangeShapeType="1"/>
          </p:cNvSpPr>
          <p:nvPr/>
        </p:nvSpPr>
        <p:spPr bwMode="auto">
          <a:xfrm flipV="1">
            <a:off x="5865813" y="712788"/>
            <a:ext cx="1587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093" name="Line 132"/>
          <p:cNvSpPr>
            <a:spLocks noChangeShapeType="1"/>
          </p:cNvSpPr>
          <p:nvPr/>
        </p:nvSpPr>
        <p:spPr bwMode="auto">
          <a:xfrm flipV="1">
            <a:off x="3960813" y="762000"/>
            <a:ext cx="1587" cy="5916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09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EB31489-F05D-42ED-A19D-A17265C1971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000" smtClean="0"/>
          </a:p>
        </p:txBody>
      </p:sp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698625" y="2679700"/>
            <a:ext cx="5997575" cy="17399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1988" name="Line 3"/>
          <p:cNvSpPr>
            <a:spLocks noChangeShapeType="1"/>
          </p:cNvSpPr>
          <p:nvPr/>
        </p:nvSpPr>
        <p:spPr bwMode="auto">
          <a:xfrm>
            <a:off x="2514600" y="2679700"/>
            <a:ext cx="1588" cy="1739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1698625" y="2084388"/>
            <a:ext cx="5997575" cy="595312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1990" name="Text Box 5"/>
          <p:cNvSpPr txBox="1">
            <a:spLocks noChangeArrowheads="1"/>
          </p:cNvSpPr>
          <p:nvPr/>
        </p:nvSpPr>
        <p:spPr bwMode="auto">
          <a:xfrm>
            <a:off x="1676400" y="27384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991" name="Text Box 6"/>
          <p:cNvSpPr txBox="1">
            <a:spLocks noChangeArrowheads="1"/>
          </p:cNvSpPr>
          <p:nvPr/>
        </p:nvSpPr>
        <p:spPr bwMode="auto">
          <a:xfrm>
            <a:off x="1676400" y="30480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992" name="Text Box 7"/>
          <p:cNvSpPr txBox="1">
            <a:spLocks noChangeArrowheads="1"/>
          </p:cNvSpPr>
          <p:nvPr/>
        </p:nvSpPr>
        <p:spPr bwMode="auto">
          <a:xfrm>
            <a:off x="1600200" y="20843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1993" name="Text Box 8"/>
          <p:cNvSpPr txBox="1">
            <a:spLocks noChangeArrowheads="1"/>
          </p:cNvSpPr>
          <p:nvPr/>
        </p:nvSpPr>
        <p:spPr bwMode="auto">
          <a:xfrm>
            <a:off x="2590800" y="27384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994" name="Text Box 9"/>
          <p:cNvSpPr txBox="1">
            <a:spLocks noChangeArrowheads="1"/>
          </p:cNvSpPr>
          <p:nvPr/>
        </p:nvSpPr>
        <p:spPr bwMode="auto">
          <a:xfrm>
            <a:off x="2586038" y="3048000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995" name="Text Box 10"/>
          <p:cNvSpPr txBox="1">
            <a:spLocks noChangeArrowheads="1"/>
          </p:cNvSpPr>
          <p:nvPr/>
        </p:nvSpPr>
        <p:spPr bwMode="auto">
          <a:xfrm>
            <a:off x="2438400" y="2205038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41996" name="Text Box 11"/>
          <p:cNvSpPr txBox="1">
            <a:spLocks noChangeArrowheads="1"/>
          </p:cNvSpPr>
          <p:nvPr/>
        </p:nvSpPr>
        <p:spPr bwMode="auto">
          <a:xfrm>
            <a:off x="3352800" y="27384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3241675" y="304800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998" name="Text Box 13"/>
          <p:cNvSpPr txBox="1">
            <a:spLocks noChangeArrowheads="1"/>
          </p:cNvSpPr>
          <p:nvPr/>
        </p:nvSpPr>
        <p:spPr bwMode="auto">
          <a:xfrm>
            <a:off x="3200400" y="2236788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4038600" y="21605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2000" name="Text Box 15"/>
          <p:cNvSpPr txBox="1">
            <a:spLocks noChangeArrowheads="1"/>
          </p:cNvSpPr>
          <p:nvPr/>
        </p:nvSpPr>
        <p:spPr bwMode="auto">
          <a:xfrm>
            <a:off x="4953000" y="2312988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42001" name="Text Box 16"/>
          <p:cNvSpPr txBox="1">
            <a:spLocks noChangeArrowheads="1"/>
          </p:cNvSpPr>
          <p:nvPr/>
        </p:nvSpPr>
        <p:spPr bwMode="auto">
          <a:xfrm>
            <a:off x="6096000" y="2357438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2002" name="Line 17"/>
          <p:cNvSpPr>
            <a:spLocks noChangeShapeType="1"/>
          </p:cNvSpPr>
          <p:nvPr/>
        </p:nvSpPr>
        <p:spPr bwMode="auto">
          <a:xfrm flipV="1">
            <a:off x="4038600" y="2084388"/>
            <a:ext cx="1588" cy="233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3" name="Line 18"/>
          <p:cNvSpPr>
            <a:spLocks noChangeShapeType="1"/>
          </p:cNvSpPr>
          <p:nvPr/>
        </p:nvSpPr>
        <p:spPr bwMode="auto">
          <a:xfrm flipV="1">
            <a:off x="4953000" y="2084388"/>
            <a:ext cx="1588" cy="233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4" name="Line 19"/>
          <p:cNvSpPr>
            <a:spLocks noChangeShapeType="1"/>
          </p:cNvSpPr>
          <p:nvPr/>
        </p:nvSpPr>
        <p:spPr bwMode="auto">
          <a:xfrm flipV="1">
            <a:off x="5943600" y="2084388"/>
            <a:ext cx="1588" cy="233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5" name="Text Box 20"/>
          <p:cNvSpPr txBox="1">
            <a:spLocks noChangeArrowheads="1"/>
          </p:cNvSpPr>
          <p:nvPr/>
        </p:nvSpPr>
        <p:spPr bwMode="auto">
          <a:xfrm>
            <a:off x="4200525" y="27463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2006" name="Text Box 21"/>
          <p:cNvSpPr txBox="1">
            <a:spLocks noChangeArrowheads="1"/>
          </p:cNvSpPr>
          <p:nvPr/>
        </p:nvSpPr>
        <p:spPr bwMode="auto">
          <a:xfrm>
            <a:off x="4175125" y="30162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2007" name="Text Box 22"/>
          <p:cNvSpPr txBox="1">
            <a:spLocks noChangeArrowheads="1"/>
          </p:cNvSpPr>
          <p:nvPr/>
        </p:nvSpPr>
        <p:spPr bwMode="auto">
          <a:xfrm>
            <a:off x="4194175" y="33210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2008" name="Text Box 23"/>
          <p:cNvSpPr txBox="1">
            <a:spLocks noChangeArrowheads="1"/>
          </p:cNvSpPr>
          <p:nvPr/>
        </p:nvSpPr>
        <p:spPr bwMode="auto">
          <a:xfrm>
            <a:off x="5035550" y="272415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2009" name="Text Box 24"/>
          <p:cNvSpPr txBox="1">
            <a:spLocks noChangeArrowheads="1"/>
          </p:cNvSpPr>
          <p:nvPr/>
        </p:nvSpPr>
        <p:spPr bwMode="auto">
          <a:xfrm>
            <a:off x="5029200" y="29718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2010" name="Text Box 25"/>
          <p:cNvSpPr txBox="1">
            <a:spLocks noChangeArrowheads="1"/>
          </p:cNvSpPr>
          <p:nvPr/>
        </p:nvSpPr>
        <p:spPr bwMode="auto">
          <a:xfrm>
            <a:off x="6019800" y="2724150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2011" name="Text Box 26"/>
          <p:cNvSpPr txBox="1">
            <a:spLocks noChangeArrowheads="1"/>
          </p:cNvSpPr>
          <p:nvPr/>
        </p:nvSpPr>
        <p:spPr bwMode="auto">
          <a:xfrm>
            <a:off x="6019800" y="3030538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2012" name="Line 27"/>
          <p:cNvSpPr>
            <a:spLocks noChangeShapeType="1"/>
          </p:cNvSpPr>
          <p:nvPr/>
        </p:nvSpPr>
        <p:spPr bwMode="auto">
          <a:xfrm flipV="1">
            <a:off x="2514600" y="20843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13" name="Text Box 28"/>
          <p:cNvSpPr txBox="1">
            <a:spLocks noChangeArrowheads="1"/>
          </p:cNvSpPr>
          <p:nvPr/>
        </p:nvSpPr>
        <p:spPr bwMode="auto">
          <a:xfrm>
            <a:off x="5029200" y="327660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2014" name="Text Box 29"/>
          <p:cNvSpPr txBox="1">
            <a:spLocks noChangeArrowheads="1"/>
          </p:cNvSpPr>
          <p:nvPr/>
        </p:nvSpPr>
        <p:spPr bwMode="auto">
          <a:xfrm>
            <a:off x="5029200" y="36576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2015" name="Text Box 30"/>
          <p:cNvSpPr txBox="1">
            <a:spLocks noChangeArrowheads="1"/>
          </p:cNvSpPr>
          <p:nvPr/>
        </p:nvSpPr>
        <p:spPr bwMode="auto">
          <a:xfrm>
            <a:off x="4191000" y="36576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2016" name="Text Box 31"/>
          <p:cNvSpPr txBox="1">
            <a:spLocks noChangeArrowheads="1"/>
          </p:cNvSpPr>
          <p:nvPr/>
        </p:nvSpPr>
        <p:spPr bwMode="auto">
          <a:xfrm>
            <a:off x="6019800" y="3689350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2017" name="Text Box 32"/>
          <p:cNvSpPr txBox="1">
            <a:spLocks noChangeArrowheads="1"/>
          </p:cNvSpPr>
          <p:nvPr/>
        </p:nvSpPr>
        <p:spPr bwMode="auto">
          <a:xfrm>
            <a:off x="2590800" y="3689350"/>
            <a:ext cx="636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2018" name="Text Box 33"/>
          <p:cNvSpPr txBox="1">
            <a:spLocks noChangeArrowheads="1"/>
          </p:cNvSpPr>
          <p:nvPr/>
        </p:nvSpPr>
        <p:spPr bwMode="auto">
          <a:xfrm>
            <a:off x="3219450" y="365760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2019" name="Text Box 34"/>
          <p:cNvSpPr txBox="1">
            <a:spLocks noChangeArrowheads="1"/>
          </p:cNvSpPr>
          <p:nvPr/>
        </p:nvSpPr>
        <p:spPr bwMode="auto">
          <a:xfrm>
            <a:off x="1676400" y="36893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2020" name="Rectangle 35"/>
          <p:cNvSpPr>
            <a:spLocks noChangeArrowheads="1"/>
          </p:cNvSpPr>
          <p:nvPr/>
        </p:nvSpPr>
        <p:spPr bwMode="auto">
          <a:xfrm>
            <a:off x="0" y="1447800"/>
            <a:ext cx="967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</a:t>
            </a:r>
            <a:r>
              <a:rPr lang="en-US" altLang="ar-SA" sz="2000" baseline="-25000">
                <a:sym typeface="Symbol" pitchFamily="18" charset="2"/>
              </a:rPr>
              <a:t>Client.ClientNo=View.ClientNo</a:t>
            </a:r>
            <a:r>
              <a:rPr lang="en-US" altLang="ar-SA" sz="2000">
                <a:sym typeface="Symbol" pitchFamily="18" charset="2"/>
              </a:rPr>
              <a:t>(</a:t>
            </a:r>
            <a:r>
              <a:rPr lang="en-US" altLang="ar-SA" sz="2000" baseline="-25000">
                <a:sym typeface="Symbol" pitchFamily="18" charset="2"/>
              </a:rPr>
              <a:t>ClientNo, Fname, Lname </a:t>
            </a:r>
            <a:r>
              <a:rPr lang="en-US" altLang="ar-SA" sz="2000">
                <a:sym typeface="Symbol" pitchFamily="18" charset="2"/>
              </a:rPr>
              <a:t>(CLIENT) X </a:t>
            </a:r>
            <a:r>
              <a:rPr lang="en-US" altLang="ar-SA" sz="2000" baseline="-25000">
                <a:sym typeface="Symbol" pitchFamily="18" charset="2"/>
              </a:rPr>
              <a:t>ClientNo, PrprtyNo, Comment</a:t>
            </a:r>
            <a:r>
              <a:rPr lang="en-US" altLang="ar-SA" sz="2000">
                <a:sym typeface="Symbol" pitchFamily="18" charset="2"/>
              </a:rPr>
              <a:t>(VIEW))</a:t>
            </a:r>
            <a:endParaRPr lang="en-US" altLang="ar-SA" sz="2000"/>
          </a:p>
        </p:txBody>
      </p:sp>
      <p:sp>
        <p:nvSpPr>
          <p:cNvPr id="42021" name="Text Box 36"/>
          <p:cNvSpPr txBox="1">
            <a:spLocks noChangeArrowheads="1"/>
          </p:cNvSpPr>
          <p:nvPr/>
        </p:nvSpPr>
        <p:spPr bwMode="auto">
          <a:xfrm>
            <a:off x="1676400" y="33528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2022" name="Text Box 37"/>
          <p:cNvSpPr txBox="1">
            <a:spLocks noChangeArrowheads="1"/>
          </p:cNvSpPr>
          <p:nvPr/>
        </p:nvSpPr>
        <p:spPr bwMode="auto">
          <a:xfrm>
            <a:off x="2586038" y="3321050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2023" name="Text Box 38"/>
          <p:cNvSpPr txBox="1">
            <a:spLocks noChangeArrowheads="1"/>
          </p:cNvSpPr>
          <p:nvPr/>
        </p:nvSpPr>
        <p:spPr bwMode="auto">
          <a:xfrm>
            <a:off x="3241675" y="33210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2024" name="Line 39"/>
          <p:cNvSpPr>
            <a:spLocks noChangeShapeType="1"/>
          </p:cNvSpPr>
          <p:nvPr/>
        </p:nvSpPr>
        <p:spPr bwMode="auto">
          <a:xfrm flipV="1">
            <a:off x="3275013" y="2133600"/>
            <a:ext cx="1587" cy="2335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25" name="Rectangle 40"/>
          <p:cNvSpPr>
            <a:spLocks noChangeArrowheads="1"/>
          </p:cNvSpPr>
          <p:nvPr/>
        </p:nvSpPr>
        <p:spPr bwMode="auto">
          <a:xfrm>
            <a:off x="76200" y="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900" b="1" dirty="0">
                <a:solidFill>
                  <a:srgbClr val="C00000"/>
                </a:solidFill>
              </a:rPr>
              <a:t>Equijoin Operation</a:t>
            </a:r>
          </a:p>
        </p:txBody>
      </p:sp>
    </p:spTree>
    <p:extLst>
      <p:ext uri="{BB962C8B-B14F-4D97-AF65-F5344CB8AC3E}">
        <p14:creationId xmlns:p14="http://schemas.microsoft.com/office/powerpoint/2010/main" val="21317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69A6CA6-8058-4429-B855-2D64421ECCE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000" smtClean="0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Natural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382000" cy="4648200"/>
          </a:xfrm>
        </p:spPr>
        <p:txBody>
          <a:bodyPr>
            <a:normAutofit lnSpcReduction="10000"/>
          </a:bodyPr>
          <a:lstStyle/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Equijoin of two relation R &amp; S over all common attributes and values. One occurrence of each common attribute is </a:t>
            </a:r>
            <a:r>
              <a:rPr lang="en-US" altLang="ar-SA" sz="2500" b="1" dirty="0" smtClean="0">
                <a:solidFill>
                  <a:srgbClr val="00B050"/>
                </a:solidFill>
              </a:rPr>
              <a:t>eliminated</a:t>
            </a:r>
            <a:r>
              <a:rPr lang="en-US" altLang="ar-SA" sz="2500" dirty="0" smtClean="0"/>
              <a:t> from the result</a:t>
            </a:r>
          </a:p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Denoted by    R  * </a:t>
            </a:r>
            <a:r>
              <a:rPr lang="en-US" altLang="ar-SA" sz="2500" baseline="-25000" dirty="0" smtClean="0"/>
              <a:t>(A </a:t>
            </a:r>
            <a:r>
              <a:rPr lang="el-GR" altLang="ar-SA" sz="2400" baseline="-25000" dirty="0" smtClean="0"/>
              <a:t>ε</a:t>
            </a:r>
            <a:r>
              <a:rPr lang="en-US" altLang="ar-SA" sz="2400" baseline="-25000" dirty="0" smtClean="0"/>
              <a:t> R</a:t>
            </a:r>
            <a:r>
              <a:rPr lang="en-US" altLang="ar-SA" sz="2500" baseline="-25000" dirty="0" smtClean="0"/>
              <a:t>),(B </a:t>
            </a:r>
            <a:r>
              <a:rPr lang="el-GR" altLang="ar-SA" sz="2400" baseline="-25000" dirty="0" smtClean="0"/>
              <a:t>ε</a:t>
            </a:r>
            <a:r>
              <a:rPr lang="en-US" altLang="ar-SA" sz="2400" baseline="-25000" dirty="0" smtClean="0"/>
              <a:t> S</a:t>
            </a:r>
            <a:r>
              <a:rPr lang="en-US" altLang="ar-SA" sz="2500" baseline="-25000" dirty="0" smtClean="0"/>
              <a:t>)</a:t>
            </a:r>
            <a:r>
              <a:rPr lang="en-US" altLang="ar-SA" sz="2500" dirty="0" smtClean="0"/>
              <a:t>  S</a:t>
            </a:r>
          </a:p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b="1" dirty="0" smtClean="0"/>
              <a:t>Example:</a:t>
            </a:r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Retrieve each EMPLOYEE’s name and the name of department he/she belongs to:</a:t>
            </a:r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T              EMPLOYEE * </a:t>
            </a:r>
            <a:r>
              <a:rPr lang="en-US" altLang="ar-SA" sz="2500" baseline="-25000" dirty="0" smtClean="0"/>
              <a:t>(DNO),(DUNMBER)</a:t>
            </a:r>
            <a:r>
              <a:rPr lang="en-US" altLang="ar-SA" sz="2500" dirty="0" smtClean="0"/>
              <a:t> DEPARTMENT</a:t>
            </a:r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RESULT            </a:t>
            </a:r>
            <a:r>
              <a:rPr lang="el-GR" altLang="ar-SA" sz="2500" dirty="0" smtClean="0"/>
              <a:t>π</a:t>
            </a:r>
            <a:r>
              <a:rPr lang="en-US" altLang="ar-SA" sz="2500" dirty="0" smtClean="0"/>
              <a:t> </a:t>
            </a:r>
            <a:r>
              <a:rPr lang="en-US" altLang="ar-SA" sz="2500" baseline="-25000" dirty="0" smtClean="0"/>
              <a:t>FNAME, LNAME, DNAME</a:t>
            </a:r>
            <a:r>
              <a:rPr lang="en-US" altLang="ar-SA" sz="2500" dirty="0" smtClean="0"/>
              <a:t> (T)</a:t>
            </a:r>
            <a:endParaRPr lang="el-GR" altLang="ar-SA" sz="2500" dirty="0" smtClean="0"/>
          </a:p>
        </p:txBody>
      </p:sp>
      <p:sp>
        <p:nvSpPr>
          <p:cNvPr id="43013" name="Line 6"/>
          <p:cNvSpPr>
            <a:spLocks noChangeShapeType="1"/>
          </p:cNvSpPr>
          <p:nvPr/>
        </p:nvSpPr>
        <p:spPr bwMode="auto">
          <a:xfrm flipH="1">
            <a:off x="685800" y="5029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3014" name="Line 7"/>
          <p:cNvSpPr>
            <a:spLocks noChangeShapeType="1"/>
          </p:cNvSpPr>
          <p:nvPr/>
        </p:nvSpPr>
        <p:spPr bwMode="auto">
          <a:xfrm flipH="1">
            <a:off x="1752600" y="5867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95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60D5076-A5F9-4A2A-8FAD-2272CCBABF48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000" smtClean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Natural join Operation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  <a:defRPr/>
            </a:pPr>
            <a:r>
              <a:rPr lang="en-US" sz="2600" dirty="0" smtClean="0"/>
              <a:t>Invariably the JOIN involves an 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equality test</a:t>
            </a:r>
            <a:r>
              <a:rPr lang="en-US" sz="2600" dirty="0" smtClean="0"/>
              <a:t>, and thus is often described as an </a:t>
            </a:r>
            <a:r>
              <a:rPr lang="en-US" sz="2600" dirty="0" err="1" smtClean="0"/>
              <a:t>equi</a:t>
            </a:r>
            <a:r>
              <a:rPr lang="en-US" sz="2600" dirty="0" smtClean="0"/>
              <a:t>-join. Such joins result in two attributes in the resulting relation having exactly the same value. A `natural join' will remove the duplicate attribute(s). </a:t>
            </a:r>
          </a:p>
          <a:p>
            <a:pPr algn="l" rtl="0" eaLnBrk="1" hangingPunct="1">
              <a:lnSpc>
                <a:spcPct val="80000"/>
              </a:lnSpc>
              <a:defRPr/>
            </a:pPr>
            <a:endParaRPr lang="en-US" sz="2600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600" dirty="0" smtClean="0"/>
              <a:t>If you do use natural joins make sure that the relations do not have two attributes with the same name by accident.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0478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A3454FC-CB9C-493A-9E0D-1FD0C0C0056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000" smtClean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Outer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77500" lnSpcReduction="2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A natural join in which tuples from R that do not have matching values in the common attributes of S are included in the result relation. Missing values in S are set to null.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R     S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Produce a status report on property viewings.</a:t>
            </a:r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(</a:t>
            </a:r>
            <a:r>
              <a:rPr lang="en-US" altLang="ar-SA" sz="2600" dirty="0" smtClean="0">
                <a:sym typeface="Symbol" pitchFamily="18" charset="2"/>
              </a:rPr>
              <a:t></a:t>
            </a:r>
            <a:r>
              <a:rPr lang="en-US" altLang="ar-SA" sz="2600" baseline="-25000" dirty="0" err="1" smtClean="0">
                <a:sym typeface="Symbol" pitchFamily="18" charset="2"/>
              </a:rPr>
              <a:t>PropertyNo</a:t>
            </a:r>
            <a:r>
              <a:rPr lang="en-US" altLang="ar-SA" sz="2600" baseline="-25000" dirty="0" smtClean="0">
                <a:sym typeface="Symbol" pitchFamily="18" charset="2"/>
              </a:rPr>
              <a:t>, Street, City, </a:t>
            </a:r>
            <a:r>
              <a:rPr lang="en-US" altLang="ar-SA" sz="2600" baseline="-25000" dirty="0" err="1" smtClean="0">
                <a:sym typeface="Symbol" pitchFamily="18" charset="2"/>
              </a:rPr>
              <a:t>CLientNo,ViewDate</a:t>
            </a:r>
            <a:r>
              <a:rPr lang="en-US" altLang="ar-SA" sz="2600" baseline="-25000" dirty="0" smtClean="0">
                <a:sym typeface="Symbol" pitchFamily="18" charset="2"/>
              </a:rPr>
              <a:t>, Comment </a:t>
            </a:r>
            <a:r>
              <a:rPr lang="en-US" altLang="ar-SA" sz="2100" dirty="0" smtClean="0">
                <a:sym typeface="Symbol" pitchFamily="18" charset="2"/>
              </a:rPr>
              <a:t>(PROPERTY)      VIEW)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grpSp>
        <p:nvGrpSpPr>
          <p:cNvPr id="45061" name="Group 4"/>
          <p:cNvGrpSpPr>
            <a:grpSpLocks/>
          </p:cNvGrpSpPr>
          <p:nvPr/>
        </p:nvGrpSpPr>
        <p:grpSpPr bwMode="auto">
          <a:xfrm>
            <a:off x="2590800" y="3429000"/>
            <a:ext cx="304800" cy="153988"/>
            <a:chOff x="2640" y="2447"/>
            <a:chExt cx="192" cy="97"/>
          </a:xfrm>
        </p:grpSpPr>
        <p:sp>
          <p:nvSpPr>
            <p:cNvPr id="45065" name="AutoShape 5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45066" name="AutoShape 6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  <p:grpSp>
        <p:nvGrpSpPr>
          <p:cNvPr id="45062" name="Group 7"/>
          <p:cNvGrpSpPr>
            <a:grpSpLocks/>
          </p:cNvGrpSpPr>
          <p:nvPr/>
        </p:nvGrpSpPr>
        <p:grpSpPr bwMode="auto">
          <a:xfrm>
            <a:off x="6156176" y="3717032"/>
            <a:ext cx="304800" cy="153988"/>
            <a:chOff x="2640" y="2447"/>
            <a:chExt cx="192" cy="97"/>
          </a:xfrm>
        </p:grpSpPr>
        <p:sp>
          <p:nvSpPr>
            <p:cNvPr id="45063" name="AutoShape 8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45064" name="AutoShape 9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</p:spTree>
    <p:extLst>
      <p:ext uri="{BB962C8B-B14F-4D97-AF65-F5344CB8AC3E}">
        <p14:creationId xmlns:p14="http://schemas.microsoft.com/office/powerpoint/2010/main" val="251997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00C5D60-BCED-4878-9209-3B4AA00F7E5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000" smtClean="0"/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708025" y="1662113"/>
            <a:ext cx="54006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084" name="Line 3"/>
          <p:cNvSpPr>
            <a:spLocks noChangeShapeType="1"/>
          </p:cNvSpPr>
          <p:nvPr/>
        </p:nvSpPr>
        <p:spPr bwMode="auto">
          <a:xfrm>
            <a:off x="17748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708025" y="1281113"/>
            <a:ext cx="54006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086" name="Line 5"/>
          <p:cNvSpPr>
            <a:spLocks noChangeShapeType="1"/>
          </p:cNvSpPr>
          <p:nvPr/>
        </p:nvSpPr>
        <p:spPr bwMode="auto">
          <a:xfrm>
            <a:off x="27543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7" name="Line 6"/>
          <p:cNvSpPr>
            <a:spLocks noChangeShapeType="1"/>
          </p:cNvSpPr>
          <p:nvPr/>
        </p:nvSpPr>
        <p:spPr bwMode="auto">
          <a:xfrm flipH="1">
            <a:off x="35941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8" name="Line 7"/>
          <p:cNvSpPr>
            <a:spLocks noChangeShapeType="1"/>
          </p:cNvSpPr>
          <p:nvPr/>
        </p:nvSpPr>
        <p:spPr bwMode="auto">
          <a:xfrm>
            <a:off x="52038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9" name="Line 8"/>
          <p:cNvSpPr>
            <a:spLocks noChangeShapeType="1"/>
          </p:cNvSpPr>
          <p:nvPr/>
        </p:nvSpPr>
        <p:spPr bwMode="auto">
          <a:xfrm>
            <a:off x="45069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90" name="Text Box 9"/>
          <p:cNvSpPr txBox="1">
            <a:spLocks noChangeArrowheads="1"/>
          </p:cNvSpPr>
          <p:nvPr/>
        </p:nvSpPr>
        <p:spPr bwMode="auto">
          <a:xfrm>
            <a:off x="7080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6091" name="Text Box 10"/>
          <p:cNvSpPr txBox="1">
            <a:spLocks noChangeArrowheads="1"/>
          </p:cNvSpPr>
          <p:nvPr/>
        </p:nvSpPr>
        <p:spPr bwMode="auto">
          <a:xfrm>
            <a:off x="7016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46092" name="Text Box 11"/>
          <p:cNvSpPr txBox="1">
            <a:spLocks noChangeArrowheads="1"/>
          </p:cNvSpPr>
          <p:nvPr/>
        </p:nvSpPr>
        <p:spPr bwMode="auto">
          <a:xfrm>
            <a:off x="7016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6093" name="Text Box 12"/>
          <p:cNvSpPr txBox="1">
            <a:spLocks noChangeArrowheads="1"/>
          </p:cNvSpPr>
          <p:nvPr/>
        </p:nvSpPr>
        <p:spPr bwMode="auto">
          <a:xfrm>
            <a:off x="7143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6094" name="Text Box 13"/>
          <p:cNvSpPr txBox="1">
            <a:spLocks noChangeArrowheads="1"/>
          </p:cNvSpPr>
          <p:nvPr/>
        </p:nvSpPr>
        <p:spPr bwMode="auto">
          <a:xfrm>
            <a:off x="7080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46095" name="Line 14"/>
          <p:cNvSpPr>
            <a:spLocks noChangeShapeType="1"/>
          </p:cNvSpPr>
          <p:nvPr/>
        </p:nvSpPr>
        <p:spPr bwMode="auto">
          <a:xfrm flipV="1">
            <a:off x="17748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96" name="Text Box 15"/>
          <p:cNvSpPr txBox="1">
            <a:spLocks noChangeArrowheads="1"/>
          </p:cNvSpPr>
          <p:nvPr/>
        </p:nvSpPr>
        <p:spPr bwMode="auto">
          <a:xfrm>
            <a:off x="6223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46097" name="Text Box 16"/>
          <p:cNvSpPr txBox="1">
            <a:spLocks noChangeArrowheads="1"/>
          </p:cNvSpPr>
          <p:nvPr/>
        </p:nvSpPr>
        <p:spPr bwMode="auto">
          <a:xfrm>
            <a:off x="17748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46098" name="Text Box 17"/>
          <p:cNvSpPr txBox="1">
            <a:spLocks noChangeArrowheads="1"/>
          </p:cNvSpPr>
          <p:nvPr/>
        </p:nvSpPr>
        <p:spPr bwMode="auto">
          <a:xfrm>
            <a:off x="17748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46099" name="Text Box 18"/>
          <p:cNvSpPr txBox="1">
            <a:spLocks noChangeArrowheads="1"/>
          </p:cNvSpPr>
          <p:nvPr/>
        </p:nvSpPr>
        <p:spPr bwMode="auto">
          <a:xfrm>
            <a:off x="17748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46100" name="Text Box 19"/>
          <p:cNvSpPr txBox="1">
            <a:spLocks noChangeArrowheads="1"/>
          </p:cNvSpPr>
          <p:nvPr/>
        </p:nvSpPr>
        <p:spPr bwMode="auto">
          <a:xfrm>
            <a:off x="17748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46101" name="Text Box 20"/>
          <p:cNvSpPr txBox="1">
            <a:spLocks noChangeArrowheads="1"/>
          </p:cNvSpPr>
          <p:nvPr/>
        </p:nvSpPr>
        <p:spPr bwMode="auto">
          <a:xfrm>
            <a:off x="17748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46102" name="Line 21"/>
          <p:cNvSpPr>
            <a:spLocks noChangeShapeType="1"/>
          </p:cNvSpPr>
          <p:nvPr/>
        </p:nvSpPr>
        <p:spPr bwMode="auto">
          <a:xfrm flipV="1">
            <a:off x="27543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03" name="Text Box 22"/>
          <p:cNvSpPr txBox="1">
            <a:spLocks noChangeArrowheads="1"/>
          </p:cNvSpPr>
          <p:nvPr/>
        </p:nvSpPr>
        <p:spPr bwMode="auto">
          <a:xfrm>
            <a:off x="18510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46104" name="Text Box 23"/>
          <p:cNvSpPr txBox="1">
            <a:spLocks noChangeArrowheads="1"/>
          </p:cNvSpPr>
          <p:nvPr/>
        </p:nvSpPr>
        <p:spPr bwMode="auto">
          <a:xfrm>
            <a:off x="26797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46105" name="Text Box 24"/>
          <p:cNvSpPr txBox="1">
            <a:spLocks noChangeArrowheads="1"/>
          </p:cNvSpPr>
          <p:nvPr/>
        </p:nvSpPr>
        <p:spPr bwMode="auto">
          <a:xfrm>
            <a:off x="26797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46106" name="Text Box 25"/>
          <p:cNvSpPr txBox="1">
            <a:spLocks noChangeArrowheads="1"/>
          </p:cNvSpPr>
          <p:nvPr/>
        </p:nvSpPr>
        <p:spPr bwMode="auto">
          <a:xfrm>
            <a:off x="26797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6107" name="Text Box 26"/>
          <p:cNvSpPr txBox="1">
            <a:spLocks noChangeArrowheads="1"/>
          </p:cNvSpPr>
          <p:nvPr/>
        </p:nvSpPr>
        <p:spPr bwMode="auto">
          <a:xfrm>
            <a:off x="26797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6108" name="Text Box 27"/>
          <p:cNvSpPr txBox="1">
            <a:spLocks noChangeArrowheads="1"/>
          </p:cNvSpPr>
          <p:nvPr/>
        </p:nvSpPr>
        <p:spPr bwMode="auto">
          <a:xfrm>
            <a:off x="26797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46109" name="Line 28"/>
          <p:cNvSpPr>
            <a:spLocks noChangeShapeType="1"/>
          </p:cNvSpPr>
          <p:nvPr/>
        </p:nvSpPr>
        <p:spPr bwMode="auto">
          <a:xfrm flipV="1">
            <a:off x="36036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10" name="Text Box 29"/>
          <p:cNvSpPr txBox="1">
            <a:spLocks noChangeArrowheads="1"/>
          </p:cNvSpPr>
          <p:nvPr/>
        </p:nvSpPr>
        <p:spPr bwMode="auto">
          <a:xfrm>
            <a:off x="29083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46111" name="Line 30"/>
          <p:cNvSpPr>
            <a:spLocks noChangeShapeType="1"/>
          </p:cNvSpPr>
          <p:nvPr/>
        </p:nvSpPr>
        <p:spPr bwMode="auto">
          <a:xfrm flipV="1">
            <a:off x="45005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12" name="Text Box 31"/>
          <p:cNvSpPr txBox="1">
            <a:spLocks noChangeArrowheads="1"/>
          </p:cNvSpPr>
          <p:nvPr/>
        </p:nvSpPr>
        <p:spPr bwMode="auto">
          <a:xfrm>
            <a:off x="35274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46113" name="Text Box 32"/>
          <p:cNvSpPr txBox="1">
            <a:spLocks noChangeArrowheads="1"/>
          </p:cNvSpPr>
          <p:nvPr/>
        </p:nvSpPr>
        <p:spPr bwMode="auto">
          <a:xfrm>
            <a:off x="35179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46114" name="Text Box 33"/>
          <p:cNvSpPr txBox="1">
            <a:spLocks noChangeArrowheads="1"/>
          </p:cNvSpPr>
          <p:nvPr/>
        </p:nvSpPr>
        <p:spPr bwMode="auto">
          <a:xfrm>
            <a:off x="35179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46115" name="Text Box 34"/>
          <p:cNvSpPr txBox="1">
            <a:spLocks noChangeArrowheads="1"/>
          </p:cNvSpPr>
          <p:nvPr/>
        </p:nvSpPr>
        <p:spPr bwMode="auto">
          <a:xfrm>
            <a:off x="35179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46116" name="Text Box 35"/>
          <p:cNvSpPr txBox="1">
            <a:spLocks noChangeArrowheads="1"/>
          </p:cNvSpPr>
          <p:nvPr/>
        </p:nvSpPr>
        <p:spPr bwMode="auto">
          <a:xfrm>
            <a:off x="35179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46117" name="Text Box 36"/>
          <p:cNvSpPr txBox="1">
            <a:spLocks noChangeArrowheads="1"/>
          </p:cNvSpPr>
          <p:nvPr/>
        </p:nvSpPr>
        <p:spPr bwMode="auto">
          <a:xfrm>
            <a:off x="35179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46118" name="Line 37"/>
          <p:cNvSpPr>
            <a:spLocks noChangeShapeType="1"/>
          </p:cNvSpPr>
          <p:nvPr/>
        </p:nvSpPr>
        <p:spPr bwMode="auto">
          <a:xfrm flipV="1">
            <a:off x="52038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19" name="Text Box 38"/>
          <p:cNvSpPr txBox="1">
            <a:spLocks noChangeArrowheads="1"/>
          </p:cNvSpPr>
          <p:nvPr/>
        </p:nvSpPr>
        <p:spPr bwMode="auto">
          <a:xfrm>
            <a:off x="45085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46120" name="Text Box 39"/>
          <p:cNvSpPr txBox="1">
            <a:spLocks noChangeArrowheads="1"/>
          </p:cNvSpPr>
          <p:nvPr/>
        </p:nvSpPr>
        <p:spPr bwMode="auto">
          <a:xfrm>
            <a:off x="45005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46121" name="Text Box 40"/>
          <p:cNvSpPr txBox="1">
            <a:spLocks noChangeArrowheads="1"/>
          </p:cNvSpPr>
          <p:nvPr/>
        </p:nvSpPr>
        <p:spPr bwMode="auto">
          <a:xfrm>
            <a:off x="44942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46122" name="Text Box 41"/>
          <p:cNvSpPr txBox="1">
            <a:spLocks noChangeArrowheads="1"/>
          </p:cNvSpPr>
          <p:nvPr/>
        </p:nvSpPr>
        <p:spPr bwMode="auto">
          <a:xfrm>
            <a:off x="44942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46123" name="Text Box 42"/>
          <p:cNvSpPr txBox="1">
            <a:spLocks noChangeArrowheads="1"/>
          </p:cNvSpPr>
          <p:nvPr/>
        </p:nvSpPr>
        <p:spPr bwMode="auto">
          <a:xfrm>
            <a:off x="45069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46124" name="Text Box 43"/>
          <p:cNvSpPr txBox="1">
            <a:spLocks noChangeArrowheads="1"/>
          </p:cNvSpPr>
          <p:nvPr/>
        </p:nvSpPr>
        <p:spPr bwMode="auto">
          <a:xfrm>
            <a:off x="45005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46125" name="Text Box 44"/>
          <p:cNvSpPr txBox="1">
            <a:spLocks noChangeArrowheads="1"/>
          </p:cNvSpPr>
          <p:nvPr/>
        </p:nvSpPr>
        <p:spPr bwMode="auto">
          <a:xfrm>
            <a:off x="5127625" y="1325563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46126" name="Text Box 45"/>
          <p:cNvSpPr txBox="1">
            <a:spLocks noChangeArrowheads="1"/>
          </p:cNvSpPr>
          <p:nvPr/>
        </p:nvSpPr>
        <p:spPr bwMode="auto">
          <a:xfrm>
            <a:off x="6096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46127" name="Text Box 46"/>
          <p:cNvSpPr txBox="1">
            <a:spLocks noChangeArrowheads="1"/>
          </p:cNvSpPr>
          <p:nvPr/>
        </p:nvSpPr>
        <p:spPr bwMode="auto">
          <a:xfrm>
            <a:off x="52705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46128" name="Text Box 47"/>
          <p:cNvSpPr txBox="1">
            <a:spLocks noChangeArrowheads="1"/>
          </p:cNvSpPr>
          <p:nvPr/>
        </p:nvSpPr>
        <p:spPr bwMode="auto">
          <a:xfrm>
            <a:off x="52705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46129" name="Text Box 48"/>
          <p:cNvSpPr txBox="1">
            <a:spLocks noChangeArrowheads="1"/>
          </p:cNvSpPr>
          <p:nvPr/>
        </p:nvSpPr>
        <p:spPr bwMode="auto">
          <a:xfrm>
            <a:off x="52705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46130" name="Text Box 49"/>
          <p:cNvSpPr txBox="1">
            <a:spLocks noChangeArrowheads="1"/>
          </p:cNvSpPr>
          <p:nvPr/>
        </p:nvSpPr>
        <p:spPr bwMode="auto">
          <a:xfrm>
            <a:off x="52705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46131" name="Text Box 50"/>
          <p:cNvSpPr txBox="1">
            <a:spLocks noChangeArrowheads="1"/>
          </p:cNvSpPr>
          <p:nvPr/>
        </p:nvSpPr>
        <p:spPr bwMode="auto">
          <a:xfrm>
            <a:off x="52705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46132" name="Text Box 51"/>
          <p:cNvSpPr txBox="1">
            <a:spLocks noChangeArrowheads="1"/>
          </p:cNvSpPr>
          <p:nvPr/>
        </p:nvSpPr>
        <p:spPr bwMode="auto">
          <a:xfrm>
            <a:off x="698500" y="3886200"/>
            <a:ext cx="847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VIEW</a:t>
            </a:r>
          </a:p>
        </p:txBody>
      </p:sp>
      <p:sp>
        <p:nvSpPr>
          <p:cNvPr id="161844" name="Rectangle 52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Outer Join Operation</a:t>
            </a:r>
            <a:endParaRPr lang="en-US" sz="39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46134" name="Rectangle 53"/>
          <p:cNvSpPr>
            <a:spLocks noChangeArrowheads="1"/>
          </p:cNvSpPr>
          <p:nvPr/>
        </p:nvSpPr>
        <p:spPr bwMode="auto">
          <a:xfrm>
            <a:off x="1792288" y="4267200"/>
            <a:ext cx="4114800" cy="18288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135" name="Rectangle 54"/>
          <p:cNvSpPr>
            <a:spLocks noChangeArrowheads="1"/>
          </p:cNvSpPr>
          <p:nvPr/>
        </p:nvSpPr>
        <p:spPr bwMode="auto">
          <a:xfrm>
            <a:off x="1792288" y="3886200"/>
            <a:ext cx="4114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136" name="Text Box 55"/>
          <p:cNvSpPr txBox="1">
            <a:spLocks noChangeArrowheads="1"/>
          </p:cNvSpPr>
          <p:nvPr/>
        </p:nvSpPr>
        <p:spPr bwMode="auto">
          <a:xfrm>
            <a:off x="1801813" y="4319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6137" name="Text Box 56"/>
          <p:cNvSpPr txBox="1">
            <a:spLocks noChangeArrowheads="1"/>
          </p:cNvSpPr>
          <p:nvPr/>
        </p:nvSpPr>
        <p:spPr bwMode="auto">
          <a:xfrm>
            <a:off x="1795463" y="46926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6138" name="Text Box 57"/>
          <p:cNvSpPr txBox="1">
            <a:spLocks noChangeArrowheads="1"/>
          </p:cNvSpPr>
          <p:nvPr/>
        </p:nvSpPr>
        <p:spPr bwMode="auto">
          <a:xfrm>
            <a:off x="1795463" y="50292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6139" name="Text Box 58"/>
          <p:cNvSpPr txBox="1">
            <a:spLocks noChangeArrowheads="1"/>
          </p:cNvSpPr>
          <p:nvPr/>
        </p:nvSpPr>
        <p:spPr bwMode="auto">
          <a:xfrm>
            <a:off x="1716088" y="3895725"/>
            <a:ext cx="963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6140" name="Text Box 59"/>
          <p:cNvSpPr txBox="1">
            <a:spLocks noChangeArrowheads="1"/>
          </p:cNvSpPr>
          <p:nvPr/>
        </p:nvSpPr>
        <p:spPr bwMode="auto">
          <a:xfrm>
            <a:off x="2636838" y="4297363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6141" name="Text Box 60"/>
          <p:cNvSpPr txBox="1">
            <a:spLocks noChangeArrowheads="1"/>
          </p:cNvSpPr>
          <p:nvPr/>
        </p:nvSpPr>
        <p:spPr bwMode="auto">
          <a:xfrm>
            <a:off x="2636838" y="4646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6142" name="Text Box 61"/>
          <p:cNvSpPr txBox="1">
            <a:spLocks noChangeArrowheads="1"/>
          </p:cNvSpPr>
          <p:nvPr/>
        </p:nvSpPr>
        <p:spPr bwMode="auto">
          <a:xfrm>
            <a:off x="2636838" y="502920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6143" name="Text Box 62"/>
          <p:cNvSpPr txBox="1">
            <a:spLocks noChangeArrowheads="1"/>
          </p:cNvSpPr>
          <p:nvPr/>
        </p:nvSpPr>
        <p:spPr bwMode="auto">
          <a:xfrm>
            <a:off x="2554288" y="3895725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46144" name="Text Box 63"/>
          <p:cNvSpPr txBox="1">
            <a:spLocks noChangeArrowheads="1"/>
          </p:cNvSpPr>
          <p:nvPr/>
        </p:nvSpPr>
        <p:spPr bwMode="auto">
          <a:xfrm>
            <a:off x="4459288" y="42973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6145" name="Text Box 64"/>
          <p:cNvSpPr txBox="1">
            <a:spLocks noChangeArrowheads="1"/>
          </p:cNvSpPr>
          <p:nvPr/>
        </p:nvSpPr>
        <p:spPr bwMode="auto">
          <a:xfrm>
            <a:off x="4535488" y="3940175"/>
            <a:ext cx="10429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6146" name="Text Box 65"/>
          <p:cNvSpPr txBox="1">
            <a:spLocks noChangeArrowheads="1"/>
          </p:cNvSpPr>
          <p:nvPr/>
        </p:nvSpPr>
        <p:spPr bwMode="auto">
          <a:xfrm>
            <a:off x="4459288" y="4678363"/>
            <a:ext cx="1223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6147" name="Text Box 66"/>
          <p:cNvSpPr txBox="1">
            <a:spLocks noChangeArrowheads="1"/>
          </p:cNvSpPr>
          <p:nvPr/>
        </p:nvSpPr>
        <p:spPr bwMode="auto">
          <a:xfrm>
            <a:off x="4459288" y="5410200"/>
            <a:ext cx="1560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6148" name="Text Box 67"/>
          <p:cNvSpPr txBox="1">
            <a:spLocks noChangeArrowheads="1"/>
          </p:cNvSpPr>
          <p:nvPr/>
        </p:nvSpPr>
        <p:spPr bwMode="auto">
          <a:xfrm>
            <a:off x="3468688" y="3930650"/>
            <a:ext cx="1030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ViewDate</a:t>
            </a:r>
          </a:p>
        </p:txBody>
      </p:sp>
      <p:sp>
        <p:nvSpPr>
          <p:cNvPr id="46149" name="Text Box 68"/>
          <p:cNvSpPr txBox="1">
            <a:spLocks noChangeArrowheads="1"/>
          </p:cNvSpPr>
          <p:nvPr/>
        </p:nvSpPr>
        <p:spPr bwMode="auto">
          <a:xfrm>
            <a:off x="3446463" y="4297363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24-May-01</a:t>
            </a:r>
          </a:p>
        </p:txBody>
      </p:sp>
      <p:sp>
        <p:nvSpPr>
          <p:cNvPr id="46150" name="Text Box 69"/>
          <p:cNvSpPr txBox="1">
            <a:spLocks noChangeArrowheads="1"/>
          </p:cNvSpPr>
          <p:nvPr/>
        </p:nvSpPr>
        <p:spPr bwMode="auto">
          <a:xfrm>
            <a:off x="3409950" y="5029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26-May-01</a:t>
            </a:r>
          </a:p>
        </p:txBody>
      </p:sp>
      <p:sp>
        <p:nvSpPr>
          <p:cNvPr id="46151" name="Text Box 70"/>
          <p:cNvSpPr txBox="1">
            <a:spLocks noChangeArrowheads="1"/>
          </p:cNvSpPr>
          <p:nvPr/>
        </p:nvSpPr>
        <p:spPr bwMode="auto">
          <a:xfrm>
            <a:off x="3392488" y="4646613"/>
            <a:ext cx="1087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20-Apr-01</a:t>
            </a:r>
          </a:p>
        </p:txBody>
      </p:sp>
      <p:sp>
        <p:nvSpPr>
          <p:cNvPr id="46152" name="Text Box 71"/>
          <p:cNvSpPr txBox="1">
            <a:spLocks noChangeArrowheads="1"/>
          </p:cNvSpPr>
          <p:nvPr/>
        </p:nvSpPr>
        <p:spPr bwMode="auto">
          <a:xfrm>
            <a:off x="1792288" y="5378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6153" name="Text Box 72"/>
          <p:cNvSpPr txBox="1">
            <a:spLocks noChangeArrowheads="1"/>
          </p:cNvSpPr>
          <p:nvPr/>
        </p:nvSpPr>
        <p:spPr bwMode="auto">
          <a:xfrm>
            <a:off x="2649538" y="53784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6154" name="Text Box 73"/>
          <p:cNvSpPr txBox="1">
            <a:spLocks noChangeArrowheads="1"/>
          </p:cNvSpPr>
          <p:nvPr/>
        </p:nvSpPr>
        <p:spPr bwMode="auto">
          <a:xfrm>
            <a:off x="3392488" y="5410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14-May-01</a:t>
            </a:r>
          </a:p>
        </p:txBody>
      </p:sp>
      <p:sp>
        <p:nvSpPr>
          <p:cNvPr id="46155" name="Line 74"/>
          <p:cNvSpPr>
            <a:spLocks noChangeShapeType="1"/>
          </p:cNvSpPr>
          <p:nvPr/>
        </p:nvSpPr>
        <p:spPr bwMode="auto">
          <a:xfrm>
            <a:off x="2590800" y="3886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56" name="Line 75"/>
          <p:cNvSpPr>
            <a:spLocks noChangeShapeType="1"/>
          </p:cNvSpPr>
          <p:nvPr/>
        </p:nvSpPr>
        <p:spPr bwMode="auto">
          <a:xfrm>
            <a:off x="3505200" y="3886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57" name="Line 76"/>
          <p:cNvSpPr>
            <a:spLocks noChangeShapeType="1"/>
          </p:cNvSpPr>
          <p:nvPr/>
        </p:nvSpPr>
        <p:spPr bwMode="auto">
          <a:xfrm>
            <a:off x="4495800" y="3886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163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B621233-50A8-4B34-BD53-7D023CFB69C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000" smtClean="0"/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1303338" y="2209800"/>
            <a:ext cx="6530975" cy="29098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1303338" y="1828800"/>
            <a:ext cx="65309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7109" name="Line 4"/>
          <p:cNvSpPr>
            <a:spLocks noChangeShapeType="1"/>
          </p:cNvSpPr>
          <p:nvPr/>
        </p:nvSpPr>
        <p:spPr bwMode="auto">
          <a:xfrm>
            <a:off x="6308725" y="2209800"/>
            <a:ext cx="1588" cy="2909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10" name="Text Box 5"/>
          <p:cNvSpPr txBox="1">
            <a:spLocks noChangeArrowheads="1"/>
          </p:cNvSpPr>
          <p:nvPr/>
        </p:nvSpPr>
        <p:spPr bwMode="auto">
          <a:xfrm>
            <a:off x="1281113" y="23002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1344613" y="307657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1344613" y="3457575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1357313" y="4175125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1350963" y="4548188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47115" name="Line 10"/>
          <p:cNvSpPr>
            <a:spLocks noChangeShapeType="1"/>
          </p:cNvSpPr>
          <p:nvPr/>
        </p:nvSpPr>
        <p:spPr bwMode="auto">
          <a:xfrm flipV="1">
            <a:off x="2370138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16" name="Text Box 11"/>
          <p:cNvSpPr txBox="1">
            <a:spLocks noChangeArrowheads="1"/>
          </p:cNvSpPr>
          <p:nvPr/>
        </p:nvSpPr>
        <p:spPr bwMode="auto">
          <a:xfrm>
            <a:off x="1217613" y="1843088"/>
            <a:ext cx="1211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2347913" y="2330450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2347913" y="3082925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2347913" y="3463925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47120" name="Text Box 15"/>
          <p:cNvSpPr txBox="1">
            <a:spLocks noChangeArrowheads="1"/>
          </p:cNvSpPr>
          <p:nvPr/>
        </p:nvSpPr>
        <p:spPr bwMode="auto">
          <a:xfrm>
            <a:off x="2417763" y="4173538"/>
            <a:ext cx="760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47121" name="Text Box 16"/>
          <p:cNvSpPr txBox="1">
            <a:spLocks noChangeArrowheads="1"/>
          </p:cNvSpPr>
          <p:nvPr/>
        </p:nvSpPr>
        <p:spPr bwMode="auto">
          <a:xfrm>
            <a:off x="2417763" y="4554538"/>
            <a:ext cx="725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47122" name="Line 17"/>
          <p:cNvSpPr>
            <a:spLocks noChangeShapeType="1"/>
          </p:cNvSpPr>
          <p:nvPr/>
        </p:nvSpPr>
        <p:spPr bwMode="auto">
          <a:xfrm flipV="1">
            <a:off x="3349625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2446338" y="1852613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3252788" y="23304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47125" name="Text Box 20"/>
          <p:cNvSpPr txBox="1">
            <a:spLocks noChangeArrowheads="1"/>
          </p:cNvSpPr>
          <p:nvPr/>
        </p:nvSpPr>
        <p:spPr bwMode="auto">
          <a:xfrm>
            <a:off x="3322638" y="3082925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47126" name="Text Box 21"/>
          <p:cNvSpPr txBox="1">
            <a:spLocks noChangeArrowheads="1"/>
          </p:cNvSpPr>
          <p:nvPr/>
        </p:nvSpPr>
        <p:spPr bwMode="auto">
          <a:xfrm>
            <a:off x="3262313" y="3495675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7127" name="Text Box 22"/>
          <p:cNvSpPr txBox="1">
            <a:spLocks noChangeArrowheads="1"/>
          </p:cNvSpPr>
          <p:nvPr/>
        </p:nvSpPr>
        <p:spPr bwMode="auto">
          <a:xfrm>
            <a:off x="3262313" y="4205288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7128" name="Text Box 23"/>
          <p:cNvSpPr txBox="1">
            <a:spLocks noChangeArrowheads="1"/>
          </p:cNvSpPr>
          <p:nvPr/>
        </p:nvSpPr>
        <p:spPr bwMode="auto">
          <a:xfrm>
            <a:off x="3322638" y="4554538"/>
            <a:ext cx="7477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47129" name="Line 24"/>
          <p:cNvSpPr>
            <a:spLocks noChangeShapeType="1"/>
          </p:cNvSpPr>
          <p:nvPr/>
        </p:nvSpPr>
        <p:spPr bwMode="auto">
          <a:xfrm flipV="1">
            <a:off x="4198938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5"/>
          <p:cNvSpPr txBox="1">
            <a:spLocks noChangeArrowheads="1"/>
          </p:cNvSpPr>
          <p:nvPr/>
        </p:nvSpPr>
        <p:spPr bwMode="auto">
          <a:xfrm>
            <a:off x="3503613" y="1843088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47131" name="Line 26"/>
          <p:cNvSpPr>
            <a:spLocks noChangeShapeType="1"/>
          </p:cNvSpPr>
          <p:nvPr/>
        </p:nvSpPr>
        <p:spPr bwMode="auto">
          <a:xfrm flipV="1">
            <a:off x="5095875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32" name="Text Box 27"/>
          <p:cNvSpPr txBox="1">
            <a:spLocks noChangeArrowheads="1"/>
          </p:cNvSpPr>
          <p:nvPr/>
        </p:nvSpPr>
        <p:spPr bwMode="auto">
          <a:xfrm>
            <a:off x="4122738" y="1852613"/>
            <a:ext cx="963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7133" name="Text Box 28"/>
          <p:cNvSpPr txBox="1">
            <a:spLocks noChangeArrowheads="1"/>
          </p:cNvSpPr>
          <p:nvPr/>
        </p:nvSpPr>
        <p:spPr bwMode="auto">
          <a:xfrm>
            <a:off x="4237038" y="2330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7134" name="Text Box 29"/>
          <p:cNvSpPr txBox="1">
            <a:spLocks noChangeArrowheads="1"/>
          </p:cNvSpPr>
          <p:nvPr/>
        </p:nvSpPr>
        <p:spPr bwMode="auto">
          <a:xfrm>
            <a:off x="4329113" y="3062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35" name="Text Box 30"/>
          <p:cNvSpPr txBox="1">
            <a:spLocks noChangeArrowheads="1"/>
          </p:cNvSpPr>
          <p:nvPr/>
        </p:nvSpPr>
        <p:spPr bwMode="auto">
          <a:xfrm>
            <a:off x="4252913" y="34877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7136" name="Line 31"/>
          <p:cNvSpPr>
            <a:spLocks noChangeShapeType="1"/>
          </p:cNvSpPr>
          <p:nvPr/>
        </p:nvSpPr>
        <p:spPr bwMode="auto">
          <a:xfrm flipV="1">
            <a:off x="6310313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37" name="Text Box 32"/>
          <p:cNvSpPr txBox="1">
            <a:spLocks noChangeArrowheads="1"/>
          </p:cNvSpPr>
          <p:nvPr/>
        </p:nvSpPr>
        <p:spPr bwMode="auto">
          <a:xfrm>
            <a:off x="5167313" y="1843088"/>
            <a:ext cx="1030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ViewDate</a:t>
            </a:r>
          </a:p>
        </p:txBody>
      </p:sp>
      <p:sp>
        <p:nvSpPr>
          <p:cNvPr id="47138" name="Text Box 33"/>
          <p:cNvSpPr txBox="1">
            <a:spLocks noChangeArrowheads="1"/>
          </p:cNvSpPr>
          <p:nvPr/>
        </p:nvSpPr>
        <p:spPr bwMode="auto">
          <a:xfrm>
            <a:off x="5073650" y="233045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24-May-01</a:t>
            </a:r>
          </a:p>
        </p:txBody>
      </p:sp>
      <p:sp>
        <p:nvSpPr>
          <p:cNvPr id="47139" name="Text Box 34"/>
          <p:cNvSpPr txBox="1">
            <a:spLocks noChangeArrowheads="1"/>
          </p:cNvSpPr>
          <p:nvPr/>
        </p:nvSpPr>
        <p:spPr bwMode="auto">
          <a:xfrm>
            <a:off x="5319713" y="3062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40" name="Text Box 35"/>
          <p:cNvSpPr txBox="1">
            <a:spLocks noChangeArrowheads="1"/>
          </p:cNvSpPr>
          <p:nvPr/>
        </p:nvSpPr>
        <p:spPr bwMode="auto">
          <a:xfrm>
            <a:off x="5137150" y="3487738"/>
            <a:ext cx="1087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20-Apr-01</a:t>
            </a:r>
          </a:p>
        </p:txBody>
      </p:sp>
      <p:sp>
        <p:nvSpPr>
          <p:cNvPr id="47141" name="Text Box 36"/>
          <p:cNvSpPr txBox="1">
            <a:spLocks noChangeArrowheads="1"/>
          </p:cNvSpPr>
          <p:nvPr/>
        </p:nvSpPr>
        <p:spPr bwMode="auto">
          <a:xfrm>
            <a:off x="6257925" y="1873250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7142" name="Text Box 37"/>
          <p:cNvSpPr txBox="1">
            <a:spLocks noChangeArrowheads="1"/>
          </p:cNvSpPr>
          <p:nvPr/>
        </p:nvSpPr>
        <p:spPr bwMode="auto">
          <a:xfrm>
            <a:off x="6288088" y="2344738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7143" name="Text Box 38"/>
          <p:cNvSpPr txBox="1">
            <a:spLocks noChangeArrowheads="1"/>
          </p:cNvSpPr>
          <p:nvPr/>
        </p:nvSpPr>
        <p:spPr bwMode="auto">
          <a:xfrm>
            <a:off x="6538913" y="3062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44" name="Text Box 39"/>
          <p:cNvSpPr txBox="1">
            <a:spLocks noChangeArrowheads="1"/>
          </p:cNvSpPr>
          <p:nvPr/>
        </p:nvSpPr>
        <p:spPr bwMode="auto">
          <a:xfrm>
            <a:off x="6310313" y="3519488"/>
            <a:ext cx="1223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162856" name="Rectangle 40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Outer Join Operation</a:t>
            </a:r>
            <a:endParaRPr lang="en-US" sz="39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47146" name="Text Box 41"/>
          <p:cNvSpPr txBox="1">
            <a:spLocks noChangeArrowheads="1"/>
          </p:cNvSpPr>
          <p:nvPr/>
        </p:nvSpPr>
        <p:spPr bwMode="auto">
          <a:xfrm>
            <a:off x="1281113" y="26812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7147" name="Text Box 42"/>
          <p:cNvSpPr txBox="1">
            <a:spLocks noChangeArrowheads="1"/>
          </p:cNvSpPr>
          <p:nvPr/>
        </p:nvSpPr>
        <p:spPr bwMode="auto">
          <a:xfrm>
            <a:off x="2347913" y="2711450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47148" name="Text Box 43"/>
          <p:cNvSpPr txBox="1">
            <a:spLocks noChangeArrowheads="1"/>
          </p:cNvSpPr>
          <p:nvPr/>
        </p:nvSpPr>
        <p:spPr bwMode="auto">
          <a:xfrm>
            <a:off x="3252788" y="27114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47149" name="Text Box 44"/>
          <p:cNvSpPr txBox="1">
            <a:spLocks noChangeArrowheads="1"/>
          </p:cNvSpPr>
          <p:nvPr/>
        </p:nvSpPr>
        <p:spPr bwMode="auto">
          <a:xfrm>
            <a:off x="4237038" y="2711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7150" name="Text Box 45"/>
          <p:cNvSpPr txBox="1">
            <a:spLocks noChangeArrowheads="1"/>
          </p:cNvSpPr>
          <p:nvPr/>
        </p:nvSpPr>
        <p:spPr bwMode="auto">
          <a:xfrm>
            <a:off x="5073650" y="271145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14-May-01</a:t>
            </a:r>
          </a:p>
        </p:txBody>
      </p:sp>
      <p:sp>
        <p:nvSpPr>
          <p:cNvPr id="47151" name="Text Box 46"/>
          <p:cNvSpPr txBox="1">
            <a:spLocks noChangeArrowheads="1"/>
          </p:cNvSpPr>
          <p:nvPr/>
        </p:nvSpPr>
        <p:spPr bwMode="auto">
          <a:xfrm>
            <a:off x="6288088" y="2725738"/>
            <a:ext cx="1560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7152" name="Text Box 47"/>
          <p:cNvSpPr txBox="1">
            <a:spLocks noChangeArrowheads="1"/>
          </p:cNvSpPr>
          <p:nvPr/>
        </p:nvSpPr>
        <p:spPr bwMode="auto">
          <a:xfrm>
            <a:off x="4329113" y="4121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3" name="Text Box 48"/>
          <p:cNvSpPr txBox="1">
            <a:spLocks noChangeArrowheads="1"/>
          </p:cNvSpPr>
          <p:nvPr/>
        </p:nvSpPr>
        <p:spPr bwMode="auto">
          <a:xfrm>
            <a:off x="5319713" y="4121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4" name="Text Box 49"/>
          <p:cNvSpPr txBox="1">
            <a:spLocks noChangeArrowheads="1"/>
          </p:cNvSpPr>
          <p:nvPr/>
        </p:nvSpPr>
        <p:spPr bwMode="auto">
          <a:xfrm>
            <a:off x="6538913" y="4121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5" name="Text Box 50"/>
          <p:cNvSpPr txBox="1">
            <a:spLocks noChangeArrowheads="1"/>
          </p:cNvSpPr>
          <p:nvPr/>
        </p:nvSpPr>
        <p:spPr bwMode="auto">
          <a:xfrm>
            <a:off x="4329113" y="4502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6" name="Text Box 51"/>
          <p:cNvSpPr txBox="1">
            <a:spLocks noChangeArrowheads="1"/>
          </p:cNvSpPr>
          <p:nvPr/>
        </p:nvSpPr>
        <p:spPr bwMode="auto">
          <a:xfrm>
            <a:off x="5319713" y="4502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7" name="Text Box 52"/>
          <p:cNvSpPr txBox="1">
            <a:spLocks noChangeArrowheads="1"/>
          </p:cNvSpPr>
          <p:nvPr/>
        </p:nvSpPr>
        <p:spPr bwMode="auto">
          <a:xfrm>
            <a:off x="6538913" y="4502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8" name="Text Box 53"/>
          <p:cNvSpPr txBox="1">
            <a:spLocks noChangeArrowheads="1"/>
          </p:cNvSpPr>
          <p:nvPr/>
        </p:nvSpPr>
        <p:spPr bwMode="auto">
          <a:xfrm>
            <a:off x="1357313" y="3806825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7159" name="Text Box 54"/>
          <p:cNvSpPr txBox="1">
            <a:spLocks noChangeArrowheads="1"/>
          </p:cNvSpPr>
          <p:nvPr/>
        </p:nvSpPr>
        <p:spPr bwMode="auto">
          <a:xfrm>
            <a:off x="2360613" y="3813175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47160" name="Text Box 55"/>
          <p:cNvSpPr txBox="1">
            <a:spLocks noChangeArrowheads="1"/>
          </p:cNvSpPr>
          <p:nvPr/>
        </p:nvSpPr>
        <p:spPr bwMode="auto">
          <a:xfrm>
            <a:off x="3275013" y="3844925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7161" name="Text Box 56"/>
          <p:cNvSpPr txBox="1">
            <a:spLocks noChangeArrowheads="1"/>
          </p:cNvSpPr>
          <p:nvPr/>
        </p:nvSpPr>
        <p:spPr bwMode="auto">
          <a:xfrm>
            <a:off x="4265613" y="38369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7162" name="Text Box 57"/>
          <p:cNvSpPr txBox="1">
            <a:spLocks noChangeArrowheads="1"/>
          </p:cNvSpPr>
          <p:nvPr/>
        </p:nvSpPr>
        <p:spPr bwMode="auto">
          <a:xfrm>
            <a:off x="5149850" y="3836988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26-May-01</a:t>
            </a:r>
          </a:p>
        </p:txBody>
      </p:sp>
      <p:sp>
        <p:nvSpPr>
          <p:cNvPr id="47163" name="Text Box 58"/>
          <p:cNvSpPr txBox="1">
            <a:spLocks noChangeArrowheads="1"/>
          </p:cNvSpPr>
          <p:nvPr/>
        </p:nvSpPr>
        <p:spPr bwMode="auto">
          <a:xfrm>
            <a:off x="6538913" y="3824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64" name="Line 59"/>
          <p:cNvSpPr>
            <a:spLocks noChangeShapeType="1"/>
          </p:cNvSpPr>
          <p:nvPr/>
        </p:nvSpPr>
        <p:spPr bwMode="auto">
          <a:xfrm>
            <a:off x="5091113" y="2224088"/>
            <a:ext cx="158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5" name="Line 60"/>
          <p:cNvSpPr>
            <a:spLocks noChangeShapeType="1"/>
          </p:cNvSpPr>
          <p:nvPr/>
        </p:nvSpPr>
        <p:spPr bwMode="auto">
          <a:xfrm>
            <a:off x="4176713" y="2224088"/>
            <a:ext cx="158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6" name="Line 61"/>
          <p:cNvSpPr>
            <a:spLocks noChangeShapeType="1"/>
          </p:cNvSpPr>
          <p:nvPr/>
        </p:nvSpPr>
        <p:spPr bwMode="auto">
          <a:xfrm>
            <a:off x="3336925" y="2224088"/>
            <a:ext cx="1588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7" name="Line 62"/>
          <p:cNvSpPr>
            <a:spLocks noChangeShapeType="1"/>
          </p:cNvSpPr>
          <p:nvPr/>
        </p:nvSpPr>
        <p:spPr bwMode="auto">
          <a:xfrm>
            <a:off x="2347913" y="2224088"/>
            <a:ext cx="158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8" name="Rectangle 63"/>
          <p:cNvSpPr>
            <a:spLocks noChangeArrowheads="1"/>
          </p:cNvSpPr>
          <p:nvPr/>
        </p:nvSpPr>
        <p:spPr bwMode="auto">
          <a:xfrm>
            <a:off x="0" y="1219200"/>
            <a:ext cx="7096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</a:t>
            </a:r>
            <a:r>
              <a:rPr lang="en-US" altLang="ar-SA" sz="2000" baseline="-25000">
                <a:sym typeface="Symbol" pitchFamily="18" charset="2"/>
              </a:rPr>
              <a:t>PropertyNo, Street, City, CLientNo,ViewDate, Comment </a:t>
            </a:r>
            <a:r>
              <a:rPr lang="en-US" altLang="ar-SA" sz="2000">
                <a:sym typeface="Symbol" pitchFamily="18" charset="2"/>
              </a:rPr>
              <a:t>(PROPERTY)      VIEW</a:t>
            </a:r>
          </a:p>
        </p:txBody>
      </p:sp>
      <p:grpSp>
        <p:nvGrpSpPr>
          <p:cNvPr id="47169" name="Group 64"/>
          <p:cNvGrpSpPr>
            <a:grpSpLocks/>
          </p:cNvGrpSpPr>
          <p:nvPr/>
        </p:nvGrpSpPr>
        <p:grpSpPr bwMode="auto">
          <a:xfrm>
            <a:off x="5867400" y="1371600"/>
            <a:ext cx="304800" cy="153988"/>
            <a:chOff x="2640" y="2447"/>
            <a:chExt cx="192" cy="97"/>
          </a:xfrm>
        </p:grpSpPr>
        <p:sp>
          <p:nvSpPr>
            <p:cNvPr id="47170" name="AutoShape 65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47171" name="AutoShape 66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</p:spTree>
    <p:extLst>
      <p:ext uri="{BB962C8B-B14F-4D97-AF65-F5344CB8AC3E}">
        <p14:creationId xmlns:p14="http://schemas.microsoft.com/office/powerpoint/2010/main" val="16633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10831EC-D583-4B70-9CCC-23FDB36C955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000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More examples</a:t>
            </a:r>
          </a:p>
        </p:txBody>
      </p:sp>
      <p:sp>
        <p:nvSpPr>
          <p:cNvPr id="4813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ar-SA" altLang="ar-SA" smtClean="0"/>
          </a:p>
        </p:txBody>
      </p:sp>
      <p:sp>
        <p:nvSpPr>
          <p:cNvPr id="48133" name="AutoShape 5" descr="Missing ALT text"/>
          <p:cNvSpPr>
            <a:spLocks noChangeAspect="1" noChangeArrowheads="1"/>
          </p:cNvSpPr>
          <p:nvPr/>
        </p:nvSpPr>
        <p:spPr bwMode="auto">
          <a:xfrm>
            <a:off x="2743200" y="2062163"/>
            <a:ext cx="3657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8134" name="AutoShape 7" descr="Missing ALT text"/>
          <p:cNvSpPr>
            <a:spLocks noChangeAspect="1" noChangeArrowheads="1"/>
          </p:cNvSpPr>
          <p:nvPr/>
        </p:nvSpPr>
        <p:spPr bwMode="auto">
          <a:xfrm>
            <a:off x="155575" y="46038"/>
            <a:ext cx="3657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8135" name="AutoShape 9" descr="Missing ALT text"/>
          <p:cNvSpPr>
            <a:spLocks noChangeAspect="1" noChangeArrowheads="1"/>
          </p:cNvSpPr>
          <p:nvPr/>
        </p:nvSpPr>
        <p:spPr bwMode="auto">
          <a:xfrm>
            <a:off x="2743200" y="2062163"/>
            <a:ext cx="3657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val="320621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174EF8C-CBB9-40B1-BEA4-F3FE64BBFD8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000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UNION Example </a:t>
            </a:r>
          </a:p>
        </p:txBody>
      </p:sp>
      <p:pic>
        <p:nvPicPr>
          <p:cNvPr id="49156" name="Picture 5" descr="union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600200"/>
            <a:ext cx="5638800" cy="4214813"/>
          </a:xfrm>
          <a:noFill/>
        </p:spPr>
      </p:pic>
    </p:spTree>
    <p:extLst>
      <p:ext uri="{BB962C8B-B14F-4D97-AF65-F5344CB8AC3E}">
        <p14:creationId xmlns:p14="http://schemas.microsoft.com/office/powerpoint/2010/main" val="150286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8DBB9E8-B6FB-4FDF-B982-EAE85788341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000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INTERSECTION Example </a:t>
            </a:r>
          </a:p>
        </p:txBody>
      </p:sp>
      <p:pic>
        <p:nvPicPr>
          <p:cNvPr id="50180" name="Picture 5" descr="intersection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524000"/>
            <a:ext cx="6400800" cy="4100513"/>
          </a:xfrm>
          <a:noFill/>
        </p:spPr>
      </p:pic>
    </p:spTree>
    <p:extLst>
      <p:ext uri="{BB962C8B-B14F-4D97-AF65-F5344CB8AC3E}">
        <p14:creationId xmlns:p14="http://schemas.microsoft.com/office/powerpoint/2010/main" val="37462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5F0DAA6-92EB-4E26-BC09-D5AB2017321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000" smtClean="0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2176"/>
            <a:ext cx="7772400" cy="1143000"/>
          </a:xfrm>
        </p:spPr>
        <p:txBody>
          <a:bodyPr/>
          <a:lstStyle/>
          <a:p>
            <a:pPr algn="ctr" eaLnBrk="1" hangingPunct="1">
              <a:tabLst>
                <a:tab pos="3489325" algn="l"/>
              </a:tabLst>
              <a:defRPr/>
            </a:pPr>
            <a:r>
              <a:rPr lang="en-US" dirty="0" smtClean="0">
                <a:solidFill>
                  <a:srgbClr val="C00000"/>
                </a:solidFill>
              </a:rPr>
              <a:t>Algebra Operators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81000" y="3962400"/>
            <a:ext cx="990600" cy="1295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381000" y="29718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381000" y="2743200"/>
            <a:ext cx="10668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381000" y="25146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381000" y="2286000"/>
            <a:ext cx="10668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381000" y="2057400"/>
            <a:ext cx="10668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381000" y="18288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1981200" y="1828800"/>
            <a:ext cx="2286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6" name="Rectangle 11"/>
          <p:cNvSpPr>
            <a:spLocks noChangeArrowheads="1"/>
          </p:cNvSpPr>
          <p:nvPr/>
        </p:nvSpPr>
        <p:spPr bwMode="auto">
          <a:xfrm>
            <a:off x="2209800" y="1828800"/>
            <a:ext cx="228600" cy="1371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7" name="Rectangle 12"/>
          <p:cNvSpPr>
            <a:spLocks noChangeArrowheads="1"/>
          </p:cNvSpPr>
          <p:nvPr/>
        </p:nvSpPr>
        <p:spPr bwMode="auto">
          <a:xfrm>
            <a:off x="2438400" y="1828800"/>
            <a:ext cx="2286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8" name="Rectangle 13"/>
          <p:cNvSpPr>
            <a:spLocks noChangeArrowheads="1"/>
          </p:cNvSpPr>
          <p:nvPr/>
        </p:nvSpPr>
        <p:spPr bwMode="auto">
          <a:xfrm>
            <a:off x="2667000" y="1828800"/>
            <a:ext cx="228600" cy="1371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9" name="Rectangle 14"/>
          <p:cNvSpPr>
            <a:spLocks noChangeArrowheads="1"/>
          </p:cNvSpPr>
          <p:nvPr/>
        </p:nvSpPr>
        <p:spPr bwMode="auto">
          <a:xfrm>
            <a:off x="2895600" y="1828800"/>
            <a:ext cx="2286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0" name="Rectangle 15"/>
          <p:cNvSpPr>
            <a:spLocks noChangeArrowheads="1"/>
          </p:cNvSpPr>
          <p:nvPr/>
        </p:nvSpPr>
        <p:spPr bwMode="auto">
          <a:xfrm>
            <a:off x="609600" y="4800600"/>
            <a:ext cx="990600" cy="1295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1" name="Rectangle 16"/>
          <p:cNvSpPr>
            <a:spLocks noChangeArrowheads="1"/>
          </p:cNvSpPr>
          <p:nvPr/>
        </p:nvSpPr>
        <p:spPr bwMode="auto">
          <a:xfrm>
            <a:off x="2057400" y="3962400"/>
            <a:ext cx="990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2" name="Rectangle 17"/>
          <p:cNvSpPr>
            <a:spLocks noChangeArrowheads="1"/>
          </p:cNvSpPr>
          <p:nvPr/>
        </p:nvSpPr>
        <p:spPr bwMode="auto">
          <a:xfrm>
            <a:off x="2286000" y="4800600"/>
            <a:ext cx="990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3" name="Line 18"/>
          <p:cNvSpPr>
            <a:spLocks noChangeShapeType="1"/>
          </p:cNvSpPr>
          <p:nvPr/>
        </p:nvSpPr>
        <p:spPr bwMode="auto">
          <a:xfrm>
            <a:off x="609600" y="5257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4" name="Line 19"/>
          <p:cNvSpPr>
            <a:spLocks noChangeShapeType="1"/>
          </p:cNvSpPr>
          <p:nvPr/>
        </p:nvSpPr>
        <p:spPr bwMode="auto">
          <a:xfrm flipV="1">
            <a:off x="1371600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5" name="Rectangle 20"/>
          <p:cNvSpPr>
            <a:spLocks noChangeArrowheads="1"/>
          </p:cNvSpPr>
          <p:nvPr/>
        </p:nvSpPr>
        <p:spPr bwMode="auto">
          <a:xfrm>
            <a:off x="3810000" y="3962400"/>
            <a:ext cx="990600" cy="1295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6" name="Rectangle 21"/>
          <p:cNvSpPr>
            <a:spLocks noChangeArrowheads="1"/>
          </p:cNvSpPr>
          <p:nvPr/>
        </p:nvSpPr>
        <p:spPr bwMode="auto">
          <a:xfrm>
            <a:off x="4038600" y="4800600"/>
            <a:ext cx="9906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7" name="Line 22"/>
          <p:cNvSpPr>
            <a:spLocks noChangeShapeType="1"/>
          </p:cNvSpPr>
          <p:nvPr/>
        </p:nvSpPr>
        <p:spPr bwMode="auto">
          <a:xfrm>
            <a:off x="4038600" y="5257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8" name="Line 23"/>
          <p:cNvSpPr>
            <a:spLocks noChangeShapeType="1"/>
          </p:cNvSpPr>
          <p:nvPr/>
        </p:nvSpPr>
        <p:spPr bwMode="auto">
          <a:xfrm flipV="1">
            <a:off x="4800600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9" name="Rectangle 24"/>
          <p:cNvSpPr>
            <a:spLocks noChangeArrowheads="1"/>
          </p:cNvSpPr>
          <p:nvPr/>
        </p:nvSpPr>
        <p:spPr bwMode="auto">
          <a:xfrm>
            <a:off x="37338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0" name="Rectangle 25"/>
          <p:cNvSpPr>
            <a:spLocks noChangeArrowheads="1"/>
          </p:cNvSpPr>
          <p:nvPr/>
        </p:nvSpPr>
        <p:spPr bwMode="auto">
          <a:xfrm>
            <a:off x="4343400" y="1905000"/>
            <a:ext cx="304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1" name="Rectangle 26"/>
          <p:cNvSpPr>
            <a:spLocks noChangeArrowheads="1"/>
          </p:cNvSpPr>
          <p:nvPr/>
        </p:nvSpPr>
        <p:spPr bwMode="auto">
          <a:xfrm>
            <a:off x="4953000" y="19050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2" name="Rectangle 27"/>
          <p:cNvSpPr>
            <a:spLocks noChangeArrowheads="1"/>
          </p:cNvSpPr>
          <p:nvPr/>
        </p:nvSpPr>
        <p:spPr bwMode="auto">
          <a:xfrm>
            <a:off x="5257800" y="19050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3" name="Text Box 28"/>
          <p:cNvSpPr txBox="1">
            <a:spLocks noChangeArrowheads="1"/>
          </p:cNvSpPr>
          <p:nvPr/>
        </p:nvSpPr>
        <p:spPr bwMode="auto">
          <a:xfrm>
            <a:off x="3733800" y="18288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16414" name="Text Box 29"/>
          <p:cNvSpPr txBox="1">
            <a:spLocks noChangeArrowheads="1"/>
          </p:cNvSpPr>
          <p:nvPr/>
        </p:nvSpPr>
        <p:spPr bwMode="auto">
          <a:xfrm>
            <a:off x="4337050" y="1828800"/>
            <a:ext cx="31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15" name="Text Box 30"/>
          <p:cNvSpPr txBox="1">
            <a:spLocks noChangeArrowheads="1"/>
          </p:cNvSpPr>
          <p:nvPr/>
        </p:nvSpPr>
        <p:spPr bwMode="auto">
          <a:xfrm>
            <a:off x="4953000" y="1828800"/>
            <a:ext cx="31115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16416" name="Text Box 31"/>
          <p:cNvSpPr txBox="1">
            <a:spLocks noChangeArrowheads="1"/>
          </p:cNvSpPr>
          <p:nvPr/>
        </p:nvSpPr>
        <p:spPr bwMode="auto">
          <a:xfrm>
            <a:off x="5257800" y="1793875"/>
            <a:ext cx="31115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17" name="Text Box 32"/>
          <p:cNvSpPr txBox="1">
            <a:spLocks noChangeArrowheads="1"/>
          </p:cNvSpPr>
          <p:nvPr/>
        </p:nvSpPr>
        <p:spPr bwMode="auto">
          <a:xfrm>
            <a:off x="3581400" y="1143000"/>
            <a:ext cx="1993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Cartesian Product</a:t>
            </a:r>
          </a:p>
        </p:txBody>
      </p:sp>
      <p:sp>
        <p:nvSpPr>
          <p:cNvPr id="16418" name="Line 33"/>
          <p:cNvSpPr>
            <a:spLocks noChangeShapeType="1"/>
          </p:cNvSpPr>
          <p:nvPr/>
        </p:nvSpPr>
        <p:spPr bwMode="auto">
          <a:xfrm flipV="1">
            <a:off x="4495800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19" name="Line 34"/>
          <p:cNvSpPr>
            <a:spLocks noChangeShapeType="1"/>
          </p:cNvSpPr>
          <p:nvPr/>
        </p:nvSpPr>
        <p:spPr bwMode="auto">
          <a:xfrm flipV="1">
            <a:off x="3886200" y="15240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20" name="Line 35"/>
          <p:cNvSpPr>
            <a:spLocks noChangeShapeType="1"/>
          </p:cNvSpPr>
          <p:nvPr/>
        </p:nvSpPr>
        <p:spPr bwMode="auto">
          <a:xfrm>
            <a:off x="4648200" y="1524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21" name="Rectangle 36"/>
          <p:cNvSpPr>
            <a:spLocks noChangeArrowheads="1"/>
          </p:cNvSpPr>
          <p:nvPr/>
        </p:nvSpPr>
        <p:spPr bwMode="auto">
          <a:xfrm>
            <a:off x="60960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2" name="Text Box 37"/>
          <p:cNvSpPr txBox="1">
            <a:spLocks noChangeArrowheads="1"/>
          </p:cNvSpPr>
          <p:nvPr/>
        </p:nvSpPr>
        <p:spPr bwMode="auto">
          <a:xfrm>
            <a:off x="6019800" y="1905000"/>
            <a:ext cx="4238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a3</a:t>
            </a:r>
          </a:p>
        </p:txBody>
      </p:sp>
      <p:sp>
        <p:nvSpPr>
          <p:cNvPr id="16423" name="Rectangle 38"/>
          <p:cNvSpPr>
            <a:spLocks noChangeArrowheads="1"/>
          </p:cNvSpPr>
          <p:nvPr/>
        </p:nvSpPr>
        <p:spPr bwMode="auto">
          <a:xfrm>
            <a:off x="640715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4" name="Text Box 39"/>
          <p:cNvSpPr txBox="1">
            <a:spLocks noChangeArrowheads="1"/>
          </p:cNvSpPr>
          <p:nvPr/>
        </p:nvSpPr>
        <p:spPr bwMode="auto">
          <a:xfrm>
            <a:off x="6324600" y="1905000"/>
            <a:ext cx="438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b3</a:t>
            </a:r>
          </a:p>
        </p:txBody>
      </p:sp>
      <p:sp>
        <p:nvSpPr>
          <p:cNvPr id="16425" name="Rectangle 40"/>
          <p:cNvSpPr>
            <a:spLocks noChangeArrowheads="1"/>
          </p:cNvSpPr>
          <p:nvPr/>
        </p:nvSpPr>
        <p:spPr bwMode="auto">
          <a:xfrm>
            <a:off x="69342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6" name="Text Box 41"/>
          <p:cNvSpPr txBox="1">
            <a:spLocks noChangeArrowheads="1"/>
          </p:cNvSpPr>
          <p:nvPr/>
        </p:nvSpPr>
        <p:spPr bwMode="auto">
          <a:xfrm>
            <a:off x="6858000" y="1905000"/>
            <a:ext cx="438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b3</a:t>
            </a:r>
          </a:p>
        </p:txBody>
      </p:sp>
      <p:sp>
        <p:nvSpPr>
          <p:cNvPr id="16427" name="Rectangle 42"/>
          <p:cNvSpPr>
            <a:spLocks noChangeArrowheads="1"/>
          </p:cNvSpPr>
          <p:nvPr/>
        </p:nvSpPr>
        <p:spPr bwMode="auto">
          <a:xfrm>
            <a:off x="72390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8" name="Text Box 43"/>
          <p:cNvSpPr txBox="1">
            <a:spLocks noChangeArrowheads="1"/>
          </p:cNvSpPr>
          <p:nvPr/>
        </p:nvSpPr>
        <p:spPr bwMode="auto">
          <a:xfrm>
            <a:off x="7162800" y="1905000"/>
            <a:ext cx="4238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c3</a:t>
            </a:r>
          </a:p>
        </p:txBody>
      </p:sp>
      <p:sp>
        <p:nvSpPr>
          <p:cNvPr id="16429" name="Rectangle 44"/>
          <p:cNvSpPr>
            <a:spLocks noChangeArrowheads="1"/>
          </p:cNvSpPr>
          <p:nvPr/>
        </p:nvSpPr>
        <p:spPr bwMode="auto">
          <a:xfrm>
            <a:off x="86106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30" name="Rectangle 45"/>
          <p:cNvSpPr>
            <a:spLocks noChangeArrowheads="1"/>
          </p:cNvSpPr>
          <p:nvPr/>
        </p:nvSpPr>
        <p:spPr bwMode="auto">
          <a:xfrm>
            <a:off x="829945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31" name="Rectangle 46"/>
          <p:cNvSpPr>
            <a:spLocks noChangeArrowheads="1"/>
          </p:cNvSpPr>
          <p:nvPr/>
        </p:nvSpPr>
        <p:spPr bwMode="auto">
          <a:xfrm>
            <a:off x="799465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32" name="Text Box 47"/>
          <p:cNvSpPr txBox="1">
            <a:spLocks noChangeArrowheads="1"/>
          </p:cNvSpPr>
          <p:nvPr/>
        </p:nvSpPr>
        <p:spPr bwMode="auto">
          <a:xfrm>
            <a:off x="7943850" y="1881188"/>
            <a:ext cx="42386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a3</a:t>
            </a:r>
          </a:p>
        </p:txBody>
      </p:sp>
      <p:sp>
        <p:nvSpPr>
          <p:cNvPr id="16433" name="Text Box 48"/>
          <p:cNvSpPr txBox="1">
            <a:spLocks noChangeArrowheads="1"/>
          </p:cNvSpPr>
          <p:nvPr/>
        </p:nvSpPr>
        <p:spPr bwMode="auto">
          <a:xfrm>
            <a:off x="8248650" y="1881188"/>
            <a:ext cx="4381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b3</a:t>
            </a:r>
          </a:p>
        </p:txBody>
      </p:sp>
      <p:sp>
        <p:nvSpPr>
          <p:cNvPr id="16434" name="Text Box 49"/>
          <p:cNvSpPr txBox="1">
            <a:spLocks noChangeArrowheads="1"/>
          </p:cNvSpPr>
          <p:nvPr/>
        </p:nvSpPr>
        <p:spPr bwMode="auto">
          <a:xfrm>
            <a:off x="8567738" y="1881188"/>
            <a:ext cx="423862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c3</a:t>
            </a:r>
          </a:p>
        </p:txBody>
      </p:sp>
      <p:sp>
        <p:nvSpPr>
          <p:cNvPr id="16435" name="Text Box 50"/>
          <p:cNvSpPr txBox="1">
            <a:spLocks noChangeArrowheads="1"/>
          </p:cNvSpPr>
          <p:nvPr/>
        </p:nvSpPr>
        <p:spPr bwMode="auto">
          <a:xfrm>
            <a:off x="6858000" y="1143000"/>
            <a:ext cx="606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Join</a:t>
            </a:r>
          </a:p>
        </p:txBody>
      </p:sp>
      <p:sp>
        <p:nvSpPr>
          <p:cNvPr id="16436" name="Line 51"/>
          <p:cNvSpPr>
            <a:spLocks noChangeShapeType="1"/>
          </p:cNvSpPr>
          <p:nvPr/>
        </p:nvSpPr>
        <p:spPr bwMode="auto">
          <a:xfrm flipV="1">
            <a:off x="6400800" y="1524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37" name="Line 52"/>
          <p:cNvSpPr>
            <a:spLocks noChangeShapeType="1"/>
          </p:cNvSpPr>
          <p:nvPr/>
        </p:nvSpPr>
        <p:spPr bwMode="auto">
          <a:xfrm flipV="1">
            <a:off x="7239000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38" name="Line 53"/>
          <p:cNvSpPr>
            <a:spLocks noChangeShapeType="1"/>
          </p:cNvSpPr>
          <p:nvPr/>
        </p:nvSpPr>
        <p:spPr bwMode="auto">
          <a:xfrm>
            <a:off x="7391400" y="1447800"/>
            <a:ext cx="1066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39" name="Rectangle 54"/>
          <p:cNvSpPr>
            <a:spLocks noChangeArrowheads="1"/>
          </p:cNvSpPr>
          <p:nvPr/>
        </p:nvSpPr>
        <p:spPr bwMode="auto">
          <a:xfrm>
            <a:off x="6629400" y="42672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0" name="Rectangle 55"/>
          <p:cNvSpPr>
            <a:spLocks noChangeArrowheads="1"/>
          </p:cNvSpPr>
          <p:nvPr/>
        </p:nvSpPr>
        <p:spPr bwMode="auto">
          <a:xfrm>
            <a:off x="6934200" y="42672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1" name="Rectangle 56"/>
          <p:cNvSpPr>
            <a:spLocks noChangeArrowheads="1"/>
          </p:cNvSpPr>
          <p:nvPr/>
        </p:nvSpPr>
        <p:spPr bwMode="auto">
          <a:xfrm>
            <a:off x="7620000" y="4267200"/>
            <a:ext cx="304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2" name="Text Box 57"/>
          <p:cNvSpPr txBox="1">
            <a:spLocks noChangeArrowheads="1"/>
          </p:cNvSpPr>
          <p:nvPr/>
        </p:nvSpPr>
        <p:spPr bwMode="auto">
          <a:xfrm>
            <a:off x="7613650" y="4206875"/>
            <a:ext cx="31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43" name="Rectangle 58"/>
          <p:cNvSpPr>
            <a:spLocks noChangeArrowheads="1"/>
          </p:cNvSpPr>
          <p:nvPr/>
        </p:nvSpPr>
        <p:spPr bwMode="auto">
          <a:xfrm>
            <a:off x="8229600" y="42672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4" name="Text Box 59"/>
          <p:cNvSpPr txBox="1">
            <a:spLocks noChangeArrowheads="1"/>
          </p:cNvSpPr>
          <p:nvPr/>
        </p:nvSpPr>
        <p:spPr bwMode="auto">
          <a:xfrm>
            <a:off x="8229600" y="4205288"/>
            <a:ext cx="296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</p:txBody>
      </p:sp>
      <p:sp>
        <p:nvSpPr>
          <p:cNvPr id="16445" name="Text Box 60"/>
          <p:cNvSpPr txBox="1">
            <a:spLocks noChangeArrowheads="1"/>
          </p:cNvSpPr>
          <p:nvPr/>
        </p:nvSpPr>
        <p:spPr bwMode="auto">
          <a:xfrm>
            <a:off x="6629400" y="4237038"/>
            <a:ext cx="311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16446" name="Text Box 61"/>
          <p:cNvSpPr txBox="1">
            <a:spLocks noChangeArrowheads="1"/>
          </p:cNvSpPr>
          <p:nvPr/>
        </p:nvSpPr>
        <p:spPr bwMode="auto">
          <a:xfrm>
            <a:off x="6934200" y="4237038"/>
            <a:ext cx="311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z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47" name="Text Box 62"/>
          <p:cNvSpPr txBox="1">
            <a:spLocks noChangeArrowheads="1"/>
          </p:cNvSpPr>
          <p:nvPr/>
        </p:nvSpPr>
        <p:spPr bwMode="auto">
          <a:xfrm>
            <a:off x="6973888" y="3581400"/>
            <a:ext cx="8747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Divide</a:t>
            </a:r>
          </a:p>
        </p:txBody>
      </p:sp>
      <p:sp>
        <p:nvSpPr>
          <p:cNvPr id="16448" name="Line 63"/>
          <p:cNvSpPr>
            <a:spLocks noChangeShapeType="1"/>
          </p:cNvSpPr>
          <p:nvPr/>
        </p:nvSpPr>
        <p:spPr bwMode="auto">
          <a:xfrm flipV="1">
            <a:off x="6934200" y="3902075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49" name="Line 64"/>
          <p:cNvSpPr>
            <a:spLocks noChangeShapeType="1"/>
          </p:cNvSpPr>
          <p:nvPr/>
        </p:nvSpPr>
        <p:spPr bwMode="auto">
          <a:xfrm flipH="1" flipV="1">
            <a:off x="7391400" y="3902075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50" name="Line 65"/>
          <p:cNvSpPr>
            <a:spLocks noChangeShapeType="1"/>
          </p:cNvSpPr>
          <p:nvPr/>
        </p:nvSpPr>
        <p:spPr bwMode="auto">
          <a:xfrm>
            <a:off x="7696200" y="38862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51" name="Text Box 66"/>
          <p:cNvSpPr txBox="1">
            <a:spLocks noChangeArrowheads="1"/>
          </p:cNvSpPr>
          <p:nvPr/>
        </p:nvSpPr>
        <p:spPr bwMode="auto">
          <a:xfrm>
            <a:off x="304800" y="1143000"/>
            <a:ext cx="1127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Selection</a:t>
            </a:r>
          </a:p>
        </p:txBody>
      </p:sp>
      <p:sp>
        <p:nvSpPr>
          <p:cNvPr id="16452" name="Text Box 67"/>
          <p:cNvSpPr txBox="1">
            <a:spLocks noChangeArrowheads="1"/>
          </p:cNvSpPr>
          <p:nvPr/>
        </p:nvSpPr>
        <p:spPr bwMode="auto">
          <a:xfrm>
            <a:off x="2074863" y="1143000"/>
            <a:ext cx="1236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Projection</a:t>
            </a:r>
          </a:p>
        </p:txBody>
      </p:sp>
      <p:sp>
        <p:nvSpPr>
          <p:cNvPr id="16453" name="Text Box 68"/>
          <p:cNvSpPr txBox="1">
            <a:spLocks noChangeArrowheads="1"/>
          </p:cNvSpPr>
          <p:nvPr/>
        </p:nvSpPr>
        <p:spPr bwMode="auto">
          <a:xfrm>
            <a:off x="381000" y="3597275"/>
            <a:ext cx="819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Union</a:t>
            </a:r>
          </a:p>
        </p:txBody>
      </p:sp>
      <p:sp>
        <p:nvSpPr>
          <p:cNvPr id="16454" name="Text Box 69"/>
          <p:cNvSpPr txBox="1">
            <a:spLocks noChangeArrowheads="1"/>
          </p:cNvSpPr>
          <p:nvPr/>
        </p:nvSpPr>
        <p:spPr bwMode="auto">
          <a:xfrm>
            <a:off x="1828800" y="3597275"/>
            <a:ext cx="13795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Intersection</a:t>
            </a:r>
          </a:p>
        </p:txBody>
      </p:sp>
      <p:sp>
        <p:nvSpPr>
          <p:cNvPr id="16455" name="Rectangle 70"/>
          <p:cNvSpPr>
            <a:spLocks noChangeArrowheads="1"/>
          </p:cNvSpPr>
          <p:nvPr/>
        </p:nvSpPr>
        <p:spPr bwMode="auto">
          <a:xfrm>
            <a:off x="2286000" y="4800600"/>
            <a:ext cx="762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56" name="Text Box 71"/>
          <p:cNvSpPr txBox="1">
            <a:spLocks noChangeArrowheads="1"/>
          </p:cNvSpPr>
          <p:nvPr/>
        </p:nvSpPr>
        <p:spPr bwMode="auto">
          <a:xfrm>
            <a:off x="3733800" y="3641725"/>
            <a:ext cx="12684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Difference</a:t>
            </a:r>
          </a:p>
        </p:txBody>
      </p:sp>
    </p:spTree>
    <p:extLst>
      <p:ext uri="{BB962C8B-B14F-4D97-AF65-F5344CB8AC3E}">
        <p14:creationId xmlns:p14="http://schemas.microsoft.com/office/powerpoint/2010/main" val="194057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92BC5BD-61FD-4CB1-A023-BD1148F31DA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000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DIFFERENCE Example </a:t>
            </a:r>
          </a:p>
        </p:txBody>
      </p:sp>
      <p:pic>
        <p:nvPicPr>
          <p:cNvPr id="51204" name="Picture 5" descr="diff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414463"/>
            <a:ext cx="6400800" cy="4300537"/>
          </a:xfrm>
          <a:noFill/>
        </p:spPr>
      </p:pic>
    </p:spTree>
    <p:extLst>
      <p:ext uri="{BB962C8B-B14F-4D97-AF65-F5344CB8AC3E}">
        <p14:creationId xmlns:p14="http://schemas.microsoft.com/office/powerpoint/2010/main" val="20139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312AB6E-1616-4B2D-879E-00414E5CCAEC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000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CARTESIAN PRODUCT example </a:t>
            </a:r>
          </a:p>
        </p:txBody>
      </p:sp>
      <p:pic>
        <p:nvPicPr>
          <p:cNvPr id="52228" name="Picture 5" descr="cp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2057400"/>
            <a:ext cx="8534400" cy="3889375"/>
          </a:xfrm>
          <a:noFill/>
        </p:spPr>
      </p:pic>
    </p:spTree>
    <p:extLst>
      <p:ext uri="{BB962C8B-B14F-4D97-AF65-F5344CB8AC3E}">
        <p14:creationId xmlns:p14="http://schemas.microsoft.com/office/powerpoint/2010/main" val="25586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8A0FBC-EB2A-4FF3-8D7D-1DC0DA0DD45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000" smtClean="0"/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JOIN Example </a:t>
            </a:r>
          </a:p>
        </p:txBody>
      </p:sp>
      <p:pic>
        <p:nvPicPr>
          <p:cNvPr id="53252" name="Picture 6" descr="join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600200"/>
            <a:ext cx="7010400" cy="4310063"/>
          </a:xfrm>
          <a:noFill/>
        </p:spPr>
      </p:pic>
    </p:spTree>
    <p:extLst>
      <p:ext uri="{BB962C8B-B14F-4D97-AF65-F5344CB8AC3E}">
        <p14:creationId xmlns:p14="http://schemas.microsoft.com/office/powerpoint/2010/main" val="195443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A71FD17-7F60-4837-946A-4754C2D2CF0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000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OUTER JOIN example 1 </a:t>
            </a:r>
          </a:p>
        </p:txBody>
      </p:sp>
      <p:pic>
        <p:nvPicPr>
          <p:cNvPr id="54276" name="Picture 5" descr="outjoin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981200"/>
            <a:ext cx="6934200" cy="3629025"/>
          </a:xfrm>
          <a:noFill/>
        </p:spPr>
      </p:pic>
    </p:spTree>
    <p:extLst>
      <p:ext uri="{BB962C8B-B14F-4D97-AF65-F5344CB8AC3E}">
        <p14:creationId xmlns:p14="http://schemas.microsoft.com/office/powerpoint/2010/main" val="26051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F3E96E1-CFF5-4F85-ABFB-FC10B5475DF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000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OUTER JOIN example 2</a:t>
            </a:r>
          </a:p>
        </p:txBody>
      </p:sp>
      <p:pic>
        <p:nvPicPr>
          <p:cNvPr id="55300" name="Picture 5" descr="outjoin2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905000"/>
            <a:ext cx="7543800" cy="3948113"/>
          </a:xfrm>
          <a:noFill/>
        </p:spPr>
      </p:pic>
    </p:spTree>
    <p:extLst>
      <p:ext uri="{BB962C8B-B14F-4D97-AF65-F5344CB8AC3E}">
        <p14:creationId xmlns:p14="http://schemas.microsoft.com/office/powerpoint/2010/main" val="32295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2CF42EB-1E10-4CD1-8E28-4FF6BAC9921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000" smtClean="0"/>
          </a:p>
        </p:txBody>
      </p:sp>
      <p:sp>
        <p:nvSpPr>
          <p:cNvPr id="56323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Additional Relational Functions</a:t>
            </a:r>
          </a:p>
        </p:txBody>
      </p:sp>
    </p:spTree>
    <p:extLst>
      <p:ext uri="{BB962C8B-B14F-4D97-AF65-F5344CB8AC3E}">
        <p14:creationId xmlns:p14="http://schemas.microsoft.com/office/powerpoint/2010/main" val="11052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D91D52F-5C1A-466E-AE70-3A2F27D337E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000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Aggregate Functions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SUM</a:t>
            </a:r>
            <a:r>
              <a:rPr lang="en-US" altLang="ar-SA" sz="2600" dirty="0" smtClean="0"/>
              <a:t> : returns the sum of the values in a specified attribute.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COUNT</a:t>
            </a:r>
            <a:r>
              <a:rPr lang="en-US" altLang="ar-SA" sz="2600" dirty="0" smtClean="0"/>
              <a:t>: returns the number of tuples in a specified attribute.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AVERAGE: </a:t>
            </a:r>
            <a:r>
              <a:rPr lang="en-US" altLang="ar-SA" sz="2600" dirty="0" smtClean="0"/>
              <a:t>returns the average of the values in a specified attribute.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 MIN</a:t>
            </a:r>
            <a:r>
              <a:rPr lang="en-US" altLang="ar-SA" sz="2600" dirty="0" smtClean="0"/>
              <a:t>: returns the smallest value in a specified attribute.	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 MAX:</a:t>
            </a:r>
            <a:r>
              <a:rPr lang="en-US" altLang="ar-SA" sz="2600" dirty="0" smtClean="0"/>
              <a:t> returns the largest value in a specified attribute.</a:t>
            </a:r>
          </a:p>
        </p:txBody>
      </p:sp>
    </p:spTree>
    <p:extLst>
      <p:ext uri="{BB962C8B-B14F-4D97-AF65-F5344CB8AC3E}">
        <p14:creationId xmlns:p14="http://schemas.microsoft.com/office/powerpoint/2010/main" val="22259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FD3266B-1614-42CF-9CD9-6154F5FE2F5C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000" smtClean="0"/>
          </a:p>
        </p:txBody>
      </p:sp>
      <p:sp>
        <p:nvSpPr>
          <p:cNvPr id="583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Examples</a:t>
            </a:r>
          </a:p>
        </p:txBody>
      </p:sp>
      <p:graphicFrame>
        <p:nvGraphicFramePr>
          <p:cNvPr id="191535" name="Group 47"/>
          <p:cNvGraphicFramePr>
            <a:graphicFrameLocks noGrp="1"/>
          </p:cNvGraphicFramePr>
          <p:nvPr>
            <p:ph idx="1"/>
          </p:nvPr>
        </p:nvGraphicFramePr>
        <p:xfrm>
          <a:off x="1473200" y="2405063"/>
          <a:ext cx="6223000" cy="3081339"/>
        </p:xfrm>
        <a:graphic>
          <a:graphicData uri="http://schemas.openxmlformats.org/drawingml/2006/table">
            <a:tbl>
              <a:tblPr/>
              <a:tblGrid>
                <a:gridCol w="660400"/>
                <a:gridCol w="1771650"/>
                <a:gridCol w="1771650"/>
                <a:gridCol w="2019300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Salary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Department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John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Annie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04" name="Text Box 48"/>
          <p:cNvSpPr txBox="1">
            <a:spLocks noChangeArrowheads="1"/>
          </p:cNvSpPr>
          <p:nvPr/>
        </p:nvSpPr>
        <p:spPr bwMode="auto">
          <a:xfrm>
            <a:off x="838200" y="1600200"/>
            <a:ext cx="1876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/>
              <a:t>EMPLOYEE</a:t>
            </a:r>
          </a:p>
        </p:txBody>
      </p:sp>
    </p:spTree>
    <p:extLst>
      <p:ext uri="{BB962C8B-B14F-4D97-AF65-F5344CB8AC3E}">
        <p14:creationId xmlns:p14="http://schemas.microsoft.com/office/powerpoint/2010/main" val="109162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6D00306-C58D-46CF-BFDB-B646218AC0E2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000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1- SUM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b="1" dirty="0" smtClean="0">
                <a:solidFill>
                  <a:srgbClr val="0066FF"/>
                </a:solidFill>
              </a:rPr>
              <a:t>Find the total of the employees salary</a:t>
            </a:r>
          </a:p>
          <a:p>
            <a:pPr algn="l" rtl="0" eaLnBrk="1" hangingPunct="1"/>
            <a:r>
              <a:rPr lang="en-US" altLang="ar-SA" sz="2600" dirty="0" smtClean="0"/>
              <a:t>R </a:t>
            </a:r>
            <a:r>
              <a:rPr lang="en-US" altLang="ar-SA" sz="2600" dirty="0" smtClean="0">
                <a:sym typeface="Wingdings 3" pitchFamily="18" charset="2"/>
              </a:rPr>
              <a:t>    </a:t>
            </a:r>
            <a:r>
              <a:rPr lang="en-US" altLang="ar-SA" sz="2600" baseline="-25000" dirty="0" smtClean="0"/>
              <a:t>SUM(SALARY)</a:t>
            </a:r>
            <a:r>
              <a:rPr lang="en-US" altLang="ar-SA" sz="2600" dirty="0" smtClean="0"/>
              <a:t> (EMPLOYEE)</a:t>
            </a:r>
          </a:p>
          <a:p>
            <a:pPr algn="l" rtl="0" eaLnBrk="1" hangingPunct="1"/>
            <a:r>
              <a:rPr lang="en-US" altLang="ar-SA" sz="2600" dirty="0" smtClean="0"/>
              <a:t>The result is sum= 500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dirty="0" smtClean="0"/>
              <a:t>select sum(salary) from EMPLOYEE</a:t>
            </a:r>
            <a:r>
              <a:rPr lang="en-US" altLang="ar-SA" sz="2600" dirty="0" smtClean="0">
                <a:solidFill>
                  <a:schemeClr val="bg1"/>
                </a:solidFill>
              </a:rPr>
              <a:t>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b="1" u="sng" dirty="0" smtClean="0">
                <a:solidFill>
                  <a:srgbClr val="33CC33"/>
                </a:solidFill>
              </a:rPr>
              <a:t>Note:</a:t>
            </a:r>
            <a:r>
              <a:rPr lang="en-US" altLang="ar-SA" sz="2600" dirty="0" smtClean="0"/>
              <a:t> </a:t>
            </a:r>
          </a:p>
          <a:p>
            <a:pPr algn="l" rtl="0" eaLnBrk="1" hangingPunct="1"/>
            <a:r>
              <a:rPr lang="en-US" altLang="ar-SA" sz="2600" dirty="0" smtClean="0"/>
              <a:t>Duplicates are not eliminated. </a:t>
            </a:r>
          </a:p>
          <a:p>
            <a:pPr algn="l" rtl="0" eaLnBrk="1" hangingPunct="1"/>
            <a:r>
              <a:rPr lang="en-US" altLang="ar-SA" sz="2600" b="1" dirty="0" smtClean="0"/>
              <a:t>Null</a:t>
            </a:r>
            <a:r>
              <a:rPr lang="en-US" altLang="ar-SA" sz="2600" dirty="0" smtClean="0"/>
              <a:t> values are ignored. </a:t>
            </a:r>
          </a:p>
          <a:p>
            <a:pPr algn="l" rtl="0" eaLnBrk="1" hangingPunct="1"/>
            <a:endParaRPr lang="en-US" altLang="ar-SA" sz="2600" dirty="0" smtClean="0"/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dirty="0" smtClean="0"/>
              <a:t> </a:t>
            </a:r>
          </a:p>
        </p:txBody>
      </p:sp>
      <p:pic>
        <p:nvPicPr>
          <p:cNvPr id="59397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290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21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58D1252-99C2-44FE-8A7B-8E77C885386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000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2- COUNT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Count all the </a:t>
            </a:r>
            <a:r>
              <a:rPr lang="en-US" altLang="ar-SA" b="1" dirty="0" err="1" smtClean="0">
                <a:solidFill>
                  <a:srgbClr val="0066FF"/>
                </a:solidFill>
              </a:rPr>
              <a:t>empolyees</a:t>
            </a:r>
            <a:r>
              <a:rPr lang="en-US" altLang="ar-SA" b="1" dirty="0" smtClean="0">
                <a:solidFill>
                  <a:srgbClr val="0066FF"/>
                </a:solidFill>
              </a:rPr>
              <a:t> who get a salary</a:t>
            </a:r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</a:t>
            </a:r>
            <a:r>
              <a:rPr lang="en-US" altLang="ar-SA" dirty="0" smtClean="0"/>
              <a:t>   </a:t>
            </a:r>
            <a:r>
              <a:rPr lang="en-US" altLang="ar-SA" baseline="-25000" dirty="0" smtClean="0"/>
              <a:t>count(salary)</a:t>
            </a:r>
            <a:r>
              <a:rPr lang="en-US" altLang="ar-SA" dirty="0" smtClean="0"/>
              <a:t> (EMPLOYEE) </a:t>
            </a:r>
          </a:p>
          <a:p>
            <a:pPr algn="l" rtl="0" eaLnBrk="1" hangingPunct="1"/>
            <a:r>
              <a:rPr lang="en-US" altLang="ar-SA" dirty="0" smtClean="0"/>
              <a:t>The result is  count=3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dirty="0" smtClean="0"/>
              <a:t>select count(salary) from EMPLOYEE</a:t>
            </a:r>
          </a:p>
        </p:txBody>
      </p:sp>
      <p:pic>
        <p:nvPicPr>
          <p:cNvPr id="60421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4" y="2103120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14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3391EB7-9796-44CA-AA96-8DB0856E78D1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000" smtClean="0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Selection Operation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the tuples of R that satisfy a selection condition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    </a:t>
            </a: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baseline="-25000" dirty="0" smtClean="0">
                <a:sym typeface="Symbol" pitchFamily="18" charset="2"/>
              </a:rPr>
              <a:t>&lt;selection condition&gt;</a:t>
            </a:r>
            <a:r>
              <a:rPr lang="en-US" altLang="ar-SA" sz="2100" dirty="0" smtClean="0">
                <a:sym typeface="Symbol" pitchFamily="18" charset="2"/>
              </a:rPr>
              <a:t>(R)</a:t>
            </a: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Selection condition = can be one condition or more using AND / OR 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Example: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Select all staff with a salary greater than 10,000</a:t>
            </a:r>
          </a:p>
          <a:p>
            <a:pPr marL="0" indent="0" algn="just" rtl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ar-SA" sz="2600" dirty="0" smtClean="0">
                <a:sym typeface="Symbol" pitchFamily="18" charset="2"/>
              </a:rPr>
              <a:t>		</a:t>
            </a:r>
            <a:r>
              <a:rPr lang="en-US" altLang="ar-SA" sz="2600" baseline="-25000" dirty="0" smtClean="0">
                <a:sym typeface="Symbol" pitchFamily="18" charset="2"/>
              </a:rPr>
              <a:t>salary &gt; 10000  </a:t>
            </a:r>
            <a:r>
              <a:rPr lang="en-US" altLang="ar-SA" sz="2600" dirty="0" smtClean="0">
                <a:sym typeface="Symbol" pitchFamily="18" charset="2"/>
              </a:rPr>
              <a:t>(STAFF)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2516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CD59147-3AB8-4357-BB55-2CFFF7AEDC38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000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3- AVERAGE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Retrieve the average of the employees’ salaries.</a:t>
            </a:r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   </a:t>
            </a:r>
            <a:r>
              <a:rPr lang="en-US" altLang="ar-SA" baseline="-25000" dirty="0" smtClean="0">
                <a:sym typeface="Wingdings 3" pitchFamily="18" charset="2"/>
              </a:rPr>
              <a:t>AVG( SALARY)</a:t>
            </a:r>
            <a:r>
              <a:rPr lang="en-US" altLang="ar-SA" dirty="0" smtClean="0">
                <a:sym typeface="Wingdings 3" pitchFamily="18" charset="2"/>
              </a:rPr>
              <a:t> (EMPLOYEE)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dirty="0" smtClean="0">
                <a:sym typeface="Wingdings 3" pitchFamily="18" charset="2"/>
              </a:rPr>
              <a:t>Select  </a:t>
            </a:r>
            <a:r>
              <a:rPr lang="en-US" altLang="ar-SA" dirty="0" err="1" smtClean="0">
                <a:sym typeface="Wingdings 3" pitchFamily="18" charset="2"/>
              </a:rPr>
              <a:t>avg</a:t>
            </a:r>
            <a:r>
              <a:rPr lang="en-US" altLang="ar-SA" dirty="0" smtClean="0">
                <a:sym typeface="Wingdings 3" pitchFamily="18" charset="2"/>
              </a:rPr>
              <a:t>(salary) from EMPLOYEE</a:t>
            </a:r>
          </a:p>
          <a:p>
            <a:pPr algn="l" rtl="0" eaLnBrk="1" hangingPunct="1"/>
            <a:endParaRPr lang="en-US" altLang="ar-SA" dirty="0" smtClean="0">
              <a:sym typeface="Wingdings 3" pitchFamily="18" charset="2"/>
            </a:endParaRPr>
          </a:p>
        </p:txBody>
      </p:sp>
      <p:pic>
        <p:nvPicPr>
          <p:cNvPr id="61445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791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3A13686-9FEB-46EB-BD40-943349FE58D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000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4- MIN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Retrieve the minimum salary among all employees.</a:t>
            </a:r>
            <a:endParaRPr lang="en-US" altLang="ar-SA" dirty="0" smtClean="0"/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     </a:t>
            </a:r>
            <a:r>
              <a:rPr lang="en-US" altLang="ar-SA" baseline="-25000" dirty="0" smtClean="0">
                <a:sym typeface="Wingdings 3" pitchFamily="18" charset="2"/>
              </a:rPr>
              <a:t>MIN (SALARY)</a:t>
            </a:r>
            <a:r>
              <a:rPr lang="en-US" altLang="ar-SA" dirty="0" smtClean="0">
                <a:sym typeface="Wingdings 3" pitchFamily="18" charset="2"/>
              </a:rPr>
              <a:t> (EMPLOYEE)</a:t>
            </a:r>
          </a:p>
          <a:p>
            <a:pPr algn="l" rtl="0" eaLnBrk="1" hangingPunct="1"/>
            <a:r>
              <a:rPr lang="en-US" altLang="ar-SA" dirty="0" smtClean="0"/>
              <a:t>The result is  min= 100</a:t>
            </a:r>
          </a:p>
          <a:p>
            <a:pPr eaLnBrk="1" hangingPunct="1"/>
            <a:endParaRPr lang="en-US" altLang="ar-SA" dirty="0" smtClean="0"/>
          </a:p>
        </p:txBody>
      </p:sp>
      <p:pic>
        <p:nvPicPr>
          <p:cNvPr id="62469" name="Picture 130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840" y="2132856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88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32DD720-F4F0-4BFF-B010-CDA5471D488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000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5- MAX</a:t>
            </a: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Retrieve the maximum salary among all employees.</a:t>
            </a:r>
            <a:endParaRPr lang="en-US" altLang="ar-SA" dirty="0" smtClean="0"/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    </a:t>
            </a:r>
            <a:r>
              <a:rPr lang="en-US" altLang="ar-SA" baseline="-25000" dirty="0" smtClean="0">
                <a:sym typeface="Wingdings 3" pitchFamily="18" charset="2"/>
              </a:rPr>
              <a:t>MAX( SALARY)</a:t>
            </a:r>
            <a:r>
              <a:rPr lang="en-US" altLang="ar-SA" dirty="0" smtClean="0">
                <a:sym typeface="Wingdings 3" pitchFamily="18" charset="2"/>
              </a:rPr>
              <a:t> (EMPLOYEE)</a:t>
            </a:r>
          </a:p>
          <a:p>
            <a:pPr algn="l" rtl="0" eaLnBrk="1" hangingPunct="1"/>
            <a:r>
              <a:rPr lang="en-US" altLang="ar-SA" dirty="0" smtClean="0"/>
              <a:t>The result is  max= 300</a:t>
            </a:r>
          </a:p>
          <a:p>
            <a:pPr eaLnBrk="1" hangingPunct="1">
              <a:buFont typeface="Wingdings" pitchFamily="2" charset="2"/>
              <a:buNone/>
            </a:pPr>
            <a:endParaRPr lang="en-US" altLang="ar-SA" dirty="0" smtClean="0">
              <a:sym typeface="Wingdings 3" pitchFamily="18" charset="2"/>
            </a:endParaRPr>
          </a:p>
          <a:p>
            <a:pPr eaLnBrk="1" hangingPunct="1"/>
            <a:endParaRPr lang="en-US" altLang="ar-SA" dirty="0" smtClean="0"/>
          </a:p>
        </p:txBody>
      </p:sp>
      <p:pic>
        <p:nvPicPr>
          <p:cNvPr id="63493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90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14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A110759-D1A5-4751-8276-2624009C5AF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000" smtClean="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z="3400" smtClean="0"/>
              <a:t>Rename Operation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1938"/>
            <a:ext cx="8229600" cy="4411662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altLang="ar-SA" sz="2500" dirty="0" smtClean="0"/>
              <a:t>Allows us to name, and therefore to refer to, the results of relational-algebra expressions.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altLang="ar-SA" sz="2500" dirty="0" smtClean="0"/>
              <a:t>Allows us to refer to a relation by more than one name.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Example: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 			</a:t>
            </a:r>
            <a:r>
              <a:rPr lang="en-US" altLang="ar-SA" sz="2500" dirty="0" smtClean="0">
                <a:solidFill>
                  <a:srgbClr val="33CC33"/>
                </a:solidFill>
              </a:rPr>
              <a:t>	</a:t>
            </a:r>
            <a:r>
              <a:rPr lang="en-US" altLang="ar-SA" sz="2500" i="1" dirty="0" smtClean="0">
                <a:solidFill>
                  <a:srgbClr val="33CC33"/>
                </a:solidFill>
                <a:sym typeface="Symbol" pitchFamily="18" charset="2"/>
              </a:rPr>
              <a:t></a:t>
            </a:r>
            <a:r>
              <a:rPr lang="en-US" altLang="ar-SA" sz="2500" i="1" dirty="0" smtClean="0">
                <a:solidFill>
                  <a:srgbClr val="33CC33"/>
                </a:solidFill>
              </a:rPr>
              <a:t> </a:t>
            </a:r>
            <a:r>
              <a:rPr lang="en-US" altLang="ar-SA" sz="2500" i="1" baseline="-25000" dirty="0" smtClean="0">
                <a:solidFill>
                  <a:srgbClr val="33CC33"/>
                </a:solidFill>
              </a:rPr>
              <a:t>X </a:t>
            </a:r>
            <a:r>
              <a:rPr lang="en-US" altLang="ar-SA" sz="2500" dirty="0" smtClean="0">
                <a:solidFill>
                  <a:srgbClr val="33CC33"/>
                </a:solidFill>
              </a:rPr>
              <a:t>(</a:t>
            </a:r>
            <a:r>
              <a:rPr lang="en-US" altLang="ar-SA" sz="2500" i="1" dirty="0" smtClean="0">
                <a:solidFill>
                  <a:srgbClr val="33CC33"/>
                </a:solidFill>
              </a:rPr>
              <a:t>E</a:t>
            </a:r>
            <a:r>
              <a:rPr lang="en-US" altLang="ar-SA" sz="2500" dirty="0" smtClean="0">
                <a:solidFill>
                  <a:srgbClr val="33CC33"/>
                </a:solidFill>
              </a:rPr>
              <a:t>)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returns the expression </a:t>
            </a:r>
            <a:r>
              <a:rPr lang="en-US" altLang="ar-SA" sz="2500" i="1" dirty="0" smtClean="0"/>
              <a:t>E</a:t>
            </a:r>
            <a:r>
              <a:rPr lang="en-US" altLang="ar-SA" sz="2500" dirty="0" smtClean="0"/>
              <a:t> under the name </a:t>
            </a:r>
            <a:r>
              <a:rPr lang="en-US" altLang="ar-SA" sz="2500" i="1" dirty="0" smtClean="0"/>
              <a:t>X</a:t>
            </a:r>
            <a:endParaRPr lang="en-US" altLang="ar-SA" sz="2500" dirty="0" smtClean="0"/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If a relational-algebra expression </a:t>
            </a:r>
            <a:r>
              <a:rPr lang="en-US" altLang="ar-SA" sz="2500" i="1" dirty="0" smtClean="0"/>
              <a:t>E</a:t>
            </a:r>
            <a:r>
              <a:rPr lang="en-US" altLang="ar-SA" sz="2500" dirty="0" smtClean="0"/>
              <a:t> has </a:t>
            </a:r>
            <a:r>
              <a:rPr lang="en-US" altLang="ar-SA" sz="2500" dirty="0" err="1" smtClean="0"/>
              <a:t>arity</a:t>
            </a:r>
            <a:r>
              <a:rPr lang="en-US" altLang="ar-SA" sz="2500" dirty="0" smtClean="0"/>
              <a:t> </a:t>
            </a:r>
            <a:r>
              <a:rPr lang="en-US" altLang="ar-SA" sz="2500" i="1" dirty="0" smtClean="0"/>
              <a:t>n</a:t>
            </a:r>
            <a:r>
              <a:rPr lang="en-US" altLang="ar-SA" sz="2500" dirty="0" smtClean="0"/>
              <a:t>, then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>
                <a:solidFill>
                  <a:srgbClr val="33CC33"/>
                </a:solidFill>
              </a:rPr>
              <a:t>                                          </a:t>
            </a:r>
            <a:r>
              <a:rPr lang="en-US" altLang="ar-SA" sz="2500" i="1" dirty="0" smtClean="0">
                <a:solidFill>
                  <a:srgbClr val="33CC33"/>
                </a:solidFill>
                <a:sym typeface="Symbol" pitchFamily="18" charset="2"/>
              </a:rPr>
              <a:t></a:t>
            </a:r>
            <a:r>
              <a:rPr lang="en-US" altLang="ar-SA" sz="2500" dirty="0" smtClean="0">
                <a:solidFill>
                  <a:srgbClr val="33CC33"/>
                </a:solidFill>
              </a:rPr>
              <a:t> </a:t>
            </a:r>
            <a:r>
              <a:rPr lang="en-US" altLang="ar-SA" sz="2500" baseline="-25000" dirty="0" smtClean="0">
                <a:solidFill>
                  <a:srgbClr val="33CC33"/>
                </a:solidFill>
              </a:rPr>
              <a:t>(</a:t>
            </a:r>
            <a:r>
              <a:rPr lang="en-US" altLang="ar-SA" sz="2500" i="1" baseline="-25000" dirty="0" smtClean="0">
                <a:solidFill>
                  <a:srgbClr val="33CC33"/>
                </a:solidFill>
              </a:rPr>
              <a:t>A1, A2, …, An</a:t>
            </a:r>
            <a:r>
              <a:rPr lang="en-US" altLang="ar-SA" sz="2500" baseline="-25000" dirty="0" smtClean="0">
                <a:solidFill>
                  <a:srgbClr val="33CC33"/>
                </a:solidFill>
              </a:rPr>
              <a:t>) </a:t>
            </a:r>
            <a:r>
              <a:rPr lang="en-US" altLang="ar-SA" sz="2500" dirty="0" smtClean="0">
                <a:solidFill>
                  <a:srgbClr val="33CC33"/>
                </a:solidFill>
              </a:rPr>
              <a:t>(</a:t>
            </a:r>
            <a:r>
              <a:rPr lang="en-US" altLang="ar-SA" sz="2500" i="1" dirty="0" smtClean="0">
                <a:solidFill>
                  <a:srgbClr val="33CC33"/>
                </a:solidFill>
              </a:rPr>
              <a:t>E</a:t>
            </a:r>
            <a:r>
              <a:rPr lang="en-US" altLang="ar-SA" sz="2500" dirty="0" smtClean="0">
                <a:solidFill>
                  <a:srgbClr val="33CC33"/>
                </a:solidFill>
              </a:rPr>
              <a:t>)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returns the result of expression </a:t>
            </a:r>
            <a:r>
              <a:rPr lang="en-US" altLang="ar-SA" sz="2500" i="1" dirty="0" smtClean="0"/>
              <a:t>E</a:t>
            </a:r>
            <a:r>
              <a:rPr lang="en-US" altLang="ar-SA" sz="2500" dirty="0" smtClean="0"/>
              <a:t> under the name </a:t>
            </a:r>
            <a:r>
              <a:rPr lang="en-US" altLang="ar-SA" sz="2500" i="1" dirty="0" smtClean="0"/>
              <a:t>X</a:t>
            </a:r>
            <a:r>
              <a:rPr lang="en-US" altLang="ar-SA" sz="2500" dirty="0" smtClean="0"/>
              <a:t>, and with  the  attributes renamed to </a:t>
            </a:r>
            <a:r>
              <a:rPr lang="en-US" altLang="ar-SA" sz="2500" i="1" dirty="0" smtClean="0"/>
              <a:t>A1, A2, …., An</a:t>
            </a:r>
            <a:r>
              <a:rPr lang="en-US" altLang="ar-SA" sz="2500" dirty="0" smtClean="0"/>
              <a:t>.</a:t>
            </a:r>
          </a:p>
          <a:p>
            <a:pPr algn="l" rtl="0" eaLnBrk="1" hangingPunct="1">
              <a:lnSpc>
                <a:spcPct val="90000"/>
              </a:lnSpc>
            </a:pPr>
            <a:endParaRPr lang="en-US" altLang="ar-SA" sz="2500" dirty="0" smtClean="0"/>
          </a:p>
          <a:p>
            <a:pPr algn="l" rtl="0" eaLnBrk="1" hangingPunct="1">
              <a:lnSpc>
                <a:spcPct val="90000"/>
              </a:lnSpc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57310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FA51E1A-15E2-4CB3-B5AC-D49C3CF9543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000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z="3400" smtClean="0"/>
              <a:t>Rename Operation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32520"/>
            <a:ext cx="8229600" cy="48768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sz="2100" i="1" dirty="0" smtClean="0">
                <a:sym typeface="Symbol" pitchFamily="18" charset="2"/>
              </a:rPr>
              <a:t></a:t>
            </a:r>
            <a:r>
              <a:rPr lang="en-US" altLang="ar-SA" sz="2100" dirty="0" smtClean="0"/>
              <a:t> </a:t>
            </a:r>
            <a:r>
              <a:rPr lang="en-US" altLang="ar-SA" sz="2100" baseline="-25000" dirty="0" smtClean="0"/>
              <a:t>(DNO,NOEMPS,AVGSAL) </a:t>
            </a:r>
            <a:r>
              <a:rPr lang="en-US" altLang="ar-SA" sz="2200" dirty="0" smtClean="0">
                <a:sym typeface="Wingdings 3" pitchFamily="18" charset="2"/>
              </a:rPr>
              <a:t> DNO     </a:t>
            </a:r>
            <a:r>
              <a:rPr lang="en-US" altLang="ar-SA" sz="2000" baseline="-25000" dirty="0" smtClean="0">
                <a:sym typeface="Wingdings 3" pitchFamily="18" charset="2"/>
              </a:rPr>
              <a:t>COUNT (SSN),AVG( SALARY)</a:t>
            </a:r>
            <a:r>
              <a:rPr lang="en-US" altLang="ar-SA" sz="2000" dirty="0" smtClean="0">
                <a:sym typeface="Wingdings 3" pitchFamily="18" charset="2"/>
              </a:rPr>
              <a:t> (EMPLOYEE)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100" baseline="-25000" dirty="0" smtClean="0"/>
              <a:t> </a:t>
            </a:r>
            <a:r>
              <a:rPr lang="en-US" altLang="ar-SA" sz="2100" dirty="0" smtClean="0"/>
              <a:t> </a:t>
            </a:r>
          </a:p>
          <a:p>
            <a:pPr algn="l" rtl="0" eaLnBrk="1" hangingPunct="1"/>
            <a:r>
              <a:rPr lang="en-US" altLang="ar-SA" sz="2100" dirty="0" smtClean="0"/>
              <a:t>DNO is the grouping attribute </a:t>
            </a:r>
          </a:p>
        </p:txBody>
      </p:sp>
      <p:pic>
        <p:nvPicPr>
          <p:cNvPr id="65541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88" y="1752600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53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B7D0AD9-F4C1-4B54-AA89-3AFD62B977B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US" altLang="en-US" sz="1000" smtClean="0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7391400" cy="609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7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Relational Algebra Operations</a:t>
            </a:r>
            <a:endParaRPr lang="en-US" sz="2700" smtClean="0">
              <a:solidFill>
                <a:srgbClr val="000099"/>
              </a:solidFill>
            </a:endParaRP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1524000" y="838200"/>
            <a:ext cx="6248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latin typeface="Times New Roman" pitchFamily="18" charset="0"/>
              </a:rPr>
              <a:t>Operation                             Notation</a:t>
            </a:r>
          </a:p>
        </p:txBody>
      </p:sp>
      <p:sp>
        <p:nvSpPr>
          <p:cNvPr id="66565" name="Rectangle 4"/>
          <p:cNvSpPr>
            <a:spLocks noChangeArrowheads="1"/>
          </p:cNvSpPr>
          <p:nvPr/>
        </p:nvSpPr>
        <p:spPr bwMode="auto">
          <a:xfrm>
            <a:off x="1524000" y="1295400"/>
            <a:ext cx="6248400" cy="4876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ar-SA" altLang="ar-SA" sz="2400">
              <a:latin typeface="Times New Roman" pitchFamily="18" charset="0"/>
            </a:endParaRPr>
          </a:p>
        </p:txBody>
      </p:sp>
      <p:sp>
        <p:nvSpPr>
          <p:cNvPr id="66566" name="Text Box 5"/>
          <p:cNvSpPr txBox="1">
            <a:spLocks noChangeArrowheads="1"/>
          </p:cNvSpPr>
          <p:nvPr/>
        </p:nvSpPr>
        <p:spPr bwMode="auto">
          <a:xfrm>
            <a:off x="1752600" y="1219200"/>
            <a:ext cx="2846388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Selection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Projection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Union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Difference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Intersection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Cartesian Product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Theta 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Equijoin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Natural 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Outer 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Rename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Aggregate Function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/>
          </a:p>
        </p:txBody>
      </p:sp>
      <p:sp>
        <p:nvSpPr>
          <p:cNvPr id="66567" name="Text Box 6"/>
          <p:cNvSpPr txBox="1">
            <a:spLocks noChangeArrowheads="1"/>
          </p:cNvSpPr>
          <p:nvPr/>
        </p:nvSpPr>
        <p:spPr bwMode="auto">
          <a:xfrm>
            <a:off x="4953000" y="1211263"/>
            <a:ext cx="26987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sym typeface="Symbol" pitchFamily="18" charset="2"/>
              </a:rPr>
              <a:t></a:t>
            </a:r>
            <a:r>
              <a:rPr lang="en-US" altLang="ar-SA" sz="2400" baseline="-25000">
                <a:sym typeface="Symbol" pitchFamily="18" charset="2"/>
              </a:rPr>
              <a:t>&lt;selection condition&gt;</a:t>
            </a:r>
            <a:r>
              <a:rPr lang="en-US" altLang="ar-SA" sz="2400">
                <a:sym typeface="Symbol" pitchFamily="18" charset="2"/>
              </a:rPr>
              <a:t>(R)</a:t>
            </a:r>
            <a:endParaRPr lang="en-US" altLang="ar-SA" sz="240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sym typeface="Symbol" pitchFamily="18" charset="2"/>
              </a:rPr>
              <a:t></a:t>
            </a:r>
            <a:r>
              <a:rPr lang="en-US" altLang="ar-SA" sz="2400" baseline="-25000">
                <a:sym typeface="Symbol" pitchFamily="18" charset="2"/>
              </a:rPr>
              <a:t>&lt;attribute list&gt;</a:t>
            </a:r>
            <a:r>
              <a:rPr lang="en-US" altLang="ar-SA" sz="2400">
                <a:sym typeface="Symbol" pitchFamily="18" charset="2"/>
              </a:rPr>
              <a:t>(R)</a:t>
            </a:r>
            <a:endParaRPr lang="en-US" altLang="ar-SA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sym typeface="Symbol" pitchFamily="18" charset="2"/>
              </a:rPr>
              <a:t>R  S</a:t>
            </a:r>
            <a:r>
              <a:rPr lang="en-US" altLang="ar-SA" sz="2400"/>
              <a:t>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sym typeface="Symbol" pitchFamily="18" charset="2"/>
              </a:rPr>
              <a:t>R - S</a:t>
            </a:r>
            <a:endParaRPr lang="en-US" altLang="ar-SA" sz="240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sym typeface="Symbol" pitchFamily="18" charset="2"/>
              </a:rPr>
              <a:t>R  S</a:t>
            </a:r>
            <a:endParaRPr lang="en-US" altLang="ar-SA" sz="240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sym typeface="Symbol" pitchFamily="18" charset="2"/>
              </a:rPr>
              <a:t>R X S</a:t>
            </a:r>
            <a:endParaRPr lang="en-US" altLang="ar-SA" sz="240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R    </a:t>
            </a:r>
            <a:r>
              <a:rPr lang="en-US" altLang="ar-SA" sz="2400" i="1" baseline="-25000"/>
              <a:t>F </a:t>
            </a:r>
            <a:r>
              <a:rPr lang="en-US" altLang="ar-SA" sz="2400"/>
              <a:t>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R    </a:t>
            </a:r>
            <a:r>
              <a:rPr lang="en-US" altLang="ar-SA" sz="2400" i="1" baseline="-25000"/>
              <a:t>F </a:t>
            </a:r>
            <a:r>
              <a:rPr lang="en-US" altLang="ar-SA" sz="2400"/>
              <a:t>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R *  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/>
              <a:t>R     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/>
          </a:p>
        </p:txBody>
      </p:sp>
      <p:sp>
        <p:nvSpPr>
          <p:cNvPr id="66568" name="AutoShape 7"/>
          <p:cNvSpPr>
            <a:spLocks noChangeArrowheads="1"/>
          </p:cNvSpPr>
          <p:nvPr/>
        </p:nvSpPr>
        <p:spPr bwMode="auto">
          <a:xfrm rot="5342390">
            <a:off x="5334794" y="3658394"/>
            <a:ext cx="150812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66569" name="AutoShape 8"/>
          <p:cNvSpPr>
            <a:spLocks noChangeArrowheads="1"/>
          </p:cNvSpPr>
          <p:nvPr/>
        </p:nvSpPr>
        <p:spPr bwMode="auto">
          <a:xfrm rot="5342390">
            <a:off x="5334794" y="4039394"/>
            <a:ext cx="150812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grpSp>
        <p:nvGrpSpPr>
          <p:cNvPr id="66570" name="Group 10"/>
          <p:cNvGrpSpPr>
            <a:grpSpLocks/>
          </p:cNvGrpSpPr>
          <p:nvPr/>
        </p:nvGrpSpPr>
        <p:grpSpPr bwMode="auto">
          <a:xfrm>
            <a:off x="5257800" y="4953000"/>
            <a:ext cx="304800" cy="153988"/>
            <a:chOff x="2640" y="2447"/>
            <a:chExt cx="192" cy="97"/>
          </a:xfrm>
        </p:grpSpPr>
        <p:sp>
          <p:nvSpPr>
            <p:cNvPr id="66573" name="AutoShape 11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66574" name="AutoShape 12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  <p:pic>
        <p:nvPicPr>
          <p:cNvPr id="66571" name="Picture 18" descr="small-rh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5210175"/>
            <a:ext cx="2540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2" name="Picture 19" descr="functi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5715000"/>
            <a:ext cx="2540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89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B208F54-11AA-4D89-8256-1993444B66A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000" smtClean="0"/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997075" y="2652713"/>
            <a:ext cx="54006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997075" y="2271713"/>
            <a:ext cx="54006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27987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35607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39" name="Line 6"/>
          <p:cNvSpPr>
            <a:spLocks noChangeShapeType="1"/>
          </p:cNvSpPr>
          <p:nvPr/>
        </p:nvSpPr>
        <p:spPr bwMode="auto">
          <a:xfrm flipH="1">
            <a:off x="4398963" y="2286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0" name="Line 7"/>
          <p:cNvSpPr>
            <a:spLocks noChangeShapeType="1"/>
          </p:cNvSpPr>
          <p:nvPr/>
        </p:nvSpPr>
        <p:spPr bwMode="auto">
          <a:xfrm>
            <a:off x="59229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1" name="Line 8"/>
          <p:cNvSpPr>
            <a:spLocks noChangeShapeType="1"/>
          </p:cNvSpPr>
          <p:nvPr/>
        </p:nvSpPr>
        <p:spPr bwMode="auto">
          <a:xfrm>
            <a:off x="48561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2" name="Text Box 9"/>
          <p:cNvSpPr txBox="1">
            <a:spLocks noChangeArrowheads="1"/>
          </p:cNvSpPr>
          <p:nvPr/>
        </p:nvSpPr>
        <p:spPr bwMode="auto">
          <a:xfrm>
            <a:off x="1997075" y="28511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SL21</a:t>
            </a:r>
          </a:p>
        </p:txBody>
      </p:sp>
      <p:sp>
        <p:nvSpPr>
          <p:cNvPr id="18443" name="Text Box 10"/>
          <p:cNvSpPr txBox="1">
            <a:spLocks noChangeArrowheads="1"/>
          </p:cNvSpPr>
          <p:nvPr/>
        </p:nvSpPr>
        <p:spPr bwMode="auto">
          <a:xfrm>
            <a:off x="1990725" y="32242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SG37</a:t>
            </a:r>
          </a:p>
        </p:txBody>
      </p:sp>
      <p:sp>
        <p:nvSpPr>
          <p:cNvPr id="18444" name="Text Box 11"/>
          <p:cNvSpPr txBox="1">
            <a:spLocks noChangeArrowheads="1"/>
          </p:cNvSpPr>
          <p:nvPr/>
        </p:nvSpPr>
        <p:spPr bwMode="auto">
          <a:xfrm>
            <a:off x="1990725" y="36052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SG14</a:t>
            </a:r>
          </a:p>
        </p:txBody>
      </p:sp>
      <p:sp>
        <p:nvSpPr>
          <p:cNvPr id="18445" name="Text Box 12"/>
          <p:cNvSpPr txBox="1">
            <a:spLocks noChangeArrowheads="1"/>
          </p:cNvSpPr>
          <p:nvPr/>
        </p:nvSpPr>
        <p:spPr bwMode="auto">
          <a:xfrm>
            <a:off x="2003425" y="399415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SG5</a:t>
            </a:r>
          </a:p>
        </p:txBody>
      </p:sp>
      <p:sp>
        <p:nvSpPr>
          <p:cNvPr id="18446" name="Text Box 13"/>
          <p:cNvSpPr txBox="1">
            <a:spLocks noChangeArrowheads="1"/>
          </p:cNvSpPr>
          <p:nvPr/>
        </p:nvSpPr>
        <p:spPr bwMode="auto">
          <a:xfrm>
            <a:off x="1960563" y="2286000"/>
            <a:ext cx="850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StaffNo</a:t>
            </a:r>
          </a:p>
        </p:txBody>
      </p:sp>
      <p:sp>
        <p:nvSpPr>
          <p:cNvPr id="18447" name="Text Box 14"/>
          <p:cNvSpPr txBox="1">
            <a:spLocks noChangeArrowheads="1"/>
          </p:cNvSpPr>
          <p:nvPr/>
        </p:nvSpPr>
        <p:spPr bwMode="auto">
          <a:xfrm>
            <a:off x="2759075" y="2881313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18448" name="Text Box 15"/>
          <p:cNvSpPr txBox="1">
            <a:spLocks noChangeArrowheads="1"/>
          </p:cNvSpPr>
          <p:nvPr/>
        </p:nvSpPr>
        <p:spPr bwMode="auto">
          <a:xfrm>
            <a:off x="2787650" y="3200400"/>
            <a:ext cx="544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Ann</a:t>
            </a:r>
          </a:p>
        </p:txBody>
      </p:sp>
      <p:sp>
        <p:nvSpPr>
          <p:cNvPr id="18449" name="Text Box 16"/>
          <p:cNvSpPr txBox="1">
            <a:spLocks noChangeArrowheads="1"/>
          </p:cNvSpPr>
          <p:nvPr/>
        </p:nvSpPr>
        <p:spPr bwMode="auto">
          <a:xfrm>
            <a:off x="2759075" y="3611563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David</a:t>
            </a:r>
          </a:p>
        </p:txBody>
      </p:sp>
      <p:sp>
        <p:nvSpPr>
          <p:cNvPr id="18450" name="Text Box 17"/>
          <p:cNvSpPr txBox="1">
            <a:spLocks noChangeArrowheads="1"/>
          </p:cNvSpPr>
          <p:nvPr/>
        </p:nvSpPr>
        <p:spPr bwMode="auto">
          <a:xfrm>
            <a:off x="2759075" y="3992563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Susan</a:t>
            </a:r>
          </a:p>
        </p:txBody>
      </p:sp>
      <p:sp>
        <p:nvSpPr>
          <p:cNvPr id="18451" name="Text Box 18"/>
          <p:cNvSpPr txBox="1">
            <a:spLocks noChangeArrowheads="1"/>
          </p:cNvSpPr>
          <p:nvPr/>
        </p:nvSpPr>
        <p:spPr bwMode="auto">
          <a:xfrm>
            <a:off x="2744788" y="2286000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18452" name="Text Box 19"/>
          <p:cNvSpPr txBox="1">
            <a:spLocks noChangeArrowheads="1"/>
          </p:cNvSpPr>
          <p:nvPr/>
        </p:nvSpPr>
        <p:spPr bwMode="auto">
          <a:xfrm>
            <a:off x="3563938" y="2881313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White</a:t>
            </a:r>
          </a:p>
        </p:txBody>
      </p:sp>
      <p:sp>
        <p:nvSpPr>
          <p:cNvPr id="18453" name="Text Box 20"/>
          <p:cNvSpPr txBox="1">
            <a:spLocks noChangeArrowheads="1"/>
          </p:cNvSpPr>
          <p:nvPr/>
        </p:nvSpPr>
        <p:spPr bwMode="auto">
          <a:xfrm>
            <a:off x="3563938" y="3230563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Beech</a:t>
            </a:r>
          </a:p>
        </p:txBody>
      </p:sp>
      <p:sp>
        <p:nvSpPr>
          <p:cNvPr id="18454" name="Text Box 21"/>
          <p:cNvSpPr txBox="1">
            <a:spLocks noChangeArrowheads="1"/>
          </p:cNvSpPr>
          <p:nvPr/>
        </p:nvSpPr>
        <p:spPr bwMode="auto">
          <a:xfrm>
            <a:off x="3563938" y="3643313"/>
            <a:ext cx="6016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Ford</a:t>
            </a:r>
          </a:p>
        </p:txBody>
      </p:sp>
      <p:sp>
        <p:nvSpPr>
          <p:cNvPr id="18455" name="Text Box 22"/>
          <p:cNvSpPr txBox="1">
            <a:spLocks noChangeArrowheads="1"/>
          </p:cNvSpPr>
          <p:nvPr/>
        </p:nvSpPr>
        <p:spPr bwMode="auto">
          <a:xfrm>
            <a:off x="3563938" y="4024313"/>
            <a:ext cx="725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Brand</a:t>
            </a:r>
          </a:p>
        </p:txBody>
      </p:sp>
      <p:sp>
        <p:nvSpPr>
          <p:cNvPr id="18456" name="Text Box 23"/>
          <p:cNvSpPr txBox="1">
            <a:spLocks noChangeArrowheads="1"/>
          </p:cNvSpPr>
          <p:nvPr/>
        </p:nvSpPr>
        <p:spPr bwMode="auto">
          <a:xfrm>
            <a:off x="3571875" y="2286000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18457" name="Text Box 24"/>
          <p:cNvSpPr txBox="1">
            <a:spLocks noChangeArrowheads="1"/>
          </p:cNvSpPr>
          <p:nvPr/>
        </p:nvSpPr>
        <p:spPr bwMode="auto">
          <a:xfrm>
            <a:off x="4398963" y="2286000"/>
            <a:ext cx="488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Sex</a:t>
            </a:r>
          </a:p>
        </p:txBody>
      </p:sp>
      <p:sp>
        <p:nvSpPr>
          <p:cNvPr id="18458" name="Text Box 25"/>
          <p:cNvSpPr txBox="1">
            <a:spLocks noChangeArrowheads="1"/>
          </p:cNvSpPr>
          <p:nvPr/>
        </p:nvSpPr>
        <p:spPr bwMode="auto">
          <a:xfrm>
            <a:off x="4398963" y="2863850"/>
            <a:ext cx="3540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</a:t>
            </a:r>
          </a:p>
        </p:txBody>
      </p:sp>
      <p:sp>
        <p:nvSpPr>
          <p:cNvPr id="18459" name="Text Box 26"/>
          <p:cNvSpPr txBox="1">
            <a:spLocks noChangeArrowheads="1"/>
          </p:cNvSpPr>
          <p:nvPr/>
        </p:nvSpPr>
        <p:spPr bwMode="auto">
          <a:xfrm>
            <a:off x="4398963" y="321310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</a:t>
            </a:r>
          </a:p>
        </p:txBody>
      </p:sp>
      <p:sp>
        <p:nvSpPr>
          <p:cNvPr id="18460" name="Text Box 27"/>
          <p:cNvSpPr txBox="1">
            <a:spLocks noChangeArrowheads="1"/>
          </p:cNvSpPr>
          <p:nvPr/>
        </p:nvSpPr>
        <p:spPr bwMode="auto">
          <a:xfrm>
            <a:off x="4398963" y="3625850"/>
            <a:ext cx="3540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</a:t>
            </a:r>
          </a:p>
        </p:txBody>
      </p:sp>
      <p:sp>
        <p:nvSpPr>
          <p:cNvPr id="18461" name="Text Box 28"/>
          <p:cNvSpPr txBox="1">
            <a:spLocks noChangeArrowheads="1"/>
          </p:cNvSpPr>
          <p:nvPr/>
        </p:nvSpPr>
        <p:spPr bwMode="auto">
          <a:xfrm>
            <a:off x="4398963" y="400685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</a:t>
            </a:r>
          </a:p>
        </p:txBody>
      </p:sp>
      <p:sp>
        <p:nvSpPr>
          <p:cNvPr id="18462" name="Text Box 29"/>
          <p:cNvSpPr txBox="1">
            <a:spLocks noChangeArrowheads="1"/>
          </p:cNvSpPr>
          <p:nvPr/>
        </p:nvSpPr>
        <p:spPr bwMode="auto">
          <a:xfrm>
            <a:off x="4994275" y="22860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DOB</a:t>
            </a:r>
          </a:p>
        </p:txBody>
      </p:sp>
      <p:sp>
        <p:nvSpPr>
          <p:cNvPr id="18463" name="Text Box 30"/>
          <p:cNvSpPr txBox="1">
            <a:spLocks noChangeArrowheads="1"/>
          </p:cNvSpPr>
          <p:nvPr/>
        </p:nvSpPr>
        <p:spPr bwMode="auto">
          <a:xfrm>
            <a:off x="4849813" y="2863850"/>
            <a:ext cx="9763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1-Oct-45</a:t>
            </a:r>
          </a:p>
        </p:txBody>
      </p:sp>
      <p:sp>
        <p:nvSpPr>
          <p:cNvPr id="18464" name="Text Box 31"/>
          <p:cNvSpPr txBox="1">
            <a:spLocks noChangeArrowheads="1"/>
          </p:cNvSpPr>
          <p:nvPr/>
        </p:nvSpPr>
        <p:spPr bwMode="auto">
          <a:xfrm>
            <a:off x="4843463" y="3236913"/>
            <a:ext cx="1131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10-Nov-60</a:t>
            </a:r>
          </a:p>
        </p:txBody>
      </p:sp>
      <p:sp>
        <p:nvSpPr>
          <p:cNvPr id="18465" name="Text Box 32"/>
          <p:cNvSpPr txBox="1">
            <a:spLocks noChangeArrowheads="1"/>
          </p:cNvSpPr>
          <p:nvPr/>
        </p:nvSpPr>
        <p:spPr bwMode="auto">
          <a:xfrm>
            <a:off x="4843463" y="3617913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24-May-58</a:t>
            </a:r>
          </a:p>
        </p:txBody>
      </p:sp>
      <p:sp>
        <p:nvSpPr>
          <p:cNvPr id="18466" name="Text Box 33"/>
          <p:cNvSpPr txBox="1">
            <a:spLocks noChangeArrowheads="1"/>
          </p:cNvSpPr>
          <p:nvPr/>
        </p:nvSpPr>
        <p:spPr bwMode="auto">
          <a:xfrm>
            <a:off x="4856163" y="4006850"/>
            <a:ext cx="985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3-Jun-40</a:t>
            </a:r>
          </a:p>
        </p:txBody>
      </p:sp>
      <p:sp>
        <p:nvSpPr>
          <p:cNvPr id="18467" name="Text Box 34"/>
          <p:cNvSpPr txBox="1">
            <a:spLocks noChangeArrowheads="1"/>
          </p:cNvSpPr>
          <p:nvPr/>
        </p:nvSpPr>
        <p:spPr bwMode="auto">
          <a:xfrm>
            <a:off x="5922963" y="2286000"/>
            <a:ext cx="749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Salary</a:t>
            </a:r>
          </a:p>
        </p:txBody>
      </p:sp>
      <p:sp>
        <p:nvSpPr>
          <p:cNvPr id="18468" name="Text Box 35"/>
          <p:cNvSpPr txBox="1">
            <a:spLocks noChangeArrowheads="1"/>
          </p:cNvSpPr>
          <p:nvPr/>
        </p:nvSpPr>
        <p:spPr bwMode="auto">
          <a:xfrm>
            <a:off x="5937250" y="28638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30000</a:t>
            </a:r>
          </a:p>
        </p:txBody>
      </p:sp>
      <p:sp>
        <p:nvSpPr>
          <p:cNvPr id="18469" name="Text Box 36"/>
          <p:cNvSpPr txBox="1">
            <a:spLocks noChangeArrowheads="1"/>
          </p:cNvSpPr>
          <p:nvPr/>
        </p:nvSpPr>
        <p:spPr bwMode="auto">
          <a:xfrm>
            <a:off x="5937250" y="321310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12000</a:t>
            </a:r>
          </a:p>
        </p:txBody>
      </p:sp>
      <p:sp>
        <p:nvSpPr>
          <p:cNvPr id="18470" name="Text Box 37"/>
          <p:cNvSpPr txBox="1">
            <a:spLocks noChangeArrowheads="1"/>
          </p:cNvSpPr>
          <p:nvPr/>
        </p:nvSpPr>
        <p:spPr bwMode="auto">
          <a:xfrm>
            <a:off x="5937250" y="36258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18000</a:t>
            </a:r>
          </a:p>
        </p:txBody>
      </p:sp>
      <p:sp>
        <p:nvSpPr>
          <p:cNvPr id="18471" name="Text Box 38"/>
          <p:cNvSpPr txBox="1">
            <a:spLocks noChangeArrowheads="1"/>
          </p:cNvSpPr>
          <p:nvPr/>
        </p:nvSpPr>
        <p:spPr bwMode="auto">
          <a:xfrm>
            <a:off x="5937250" y="40068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24000</a:t>
            </a:r>
          </a:p>
        </p:txBody>
      </p:sp>
      <p:sp>
        <p:nvSpPr>
          <p:cNvPr id="122919" name="Rectangle 39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Selection Operation</a:t>
            </a:r>
          </a:p>
        </p:txBody>
      </p:sp>
      <p:sp>
        <p:nvSpPr>
          <p:cNvPr id="18473" name="Line 40"/>
          <p:cNvSpPr>
            <a:spLocks noChangeShapeType="1"/>
          </p:cNvSpPr>
          <p:nvPr/>
        </p:nvSpPr>
        <p:spPr bwMode="auto">
          <a:xfrm>
            <a:off x="6683375" y="2286000"/>
            <a:ext cx="1588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74" name="Text Box 41"/>
          <p:cNvSpPr txBox="1">
            <a:spLocks noChangeArrowheads="1"/>
          </p:cNvSpPr>
          <p:nvPr/>
        </p:nvSpPr>
        <p:spPr bwMode="auto">
          <a:xfrm>
            <a:off x="6697663" y="2286000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18475" name="Text Box 42"/>
          <p:cNvSpPr txBox="1">
            <a:spLocks noChangeArrowheads="1"/>
          </p:cNvSpPr>
          <p:nvPr/>
        </p:nvSpPr>
        <p:spPr bwMode="auto">
          <a:xfrm>
            <a:off x="6702425" y="286385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D005</a:t>
            </a:r>
          </a:p>
        </p:txBody>
      </p:sp>
      <p:sp>
        <p:nvSpPr>
          <p:cNvPr id="18476" name="Text Box 43"/>
          <p:cNvSpPr txBox="1">
            <a:spLocks noChangeArrowheads="1"/>
          </p:cNvSpPr>
          <p:nvPr/>
        </p:nvSpPr>
        <p:spPr bwMode="auto">
          <a:xfrm>
            <a:off x="6702425" y="321310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7" name="Text Box 44"/>
          <p:cNvSpPr txBox="1">
            <a:spLocks noChangeArrowheads="1"/>
          </p:cNvSpPr>
          <p:nvPr/>
        </p:nvSpPr>
        <p:spPr bwMode="auto">
          <a:xfrm>
            <a:off x="6702425" y="362585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8" name="Text Box 45"/>
          <p:cNvSpPr txBox="1">
            <a:spLocks noChangeArrowheads="1"/>
          </p:cNvSpPr>
          <p:nvPr/>
        </p:nvSpPr>
        <p:spPr bwMode="auto">
          <a:xfrm>
            <a:off x="6702425" y="400685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9" name="Rectangle 46"/>
          <p:cNvSpPr>
            <a:spLocks noChangeArrowheads="1"/>
          </p:cNvSpPr>
          <p:nvPr/>
        </p:nvSpPr>
        <p:spPr bwMode="auto">
          <a:xfrm>
            <a:off x="2438400" y="4876800"/>
            <a:ext cx="3408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	</a:t>
            </a:r>
            <a:r>
              <a:rPr lang="en-US" altLang="ar-SA" sz="2000" baseline="-25000">
                <a:sym typeface="Symbol" pitchFamily="18" charset="2"/>
              </a:rPr>
              <a:t>salary &gt; 10000  </a:t>
            </a:r>
            <a:r>
              <a:rPr lang="en-US" altLang="ar-SA" sz="2000">
                <a:sym typeface="Symbol" pitchFamily="18" charset="2"/>
              </a:rPr>
              <a:t>(STAFF)</a:t>
            </a:r>
          </a:p>
        </p:txBody>
      </p:sp>
    </p:spTree>
    <p:extLst>
      <p:ext uri="{BB962C8B-B14F-4D97-AF65-F5344CB8AC3E}">
        <p14:creationId xmlns:p14="http://schemas.microsoft.com/office/powerpoint/2010/main" val="240510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404E0AA-63E1-4D24-AD39-CD1A18EECF3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000" smtClean="0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Projection Operation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4400" cy="48768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the attributes of R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		</a:t>
            </a: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&lt;attribute list&gt;</a:t>
            </a:r>
            <a:r>
              <a:rPr lang="en-US" altLang="ar-SA" sz="2100" dirty="0" smtClean="0">
                <a:sym typeface="Symbol" pitchFamily="18" charset="2"/>
              </a:rPr>
              <a:t>(R)</a:t>
            </a: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Produce a list of salaries for all staff, showing only the staff number, first name, last name, and salary.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		</a:t>
            </a:r>
            <a:r>
              <a:rPr lang="en-US" altLang="ar-SA" sz="2100" baseline="-25000" dirty="0" err="1" smtClean="0">
                <a:sym typeface="Symbol" pitchFamily="18" charset="2"/>
              </a:rPr>
              <a:t>sno,fname,lname,salary</a:t>
            </a:r>
            <a:r>
              <a:rPr lang="en-US" altLang="ar-SA" sz="2100" dirty="0" smtClean="0">
                <a:sym typeface="Symbol" pitchFamily="18" charset="2"/>
              </a:rPr>
              <a:t>(STAFF)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val="20316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7A04425-179B-46C5-958B-5E41D3F3033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000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2649538" y="2576513"/>
            <a:ext cx="3370262" cy="2376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649538" y="2219325"/>
            <a:ext cx="3370262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659063" y="27749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SL21</a:t>
            </a: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2652713" y="3148013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SG37</a:t>
            </a:r>
          </a:p>
        </p:txBody>
      </p:sp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2652713" y="3529013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SG14</a:t>
            </a:r>
          </a:p>
        </p:txBody>
      </p:sp>
      <p:sp>
        <p:nvSpPr>
          <p:cNvPr id="20488" name="Text Box 7"/>
          <p:cNvSpPr txBox="1">
            <a:spLocks noChangeArrowheads="1"/>
          </p:cNvSpPr>
          <p:nvPr/>
        </p:nvSpPr>
        <p:spPr bwMode="auto">
          <a:xfrm>
            <a:off x="2667000" y="2219325"/>
            <a:ext cx="544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SNo</a:t>
            </a:r>
          </a:p>
        </p:txBody>
      </p:sp>
      <p:sp>
        <p:nvSpPr>
          <p:cNvPr id="20489" name="Text Box 8"/>
          <p:cNvSpPr txBox="1">
            <a:spLocks noChangeArrowheads="1"/>
          </p:cNvSpPr>
          <p:nvPr/>
        </p:nvSpPr>
        <p:spPr bwMode="auto">
          <a:xfrm>
            <a:off x="3478213" y="2752725"/>
            <a:ext cx="623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20490" name="Text Box 9"/>
          <p:cNvSpPr txBox="1">
            <a:spLocks noChangeArrowheads="1"/>
          </p:cNvSpPr>
          <p:nvPr/>
        </p:nvSpPr>
        <p:spPr bwMode="auto">
          <a:xfrm>
            <a:off x="3478213" y="3101975"/>
            <a:ext cx="544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Ann</a:t>
            </a:r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3478213" y="34829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David</a:t>
            </a:r>
          </a:p>
        </p:txBody>
      </p:sp>
      <p:sp>
        <p:nvSpPr>
          <p:cNvPr id="20492" name="Text Box 11"/>
          <p:cNvSpPr txBox="1">
            <a:spLocks noChangeArrowheads="1"/>
          </p:cNvSpPr>
          <p:nvPr/>
        </p:nvSpPr>
        <p:spPr bwMode="auto">
          <a:xfrm>
            <a:off x="3352800" y="2209800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20493" name="Text Box 12"/>
          <p:cNvSpPr txBox="1">
            <a:spLocks noChangeArrowheads="1"/>
          </p:cNvSpPr>
          <p:nvPr/>
        </p:nvSpPr>
        <p:spPr bwMode="auto">
          <a:xfrm>
            <a:off x="5181600" y="2752725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30000</a:t>
            </a:r>
          </a:p>
        </p:txBody>
      </p:sp>
      <p:sp>
        <p:nvSpPr>
          <p:cNvPr id="20494" name="Text Box 13"/>
          <p:cNvSpPr txBox="1">
            <a:spLocks noChangeArrowheads="1"/>
          </p:cNvSpPr>
          <p:nvPr/>
        </p:nvSpPr>
        <p:spPr bwMode="auto">
          <a:xfrm>
            <a:off x="5181600" y="2209800"/>
            <a:ext cx="749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Salary</a:t>
            </a:r>
          </a:p>
        </p:txBody>
      </p:sp>
      <p:sp>
        <p:nvSpPr>
          <p:cNvPr id="20495" name="Text Box 14"/>
          <p:cNvSpPr txBox="1">
            <a:spLocks noChangeArrowheads="1"/>
          </p:cNvSpPr>
          <p:nvPr/>
        </p:nvSpPr>
        <p:spPr bwMode="auto">
          <a:xfrm>
            <a:off x="5181600" y="3133725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12000</a:t>
            </a:r>
          </a:p>
        </p:txBody>
      </p:sp>
      <p:sp>
        <p:nvSpPr>
          <p:cNvPr id="20496" name="Text Box 15"/>
          <p:cNvSpPr txBox="1">
            <a:spLocks noChangeArrowheads="1"/>
          </p:cNvSpPr>
          <p:nvPr/>
        </p:nvSpPr>
        <p:spPr bwMode="auto">
          <a:xfrm>
            <a:off x="5181600" y="3482975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18000</a:t>
            </a: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Projection Operation</a:t>
            </a:r>
          </a:p>
        </p:txBody>
      </p:sp>
      <p:sp>
        <p:nvSpPr>
          <p:cNvPr id="20498" name="Text Box 17"/>
          <p:cNvSpPr txBox="1">
            <a:spLocks noChangeArrowheads="1"/>
          </p:cNvSpPr>
          <p:nvPr/>
        </p:nvSpPr>
        <p:spPr bwMode="auto">
          <a:xfrm>
            <a:off x="4278313" y="2209800"/>
            <a:ext cx="827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20499" name="Text Box 18"/>
          <p:cNvSpPr txBox="1">
            <a:spLocks noChangeArrowheads="1"/>
          </p:cNvSpPr>
          <p:nvPr/>
        </p:nvSpPr>
        <p:spPr bwMode="auto">
          <a:xfrm>
            <a:off x="4364038" y="2752725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White</a:t>
            </a:r>
          </a:p>
        </p:txBody>
      </p:sp>
      <p:sp>
        <p:nvSpPr>
          <p:cNvPr id="20500" name="Text Box 19"/>
          <p:cNvSpPr txBox="1">
            <a:spLocks noChangeArrowheads="1"/>
          </p:cNvSpPr>
          <p:nvPr/>
        </p:nvSpPr>
        <p:spPr bwMode="auto">
          <a:xfrm>
            <a:off x="4364038" y="3514725"/>
            <a:ext cx="6016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Ford</a:t>
            </a:r>
          </a:p>
        </p:txBody>
      </p:sp>
      <p:sp>
        <p:nvSpPr>
          <p:cNvPr id="20501" name="Text Box 20"/>
          <p:cNvSpPr txBox="1">
            <a:spLocks noChangeArrowheads="1"/>
          </p:cNvSpPr>
          <p:nvPr/>
        </p:nvSpPr>
        <p:spPr bwMode="auto">
          <a:xfrm>
            <a:off x="4346575" y="3101975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Beech</a:t>
            </a:r>
          </a:p>
        </p:txBody>
      </p:sp>
      <p:sp>
        <p:nvSpPr>
          <p:cNvPr id="20502" name="Line 21"/>
          <p:cNvSpPr>
            <a:spLocks noChangeShapeType="1"/>
          </p:cNvSpPr>
          <p:nvPr/>
        </p:nvSpPr>
        <p:spPr bwMode="auto">
          <a:xfrm>
            <a:off x="3276600" y="22098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0503" name="Line 22"/>
          <p:cNvSpPr>
            <a:spLocks noChangeShapeType="1"/>
          </p:cNvSpPr>
          <p:nvPr/>
        </p:nvSpPr>
        <p:spPr bwMode="auto">
          <a:xfrm>
            <a:off x="4267200" y="22098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0504" name="Line 23"/>
          <p:cNvSpPr>
            <a:spLocks noChangeShapeType="1"/>
          </p:cNvSpPr>
          <p:nvPr/>
        </p:nvSpPr>
        <p:spPr bwMode="auto">
          <a:xfrm>
            <a:off x="5181600" y="22098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0505" name="Text Box 24"/>
          <p:cNvSpPr txBox="1">
            <a:spLocks noChangeArrowheads="1"/>
          </p:cNvSpPr>
          <p:nvPr/>
        </p:nvSpPr>
        <p:spPr bwMode="auto">
          <a:xfrm>
            <a:off x="2655888" y="3862388"/>
            <a:ext cx="5667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SA9</a:t>
            </a:r>
          </a:p>
        </p:txBody>
      </p:sp>
      <p:sp>
        <p:nvSpPr>
          <p:cNvPr id="20506" name="Text Box 25"/>
          <p:cNvSpPr txBox="1">
            <a:spLocks noChangeArrowheads="1"/>
          </p:cNvSpPr>
          <p:nvPr/>
        </p:nvSpPr>
        <p:spPr bwMode="auto">
          <a:xfrm>
            <a:off x="2649538" y="423545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SG5</a:t>
            </a:r>
          </a:p>
        </p:txBody>
      </p:sp>
      <p:sp>
        <p:nvSpPr>
          <p:cNvPr id="20507" name="Text Box 26"/>
          <p:cNvSpPr txBox="1">
            <a:spLocks noChangeArrowheads="1"/>
          </p:cNvSpPr>
          <p:nvPr/>
        </p:nvSpPr>
        <p:spPr bwMode="auto">
          <a:xfrm>
            <a:off x="2649538" y="46164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SL41</a:t>
            </a:r>
          </a:p>
        </p:txBody>
      </p:sp>
      <p:sp>
        <p:nvSpPr>
          <p:cNvPr id="20508" name="Text Box 27"/>
          <p:cNvSpPr txBox="1">
            <a:spLocks noChangeArrowheads="1"/>
          </p:cNvSpPr>
          <p:nvPr/>
        </p:nvSpPr>
        <p:spPr bwMode="auto">
          <a:xfrm>
            <a:off x="3508375" y="3886200"/>
            <a:ext cx="636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20509" name="Text Box 28"/>
          <p:cNvSpPr txBox="1">
            <a:spLocks noChangeArrowheads="1"/>
          </p:cNvSpPr>
          <p:nvPr/>
        </p:nvSpPr>
        <p:spPr bwMode="auto">
          <a:xfrm>
            <a:off x="3508375" y="4235450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Susan</a:t>
            </a:r>
          </a:p>
        </p:txBody>
      </p:sp>
      <p:sp>
        <p:nvSpPr>
          <p:cNvPr id="20510" name="Text Box 29"/>
          <p:cNvSpPr txBox="1">
            <a:spLocks noChangeArrowheads="1"/>
          </p:cNvSpPr>
          <p:nvPr/>
        </p:nvSpPr>
        <p:spPr bwMode="auto">
          <a:xfrm>
            <a:off x="3508375" y="4616450"/>
            <a:ext cx="600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Julie</a:t>
            </a:r>
          </a:p>
        </p:txBody>
      </p:sp>
      <p:sp>
        <p:nvSpPr>
          <p:cNvPr id="20511" name="Text Box 30"/>
          <p:cNvSpPr txBox="1">
            <a:spLocks noChangeArrowheads="1"/>
          </p:cNvSpPr>
          <p:nvPr/>
        </p:nvSpPr>
        <p:spPr bwMode="auto">
          <a:xfrm>
            <a:off x="4364038" y="3854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Howe</a:t>
            </a:r>
          </a:p>
        </p:txBody>
      </p:sp>
      <p:sp>
        <p:nvSpPr>
          <p:cNvPr id="20512" name="Text Box 31"/>
          <p:cNvSpPr txBox="1">
            <a:spLocks noChangeArrowheads="1"/>
          </p:cNvSpPr>
          <p:nvPr/>
        </p:nvSpPr>
        <p:spPr bwMode="auto">
          <a:xfrm>
            <a:off x="4384675" y="4616450"/>
            <a:ext cx="522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Lee</a:t>
            </a:r>
          </a:p>
        </p:txBody>
      </p:sp>
      <p:sp>
        <p:nvSpPr>
          <p:cNvPr id="20513" name="Text Box 32"/>
          <p:cNvSpPr txBox="1">
            <a:spLocks noChangeArrowheads="1"/>
          </p:cNvSpPr>
          <p:nvPr/>
        </p:nvSpPr>
        <p:spPr bwMode="auto">
          <a:xfrm>
            <a:off x="4367213" y="4203700"/>
            <a:ext cx="725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Brand</a:t>
            </a:r>
          </a:p>
        </p:txBody>
      </p:sp>
      <p:sp>
        <p:nvSpPr>
          <p:cNvPr id="20514" name="Text Box 33"/>
          <p:cNvSpPr txBox="1">
            <a:spLocks noChangeArrowheads="1"/>
          </p:cNvSpPr>
          <p:nvPr/>
        </p:nvSpPr>
        <p:spPr bwMode="auto">
          <a:xfrm>
            <a:off x="5181600" y="3810000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9000</a:t>
            </a:r>
          </a:p>
        </p:txBody>
      </p:sp>
      <p:sp>
        <p:nvSpPr>
          <p:cNvPr id="20515" name="Text Box 34"/>
          <p:cNvSpPr txBox="1">
            <a:spLocks noChangeArrowheads="1"/>
          </p:cNvSpPr>
          <p:nvPr/>
        </p:nvSpPr>
        <p:spPr bwMode="auto">
          <a:xfrm>
            <a:off x="5181600" y="419100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24000</a:t>
            </a:r>
          </a:p>
        </p:txBody>
      </p:sp>
      <p:sp>
        <p:nvSpPr>
          <p:cNvPr id="20516" name="Text Box 35"/>
          <p:cNvSpPr txBox="1">
            <a:spLocks noChangeArrowheads="1"/>
          </p:cNvSpPr>
          <p:nvPr/>
        </p:nvSpPr>
        <p:spPr bwMode="auto">
          <a:xfrm>
            <a:off x="5181600" y="4540250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9000</a:t>
            </a:r>
          </a:p>
        </p:txBody>
      </p:sp>
      <p:sp>
        <p:nvSpPr>
          <p:cNvPr id="20517" name="Rectangle 36"/>
          <p:cNvSpPr>
            <a:spLocks noChangeArrowheads="1"/>
          </p:cNvSpPr>
          <p:nvPr/>
        </p:nvSpPr>
        <p:spPr bwMode="auto">
          <a:xfrm>
            <a:off x="2819400" y="5156200"/>
            <a:ext cx="30559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</a:t>
            </a:r>
            <a:r>
              <a:rPr lang="en-US" altLang="ar-SA" sz="2000" baseline="-25000">
                <a:sym typeface="Symbol" pitchFamily="18" charset="2"/>
              </a:rPr>
              <a:t>sno,fname,lname,salary</a:t>
            </a:r>
            <a:r>
              <a:rPr lang="en-US" altLang="ar-SA" sz="2000">
                <a:sym typeface="Symbol" pitchFamily="18" charset="2"/>
              </a:rPr>
              <a:t>(STAFF)</a:t>
            </a:r>
          </a:p>
        </p:txBody>
      </p:sp>
    </p:spTree>
    <p:extLst>
      <p:ext uri="{BB962C8B-B14F-4D97-AF65-F5344CB8AC3E}">
        <p14:creationId xmlns:p14="http://schemas.microsoft.com/office/powerpoint/2010/main" val="251135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1DE74AF-E886-4942-B57D-C3D3E8172E1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0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>
                <a:solidFill>
                  <a:srgbClr val="C00000"/>
                </a:solidFill>
              </a:rPr>
              <a:t>Question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1252537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dirty="0" smtClean="0"/>
              <a:t>Retrieve the names and salaries of employees who work in department 4.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altLang="ar-SA" dirty="0" smtClean="0"/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685800" y="2894013"/>
            <a:ext cx="74834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 dirty="0">
                <a:sym typeface="Symbol" pitchFamily="18" charset="2"/>
              </a:rPr>
              <a:t></a:t>
            </a:r>
            <a:r>
              <a:rPr lang="en-US" altLang="ar-SA" sz="1800" b="1" baseline="-25000" dirty="0">
                <a:sym typeface="Symbol" pitchFamily="18" charset="2"/>
              </a:rPr>
              <a:t>FNAME,LNAME,SALARY</a:t>
            </a:r>
            <a:r>
              <a:rPr lang="en-US" altLang="ar-SA" sz="1800" b="1" dirty="0">
                <a:sym typeface="Symbol" pitchFamily="18" charset="2"/>
              </a:rPr>
              <a:t>(</a:t>
            </a:r>
            <a:r>
              <a:rPr lang="en-US" altLang="ar-SA" sz="1800" b="1" dirty="0"/>
              <a:t> </a:t>
            </a:r>
            <a:r>
              <a:rPr lang="en-US" altLang="ar-SA" sz="1800" b="1" dirty="0">
                <a:sym typeface="Symbol" pitchFamily="18" charset="2"/>
              </a:rPr>
              <a:t></a:t>
            </a:r>
            <a:r>
              <a:rPr lang="en-US" altLang="ar-SA" sz="1800" b="1" baseline="-25000" dirty="0">
                <a:sym typeface="Symbol" pitchFamily="18" charset="2"/>
              </a:rPr>
              <a:t>DNO=4</a:t>
            </a:r>
            <a:r>
              <a:rPr lang="en-US" altLang="ar-SA" sz="1800" b="1" dirty="0">
                <a:sym typeface="Symbol" pitchFamily="18" charset="2"/>
              </a:rPr>
              <a:t>(EMPLOYEE))</a:t>
            </a:r>
            <a:endParaRPr lang="en-US" altLang="ar-SA" sz="1800" b="1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 dirty="0"/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877888" y="3702050"/>
            <a:ext cx="4684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>
                <a:solidFill>
                  <a:srgbClr val="33CC33"/>
                </a:solidFill>
              </a:rPr>
              <a:t>R1= 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</a:t>
            </a:r>
            <a:r>
              <a:rPr lang="en-US" altLang="ar-SA" sz="1800" b="1" baseline="-25000">
                <a:solidFill>
                  <a:srgbClr val="33CC33"/>
                </a:solidFill>
                <a:sym typeface="Symbol" pitchFamily="18" charset="2"/>
              </a:rPr>
              <a:t>DNO=4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(EMPLOYEE)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R2= </a:t>
            </a:r>
            <a:r>
              <a:rPr lang="en-US" altLang="ar-SA" sz="1800" b="1" baseline="-25000">
                <a:solidFill>
                  <a:srgbClr val="33CC33"/>
                </a:solidFill>
                <a:sym typeface="Symbol" pitchFamily="18" charset="2"/>
              </a:rPr>
              <a:t>FNAME,LNAME,SALARY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(</a:t>
            </a:r>
            <a:r>
              <a:rPr lang="en-US" altLang="ar-SA" sz="1800" b="1">
                <a:solidFill>
                  <a:srgbClr val="33CC33"/>
                </a:solidFill>
              </a:rPr>
              <a:t> 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R1)</a:t>
            </a:r>
            <a:endParaRPr lang="en-US" altLang="ar-SA" sz="1800" b="1">
              <a:solidFill>
                <a:srgbClr val="33CC33"/>
              </a:solidFill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09600" y="4419600"/>
            <a:ext cx="8077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You can rename the attributes of the resulted relation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R1= </a:t>
            </a:r>
            <a:r>
              <a:rPr lang="en-US" altLang="ar-SA" sz="1800" b="1">
                <a:sym typeface="Symbol" pitchFamily="18" charset="2"/>
              </a:rPr>
              <a:t></a:t>
            </a:r>
            <a:r>
              <a:rPr lang="en-US" altLang="ar-SA" sz="1800" b="1" baseline="-25000">
                <a:sym typeface="Symbol" pitchFamily="18" charset="2"/>
              </a:rPr>
              <a:t>DNO=4</a:t>
            </a:r>
            <a:r>
              <a:rPr lang="en-US" altLang="ar-SA" sz="1800" b="1">
                <a:sym typeface="Symbol" pitchFamily="18" charset="2"/>
              </a:rPr>
              <a:t>(EMPLOYEE)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>
                <a:sym typeface="Symbol" pitchFamily="18" charset="2"/>
              </a:rPr>
              <a:t>R2 </a:t>
            </a:r>
            <a:r>
              <a:rPr lang="en-US" altLang="ar-SA" sz="1800" b="1" baseline="-25000">
                <a:sym typeface="Symbol" pitchFamily="18" charset="2"/>
              </a:rPr>
              <a:t>(</a:t>
            </a:r>
            <a:r>
              <a:rPr lang="en-US" altLang="ar-SA" sz="1800" b="1" baseline="-25000">
                <a:solidFill>
                  <a:srgbClr val="0066FF"/>
                </a:solidFill>
                <a:sym typeface="Symbol" pitchFamily="18" charset="2"/>
              </a:rPr>
              <a:t>FIRSTNAME, LASTNAME,SALARY</a:t>
            </a:r>
            <a:r>
              <a:rPr lang="en-US" altLang="ar-SA" sz="1800" b="1" baseline="-25000">
                <a:sym typeface="Symbol" pitchFamily="18" charset="2"/>
              </a:rPr>
              <a:t>)</a:t>
            </a:r>
            <a:r>
              <a:rPr lang="en-US" altLang="ar-SA" sz="1800" b="1">
                <a:sym typeface="Symbol" pitchFamily="18" charset="2"/>
              </a:rPr>
              <a:t> = </a:t>
            </a:r>
            <a:r>
              <a:rPr lang="en-US" altLang="ar-SA" sz="1800" b="1" baseline="-25000">
                <a:sym typeface="Symbol" pitchFamily="18" charset="2"/>
              </a:rPr>
              <a:t>FNAME,LNAME,SALARY</a:t>
            </a:r>
            <a:r>
              <a:rPr lang="en-US" altLang="ar-SA" sz="1800" b="1">
                <a:sym typeface="Symbol" pitchFamily="18" charset="2"/>
              </a:rPr>
              <a:t>(</a:t>
            </a:r>
            <a:r>
              <a:rPr lang="en-US" altLang="ar-SA" sz="1800" b="1"/>
              <a:t> </a:t>
            </a:r>
            <a:r>
              <a:rPr lang="en-US" altLang="ar-SA" sz="1800" b="1">
                <a:sym typeface="Symbol" pitchFamily="18" charset="2"/>
              </a:rPr>
              <a:t>R1)</a:t>
            </a:r>
            <a:endParaRPr lang="en-US" altLang="ar-SA" sz="1800" b="1"/>
          </a:p>
        </p:txBody>
      </p:sp>
      <p:sp>
        <p:nvSpPr>
          <p:cNvPr id="21512" name="Text Box 7"/>
          <p:cNvSpPr txBox="1">
            <a:spLocks noChangeArrowheads="1"/>
          </p:cNvSpPr>
          <p:nvPr/>
        </p:nvSpPr>
        <p:spPr bwMode="auto">
          <a:xfrm>
            <a:off x="4479925" y="3240088"/>
            <a:ext cx="641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1192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EEA6C779743A6B726303D9CDA82" ma:contentTypeVersion="0" ma:contentTypeDescription="Create a new document." ma:contentTypeScope="" ma:versionID="2b54c09cfc82e1b2db1d627d9b6677b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A7AA36-F8BD-4345-9396-1445DC95CD00}"/>
</file>

<file path=customXml/itemProps2.xml><?xml version="1.0" encoding="utf-8"?>
<ds:datastoreItem xmlns:ds="http://schemas.openxmlformats.org/officeDocument/2006/customXml" ds:itemID="{473ADBDC-287F-4EB9-9B60-C197FA3B4AEC}"/>
</file>

<file path=customXml/itemProps3.xml><?xml version="1.0" encoding="utf-8"?>
<ds:datastoreItem xmlns:ds="http://schemas.openxmlformats.org/officeDocument/2006/customXml" ds:itemID="{B1FC416E-E645-4F35-8CB3-269075F334DF}"/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61</TotalTime>
  <Words>2509</Words>
  <Application>Microsoft Office PowerPoint</Application>
  <PresentationFormat>On-screen Show (4:3)</PresentationFormat>
  <Paragraphs>1146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Clarity</vt:lpstr>
      <vt:lpstr>Relational Algebra  </vt:lpstr>
      <vt:lpstr>Relational Algebra  </vt:lpstr>
      <vt:lpstr>PowerPoint Presentation</vt:lpstr>
      <vt:lpstr>Algebra Operators</vt:lpstr>
      <vt:lpstr>Selection Operation</vt:lpstr>
      <vt:lpstr>PowerPoint Presentation</vt:lpstr>
      <vt:lpstr>Projection Operation</vt:lpstr>
      <vt:lpstr>PowerPoint Presentation</vt:lpstr>
      <vt:lpstr>Question</vt:lpstr>
      <vt:lpstr>Set Operations</vt:lpstr>
      <vt:lpstr>Union Operation</vt:lpstr>
      <vt:lpstr>Union Operation</vt:lpstr>
      <vt:lpstr>PowerPoint Presentation</vt:lpstr>
      <vt:lpstr>Intersection Operation</vt:lpstr>
      <vt:lpstr>Intersection Operation</vt:lpstr>
      <vt:lpstr>PowerPoint Presentation</vt:lpstr>
      <vt:lpstr>Difference Operation</vt:lpstr>
      <vt:lpstr>Difference Operation</vt:lpstr>
      <vt:lpstr>PowerPoint Presentation</vt:lpstr>
      <vt:lpstr>Cartesian Product Operation</vt:lpstr>
      <vt:lpstr>Cartesian Product Operation</vt:lpstr>
      <vt:lpstr>PowerPoint Presentation</vt:lpstr>
      <vt:lpstr>PowerPoint Presentation</vt:lpstr>
      <vt:lpstr>Join Operation</vt:lpstr>
      <vt:lpstr>PowerPoint Presentation</vt:lpstr>
      <vt:lpstr>PowerPoint Presentation</vt:lpstr>
      <vt:lpstr>Theta join Operation</vt:lpstr>
      <vt:lpstr>Theta join Operation</vt:lpstr>
      <vt:lpstr>Equijoin Operation</vt:lpstr>
      <vt:lpstr>PowerPoint Presentation</vt:lpstr>
      <vt:lpstr>PowerPoint Presentation</vt:lpstr>
      <vt:lpstr>Natural join Operation</vt:lpstr>
      <vt:lpstr>Natural join Operation</vt:lpstr>
      <vt:lpstr>Outer join Operation</vt:lpstr>
      <vt:lpstr>PowerPoint Presentation</vt:lpstr>
      <vt:lpstr>PowerPoint Presentation</vt:lpstr>
      <vt:lpstr>More examples</vt:lpstr>
      <vt:lpstr>UNION Example </vt:lpstr>
      <vt:lpstr>INTERSECTION Example </vt:lpstr>
      <vt:lpstr>DIFFERENCE Example </vt:lpstr>
      <vt:lpstr>CARTESIAN PRODUCT example </vt:lpstr>
      <vt:lpstr>JOIN Example </vt:lpstr>
      <vt:lpstr>OUTER JOIN example 1 </vt:lpstr>
      <vt:lpstr>OUTER JOIN example 2</vt:lpstr>
      <vt:lpstr>Additional Relational Functions</vt:lpstr>
      <vt:lpstr>Aggregate Functions</vt:lpstr>
      <vt:lpstr>Examples</vt:lpstr>
      <vt:lpstr>1- SUM</vt:lpstr>
      <vt:lpstr>2- COUNT</vt:lpstr>
      <vt:lpstr>3- AVERAGE</vt:lpstr>
      <vt:lpstr>4- MIN</vt:lpstr>
      <vt:lpstr>5- MAX</vt:lpstr>
      <vt:lpstr>Rename Operation</vt:lpstr>
      <vt:lpstr>Rename Operation</vt:lpstr>
      <vt:lpstr>Summary of Relational Algebra Operations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Sony</dc:creator>
  <cp:lastModifiedBy>Sony</cp:lastModifiedBy>
  <cp:revision>10</cp:revision>
  <dcterms:created xsi:type="dcterms:W3CDTF">2014-02-02T18:26:31Z</dcterms:created>
  <dcterms:modified xsi:type="dcterms:W3CDTF">2014-02-08T14:37:42Z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0x010100EF239EEA6C779743A6B726303D9CDA82</vt:lpwstr>
  </property>
</Properties>
</file>