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32"/>
  </p:notesMasterIdLst>
  <p:sldIdLst>
    <p:sldId id="256" r:id="rId5"/>
    <p:sldId id="262" r:id="rId6"/>
    <p:sldId id="274" r:id="rId7"/>
    <p:sldId id="257" r:id="rId8"/>
    <p:sldId id="276" r:id="rId9"/>
    <p:sldId id="275" r:id="rId10"/>
    <p:sldId id="277" r:id="rId11"/>
    <p:sldId id="258" r:id="rId12"/>
    <p:sldId id="278" r:id="rId13"/>
    <p:sldId id="279" r:id="rId14"/>
    <p:sldId id="280" r:id="rId15"/>
    <p:sldId id="259" r:id="rId16"/>
    <p:sldId id="281" r:id="rId17"/>
    <p:sldId id="260" r:id="rId18"/>
    <p:sldId id="282" r:id="rId19"/>
    <p:sldId id="261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37" autoAdjust="0"/>
    <p:restoredTop sz="94660"/>
  </p:normalViewPr>
  <p:slideViewPr>
    <p:cSldViewPr>
      <p:cViewPr>
        <p:scale>
          <a:sx n="77" d="100"/>
          <a:sy n="77" d="100"/>
        </p:scale>
        <p:origin x="-12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C9B6D4-C1DB-48D8-AD61-CD26CD6F654C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77514-DA78-4CE1-A9C2-3BBB634FFD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412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Lecture 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mtClean="0"/>
              <a:t>NET301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Transport layer.</a:t>
            </a:r>
          </a:p>
          <a:p>
            <a:pPr lvl="1" algn="l" rtl="0"/>
            <a:r>
              <a:rPr lang="en-US" dirty="0" smtClean="0"/>
              <a:t>Exchange of data between end system.(end to end flow control)</a:t>
            </a:r>
          </a:p>
          <a:p>
            <a:pPr lvl="1" algn="l" rtl="0"/>
            <a:r>
              <a:rPr lang="en-US" dirty="0" smtClean="0"/>
              <a:t>Error free</a:t>
            </a:r>
          </a:p>
          <a:p>
            <a:pPr lvl="1" algn="l" rtl="0"/>
            <a:r>
              <a:rPr lang="en-US" dirty="0" smtClean="0"/>
              <a:t>In sequence</a:t>
            </a:r>
          </a:p>
          <a:p>
            <a:pPr lvl="1" algn="l" rtl="0"/>
            <a:r>
              <a:rPr lang="en-US" dirty="0" smtClean="0"/>
              <a:t>Quality of service.</a:t>
            </a:r>
          </a:p>
          <a:p>
            <a:pPr lvl="1" algn="l" rtl="0"/>
            <a:r>
              <a:rPr lang="en-US" dirty="0" smtClean="0"/>
              <a:t>Layer 4 include transmission control protocol and user datagram protocol.</a:t>
            </a:r>
          </a:p>
          <a:p>
            <a:pPr lvl="1" algn="ctr" rtl="0"/>
            <a:r>
              <a:rPr lang="en-US" dirty="0">
                <a:solidFill>
                  <a:srgbClr val="FF0000"/>
                </a:solidFill>
              </a:rPr>
              <a:t>Its responsible the </a:t>
            </a:r>
            <a:r>
              <a:rPr lang="en-US" dirty="0" smtClean="0">
                <a:solidFill>
                  <a:srgbClr val="FF0000"/>
                </a:solidFill>
              </a:rPr>
              <a:t>delivery of message from one process to another.</a:t>
            </a:r>
            <a:endParaRPr lang="en-US" dirty="0">
              <a:solidFill>
                <a:srgbClr val="FF0000"/>
              </a:solidFill>
            </a:endParaRPr>
          </a:p>
          <a:p>
            <a:pPr lvl="1" algn="ctr" rtl="0"/>
            <a:endParaRPr lang="en-US" dirty="0" smtClean="0"/>
          </a:p>
          <a:p>
            <a:pPr lvl="1"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3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1" t="32657" r="36662" b="29308"/>
          <a:stretch/>
        </p:blipFill>
        <p:spPr bwMode="auto">
          <a:xfrm>
            <a:off x="1219200" y="1981200"/>
            <a:ext cx="7197089" cy="38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14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Session Layer:</a:t>
            </a:r>
          </a:p>
          <a:p>
            <a:pPr lvl="1" algn="l" rtl="0"/>
            <a:r>
              <a:rPr lang="en-US" dirty="0" smtClean="0"/>
              <a:t>Control dialogue  between applications</a:t>
            </a:r>
          </a:p>
          <a:p>
            <a:pPr lvl="1" algn="l" rtl="0"/>
            <a:r>
              <a:rPr lang="en-US" dirty="0" smtClean="0"/>
              <a:t>Half duplex, full duplex.</a:t>
            </a:r>
          </a:p>
          <a:p>
            <a:pPr lvl="1" algn="l" rtl="0"/>
            <a:r>
              <a:rPr lang="en-US" dirty="0" smtClean="0"/>
              <a:t>Synchronization points (back up point)</a:t>
            </a:r>
          </a:p>
          <a:p>
            <a:pPr lvl="1" algn="l" rtl="0"/>
            <a:r>
              <a:rPr lang="en-US" dirty="0" smtClean="0"/>
              <a:t>Grouping</a:t>
            </a:r>
          </a:p>
          <a:p>
            <a:pPr lvl="1" algn="ctr" rtl="0"/>
            <a:r>
              <a:rPr lang="en-US" dirty="0">
                <a:solidFill>
                  <a:srgbClr val="FF0000"/>
                </a:solidFill>
              </a:rPr>
              <a:t>Its responsible </a:t>
            </a:r>
            <a:r>
              <a:rPr lang="en-US" dirty="0" smtClean="0">
                <a:solidFill>
                  <a:srgbClr val="FF0000"/>
                </a:solidFill>
              </a:rPr>
              <a:t>dialog control and synchronization</a:t>
            </a:r>
            <a:endParaRPr lang="en-US" dirty="0">
              <a:solidFill>
                <a:srgbClr val="FF0000"/>
              </a:solidFill>
            </a:endParaRPr>
          </a:p>
          <a:p>
            <a:pPr lvl="1" algn="ctr"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l" rtl="0"/>
            <a:endParaRPr lang="en-US" dirty="0" smtClean="0"/>
          </a:p>
          <a:p>
            <a:pPr algn="l" rtl="0"/>
            <a:r>
              <a:rPr lang="en-US" dirty="0" smtClean="0"/>
              <a:t>Presentation Layer:</a:t>
            </a:r>
          </a:p>
          <a:p>
            <a:pPr lvl="1" algn="l" rtl="0"/>
            <a:r>
              <a:rPr lang="en-US" dirty="0" smtClean="0"/>
              <a:t>Data formats and coding</a:t>
            </a:r>
          </a:p>
          <a:p>
            <a:pPr lvl="1" algn="l" rtl="0"/>
            <a:r>
              <a:rPr lang="en-US" dirty="0" smtClean="0"/>
              <a:t>Data compression</a:t>
            </a:r>
          </a:p>
          <a:p>
            <a:pPr lvl="1" algn="l" rtl="0"/>
            <a:r>
              <a:rPr lang="en-US" dirty="0" smtClean="0"/>
              <a:t>Encryption</a:t>
            </a:r>
          </a:p>
          <a:p>
            <a:pPr lvl="1" algn="ctr" rtl="0"/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Its responsible </a:t>
            </a:r>
            <a:r>
              <a:rPr lang="en-US" dirty="0" smtClean="0">
                <a:solidFill>
                  <a:srgbClr val="FF0000"/>
                </a:solidFill>
              </a:rPr>
              <a:t>translation , compression and </a:t>
            </a:r>
            <a:r>
              <a:rPr lang="en-US" dirty="0" smtClean="0">
                <a:solidFill>
                  <a:srgbClr val="FF0000"/>
                </a:solidFill>
              </a:rPr>
              <a:t>encryption</a:t>
            </a:r>
            <a:endParaRPr lang="en-US" dirty="0">
              <a:solidFill>
                <a:srgbClr val="FF0000"/>
              </a:solidFill>
            </a:endParaRPr>
          </a:p>
          <a:p>
            <a:pPr lvl="1" algn="l"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70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Application Layer:</a:t>
            </a:r>
          </a:p>
          <a:p>
            <a:pPr lvl="1" algn="l" rtl="0"/>
            <a:r>
              <a:rPr lang="en-US" dirty="0" smtClean="0"/>
              <a:t>Layer where the application using the network resides</a:t>
            </a:r>
          </a:p>
          <a:p>
            <a:pPr lvl="1" algn="l" rtl="0"/>
            <a:r>
              <a:rPr lang="en-US" dirty="0" smtClean="0"/>
              <a:t>Common network application include :remote login , file transfer, e-mail and web browsing</a:t>
            </a:r>
          </a:p>
          <a:p>
            <a:pPr lvl="1" algn="l" rtl="0"/>
            <a:r>
              <a:rPr lang="en-US" dirty="0" smtClean="0"/>
              <a:t>Means for application to access OSI environment  .</a:t>
            </a:r>
          </a:p>
          <a:p>
            <a:pPr lvl="1" algn="ctr" rtl="0"/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Its </a:t>
            </a:r>
            <a:r>
              <a:rPr lang="en-US" dirty="0" smtClean="0">
                <a:solidFill>
                  <a:srgbClr val="FF0000"/>
                </a:solidFill>
              </a:rPr>
              <a:t>responsible for providing the service for user.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6" t="32686" r="36662" b="29138"/>
          <a:stretch/>
        </p:blipFill>
        <p:spPr bwMode="auto">
          <a:xfrm>
            <a:off x="1295400" y="1828800"/>
            <a:ext cx="7013096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9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lan</a:t>
            </a:r>
            <a:r>
              <a:rPr lang="en-US" dirty="0" smtClean="0"/>
              <a:t> standard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IEEE 802 standard model:</a:t>
            </a:r>
          </a:p>
          <a:p>
            <a:pPr algn="l" rtl="0"/>
            <a:r>
              <a:rPr lang="en-US" dirty="0" smtClean="0"/>
              <a:t>Four 4 main layers.</a:t>
            </a:r>
          </a:p>
          <a:p>
            <a:pPr algn="l" rtl="0"/>
            <a:r>
              <a:rPr lang="en-US" dirty="0" smtClean="0"/>
              <a:t>Physical Layer:</a:t>
            </a:r>
          </a:p>
          <a:p>
            <a:pPr lvl="1" algn="l" rtl="0"/>
            <a:r>
              <a:rPr lang="en-US" dirty="0" smtClean="0"/>
              <a:t>Electronic, Electrical, mechanical and procedural aspects of electrical signal of the  data transmission.</a:t>
            </a:r>
          </a:p>
          <a:p>
            <a:pPr algn="l" rtl="0"/>
            <a:r>
              <a:rPr lang="en-US" dirty="0" smtClean="0"/>
              <a:t>Data Link Layer:</a:t>
            </a:r>
          </a:p>
          <a:p>
            <a:pPr lvl="1" algn="l" rtl="0">
              <a:buNone/>
            </a:pPr>
            <a:r>
              <a:rPr lang="en-US" dirty="0" smtClean="0"/>
              <a:t>That consists of two sub-layers:</a:t>
            </a:r>
          </a:p>
          <a:p>
            <a:pPr lvl="1" algn="l" rtl="0"/>
            <a:r>
              <a:rPr lang="en-US" dirty="0" smtClean="0"/>
              <a:t>Logical Link Control LLC. </a:t>
            </a:r>
          </a:p>
          <a:p>
            <a:pPr lvl="1" algn="l" rtl="0"/>
            <a:r>
              <a:rPr lang="en-US" dirty="0" smtClean="0"/>
              <a:t>Media Access Control MAC.</a:t>
            </a:r>
          </a:p>
          <a:p>
            <a:pPr lvl="1" algn="l" rtl="0">
              <a:buNone/>
            </a:pPr>
            <a:r>
              <a:rPr lang="en-US" dirty="0" smtClean="0"/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IEEE 802 model: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l" rtl="0"/>
            <a:r>
              <a:rPr lang="en-US" dirty="0" smtClean="0"/>
              <a:t>Logical Link Control </a:t>
            </a:r>
            <a:r>
              <a:rPr lang="en-US" b="1" dirty="0" smtClean="0"/>
              <a:t>LLC</a:t>
            </a:r>
            <a:r>
              <a:rPr lang="en-US" dirty="0" smtClean="0"/>
              <a:t> protocol:</a:t>
            </a:r>
          </a:p>
          <a:p>
            <a:pPr lvl="2" algn="l" rtl="0"/>
            <a:r>
              <a:rPr lang="en-US" b="1" cap="all" dirty="0" smtClean="0"/>
              <a:t>Layer 2 uses Logical Link Control(LLC) to communicate with the upper-level layers. </a:t>
            </a:r>
          </a:p>
          <a:p>
            <a:pPr lvl="2" algn="l" rtl="0"/>
            <a:r>
              <a:rPr lang="en-US" b="1" cap="all" dirty="0" smtClean="0"/>
              <a:t>Establishment and control logical link between local devices.</a:t>
            </a:r>
          </a:p>
          <a:p>
            <a:pPr lvl="2" algn="l" rtl="0"/>
            <a:r>
              <a:rPr lang="en-US" b="1" cap="all" dirty="0" smtClean="0"/>
              <a:t>Synchronization </a:t>
            </a:r>
            <a:r>
              <a:rPr lang="ar-SA" b="1" cap="all" dirty="0" smtClean="0"/>
              <a:t>تحديد سرعة التبادل بين الوحدات</a:t>
            </a:r>
            <a:endParaRPr lang="en-US" b="1" cap="all" dirty="0" smtClean="0"/>
          </a:p>
          <a:p>
            <a:pPr lvl="2" algn="l" rtl="0"/>
            <a:r>
              <a:rPr lang="en-US" b="1" cap="all" dirty="0" smtClean="0"/>
              <a:t>Error Control</a:t>
            </a:r>
            <a:endParaRPr lang="en-US" dirty="0" smtClean="0"/>
          </a:p>
          <a:p>
            <a:pPr lvl="1" algn="l" rtl="0"/>
            <a:r>
              <a:rPr lang="en-US" dirty="0" smtClean="0"/>
              <a:t>Medium Access Control </a:t>
            </a:r>
            <a:r>
              <a:rPr lang="en-US" b="1" dirty="0" smtClean="0"/>
              <a:t>MAC</a:t>
            </a:r>
            <a:r>
              <a:rPr lang="en-US" dirty="0" smtClean="0"/>
              <a:t>:</a:t>
            </a:r>
          </a:p>
          <a:p>
            <a:pPr lvl="2" algn="l" rtl="0"/>
            <a:r>
              <a:rPr lang="en-US" b="1" cap="all" dirty="0" smtClean="0"/>
              <a:t>Layer 2 uses Media Access Control(MAC) to decide which computer will transmit.</a:t>
            </a:r>
          </a:p>
          <a:p>
            <a:pPr lvl="2" algn="l" rtl="0"/>
            <a:r>
              <a:rPr lang="en-US" b="1" cap="all" dirty="0" smtClean="0"/>
              <a:t>Protocols to data entering to network media</a:t>
            </a:r>
            <a:endParaRPr lang="ar-SA" b="1" cap="all" dirty="0" smtClean="0"/>
          </a:p>
          <a:p>
            <a:pPr lvl="2" algn="l" rtl="0"/>
            <a:r>
              <a:rPr lang="en-US" b="1" cap="all" dirty="0" smtClean="0"/>
              <a:t>MAC Addressing.</a:t>
            </a:r>
          </a:p>
          <a:p>
            <a:pPr lvl="2" algn="l" rtl="0"/>
            <a:r>
              <a:rPr lang="en-US" b="1" cap="all" dirty="0" smtClean="0"/>
              <a:t>Collision control.</a:t>
            </a:r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IEEE 802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Network Layer:</a:t>
            </a:r>
          </a:p>
          <a:p>
            <a:pPr lvl="1" algn="l" rtl="0"/>
            <a:r>
              <a:rPr lang="en-US" dirty="0" smtClean="0"/>
              <a:t>Routing data across network and from a network to another different one.</a:t>
            </a:r>
          </a:p>
          <a:p>
            <a:pPr algn="l" rtl="0"/>
            <a:r>
              <a:rPr lang="en-US" dirty="0" smtClean="0"/>
              <a:t>Other layers:</a:t>
            </a:r>
          </a:p>
          <a:p>
            <a:pPr lvl="1" algn="l" rtl="0"/>
            <a:r>
              <a:rPr lang="en-US" dirty="0" smtClean="0"/>
              <a:t>No rigid standard for the rest layers as it may vary from network to another one due to its functions and types.</a:t>
            </a:r>
          </a:p>
          <a:p>
            <a:pPr lvl="1" algn="l" rtl="0"/>
            <a:r>
              <a:rPr lang="en-US" dirty="0" smtClean="0"/>
              <a:t>They could be OSI upper layers or any other standard model layers.</a:t>
            </a:r>
          </a:p>
          <a:p>
            <a:pPr lvl="1" algn="l" rtl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OSI vs. IEEE 802 model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158" t="31496" r="24211" b="5127"/>
          <a:stretch>
            <a:fillRect/>
          </a:stretch>
        </p:blipFill>
        <p:spPr bwMode="auto">
          <a:xfrm>
            <a:off x="1295400" y="1828800"/>
            <a:ext cx="6275294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Models: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OSI Model : Open system Interconnection.</a:t>
            </a:r>
          </a:p>
          <a:p>
            <a:pPr algn="l" rtl="0"/>
            <a:endParaRPr lang="en-US" dirty="0"/>
          </a:p>
          <a:p>
            <a:pPr lvl="1" algn="l" rtl="0"/>
            <a:r>
              <a:rPr lang="en-US" dirty="0" smtClean="0"/>
              <a:t>is </a:t>
            </a:r>
            <a:r>
              <a:rPr lang="en-US" dirty="0"/>
              <a:t>a conceptual model that characterizes and standardizes the internal functions of a communication system by partitioning it into abstraction layers. The model is a product of the Open Systems Interconnection project at the International Organization for Standardization (</a:t>
            </a:r>
            <a:r>
              <a:rPr lang="en-US" dirty="0" smtClean="0"/>
              <a:t>ISO)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 Electronic Communication applications:</a:t>
            </a:r>
          </a:p>
          <a:p>
            <a:pPr lvl="1" algn="l" rtl="0"/>
            <a:r>
              <a:rPr lang="en-US" dirty="0" smtClean="0"/>
              <a:t>Cheap </a:t>
            </a:r>
          </a:p>
          <a:p>
            <a:pPr lvl="1" algn="l" rtl="0"/>
            <a:r>
              <a:rPr lang="en-US" dirty="0" smtClean="0"/>
              <a:t>Fixable</a:t>
            </a:r>
          </a:p>
          <a:p>
            <a:pPr lvl="1" algn="l" rtl="0"/>
            <a:r>
              <a:rPr lang="en-US" dirty="0" smtClean="0"/>
              <a:t>Effectiveness</a:t>
            </a:r>
          </a:p>
          <a:p>
            <a:pPr lvl="1" algn="l" rtl="0"/>
            <a:r>
              <a:rPr lang="en-US" dirty="0" smtClean="0"/>
              <a:t>Remote access to data</a:t>
            </a:r>
          </a:p>
          <a:p>
            <a:pPr lvl="1" algn="l" rtl="0"/>
            <a:r>
              <a:rPr lang="en-US" dirty="0" smtClean="0"/>
              <a:t>Access to data from different places( network  devices)</a:t>
            </a:r>
          </a:p>
          <a:p>
            <a:pPr lvl="1" algn="l" rtl="0"/>
            <a:endParaRPr lang="en-US" dirty="0" smtClean="0"/>
          </a:p>
          <a:p>
            <a:pPr lvl="1"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LAN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Examples of Electronic Communication applications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dirty="0" smtClean="0"/>
              <a:t>Email applications.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dirty="0" smtClean="0"/>
              <a:t>Chatting applications. 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dirty="0" smtClean="0"/>
              <a:t>Audio and Video conferencing applications.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dirty="0" smtClean="0"/>
              <a:t>Cyberspace conferencing.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Distributed data bases:</a:t>
            </a:r>
          </a:p>
          <a:p>
            <a:pPr lvl="1" algn="l" rtl="0"/>
            <a:r>
              <a:rPr lang="en-US" dirty="0" smtClean="0"/>
              <a:t>Data entered into a central datacenter or into a distributed databases then can be retrieved from varies local devices in the network.</a:t>
            </a:r>
          </a:p>
          <a:p>
            <a:pPr lvl="2" algn="l" rtl="0"/>
            <a:r>
              <a:rPr lang="en-US" dirty="0" smtClean="0"/>
              <a:t>Universities database.</a:t>
            </a:r>
          </a:p>
          <a:p>
            <a:pPr lvl="2" algn="l" rtl="0"/>
            <a:r>
              <a:rPr lang="en-US" dirty="0" smtClean="0"/>
              <a:t>Companies databases.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Lan</a:t>
            </a:r>
            <a:r>
              <a:rPr lang="en-US" dirty="0" smtClean="0"/>
              <a:t>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Distributed information systems:</a:t>
            </a:r>
          </a:p>
          <a:p>
            <a:pPr lvl="1" algn="l" rtl="0"/>
            <a:r>
              <a:rPr lang="en-US" dirty="0" smtClean="0"/>
              <a:t>systems that automate the operations of commercial enterprises such as banking and financial transaction processing systems, warehousing systems, and automated factories.</a:t>
            </a:r>
          </a:p>
          <a:p>
            <a:pPr lvl="1" algn="l" rtl="0"/>
            <a:r>
              <a:rPr lang="en-US" dirty="0" smtClean="0"/>
              <a:t>Communicates to central computers (governments, universities) to retrieve or process information.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Lan</a:t>
            </a:r>
            <a:r>
              <a:rPr lang="en-US" dirty="0" smtClean="0"/>
              <a:t>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Office automation and teamwork:</a:t>
            </a:r>
          </a:p>
          <a:p>
            <a:pPr lvl="1" algn="l" rtl="0"/>
            <a:r>
              <a:rPr lang="en-US" dirty="0" smtClean="0"/>
              <a:t>Resource sharing: printers, storage.</a:t>
            </a:r>
          </a:p>
          <a:p>
            <a:pPr lvl="1" algn="l" rtl="0"/>
            <a:r>
              <a:rPr lang="en-US" dirty="0" smtClean="0"/>
              <a:t>Reduce costs.</a:t>
            </a:r>
          </a:p>
          <a:p>
            <a:pPr lvl="1" algn="l" rtl="0"/>
            <a:r>
              <a:rPr lang="en-US" dirty="0" smtClean="0"/>
              <a:t>Increase productivity</a:t>
            </a:r>
          </a:p>
          <a:p>
            <a:pPr lvl="1" algn="l" rtl="0"/>
            <a:r>
              <a:rPr lang="en-US" dirty="0" smtClean="0"/>
              <a:t>Doing a collective work</a:t>
            </a:r>
          </a:p>
          <a:p>
            <a:pPr lvl="1"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Lan</a:t>
            </a:r>
            <a:r>
              <a:rPr lang="en-US" dirty="0" smtClean="0"/>
              <a:t>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Electronic transactions:</a:t>
            </a:r>
          </a:p>
          <a:p>
            <a:pPr lvl="1" algn="l" rtl="0"/>
            <a:r>
              <a:rPr lang="en-US" dirty="0" smtClean="0"/>
              <a:t>Facilitate administrative work</a:t>
            </a:r>
          </a:p>
          <a:p>
            <a:pPr lvl="1" algn="l" rtl="0"/>
            <a:r>
              <a:rPr lang="en-US" dirty="0" smtClean="0"/>
              <a:t>Reporting systems</a:t>
            </a:r>
          </a:p>
          <a:p>
            <a:pPr lvl="1" algn="l" rtl="0"/>
            <a:r>
              <a:rPr lang="en-US" dirty="0" smtClean="0"/>
              <a:t>Document editing and viewing </a:t>
            </a:r>
          </a:p>
          <a:p>
            <a:pPr lvl="1" algn="l" rtl="0"/>
            <a:r>
              <a:rPr lang="en-US" dirty="0" smtClean="0"/>
              <a:t>Document signing </a:t>
            </a:r>
          </a:p>
          <a:p>
            <a:pPr lvl="1" algn="l" rtl="0"/>
            <a:r>
              <a:rPr lang="en-US" dirty="0" smtClean="0"/>
              <a:t>Document transfers</a:t>
            </a:r>
          </a:p>
          <a:p>
            <a:pPr lvl="1" algn="l" rtl="0"/>
            <a:endParaRPr lang="en-US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E-Business : for private business use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E-Government: for government 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Lan</a:t>
            </a:r>
            <a:r>
              <a:rPr lang="en-US" dirty="0" smtClean="0"/>
              <a:t>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Process capabilities improving Applications:</a:t>
            </a:r>
          </a:p>
          <a:p>
            <a:pPr lvl="1" algn="l" rtl="0"/>
            <a:r>
              <a:rPr lang="en-US" dirty="0" smtClean="0"/>
              <a:t>More than one computer can work collaboratively to do complex and expensive tasks.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Lan</a:t>
            </a:r>
            <a:r>
              <a:rPr lang="en-US" dirty="0" smtClean="0"/>
              <a:t>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Reliability applications:</a:t>
            </a:r>
          </a:p>
          <a:p>
            <a:pPr lvl="1" algn="l" rtl="0"/>
            <a:r>
              <a:rPr lang="en-US" dirty="0" smtClean="0"/>
              <a:t>Applications can be used to make usage of network devices even if some are offline or unavailable.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Models: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Layered Model: </a:t>
            </a:r>
            <a:r>
              <a:rPr lang="en-US" dirty="0"/>
              <a:t>The model groups similar communication functions into one of seven logical </a:t>
            </a:r>
            <a:r>
              <a:rPr lang="en-US" dirty="0" smtClean="0"/>
              <a:t>layers</a:t>
            </a:r>
          </a:p>
          <a:p>
            <a:pPr lvl="1" algn="l" rtl="0"/>
            <a:r>
              <a:rPr lang="en-US" b="1" dirty="0" smtClean="0"/>
              <a:t>Change</a:t>
            </a:r>
            <a:r>
              <a:rPr lang="en-US" dirty="0" smtClean="0"/>
              <a:t>.</a:t>
            </a:r>
          </a:p>
          <a:p>
            <a:pPr lvl="1" algn="l" rtl="0"/>
            <a:r>
              <a:rPr lang="en-US" b="1" dirty="0" smtClean="0"/>
              <a:t>Design.</a:t>
            </a:r>
          </a:p>
          <a:p>
            <a:pPr lvl="1" algn="l" rtl="0"/>
            <a:r>
              <a:rPr lang="en-US" b="1" dirty="0" smtClean="0"/>
              <a:t>Learning.</a:t>
            </a:r>
          </a:p>
          <a:p>
            <a:pPr lvl="1" algn="l" rtl="0"/>
            <a:r>
              <a:rPr lang="en-US" b="1" dirty="0" smtClean="0"/>
              <a:t>Troubleshooting.</a:t>
            </a:r>
          </a:p>
          <a:p>
            <a:pPr lvl="1" algn="l" rtl="0"/>
            <a:r>
              <a:rPr lang="en-US" b="1" dirty="0" smtClean="0"/>
              <a:t>Standards.</a:t>
            </a:r>
            <a:endParaRPr lang="en-US" dirty="0"/>
          </a:p>
        </p:txBody>
      </p:sp>
      <p:pic>
        <p:nvPicPr>
          <p:cNvPr id="1027" name="Picture 3" descr="C:\Users\Rehab\Desktop\osi_mod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590800"/>
            <a:ext cx="4724399" cy="40386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01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Physical Layer:</a:t>
            </a:r>
          </a:p>
          <a:p>
            <a:pPr lvl="1" algn="l" rtl="0"/>
            <a:r>
              <a:rPr lang="en-US" dirty="0" smtClean="0"/>
              <a:t>Physical interface between devices</a:t>
            </a:r>
          </a:p>
          <a:p>
            <a:pPr lvl="1" algn="l" rtl="0"/>
            <a:r>
              <a:rPr lang="en-US" dirty="0" smtClean="0"/>
              <a:t>Handle transmission of bits over communication channel.</a:t>
            </a:r>
          </a:p>
          <a:p>
            <a:pPr lvl="1" algn="l" rtl="0"/>
            <a:r>
              <a:rPr lang="en-US" dirty="0" smtClean="0"/>
              <a:t>Choice of wired or wireless medium.</a:t>
            </a:r>
          </a:p>
          <a:p>
            <a:pPr lvl="1" algn="l" rtl="0"/>
            <a:r>
              <a:rPr lang="en-US" dirty="0" smtClean="0"/>
              <a:t>Data is converted into signals</a:t>
            </a:r>
          </a:p>
          <a:p>
            <a:pPr lvl="1" algn="l" rtl="0"/>
            <a:r>
              <a:rPr lang="en-US" dirty="0" smtClean="0"/>
              <a:t>Include voltage level , connectors, media choice.</a:t>
            </a:r>
          </a:p>
          <a:p>
            <a:pPr lvl="1" algn="l" rtl="0"/>
            <a:r>
              <a:rPr lang="en-US" dirty="0" smtClean="0"/>
              <a:t>Modulation techniques</a:t>
            </a:r>
          </a:p>
          <a:p>
            <a:pPr lvl="1" algn="ctr" rtl="0"/>
            <a:r>
              <a:rPr lang="en-US" dirty="0" smtClean="0">
                <a:solidFill>
                  <a:srgbClr val="FF0000"/>
                </a:solidFill>
              </a:rPr>
              <a:t>Its responsible the movement of individual bits from one  node to another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6" t="32348" r="36566" b="26351"/>
          <a:stretch/>
        </p:blipFill>
        <p:spPr bwMode="auto">
          <a:xfrm>
            <a:off x="1447800" y="2209800"/>
            <a:ext cx="5789141" cy="3378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06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Data Link Layer:</a:t>
            </a:r>
          </a:p>
          <a:p>
            <a:pPr lvl="1" algn="l" rtl="0"/>
            <a:r>
              <a:rPr lang="en-US" dirty="0" smtClean="0"/>
              <a:t>Transforms data into frame.</a:t>
            </a:r>
          </a:p>
          <a:p>
            <a:pPr lvl="1" algn="l" rtl="0"/>
            <a:r>
              <a:rPr lang="en-US" dirty="0" smtClean="0"/>
              <a:t>Means of activating , maintaining and deactivating a reliable link.</a:t>
            </a:r>
          </a:p>
          <a:p>
            <a:pPr lvl="1" algn="l" rtl="0"/>
            <a:r>
              <a:rPr lang="en-US" dirty="0" smtClean="0"/>
              <a:t>Error detection and control.</a:t>
            </a:r>
          </a:p>
          <a:p>
            <a:pPr lvl="1" algn="l" rtl="0"/>
            <a:r>
              <a:rPr lang="en-US" dirty="0" smtClean="0"/>
              <a:t>Flow control.</a:t>
            </a:r>
          </a:p>
          <a:p>
            <a:pPr lvl="1" algn="l" rtl="0"/>
            <a:r>
              <a:rPr lang="en-US" dirty="0" smtClean="0"/>
              <a:t>Higher layers may assume error free transmission.</a:t>
            </a:r>
          </a:p>
          <a:p>
            <a:pPr lvl="1" algn="ctr" rtl="0"/>
            <a:r>
              <a:rPr lang="en-US" dirty="0">
                <a:solidFill>
                  <a:srgbClr val="FF0000"/>
                </a:solidFill>
              </a:rPr>
              <a:t>Its responsible the movement of </a:t>
            </a:r>
            <a:r>
              <a:rPr lang="en-US" dirty="0" smtClean="0">
                <a:solidFill>
                  <a:srgbClr val="FF0000"/>
                </a:solidFill>
              </a:rPr>
              <a:t>frames from </a:t>
            </a:r>
            <a:r>
              <a:rPr lang="en-US" dirty="0">
                <a:solidFill>
                  <a:srgbClr val="FF0000"/>
                </a:solidFill>
              </a:rPr>
              <a:t>one  node to another </a:t>
            </a:r>
          </a:p>
          <a:p>
            <a:pPr lvl="1" algn="l"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0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7" t="32517" r="36757" b="26520"/>
          <a:stretch/>
        </p:blipFill>
        <p:spPr bwMode="auto">
          <a:xfrm>
            <a:off x="1828800" y="2133600"/>
            <a:ext cx="5868187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78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Network Layer:</a:t>
            </a:r>
          </a:p>
          <a:p>
            <a:pPr lvl="1" algn="l" rtl="0"/>
            <a:r>
              <a:rPr lang="en-US" dirty="0" smtClean="0"/>
              <a:t>Transport of information</a:t>
            </a:r>
          </a:p>
          <a:p>
            <a:pPr lvl="1" algn="l" rtl="0"/>
            <a:r>
              <a:rPr lang="en-US" dirty="0" smtClean="0"/>
              <a:t>Higher level do not need to know about underlying technology.</a:t>
            </a:r>
          </a:p>
          <a:p>
            <a:pPr lvl="1" algn="l" rtl="0"/>
            <a:r>
              <a:rPr lang="en-US" dirty="0" smtClean="0"/>
              <a:t>responsible for creating , maintaining and ending network connection.</a:t>
            </a:r>
          </a:p>
          <a:p>
            <a:pPr lvl="1" algn="l" rtl="0"/>
            <a:r>
              <a:rPr lang="en-US" dirty="0" smtClean="0"/>
              <a:t>Transfer a data packet from node within the network.</a:t>
            </a:r>
          </a:p>
          <a:p>
            <a:pPr lvl="1" algn="l" rtl="0"/>
            <a:r>
              <a:rPr lang="en-US" dirty="0" smtClean="0"/>
              <a:t>Routing</a:t>
            </a:r>
          </a:p>
          <a:p>
            <a:pPr lvl="1" algn="ctr" rtl="0"/>
            <a:r>
              <a:rPr lang="en-US" dirty="0">
                <a:solidFill>
                  <a:srgbClr val="FF0000"/>
                </a:solidFill>
              </a:rPr>
              <a:t>Its responsible the movement of </a:t>
            </a:r>
            <a:r>
              <a:rPr lang="en-US" dirty="0" smtClean="0">
                <a:solidFill>
                  <a:srgbClr val="FF0000"/>
                </a:solidFill>
              </a:rPr>
              <a:t>individual packet  </a:t>
            </a:r>
            <a:r>
              <a:rPr lang="en-US" dirty="0">
                <a:solidFill>
                  <a:srgbClr val="FF0000"/>
                </a:solidFill>
              </a:rPr>
              <a:t>from </a:t>
            </a:r>
            <a:r>
              <a:rPr lang="en-US" dirty="0" smtClean="0">
                <a:solidFill>
                  <a:srgbClr val="FF0000"/>
                </a:solidFill>
              </a:rPr>
              <a:t>the source host to destination host.</a:t>
            </a:r>
            <a:endParaRPr lang="en-US" dirty="0">
              <a:solidFill>
                <a:srgbClr val="FF0000"/>
              </a:solidFill>
            </a:endParaRPr>
          </a:p>
          <a:p>
            <a:pPr lvl="1" algn="l" rtl="0"/>
            <a:endParaRPr lang="en-US" dirty="0" smtClean="0"/>
          </a:p>
          <a:p>
            <a:pPr lvl="1" algn="l"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1" t="32545" r="36662" b="28688"/>
          <a:stretch/>
        </p:blipFill>
        <p:spPr bwMode="auto">
          <a:xfrm>
            <a:off x="914400" y="1752601"/>
            <a:ext cx="7199651" cy="396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11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EDF122C878F5448B8FFEAD953BC777" ma:contentTypeVersion="0" ma:contentTypeDescription="Create a new document." ma:contentTypeScope="" ma:versionID="6ea09659bca41ea10aa76cd94e3595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41D4FD-784F-4113-B087-D05EB2989482}">
  <ds:schemaRefs>
    <ds:schemaRef ds:uri="http://purl.org/dc/terms/"/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D9C3C82-55BA-42A8-AAF8-A91D8FC546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A2276A-349F-4870-A5D1-4C24772C7A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383</TotalTime>
  <Words>900</Words>
  <Application>Microsoft Office PowerPoint</Application>
  <PresentationFormat>On-screen Show (4:3)</PresentationFormat>
  <Paragraphs>218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Apothecary</vt:lpstr>
      <vt:lpstr>NET301 </vt:lpstr>
      <vt:lpstr>Standard Models:</vt:lpstr>
      <vt:lpstr>Standard Models:</vt:lpstr>
      <vt:lpstr>ISO Model</vt:lpstr>
      <vt:lpstr>PowerPoint Presentation</vt:lpstr>
      <vt:lpstr>ISO Model</vt:lpstr>
      <vt:lpstr>PowerPoint Presentation</vt:lpstr>
      <vt:lpstr>ISO Model</vt:lpstr>
      <vt:lpstr>PowerPoint Presentation</vt:lpstr>
      <vt:lpstr>PowerPoint Presentation</vt:lpstr>
      <vt:lpstr>PowerPoint Presentation</vt:lpstr>
      <vt:lpstr>ISO Model</vt:lpstr>
      <vt:lpstr>ISO Model</vt:lpstr>
      <vt:lpstr>ISO model</vt:lpstr>
      <vt:lpstr>PowerPoint Presentation</vt:lpstr>
      <vt:lpstr>lan standard model</vt:lpstr>
      <vt:lpstr>IEEE 802 model:</vt:lpstr>
      <vt:lpstr>IEEE 802 model</vt:lpstr>
      <vt:lpstr>OSI vs. IEEE 802 model</vt:lpstr>
      <vt:lpstr>LAN applications</vt:lpstr>
      <vt:lpstr>LAN applications</vt:lpstr>
      <vt:lpstr>LAN applications</vt:lpstr>
      <vt:lpstr>Lan applications</vt:lpstr>
      <vt:lpstr>Lan applications</vt:lpstr>
      <vt:lpstr>Lan application</vt:lpstr>
      <vt:lpstr>Lan application</vt:lpstr>
      <vt:lpstr>Lan application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USER</cp:lastModifiedBy>
  <cp:revision>36</cp:revision>
  <dcterms:created xsi:type="dcterms:W3CDTF">2013-09-23T17:12:26Z</dcterms:created>
  <dcterms:modified xsi:type="dcterms:W3CDTF">2017-10-06T16:34:37Z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0x0101004AEDF122C878F5448B8FFEAD953BC777</vt:lpwstr>
  </property>
</Properties>
</file>