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6"/>
  </p:notesMasterIdLst>
  <p:sldIdLst>
    <p:sldId id="257" r:id="rId2"/>
    <p:sldId id="274" r:id="rId3"/>
    <p:sldId id="276" r:id="rId4"/>
    <p:sldId id="306" r:id="rId5"/>
    <p:sldId id="277" r:id="rId6"/>
    <p:sldId id="300" r:id="rId7"/>
    <p:sldId id="301" r:id="rId8"/>
    <p:sldId id="302" r:id="rId9"/>
    <p:sldId id="303" r:id="rId10"/>
    <p:sldId id="304" r:id="rId11"/>
    <p:sldId id="305" r:id="rId12"/>
    <p:sldId id="278" r:id="rId13"/>
    <p:sldId id="280" r:id="rId14"/>
    <p:sldId id="281" r:id="rId15"/>
    <p:sldId id="282" r:id="rId16"/>
    <p:sldId id="283" r:id="rId17"/>
    <p:sldId id="284" r:id="rId18"/>
    <p:sldId id="285" r:id="rId19"/>
    <p:sldId id="286"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 id="322"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9" d="100"/>
          <a:sy n="79" d="100"/>
        </p:scale>
        <p:origin x="46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A8B2F0-EB46-C94E-BF04-FDBCED91F1FC}" type="datetimeFigureOut">
              <a:rPr lang="en-US" smtClean="0"/>
              <a:pPr/>
              <a:t>10/5/2016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9FA93-6DB7-C145-A8C1-89E639C36447}" type="slidenum">
              <a:rPr lang="en-US" smtClean="0"/>
              <a:pPr/>
              <a:t>‹#›</a:t>
            </a:fld>
            <a:endParaRPr lang="en-US"/>
          </a:p>
        </p:txBody>
      </p:sp>
    </p:spTree>
    <p:extLst>
      <p:ext uri="{BB962C8B-B14F-4D97-AF65-F5344CB8AC3E}">
        <p14:creationId xmlns:p14="http://schemas.microsoft.com/office/powerpoint/2010/main" val="8000063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s://en.wikipedia.org/wiki/Cable_modems" TargetMode="External"/><Relationship Id="rId13" Type="http://schemas.openxmlformats.org/officeDocument/2006/relationships/hyperlink" Target="https://en.wikipedia.org/wiki/Host_(network)" TargetMode="External"/><Relationship Id="rId3" Type="http://schemas.openxmlformats.org/officeDocument/2006/relationships/hyperlink" Target="https://en.wikipedia.org/wiki/Computer_network" TargetMode="External"/><Relationship Id="rId7" Type="http://schemas.openxmlformats.org/officeDocument/2006/relationships/hyperlink" Target="https://en.wikipedia.org/wiki/Network_switch" TargetMode="External"/><Relationship Id="rId12" Type="http://schemas.openxmlformats.org/officeDocument/2006/relationships/hyperlink" Target="https://en.wikipedia.org/wiki/IP_camera"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s://en.wikipedia.org/wiki/Network_access_server" TargetMode="External"/><Relationship Id="rId11" Type="http://schemas.openxmlformats.org/officeDocument/2006/relationships/hyperlink" Target="https://en.wikipedia.org/wiki/IP_phone" TargetMode="External"/><Relationship Id="rId5" Type="http://schemas.openxmlformats.org/officeDocument/2006/relationships/hyperlink" Target="https://en.wikipedia.org/wiki/Router_(computing)" TargetMode="External"/><Relationship Id="rId15" Type="http://schemas.openxmlformats.org/officeDocument/2006/relationships/hyperlink" Target="https://en.wikipedia.org/wiki/Network_management_station" TargetMode="External"/><Relationship Id="rId10" Type="http://schemas.openxmlformats.org/officeDocument/2006/relationships/hyperlink" Target="https://en.wikipedia.org/wiki/Network_hub" TargetMode="External"/><Relationship Id="rId4" Type="http://schemas.openxmlformats.org/officeDocument/2006/relationships/hyperlink" Target="https://en.wikipedia.org/wiki/Management_Information_Base" TargetMode="External"/><Relationship Id="rId9" Type="http://schemas.openxmlformats.org/officeDocument/2006/relationships/hyperlink" Target="https://en.wikipedia.org/wiki/Network_bridge" TargetMode="External"/><Relationship Id="rId14" Type="http://schemas.openxmlformats.org/officeDocument/2006/relationships/hyperlink" Target="https://en.wikipedia.org/wiki/Computer_printer"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n.wikipedia.org/wiki/Atomic_operation"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cs typeface="+mn-cs"/>
              </a:rPr>
              <a:t>Some of</a:t>
            </a:r>
            <a:r>
              <a:rPr lang="en-US" baseline="0" dirty="0" smtClean="0">
                <a:cs typeface="+mn-cs"/>
              </a:rPr>
              <a:t> these slides are taken from : </a:t>
            </a:r>
            <a:r>
              <a:rPr lang="en-US" sz="1600" i="1" dirty="0" smtClean="0">
                <a:solidFill>
                  <a:srgbClr val="008000"/>
                </a:solidFill>
                <a:latin typeface="Gill Sans MT" charset="0"/>
                <a:cs typeface="Arial" charset="0"/>
              </a:rPr>
              <a:t>Computer Networking: A Top Down Approach </a:t>
            </a:r>
            <a:r>
              <a:rPr lang="en-US" sz="1600" dirty="0" smtClean="0">
                <a:solidFill>
                  <a:srgbClr val="008000"/>
                </a:solidFill>
                <a:latin typeface="Gill Sans MT" charset="0"/>
                <a:cs typeface="Arial" charset="0"/>
              </a:rPr>
              <a:t/>
            </a:r>
            <a:br>
              <a:rPr lang="en-US" sz="1600" dirty="0" smtClean="0">
                <a:solidFill>
                  <a:srgbClr val="008000"/>
                </a:solidFill>
                <a:latin typeface="Gill Sans MT" charset="0"/>
                <a:cs typeface="Arial" charset="0"/>
              </a:rPr>
            </a:br>
            <a:r>
              <a:rPr lang="en-US" sz="1200" dirty="0" smtClean="0">
                <a:solidFill>
                  <a:srgbClr val="008000"/>
                </a:solidFill>
                <a:latin typeface="Gill Sans MT" charset="0"/>
                <a:cs typeface="Arial" charset="0"/>
              </a:rPr>
              <a:t>6</a:t>
            </a:r>
            <a:r>
              <a:rPr lang="en-US" sz="1200" baseline="30000" dirty="0" smtClean="0">
                <a:solidFill>
                  <a:srgbClr val="008000"/>
                </a:solidFill>
                <a:latin typeface="Gill Sans MT" charset="0"/>
                <a:cs typeface="Arial" charset="0"/>
              </a:rPr>
              <a:t>th</a:t>
            </a:r>
            <a:r>
              <a:rPr lang="en-US" sz="1200" dirty="0" smtClean="0">
                <a:solidFill>
                  <a:srgbClr val="008000"/>
                </a:solidFill>
                <a:latin typeface="Gill Sans MT" charset="0"/>
                <a:cs typeface="Arial" charset="0"/>
              </a:rPr>
              <a:t> edition </a:t>
            </a:r>
            <a:br>
              <a:rPr lang="en-US" sz="1200" dirty="0" smtClean="0">
                <a:solidFill>
                  <a:srgbClr val="008000"/>
                </a:solidFill>
                <a:latin typeface="Gill Sans MT" charset="0"/>
                <a:cs typeface="Arial" charset="0"/>
              </a:rPr>
            </a:br>
            <a:r>
              <a:rPr lang="en-US" sz="1200" dirty="0" smtClean="0">
                <a:solidFill>
                  <a:srgbClr val="008000"/>
                </a:solidFill>
                <a:latin typeface="Gill Sans MT" charset="0"/>
                <a:cs typeface="Arial" charset="0"/>
              </a:rPr>
              <a:t>Jim Kurose, Keith Ross</a:t>
            </a:r>
            <a:br>
              <a:rPr lang="en-US" sz="1200" dirty="0" smtClean="0">
                <a:solidFill>
                  <a:srgbClr val="008000"/>
                </a:solidFill>
                <a:latin typeface="Gill Sans MT" charset="0"/>
                <a:cs typeface="Arial" charset="0"/>
              </a:rPr>
            </a:br>
            <a:r>
              <a:rPr lang="en-US" sz="1200" dirty="0" smtClean="0">
                <a:solidFill>
                  <a:srgbClr val="008000"/>
                </a:solidFill>
                <a:latin typeface="Gill Sans MT" charset="0"/>
                <a:cs typeface="Arial" charset="0"/>
              </a:rPr>
              <a:t>Addison-Wesley</a:t>
            </a:r>
            <a:br>
              <a:rPr lang="en-US" sz="1200" dirty="0" smtClean="0">
                <a:solidFill>
                  <a:srgbClr val="008000"/>
                </a:solidFill>
                <a:latin typeface="Gill Sans MT" charset="0"/>
                <a:cs typeface="Arial" charset="0"/>
              </a:rPr>
            </a:br>
            <a:r>
              <a:rPr lang="en-US" sz="1200" dirty="0" smtClean="0">
                <a:solidFill>
                  <a:srgbClr val="008000"/>
                </a:solidFill>
                <a:latin typeface="Gill Sans MT" charset="0"/>
                <a:cs typeface="Arial" charset="0"/>
              </a:rPr>
              <a:t>March 2012</a:t>
            </a:r>
          </a:p>
          <a:p>
            <a:pPr>
              <a:defRPr/>
            </a:pPr>
            <a:endParaRPr lang="en-US" dirty="0" smtClean="0">
              <a:cs typeface="+mn-cs"/>
            </a:endParaRPr>
          </a:p>
          <a:p>
            <a:endParaRPr lang="en-US" dirty="0"/>
          </a:p>
        </p:txBody>
      </p:sp>
      <p:sp>
        <p:nvSpPr>
          <p:cNvPr id="4" name="Slide Number Placeholder 3"/>
          <p:cNvSpPr>
            <a:spLocks noGrp="1"/>
          </p:cNvSpPr>
          <p:nvPr>
            <p:ph type="sldNum" sz="quarter" idx="10"/>
          </p:nvPr>
        </p:nvSpPr>
        <p:spPr/>
        <p:txBody>
          <a:bodyPr/>
          <a:lstStyle/>
          <a:p>
            <a:fld id="{9149FA93-6DB7-C145-A8C1-89E639C36447}" type="slidenum">
              <a:rPr lang="en-US" smtClean="0"/>
              <a:pPr/>
              <a:t>1</a:t>
            </a:fld>
            <a:endParaRPr lang="en-US"/>
          </a:p>
        </p:txBody>
      </p:sp>
    </p:spTree>
    <p:extLst>
      <p:ext uri="{BB962C8B-B14F-4D97-AF65-F5344CB8AC3E}">
        <p14:creationId xmlns:p14="http://schemas.microsoft.com/office/powerpoint/2010/main" val="1085673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C096289-BEA1-F84D-9B62-226541C928CC}" type="slidenum">
              <a:rPr lang="en-US"/>
              <a:pPr>
                <a:defRPr/>
              </a:pPr>
              <a:t>17</a:t>
            </a:fld>
            <a:endParaRPr lang="en-US"/>
          </a:p>
        </p:txBody>
      </p:sp>
      <p:sp>
        <p:nvSpPr>
          <p:cNvPr id="1013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01379" name="Rectangle 3"/>
          <p:cNvSpPr>
            <a:spLocks noGrp="1" noChangeArrowheads="1"/>
          </p:cNvSpPr>
          <p:nvPr>
            <p:ph type="body" idx="1"/>
          </p:nvPr>
        </p:nvSpPr>
        <p:spPr/>
        <p:txBody>
          <a:bodyPr/>
          <a:lstStyle/>
          <a:p>
            <a:pPr>
              <a:defRPr/>
            </a:pPr>
            <a:endParaRPr lang="en-US" dirty="0" smtClean="0">
              <a:cs typeface="+mn-cs"/>
            </a:endParaRPr>
          </a:p>
        </p:txBody>
      </p:sp>
    </p:spTree>
    <p:extLst>
      <p:ext uri="{BB962C8B-B14F-4D97-AF65-F5344CB8AC3E}">
        <p14:creationId xmlns:p14="http://schemas.microsoft.com/office/powerpoint/2010/main" val="3398438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1701EB8-F1C1-1444-922F-BEA3320E7BE7}" type="slidenum">
              <a:rPr lang="en-US"/>
              <a:pPr>
                <a:defRPr/>
              </a:pPr>
              <a:t>18</a:t>
            </a:fld>
            <a:endParaRPr lang="en-US"/>
          </a:p>
        </p:txBody>
      </p:sp>
      <p:sp>
        <p:nvSpPr>
          <p:cNvPr id="10240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02403"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4276334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81BA87F-13A3-9346-B352-D06F93322A34}" type="slidenum">
              <a:rPr lang="en-US"/>
              <a:pPr>
                <a:defRPr/>
              </a:pPr>
              <a:t>19</a:t>
            </a:fld>
            <a:endParaRPr lang="en-US"/>
          </a:p>
        </p:txBody>
      </p:sp>
      <p:sp>
        <p:nvSpPr>
          <p:cNvPr id="10342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03427"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1307916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typical uses of SNMP one or more administrative computers, called </a:t>
            </a:r>
            <a:r>
              <a:rPr lang="en-US" sz="1200" i="1" kern="1200" dirty="0" smtClean="0">
                <a:solidFill>
                  <a:schemeClr val="tx1"/>
                </a:solidFill>
                <a:latin typeface="+mn-lt"/>
                <a:ea typeface="+mn-ea"/>
                <a:cs typeface="+mn-cs"/>
              </a:rPr>
              <a:t>managers</a:t>
            </a:r>
            <a:r>
              <a:rPr lang="en-US" sz="1200" i="0" kern="1200" dirty="0" smtClean="0">
                <a:solidFill>
                  <a:schemeClr val="tx1"/>
                </a:solidFill>
                <a:latin typeface="+mn-lt"/>
                <a:ea typeface="+mn-ea"/>
                <a:cs typeface="+mn-cs"/>
              </a:rPr>
              <a:t>, have the task of monitoring or managing a group of hosts or devices on a </a:t>
            </a:r>
            <a:r>
              <a:rPr lang="en-US" sz="1200" i="0" kern="1200" dirty="0" smtClean="0">
                <a:solidFill>
                  <a:schemeClr val="tx1"/>
                </a:solidFill>
                <a:latin typeface="+mn-lt"/>
                <a:ea typeface="+mn-ea"/>
                <a:cs typeface="+mn-cs"/>
                <a:hlinkClick r:id="rId3"/>
              </a:rPr>
              <a:t>computer network. Each managed system executes, at all times, a software component called an </a:t>
            </a:r>
            <a:r>
              <a:rPr lang="en-US" sz="1200" i="1" kern="1200" dirty="0" smtClean="0">
                <a:solidFill>
                  <a:schemeClr val="tx1"/>
                </a:solidFill>
                <a:latin typeface="+mn-lt"/>
                <a:ea typeface="+mn-ea"/>
                <a:cs typeface="+mn-cs"/>
                <a:hlinkClick r:id="rId3"/>
              </a:rPr>
              <a:t>agent</a:t>
            </a:r>
            <a:r>
              <a:rPr lang="en-US" sz="1200" i="0" kern="1200" dirty="0" smtClean="0">
                <a:solidFill>
                  <a:schemeClr val="tx1"/>
                </a:solidFill>
                <a:latin typeface="+mn-lt"/>
                <a:ea typeface="+mn-ea"/>
                <a:cs typeface="+mn-cs"/>
                <a:hlinkClick r:id="rId3"/>
              </a:rPr>
              <a:t> which reports information via SNMP to the manager.</a:t>
            </a:r>
          </a:p>
          <a:p>
            <a:r>
              <a:rPr lang="en-US" sz="1200" i="0" kern="1200" dirty="0" smtClean="0">
                <a:solidFill>
                  <a:schemeClr val="tx1"/>
                </a:solidFill>
                <a:latin typeface="+mn-lt"/>
                <a:ea typeface="+mn-ea"/>
                <a:cs typeface="+mn-cs"/>
              </a:rPr>
              <a:t>SNMP agents expose management data on the managed systems as variables. The protocol also permits active management tasks, such as modifying and applying a new configuration through remote modification of these variables. The variables accessible via SNMP are organized in hierarchies. These hierarchies, and other metadata (such as type and description of the variable), are described by </a:t>
            </a:r>
            <a:r>
              <a:rPr lang="en-US" sz="1200" i="0" kern="1200" dirty="0" smtClean="0">
                <a:solidFill>
                  <a:schemeClr val="tx1"/>
                </a:solidFill>
                <a:latin typeface="+mn-lt"/>
                <a:ea typeface="+mn-ea"/>
                <a:cs typeface="+mn-cs"/>
                <a:hlinkClick r:id="rId4"/>
              </a:rPr>
              <a:t>Management Information Bases (MIBs).</a:t>
            </a:r>
          </a:p>
          <a:p>
            <a:r>
              <a:rPr lang="en-US" sz="1200" i="0" kern="1200" dirty="0" smtClean="0">
                <a:solidFill>
                  <a:schemeClr val="tx1"/>
                </a:solidFill>
                <a:latin typeface="+mn-lt"/>
                <a:ea typeface="+mn-ea"/>
                <a:cs typeface="+mn-cs"/>
              </a:rPr>
              <a:t>An SNMP-managed network consists of three key components:</a:t>
            </a:r>
          </a:p>
          <a:p>
            <a:r>
              <a:rPr lang="en-US" sz="1200" i="0" kern="1200" dirty="0" smtClean="0">
                <a:solidFill>
                  <a:schemeClr val="tx1"/>
                </a:solidFill>
                <a:latin typeface="+mn-lt"/>
                <a:ea typeface="+mn-ea"/>
                <a:cs typeface="+mn-cs"/>
              </a:rPr>
              <a:t>Managed device</a:t>
            </a:r>
          </a:p>
          <a:p>
            <a:r>
              <a:rPr lang="en-US" sz="1200" i="0" kern="1200" dirty="0" smtClean="0">
                <a:solidFill>
                  <a:schemeClr val="tx1"/>
                </a:solidFill>
                <a:latin typeface="+mn-lt"/>
                <a:ea typeface="+mn-ea"/>
                <a:cs typeface="+mn-cs"/>
              </a:rPr>
              <a:t>Agent — software which runs on managed devices</a:t>
            </a:r>
          </a:p>
          <a:p>
            <a:r>
              <a:rPr lang="en-US" sz="1200" i="0" kern="1200" dirty="0" smtClean="0">
                <a:solidFill>
                  <a:schemeClr val="tx1"/>
                </a:solidFill>
                <a:latin typeface="+mn-lt"/>
                <a:ea typeface="+mn-ea"/>
                <a:cs typeface="+mn-cs"/>
              </a:rPr>
              <a:t>Network management station (NMS) — software which runs on the manager</a:t>
            </a:r>
          </a:p>
          <a:p>
            <a:r>
              <a:rPr lang="en-US" sz="1200" i="0" kern="1200" dirty="0" smtClean="0">
                <a:solidFill>
                  <a:schemeClr val="tx1"/>
                </a:solidFill>
                <a:latin typeface="+mn-lt"/>
                <a:ea typeface="+mn-ea"/>
                <a:cs typeface="+mn-cs"/>
              </a:rPr>
              <a:t>A </a:t>
            </a:r>
            <a:r>
              <a:rPr lang="en-US" sz="1200" i="1" kern="1200" dirty="0" smtClean="0">
                <a:solidFill>
                  <a:schemeClr val="tx1"/>
                </a:solidFill>
                <a:latin typeface="+mn-lt"/>
                <a:ea typeface="+mn-ea"/>
                <a:cs typeface="+mn-cs"/>
              </a:rPr>
              <a:t>managed device</a:t>
            </a:r>
            <a:r>
              <a:rPr lang="en-US" sz="1200" i="0" kern="1200" dirty="0" smtClean="0">
                <a:solidFill>
                  <a:schemeClr val="tx1"/>
                </a:solidFill>
                <a:latin typeface="+mn-lt"/>
                <a:ea typeface="+mn-ea"/>
                <a:cs typeface="+mn-cs"/>
              </a:rPr>
              <a:t> is a network node that implements an SNMP interface that allows unidirectional (read-only) or bidirectional (read and write) access to node-specific information. Managed devices exchange node-specific information with the NMSs. Sometimes called network elements, the managed devices can be any type of device, including, but not limited to, </a:t>
            </a:r>
            <a:r>
              <a:rPr lang="en-US" sz="1200" i="0" kern="1200" dirty="0" smtClean="0">
                <a:solidFill>
                  <a:schemeClr val="tx1"/>
                </a:solidFill>
                <a:latin typeface="+mn-lt"/>
                <a:ea typeface="+mn-ea"/>
                <a:cs typeface="+mn-cs"/>
                <a:hlinkClick r:id="rId5"/>
              </a:rPr>
              <a:t>routers, </a:t>
            </a:r>
            <a:r>
              <a:rPr lang="en-US" sz="1200" i="0" kern="1200" dirty="0" smtClean="0">
                <a:solidFill>
                  <a:schemeClr val="tx1"/>
                </a:solidFill>
                <a:latin typeface="+mn-lt"/>
                <a:ea typeface="+mn-ea"/>
                <a:cs typeface="+mn-cs"/>
                <a:hlinkClick r:id="rId6"/>
              </a:rPr>
              <a:t>access servers, </a:t>
            </a:r>
            <a:r>
              <a:rPr lang="en-US" sz="1200" i="0" kern="1200" dirty="0" smtClean="0">
                <a:solidFill>
                  <a:schemeClr val="tx1"/>
                </a:solidFill>
                <a:latin typeface="+mn-lt"/>
                <a:ea typeface="+mn-ea"/>
                <a:cs typeface="+mn-cs"/>
                <a:hlinkClick r:id="rId7"/>
              </a:rPr>
              <a:t>switches, </a:t>
            </a:r>
            <a:r>
              <a:rPr lang="en-US" sz="1200" i="0" kern="1200" dirty="0" smtClean="0">
                <a:solidFill>
                  <a:schemeClr val="tx1"/>
                </a:solidFill>
                <a:latin typeface="+mn-lt"/>
                <a:ea typeface="+mn-ea"/>
                <a:cs typeface="+mn-cs"/>
                <a:hlinkClick r:id="rId8"/>
              </a:rPr>
              <a:t>cable modems, </a:t>
            </a:r>
            <a:r>
              <a:rPr lang="en-US" sz="1200" i="0" kern="1200" dirty="0" smtClean="0">
                <a:solidFill>
                  <a:schemeClr val="tx1"/>
                </a:solidFill>
                <a:latin typeface="+mn-lt"/>
                <a:ea typeface="+mn-ea"/>
                <a:cs typeface="+mn-cs"/>
                <a:hlinkClick r:id="rId9"/>
              </a:rPr>
              <a:t>bridges, </a:t>
            </a:r>
            <a:r>
              <a:rPr lang="en-US" sz="1200" i="0" kern="1200" dirty="0" smtClean="0">
                <a:solidFill>
                  <a:schemeClr val="tx1"/>
                </a:solidFill>
                <a:latin typeface="+mn-lt"/>
                <a:ea typeface="+mn-ea"/>
                <a:cs typeface="+mn-cs"/>
                <a:hlinkClick r:id="rId10"/>
              </a:rPr>
              <a:t>hubs, </a:t>
            </a:r>
            <a:r>
              <a:rPr lang="en-US" sz="1200" i="0" kern="1200" dirty="0" smtClean="0">
                <a:solidFill>
                  <a:schemeClr val="tx1"/>
                </a:solidFill>
                <a:latin typeface="+mn-lt"/>
                <a:ea typeface="+mn-ea"/>
                <a:cs typeface="+mn-cs"/>
                <a:hlinkClick r:id="rId11"/>
              </a:rPr>
              <a:t>IP telephones, </a:t>
            </a:r>
            <a:r>
              <a:rPr lang="en-US" sz="1200" i="0" kern="1200" dirty="0" smtClean="0">
                <a:solidFill>
                  <a:schemeClr val="tx1"/>
                </a:solidFill>
                <a:latin typeface="+mn-lt"/>
                <a:ea typeface="+mn-ea"/>
                <a:cs typeface="+mn-cs"/>
                <a:hlinkClick r:id="rId12"/>
              </a:rPr>
              <a:t>IP video cameras, computer </a:t>
            </a:r>
            <a:r>
              <a:rPr lang="en-US" sz="1200" i="0" kern="1200" dirty="0" smtClean="0">
                <a:solidFill>
                  <a:schemeClr val="tx1"/>
                </a:solidFill>
                <a:latin typeface="+mn-lt"/>
                <a:ea typeface="+mn-ea"/>
                <a:cs typeface="+mn-cs"/>
                <a:hlinkClick r:id="rId13"/>
              </a:rPr>
              <a:t>hosts, and </a:t>
            </a:r>
            <a:r>
              <a:rPr lang="en-US" sz="1200" i="0" kern="1200" dirty="0" smtClean="0">
                <a:solidFill>
                  <a:schemeClr val="tx1"/>
                </a:solidFill>
                <a:latin typeface="+mn-lt"/>
                <a:ea typeface="+mn-ea"/>
                <a:cs typeface="+mn-cs"/>
                <a:hlinkClick r:id="rId14"/>
              </a:rPr>
              <a:t>printers.</a:t>
            </a:r>
          </a:p>
          <a:p>
            <a:r>
              <a:rPr lang="en-US" sz="1200" i="0" kern="1200" dirty="0" smtClean="0">
                <a:solidFill>
                  <a:schemeClr val="tx1"/>
                </a:solidFill>
                <a:latin typeface="+mn-lt"/>
                <a:ea typeface="+mn-ea"/>
                <a:cs typeface="+mn-cs"/>
              </a:rPr>
              <a:t>An </a:t>
            </a:r>
            <a:r>
              <a:rPr lang="en-US" sz="1200" i="1" kern="1200" dirty="0" smtClean="0">
                <a:solidFill>
                  <a:schemeClr val="tx1"/>
                </a:solidFill>
                <a:latin typeface="+mn-lt"/>
                <a:ea typeface="+mn-ea"/>
                <a:cs typeface="+mn-cs"/>
              </a:rPr>
              <a:t>agent</a:t>
            </a:r>
            <a:r>
              <a:rPr lang="en-US" sz="1200" i="0" kern="1200" dirty="0" smtClean="0">
                <a:solidFill>
                  <a:schemeClr val="tx1"/>
                </a:solidFill>
                <a:latin typeface="+mn-lt"/>
                <a:ea typeface="+mn-ea"/>
                <a:cs typeface="+mn-cs"/>
              </a:rPr>
              <a:t> is a network-management software module that resides on a managed device. An agent has local knowledge of management information and translates that information to or from an SNMP-specific form.</a:t>
            </a:r>
          </a:p>
          <a:p>
            <a:r>
              <a:rPr lang="en-US" sz="1200" i="0" kern="1200" dirty="0" smtClean="0">
                <a:solidFill>
                  <a:schemeClr val="tx1"/>
                </a:solidFill>
                <a:latin typeface="+mn-lt"/>
                <a:ea typeface="+mn-ea"/>
                <a:cs typeface="+mn-cs"/>
              </a:rPr>
              <a:t>A </a:t>
            </a:r>
            <a:r>
              <a:rPr lang="en-US" sz="1200" i="1" kern="1200" dirty="0" smtClean="0">
                <a:solidFill>
                  <a:schemeClr val="tx1"/>
                </a:solidFill>
                <a:latin typeface="+mn-lt"/>
                <a:ea typeface="+mn-ea"/>
                <a:cs typeface="+mn-cs"/>
                <a:hlinkClick r:id="rId15"/>
              </a:rPr>
              <a:t>network management station</a:t>
            </a:r>
            <a:r>
              <a:rPr lang="en-US" sz="1200" i="0" kern="1200" dirty="0" smtClean="0">
                <a:solidFill>
                  <a:schemeClr val="tx1"/>
                </a:solidFill>
                <a:latin typeface="+mn-lt"/>
                <a:ea typeface="+mn-ea"/>
                <a:cs typeface="+mn-cs"/>
                <a:hlinkClick r:id="rId15"/>
              </a:rPr>
              <a:t> (NMS) executes applications that monitor and control managed devices. NMSs provide the bulk of the processing and memory resources required for network management. One or more NMSs may exist on any managed network.</a:t>
            </a:r>
            <a:endParaRPr lang="en-US" dirty="0"/>
          </a:p>
        </p:txBody>
      </p:sp>
      <p:sp>
        <p:nvSpPr>
          <p:cNvPr id="4" name="Slide Number Placeholder 3"/>
          <p:cNvSpPr>
            <a:spLocks noGrp="1"/>
          </p:cNvSpPr>
          <p:nvPr>
            <p:ph type="sldNum" sz="quarter" idx="10"/>
          </p:nvPr>
        </p:nvSpPr>
        <p:spPr/>
        <p:txBody>
          <a:bodyPr/>
          <a:lstStyle/>
          <a:p>
            <a:fld id="{B37F3F7C-C457-4547-8C0E-362A7E629AAC}" type="slidenum">
              <a:rPr lang="en-US" smtClean="0"/>
              <a:t>23</a:t>
            </a:fld>
            <a:endParaRPr lang="en-US"/>
          </a:p>
        </p:txBody>
      </p:sp>
    </p:spTree>
    <p:extLst>
      <p:ext uri="{BB962C8B-B14F-4D97-AF65-F5344CB8AC3E}">
        <p14:creationId xmlns:p14="http://schemas.microsoft.com/office/powerpoint/2010/main" val="2909283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A5979A1-4607-924E-8BEF-5B6F7653AA84}" type="slidenum">
              <a:rPr lang="en-US"/>
              <a:pPr>
                <a:defRPr/>
              </a:pPr>
              <a:t>24</a:t>
            </a:fld>
            <a:endParaRPr lang="en-US"/>
          </a:p>
        </p:txBody>
      </p:sp>
      <p:sp>
        <p:nvSpPr>
          <p:cNvPr id="1044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04451"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2668720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605BD46-4B84-D941-89E0-F136F19BBBE7}" type="slidenum">
              <a:rPr lang="en-US"/>
              <a:pPr>
                <a:defRPr/>
              </a:pPr>
              <a:t>29</a:t>
            </a:fld>
            <a:endParaRPr lang="en-US"/>
          </a:p>
        </p:txBody>
      </p:sp>
      <p:sp>
        <p:nvSpPr>
          <p:cNvPr id="1064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06499" name="Rectangle 3"/>
          <p:cNvSpPr>
            <a:spLocks noGrp="1" noChangeArrowheads="1"/>
          </p:cNvSpPr>
          <p:nvPr>
            <p:ph type="body" idx="1"/>
          </p:nvPr>
        </p:nvSpPr>
        <p:spPr/>
        <p:txBody>
          <a:bodyPr/>
          <a:lstStyle/>
          <a:p>
            <a:r>
              <a:rPr lang="en-US" sz="1200" b="1" kern="1200" dirty="0" err="1" smtClean="0">
                <a:solidFill>
                  <a:schemeClr val="tx1"/>
                </a:solidFill>
                <a:latin typeface="+mn-lt"/>
                <a:ea typeface="+mn-ea"/>
                <a:cs typeface="+mn-cs"/>
              </a:rPr>
              <a:t>GetRequest</a:t>
            </a:r>
            <a:endParaRPr lang="en-US" sz="1200" b="1"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A </a:t>
            </a:r>
            <a:r>
              <a:rPr lang="en-US" sz="1200" b="0" i="1" kern="1200" dirty="0" smtClean="0">
                <a:solidFill>
                  <a:schemeClr val="tx1"/>
                </a:solidFill>
                <a:latin typeface="+mn-lt"/>
                <a:ea typeface="+mn-ea"/>
                <a:cs typeface="+mn-cs"/>
              </a:rPr>
              <a:t>manager-to-agent</a:t>
            </a:r>
            <a:r>
              <a:rPr lang="en-US" sz="1200" b="0" i="0" kern="1200" dirty="0" smtClean="0">
                <a:solidFill>
                  <a:schemeClr val="tx1"/>
                </a:solidFill>
                <a:latin typeface="+mn-lt"/>
                <a:ea typeface="+mn-ea"/>
                <a:cs typeface="+mn-cs"/>
              </a:rPr>
              <a:t> request to retrieve the value of a variable or list of variables. Desired variables are specified in variable bindings (values are not used). Retrieval of the specified variable values is to be done as an </a:t>
            </a:r>
            <a:r>
              <a:rPr lang="en-US" sz="1200" b="0" i="0" kern="1200" dirty="0" smtClean="0">
                <a:solidFill>
                  <a:schemeClr val="tx1"/>
                </a:solidFill>
                <a:latin typeface="+mn-lt"/>
                <a:ea typeface="+mn-ea"/>
                <a:cs typeface="+mn-cs"/>
                <a:hlinkClick r:id="rId3"/>
              </a:rPr>
              <a:t>atomic operation by the agent. A </a:t>
            </a:r>
            <a:r>
              <a:rPr lang="en-US" sz="1200" b="0" i="1" kern="1200" dirty="0" smtClean="0">
                <a:solidFill>
                  <a:schemeClr val="tx1"/>
                </a:solidFill>
                <a:latin typeface="+mn-lt"/>
                <a:ea typeface="+mn-ea"/>
                <a:cs typeface="+mn-cs"/>
                <a:hlinkClick r:id="rId3"/>
              </a:rPr>
              <a:t>Response</a:t>
            </a:r>
            <a:r>
              <a:rPr lang="en-US" sz="1200" b="0" i="0" kern="1200" dirty="0" smtClean="0">
                <a:solidFill>
                  <a:schemeClr val="tx1"/>
                </a:solidFill>
                <a:latin typeface="+mn-lt"/>
                <a:ea typeface="+mn-ea"/>
                <a:cs typeface="+mn-cs"/>
                <a:hlinkClick r:id="rId3"/>
              </a:rPr>
              <a:t> with current values is returned.</a:t>
            </a:r>
          </a:p>
          <a:p>
            <a:r>
              <a:rPr lang="en-US" sz="1200" b="1" i="0" kern="1200" dirty="0" err="1" smtClean="0">
                <a:solidFill>
                  <a:schemeClr val="tx1"/>
                </a:solidFill>
                <a:latin typeface="+mn-lt"/>
                <a:ea typeface="+mn-ea"/>
                <a:cs typeface="+mn-cs"/>
              </a:rPr>
              <a:t>SetRequest</a:t>
            </a:r>
            <a:endParaRPr lang="en-US" sz="1200" b="1"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A </a:t>
            </a:r>
            <a:r>
              <a:rPr lang="en-US" sz="1200" b="0" i="1" kern="1200" dirty="0" smtClean="0">
                <a:solidFill>
                  <a:schemeClr val="tx1"/>
                </a:solidFill>
                <a:latin typeface="+mn-lt"/>
                <a:ea typeface="+mn-ea"/>
                <a:cs typeface="+mn-cs"/>
              </a:rPr>
              <a:t>manager-to-agent</a:t>
            </a:r>
            <a:r>
              <a:rPr lang="en-US" sz="1200" b="0" i="0" kern="1200" dirty="0" smtClean="0">
                <a:solidFill>
                  <a:schemeClr val="tx1"/>
                </a:solidFill>
                <a:latin typeface="+mn-lt"/>
                <a:ea typeface="+mn-ea"/>
                <a:cs typeface="+mn-cs"/>
              </a:rPr>
              <a:t> request to change the value of a variable or list of variables. Variable bindings are specified in the body of the request. Changes to all specified variables are to be made as an atomic operation by the agent. A </a:t>
            </a:r>
            <a:r>
              <a:rPr lang="en-US" sz="1200" b="0" i="1" kern="1200" dirty="0" smtClean="0">
                <a:solidFill>
                  <a:schemeClr val="tx1"/>
                </a:solidFill>
                <a:latin typeface="+mn-lt"/>
                <a:ea typeface="+mn-ea"/>
                <a:cs typeface="+mn-cs"/>
              </a:rPr>
              <a:t>Response</a:t>
            </a:r>
            <a:r>
              <a:rPr lang="en-US" sz="1200" b="0" i="0" kern="1200" dirty="0" smtClean="0">
                <a:solidFill>
                  <a:schemeClr val="tx1"/>
                </a:solidFill>
                <a:latin typeface="+mn-lt"/>
                <a:ea typeface="+mn-ea"/>
                <a:cs typeface="+mn-cs"/>
              </a:rPr>
              <a:t> with (current) new values for the variables is returned.</a:t>
            </a:r>
          </a:p>
          <a:p>
            <a:r>
              <a:rPr lang="en-US" sz="1200" b="1" i="0" kern="1200" dirty="0" err="1" smtClean="0">
                <a:solidFill>
                  <a:schemeClr val="tx1"/>
                </a:solidFill>
                <a:latin typeface="+mn-lt"/>
                <a:ea typeface="+mn-ea"/>
                <a:cs typeface="+mn-cs"/>
              </a:rPr>
              <a:t>GetNextRequest</a:t>
            </a:r>
            <a:endParaRPr lang="en-US" sz="1200" b="1"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A </a:t>
            </a:r>
            <a:r>
              <a:rPr lang="en-US" sz="1200" b="0" i="1" kern="1200" dirty="0" smtClean="0">
                <a:solidFill>
                  <a:schemeClr val="tx1"/>
                </a:solidFill>
                <a:latin typeface="+mn-lt"/>
                <a:ea typeface="+mn-ea"/>
                <a:cs typeface="+mn-cs"/>
              </a:rPr>
              <a:t>manager-to-agent</a:t>
            </a:r>
            <a:r>
              <a:rPr lang="en-US" sz="1200" b="0" i="0" kern="1200" dirty="0" smtClean="0">
                <a:solidFill>
                  <a:schemeClr val="tx1"/>
                </a:solidFill>
                <a:latin typeface="+mn-lt"/>
                <a:ea typeface="+mn-ea"/>
                <a:cs typeface="+mn-cs"/>
              </a:rPr>
              <a:t> request to discover available variables and their values. Returns a </a:t>
            </a:r>
            <a:r>
              <a:rPr lang="en-US" sz="1200" b="0" i="1" kern="1200" dirty="0" smtClean="0">
                <a:solidFill>
                  <a:schemeClr val="tx1"/>
                </a:solidFill>
                <a:latin typeface="+mn-lt"/>
                <a:ea typeface="+mn-ea"/>
                <a:cs typeface="+mn-cs"/>
              </a:rPr>
              <a:t>Response</a:t>
            </a:r>
            <a:r>
              <a:rPr lang="en-US" sz="1200" b="0" i="0" kern="1200" dirty="0" smtClean="0">
                <a:solidFill>
                  <a:schemeClr val="tx1"/>
                </a:solidFill>
                <a:latin typeface="+mn-lt"/>
                <a:ea typeface="+mn-ea"/>
                <a:cs typeface="+mn-cs"/>
              </a:rPr>
              <a:t> with variable binding for the lexicographically next variable in the MIB. The entire MIB of an agent can be walked by iterative application of </a:t>
            </a:r>
            <a:r>
              <a:rPr lang="en-US" sz="1200" b="0" i="1" kern="1200" dirty="0" err="1" smtClean="0">
                <a:solidFill>
                  <a:schemeClr val="tx1"/>
                </a:solidFill>
                <a:latin typeface="+mn-lt"/>
                <a:ea typeface="+mn-ea"/>
                <a:cs typeface="+mn-cs"/>
              </a:rPr>
              <a:t>GetNextRequest</a:t>
            </a:r>
            <a:r>
              <a:rPr lang="en-US" sz="1200" b="0" i="0" kern="1200" dirty="0" smtClean="0">
                <a:solidFill>
                  <a:schemeClr val="tx1"/>
                </a:solidFill>
                <a:latin typeface="+mn-lt"/>
                <a:ea typeface="+mn-ea"/>
                <a:cs typeface="+mn-cs"/>
              </a:rPr>
              <a:t> starting at OID 0. Rows of a table can be read by specifying column OIDs in the variable bindings of the request.</a:t>
            </a:r>
          </a:p>
          <a:p>
            <a:r>
              <a:rPr lang="en-US" sz="1200" b="1" i="0" kern="1200" dirty="0" err="1" smtClean="0">
                <a:solidFill>
                  <a:schemeClr val="tx1"/>
                </a:solidFill>
                <a:latin typeface="+mn-lt"/>
                <a:ea typeface="+mn-ea"/>
                <a:cs typeface="+mn-cs"/>
              </a:rPr>
              <a:t>GetBulkRequest</a:t>
            </a:r>
            <a:endParaRPr lang="en-US" sz="1200" b="1"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Optimized version of </a:t>
            </a:r>
            <a:r>
              <a:rPr lang="en-US" sz="1200" b="0" i="1" kern="1200" dirty="0" err="1" smtClean="0">
                <a:solidFill>
                  <a:schemeClr val="tx1"/>
                </a:solidFill>
                <a:latin typeface="+mn-lt"/>
                <a:ea typeface="+mn-ea"/>
                <a:cs typeface="+mn-cs"/>
              </a:rPr>
              <a:t>GetNextRequest</a:t>
            </a:r>
            <a:r>
              <a:rPr lang="en-US" sz="1200" b="0" i="0" kern="1200" dirty="0" smtClean="0">
                <a:solidFill>
                  <a:schemeClr val="tx1"/>
                </a:solidFill>
                <a:latin typeface="+mn-lt"/>
                <a:ea typeface="+mn-ea"/>
                <a:cs typeface="+mn-cs"/>
              </a:rPr>
              <a:t>. A </a:t>
            </a:r>
            <a:r>
              <a:rPr lang="en-US" sz="1200" b="0" i="1" kern="1200" dirty="0" smtClean="0">
                <a:solidFill>
                  <a:schemeClr val="tx1"/>
                </a:solidFill>
                <a:latin typeface="+mn-lt"/>
                <a:ea typeface="+mn-ea"/>
                <a:cs typeface="+mn-cs"/>
              </a:rPr>
              <a:t>manager-to-agent</a:t>
            </a:r>
            <a:r>
              <a:rPr lang="en-US" sz="1200" b="0" i="0" kern="1200" dirty="0" smtClean="0">
                <a:solidFill>
                  <a:schemeClr val="tx1"/>
                </a:solidFill>
                <a:latin typeface="+mn-lt"/>
                <a:ea typeface="+mn-ea"/>
                <a:cs typeface="+mn-cs"/>
              </a:rPr>
              <a:t> request for multiple iterations of </a:t>
            </a:r>
            <a:r>
              <a:rPr lang="en-US" sz="1200" b="0" i="1" kern="1200" dirty="0" err="1" smtClean="0">
                <a:solidFill>
                  <a:schemeClr val="tx1"/>
                </a:solidFill>
                <a:latin typeface="+mn-lt"/>
                <a:ea typeface="+mn-ea"/>
                <a:cs typeface="+mn-cs"/>
              </a:rPr>
              <a:t>GetNextRequest</a:t>
            </a:r>
            <a:r>
              <a:rPr lang="en-US" sz="1200" b="0" i="0" kern="1200" dirty="0" smtClean="0">
                <a:solidFill>
                  <a:schemeClr val="tx1"/>
                </a:solidFill>
                <a:latin typeface="+mn-lt"/>
                <a:ea typeface="+mn-ea"/>
                <a:cs typeface="+mn-cs"/>
              </a:rPr>
              <a:t>. Returns a </a:t>
            </a:r>
            <a:r>
              <a:rPr lang="en-US" sz="1200" b="0" i="1" kern="1200" dirty="0" smtClean="0">
                <a:solidFill>
                  <a:schemeClr val="tx1"/>
                </a:solidFill>
                <a:latin typeface="+mn-lt"/>
                <a:ea typeface="+mn-ea"/>
                <a:cs typeface="+mn-cs"/>
              </a:rPr>
              <a:t>Response</a:t>
            </a:r>
            <a:r>
              <a:rPr lang="en-US" sz="1200" b="0" i="0" kern="1200" dirty="0" smtClean="0">
                <a:solidFill>
                  <a:schemeClr val="tx1"/>
                </a:solidFill>
                <a:latin typeface="+mn-lt"/>
                <a:ea typeface="+mn-ea"/>
                <a:cs typeface="+mn-cs"/>
              </a:rPr>
              <a:t> with multiple variable bindings walked from the variable binding or bindings in the request. PDU specific </a:t>
            </a:r>
            <a:r>
              <a:rPr lang="en-US" sz="1200" b="0" i="1" kern="1200" dirty="0" smtClean="0">
                <a:solidFill>
                  <a:schemeClr val="tx1"/>
                </a:solidFill>
                <a:latin typeface="+mn-lt"/>
                <a:ea typeface="+mn-ea"/>
                <a:cs typeface="+mn-cs"/>
              </a:rPr>
              <a:t>non-repeaters</a:t>
            </a:r>
            <a:r>
              <a:rPr lang="en-US" sz="1200" b="0" i="0" kern="1200" dirty="0" smtClean="0">
                <a:solidFill>
                  <a:schemeClr val="tx1"/>
                </a:solidFill>
                <a:latin typeface="+mn-lt"/>
                <a:ea typeface="+mn-ea"/>
                <a:cs typeface="+mn-cs"/>
              </a:rPr>
              <a:t> and </a:t>
            </a:r>
            <a:r>
              <a:rPr lang="en-US" sz="1200" b="0" i="1" kern="1200" dirty="0" smtClean="0">
                <a:solidFill>
                  <a:schemeClr val="tx1"/>
                </a:solidFill>
                <a:latin typeface="+mn-lt"/>
                <a:ea typeface="+mn-ea"/>
                <a:cs typeface="+mn-cs"/>
              </a:rPr>
              <a:t>max-repetitions</a:t>
            </a:r>
            <a:r>
              <a:rPr lang="en-US" sz="1200" b="0" i="0" kern="1200" dirty="0" smtClean="0">
                <a:solidFill>
                  <a:schemeClr val="tx1"/>
                </a:solidFill>
                <a:latin typeface="+mn-lt"/>
                <a:ea typeface="+mn-ea"/>
                <a:cs typeface="+mn-cs"/>
              </a:rPr>
              <a:t> fields are used to control response behavior. </a:t>
            </a:r>
            <a:r>
              <a:rPr lang="en-US" sz="1200" b="0" i="1" kern="1200" dirty="0" err="1" smtClean="0">
                <a:solidFill>
                  <a:schemeClr val="tx1"/>
                </a:solidFill>
                <a:latin typeface="+mn-lt"/>
                <a:ea typeface="+mn-ea"/>
                <a:cs typeface="+mn-cs"/>
              </a:rPr>
              <a:t>GetBulkRequest</a:t>
            </a:r>
            <a:r>
              <a:rPr lang="en-US" sz="1200" b="0" i="0" kern="1200" dirty="0" smtClean="0">
                <a:solidFill>
                  <a:schemeClr val="tx1"/>
                </a:solidFill>
                <a:latin typeface="+mn-lt"/>
                <a:ea typeface="+mn-ea"/>
                <a:cs typeface="+mn-cs"/>
              </a:rPr>
              <a:t> was introduced in SNMPv2.</a:t>
            </a:r>
          </a:p>
          <a:p>
            <a:r>
              <a:rPr lang="en-US" sz="1200" b="1" i="0" kern="1200" dirty="0" smtClean="0">
                <a:solidFill>
                  <a:schemeClr val="tx1"/>
                </a:solidFill>
                <a:latin typeface="+mn-lt"/>
                <a:ea typeface="+mn-ea"/>
                <a:cs typeface="+mn-cs"/>
              </a:rPr>
              <a:t>Response</a:t>
            </a:r>
          </a:p>
          <a:p>
            <a:r>
              <a:rPr lang="en-US" sz="1200" b="0" i="0" kern="1200" dirty="0" smtClean="0">
                <a:solidFill>
                  <a:schemeClr val="tx1"/>
                </a:solidFill>
                <a:latin typeface="+mn-lt"/>
                <a:ea typeface="+mn-ea"/>
                <a:cs typeface="+mn-cs"/>
              </a:rPr>
              <a:t>Returns variable bindings and acknowledgement from </a:t>
            </a:r>
            <a:r>
              <a:rPr lang="en-US" sz="1200" b="0" i="1" kern="1200" dirty="0" smtClean="0">
                <a:solidFill>
                  <a:schemeClr val="tx1"/>
                </a:solidFill>
                <a:latin typeface="+mn-lt"/>
                <a:ea typeface="+mn-ea"/>
                <a:cs typeface="+mn-cs"/>
              </a:rPr>
              <a:t>agent to manager</a:t>
            </a:r>
            <a:r>
              <a:rPr lang="en-US" sz="1200" b="0" i="0" kern="1200" dirty="0" smtClean="0">
                <a:solidFill>
                  <a:schemeClr val="tx1"/>
                </a:solidFill>
                <a:latin typeface="+mn-lt"/>
                <a:ea typeface="+mn-ea"/>
                <a:cs typeface="+mn-cs"/>
              </a:rPr>
              <a:t> for </a:t>
            </a:r>
            <a:r>
              <a:rPr lang="en-US" sz="1200" b="0" i="1" kern="1200" dirty="0" err="1" smtClean="0">
                <a:solidFill>
                  <a:schemeClr val="tx1"/>
                </a:solidFill>
                <a:latin typeface="+mn-lt"/>
                <a:ea typeface="+mn-ea"/>
                <a:cs typeface="+mn-cs"/>
              </a:rPr>
              <a:t>GetRequest</a:t>
            </a:r>
            <a:r>
              <a:rPr lang="en-US" sz="1200" b="0" i="0" kern="1200" dirty="0" smtClean="0">
                <a:solidFill>
                  <a:schemeClr val="tx1"/>
                </a:solidFill>
                <a:latin typeface="+mn-lt"/>
                <a:ea typeface="+mn-ea"/>
                <a:cs typeface="+mn-cs"/>
              </a:rPr>
              <a:t>, </a:t>
            </a:r>
            <a:r>
              <a:rPr lang="en-US" sz="1200" b="0" i="1" kern="1200" dirty="0" err="1" smtClean="0">
                <a:solidFill>
                  <a:schemeClr val="tx1"/>
                </a:solidFill>
                <a:latin typeface="+mn-lt"/>
                <a:ea typeface="+mn-ea"/>
                <a:cs typeface="+mn-cs"/>
              </a:rPr>
              <a:t>SetRequest</a:t>
            </a:r>
            <a:r>
              <a:rPr lang="en-US" sz="1200" b="0" i="0" kern="1200" dirty="0" smtClean="0">
                <a:solidFill>
                  <a:schemeClr val="tx1"/>
                </a:solidFill>
                <a:latin typeface="+mn-lt"/>
                <a:ea typeface="+mn-ea"/>
                <a:cs typeface="+mn-cs"/>
              </a:rPr>
              <a:t>, </a:t>
            </a:r>
            <a:r>
              <a:rPr lang="en-US" sz="1200" b="0" i="1" kern="1200" dirty="0" err="1" smtClean="0">
                <a:solidFill>
                  <a:schemeClr val="tx1"/>
                </a:solidFill>
                <a:latin typeface="+mn-lt"/>
                <a:ea typeface="+mn-ea"/>
                <a:cs typeface="+mn-cs"/>
              </a:rPr>
              <a:t>GetNextRequest</a:t>
            </a:r>
            <a:r>
              <a:rPr lang="en-US" sz="1200" b="0" i="0" kern="1200" dirty="0" smtClean="0">
                <a:solidFill>
                  <a:schemeClr val="tx1"/>
                </a:solidFill>
                <a:latin typeface="+mn-lt"/>
                <a:ea typeface="+mn-ea"/>
                <a:cs typeface="+mn-cs"/>
              </a:rPr>
              <a:t>, </a:t>
            </a:r>
            <a:r>
              <a:rPr lang="en-US" sz="1200" b="0" i="1" kern="1200" dirty="0" err="1" smtClean="0">
                <a:solidFill>
                  <a:schemeClr val="tx1"/>
                </a:solidFill>
                <a:latin typeface="+mn-lt"/>
                <a:ea typeface="+mn-ea"/>
                <a:cs typeface="+mn-cs"/>
              </a:rPr>
              <a:t>GetBulkRequest</a:t>
            </a:r>
            <a:r>
              <a:rPr lang="en-US" sz="1200" b="0" i="0" kern="1200" dirty="0" smtClean="0">
                <a:solidFill>
                  <a:schemeClr val="tx1"/>
                </a:solidFill>
                <a:latin typeface="+mn-lt"/>
                <a:ea typeface="+mn-ea"/>
                <a:cs typeface="+mn-cs"/>
              </a:rPr>
              <a:t> and </a:t>
            </a:r>
            <a:r>
              <a:rPr lang="en-US" sz="1200" b="0" i="1" kern="1200" dirty="0" err="1" smtClean="0">
                <a:solidFill>
                  <a:schemeClr val="tx1"/>
                </a:solidFill>
                <a:latin typeface="+mn-lt"/>
                <a:ea typeface="+mn-ea"/>
                <a:cs typeface="+mn-cs"/>
              </a:rPr>
              <a:t>InformRequest</a:t>
            </a:r>
            <a:r>
              <a:rPr lang="en-US" sz="1200" b="0" i="0" kern="1200" dirty="0" smtClean="0">
                <a:solidFill>
                  <a:schemeClr val="tx1"/>
                </a:solidFill>
                <a:latin typeface="+mn-lt"/>
                <a:ea typeface="+mn-ea"/>
                <a:cs typeface="+mn-cs"/>
              </a:rPr>
              <a:t>. Error reporting is provided by </a:t>
            </a:r>
            <a:r>
              <a:rPr lang="en-US" sz="1200" b="0" i="1" kern="1200" dirty="0" smtClean="0">
                <a:solidFill>
                  <a:schemeClr val="tx1"/>
                </a:solidFill>
                <a:latin typeface="+mn-lt"/>
                <a:ea typeface="+mn-ea"/>
                <a:cs typeface="+mn-cs"/>
              </a:rPr>
              <a:t>error-status</a:t>
            </a:r>
            <a:r>
              <a:rPr lang="en-US" sz="1200" b="0" i="0" kern="1200" dirty="0" smtClean="0">
                <a:solidFill>
                  <a:schemeClr val="tx1"/>
                </a:solidFill>
                <a:latin typeface="+mn-lt"/>
                <a:ea typeface="+mn-ea"/>
                <a:cs typeface="+mn-cs"/>
              </a:rPr>
              <a:t> and </a:t>
            </a:r>
            <a:r>
              <a:rPr lang="en-US" sz="1200" b="0" i="1" kern="1200" dirty="0" smtClean="0">
                <a:solidFill>
                  <a:schemeClr val="tx1"/>
                </a:solidFill>
                <a:latin typeface="+mn-lt"/>
                <a:ea typeface="+mn-ea"/>
                <a:cs typeface="+mn-cs"/>
              </a:rPr>
              <a:t>error-index</a:t>
            </a:r>
            <a:r>
              <a:rPr lang="en-US" sz="1200" b="0" i="0" kern="1200" dirty="0" smtClean="0">
                <a:solidFill>
                  <a:schemeClr val="tx1"/>
                </a:solidFill>
                <a:latin typeface="+mn-lt"/>
                <a:ea typeface="+mn-ea"/>
                <a:cs typeface="+mn-cs"/>
              </a:rPr>
              <a:t> fields. Although it was used as a response to both gets and sets, this PDU was called </a:t>
            </a:r>
            <a:r>
              <a:rPr lang="en-US" sz="1200" b="0" i="1" kern="1200" dirty="0" err="1" smtClean="0">
                <a:solidFill>
                  <a:schemeClr val="tx1"/>
                </a:solidFill>
                <a:latin typeface="+mn-lt"/>
                <a:ea typeface="+mn-ea"/>
                <a:cs typeface="+mn-cs"/>
              </a:rPr>
              <a:t>GetResponse</a:t>
            </a:r>
            <a:r>
              <a:rPr lang="en-US" sz="1200" b="0" i="0" kern="1200" dirty="0" smtClean="0">
                <a:solidFill>
                  <a:schemeClr val="tx1"/>
                </a:solidFill>
                <a:latin typeface="+mn-lt"/>
                <a:ea typeface="+mn-ea"/>
                <a:cs typeface="+mn-cs"/>
              </a:rPr>
              <a:t> in SNMPv1.</a:t>
            </a:r>
          </a:p>
          <a:p>
            <a:r>
              <a:rPr lang="en-US" sz="1200" b="1" i="0" kern="1200" dirty="0" smtClean="0">
                <a:solidFill>
                  <a:schemeClr val="tx1"/>
                </a:solidFill>
                <a:latin typeface="+mn-lt"/>
                <a:ea typeface="+mn-ea"/>
                <a:cs typeface="+mn-cs"/>
              </a:rPr>
              <a:t>Trap</a:t>
            </a:r>
          </a:p>
          <a:p>
            <a:r>
              <a:rPr lang="en-US" sz="1200" b="0" i="0" kern="1200" dirty="0" smtClean="0">
                <a:solidFill>
                  <a:schemeClr val="tx1"/>
                </a:solidFill>
                <a:latin typeface="+mn-lt"/>
                <a:ea typeface="+mn-ea"/>
                <a:cs typeface="+mn-cs"/>
              </a:rPr>
              <a:t>Asynchronous notification from </a:t>
            </a:r>
            <a:r>
              <a:rPr lang="en-US" sz="1200" b="0" i="1" kern="1200" dirty="0" smtClean="0">
                <a:solidFill>
                  <a:schemeClr val="tx1"/>
                </a:solidFill>
                <a:latin typeface="+mn-lt"/>
                <a:ea typeface="+mn-ea"/>
                <a:cs typeface="+mn-cs"/>
              </a:rPr>
              <a:t>agent to manager</a:t>
            </a:r>
            <a:r>
              <a:rPr lang="en-US" sz="1200" b="0" i="0" kern="1200" dirty="0" smtClean="0">
                <a:solidFill>
                  <a:schemeClr val="tx1"/>
                </a:solidFill>
                <a:latin typeface="+mn-lt"/>
                <a:ea typeface="+mn-ea"/>
                <a:cs typeface="+mn-cs"/>
              </a:rPr>
              <a:t>. SNMP traps enable an agent to notify the management station of significant events by way of an unsolicited SNMP message. Includes current </a:t>
            </a:r>
            <a:r>
              <a:rPr lang="en-US" sz="1200" b="0" i="1" kern="1200" dirty="0" err="1" smtClean="0">
                <a:solidFill>
                  <a:schemeClr val="tx1"/>
                </a:solidFill>
                <a:latin typeface="+mn-lt"/>
                <a:ea typeface="+mn-ea"/>
                <a:cs typeface="+mn-cs"/>
              </a:rPr>
              <a:t>sysUpTime</a:t>
            </a:r>
            <a:r>
              <a:rPr lang="en-US" sz="1200" b="0" i="0" kern="1200" dirty="0" smtClean="0">
                <a:solidFill>
                  <a:schemeClr val="tx1"/>
                </a:solidFill>
                <a:latin typeface="+mn-lt"/>
                <a:ea typeface="+mn-ea"/>
                <a:cs typeface="+mn-cs"/>
              </a:rPr>
              <a:t> value, an OID identifying the type of trap and optional variable bindings. Destination addressing for traps is determined in an application-specific manner typically through trap configuration variables in the MIB. The format of the trap message was changed in SNMPv2 and the PDU was renamed </a:t>
            </a:r>
            <a:r>
              <a:rPr lang="en-US" sz="1200" b="0" i="1" kern="1200" dirty="0" smtClean="0">
                <a:solidFill>
                  <a:schemeClr val="tx1"/>
                </a:solidFill>
                <a:latin typeface="+mn-lt"/>
                <a:ea typeface="+mn-ea"/>
                <a:cs typeface="+mn-cs"/>
              </a:rPr>
              <a:t>SNMPv2-Trap</a:t>
            </a:r>
            <a:r>
              <a:rPr lang="en-US" sz="1200" b="0" i="0" kern="1200" dirty="0" smtClean="0">
                <a:solidFill>
                  <a:schemeClr val="tx1"/>
                </a:solidFill>
                <a:latin typeface="+mn-lt"/>
                <a:ea typeface="+mn-ea"/>
                <a:cs typeface="+mn-cs"/>
              </a:rPr>
              <a:t>. While in classic communication the client always actively requests information from the server, SNMP allows the additional use of so-called "traps". These are data packages that are sent from the SNMP client to the server without being explicitly requested.</a:t>
            </a:r>
          </a:p>
          <a:p>
            <a:r>
              <a:rPr lang="en-US" sz="1200" b="1" i="0" kern="1200" dirty="0" err="1" smtClean="0">
                <a:solidFill>
                  <a:schemeClr val="tx1"/>
                </a:solidFill>
                <a:latin typeface="+mn-lt"/>
                <a:ea typeface="+mn-ea"/>
                <a:cs typeface="+mn-cs"/>
              </a:rPr>
              <a:t>InformRequest</a:t>
            </a:r>
            <a:endParaRPr lang="en-US" sz="1200" b="1"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Acknowledged asynchronous notification. This PDU was introduced in SNMPv2 and was originally defined as </a:t>
            </a:r>
            <a:r>
              <a:rPr lang="en-US" sz="1200" b="0" i="1" kern="1200" dirty="0" smtClean="0">
                <a:solidFill>
                  <a:schemeClr val="tx1"/>
                </a:solidFill>
                <a:latin typeface="+mn-lt"/>
                <a:ea typeface="+mn-ea"/>
                <a:cs typeface="+mn-cs"/>
              </a:rPr>
              <a:t>manager to manager</a:t>
            </a:r>
            <a:r>
              <a:rPr lang="en-US" sz="1200" b="0" i="0" kern="1200" dirty="0" smtClean="0">
                <a:solidFill>
                  <a:schemeClr val="tx1"/>
                </a:solidFill>
                <a:latin typeface="+mn-lt"/>
                <a:ea typeface="+mn-ea"/>
                <a:cs typeface="+mn-cs"/>
              </a:rPr>
              <a:t> communication.</a:t>
            </a:r>
            <a:r>
              <a:rPr lang="en-US" sz="1200" b="0" i="0" kern="1200" baseline="30000" dirty="0" smtClean="0">
                <a:solidFill>
                  <a:schemeClr val="tx1"/>
                </a:solidFill>
                <a:latin typeface="+mn-lt"/>
                <a:ea typeface="+mn-ea"/>
                <a:cs typeface="+mn-cs"/>
              </a:rPr>
              <a:t>[4]</a:t>
            </a:r>
            <a:r>
              <a:rPr lang="en-US" sz="1200" b="0" i="0" kern="1200" baseline="0" dirty="0" smtClean="0">
                <a:solidFill>
                  <a:schemeClr val="tx1"/>
                </a:solidFill>
                <a:latin typeface="+mn-lt"/>
                <a:ea typeface="+mn-ea"/>
                <a:cs typeface="+mn-cs"/>
              </a:rPr>
              <a:t> Later implementations have loosened the original definition to allow </a:t>
            </a:r>
            <a:r>
              <a:rPr lang="en-US" sz="1200" b="0" i="1" kern="1200" baseline="0" dirty="0" smtClean="0">
                <a:solidFill>
                  <a:schemeClr val="tx1"/>
                </a:solidFill>
                <a:latin typeface="+mn-lt"/>
                <a:ea typeface="+mn-ea"/>
                <a:cs typeface="+mn-cs"/>
              </a:rPr>
              <a:t>agent to manager</a:t>
            </a:r>
            <a:r>
              <a:rPr lang="en-US" sz="1200" b="0" i="0" kern="1200" baseline="0" dirty="0" smtClean="0">
                <a:solidFill>
                  <a:schemeClr val="tx1"/>
                </a:solidFill>
                <a:latin typeface="+mn-lt"/>
                <a:ea typeface="+mn-ea"/>
                <a:cs typeface="+mn-cs"/>
              </a:rPr>
              <a:t> communications.</a:t>
            </a:r>
            <a:r>
              <a:rPr lang="en-US" sz="1200" b="0" i="0" kern="1200" baseline="30000" dirty="0" smtClean="0">
                <a:solidFill>
                  <a:schemeClr val="tx1"/>
                </a:solidFill>
                <a:latin typeface="+mn-lt"/>
                <a:ea typeface="+mn-ea"/>
                <a:cs typeface="+mn-cs"/>
              </a:rPr>
              <a:t>[5][6][7]</a:t>
            </a:r>
            <a:r>
              <a:rPr lang="en-US" sz="1200" b="0" i="0" kern="1200" baseline="0" dirty="0" smtClean="0">
                <a:solidFill>
                  <a:schemeClr val="tx1"/>
                </a:solidFill>
                <a:latin typeface="+mn-lt"/>
                <a:ea typeface="+mn-ea"/>
                <a:cs typeface="+mn-cs"/>
              </a:rPr>
              <a:t> Manager-to-manager notifications were already possible in SNMPv1 (using a </a:t>
            </a:r>
            <a:r>
              <a:rPr lang="en-US" sz="1200" b="0" i="1" kern="1200" baseline="0" dirty="0" smtClean="0">
                <a:solidFill>
                  <a:schemeClr val="tx1"/>
                </a:solidFill>
                <a:latin typeface="+mn-lt"/>
                <a:ea typeface="+mn-ea"/>
                <a:cs typeface="+mn-cs"/>
              </a:rPr>
              <a:t>Trap</a:t>
            </a:r>
            <a:r>
              <a:rPr lang="en-US" sz="1200" b="0" i="0" kern="1200" baseline="0" dirty="0" smtClean="0">
                <a:solidFill>
                  <a:schemeClr val="tx1"/>
                </a:solidFill>
                <a:latin typeface="+mn-lt"/>
                <a:ea typeface="+mn-ea"/>
                <a:cs typeface="+mn-cs"/>
              </a:rPr>
              <a:t>), but as SNMP commonly runs over UDP where delivery is not assured and dropped packets are not reported, delivery of a </a:t>
            </a:r>
            <a:r>
              <a:rPr lang="en-US" sz="1200" b="0" i="1" kern="1200" baseline="0" dirty="0" smtClean="0">
                <a:solidFill>
                  <a:schemeClr val="tx1"/>
                </a:solidFill>
                <a:latin typeface="+mn-lt"/>
                <a:ea typeface="+mn-ea"/>
                <a:cs typeface="+mn-cs"/>
              </a:rPr>
              <a:t>Trap</a:t>
            </a:r>
            <a:r>
              <a:rPr lang="en-US" sz="1200" b="0" i="0" kern="1200" baseline="0" dirty="0" smtClean="0">
                <a:solidFill>
                  <a:schemeClr val="tx1"/>
                </a:solidFill>
                <a:latin typeface="+mn-lt"/>
                <a:ea typeface="+mn-ea"/>
                <a:cs typeface="+mn-cs"/>
              </a:rPr>
              <a:t> was not guaranteed. </a:t>
            </a:r>
            <a:r>
              <a:rPr lang="en-US" sz="1200" b="0" i="1" kern="1200" baseline="0" dirty="0" err="1" smtClean="0">
                <a:solidFill>
                  <a:schemeClr val="tx1"/>
                </a:solidFill>
                <a:latin typeface="+mn-lt"/>
                <a:ea typeface="+mn-ea"/>
                <a:cs typeface="+mn-cs"/>
              </a:rPr>
              <a:t>InformRequest</a:t>
            </a:r>
            <a:r>
              <a:rPr lang="en-US" sz="1200" b="0" i="0" kern="1200" baseline="0" dirty="0" smtClean="0">
                <a:solidFill>
                  <a:schemeClr val="tx1"/>
                </a:solidFill>
                <a:latin typeface="+mn-lt"/>
                <a:ea typeface="+mn-ea"/>
                <a:cs typeface="+mn-cs"/>
              </a:rPr>
              <a:t> fixes this by sending back an acknowledgement on receipt.</a:t>
            </a:r>
            <a:r>
              <a:rPr lang="en-US" sz="1200" b="0" i="0" kern="1200" baseline="30000" dirty="0" smtClean="0">
                <a:solidFill>
                  <a:schemeClr val="tx1"/>
                </a:solidFill>
                <a:latin typeface="+mn-lt"/>
                <a:ea typeface="+mn-ea"/>
                <a:cs typeface="+mn-cs"/>
              </a:rPr>
              <a:t>[6]</a:t>
            </a:r>
            <a:endParaRPr lang="en-US" sz="1200" b="0" i="0" kern="1200" baseline="0" dirty="0" smtClean="0">
              <a:solidFill>
                <a:schemeClr val="tx1"/>
              </a:solidFill>
              <a:latin typeface="+mn-lt"/>
              <a:ea typeface="+mn-ea"/>
              <a:cs typeface="+mn-cs"/>
            </a:endParaRPr>
          </a:p>
        </p:txBody>
      </p:sp>
    </p:spTree>
    <p:extLst>
      <p:ext uri="{BB962C8B-B14F-4D97-AF65-F5344CB8AC3E}">
        <p14:creationId xmlns:p14="http://schemas.microsoft.com/office/powerpoint/2010/main" val="4218848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4505734-F198-E545-8CDF-B5E1C5531B32}" type="slidenum">
              <a:rPr lang="en-US"/>
              <a:pPr>
                <a:defRPr/>
              </a:pPr>
              <a:t>30</a:t>
            </a:fld>
            <a:endParaRPr lang="en-US"/>
          </a:p>
        </p:txBody>
      </p:sp>
      <p:sp>
        <p:nvSpPr>
          <p:cNvPr id="1054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05475"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1357629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B3E197A-DCFF-3643-8408-1543B86E4748}" type="slidenum">
              <a:rPr lang="en-US"/>
              <a:pPr>
                <a:defRPr/>
              </a:pPr>
              <a:t>34</a:t>
            </a:fld>
            <a:endParaRPr lang="en-US"/>
          </a:p>
        </p:txBody>
      </p:sp>
      <p:sp>
        <p:nvSpPr>
          <p:cNvPr id="107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07523"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3633864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5913D63-9F8A-DB42-8CE0-A83FDC34C581}" type="slidenum">
              <a:rPr lang="en-US"/>
              <a:pPr>
                <a:defRPr/>
              </a:pPr>
              <a:t>2</a:t>
            </a:fld>
            <a:endParaRPr lang="en-US"/>
          </a:p>
        </p:txBody>
      </p:sp>
      <p:sp>
        <p:nvSpPr>
          <p:cNvPr id="921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2163" name="Rectangle 3"/>
          <p:cNvSpPr>
            <a:spLocks noGrp="1" noChangeArrowheads="1"/>
          </p:cNvSpPr>
          <p:nvPr>
            <p:ph type="body" idx="1"/>
          </p:nvPr>
        </p:nvSpPr>
        <p:spPr/>
        <p:txBody>
          <a:bodyPr/>
          <a:lstStyle/>
          <a:p>
            <a:pPr>
              <a:defRPr/>
            </a:pPr>
            <a:endParaRPr lang="en-US" dirty="0" smtClean="0">
              <a:cs typeface="+mn-cs"/>
            </a:endParaRPr>
          </a:p>
        </p:txBody>
      </p:sp>
    </p:spTree>
    <p:extLst>
      <p:ext uri="{BB962C8B-B14F-4D97-AF65-F5344CB8AC3E}">
        <p14:creationId xmlns:p14="http://schemas.microsoft.com/office/powerpoint/2010/main" val="3517241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3B43FB1-413C-2045-970C-2213342EEEAD}" type="slidenum">
              <a:rPr lang="en-US"/>
              <a:pPr>
                <a:defRPr/>
              </a:pPr>
              <a:t>3</a:t>
            </a:fld>
            <a:endParaRPr lang="en-US"/>
          </a:p>
        </p:txBody>
      </p:sp>
      <p:sp>
        <p:nvSpPr>
          <p:cNvPr id="931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3187"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2977848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67E279A-5636-9448-A4AB-D0F39A92308A}" type="slidenum">
              <a:rPr lang="en-US"/>
              <a:pPr>
                <a:defRPr/>
              </a:pPr>
              <a:t>5</a:t>
            </a:fld>
            <a:endParaRPr lang="en-US" dirty="0"/>
          </a:p>
        </p:txBody>
      </p:sp>
      <p:sp>
        <p:nvSpPr>
          <p:cNvPr id="942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4211" name="Rectangle 3"/>
          <p:cNvSpPr>
            <a:spLocks noGrp="1" noChangeArrowheads="1"/>
          </p:cNvSpPr>
          <p:nvPr>
            <p:ph type="body" idx="1"/>
          </p:nvPr>
        </p:nvSpPr>
        <p:spPr/>
        <p:txBody>
          <a:bodyPr/>
          <a:lstStyle/>
          <a:p>
            <a:pPr>
              <a:defRPr/>
            </a:pPr>
            <a:endParaRPr lang="en-US" dirty="0" smtClean="0">
              <a:cs typeface="+mn-cs"/>
            </a:endParaRPr>
          </a:p>
        </p:txBody>
      </p:sp>
    </p:spTree>
    <p:extLst>
      <p:ext uri="{BB962C8B-B14F-4D97-AF65-F5344CB8AC3E}">
        <p14:creationId xmlns:p14="http://schemas.microsoft.com/office/powerpoint/2010/main" val="3198808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A453C45-2929-7241-B83F-69D866C98D7A}" type="slidenum">
              <a:rPr lang="en-US"/>
              <a:pPr>
                <a:defRPr/>
              </a:pPr>
              <a:t>12</a:t>
            </a:fld>
            <a:endParaRPr lang="en-US" dirty="0"/>
          </a:p>
        </p:txBody>
      </p:sp>
      <p:sp>
        <p:nvSpPr>
          <p:cNvPr id="9523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5235" name="Rectangle 3"/>
          <p:cNvSpPr>
            <a:spLocks noGrp="1" noChangeArrowheads="1"/>
          </p:cNvSpPr>
          <p:nvPr>
            <p:ph type="body" idx="1"/>
          </p:nvPr>
        </p:nvSpPr>
        <p:spPr/>
        <p:txBody>
          <a:bodyPr/>
          <a:lstStyle/>
          <a:p>
            <a:pPr>
              <a:defRPr/>
            </a:pPr>
            <a:endParaRPr lang="en-US" dirty="0" smtClean="0">
              <a:cs typeface="+mn-cs"/>
            </a:endParaRPr>
          </a:p>
        </p:txBody>
      </p:sp>
    </p:spTree>
    <p:extLst>
      <p:ext uri="{BB962C8B-B14F-4D97-AF65-F5344CB8AC3E}">
        <p14:creationId xmlns:p14="http://schemas.microsoft.com/office/powerpoint/2010/main" val="364131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67CDB0D-1021-0F45-A3B4-72967E1A204C}" type="slidenum">
              <a:rPr lang="en-US"/>
              <a:pPr>
                <a:defRPr/>
              </a:pPr>
              <a:t>13</a:t>
            </a:fld>
            <a:endParaRPr lang="en-US" dirty="0"/>
          </a:p>
        </p:txBody>
      </p:sp>
      <p:sp>
        <p:nvSpPr>
          <p:cNvPr id="9728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7283" name="Rectangle 3"/>
          <p:cNvSpPr>
            <a:spLocks noGrp="1" noChangeArrowheads="1"/>
          </p:cNvSpPr>
          <p:nvPr>
            <p:ph type="body" idx="1"/>
          </p:nvPr>
        </p:nvSpPr>
        <p:spPr/>
        <p:txBody>
          <a:bodyPr/>
          <a:lstStyle/>
          <a:p>
            <a:pPr>
              <a:defRPr/>
            </a:pPr>
            <a:endParaRPr lang="en-US" dirty="0" smtClean="0">
              <a:cs typeface="+mn-cs"/>
            </a:endParaRPr>
          </a:p>
        </p:txBody>
      </p:sp>
    </p:spTree>
    <p:extLst>
      <p:ext uri="{BB962C8B-B14F-4D97-AF65-F5344CB8AC3E}">
        <p14:creationId xmlns:p14="http://schemas.microsoft.com/office/powerpoint/2010/main" val="3184299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B2B8A50-0292-9D46-AD48-BE3E9D6ED3A1}" type="slidenum">
              <a:rPr lang="en-US"/>
              <a:pPr>
                <a:defRPr/>
              </a:pPr>
              <a:t>14</a:t>
            </a:fld>
            <a:endParaRPr lang="en-US"/>
          </a:p>
        </p:txBody>
      </p:sp>
      <p:sp>
        <p:nvSpPr>
          <p:cNvPr id="9830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8307"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367575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E4A2EF2-DF30-3045-A048-E86AFEFEF269}" type="slidenum">
              <a:rPr lang="en-US"/>
              <a:pPr>
                <a:defRPr/>
              </a:pPr>
              <a:t>15</a:t>
            </a:fld>
            <a:endParaRPr lang="en-US"/>
          </a:p>
        </p:txBody>
      </p:sp>
      <p:sp>
        <p:nvSpPr>
          <p:cNvPr id="9933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9331"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563143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8A749DD-5840-6A4C-8931-FBD67545354B}" type="slidenum">
              <a:rPr lang="en-US"/>
              <a:pPr>
                <a:defRPr/>
              </a:pPr>
              <a:t>16</a:t>
            </a:fld>
            <a:endParaRPr lang="en-US"/>
          </a:p>
        </p:txBody>
      </p:sp>
      <p:sp>
        <p:nvSpPr>
          <p:cNvPr id="10035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00355" name="Rectangle 3"/>
          <p:cNvSpPr>
            <a:spLocks noGrp="1" noChangeArrowheads="1"/>
          </p:cNvSpPr>
          <p:nvPr>
            <p:ph type="body" idx="1"/>
          </p:nvPr>
        </p:nvSpPr>
        <p:spPr/>
        <p:txBody>
          <a:bodyPr/>
          <a:lstStyle/>
          <a:p>
            <a:pPr>
              <a:defRPr/>
            </a:pPr>
            <a:endParaRPr lang="en-US" smtClean="0">
              <a:cs typeface="+mn-cs"/>
            </a:endParaRPr>
          </a:p>
        </p:txBody>
      </p:sp>
    </p:spTree>
    <p:extLst>
      <p:ext uri="{BB962C8B-B14F-4D97-AF65-F5344CB8AC3E}">
        <p14:creationId xmlns:p14="http://schemas.microsoft.com/office/powerpoint/2010/main" val="4134037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CA"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04163ACD-2A09-6A42-9845-F52EF704F9CD}" type="datetimeFigureOut">
              <a:rPr lang="en-US" smtClean="0"/>
              <a:pPr/>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4163ACD-2A09-6A42-9845-F52EF704F9CD}" type="datetimeFigureOut">
              <a:rPr lang="en-US" smtClean="0"/>
              <a:pPr/>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C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4163ACD-2A09-6A42-9845-F52EF704F9CD}" type="datetimeFigureOut">
              <a:rPr lang="en-US" smtClean="0"/>
              <a:pPr/>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4163ACD-2A09-6A42-9845-F52EF704F9CD}" type="datetimeFigureOut">
              <a:rPr lang="en-US" smtClean="0"/>
              <a:pPr/>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CA"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4163ACD-2A09-6A42-9845-F52EF704F9CD}" type="datetimeFigureOut">
              <a:rPr lang="en-US" smtClean="0"/>
              <a:pPr/>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Date Placeholder 4"/>
          <p:cNvSpPr>
            <a:spLocks noGrp="1"/>
          </p:cNvSpPr>
          <p:nvPr>
            <p:ph type="dt" sz="half" idx="10"/>
          </p:nvPr>
        </p:nvSpPr>
        <p:spPr/>
        <p:txBody>
          <a:bodyPr/>
          <a:lstStyle/>
          <a:p>
            <a:fld id="{04163ACD-2A09-6A42-9845-F52EF704F9CD}" type="datetimeFigureOut">
              <a:rPr lang="en-US" smtClean="0"/>
              <a:pPr/>
              <a:t>10/5/2016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04163ACD-2A09-6A42-9845-F52EF704F9CD}" type="datetimeFigureOut">
              <a:rPr lang="en-US" smtClean="0"/>
              <a:pPr/>
              <a:t>10/5/2016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04163ACD-2A09-6A42-9845-F52EF704F9CD}" type="datetimeFigureOut">
              <a:rPr lang="en-US" smtClean="0"/>
              <a:pPr/>
              <a:t>10/5/2016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163ACD-2A09-6A42-9845-F52EF704F9CD}" type="datetimeFigureOut">
              <a:rPr lang="en-US" smtClean="0"/>
              <a:pPr/>
              <a:t>10/5/2016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813CAD-C5C7-4449-91BB-B0CE76EDA4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CA"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4163ACD-2A09-6A42-9845-F52EF704F9CD}" type="datetimeFigureOut">
              <a:rPr lang="en-US" smtClean="0"/>
              <a:pPr/>
              <a:t>10/5/2016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813CAD-C5C7-4449-91BB-B0CE76EDA45B}"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CA"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8" name="Date Placeholder 7"/>
          <p:cNvSpPr>
            <a:spLocks noGrp="1"/>
          </p:cNvSpPr>
          <p:nvPr>
            <p:ph type="dt" sz="half" idx="10"/>
          </p:nvPr>
        </p:nvSpPr>
        <p:spPr/>
        <p:txBody>
          <a:bodyPr/>
          <a:lstStyle/>
          <a:p>
            <a:fld id="{04163ACD-2A09-6A42-9845-F52EF704F9CD}" type="datetimeFigureOut">
              <a:rPr lang="en-US" smtClean="0"/>
              <a:pPr/>
              <a:t>10/5/2016</a:t>
            </a:fld>
            <a:endParaRPr lang="en-US"/>
          </a:p>
        </p:txBody>
      </p:sp>
      <p:sp>
        <p:nvSpPr>
          <p:cNvPr id="9" name="Slide Number Placeholder 8"/>
          <p:cNvSpPr>
            <a:spLocks noGrp="1"/>
          </p:cNvSpPr>
          <p:nvPr>
            <p:ph type="sldNum" sz="quarter" idx="11"/>
          </p:nvPr>
        </p:nvSpPr>
        <p:spPr/>
        <p:txBody>
          <a:bodyPr/>
          <a:lstStyle/>
          <a:p>
            <a:fld id="{D1813CAD-C5C7-4449-91BB-B0CE76EDA45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CA"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1813CAD-C5C7-4449-91BB-B0CE76EDA45B}"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4163ACD-2A09-6A42-9845-F52EF704F9CD}" type="datetimeFigureOut">
              <a:rPr lang="en-US" smtClean="0"/>
              <a:pPr/>
              <a:t>10/5/2016</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952255"/>
            <a:ext cx="8915400" cy="1673352"/>
          </a:xfrm>
        </p:spPr>
        <p:txBody>
          <a:bodyPr>
            <a:normAutofit fontScale="90000"/>
          </a:bodyPr>
          <a:lstStyle/>
          <a:p>
            <a:r>
              <a:rPr lang="en-GB" sz="4400" dirty="0" smtClean="0"/>
              <a:t>Lecture</a:t>
            </a:r>
            <a:r>
              <a:rPr lang="en-GB" sz="4400" dirty="0" smtClean="0"/>
              <a:t> </a:t>
            </a:r>
            <a:r>
              <a:rPr lang="en-GB" sz="4400" dirty="0" smtClean="0"/>
              <a:t>2:  </a:t>
            </a:r>
            <a:r>
              <a:rPr lang="en-AU" sz="4400" b="1" dirty="0"/>
              <a:t>Infrastructure of </a:t>
            </a:r>
            <a:r>
              <a:rPr lang="en-AU" sz="4400" b="1" dirty="0" smtClean="0"/>
              <a:t> </a:t>
            </a:r>
            <a:r>
              <a:rPr lang="en-GB" sz="4400" b="1" dirty="0" smtClean="0"/>
              <a:t>Network Management</a:t>
            </a:r>
            <a:br>
              <a:rPr lang="en-GB" sz="4400" b="1" dirty="0" smtClean="0"/>
            </a:br>
            <a:r>
              <a:rPr lang="en-GB" sz="4400" b="1" dirty="0" smtClean="0"/>
              <a:t>Part1</a:t>
            </a:r>
            <a:endParaRPr lang="x-none" sz="4400" b="1" dirty="0"/>
          </a:p>
        </p:txBody>
      </p:sp>
      <p:sp>
        <p:nvSpPr>
          <p:cNvPr id="3" name="Subtitle 2"/>
          <p:cNvSpPr>
            <a:spLocks noGrp="1"/>
          </p:cNvSpPr>
          <p:nvPr>
            <p:ph type="subTitle" idx="1"/>
          </p:nvPr>
        </p:nvSpPr>
        <p:spPr/>
        <p:txBody>
          <a:bodyPr/>
          <a:lstStyle/>
          <a:p>
            <a:r>
              <a:rPr lang="en-US" dirty="0"/>
              <a:t>from : </a:t>
            </a:r>
            <a:r>
              <a:rPr lang="en-US" i="1" dirty="0">
                <a:solidFill>
                  <a:srgbClr val="008000"/>
                </a:solidFill>
                <a:latin typeface="Gill Sans MT" charset="0"/>
                <a:cs typeface="Arial" charset="0"/>
              </a:rPr>
              <a:t>Computer Networking: A Top Down Approach </a:t>
            </a:r>
            <a:r>
              <a:rPr lang="en-US" dirty="0">
                <a:solidFill>
                  <a:srgbClr val="008000"/>
                </a:solidFill>
                <a:latin typeface="Gill Sans MT" charset="0"/>
                <a:cs typeface="Arial" charset="0"/>
              </a:rPr>
              <a:t/>
            </a:r>
            <a:br>
              <a:rPr lang="en-US" dirty="0">
                <a:solidFill>
                  <a:srgbClr val="008000"/>
                </a:solidFill>
                <a:latin typeface="Gill Sans MT" charset="0"/>
                <a:cs typeface="Arial" charset="0"/>
              </a:rPr>
            </a:br>
            <a:r>
              <a:rPr lang="en-US" sz="1600" dirty="0">
                <a:solidFill>
                  <a:srgbClr val="008000"/>
                </a:solidFill>
                <a:latin typeface="Gill Sans MT" charset="0"/>
                <a:cs typeface="Arial" charset="0"/>
              </a:rPr>
              <a:t>6</a:t>
            </a:r>
            <a:r>
              <a:rPr lang="en-US" sz="1600" baseline="30000" dirty="0">
                <a:solidFill>
                  <a:srgbClr val="008000"/>
                </a:solidFill>
                <a:latin typeface="Gill Sans MT" charset="0"/>
                <a:cs typeface="Arial" charset="0"/>
              </a:rPr>
              <a:t>th</a:t>
            </a:r>
            <a:r>
              <a:rPr lang="en-US" sz="1600" dirty="0">
                <a:solidFill>
                  <a:srgbClr val="008000"/>
                </a:solidFill>
                <a:latin typeface="Gill Sans MT" charset="0"/>
                <a:cs typeface="Arial" charset="0"/>
              </a:rPr>
              <a:t> edition </a:t>
            </a:r>
            <a:r>
              <a:rPr lang="en-US" sz="1600" dirty="0" smtClean="0">
                <a:solidFill>
                  <a:srgbClr val="008000"/>
                </a:solidFill>
                <a:latin typeface="Gill Sans MT" charset="0"/>
                <a:cs typeface="Arial" charset="0"/>
              </a:rPr>
              <a:t>– Chapter 9</a:t>
            </a:r>
            <a:endParaRPr lang="x-none" dirty="0"/>
          </a:p>
        </p:txBody>
      </p:sp>
      <p:sp>
        <p:nvSpPr>
          <p:cNvPr id="4" name="Slide Number Placeholder 3"/>
          <p:cNvSpPr>
            <a:spLocks noGrp="1"/>
          </p:cNvSpPr>
          <p:nvPr>
            <p:ph type="sldNum" sz="quarter" idx="12"/>
          </p:nvPr>
        </p:nvSpPr>
        <p:spPr/>
        <p:txBody>
          <a:bodyPr/>
          <a:lstStyle/>
          <a:p>
            <a:fld id="{1FF0665B-7072-4949-8111-734BC6A7D108}" type="slidenum">
              <a:rPr lang="x-none" smtClean="0"/>
              <a:pPr/>
              <a:t>1</a:t>
            </a:fld>
            <a:endParaRPr lang="x-none"/>
          </a:p>
        </p:txBody>
      </p:sp>
      <p:sp>
        <p:nvSpPr>
          <p:cNvPr id="6" name="TextBox 5"/>
          <p:cNvSpPr txBox="1"/>
          <p:nvPr/>
        </p:nvSpPr>
        <p:spPr>
          <a:xfrm>
            <a:off x="228600" y="232795"/>
            <a:ext cx="2937535" cy="923330"/>
          </a:xfrm>
          <a:prstGeom prst="rect">
            <a:avLst/>
          </a:prstGeom>
          <a:noFill/>
        </p:spPr>
        <p:txBody>
          <a:bodyPr wrap="none" rtlCol="0">
            <a:spAutoFit/>
          </a:bodyPr>
          <a:lstStyle/>
          <a:p>
            <a:r>
              <a:rPr lang="en-US" dirty="0" smtClean="0"/>
              <a:t>Organized by: Nada </a:t>
            </a:r>
            <a:r>
              <a:rPr lang="en-US" dirty="0" err="1" smtClean="0"/>
              <a:t>Alhirabi</a:t>
            </a:r>
            <a:r>
              <a:rPr lang="en-US" dirty="0" smtClean="0"/>
              <a:t> </a:t>
            </a:r>
          </a:p>
          <a:p>
            <a:r>
              <a:rPr lang="en-US" dirty="0" smtClean="0"/>
              <a:t>Edited By </a:t>
            </a:r>
            <a:r>
              <a:rPr lang="en-US" dirty="0" err="1" smtClean="0"/>
              <a:t>Maysoon</a:t>
            </a:r>
            <a:r>
              <a:rPr lang="en-US" dirty="0" smtClean="0"/>
              <a:t> </a:t>
            </a:r>
            <a:r>
              <a:rPr lang="en-US" dirty="0" err="1" smtClean="0"/>
              <a:t>ALDuwais</a:t>
            </a:r>
            <a:endParaRPr lang="en-US" dirty="0" smtClean="0"/>
          </a:p>
          <a:p>
            <a:r>
              <a:rPr lang="en-US" dirty="0" smtClean="0"/>
              <a:t>NET 311</a:t>
            </a:r>
            <a:endParaRPr lang="en-US" dirty="0"/>
          </a:p>
        </p:txBody>
      </p:sp>
    </p:spTree>
    <p:extLst>
      <p:ext uri="{BB962C8B-B14F-4D97-AF65-F5344CB8AC3E}">
        <p14:creationId xmlns:p14="http://schemas.microsoft.com/office/powerpoint/2010/main" val="37510445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Management Information Base</a:t>
            </a:r>
            <a:endParaRPr lang="ar-SA" dirty="0"/>
          </a:p>
        </p:txBody>
      </p:sp>
      <p:sp>
        <p:nvSpPr>
          <p:cNvPr id="3" name="Content Placeholder 2"/>
          <p:cNvSpPr>
            <a:spLocks noGrp="1"/>
          </p:cNvSpPr>
          <p:nvPr>
            <p:ph idx="1"/>
          </p:nvPr>
        </p:nvSpPr>
        <p:spPr/>
        <p:txBody>
          <a:bodyPr>
            <a:normAutofit/>
          </a:bodyPr>
          <a:lstStyle/>
          <a:p>
            <a:pPr marL="12699" algn="l">
              <a:lnSpc>
                <a:spcPts val="2965"/>
              </a:lnSpc>
              <a:spcBef>
                <a:spcPts val="148"/>
              </a:spcBef>
            </a:pPr>
            <a:r>
              <a:rPr lang="en-US" dirty="0" smtClean="0">
                <a:latin typeface="Arial"/>
                <a:cs typeface="Arial"/>
              </a:rPr>
              <a:t>Object</a:t>
            </a:r>
          </a:p>
          <a:p>
            <a:pPr marL="517525" lvl="1" indent="-228600" algn="l">
              <a:lnSpc>
                <a:spcPts val="2965"/>
              </a:lnSpc>
              <a:spcBef>
                <a:spcPts val="148"/>
              </a:spcBef>
            </a:pPr>
            <a:r>
              <a:rPr lang="en-US" dirty="0" smtClean="0">
                <a:latin typeface="Arial"/>
                <a:cs typeface="Arial"/>
              </a:rPr>
              <a:t>Represented the</a:t>
            </a:r>
            <a:r>
              <a:rPr lang="en-US" spc="9" dirty="0" smtClean="0">
                <a:latin typeface="Arial"/>
                <a:cs typeface="Arial"/>
              </a:rPr>
              <a:t> </a:t>
            </a:r>
            <a:r>
              <a:rPr lang="en-US" dirty="0" smtClean="0">
                <a:latin typeface="Arial"/>
                <a:cs typeface="Arial"/>
              </a:rPr>
              <a:t>managed resources in the network</a:t>
            </a:r>
          </a:p>
          <a:p>
            <a:pPr marL="517525" lvl="1" indent="-228600" algn="l">
              <a:lnSpc>
                <a:spcPts val="2965"/>
              </a:lnSpc>
              <a:spcBef>
                <a:spcPts val="148"/>
              </a:spcBef>
            </a:pPr>
            <a:r>
              <a:rPr lang="en-US" dirty="0" smtClean="0">
                <a:latin typeface="Arial"/>
                <a:cs typeface="Arial"/>
              </a:rPr>
              <a:t>Is</a:t>
            </a:r>
            <a:r>
              <a:rPr lang="en-US" spc="-9" dirty="0" smtClean="0">
                <a:latin typeface="Arial"/>
                <a:cs typeface="Arial"/>
              </a:rPr>
              <a:t> </a:t>
            </a:r>
            <a:r>
              <a:rPr lang="en-US" dirty="0" smtClean="0">
                <a:latin typeface="Arial"/>
                <a:cs typeface="Arial"/>
              </a:rPr>
              <a:t>a data variable that represents one aspect of managed</a:t>
            </a:r>
            <a:r>
              <a:rPr lang="en-US" spc="14" dirty="0" smtClean="0">
                <a:latin typeface="Arial"/>
                <a:cs typeface="Arial"/>
              </a:rPr>
              <a:t> </a:t>
            </a:r>
            <a:r>
              <a:rPr lang="en-US" dirty="0" smtClean="0">
                <a:latin typeface="Arial"/>
                <a:cs typeface="Arial"/>
              </a:rPr>
              <a:t>agent</a:t>
            </a:r>
          </a:p>
          <a:p>
            <a:pPr marL="517525" lvl="1" indent="-228600" algn="l">
              <a:lnSpc>
                <a:spcPts val="2965"/>
              </a:lnSpc>
              <a:spcBef>
                <a:spcPts val="148"/>
              </a:spcBef>
            </a:pPr>
            <a:endParaRPr lang="en-US" dirty="0" smtClean="0">
              <a:latin typeface="Arial"/>
              <a:cs typeface="Arial"/>
            </a:endParaRPr>
          </a:p>
          <a:p>
            <a:pPr marL="12699" algn="l">
              <a:lnSpc>
                <a:spcPts val="2965"/>
              </a:lnSpc>
              <a:spcBef>
                <a:spcPts val="148"/>
              </a:spcBef>
            </a:pPr>
            <a:r>
              <a:rPr lang="en-US" sz="3600" dirty="0" smtClean="0">
                <a:latin typeface="Arial"/>
                <a:cs typeface="Arial"/>
              </a:rPr>
              <a:t>MIB</a:t>
            </a:r>
          </a:p>
          <a:p>
            <a:pPr marL="457200" lvl="1" indent="-106363" algn="l">
              <a:lnSpc>
                <a:spcPts val="2965"/>
              </a:lnSpc>
              <a:spcBef>
                <a:spcPts val="148"/>
              </a:spcBef>
            </a:pPr>
            <a:r>
              <a:rPr lang="en-US" dirty="0" smtClean="0">
                <a:latin typeface="Arial"/>
                <a:cs typeface="Arial"/>
              </a:rPr>
              <a:t>The collection of </a:t>
            </a:r>
            <a:r>
              <a:rPr lang="en-US" dirty="0" smtClean="0">
                <a:latin typeface="Arial"/>
                <a:cs typeface="Arial"/>
              </a:rPr>
              <a:t>objects (Data Base)</a:t>
            </a:r>
            <a:endParaRPr lang="en-US" dirty="0" smtClean="0">
              <a:latin typeface="Arial"/>
              <a:cs typeface="Arial"/>
            </a:endParaRPr>
          </a:p>
          <a:p>
            <a:pPr marL="457200" lvl="1" indent="-106363" algn="l">
              <a:lnSpc>
                <a:spcPts val="2965"/>
              </a:lnSpc>
              <a:spcBef>
                <a:spcPts val="148"/>
              </a:spcBef>
            </a:pPr>
            <a:r>
              <a:rPr lang="en-US" dirty="0" smtClean="0">
                <a:latin typeface="Arial"/>
                <a:cs typeface="Arial"/>
              </a:rPr>
              <a:t>Fun</a:t>
            </a:r>
            <a:r>
              <a:rPr lang="en-US" spc="5" dirty="0" smtClean="0">
                <a:latin typeface="Arial"/>
                <a:cs typeface="Arial"/>
              </a:rPr>
              <a:t>c</a:t>
            </a:r>
            <a:r>
              <a:rPr lang="en-US" dirty="0" smtClean="0">
                <a:latin typeface="Arial"/>
                <a:cs typeface="Arial"/>
              </a:rPr>
              <a:t>tions as a c</a:t>
            </a:r>
            <a:r>
              <a:rPr lang="en-US" spc="5" dirty="0" smtClean="0">
                <a:latin typeface="Arial"/>
                <a:cs typeface="Arial"/>
              </a:rPr>
              <a:t>o</a:t>
            </a:r>
            <a:r>
              <a:rPr lang="en-US" dirty="0" smtClean="0">
                <a:latin typeface="Arial"/>
                <a:cs typeface="Arial"/>
              </a:rPr>
              <a:t>llec</a:t>
            </a:r>
            <a:r>
              <a:rPr lang="en-US" spc="5" dirty="0" smtClean="0">
                <a:latin typeface="Arial"/>
                <a:cs typeface="Arial"/>
              </a:rPr>
              <a:t>t</a:t>
            </a:r>
            <a:r>
              <a:rPr lang="en-US" dirty="0" smtClean="0">
                <a:latin typeface="Arial"/>
                <a:cs typeface="Arial"/>
              </a:rPr>
              <a:t>i</a:t>
            </a:r>
            <a:r>
              <a:rPr lang="en-US" spc="5" dirty="0" smtClean="0">
                <a:latin typeface="Arial"/>
                <a:cs typeface="Arial"/>
              </a:rPr>
              <a:t>o</a:t>
            </a:r>
            <a:r>
              <a:rPr lang="en-US" dirty="0" smtClean="0">
                <a:latin typeface="Arial"/>
                <a:cs typeface="Arial"/>
              </a:rPr>
              <a:t>n </a:t>
            </a:r>
            <a:r>
              <a:rPr lang="en-US" spc="5" dirty="0" smtClean="0">
                <a:latin typeface="Arial"/>
                <a:cs typeface="Arial"/>
              </a:rPr>
              <a:t>o</a:t>
            </a:r>
            <a:r>
              <a:rPr lang="en-US" dirty="0" smtClean="0">
                <a:latin typeface="Arial"/>
                <a:cs typeface="Arial"/>
              </a:rPr>
              <a:t>f access</a:t>
            </a:r>
            <a:r>
              <a:rPr lang="en-US" spc="-9" dirty="0" smtClean="0">
                <a:latin typeface="Arial"/>
                <a:cs typeface="Arial"/>
              </a:rPr>
              <a:t> </a:t>
            </a:r>
            <a:r>
              <a:rPr lang="en-US" dirty="0" smtClean="0">
                <a:latin typeface="Arial"/>
                <a:cs typeface="Arial"/>
              </a:rPr>
              <a:t>p</a:t>
            </a:r>
            <a:r>
              <a:rPr lang="en-US" spc="9" dirty="0" smtClean="0">
                <a:latin typeface="Arial"/>
                <a:cs typeface="Arial"/>
              </a:rPr>
              <a:t>o</a:t>
            </a:r>
            <a:r>
              <a:rPr lang="en-US" dirty="0" smtClean="0">
                <a:latin typeface="Arial"/>
                <a:cs typeface="Arial"/>
              </a:rPr>
              <a:t>i</a:t>
            </a:r>
            <a:r>
              <a:rPr lang="en-US" spc="-5" dirty="0" smtClean="0">
                <a:latin typeface="Arial"/>
                <a:cs typeface="Arial"/>
              </a:rPr>
              <a:t>n</a:t>
            </a:r>
            <a:r>
              <a:rPr lang="en-US" dirty="0" smtClean="0">
                <a:latin typeface="Arial"/>
                <a:cs typeface="Arial"/>
              </a:rPr>
              <a:t>ts at </a:t>
            </a:r>
            <a:r>
              <a:rPr lang="en-US" spc="5" dirty="0" smtClean="0">
                <a:latin typeface="Arial"/>
                <a:cs typeface="Arial"/>
              </a:rPr>
              <a:t>t</a:t>
            </a:r>
            <a:r>
              <a:rPr lang="en-US" dirty="0" smtClean="0">
                <a:latin typeface="Arial"/>
                <a:cs typeface="Arial"/>
              </a:rPr>
              <a:t>he ag</a:t>
            </a:r>
            <a:r>
              <a:rPr lang="en-US" spc="5" dirty="0" smtClean="0">
                <a:latin typeface="Arial"/>
                <a:cs typeface="Arial"/>
              </a:rPr>
              <a:t>e</a:t>
            </a:r>
            <a:r>
              <a:rPr lang="en-US" spc="-5" dirty="0" smtClean="0">
                <a:latin typeface="Arial"/>
                <a:cs typeface="Arial"/>
              </a:rPr>
              <a:t>n</a:t>
            </a:r>
            <a:r>
              <a:rPr lang="en-US" dirty="0" smtClean="0">
                <a:latin typeface="Arial"/>
                <a:cs typeface="Arial"/>
              </a:rPr>
              <a:t>t for the management</a:t>
            </a:r>
            <a:r>
              <a:rPr lang="en-US" spc="24" dirty="0" smtClean="0">
                <a:latin typeface="Arial"/>
                <a:cs typeface="Arial"/>
              </a:rPr>
              <a:t> </a:t>
            </a:r>
            <a:r>
              <a:rPr lang="en-US" dirty="0" smtClean="0">
                <a:latin typeface="Arial"/>
                <a:cs typeface="Arial"/>
              </a:rPr>
              <a:t>station.</a:t>
            </a:r>
            <a:endParaRPr lang="en-US" dirty="0" smtClean="0">
              <a:latin typeface="Arial"/>
              <a:cs typeface="Arial"/>
            </a:endParaRPr>
          </a:p>
          <a:p>
            <a:pPr marL="722376" lvl="2" indent="-106363">
              <a:lnSpc>
                <a:spcPct val="95825"/>
              </a:lnSpc>
              <a:spcBef>
                <a:spcPts val="664"/>
              </a:spcBef>
            </a:pPr>
            <a:r>
              <a:rPr lang="en-US" dirty="0" smtClean="0">
                <a:latin typeface="Arial"/>
                <a:cs typeface="Arial"/>
              </a:rPr>
              <a:t>Objects </a:t>
            </a:r>
            <a:r>
              <a:rPr lang="en-US" spc="-5" dirty="0" smtClean="0">
                <a:latin typeface="Arial"/>
                <a:cs typeface="Arial"/>
              </a:rPr>
              <a:t>a</a:t>
            </a:r>
            <a:r>
              <a:rPr lang="en-US" dirty="0" smtClean="0">
                <a:latin typeface="Arial"/>
                <a:cs typeface="Arial"/>
              </a:rPr>
              <a:t>re standardized</a:t>
            </a:r>
            <a:r>
              <a:rPr lang="en-US" spc="9" dirty="0" smtClean="0">
                <a:latin typeface="Arial"/>
                <a:cs typeface="Arial"/>
              </a:rPr>
              <a:t> </a:t>
            </a:r>
            <a:r>
              <a:rPr lang="en-US" spc="-5" dirty="0" smtClean="0">
                <a:latin typeface="Arial"/>
                <a:cs typeface="Arial"/>
              </a:rPr>
              <a:t>a</a:t>
            </a:r>
            <a:r>
              <a:rPr lang="en-US" dirty="0" smtClean="0">
                <a:latin typeface="Arial"/>
                <a:cs typeface="Arial"/>
              </a:rPr>
              <a:t>cross</a:t>
            </a:r>
            <a:r>
              <a:rPr lang="en-US" spc="25" dirty="0" smtClean="0">
                <a:latin typeface="Arial"/>
                <a:cs typeface="Arial"/>
              </a:rPr>
              <a:t> </a:t>
            </a:r>
            <a:r>
              <a:rPr lang="en-US" dirty="0" smtClean="0">
                <a:latin typeface="Arial"/>
                <a:cs typeface="Arial"/>
              </a:rPr>
              <a:t>systems</a:t>
            </a:r>
            <a:r>
              <a:rPr lang="en-US" spc="-9" dirty="0" smtClean="0">
                <a:latin typeface="Arial"/>
                <a:cs typeface="Arial"/>
              </a:rPr>
              <a:t> </a:t>
            </a:r>
            <a:r>
              <a:rPr lang="en-US" spc="-5" dirty="0" smtClean="0">
                <a:latin typeface="Arial"/>
                <a:cs typeface="Arial"/>
              </a:rPr>
              <a:t>o</a:t>
            </a:r>
            <a:r>
              <a:rPr lang="en-US" dirty="0" smtClean="0">
                <a:latin typeface="Arial"/>
                <a:cs typeface="Arial"/>
              </a:rPr>
              <a:t>f</a:t>
            </a:r>
            <a:r>
              <a:rPr lang="en-US" spc="9" dirty="0" smtClean="0">
                <a:latin typeface="Arial"/>
                <a:cs typeface="Arial"/>
              </a:rPr>
              <a:t> </a:t>
            </a:r>
            <a:r>
              <a:rPr lang="en-US" dirty="0" smtClean="0">
                <a:latin typeface="Arial"/>
                <a:cs typeface="Arial"/>
              </a:rPr>
              <a:t>a</a:t>
            </a:r>
            <a:r>
              <a:rPr lang="en-US" spc="-9" dirty="0" smtClean="0">
                <a:latin typeface="Arial"/>
                <a:cs typeface="Arial"/>
              </a:rPr>
              <a:t> </a:t>
            </a:r>
            <a:r>
              <a:rPr lang="en-US" dirty="0" smtClean="0">
                <a:latin typeface="Arial"/>
                <a:cs typeface="Arial"/>
              </a:rPr>
              <a:t>particular</a:t>
            </a:r>
            <a:r>
              <a:rPr lang="en-US" spc="34" dirty="0" smtClean="0">
                <a:latin typeface="Arial"/>
                <a:cs typeface="Arial"/>
              </a:rPr>
              <a:t> </a:t>
            </a:r>
            <a:r>
              <a:rPr lang="en-US" dirty="0" smtClean="0">
                <a:latin typeface="Arial"/>
                <a:cs typeface="Arial"/>
              </a:rPr>
              <a:t>class</a:t>
            </a:r>
          </a:p>
          <a:p>
            <a:pPr marL="941832" lvl="3" indent="-106363">
              <a:lnSpc>
                <a:spcPct val="95825"/>
              </a:lnSpc>
              <a:spcBef>
                <a:spcPts val="664"/>
              </a:spcBef>
            </a:pPr>
            <a:r>
              <a:rPr lang="en-US" dirty="0" smtClean="0">
                <a:latin typeface="Arial"/>
                <a:cs typeface="Arial"/>
              </a:rPr>
              <a:t>Used</a:t>
            </a:r>
            <a:r>
              <a:rPr lang="en-US" spc="-46" dirty="0" smtClean="0">
                <a:latin typeface="Arial"/>
                <a:cs typeface="Arial"/>
              </a:rPr>
              <a:t> </a:t>
            </a:r>
            <a:r>
              <a:rPr lang="en-US" dirty="0" smtClean="0">
                <a:latin typeface="Arial"/>
                <a:cs typeface="Arial"/>
              </a:rPr>
              <a:t>for</a:t>
            </a:r>
            <a:r>
              <a:rPr lang="en-US" spc="-33" dirty="0" smtClean="0">
                <a:latin typeface="Arial"/>
                <a:cs typeface="Arial"/>
              </a:rPr>
              <a:t> </a:t>
            </a:r>
            <a:r>
              <a:rPr lang="en-US" dirty="0" smtClean="0">
                <a:latin typeface="Arial"/>
                <a:cs typeface="Arial"/>
              </a:rPr>
              <a:t>the</a:t>
            </a:r>
            <a:r>
              <a:rPr lang="en-US" spc="-37" dirty="0" smtClean="0">
                <a:latin typeface="Arial"/>
                <a:cs typeface="Arial"/>
              </a:rPr>
              <a:t> </a:t>
            </a:r>
            <a:r>
              <a:rPr lang="en-US" dirty="0" smtClean="0">
                <a:latin typeface="Arial"/>
                <a:cs typeface="Arial"/>
              </a:rPr>
              <a:t>management</a:t>
            </a:r>
            <a:r>
              <a:rPr lang="en-US" spc="-106" dirty="0" smtClean="0">
                <a:latin typeface="Arial"/>
                <a:cs typeface="Arial"/>
              </a:rPr>
              <a:t> </a:t>
            </a:r>
            <a:r>
              <a:rPr lang="en-US" dirty="0" smtClean="0">
                <a:latin typeface="Arial"/>
                <a:cs typeface="Arial"/>
              </a:rPr>
              <a:t>of</a:t>
            </a:r>
            <a:r>
              <a:rPr lang="en-US" spc="-9" dirty="0" smtClean="0">
                <a:latin typeface="Arial"/>
                <a:cs typeface="Arial"/>
              </a:rPr>
              <a:t> </a:t>
            </a:r>
            <a:r>
              <a:rPr lang="en-US" dirty="0" smtClean="0">
                <a:latin typeface="Arial"/>
                <a:cs typeface="Arial"/>
              </a:rPr>
              <a:t>routers</a:t>
            </a:r>
          </a:p>
          <a:p>
            <a:pPr marL="12699">
              <a:lnSpc>
                <a:spcPct val="95825"/>
              </a:lnSpc>
              <a:spcBef>
                <a:spcPts val="664"/>
              </a:spcBef>
            </a:pPr>
            <a:endParaRPr lang="en-US" dirty="0" smtClean="0">
              <a:latin typeface="Arial"/>
              <a:cs typeface="Arial"/>
            </a:endParaRPr>
          </a:p>
          <a:p>
            <a:pPr marL="12699" algn="l">
              <a:lnSpc>
                <a:spcPts val="2965"/>
              </a:lnSpc>
              <a:spcBef>
                <a:spcPts val="148"/>
              </a:spcBef>
            </a:pPr>
            <a:endParaRPr lang="en-US" dirty="0" smtClean="0">
              <a:latin typeface="Arial"/>
              <a:cs typeface="Arial"/>
            </a:endParaRPr>
          </a:p>
        </p:txBody>
      </p:sp>
      <p:sp>
        <p:nvSpPr>
          <p:cNvPr id="4" name="Slide Number Placeholder 3"/>
          <p:cNvSpPr>
            <a:spLocks noGrp="1"/>
          </p:cNvSpPr>
          <p:nvPr>
            <p:ph type="sldNum" sz="quarter" idx="12"/>
          </p:nvPr>
        </p:nvSpPr>
        <p:spPr/>
        <p:txBody>
          <a:bodyPr/>
          <a:lstStyle/>
          <a:p>
            <a:fld id="{1FF0665B-7072-4949-8111-734BC6A7D108}" type="slidenum">
              <a:rPr lang="ar-SA" smtClean="0"/>
              <a:pPr/>
              <a:t>10</a:t>
            </a:fld>
            <a:endParaRPr lang="ar-SA" dirty="0"/>
          </a:p>
        </p:txBody>
      </p:sp>
    </p:spTree>
    <p:extLst>
      <p:ext uri="{BB962C8B-B14F-4D97-AF65-F5344CB8AC3E}">
        <p14:creationId xmlns:p14="http://schemas.microsoft.com/office/powerpoint/2010/main" val="3262832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400" dirty="0" smtClean="0"/>
              <a:t>Network Management Protocol</a:t>
            </a:r>
            <a:endParaRPr lang="ar-SA" sz="4400" dirty="0"/>
          </a:p>
        </p:txBody>
      </p:sp>
      <p:sp>
        <p:nvSpPr>
          <p:cNvPr id="3" name="Content Placeholder 2"/>
          <p:cNvSpPr>
            <a:spLocks noGrp="1"/>
          </p:cNvSpPr>
          <p:nvPr>
            <p:ph idx="1"/>
          </p:nvPr>
        </p:nvSpPr>
        <p:spPr>
          <a:xfrm>
            <a:off x="-80155" y="1756557"/>
            <a:ext cx="8686800" cy="5410200"/>
          </a:xfrm>
        </p:spPr>
        <p:txBody>
          <a:bodyPr>
            <a:normAutofit/>
          </a:bodyPr>
          <a:lstStyle/>
          <a:p>
            <a:r>
              <a:rPr lang="en-US" sz="3200" dirty="0" smtClean="0"/>
              <a:t>Links</a:t>
            </a:r>
            <a:r>
              <a:rPr lang="en-US" sz="3200" spc="-94" dirty="0" smtClean="0"/>
              <a:t> </a:t>
            </a:r>
            <a:r>
              <a:rPr lang="en-US" sz="3200" dirty="0" smtClean="0"/>
              <a:t>the management</a:t>
            </a:r>
            <a:r>
              <a:rPr lang="en-US" sz="3200" spc="-186" dirty="0" smtClean="0"/>
              <a:t> </a:t>
            </a:r>
            <a:r>
              <a:rPr lang="en-US" sz="3200" dirty="0" smtClean="0"/>
              <a:t>station and</a:t>
            </a:r>
            <a:r>
              <a:rPr lang="en-US" sz="3200" spc="-52" dirty="0" smtClean="0"/>
              <a:t> </a:t>
            </a:r>
            <a:r>
              <a:rPr lang="en-US" sz="3200" dirty="0" smtClean="0"/>
              <a:t>agents</a:t>
            </a:r>
          </a:p>
          <a:p>
            <a:endParaRPr lang="en-US" sz="3200" dirty="0"/>
          </a:p>
          <a:p>
            <a:r>
              <a:rPr lang="en-US" sz="3200" dirty="0" smtClean="0"/>
              <a:t>Example: </a:t>
            </a:r>
          </a:p>
          <a:p>
            <a:pPr lvl="1"/>
            <a:r>
              <a:rPr lang="en-US" sz="2800" dirty="0" smtClean="0"/>
              <a:t>SNMP Simple Network Management Protocol</a:t>
            </a:r>
          </a:p>
          <a:p>
            <a:pPr lvl="1"/>
            <a:r>
              <a:rPr lang="en-US" sz="2800" dirty="0">
                <a:solidFill>
                  <a:srgbClr val="CC0000"/>
                </a:solidFill>
              </a:rPr>
              <a:t>OSI </a:t>
            </a:r>
            <a:r>
              <a:rPr lang="en-US" sz="2800" dirty="0" smtClean="0">
                <a:solidFill>
                  <a:srgbClr val="CC0000"/>
                </a:solidFill>
              </a:rPr>
              <a:t>CMIP (</a:t>
            </a:r>
            <a:r>
              <a:rPr lang="en-US" sz="2800" dirty="0" smtClean="0"/>
              <a:t>Common </a:t>
            </a:r>
            <a:r>
              <a:rPr lang="en-US" sz="2800" dirty="0"/>
              <a:t>Management Information </a:t>
            </a:r>
            <a:r>
              <a:rPr lang="en-US" sz="2800" dirty="0" smtClean="0"/>
              <a:t>Protocol)</a:t>
            </a:r>
            <a:endParaRPr lang="en-US" sz="2800" dirty="0"/>
          </a:p>
          <a:p>
            <a:pPr lvl="1"/>
            <a:endParaRPr lang="en-US" sz="2800" dirty="0" smtClean="0"/>
          </a:p>
          <a:p>
            <a:pPr lvl="1"/>
            <a:endParaRPr lang="en-US" sz="2800" dirty="0" smtClean="0"/>
          </a:p>
          <a:p>
            <a:endParaRPr lang="ar-SA" sz="3200" dirty="0" smtClean="0"/>
          </a:p>
        </p:txBody>
      </p:sp>
      <p:sp>
        <p:nvSpPr>
          <p:cNvPr id="4" name="Slide Number Placeholder 3"/>
          <p:cNvSpPr>
            <a:spLocks noGrp="1"/>
          </p:cNvSpPr>
          <p:nvPr>
            <p:ph type="sldNum" sz="quarter" idx="12"/>
          </p:nvPr>
        </p:nvSpPr>
        <p:spPr/>
        <p:txBody>
          <a:bodyPr/>
          <a:lstStyle/>
          <a:p>
            <a:fld id="{1FF0665B-7072-4949-8111-734BC6A7D108}" type="slidenum">
              <a:rPr lang="ar-SA" smtClean="0"/>
              <a:pPr/>
              <a:t>11</a:t>
            </a:fld>
            <a:endParaRPr lang="ar-SA" dirty="0"/>
          </a:p>
        </p:txBody>
      </p:sp>
    </p:spTree>
    <p:extLst>
      <p:ext uri="{BB962C8B-B14F-4D97-AF65-F5344CB8AC3E}">
        <p14:creationId xmlns:p14="http://schemas.microsoft.com/office/powerpoint/2010/main" val="2304158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7"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13" y="862013"/>
            <a:ext cx="6856412" cy="173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Footer Placeholder 5"/>
          <p:cNvSpPr>
            <a:spLocks noGrp="1"/>
          </p:cNvSpPr>
          <p:nvPr>
            <p:ph type="ftr" sz="quarter" idx="11"/>
          </p:nvPr>
        </p:nvSpPr>
        <p:spPr/>
        <p:txBody>
          <a:bodyPr/>
          <a:lstStyle/>
          <a:p>
            <a:pPr>
              <a:defRPr/>
            </a:pPr>
            <a:r>
              <a:rPr lang="en-US" dirty="0"/>
              <a:t> Network Management</a:t>
            </a:r>
          </a:p>
        </p:txBody>
      </p:sp>
      <p:sp>
        <p:nvSpPr>
          <p:cNvPr id="6" name="Slide Number Placeholder 6"/>
          <p:cNvSpPr>
            <a:spLocks noGrp="1"/>
          </p:cNvSpPr>
          <p:nvPr>
            <p:ph type="sldNum" sz="quarter" idx="12"/>
          </p:nvPr>
        </p:nvSpPr>
        <p:spPr/>
        <p:txBody>
          <a:bodyPr/>
          <a:lstStyle/>
          <a:p>
            <a:pPr>
              <a:defRPr/>
            </a:pPr>
            <a:r>
              <a:rPr lang="en-US" dirty="0"/>
              <a:t>9-</a:t>
            </a:r>
            <a:fld id="{9F05626C-1BA7-E14F-A26D-48709702322E}" type="slidenum">
              <a:rPr lang="en-US"/>
              <a:pPr>
                <a:defRPr/>
              </a:pPr>
              <a:t>12</a:t>
            </a:fld>
            <a:endParaRPr lang="en-US" dirty="0"/>
          </a:p>
        </p:txBody>
      </p:sp>
      <p:sp>
        <p:nvSpPr>
          <p:cNvPr id="55379" name="Rectangle 83"/>
          <p:cNvSpPr>
            <a:spLocks noGrp="1" noChangeArrowheads="1"/>
          </p:cNvSpPr>
          <p:nvPr>
            <p:ph type="title"/>
          </p:nvPr>
        </p:nvSpPr>
        <p:spPr>
          <a:xfrm>
            <a:off x="497775" y="149288"/>
            <a:ext cx="8054270" cy="900112"/>
          </a:xfrm>
        </p:spPr>
        <p:txBody>
          <a:bodyPr/>
          <a:lstStyle/>
          <a:p>
            <a:pPr>
              <a:defRPr/>
            </a:pPr>
            <a:r>
              <a:rPr lang="en-US" dirty="0" smtClean="0"/>
              <a:t>Network </a:t>
            </a:r>
            <a:r>
              <a:rPr lang="en-US" dirty="0" smtClean="0"/>
              <a:t>Management </a:t>
            </a:r>
            <a:r>
              <a:rPr lang="en-US" dirty="0" smtClean="0"/>
              <a:t>Protocols</a:t>
            </a:r>
            <a:endParaRPr lang="en-US" dirty="0" smtClean="0"/>
          </a:p>
        </p:txBody>
      </p:sp>
      <p:sp>
        <p:nvSpPr>
          <p:cNvPr id="55380" name="Rectangle 84"/>
          <p:cNvSpPr>
            <a:spLocks noGrp="1" noChangeArrowheads="1"/>
          </p:cNvSpPr>
          <p:nvPr>
            <p:ph type="body" sz="half" idx="1"/>
          </p:nvPr>
        </p:nvSpPr>
        <p:spPr>
          <a:xfrm>
            <a:off x="457200" y="2211342"/>
            <a:ext cx="3657600" cy="4590288"/>
          </a:xfrm>
        </p:spPr>
        <p:txBody>
          <a:bodyPr>
            <a:normAutofit/>
          </a:bodyPr>
          <a:lstStyle/>
          <a:p>
            <a:pPr>
              <a:buFont typeface="Wingdings" charset="0"/>
              <a:buNone/>
              <a:defRPr/>
            </a:pPr>
            <a:r>
              <a:rPr lang="en-US" sz="2400" dirty="0" smtClean="0">
                <a:solidFill>
                  <a:srgbClr val="CC0000"/>
                </a:solidFill>
              </a:rPr>
              <a:t>OSI CMIP</a:t>
            </a:r>
          </a:p>
          <a:p>
            <a:pPr>
              <a:defRPr/>
            </a:pPr>
            <a:r>
              <a:rPr lang="en-US" sz="2400" dirty="0" smtClean="0"/>
              <a:t>Common Management Information Protocol</a:t>
            </a:r>
          </a:p>
          <a:p>
            <a:pPr>
              <a:defRPr/>
            </a:pPr>
            <a:r>
              <a:rPr lang="en-US" sz="2400" dirty="0" smtClean="0"/>
              <a:t>designed 1980</a:t>
            </a:r>
            <a:r>
              <a:rPr lang="ja-JP" altLang="en-US" sz="2400" dirty="0" smtClean="0">
                <a:latin typeface="Arial"/>
              </a:rPr>
              <a:t>’</a:t>
            </a:r>
            <a:r>
              <a:rPr lang="en-US" sz="2400" dirty="0" smtClean="0"/>
              <a:t>s: </a:t>
            </a:r>
            <a:r>
              <a:rPr lang="en-US" sz="2400" i="1" dirty="0" smtClean="0"/>
              <a:t>the</a:t>
            </a:r>
            <a:r>
              <a:rPr lang="en-US" sz="2400" dirty="0" smtClean="0"/>
              <a:t> unifying </a:t>
            </a:r>
            <a:r>
              <a:rPr lang="en-US" sz="2000" dirty="0" smtClean="0"/>
              <a:t>net</a:t>
            </a:r>
            <a:r>
              <a:rPr lang="en-US" sz="2400" dirty="0" smtClean="0"/>
              <a:t> management standard</a:t>
            </a:r>
          </a:p>
          <a:p>
            <a:pPr>
              <a:defRPr/>
            </a:pPr>
            <a:r>
              <a:rPr lang="en-US" sz="2400" dirty="0" smtClean="0"/>
              <a:t>too slowly standardized</a:t>
            </a:r>
          </a:p>
          <a:p>
            <a:pPr>
              <a:defRPr/>
            </a:pPr>
            <a:endParaRPr lang="en-US" sz="2400" dirty="0" smtClean="0"/>
          </a:p>
        </p:txBody>
      </p:sp>
      <p:sp>
        <p:nvSpPr>
          <p:cNvPr id="55381" name="Rectangle 85"/>
          <p:cNvSpPr>
            <a:spLocks noGrp="1" noChangeArrowheads="1"/>
          </p:cNvSpPr>
          <p:nvPr>
            <p:ph type="body" sz="half" idx="2"/>
          </p:nvPr>
        </p:nvSpPr>
        <p:spPr>
          <a:xfrm>
            <a:off x="4210794" y="2158179"/>
            <a:ext cx="4320994" cy="4648200"/>
          </a:xfrm>
        </p:spPr>
        <p:txBody>
          <a:bodyPr>
            <a:normAutofit/>
          </a:bodyPr>
          <a:lstStyle/>
          <a:p>
            <a:pPr>
              <a:buFont typeface="Wingdings" charset="0"/>
              <a:buNone/>
              <a:defRPr/>
            </a:pPr>
            <a:r>
              <a:rPr lang="en-US" sz="2400" dirty="0" smtClean="0">
                <a:solidFill>
                  <a:srgbClr val="CC0000"/>
                </a:solidFill>
              </a:rPr>
              <a:t>SNMP: Simple Network Management Protocol</a:t>
            </a:r>
          </a:p>
          <a:p>
            <a:pPr>
              <a:defRPr/>
            </a:pPr>
            <a:r>
              <a:rPr lang="en-US" sz="2400" dirty="0" smtClean="0"/>
              <a:t>Internet roots (SGMP)</a:t>
            </a:r>
          </a:p>
          <a:p>
            <a:pPr>
              <a:defRPr/>
            </a:pPr>
            <a:r>
              <a:rPr lang="en-US" sz="2400" dirty="0" smtClean="0"/>
              <a:t>started simple</a:t>
            </a:r>
          </a:p>
          <a:p>
            <a:pPr>
              <a:defRPr/>
            </a:pPr>
            <a:r>
              <a:rPr lang="en-US" sz="2400" dirty="0" smtClean="0"/>
              <a:t>deployed, adopted rapidly</a:t>
            </a:r>
          </a:p>
          <a:p>
            <a:pPr>
              <a:defRPr/>
            </a:pPr>
            <a:r>
              <a:rPr lang="en-US" sz="2400" dirty="0" smtClean="0"/>
              <a:t>growth: size, complexity</a:t>
            </a:r>
          </a:p>
          <a:p>
            <a:pPr>
              <a:defRPr/>
            </a:pPr>
            <a:r>
              <a:rPr lang="en-US" sz="2400" dirty="0" smtClean="0"/>
              <a:t>currently: SNMP V3</a:t>
            </a:r>
          </a:p>
          <a:p>
            <a:pPr>
              <a:defRPr/>
            </a:pPr>
            <a:r>
              <a:rPr lang="en-US" sz="2400" i="1" dirty="0" smtClean="0"/>
              <a:t>de facto</a:t>
            </a:r>
            <a:r>
              <a:rPr lang="en-US" sz="2400" dirty="0" smtClean="0"/>
              <a:t> network management </a:t>
            </a:r>
            <a:r>
              <a:rPr lang="en-US" sz="2400" dirty="0" smtClean="0"/>
              <a:t>standard</a:t>
            </a:r>
            <a:endParaRPr lang="en-US" sz="2400" dirty="0"/>
          </a:p>
        </p:txBody>
      </p:sp>
      <p:sp>
        <p:nvSpPr>
          <p:cNvPr id="3" name="مستطيل 2"/>
          <p:cNvSpPr/>
          <p:nvPr/>
        </p:nvSpPr>
        <p:spPr>
          <a:xfrm>
            <a:off x="202748" y="1035050"/>
            <a:ext cx="7436908" cy="954107"/>
          </a:xfrm>
          <a:prstGeom prst="rect">
            <a:avLst/>
          </a:prstGeom>
        </p:spPr>
        <p:txBody>
          <a:bodyPr wrap="none">
            <a:spAutoFit/>
          </a:bodyPr>
          <a:lstStyle/>
          <a:p>
            <a:r>
              <a:rPr lang="en-US" sz="2800" dirty="0" smtClean="0"/>
              <a:t>The purpose of Network management protocol is </a:t>
            </a:r>
          </a:p>
          <a:p>
            <a:r>
              <a:rPr lang="en-US" sz="2800" dirty="0" smtClean="0"/>
              <a:t>to links</a:t>
            </a:r>
            <a:r>
              <a:rPr lang="en-US" sz="2800" spc="-94" dirty="0" smtClean="0"/>
              <a:t> </a:t>
            </a:r>
            <a:r>
              <a:rPr lang="en-US" sz="2800" dirty="0"/>
              <a:t>the management</a:t>
            </a:r>
            <a:r>
              <a:rPr lang="en-US" sz="2800" spc="-186" dirty="0"/>
              <a:t> </a:t>
            </a:r>
            <a:r>
              <a:rPr lang="en-US" sz="2800" dirty="0"/>
              <a:t>station and</a:t>
            </a:r>
            <a:r>
              <a:rPr lang="en-US" sz="2800" spc="-52" dirty="0"/>
              <a:t> </a:t>
            </a:r>
            <a:r>
              <a:rPr lang="en-US" sz="2800" dirty="0"/>
              <a:t>agents</a:t>
            </a:r>
          </a:p>
        </p:txBody>
      </p:sp>
    </p:spTree>
    <p:extLst>
      <p:ext uri="{BB962C8B-B14F-4D97-AF65-F5344CB8AC3E}">
        <p14:creationId xmlns:p14="http://schemas.microsoft.com/office/powerpoint/2010/main" val="31724144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7"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3" y="909638"/>
            <a:ext cx="6856412" cy="173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Footer Placeholder 4"/>
          <p:cNvSpPr>
            <a:spLocks noGrp="1"/>
          </p:cNvSpPr>
          <p:nvPr>
            <p:ph type="ftr" sz="quarter" idx="11"/>
          </p:nvPr>
        </p:nvSpPr>
        <p:spPr/>
        <p:txBody>
          <a:bodyPr/>
          <a:lstStyle/>
          <a:p>
            <a:pPr>
              <a:defRPr/>
            </a:pPr>
            <a:r>
              <a:rPr lang="en-US" dirty="0"/>
              <a:t> Network Management</a:t>
            </a:r>
          </a:p>
        </p:txBody>
      </p:sp>
      <p:sp>
        <p:nvSpPr>
          <p:cNvPr id="5" name="Slide Number Placeholder 5"/>
          <p:cNvSpPr>
            <a:spLocks noGrp="1"/>
          </p:cNvSpPr>
          <p:nvPr>
            <p:ph type="sldNum" sz="quarter" idx="12"/>
          </p:nvPr>
        </p:nvSpPr>
        <p:spPr/>
        <p:txBody>
          <a:bodyPr/>
          <a:lstStyle/>
          <a:p>
            <a:pPr>
              <a:defRPr/>
            </a:pPr>
            <a:r>
              <a:rPr lang="en-US" dirty="0"/>
              <a:t>9-</a:t>
            </a:r>
            <a:fld id="{E994AE24-A29D-1C4E-82FA-68E72C44966F}" type="slidenum">
              <a:rPr lang="en-US"/>
              <a:pPr>
                <a:defRPr/>
              </a:pPr>
              <a:t>13</a:t>
            </a:fld>
            <a:endParaRPr lang="en-US" dirty="0"/>
          </a:p>
        </p:txBody>
      </p:sp>
      <p:sp>
        <p:nvSpPr>
          <p:cNvPr id="56322" name="Rectangle 2"/>
          <p:cNvSpPr>
            <a:spLocks noGrp="1" noChangeArrowheads="1"/>
          </p:cNvSpPr>
          <p:nvPr>
            <p:ph type="title"/>
          </p:nvPr>
        </p:nvSpPr>
        <p:spPr>
          <a:xfrm>
            <a:off x="533400" y="173038"/>
            <a:ext cx="7772400" cy="915987"/>
          </a:xfrm>
        </p:spPr>
        <p:txBody>
          <a:bodyPr/>
          <a:lstStyle/>
          <a:p>
            <a:pPr>
              <a:defRPr/>
            </a:pPr>
            <a:r>
              <a:rPr lang="en-US" sz="4400" dirty="0" smtClean="0"/>
              <a:t>SNMP overview: 4 key parts</a:t>
            </a:r>
          </a:p>
        </p:txBody>
      </p:sp>
      <p:sp>
        <p:nvSpPr>
          <p:cNvPr id="56323" name="Rectangle 3"/>
          <p:cNvSpPr>
            <a:spLocks noGrp="1" noChangeArrowheads="1"/>
          </p:cNvSpPr>
          <p:nvPr>
            <p:ph type="body" idx="1"/>
          </p:nvPr>
        </p:nvSpPr>
        <p:spPr>
          <a:xfrm>
            <a:off x="322263" y="1587500"/>
            <a:ext cx="8474075" cy="4648200"/>
          </a:xfrm>
        </p:spPr>
        <p:txBody>
          <a:bodyPr/>
          <a:lstStyle/>
          <a:p>
            <a:pPr>
              <a:defRPr/>
            </a:pPr>
            <a:r>
              <a:rPr lang="en-US" dirty="0" smtClean="0">
                <a:solidFill>
                  <a:srgbClr val="CC0000"/>
                </a:solidFill>
              </a:rPr>
              <a:t>Management information base (MIB):</a:t>
            </a:r>
          </a:p>
          <a:p>
            <a:pPr lvl="1">
              <a:defRPr/>
            </a:pPr>
            <a:r>
              <a:rPr lang="en-US" dirty="0" smtClean="0"/>
              <a:t>distributed information store of network management data</a:t>
            </a:r>
          </a:p>
          <a:p>
            <a:pPr>
              <a:defRPr/>
            </a:pPr>
            <a:r>
              <a:rPr lang="en-US" dirty="0" smtClean="0">
                <a:solidFill>
                  <a:srgbClr val="CC0000"/>
                </a:solidFill>
              </a:rPr>
              <a:t>Structure of Management Information (SMI):</a:t>
            </a:r>
          </a:p>
          <a:p>
            <a:pPr lvl="1">
              <a:defRPr/>
            </a:pPr>
            <a:r>
              <a:rPr lang="en-US" dirty="0" smtClean="0"/>
              <a:t>data definition language for MIB objects</a:t>
            </a:r>
          </a:p>
          <a:p>
            <a:pPr>
              <a:defRPr/>
            </a:pPr>
            <a:r>
              <a:rPr lang="en-US" dirty="0" smtClean="0">
                <a:solidFill>
                  <a:srgbClr val="CC0000"/>
                </a:solidFill>
              </a:rPr>
              <a:t>SNMP protocol</a:t>
            </a:r>
          </a:p>
          <a:p>
            <a:pPr lvl="1">
              <a:defRPr/>
            </a:pPr>
            <a:r>
              <a:rPr lang="en-US" dirty="0" smtClean="0"/>
              <a:t>The link between </a:t>
            </a:r>
            <a:r>
              <a:rPr lang="en-US" dirty="0" smtClean="0"/>
              <a:t>manager&lt;-&gt;managed object info, commands</a:t>
            </a:r>
          </a:p>
          <a:p>
            <a:pPr>
              <a:defRPr/>
            </a:pPr>
            <a:r>
              <a:rPr lang="en-US" dirty="0" smtClean="0">
                <a:solidFill>
                  <a:srgbClr val="CC0000"/>
                </a:solidFill>
              </a:rPr>
              <a:t>security, administration capabilities</a:t>
            </a:r>
          </a:p>
          <a:p>
            <a:pPr lvl="1">
              <a:defRPr/>
            </a:pPr>
            <a:r>
              <a:rPr lang="en-US" dirty="0" smtClean="0"/>
              <a:t>major addition in SNMPv3</a:t>
            </a:r>
          </a:p>
        </p:txBody>
      </p:sp>
    </p:spTree>
    <p:extLst>
      <p:ext uri="{BB962C8B-B14F-4D97-AF65-F5344CB8AC3E}">
        <p14:creationId xmlns:p14="http://schemas.microsoft.com/office/powerpoint/2010/main" val="998651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7"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3" y="893763"/>
            <a:ext cx="6856412" cy="173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Footer Placeholder 5"/>
          <p:cNvSpPr>
            <a:spLocks noGrp="1"/>
          </p:cNvSpPr>
          <p:nvPr>
            <p:ph type="ftr" sz="quarter" idx="11"/>
          </p:nvPr>
        </p:nvSpPr>
        <p:spPr/>
        <p:txBody>
          <a:bodyPr/>
          <a:lstStyle/>
          <a:p>
            <a:pPr>
              <a:defRPr/>
            </a:pPr>
            <a:r>
              <a:rPr lang="en-US" dirty="0"/>
              <a:t> Network Management</a:t>
            </a:r>
          </a:p>
        </p:txBody>
      </p:sp>
      <p:sp>
        <p:nvSpPr>
          <p:cNvPr id="7" name="Slide Number Placeholder 6"/>
          <p:cNvSpPr>
            <a:spLocks noGrp="1"/>
          </p:cNvSpPr>
          <p:nvPr>
            <p:ph type="sldNum" sz="quarter" idx="12"/>
          </p:nvPr>
        </p:nvSpPr>
        <p:spPr/>
        <p:txBody>
          <a:bodyPr/>
          <a:lstStyle/>
          <a:p>
            <a:pPr>
              <a:defRPr/>
            </a:pPr>
            <a:r>
              <a:rPr lang="en-US" dirty="0"/>
              <a:t>9-</a:t>
            </a:r>
            <a:fld id="{1BA82A0F-8745-A445-8E18-65121FC69A7B}" type="slidenum">
              <a:rPr lang="en-US"/>
              <a:pPr>
                <a:defRPr/>
              </a:pPr>
              <a:t>14</a:t>
            </a:fld>
            <a:endParaRPr lang="en-US" dirty="0"/>
          </a:p>
        </p:txBody>
      </p:sp>
      <p:sp>
        <p:nvSpPr>
          <p:cNvPr id="59394" name="Rectangle 2"/>
          <p:cNvSpPr>
            <a:spLocks noGrp="1" noChangeArrowheads="1"/>
          </p:cNvSpPr>
          <p:nvPr>
            <p:ph type="title"/>
          </p:nvPr>
        </p:nvSpPr>
        <p:spPr>
          <a:xfrm>
            <a:off x="533400" y="188913"/>
            <a:ext cx="7772400" cy="931862"/>
          </a:xfrm>
        </p:spPr>
        <p:txBody>
          <a:bodyPr/>
          <a:lstStyle/>
          <a:p>
            <a:pPr>
              <a:defRPr/>
            </a:pPr>
            <a:r>
              <a:rPr lang="en-US" sz="4400" dirty="0" smtClean="0"/>
              <a:t>SMI: data definition language </a:t>
            </a:r>
          </a:p>
        </p:txBody>
      </p:sp>
      <p:sp>
        <p:nvSpPr>
          <p:cNvPr id="59395" name="Rectangle 3"/>
          <p:cNvSpPr>
            <a:spLocks noGrp="1" noChangeArrowheads="1"/>
          </p:cNvSpPr>
          <p:nvPr>
            <p:ph type="body" sz="half" idx="1"/>
          </p:nvPr>
        </p:nvSpPr>
        <p:spPr>
          <a:xfrm>
            <a:off x="433388" y="1465263"/>
            <a:ext cx="4429125" cy="4648200"/>
          </a:xfrm>
        </p:spPr>
        <p:txBody>
          <a:bodyPr>
            <a:normAutofit/>
          </a:bodyPr>
          <a:lstStyle/>
          <a:p>
            <a:pPr>
              <a:buFont typeface="Wingdings" charset="0"/>
              <a:buNone/>
              <a:defRPr/>
            </a:pPr>
            <a:r>
              <a:rPr lang="en-US" i="1" u="sng" dirty="0" smtClean="0">
                <a:solidFill>
                  <a:srgbClr val="CC0000"/>
                </a:solidFill>
              </a:rPr>
              <a:t>Purpose:</a:t>
            </a:r>
            <a:r>
              <a:rPr lang="en-US" i="1" dirty="0" smtClean="0">
                <a:solidFill>
                  <a:srgbClr val="CC0000"/>
                </a:solidFill>
              </a:rPr>
              <a:t> </a:t>
            </a:r>
            <a:r>
              <a:rPr lang="en-US" dirty="0" smtClean="0"/>
              <a:t>syntax, semantics of management data well-defined, unambiguous</a:t>
            </a:r>
          </a:p>
          <a:p>
            <a:pPr>
              <a:defRPr/>
            </a:pPr>
            <a:r>
              <a:rPr lang="en-US" sz="2400" dirty="0" smtClean="0"/>
              <a:t>basic </a:t>
            </a:r>
            <a:r>
              <a:rPr lang="en-US" sz="2400" dirty="0" smtClean="0"/>
              <a:t>data </a:t>
            </a:r>
            <a:r>
              <a:rPr lang="en-US" sz="2400" dirty="0" smtClean="0"/>
              <a:t>types</a:t>
            </a:r>
            <a:endParaRPr lang="en-US" sz="2400" dirty="0" smtClean="0"/>
          </a:p>
          <a:p>
            <a:pPr>
              <a:defRPr/>
            </a:pPr>
            <a:r>
              <a:rPr lang="en-US" sz="2400" dirty="0" smtClean="0"/>
              <a:t>OBJECT-TYPE</a:t>
            </a:r>
            <a:endParaRPr lang="en-US" sz="2400" dirty="0" smtClean="0"/>
          </a:p>
          <a:p>
            <a:pPr lvl="1">
              <a:defRPr/>
            </a:pPr>
            <a:r>
              <a:rPr lang="en-US" dirty="0" smtClean="0"/>
              <a:t>data type, status, semantics of managed object</a:t>
            </a:r>
            <a:endParaRPr lang="en-US" sz="2000" dirty="0" smtClean="0"/>
          </a:p>
          <a:p>
            <a:pPr>
              <a:defRPr/>
            </a:pPr>
            <a:r>
              <a:rPr lang="en-US" sz="2400" dirty="0" smtClean="0"/>
              <a:t>MODULE-IDENTITY</a:t>
            </a:r>
          </a:p>
          <a:p>
            <a:pPr lvl="1">
              <a:defRPr/>
            </a:pPr>
            <a:r>
              <a:rPr lang="en-US" dirty="0" smtClean="0"/>
              <a:t>groups related objects into MIB module</a:t>
            </a:r>
            <a:endParaRPr lang="en-US" sz="2000" dirty="0" smtClean="0"/>
          </a:p>
        </p:txBody>
      </p:sp>
      <p:sp>
        <p:nvSpPr>
          <p:cNvPr id="59398" name="Text Box 6"/>
          <p:cNvSpPr txBox="1">
            <a:spLocks noChangeArrowheads="1"/>
          </p:cNvSpPr>
          <p:nvPr/>
        </p:nvSpPr>
        <p:spPr bwMode="auto">
          <a:xfrm>
            <a:off x="5226050" y="1487488"/>
            <a:ext cx="2973388" cy="5191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u="sng" dirty="0">
                <a:solidFill>
                  <a:srgbClr val="CC0000"/>
                </a:solidFill>
                <a:latin typeface="Arial" charset="0"/>
                <a:cs typeface="+mn-cs"/>
              </a:rPr>
              <a:t>Basic Data Types</a:t>
            </a:r>
            <a:endParaRPr lang="en-US" sz="2800" dirty="0">
              <a:solidFill>
                <a:srgbClr val="CC0000"/>
              </a:solidFill>
              <a:latin typeface="Arial" charset="0"/>
              <a:cs typeface="+mn-cs"/>
            </a:endParaRPr>
          </a:p>
        </p:txBody>
      </p:sp>
      <p:sp>
        <p:nvSpPr>
          <p:cNvPr id="59399" name="Text Box 7"/>
          <p:cNvSpPr txBox="1">
            <a:spLocks noChangeArrowheads="1"/>
          </p:cNvSpPr>
          <p:nvPr/>
        </p:nvSpPr>
        <p:spPr bwMode="auto">
          <a:xfrm>
            <a:off x="5106988" y="2051050"/>
            <a:ext cx="3162300" cy="410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latin typeface="Arial" charset="0"/>
                <a:cs typeface="+mn-cs"/>
              </a:rPr>
              <a:t>INTEGER</a:t>
            </a:r>
          </a:p>
          <a:p>
            <a:pPr>
              <a:defRPr/>
            </a:pPr>
            <a:r>
              <a:rPr lang="en-US" dirty="0">
                <a:latin typeface="Arial" charset="0"/>
                <a:cs typeface="+mn-cs"/>
              </a:rPr>
              <a:t>Integer32</a:t>
            </a:r>
          </a:p>
          <a:p>
            <a:pPr>
              <a:defRPr/>
            </a:pPr>
            <a:r>
              <a:rPr lang="en-US" dirty="0">
                <a:latin typeface="Arial" charset="0"/>
                <a:cs typeface="+mn-cs"/>
              </a:rPr>
              <a:t>Unsigned32</a:t>
            </a:r>
          </a:p>
          <a:p>
            <a:pPr>
              <a:defRPr/>
            </a:pPr>
            <a:r>
              <a:rPr lang="en-US" dirty="0">
                <a:latin typeface="Arial" charset="0"/>
                <a:cs typeface="+mn-cs"/>
              </a:rPr>
              <a:t>OCTET STRING</a:t>
            </a:r>
          </a:p>
          <a:p>
            <a:pPr>
              <a:defRPr/>
            </a:pPr>
            <a:r>
              <a:rPr lang="en-US" dirty="0">
                <a:latin typeface="Arial" charset="0"/>
                <a:cs typeface="+mn-cs"/>
              </a:rPr>
              <a:t>OBJECT IDENTIFIED</a:t>
            </a:r>
          </a:p>
          <a:p>
            <a:pPr>
              <a:defRPr/>
            </a:pPr>
            <a:r>
              <a:rPr lang="en-US" dirty="0" err="1">
                <a:latin typeface="Arial" charset="0"/>
                <a:cs typeface="+mn-cs"/>
              </a:rPr>
              <a:t>IPaddress</a:t>
            </a:r>
            <a:endParaRPr lang="en-US" dirty="0">
              <a:latin typeface="Arial" charset="0"/>
              <a:cs typeface="+mn-cs"/>
            </a:endParaRPr>
          </a:p>
          <a:p>
            <a:pPr>
              <a:defRPr/>
            </a:pPr>
            <a:r>
              <a:rPr lang="en-US" dirty="0">
                <a:latin typeface="Arial" charset="0"/>
                <a:cs typeface="+mn-cs"/>
              </a:rPr>
              <a:t>Counter32</a:t>
            </a:r>
          </a:p>
          <a:p>
            <a:pPr>
              <a:defRPr/>
            </a:pPr>
            <a:r>
              <a:rPr lang="en-US" dirty="0">
                <a:latin typeface="Arial" charset="0"/>
                <a:cs typeface="+mn-cs"/>
              </a:rPr>
              <a:t>Counter64</a:t>
            </a:r>
          </a:p>
          <a:p>
            <a:pPr>
              <a:defRPr/>
            </a:pPr>
            <a:r>
              <a:rPr lang="en-US" dirty="0">
                <a:latin typeface="Arial" charset="0"/>
                <a:cs typeface="+mn-cs"/>
              </a:rPr>
              <a:t>Guage32</a:t>
            </a:r>
          </a:p>
          <a:p>
            <a:pPr>
              <a:defRPr/>
            </a:pPr>
            <a:r>
              <a:rPr lang="en-US" dirty="0">
                <a:latin typeface="Arial" charset="0"/>
                <a:cs typeface="+mn-cs"/>
              </a:rPr>
              <a:t>Time Ticks</a:t>
            </a:r>
          </a:p>
          <a:p>
            <a:pPr>
              <a:defRPr/>
            </a:pPr>
            <a:r>
              <a:rPr lang="en-US" dirty="0">
                <a:latin typeface="Arial" charset="0"/>
                <a:cs typeface="+mn-cs"/>
              </a:rPr>
              <a:t>Opaque</a:t>
            </a:r>
            <a:endParaRPr lang="en-US" dirty="0">
              <a:cs typeface="+mn-cs"/>
            </a:endParaRPr>
          </a:p>
        </p:txBody>
      </p:sp>
    </p:spTree>
    <p:extLst>
      <p:ext uri="{BB962C8B-B14F-4D97-AF65-F5344CB8AC3E}">
        <p14:creationId xmlns:p14="http://schemas.microsoft.com/office/powerpoint/2010/main" val="11575270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ooter Placeholder 4"/>
          <p:cNvSpPr>
            <a:spLocks noGrp="1"/>
          </p:cNvSpPr>
          <p:nvPr>
            <p:ph type="ftr" sz="quarter" idx="11"/>
          </p:nvPr>
        </p:nvSpPr>
        <p:spPr/>
        <p:txBody>
          <a:bodyPr/>
          <a:lstStyle/>
          <a:p>
            <a:pPr>
              <a:defRPr/>
            </a:pPr>
            <a:r>
              <a:rPr lang="en-US"/>
              <a:t> Network Management</a:t>
            </a:r>
          </a:p>
        </p:txBody>
      </p:sp>
      <p:sp>
        <p:nvSpPr>
          <p:cNvPr id="31" name="Slide Number Placeholder 5"/>
          <p:cNvSpPr>
            <a:spLocks noGrp="1"/>
          </p:cNvSpPr>
          <p:nvPr>
            <p:ph type="sldNum" sz="quarter" idx="12"/>
          </p:nvPr>
        </p:nvSpPr>
        <p:spPr/>
        <p:txBody>
          <a:bodyPr/>
          <a:lstStyle/>
          <a:p>
            <a:pPr>
              <a:defRPr/>
            </a:pPr>
            <a:r>
              <a:rPr lang="en-US"/>
              <a:t>9-</a:t>
            </a:r>
            <a:fld id="{DC44D8E8-302B-8942-9170-73546D3FBBE8}" type="slidenum">
              <a:rPr lang="en-US"/>
              <a:pPr>
                <a:defRPr/>
              </a:pPr>
              <a:t>15</a:t>
            </a:fld>
            <a:endParaRPr lang="en-US"/>
          </a:p>
        </p:txBody>
      </p:sp>
      <p:sp>
        <p:nvSpPr>
          <p:cNvPr id="61442" name="Rectangle 2"/>
          <p:cNvSpPr>
            <a:spLocks noGrp="1" noChangeArrowheads="1"/>
          </p:cNvSpPr>
          <p:nvPr>
            <p:ph type="title"/>
          </p:nvPr>
        </p:nvSpPr>
        <p:spPr>
          <a:xfrm>
            <a:off x="533400" y="109538"/>
            <a:ext cx="7772400" cy="947737"/>
          </a:xfrm>
        </p:spPr>
        <p:txBody>
          <a:bodyPr/>
          <a:lstStyle/>
          <a:p>
            <a:pPr>
              <a:defRPr/>
            </a:pPr>
            <a:r>
              <a:rPr lang="en-US" sz="4400" dirty="0" smtClean="0"/>
              <a:t>SNMP MIB</a:t>
            </a:r>
          </a:p>
        </p:txBody>
      </p:sp>
      <p:sp>
        <p:nvSpPr>
          <p:cNvPr id="61446" name="Oval 6"/>
          <p:cNvSpPr>
            <a:spLocks noChangeArrowheads="1"/>
          </p:cNvSpPr>
          <p:nvPr/>
        </p:nvSpPr>
        <p:spPr bwMode="auto">
          <a:xfrm>
            <a:off x="3275013" y="3348038"/>
            <a:ext cx="2351087" cy="642937"/>
          </a:xfrm>
          <a:prstGeom prst="ellipse">
            <a:avLst/>
          </a:prstGeom>
          <a:solidFill>
            <a:srgbClr val="FFFFFF"/>
          </a:solidFill>
          <a:ln w="19050">
            <a:solidFill>
              <a:srgbClr val="000099"/>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44" name="Text Box 4"/>
          <p:cNvSpPr txBox="1">
            <a:spLocks noChangeArrowheads="1"/>
          </p:cNvSpPr>
          <p:nvPr/>
        </p:nvSpPr>
        <p:spPr bwMode="auto">
          <a:xfrm>
            <a:off x="3567113" y="3387725"/>
            <a:ext cx="1809750" cy="3667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Arial"/>
                <a:cs typeface="Arial"/>
              </a:rPr>
              <a:t>OBJECT TYPE:</a:t>
            </a:r>
          </a:p>
        </p:txBody>
      </p:sp>
      <p:sp>
        <p:nvSpPr>
          <p:cNvPr id="61447" name="Line 7"/>
          <p:cNvSpPr>
            <a:spLocks noChangeShapeType="1"/>
          </p:cNvSpPr>
          <p:nvPr/>
        </p:nvSpPr>
        <p:spPr bwMode="auto">
          <a:xfrm>
            <a:off x="4000500" y="378460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48" name="Line 8"/>
          <p:cNvSpPr>
            <a:spLocks noChangeShapeType="1"/>
          </p:cNvSpPr>
          <p:nvPr/>
        </p:nvSpPr>
        <p:spPr bwMode="auto">
          <a:xfrm>
            <a:off x="4013200" y="384175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49" name="Line 9"/>
          <p:cNvSpPr>
            <a:spLocks noChangeShapeType="1"/>
          </p:cNvSpPr>
          <p:nvPr/>
        </p:nvSpPr>
        <p:spPr bwMode="auto">
          <a:xfrm>
            <a:off x="4025900" y="389890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52" name="Oval 12"/>
          <p:cNvSpPr>
            <a:spLocks noChangeArrowheads="1"/>
          </p:cNvSpPr>
          <p:nvPr/>
        </p:nvSpPr>
        <p:spPr bwMode="auto">
          <a:xfrm>
            <a:off x="2024063" y="3722688"/>
            <a:ext cx="2351087" cy="642937"/>
          </a:xfrm>
          <a:prstGeom prst="ellipse">
            <a:avLst/>
          </a:prstGeom>
          <a:solidFill>
            <a:srgbClr val="FFFFFF"/>
          </a:solidFill>
          <a:ln w="19050">
            <a:solidFill>
              <a:srgbClr val="000099"/>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53" name="Text Box 13"/>
          <p:cNvSpPr txBox="1">
            <a:spLocks noChangeArrowheads="1"/>
          </p:cNvSpPr>
          <p:nvPr/>
        </p:nvSpPr>
        <p:spPr bwMode="auto">
          <a:xfrm>
            <a:off x="2316163" y="3762375"/>
            <a:ext cx="1809750" cy="3667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Arial"/>
                <a:cs typeface="Arial"/>
              </a:rPr>
              <a:t>OBJECT TYPE:</a:t>
            </a:r>
          </a:p>
        </p:txBody>
      </p:sp>
      <p:sp>
        <p:nvSpPr>
          <p:cNvPr id="61454" name="Line 14"/>
          <p:cNvSpPr>
            <a:spLocks noChangeShapeType="1"/>
          </p:cNvSpPr>
          <p:nvPr/>
        </p:nvSpPr>
        <p:spPr bwMode="auto">
          <a:xfrm>
            <a:off x="2749550" y="415925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55" name="Line 15"/>
          <p:cNvSpPr>
            <a:spLocks noChangeShapeType="1"/>
          </p:cNvSpPr>
          <p:nvPr/>
        </p:nvSpPr>
        <p:spPr bwMode="auto">
          <a:xfrm>
            <a:off x="2762250" y="421640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56" name="Line 16"/>
          <p:cNvSpPr>
            <a:spLocks noChangeShapeType="1"/>
          </p:cNvSpPr>
          <p:nvPr/>
        </p:nvSpPr>
        <p:spPr bwMode="auto">
          <a:xfrm>
            <a:off x="2774950" y="427355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58" name="Oval 18"/>
          <p:cNvSpPr>
            <a:spLocks noChangeArrowheads="1"/>
          </p:cNvSpPr>
          <p:nvPr/>
        </p:nvSpPr>
        <p:spPr bwMode="auto">
          <a:xfrm>
            <a:off x="3541713" y="3830638"/>
            <a:ext cx="2351087" cy="642937"/>
          </a:xfrm>
          <a:prstGeom prst="ellipse">
            <a:avLst/>
          </a:prstGeom>
          <a:solidFill>
            <a:srgbClr val="FFFFFF"/>
          </a:solidFill>
          <a:ln w="19050">
            <a:solidFill>
              <a:srgbClr val="000099"/>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59" name="Text Box 19"/>
          <p:cNvSpPr txBox="1">
            <a:spLocks noChangeArrowheads="1"/>
          </p:cNvSpPr>
          <p:nvPr/>
        </p:nvSpPr>
        <p:spPr bwMode="auto">
          <a:xfrm>
            <a:off x="3833813" y="3870325"/>
            <a:ext cx="1809750" cy="3667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Arial"/>
                <a:cs typeface="Arial"/>
              </a:rPr>
              <a:t>OBJECT TYPE:</a:t>
            </a:r>
          </a:p>
        </p:txBody>
      </p:sp>
      <p:sp>
        <p:nvSpPr>
          <p:cNvPr id="61460" name="Line 20"/>
          <p:cNvSpPr>
            <a:spLocks noChangeShapeType="1"/>
          </p:cNvSpPr>
          <p:nvPr/>
        </p:nvSpPr>
        <p:spPr bwMode="auto">
          <a:xfrm>
            <a:off x="4267200" y="426720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61" name="Line 21"/>
          <p:cNvSpPr>
            <a:spLocks noChangeShapeType="1"/>
          </p:cNvSpPr>
          <p:nvPr/>
        </p:nvSpPr>
        <p:spPr bwMode="auto">
          <a:xfrm>
            <a:off x="4279900" y="432435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62" name="Line 22"/>
          <p:cNvSpPr>
            <a:spLocks noChangeShapeType="1"/>
          </p:cNvSpPr>
          <p:nvPr/>
        </p:nvSpPr>
        <p:spPr bwMode="auto">
          <a:xfrm>
            <a:off x="4292600" y="4381500"/>
            <a:ext cx="9017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63" name="Oval 23"/>
          <p:cNvSpPr>
            <a:spLocks noChangeArrowheads="1"/>
          </p:cNvSpPr>
          <p:nvPr/>
        </p:nvSpPr>
        <p:spPr bwMode="auto">
          <a:xfrm>
            <a:off x="1746250" y="3222625"/>
            <a:ext cx="4924425" cy="1400175"/>
          </a:xfrm>
          <a:prstGeom prst="ellipse">
            <a:avLst/>
          </a:prstGeom>
          <a:noFill/>
          <a:ln w="19050">
            <a:solidFill>
              <a:srgbClr val="CC0000"/>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65" name="Text Box 25"/>
          <p:cNvSpPr txBox="1">
            <a:spLocks noChangeArrowheads="1"/>
          </p:cNvSpPr>
          <p:nvPr/>
        </p:nvSpPr>
        <p:spPr bwMode="auto">
          <a:xfrm>
            <a:off x="4416425" y="5018088"/>
            <a:ext cx="3994150" cy="830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a:latin typeface="Arial"/>
                <a:cs typeface="Arial"/>
              </a:rPr>
              <a:t>objects specified via SMI</a:t>
            </a:r>
          </a:p>
          <a:p>
            <a:pPr algn="l">
              <a:defRPr/>
            </a:pPr>
            <a:r>
              <a:rPr lang="en-US">
                <a:solidFill>
                  <a:srgbClr val="000099"/>
                </a:solidFill>
                <a:latin typeface="Arial"/>
                <a:cs typeface="Arial"/>
              </a:rPr>
              <a:t>OBJECT-TYP</a:t>
            </a:r>
            <a:r>
              <a:rPr lang="en-US">
                <a:solidFill>
                  <a:schemeClr val="accent2"/>
                </a:solidFill>
                <a:latin typeface="Arial"/>
                <a:cs typeface="Arial"/>
              </a:rPr>
              <a:t>E</a:t>
            </a:r>
            <a:r>
              <a:rPr lang="en-US">
                <a:latin typeface="Arial"/>
                <a:cs typeface="Arial"/>
              </a:rPr>
              <a:t> construct</a:t>
            </a:r>
          </a:p>
        </p:txBody>
      </p:sp>
      <p:sp>
        <p:nvSpPr>
          <p:cNvPr id="61466" name="Text Box 26"/>
          <p:cNvSpPr txBox="1">
            <a:spLocks noChangeArrowheads="1"/>
          </p:cNvSpPr>
          <p:nvPr/>
        </p:nvSpPr>
        <p:spPr bwMode="auto">
          <a:xfrm>
            <a:off x="477838" y="1389063"/>
            <a:ext cx="4962525" cy="830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US">
              <a:latin typeface="Arial"/>
              <a:cs typeface="Arial"/>
            </a:endParaRPr>
          </a:p>
          <a:p>
            <a:pPr>
              <a:defRPr/>
            </a:pPr>
            <a:endParaRPr lang="en-US">
              <a:latin typeface="Arial"/>
              <a:cs typeface="Arial"/>
            </a:endParaRPr>
          </a:p>
        </p:txBody>
      </p:sp>
      <p:sp>
        <p:nvSpPr>
          <p:cNvPr id="61467" name="Text Box 27"/>
          <p:cNvSpPr txBox="1">
            <a:spLocks noChangeArrowheads="1"/>
          </p:cNvSpPr>
          <p:nvPr/>
        </p:nvSpPr>
        <p:spPr bwMode="auto">
          <a:xfrm>
            <a:off x="422275" y="1404938"/>
            <a:ext cx="7038975" cy="1570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dirty="0">
                <a:latin typeface="Arial"/>
                <a:cs typeface="Arial"/>
              </a:rPr>
              <a:t>MIB module specified via SMI </a:t>
            </a:r>
          </a:p>
          <a:p>
            <a:pPr>
              <a:defRPr/>
            </a:pPr>
            <a:r>
              <a:rPr lang="en-US" dirty="0">
                <a:solidFill>
                  <a:srgbClr val="CC0000"/>
                </a:solidFill>
                <a:latin typeface="Arial"/>
                <a:cs typeface="Arial"/>
              </a:rPr>
              <a:t>MODULE-IDENTITY</a:t>
            </a:r>
          </a:p>
          <a:p>
            <a:pPr>
              <a:defRPr/>
            </a:pPr>
            <a:r>
              <a:rPr lang="en-US" dirty="0">
                <a:latin typeface="Arial"/>
                <a:cs typeface="Arial"/>
              </a:rPr>
              <a:t>(100 standardized MIBs, more vendor-specific)</a:t>
            </a:r>
          </a:p>
          <a:p>
            <a:pPr>
              <a:defRPr/>
            </a:pPr>
            <a:endParaRPr lang="en-US" dirty="0">
              <a:latin typeface="Arial"/>
              <a:cs typeface="Arial"/>
            </a:endParaRPr>
          </a:p>
        </p:txBody>
      </p:sp>
      <p:sp>
        <p:nvSpPr>
          <p:cNvPr id="61468" name="Line 28"/>
          <p:cNvSpPr>
            <a:spLocks noChangeShapeType="1"/>
          </p:cNvSpPr>
          <p:nvPr/>
        </p:nvSpPr>
        <p:spPr bwMode="auto">
          <a:xfrm>
            <a:off x="2478088" y="2174875"/>
            <a:ext cx="173037" cy="1181100"/>
          </a:xfrm>
          <a:prstGeom prst="line">
            <a:avLst/>
          </a:prstGeom>
          <a:noFill/>
          <a:ln w="28575">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69" name="Line 29"/>
          <p:cNvSpPr>
            <a:spLocks noChangeShapeType="1"/>
          </p:cNvSpPr>
          <p:nvPr/>
        </p:nvSpPr>
        <p:spPr bwMode="auto">
          <a:xfrm flipH="1" flipV="1">
            <a:off x="3232150" y="4424363"/>
            <a:ext cx="738188" cy="1057275"/>
          </a:xfrm>
          <a:prstGeom prst="line">
            <a:avLst/>
          </a:prstGeom>
          <a:noFill/>
          <a:ln w="28575">
            <a:solidFill>
              <a:srgbClr val="000099"/>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70" name="Line 30"/>
          <p:cNvSpPr>
            <a:spLocks noChangeShapeType="1"/>
          </p:cNvSpPr>
          <p:nvPr/>
        </p:nvSpPr>
        <p:spPr bwMode="auto">
          <a:xfrm flipV="1">
            <a:off x="3979863" y="4164013"/>
            <a:ext cx="7937" cy="1316037"/>
          </a:xfrm>
          <a:prstGeom prst="line">
            <a:avLst/>
          </a:prstGeom>
          <a:noFill/>
          <a:ln w="28575">
            <a:solidFill>
              <a:srgbClr val="000099"/>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71" name="Line 31"/>
          <p:cNvSpPr>
            <a:spLocks noChangeShapeType="1"/>
          </p:cNvSpPr>
          <p:nvPr/>
        </p:nvSpPr>
        <p:spPr bwMode="auto">
          <a:xfrm flipH="1" flipV="1">
            <a:off x="3632200" y="3609975"/>
            <a:ext cx="333375" cy="1885950"/>
          </a:xfrm>
          <a:prstGeom prst="line">
            <a:avLst/>
          </a:prstGeom>
          <a:noFill/>
          <a:ln w="28575">
            <a:solidFill>
              <a:srgbClr val="000099"/>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72" name="Line 32"/>
          <p:cNvSpPr>
            <a:spLocks noChangeShapeType="1"/>
          </p:cNvSpPr>
          <p:nvPr/>
        </p:nvSpPr>
        <p:spPr bwMode="auto">
          <a:xfrm>
            <a:off x="3960813" y="5486400"/>
            <a:ext cx="527050" cy="125413"/>
          </a:xfrm>
          <a:prstGeom prst="line">
            <a:avLst/>
          </a:prstGeom>
          <a:noFill/>
          <a:ln w="28575">
            <a:solidFill>
              <a:srgbClr val="0000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46108" name="Group 35"/>
          <p:cNvGrpSpPr>
            <a:grpSpLocks/>
          </p:cNvGrpSpPr>
          <p:nvPr/>
        </p:nvGrpSpPr>
        <p:grpSpPr bwMode="auto">
          <a:xfrm>
            <a:off x="1682750" y="3248025"/>
            <a:ext cx="1500188" cy="457200"/>
            <a:chOff x="4313" y="1355"/>
            <a:chExt cx="945" cy="288"/>
          </a:xfrm>
        </p:grpSpPr>
        <p:sp>
          <p:nvSpPr>
            <p:cNvPr id="61474" name="Rectangle 34"/>
            <p:cNvSpPr>
              <a:spLocks noChangeArrowheads="1"/>
            </p:cNvSpPr>
            <p:nvPr/>
          </p:nvSpPr>
          <p:spPr bwMode="auto">
            <a:xfrm>
              <a:off x="4338" y="1398"/>
              <a:ext cx="870" cy="186"/>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1473" name="Text Box 33"/>
            <p:cNvSpPr txBox="1">
              <a:spLocks noChangeArrowheads="1"/>
            </p:cNvSpPr>
            <p:nvPr/>
          </p:nvSpPr>
          <p:spPr bwMode="auto">
            <a:xfrm>
              <a:off x="4313" y="1355"/>
              <a:ext cx="945" cy="2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solidFill>
                    <a:srgbClr val="CC0000"/>
                  </a:solidFill>
                  <a:latin typeface="Arial"/>
                  <a:cs typeface="Arial"/>
                </a:rPr>
                <a:t>MODULE</a:t>
              </a:r>
            </a:p>
          </p:txBody>
        </p:sp>
      </p:grpSp>
      <p:pic>
        <p:nvPicPr>
          <p:cNvPr id="46109" name="Picture 24"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025" y="839788"/>
            <a:ext cx="2914650" cy="195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484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6"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438" y="962025"/>
            <a:ext cx="7313612" cy="173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Footer Placeholder 5"/>
          <p:cNvSpPr>
            <a:spLocks noGrp="1"/>
          </p:cNvSpPr>
          <p:nvPr>
            <p:ph type="ftr" sz="quarter" idx="11"/>
          </p:nvPr>
        </p:nvSpPr>
        <p:spPr/>
        <p:txBody>
          <a:bodyPr/>
          <a:lstStyle/>
          <a:p>
            <a:pPr>
              <a:defRPr/>
            </a:pPr>
            <a:r>
              <a:rPr lang="en-US"/>
              <a:t> Network Management</a:t>
            </a:r>
          </a:p>
        </p:txBody>
      </p:sp>
      <p:sp>
        <p:nvSpPr>
          <p:cNvPr id="8" name="Slide Number Placeholder 6"/>
          <p:cNvSpPr>
            <a:spLocks noGrp="1"/>
          </p:cNvSpPr>
          <p:nvPr>
            <p:ph type="sldNum" sz="quarter" idx="12"/>
          </p:nvPr>
        </p:nvSpPr>
        <p:spPr/>
        <p:txBody>
          <a:bodyPr/>
          <a:lstStyle/>
          <a:p>
            <a:pPr>
              <a:defRPr/>
            </a:pPr>
            <a:r>
              <a:rPr lang="en-US"/>
              <a:t>9-</a:t>
            </a:r>
            <a:fld id="{B953B7F2-241D-884A-9B53-D22902552339}" type="slidenum">
              <a:rPr lang="en-US"/>
              <a:pPr>
                <a:defRPr/>
              </a:pPr>
              <a:t>16</a:t>
            </a:fld>
            <a:endParaRPr lang="en-US"/>
          </a:p>
        </p:txBody>
      </p:sp>
      <p:sp>
        <p:nvSpPr>
          <p:cNvPr id="60418" name="Rectangle 2"/>
          <p:cNvSpPr>
            <a:spLocks noGrp="1" noChangeArrowheads="1"/>
          </p:cNvSpPr>
          <p:nvPr>
            <p:ph type="title"/>
          </p:nvPr>
        </p:nvSpPr>
        <p:spPr>
          <a:xfrm>
            <a:off x="433388" y="234950"/>
            <a:ext cx="7772400" cy="911225"/>
          </a:xfrm>
        </p:spPr>
        <p:txBody>
          <a:bodyPr/>
          <a:lstStyle/>
          <a:p>
            <a:pPr>
              <a:defRPr/>
            </a:pPr>
            <a:r>
              <a:rPr lang="en-US" sz="4400" dirty="0" smtClean="0"/>
              <a:t>SMI: object, module examples</a:t>
            </a:r>
          </a:p>
        </p:txBody>
      </p:sp>
      <p:sp>
        <p:nvSpPr>
          <p:cNvPr id="60419" name="Rectangle 3"/>
          <p:cNvSpPr>
            <a:spLocks noGrp="1" noChangeArrowheads="1"/>
          </p:cNvSpPr>
          <p:nvPr>
            <p:ph type="body" sz="half" idx="1"/>
          </p:nvPr>
        </p:nvSpPr>
        <p:spPr>
          <a:xfrm>
            <a:off x="238125" y="1562100"/>
            <a:ext cx="4179888" cy="4648200"/>
          </a:xfrm>
        </p:spPr>
        <p:txBody>
          <a:bodyPr/>
          <a:lstStyle/>
          <a:p>
            <a:pPr>
              <a:buFont typeface="Wingdings" charset="0"/>
              <a:buNone/>
              <a:defRPr/>
            </a:pPr>
            <a:r>
              <a:rPr lang="en-US" sz="2400" u="sng" dirty="0" smtClean="0">
                <a:solidFill>
                  <a:srgbClr val="CC0000"/>
                </a:solidFill>
              </a:rPr>
              <a:t>OBJECT-TYPE: </a:t>
            </a:r>
            <a:r>
              <a:rPr lang="en-US" sz="2400" dirty="0" err="1" smtClean="0">
                <a:solidFill>
                  <a:srgbClr val="CC0000"/>
                </a:solidFill>
              </a:rPr>
              <a:t>ipInDelivers</a:t>
            </a:r>
            <a:endParaRPr lang="en-US" sz="2400" dirty="0" smtClean="0">
              <a:solidFill>
                <a:srgbClr val="CC0000"/>
              </a:solidFill>
            </a:endParaRPr>
          </a:p>
        </p:txBody>
      </p:sp>
      <p:sp>
        <p:nvSpPr>
          <p:cNvPr id="60420" name="Rectangle 4"/>
          <p:cNvSpPr>
            <a:spLocks noGrp="1" noChangeArrowheads="1"/>
          </p:cNvSpPr>
          <p:nvPr>
            <p:ph type="body" sz="half" idx="2"/>
          </p:nvPr>
        </p:nvSpPr>
        <p:spPr>
          <a:xfrm>
            <a:off x="4557713" y="1550988"/>
            <a:ext cx="3810000" cy="4648200"/>
          </a:xfrm>
        </p:spPr>
        <p:txBody>
          <a:bodyPr/>
          <a:lstStyle/>
          <a:p>
            <a:pPr>
              <a:buFont typeface="Wingdings" charset="0"/>
              <a:buNone/>
              <a:defRPr/>
            </a:pPr>
            <a:r>
              <a:rPr lang="en-US" sz="2400" u="sng" dirty="0" smtClean="0">
                <a:solidFill>
                  <a:srgbClr val="CC0000"/>
                </a:solidFill>
              </a:rPr>
              <a:t>MODULE-IDENTITY: </a:t>
            </a:r>
            <a:r>
              <a:rPr lang="en-US" sz="2400" dirty="0" err="1" smtClean="0">
                <a:solidFill>
                  <a:srgbClr val="CC0000"/>
                </a:solidFill>
              </a:rPr>
              <a:t>ipMIB</a:t>
            </a:r>
            <a:endParaRPr lang="en-US" sz="2400" dirty="0" smtClean="0">
              <a:solidFill>
                <a:srgbClr val="CC0000"/>
              </a:solidFill>
            </a:endParaRPr>
          </a:p>
        </p:txBody>
      </p:sp>
      <p:sp>
        <p:nvSpPr>
          <p:cNvPr id="60423" name="Text Box 7"/>
          <p:cNvSpPr txBox="1">
            <a:spLocks noChangeArrowheads="1"/>
          </p:cNvSpPr>
          <p:nvPr/>
        </p:nvSpPr>
        <p:spPr bwMode="auto">
          <a:xfrm>
            <a:off x="381000" y="2460625"/>
            <a:ext cx="3738563" cy="31400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2000">
                <a:latin typeface="Arial" charset="0"/>
                <a:cs typeface="+mn-cs"/>
              </a:rPr>
              <a:t>ipInDelivers OBJECT TYPE</a:t>
            </a:r>
          </a:p>
          <a:p>
            <a:pPr algn="l">
              <a:defRPr/>
            </a:pPr>
            <a:r>
              <a:rPr lang="en-US" sz="2000">
                <a:latin typeface="Arial" charset="0"/>
                <a:cs typeface="+mn-cs"/>
              </a:rPr>
              <a:t>  SYNTAX       Counter32</a:t>
            </a:r>
          </a:p>
          <a:p>
            <a:pPr algn="l">
              <a:defRPr/>
            </a:pPr>
            <a:r>
              <a:rPr lang="en-US" sz="2000">
                <a:latin typeface="Arial" charset="0"/>
                <a:cs typeface="+mn-cs"/>
              </a:rPr>
              <a:t>  MAX-ACCESS   read-only</a:t>
            </a:r>
          </a:p>
          <a:p>
            <a:pPr algn="l">
              <a:defRPr/>
            </a:pPr>
            <a:r>
              <a:rPr lang="en-US" sz="2000">
                <a:latin typeface="Arial" charset="0"/>
                <a:cs typeface="+mn-cs"/>
              </a:rPr>
              <a:t>  STATUS   current</a:t>
            </a:r>
          </a:p>
          <a:p>
            <a:pPr algn="l">
              <a:defRPr/>
            </a:pPr>
            <a:r>
              <a:rPr lang="en-US" sz="2000">
                <a:latin typeface="Arial" charset="0"/>
                <a:cs typeface="+mn-cs"/>
              </a:rPr>
              <a:t>  DESCRIPTION</a:t>
            </a:r>
          </a:p>
          <a:p>
            <a:pPr algn="l">
              <a:defRPr/>
            </a:pPr>
            <a:r>
              <a:rPr lang="en-US" sz="2000">
                <a:latin typeface="Arial" charset="0"/>
                <a:cs typeface="+mn-cs"/>
              </a:rPr>
              <a:t>     </a:t>
            </a:r>
            <a:r>
              <a:rPr lang="ja-JP" altLang="en-US" sz="2000">
                <a:latin typeface="Arial"/>
                <a:cs typeface="+mn-cs"/>
              </a:rPr>
              <a:t>“</a:t>
            </a:r>
            <a:r>
              <a:rPr lang="en-US" sz="2000">
                <a:latin typeface="Arial" charset="0"/>
                <a:cs typeface="+mn-cs"/>
              </a:rPr>
              <a:t>The total number of input </a:t>
            </a:r>
          </a:p>
          <a:p>
            <a:pPr algn="l">
              <a:defRPr/>
            </a:pPr>
            <a:r>
              <a:rPr lang="en-US" sz="2000">
                <a:latin typeface="Arial" charset="0"/>
                <a:cs typeface="+mn-cs"/>
              </a:rPr>
              <a:t>      datagrams successfully </a:t>
            </a:r>
          </a:p>
          <a:p>
            <a:pPr algn="l">
              <a:defRPr/>
            </a:pPr>
            <a:r>
              <a:rPr lang="en-US" sz="2000">
                <a:latin typeface="Arial" charset="0"/>
                <a:cs typeface="+mn-cs"/>
              </a:rPr>
              <a:t>      delivered to IP user-</a:t>
            </a:r>
          </a:p>
          <a:p>
            <a:pPr algn="l">
              <a:defRPr/>
            </a:pPr>
            <a:r>
              <a:rPr lang="en-US" sz="2000">
                <a:latin typeface="Arial" charset="0"/>
                <a:cs typeface="+mn-cs"/>
              </a:rPr>
              <a:t>      protocols (including ICMP)</a:t>
            </a:r>
            <a:r>
              <a:rPr lang="ja-JP" altLang="en-US" sz="2000">
                <a:latin typeface="Arial"/>
                <a:cs typeface="+mn-cs"/>
              </a:rPr>
              <a:t>”</a:t>
            </a:r>
            <a:endParaRPr lang="en-US" sz="2000">
              <a:latin typeface="Arial" charset="0"/>
              <a:cs typeface="+mn-cs"/>
            </a:endParaRPr>
          </a:p>
          <a:p>
            <a:pPr algn="l">
              <a:defRPr/>
            </a:pPr>
            <a:r>
              <a:rPr lang="en-US" sz="2000">
                <a:latin typeface="Arial" charset="0"/>
                <a:cs typeface="+mn-cs"/>
              </a:rPr>
              <a:t>::= { ip   9}</a:t>
            </a:r>
          </a:p>
        </p:txBody>
      </p:sp>
      <p:sp>
        <p:nvSpPr>
          <p:cNvPr id="60424" name="Text Box 8"/>
          <p:cNvSpPr txBox="1">
            <a:spLocks noChangeArrowheads="1"/>
          </p:cNvSpPr>
          <p:nvPr/>
        </p:nvSpPr>
        <p:spPr bwMode="auto">
          <a:xfrm>
            <a:off x="4714875" y="2212975"/>
            <a:ext cx="3967163" cy="42116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800">
                <a:latin typeface="Arial" charset="0"/>
                <a:cs typeface="+mn-cs"/>
              </a:rPr>
              <a:t>ipMIB MODULE-IDENTITY</a:t>
            </a:r>
          </a:p>
          <a:p>
            <a:pPr algn="l">
              <a:defRPr/>
            </a:pPr>
            <a:r>
              <a:rPr lang="en-US" sz="1800">
                <a:latin typeface="Arial" charset="0"/>
                <a:cs typeface="+mn-cs"/>
              </a:rPr>
              <a:t>  LAST-UPDATED </a:t>
            </a:r>
            <a:r>
              <a:rPr lang="ja-JP" altLang="en-US" sz="1800">
                <a:latin typeface="Arial"/>
                <a:cs typeface="+mn-cs"/>
              </a:rPr>
              <a:t>“</a:t>
            </a:r>
            <a:r>
              <a:rPr lang="en-US" sz="1800">
                <a:latin typeface="Arial" charset="0"/>
                <a:cs typeface="+mn-cs"/>
              </a:rPr>
              <a:t>941101000Z</a:t>
            </a:r>
            <a:r>
              <a:rPr lang="ja-JP" altLang="en-US" sz="1800">
                <a:latin typeface="Arial"/>
                <a:cs typeface="+mn-cs"/>
              </a:rPr>
              <a:t>”</a:t>
            </a:r>
            <a:endParaRPr lang="en-US" sz="1800">
              <a:latin typeface="Arial" charset="0"/>
              <a:cs typeface="+mn-cs"/>
            </a:endParaRPr>
          </a:p>
          <a:p>
            <a:pPr algn="l">
              <a:defRPr/>
            </a:pPr>
            <a:r>
              <a:rPr lang="en-US" sz="1800">
                <a:latin typeface="Arial" charset="0"/>
                <a:cs typeface="+mn-cs"/>
              </a:rPr>
              <a:t>  ORGANZATION </a:t>
            </a:r>
            <a:r>
              <a:rPr lang="ja-JP" altLang="en-US" sz="1800">
                <a:latin typeface="Arial"/>
                <a:cs typeface="+mn-cs"/>
              </a:rPr>
              <a:t>“</a:t>
            </a:r>
            <a:r>
              <a:rPr lang="en-US" sz="1800">
                <a:latin typeface="Arial" charset="0"/>
                <a:cs typeface="+mn-cs"/>
              </a:rPr>
              <a:t>IETF SNPv2</a:t>
            </a:r>
          </a:p>
          <a:p>
            <a:pPr algn="l">
              <a:defRPr/>
            </a:pPr>
            <a:r>
              <a:rPr lang="en-US" sz="1800">
                <a:latin typeface="Arial" charset="0"/>
                <a:cs typeface="+mn-cs"/>
              </a:rPr>
              <a:t>             Working Group</a:t>
            </a:r>
            <a:r>
              <a:rPr lang="ja-JP" altLang="en-US" sz="1800">
                <a:latin typeface="Arial"/>
                <a:cs typeface="+mn-cs"/>
              </a:rPr>
              <a:t>”</a:t>
            </a:r>
            <a:endParaRPr lang="en-US" sz="1800">
              <a:latin typeface="Arial" charset="0"/>
              <a:cs typeface="+mn-cs"/>
            </a:endParaRPr>
          </a:p>
          <a:p>
            <a:pPr algn="l">
              <a:defRPr/>
            </a:pPr>
            <a:r>
              <a:rPr lang="en-US" sz="1800">
                <a:latin typeface="Arial" charset="0"/>
                <a:cs typeface="+mn-cs"/>
              </a:rPr>
              <a:t>  CONTACT-INFO</a:t>
            </a:r>
          </a:p>
          <a:p>
            <a:pPr algn="l">
              <a:defRPr/>
            </a:pPr>
            <a:r>
              <a:rPr lang="en-US" sz="1800">
                <a:latin typeface="Arial" charset="0"/>
                <a:cs typeface="+mn-cs"/>
              </a:rPr>
              <a:t>     </a:t>
            </a:r>
            <a:r>
              <a:rPr lang="ja-JP" altLang="en-US" sz="1800">
                <a:latin typeface="Arial"/>
                <a:cs typeface="+mn-cs"/>
              </a:rPr>
              <a:t>“</a:t>
            </a:r>
            <a:r>
              <a:rPr lang="en-US" sz="1800">
                <a:latin typeface="Arial" charset="0"/>
                <a:cs typeface="+mn-cs"/>
              </a:rPr>
              <a:t> Keith McCloghrie</a:t>
            </a:r>
          </a:p>
          <a:p>
            <a:pPr algn="l">
              <a:defRPr/>
            </a:pPr>
            <a:r>
              <a:rPr lang="en-US" sz="1800">
                <a:latin typeface="Arial" charset="0"/>
                <a:cs typeface="+mn-cs"/>
              </a:rPr>
              <a:t>     ……</a:t>
            </a:r>
            <a:r>
              <a:rPr lang="ja-JP" altLang="en-US" sz="1800">
                <a:latin typeface="Arial"/>
                <a:cs typeface="+mn-cs"/>
              </a:rPr>
              <a:t>”</a:t>
            </a:r>
            <a:endParaRPr lang="en-US" sz="1800">
              <a:latin typeface="Arial" charset="0"/>
              <a:cs typeface="+mn-cs"/>
            </a:endParaRPr>
          </a:p>
          <a:p>
            <a:pPr algn="l">
              <a:defRPr/>
            </a:pPr>
            <a:r>
              <a:rPr lang="en-US" sz="1800">
                <a:latin typeface="Arial" charset="0"/>
                <a:cs typeface="+mn-cs"/>
              </a:rPr>
              <a:t>  DESCRIPTION</a:t>
            </a:r>
          </a:p>
          <a:p>
            <a:pPr algn="l">
              <a:defRPr/>
            </a:pPr>
            <a:r>
              <a:rPr lang="en-US" sz="1800">
                <a:latin typeface="Arial" charset="0"/>
                <a:cs typeface="+mn-cs"/>
              </a:rPr>
              <a:t>     </a:t>
            </a:r>
            <a:r>
              <a:rPr lang="ja-JP" altLang="en-US" sz="1800">
                <a:latin typeface="Arial"/>
                <a:cs typeface="+mn-cs"/>
              </a:rPr>
              <a:t>“</a:t>
            </a:r>
            <a:r>
              <a:rPr lang="en-US" sz="1800">
                <a:latin typeface="Arial" charset="0"/>
                <a:cs typeface="+mn-cs"/>
              </a:rPr>
              <a:t>The MIB module for managing IP</a:t>
            </a:r>
          </a:p>
          <a:p>
            <a:pPr algn="l">
              <a:defRPr/>
            </a:pPr>
            <a:r>
              <a:rPr lang="en-US" sz="1800">
                <a:latin typeface="Arial" charset="0"/>
                <a:cs typeface="+mn-cs"/>
              </a:rPr>
              <a:t>     and ICMP implementations, but</a:t>
            </a:r>
          </a:p>
          <a:p>
            <a:pPr algn="l">
              <a:defRPr/>
            </a:pPr>
            <a:r>
              <a:rPr lang="en-US" sz="1800">
                <a:latin typeface="Arial" charset="0"/>
                <a:cs typeface="+mn-cs"/>
              </a:rPr>
              <a:t>     excluding their management of</a:t>
            </a:r>
          </a:p>
          <a:p>
            <a:pPr algn="l">
              <a:defRPr/>
            </a:pPr>
            <a:r>
              <a:rPr lang="en-US" sz="1800">
                <a:latin typeface="Arial" charset="0"/>
                <a:cs typeface="+mn-cs"/>
              </a:rPr>
              <a:t>     IP routes.</a:t>
            </a:r>
            <a:r>
              <a:rPr lang="ja-JP" altLang="en-US" sz="1800">
                <a:latin typeface="Arial"/>
                <a:cs typeface="+mn-cs"/>
              </a:rPr>
              <a:t>”</a:t>
            </a:r>
            <a:endParaRPr lang="en-US" sz="1800">
              <a:latin typeface="Arial" charset="0"/>
              <a:cs typeface="+mn-cs"/>
            </a:endParaRPr>
          </a:p>
          <a:p>
            <a:pPr algn="l">
              <a:defRPr/>
            </a:pPr>
            <a:r>
              <a:rPr lang="en-US" sz="1800">
                <a:latin typeface="Arial" charset="0"/>
                <a:cs typeface="+mn-cs"/>
              </a:rPr>
              <a:t>  REVISION </a:t>
            </a:r>
            <a:r>
              <a:rPr lang="ja-JP" altLang="en-US" sz="1800">
                <a:latin typeface="Arial"/>
                <a:cs typeface="+mn-cs"/>
              </a:rPr>
              <a:t>“</a:t>
            </a:r>
            <a:r>
              <a:rPr lang="en-US" sz="1800">
                <a:latin typeface="Arial" charset="0"/>
                <a:cs typeface="+mn-cs"/>
              </a:rPr>
              <a:t>019331000Z</a:t>
            </a:r>
            <a:r>
              <a:rPr lang="ja-JP" altLang="en-US" sz="1800">
                <a:latin typeface="Arial"/>
                <a:cs typeface="+mn-cs"/>
              </a:rPr>
              <a:t>”</a:t>
            </a:r>
            <a:endParaRPr lang="en-US" sz="1800">
              <a:latin typeface="Arial" charset="0"/>
              <a:cs typeface="+mn-cs"/>
            </a:endParaRPr>
          </a:p>
          <a:p>
            <a:pPr algn="l">
              <a:defRPr/>
            </a:pPr>
            <a:r>
              <a:rPr lang="en-US" sz="1800">
                <a:latin typeface="Arial" charset="0"/>
                <a:cs typeface="+mn-cs"/>
              </a:rPr>
              <a:t> ………</a:t>
            </a:r>
          </a:p>
          <a:p>
            <a:pPr algn="l">
              <a:defRPr/>
            </a:pPr>
            <a:r>
              <a:rPr lang="en-US" sz="1800">
                <a:latin typeface="Arial" charset="0"/>
                <a:cs typeface="+mn-cs"/>
              </a:rPr>
              <a:t>::= {mib-2 48}</a:t>
            </a:r>
          </a:p>
        </p:txBody>
      </p:sp>
    </p:spTree>
    <p:extLst>
      <p:ext uri="{BB962C8B-B14F-4D97-AF65-F5344CB8AC3E}">
        <p14:creationId xmlns:p14="http://schemas.microsoft.com/office/powerpoint/2010/main" val="28242878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8"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138" y="854075"/>
            <a:ext cx="6399212" cy="173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US"/>
              <a:t> Network Management</a:t>
            </a:r>
          </a:p>
        </p:txBody>
      </p:sp>
      <p:sp>
        <p:nvSpPr>
          <p:cNvPr id="5" name="Slide Number Placeholder 4"/>
          <p:cNvSpPr>
            <a:spLocks noGrp="1"/>
          </p:cNvSpPr>
          <p:nvPr>
            <p:ph type="sldNum" sz="quarter" idx="12"/>
          </p:nvPr>
        </p:nvSpPr>
        <p:spPr/>
        <p:txBody>
          <a:bodyPr/>
          <a:lstStyle/>
          <a:p>
            <a:pPr>
              <a:defRPr/>
            </a:pPr>
            <a:r>
              <a:rPr lang="en-US"/>
              <a:t>9-</a:t>
            </a:r>
            <a:fld id="{A39207FE-9F18-3448-90A6-45220B55135F}" type="slidenum">
              <a:rPr lang="en-US"/>
              <a:pPr>
                <a:defRPr/>
              </a:pPr>
              <a:t>17</a:t>
            </a:fld>
            <a:endParaRPr lang="en-US"/>
          </a:p>
        </p:txBody>
      </p:sp>
      <p:sp>
        <p:nvSpPr>
          <p:cNvPr id="63490" name="Rectangle 2"/>
          <p:cNvSpPr>
            <a:spLocks noGrp="1" noChangeArrowheads="1"/>
          </p:cNvSpPr>
          <p:nvPr>
            <p:ph type="title"/>
          </p:nvPr>
        </p:nvSpPr>
        <p:spPr>
          <a:xfrm>
            <a:off x="533400" y="157163"/>
            <a:ext cx="7772400" cy="869950"/>
          </a:xfrm>
        </p:spPr>
        <p:txBody>
          <a:bodyPr/>
          <a:lstStyle/>
          <a:p>
            <a:pPr>
              <a:defRPr/>
            </a:pPr>
            <a:r>
              <a:rPr lang="en-US" sz="4400" dirty="0" smtClean="0"/>
              <a:t>MIB example: UDP module</a:t>
            </a:r>
          </a:p>
        </p:txBody>
      </p:sp>
      <p:sp>
        <p:nvSpPr>
          <p:cNvPr id="63491" name="Text Box 3"/>
          <p:cNvSpPr txBox="1">
            <a:spLocks noChangeArrowheads="1"/>
          </p:cNvSpPr>
          <p:nvPr/>
        </p:nvSpPr>
        <p:spPr bwMode="auto">
          <a:xfrm>
            <a:off x="390525" y="1479550"/>
            <a:ext cx="8515350" cy="45545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defRPr/>
            </a:pPr>
            <a:r>
              <a:rPr lang="en-US" sz="2000" u="sng" dirty="0">
                <a:solidFill>
                  <a:srgbClr val="CC0000"/>
                </a:solidFill>
                <a:latin typeface="Arial"/>
                <a:cs typeface="Arial"/>
              </a:rPr>
              <a:t>Object ID          Name                 Type             Comments</a:t>
            </a:r>
            <a:endParaRPr lang="en-US" sz="2000" dirty="0">
              <a:solidFill>
                <a:srgbClr val="CC0000"/>
              </a:solidFill>
              <a:latin typeface="Arial"/>
              <a:cs typeface="Arial"/>
            </a:endParaRPr>
          </a:p>
          <a:p>
            <a:pPr algn="l">
              <a:spcBef>
                <a:spcPct val="50000"/>
              </a:spcBef>
              <a:defRPr/>
            </a:pPr>
            <a:r>
              <a:rPr lang="en-US" sz="1800" dirty="0">
                <a:latin typeface="Arial"/>
                <a:cs typeface="Arial"/>
              </a:rPr>
              <a:t>1.3.6.1.2.1.7.1     </a:t>
            </a:r>
            <a:r>
              <a:rPr lang="en-US" sz="1800" dirty="0" err="1">
                <a:latin typeface="Arial"/>
                <a:cs typeface="Arial"/>
              </a:rPr>
              <a:t>UDPInDatagrams</a:t>
            </a:r>
            <a:r>
              <a:rPr lang="en-US" sz="1800" dirty="0">
                <a:latin typeface="Arial"/>
                <a:cs typeface="Arial"/>
              </a:rPr>
              <a:t>  Counter32      total # datagrams delivered</a:t>
            </a:r>
          </a:p>
          <a:p>
            <a:pPr algn="l">
              <a:spcBef>
                <a:spcPct val="50000"/>
              </a:spcBef>
              <a:defRPr/>
            </a:pPr>
            <a:r>
              <a:rPr lang="en-US" sz="1800" dirty="0">
                <a:latin typeface="Arial"/>
                <a:cs typeface="Arial"/>
              </a:rPr>
              <a:t>                                                                                   at this node</a:t>
            </a:r>
          </a:p>
          <a:p>
            <a:pPr algn="l">
              <a:spcBef>
                <a:spcPct val="50000"/>
              </a:spcBef>
              <a:defRPr/>
            </a:pPr>
            <a:r>
              <a:rPr lang="en-US" sz="1800" dirty="0">
                <a:latin typeface="Arial"/>
                <a:cs typeface="Arial"/>
              </a:rPr>
              <a:t>1.3.6.1.2.1.7.2    </a:t>
            </a:r>
            <a:r>
              <a:rPr lang="en-US" sz="1800" dirty="0" err="1">
                <a:latin typeface="Arial"/>
                <a:cs typeface="Arial"/>
              </a:rPr>
              <a:t>UDPNoPorts</a:t>
            </a:r>
            <a:r>
              <a:rPr lang="en-US" sz="1800" dirty="0">
                <a:latin typeface="Arial"/>
                <a:cs typeface="Arial"/>
              </a:rPr>
              <a:t>          Counter32       # </a:t>
            </a:r>
            <a:r>
              <a:rPr lang="en-US" sz="1800" dirty="0" err="1">
                <a:latin typeface="Arial"/>
                <a:cs typeface="Arial"/>
              </a:rPr>
              <a:t>underliverable</a:t>
            </a:r>
            <a:r>
              <a:rPr lang="en-US" sz="1800" dirty="0">
                <a:latin typeface="Arial"/>
                <a:cs typeface="Arial"/>
              </a:rPr>
              <a:t> datagrams:</a:t>
            </a:r>
          </a:p>
          <a:p>
            <a:pPr algn="l">
              <a:spcBef>
                <a:spcPct val="50000"/>
              </a:spcBef>
              <a:defRPr/>
            </a:pPr>
            <a:r>
              <a:rPr lang="en-US" sz="1800" dirty="0">
                <a:latin typeface="Arial"/>
                <a:cs typeface="Arial"/>
              </a:rPr>
              <a:t>					            no application at port</a:t>
            </a:r>
          </a:p>
          <a:p>
            <a:pPr algn="l">
              <a:spcBef>
                <a:spcPct val="50000"/>
              </a:spcBef>
              <a:defRPr/>
            </a:pPr>
            <a:r>
              <a:rPr lang="en-US" sz="1800" dirty="0">
                <a:latin typeface="Arial"/>
                <a:cs typeface="Arial"/>
              </a:rPr>
              <a:t>1.3.6.1.2.1.7.3    </a:t>
            </a:r>
            <a:r>
              <a:rPr lang="en-US" sz="1800" dirty="0" err="1">
                <a:latin typeface="Arial"/>
                <a:cs typeface="Arial"/>
              </a:rPr>
              <a:t>UDInErrors</a:t>
            </a:r>
            <a:r>
              <a:rPr lang="en-US" sz="1800" dirty="0">
                <a:latin typeface="Arial"/>
                <a:cs typeface="Arial"/>
              </a:rPr>
              <a:t>             Counter32       # undeliverable datagrams:</a:t>
            </a:r>
          </a:p>
          <a:p>
            <a:pPr algn="l">
              <a:spcBef>
                <a:spcPct val="50000"/>
              </a:spcBef>
              <a:defRPr/>
            </a:pPr>
            <a:r>
              <a:rPr lang="en-US" sz="1800" dirty="0">
                <a:latin typeface="Arial"/>
                <a:cs typeface="Arial"/>
              </a:rPr>
              <a:t>			 		             all other reasons</a:t>
            </a:r>
          </a:p>
          <a:p>
            <a:pPr algn="l">
              <a:spcBef>
                <a:spcPct val="50000"/>
              </a:spcBef>
              <a:defRPr/>
            </a:pPr>
            <a:r>
              <a:rPr lang="en-US" sz="1800" dirty="0">
                <a:latin typeface="Arial"/>
                <a:cs typeface="Arial"/>
              </a:rPr>
              <a:t>1.3.6.1.2.1.7.4    </a:t>
            </a:r>
            <a:r>
              <a:rPr lang="en-US" sz="1800" dirty="0" err="1">
                <a:latin typeface="Arial"/>
                <a:cs typeface="Arial"/>
              </a:rPr>
              <a:t>UDPOutDatagrams</a:t>
            </a:r>
            <a:r>
              <a:rPr lang="en-US" sz="1800" dirty="0">
                <a:latin typeface="Arial"/>
                <a:cs typeface="Arial"/>
              </a:rPr>
              <a:t> Counter32       # datagrams sent</a:t>
            </a:r>
          </a:p>
          <a:p>
            <a:pPr algn="l">
              <a:spcBef>
                <a:spcPct val="50000"/>
              </a:spcBef>
              <a:defRPr/>
            </a:pPr>
            <a:r>
              <a:rPr lang="en-US" sz="1800" dirty="0">
                <a:latin typeface="Arial"/>
                <a:cs typeface="Arial"/>
              </a:rPr>
              <a:t>1.3.6.1.2.1.7.5    </a:t>
            </a:r>
            <a:r>
              <a:rPr lang="en-US" sz="1800" dirty="0" err="1">
                <a:latin typeface="Arial"/>
                <a:cs typeface="Arial"/>
              </a:rPr>
              <a:t>udpTable</a:t>
            </a:r>
            <a:r>
              <a:rPr lang="en-US" sz="1800" dirty="0">
                <a:latin typeface="Arial"/>
                <a:cs typeface="Arial"/>
              </a:rPr>
              <a:t>	 	  </a:t>
            </a:r>
            <a:r>
              <a:rPr lang="en-US" sz="1600" dirty="0">
                <a:latin typeface="Arial"/>
                <a:cs typeface="Arial"/>
              </a:rPr>
              <a:t>SEQUENCE</a:t>
            </a:r>
            <a:r>
              <a:rPr lang="en-US" sz="1800" dirty="0">
                <a:latin typeface="Arial"/>
                <a:cs typeface="Arial"/>
              </a:rPr>
              <a:t>     one entry for each port</a:t>
            </a:r>
          </a:p>
          <a:p>
            <a:pPr algn="l">
              <a:spcBef>
                <a:spcPct val="50000"/>
              </a:spcBef>
              <a:defRPr/>
            </a:pPr>
            <a:r>
              <a:rPr lang="en-US" sz="1800" dirty="0">
                <a:latin typeface="Arial"/>
                <a:cs typeface="Arial"/>
              </a:rPr>
              <a:t>					            in use by app, gives port #</a:t>
            </a:r>
          </a:p>
          <a:p>
            <a:pPr algn="l">
              <a:spcBef>
                <a:spcPct val="50000"/>
              </a:spcBef>
              <a:defRPr/>
            </a:pPr>
            <a:r>
              <a:rPr lang="en-US" sz="1800" dirty="0">
                <a:latin typeface="Arial"/>
                <a:cs typeface="Arial"/>
              </a:rPr>
              <a:t>					            and IP address</a:t>
            </a:r>
          </a:p>
        </p:txBody>
      </p:sp>
    </p:spTree>
    <p:extLst>
      <p:ext uri="{BB962C8B-B14F-4D97-AF65-F5344CB8AC3E}">
        <p14:creationId xmlns:p14="http://schemas.microsoft.com/office/powerpoint/2010/main" val="13742616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4"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025" y="919163"/>
            <a:ext cx="3656013" cy="173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Footer Placeholder 4"/>
          <p:cNvSpPr>
            <a:spLocks noGrp="1"/>
          </p:cNvSpPr>
          <p:nvPr>
            <p:ph type="ftr" sz="quarter" idx="11"/>
          </p:nvPr>
        </p:nvSpPr>
        <p:spPr/>
        <p:txBody>
          <a:bodyPr/>
          <a:lstStyle/>
          <a:p>
            <a:pPr>
              <a:defRPr/>
            </a:pPr>
            <a:r>
              <a:rPr lang="en-US"/>
              <a:t> Network Management</a:t>
            </a:r>
          </a:p>
        </p:txBody>
      </p:sp>
      <p:sp>
        <p:nvSpPr>
          <p:cNvPr id="18" name="Slide Number Placeholder 5"/>
          <p:cNvSpPr>
            <a:spLocks noGrp="1"/>
          </p:cNvSpPr>
          <p:nvPr>
            <p:ph type="sldNum" sz="quarter" idx="12"/>
          </p:nvPr>
        </p:nvSpPr>
        <p:spPr/>
        <p:txBody>
          <a:bodyPr/>
          <a:lstStyle/>
          <a:p>
            <a:pPr>
              <a:defRPr/>
            </a:pPr>
            <a:r>
              <a:rPr lang="en-US"/>
              <a:t>9-</a:t>
            </a:r>
            <a:fld id="{3EA3C3F4-E17C-754B-8317-2FB33E0BE915}" type="slidenum">
              <a:rPr lang="en-US"/>
              <a:pPr>
                <a:defRPr/>
              </a:pPr>
              <a:t>18</a:t>
            </a:fld>
            <a:endParaRPr lang="en-US"/>
          </a:p>
        </p:txBody>
      </p:sp>
      <p:sp>
        <p:nvSpPr>
          <p:cNvPr id="65538" name="Rectangle 2"/>
          <p:cNvSpPr>
            <a:spLocks noGrp="1" noChangeArrowheads="1"/>
          </p:cNvSpPr>
          <p:nvPr>
            <p:ph type="title"/>
          </p:nvPr>
        </p:nvSpPr>
        <p:spPr>
          <a:xfrm>
            <a:off x="533400" y="173038"/>
            <a:ext cx="7772400" cy="979487"/>
          </a:xfrm>
        </p:spPr>
        <p:txBody>
          <a:bodyPr/>
          <a:lstStyle/>
          <a:p>
            <a:pPr>
              <a:defRPr/>
            </a:pPr>
            <a:r>
              <a:rPr lang="en-US" sz="4400" dirty="0" smtClean="0"/>
              <a:t>SNMP naming</a:t>
            </a:r>
          </a:p>
        </p:txBody>
      </p:sp>
      <p:sp>
        <p:nvSpPr>
          <p:cNvPr id="65539" name="Rectangle 3"/>
          <p:cNvSpPr>
            <a:spLocks noGrp="1" noChangeArrowheads="1"/>
          </p:cNvSpPr>
          <p:nvPr>
            <p:ph type="body" idx="1"/>
          </p:nvPr>
        </p:nvSpPr>
        <p:spPr>
          <a:xfrm>
            <a:off x="728663" y="1420813"/>
            <a:ext cx="8032750" cy="2778125"/>
          </a:xfrm>
        </p:spPr>
        <p:txBody>
          <a:bodyPr/>
          <a:lstStyle/>
          <a:p>
            <a:pPr>
              <a:buFont typeface="Wingdings" charset="0"/>
              <a:buNone/>
              <a:defRPr/>
            </a:pPr>
            <a:r>
              <a:rPr lang="en-US" i="1" u="sng" dirty="0" smtClean="0">
                <a:solidFill>
                  <a:srgbClr val="CC0000"/>
                </a:solidFill>
              </a:rPr>
              <a:t>question:</a:t>
            </a:r>
            <a:r>
              <a:rPr lang="en-US" dirty="0" smtClean="0">
                <a:solidFill>
                  <a:srgbClr val="CC0000"/>
                </a:solidFill>
              </a:rPr>
              <a:t> </a:t>
            </a:r>
            <a:r>
              <a:rPr lang="en-US" dirty="0" smtClean="0"/>
              <a:t>how to name every possible standard object (protocol, data, more..) in every possible network standard</a:t>
            </a:r>
            <a:r>
              <a:rPr lang="en-US" dirty="0" smtClean="0">
                <a:solidFill>
                  <a:srgbClr val="CC0000"/>
                </a:solidFill>
              </a:rPr>
              <a:t>??</a:t>
            </a:r>
          </a:p>
          <a:p>
            <a:pPr>
              <a:buFont typeface="Wingdings" charset="0"/>
              <a:buNone/>
              <a:defRPr/>
            </a:pPr>
            <a:r>
              <a:rPr lang="en-US" i="1" u="sng" dirty="0" smtClean="0">
                <a:solidFill>
                  <a:srgbClr val="CC0000"/>
                </a:solidFill>
              </a:rPr>
              <a:t>answer:</a:t>
            </a:r>
            <a:r>
              <a:rPr lang="en-US" i="1" dirty="0" smtClean="0">
                <a:solidFill>
                  <a:srgbClr val="CC0000"/>
                </a:solidFill>
              </a:rPr>
              <a:t> </a:t>
            </a:r>
            <a:r>
              <a:rPr lang="en-US" i="1" dirty="0" smtClean="0"/>
              <a:t>ISO Object Identifier tree:</a:t>
            </a:r>
            <a:r>
              <a:rPr lang="en-US" dirty="0" smtClean="0"/>
              <a:t> </a:t>
            </a:r>
          </a:p>
          <a:p>
            <a:pPr lvl="1">
              <a:defRPr/>
            </a:pPr>
            <a:r>
              <a:rPr lang="en-US" sz="2800" dirty="0" smtClean="0"/>
              <a:t>hierarchical naming of all objects</a:t>
            </a:r>
          </a:p>
          <a:p>
            <a:pPr lvl="1">
              <a:defRPr/>
            </a:pPr>
            <a:r>
              <a:rPr lang="en-US" sz="2800" dirty="0" smtClean="0"/>
              <a:t>each </a:t>
            </a:r>
            <a:r>
              <a:rPr lang="en-US" sz="2800" dirty="0" smtClean="0"/>
              <a:t>branch point </a:t>
            </a:r>
            <a:r>
              <a:rPr lang="en-US" sz="2800" dirty="0" smtClean="0"/>
              <a:t>has name, number</a:t>
            </a:r>
          </a:p>
        </p:txBody>
      </p:sp>
      <p:sp>
        <p:nvSpPr>
          <p:cNvPr id="65571" name="Text Box 35"/>
          <p:cNvSpPr txBox="1">
            <a:spLocks noChangeArrowheads="1"/>
          </p:cNvSpPr>
          <p:nvPr/>
        </p:nvSpPr>
        <p:spPr bwMode="auto">
          <a:xfrm>
            <a:off x="3214688" y="4484688"/>
            <a:ext cx="2152650"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solidFill>
                  <a:srgbClr val="CC0000"/>
                </a:solidFill>
                <a:latin typeface="Arial"/>
                <a:cs typeface="Arial"/>
              </a:rPr>
              <a:t>1.3.6.1.2.1.7.1</a:t>
            </a:r>
            <a:endParaRPr lang="en-US" sz="1600" dirty="0">
              <a:solidFill>
                <a:srgbClr val="CC0000"/>
              </a:solidFill>
              <a:latin typeface="Arial"/>
              <a:cs typeface="Arial"/>
            </a:endParaRPr>
          </a:p>
        </p:txBody>
      </p:sp>
      <p:sp>
        <p:nvSpPr>
          <p:cNvPr id="65572" name="Text Box 36"/>
          <p:cNvSpPr txBox="1">
            <a:spLocks noChangeArrowheads="1"/>
          </p:cNvSpPr>
          <p:nvPr/>
        </p:nvSpPr>
        <p:spPr bwMode="auto">
          <a:xfrm>
            <a:off x="-808038" y="5053013"/>
            <a:ext cx="3716338" cy="13223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defRPr/>
            </a:pPr>
            <a:r>
              <a:rPr lang="en-US" sz="2000">
                <a:latin typeface="Arial"/>
                <a:cs typeface="Arial"/>
              </a:rPr>
              <a:t>ISO</a:t>
            </a:r>
          </a:p>
          <a:p>
            <a:pPr algn="r">
              <a:defRPr/>
            </a:pPr>
            <a:r>
              <a:rPr lang="en-US" sz="2000">
                <a:latin typeface="Arial"/>
                <a:cs typeface="Arial"/>
              </a:rPr>
              <a:t>ISO-ident. Org.</a:t>
            </a:r>
          </a:p>
          <a:p>
            <a:pPr algn="r">
              <a:defRPr/>
            </a:pPr>
            <a:r>
              <a:rPr lang="en-US" sz="2000">
                <a:latin typeface="Arial"/>
                <a:cs typeface="Arial"/>
              </a:rPr>
              <a:t>US DoD</a:t>
            </a:r>
          </a:p>
          <a:p>
            <a:pPr algn="r">
              <a:defRPr/>
            </a:pPr>
            <a:r>
              <a:rPr lang="en-US" sz="2000">
                <a:latin typeface="Arial"/>
                <a:cs typeface="Arial"/>
              </a:rPr>
              <a:t>Internet</a:t>
            </a:r>
            <a:endParaRPr lang="en-US" sz="2000">
              <a:solidFill>
                <a:srgbClr val="FF0000"/>
              </a:solidFill>
              <a:latin typeface="Arial"/>
              <a:cs typeface="Arial"/>
            </a:endParaRPr>
          </a:p>
        </p:txBody>
      </p:sp>
      <p:grpSp>
        <p:nvGrpSpPr>
          <p:cNvPr id="52232" name="Group 42"/>
          <p:cNvGrpSpPr>
            <a:grpSpLocks/>
          </p:cNvGrpSpPr>
          <p:nvPr/>
        </p:nvGrpSpPr>
        <p:grpSpPr bwMode="auto">
          <a:xfrm>
            <a:off x="2914650" y="4887913"/>
            <a:ext cx="1250950" cy="1504950"/>
            <a:chOff x="1836" y="2960"/>
            <a:chExt cx="788" cy="948"/>
          </a:xfrm>
        </p:grpSpPr>
        <p:sp>
          <p:nvSpPr>
            <p:cNvPr id="65573" name="Freeform 37"/>
            <p:cNvSpPr>
              <a:spLocks/>
            </p:cNvSpPr>
            <p:nvPr/>
          </p:nvSpPr>
          <p:spPr bwMode="auto">
            <a:xfrm>
              <a:off x="1848" y="2988"/>
              <a:ext cx="208" cy="212"/>
            </a:xfrm>
            <a:custGeom>
              <a:avLst/>
              <a:gdLst>
                <a:gd name="T0" fmla="*/ 0 w 208"/>
                <a:gd name="T1" fmla="*/ 212 h 212"/>
                <a:gd name="T2" fmla="*/ 100 w 208"/>
                <a:gd name="T3" fmla="*/ 212 h 212"/>
                <a:gd name="T4" fmla="*/ 208 w 208"/>
                <a:gd name="T5" fmla="*/ 0 h 212"/>
              </a:gdLst>
              <a:ahLst/>
              <a:cxnLst>
                <a:cxn ang="0">
                  <a:pos x="T0" y="T1"/>
                </a:cxn>
                <a:cxn ang="0">
                  <a:pos x="T2" y="T3"/>
                </a:cxn>
                <a:cxn ang="0">
                  <a:pos x="T4" y="T5"/>
                </a:cxn>
              </a:cxnLst>
              <a:rect l="0" t="0" r="r" b="b"/>
              <a:pathLst>
                <a:path w="208" h="212">
                  <a:moveTo>
                    <a:pt x="0" y="212"/>
                  </a:moveTo>
                  <a:lnTo>
                    <a:pt x="100" y="212"/>
                  </a:lnTo>
                  <a:lnTo>
                    <a:pt x="208"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sp>
          <p:nvSpPr>
            <p:cNvPr id="65574" name="Freeform 38"/>
            <p:cNvSpPr>
              <a:spLocks/>
            </p:cNvSpPr>
            <p:nvPr/>
          </p:nvSpPr>
          <p:spPr bwMode="auto">
            <a:xfrm>
              <a:off x="1836" y="2960"/>
              <a:ext cx="408" cy="500"/>
            </a:xfrm>
            <a:custGeom>
              <a:avLst/>
              <a:gdLst>
                <a:gd name="T0" fmla="*/ 0 w 408"/>
                <a:gd name="T1" fmla="*/ 500 h 500"/>
                <a:gd name="T2" fmla="*/ 160 w 408"/>
                <a:gd name="T3" fmla="*/ 500 h 500"/>
                <a:gd name="T4" fmla="*/ 408 w 408"/>
                <a:gd name="T5" fmla="*/ 0 h 500"/>
              </a:gdLst>
              <a:ahLst/>
              <a:cxnLst>
                <a:cxn ang="0">
                  <a:pos x="T0" y="T1"/>
                </a:cxn>
                <a:cxn ang="0">
                  <a:pos x="T2" y="T3"/>
                </a:cxn>
                <a:cxn ang="0">
                  <a:pos x="T4" y="T5"/>
                </a:cxn>
              </a:cxnLst>
              <a:rect l="0" t="0" r="r" b="b"/>
              <a:pathLst>
                <a:path w="408" h="500">
                  <a:moveTo>
                    <a:pt x="0" y="500"/>
                  </a:moveTo>
                  <a:lnTo>
                    <a:pt x="160" y="500"/>
                  </a:lnTo>
                  <a:lnTo>
                    <a:pt x="408"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sp>
          <p:nvSpPr>
            <p:cNvPr id="65575" name="Freeform 39"/>
            <p:cNvSpPr>
              <a:spLocks/>
            </p:cNvSpPr>
            <p:nvPr/>
          </p:nvSpPr>
          <p:spPr bwMode="auto">
            <a:xfrm>
              <a:off x="1848" y="2992"/>
              <a:ext cx="556" cy="688"/>
            </a:xfrm>
            <a:custGeom>
              <a:avLst/>
              <a:gdLst>
                <a:gd name="T0" fmla="*/ 0 w 556"/>
                <a:gd name="T1" fmla="*/ 688 h 688"/>
                <a:gd name="T2" fmla="*/ 200 w 556"/>
                <a:gd name="T3" fmla="*/ 688 h 688"/>
                <a:gd name="T4" fmla="*/ 556 w 556"/>
                <a:gd name="T5" fmla="*/ 0 h 688"/>
              </a:gdLst>
              <a:ahLst/>
              <a:cxnLst>
                <a:cxn ang="0">
                  <a:pos x="T0" y="T1"/>
                </a:cxn>
                <a:cxn ang="0">
                  <a:pos x="T2" y="T3"/>
                </a:cxn>
                <a:cxn ang="0">
                  <a:pos x="T4" y="T5"/>
                </a:cxn>
              </a:cxnLst>
              <a:rect l="0" t="0" r="r" b="b"/>
              <a:pathLst>
                <a:path w="556" h="688">
                  <a:moveTo>
                    <a:pt x="0" y="688"/>
                  </a:moveTo>
                  <a:lnTo>
                    <a:pt x="200" y="688"/>
                  </a:lnTo>
                  <a:lnTo>
                    <a:pt x="556"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sp>
          <p:nvSpPr>
            <p:cNvPr id="65576" name="Freeform 40"/>
            <p:cNvSpPr>
              <a:spLocks/>
            </p:cNvSpPr>
            <p:nvPr/>
          </p:nvSpPr>
          <p:spPr bwMode="auto">
            <a:xfrm>
              <a:off x="1840" y="3000"/>
              <a:ext cx="784" cy="908"/>
            </a:xfrm>
            <a:custGeom>
              <a:avLst/>
              <a:gdLst>
                <a:gd name="T0" fmla="*/ 0 w 784"/>
                <a:gd name="T1" fmla="*/ 908 h 908"/>
                <a:gd name="T2" fmla="*/ 260 w 784"/>
                <a:gd name="T3" fmla="*/ 908 h 908"/>
                <a:gd name="T4" fmla="*/ 784 w 784"/>
                <a:gd name="T5" fmla="*/ 0 h 908"/>
              </a:gdLst>
              <a:ahLst/>
              <a:cxnLst>
                <a:cxn ang="0">
                  <a:pos x="T0" y="T1"/>
                </a:cxn>
                <a:cxn ang="0">
                  <a:pos x="T2" y="T3"/>
                </a:cxn>
                <a:cxn ang="0">
                  <a:pos x="T4" y="T5"/>
                </a:cxn>
              </a:cxnLst>
              <a:rect l="0" t="0" r="r" b="b"/>
              <a:pathLst>
                <a:path w="784" h="908">
                  <a:moveTo>
                    <a:pt x="0" y="908"/>
                  </a:moveTo>
                  <a:lnTo>
                    <a:pt x="260" y="908"/>
                  </a:lnTo>
                  <a:lnTo>
                    <a:pt x="784"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grpSp>
      <p:grpSp>
        <p:nvGrpSpPr>
          <p:cNvPr id="52233" name="Group 43"/>
          <p:cNvGrpSpPr>
            <a:grpSpLocks/>
          </p:cNvGrpSpPr>
          <p:nvPr/>
        </p:nvGrpSpPr>
        <p:grpSpPr bwMode="auto">
          <a:xfrm flipH="1">
            <a:off x="4425950" y="4913313"/>
            <a:ext cx="1250950" cy="1504950"/>
            <a:chOff x="1836" y="2960"/>
            <a:chExt cx="788" cy="948"/>
          </a:xfrm>
        </p:grpSpPr>
        <p:sp>
          <p:nvSpPr>
            <p:cNvPr id="65580" name="Freeform 44"/>
            <p:cNvSpPr>
              <a:spLocks/>
            </p:cNvSpPr>
            <p:nvPr/>
          </p:nvSpPr>
          <p:spPr bwMode="auto">
            <a:xfrm>
              <a:off x="1848" y="2988"/>
              <a:ext cx="208" cy="212"/>
            </a:xfrm>
            <a:custGeom>
              <a:avLst/>
              <a:gdLst>
                <a:gd name="T0" fmla="*/ 0 w 208"/>
                <a:gd name="T1" fmla="*/ 212 h 212"/>
                <a:gd name="T2" fmla="*/ 100 w 208"/>
                <a:gd name="T3" fmla="*/ 212 h 212"/>
                <a:gd name="T4" fmla="*/ 208 w 208"/>
                <a:gd name="T5" fmla="*/ 0 h 212"/>
              </a:gdLst>
              <a:ahLst/>
              <a:cxnLst>
                <a:cxn ang="0">
                  <a:pos x="T0" y="T1"/>
                </a:cxn>
                <a:cxn ang="0">
                  <a:pos x="T2" y="T3"/>
                </a:cxn>
                <a:cxn ang="0">
                  <a:pos x="T4" y="T5"/>
                </a:cxn>
              </a:cxnLst>
              <a:rect l="0" t="0" r="r" b="b"/>
              <a:pathLst>
                <a:path w="208" h="212">
                  <a:moveTo>
                    <a:pt x="0" y="212"/>
                  </a:moveTo>
                  <a:lnTo>
                    <a:pt x="100" y="212"/>
                  </a:lnTo>
                  <a:lnTo>
                    <a:pt x="208"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sp>
          <p:nvSpPr>
            <p:cNvPr id="65581" name="Freeform 45"/>
            <p:cNvSpPr>
              <a:spLocks/>
            </p:cNvSpPr>
            <p:nvPr/>
          </p:nvSpPr>
          <p:spPr bwMode="auto">
            <a:xfrm>
              <a:off x="1836" y="2960"/>
              <a:ext cx="408" cy="500"/>
            </a:xfrm>
            <a:custGeom>
              <a:avLst/>
              <a:gdLst>
                <a:gd name="T0" fmla="*/ 0 w 408"/>
                <a:gd name="T1" fmla="*/ 500 h 500"/>
                <a:gd name="T2" fmla="*/ 160 w 408"/>
                <a:gd name="T3" fmla="*/ 500 h 500"/>
                <a:gd name="T4" fmla="*/ 408 w 408"/>
                <a:gd name="T5" fmla="*/ 0 h 500"/>
              </a:gdLst>
              <a:ahLst/>
              <a:cxnLst>
                <a:cxn ang="0">
                  <a:pos x="T0" y="T1"/>
                </a:cxn>
                <a:cxn ang="0">
                  <a:pos x="T2" y="T3"/>
                </a:cxn>
                <a:cxn ang="0">
                  <a:pos x="T4" y="T5"/>
                </a:cxn>
              </a:cxnLst>
              <a:rect l="0" t="0" r="r" b="b"/>
              <a:pathLst>
                <a:path w="408" h="500">
                  <a:moveTo>
                    <a:pt x="0" y="500"/>
                  </a:moveTo>
                  <a:lnTo>
                    <a:pt x="160" y="500"/>
                  </a:lnTo>
                  <a:lnTo>
                    <a:pt x="408"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sp>
          <p:nvSpPr>
            <p:cNvPr id="65582" name="Freeform 46"/>
            <p:cNvSpPr>
              <a:spLocks/>
            </p:cNvSpPr>
            <p:nvPr/>
          </p:nvSpPr>
          <p:spPr bwMode="auto">
            <a:xfrm>
              <a:off x="1848" y="2992"/>
              <a:ext cx="556" cy="688"/>
            </a:xfrm>
            <a:custGeom>
              <a:avLst/>
              <a:gdLst>
                <a:gd name="T0" fmla="*/ 0 w 556"/>
                <a:gd name="T1" fmla="*/ 688 h 688"/>
                <a:gd name="T2" fmla="*/ 200 w 556"/>
                <a:gd name="T3" fmla="*/ 688 h 688"/>
                <a:gd name="T4" fmla="*/ 556 w 556"/>
                <a:gd name="T5" fmla="*/ 0 h 688"/>
              </a:gdLst>
              <a:ahLst/>
              <a:cxnLst>
                <a:cxn ang="0">
                  <a:pos x="T0" y="T1"/>
                </a:cxn>
                <a:cxn ang="0">
                  <a:pos x="T2" y="T3"/>
                </a:cxn>
                <a:cxn ang="0">
                  <a:pos x="T4" y="T5"/>
                </a:cxn>
              </a:cxnLst>
              <a:rect l="0" t="0" r="r" b="b"/>
              <a:pathLst>
                <a:path w="556" h="688">
                  <a:moveTo>
                    <a:pt x="0" y="688"/>
                  </a:moveTo>
                  <a:lnTo>
                    <a:pt x="200" y="688"/>
                  </a:lnTo>
                  <a:lnTo>
                    <a:pt x="556"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sp>
          <p:nvSpPr>
            <p:cNvPr id="65583" name="Freeform 47"/>
            <p:cNvSpPr>
              <a:spLocks/>
            </p:cNvSpPr>
            <p:nvPr/>
          </p:nvSpPr>
          <p:spPr bwMode="auto">
            <a:xfrm>
              <a:off x="1840" y="3000"/>
              <a:ext cx="784" cy="908"/>
            </a:xfrm>
            <a:custGeom>
              <a:avLst/>
              <a:gdLst>
                <a:gd name="T0" fmla="*/ 0 w 784"/>
                <a:gd name="T1" fmla="*/ 908 h 908"/>
                <a:gd name="T2" fmla="*/ 260 w 784"/>
                <a:gd name="T3" fmla="*/ 908 h 908"/>
                <a:gd name="T4" fmla="*/ 784 w 784"/>
                <a:gd name="T5" fmla="*/ 0 h 908"/>
              </a:gdLst>
              <a:ahLst/>
              <a:cxnLst>
                <a:cxn ang="0">
                  <a:pos x="T0" y="T1"/>
                </a:cxn>
                <a:cxn ang="0">
                  <a:pos x="T2" y="T3"/>
                </a:cxn>
                <a:cxn ang="0">
                  <a:pos x="T4" y="T5"/>
                </a:cxn>
              </a:cxnLst>
              <a:rect l="0" t="0" r="r" b="b"/>
              <a:pathLst>
                <a:path w="784" h="908">
                  <a:moveTo>
                    <a:pt x="0" y="908"/>
                  </a:moveTo>
                  <a:lnTo>
                    <a:pt x="260" y="908"/>
                  </a:lnTo>
                  <a:lnTo>
                    <a:pt x="784" y="0"/>
                  </a:lnTo>
                </a:path>
              </a:pathLst>
            </a:custGeom>
            <a:noFill/>
            <a:ln w="19050" cap="flat" cmpd="sng">
              <a:solidFill>
                <a:schemeClr val="tx1"/>
              </a:solidFill>
              <a:prstDash val="solid"/>
              <a:round/>
              <a:headEnd type="none" w="med" len="med"/>
              <a:tailEnd type="triangl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sz="2000">
                <a:latin typeface="Arial"/>
                <a:cs typeface="Arial"/>
              </a:endParaRPr>
            </a:p>
          </p:txBody>
        </p:sp>
      </p:grpSp>
      <p:sp>
        <p:nvSpPr>
          <p:cNvPr id="65584" name="Text Box 48"/>
          <p:cNvSpPr txBox="1">
            <a:spLocks noChangeArrowheads="1"/>
          </p:cNvSpPr>
          <p:nvPr/>
        </p:nvSpPr>
        <p:spPr bwMode="auto">
          <a:xfrm>
            <a:off x="5686425" y="5033963"/>
            <a:ext cx="2081213" cy="13223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2000">
                <a:latin typeface="Arial"/>
                <a:cs typeface="Arial"/>
              </a:rPr>
              <a:t>udpInDatagrams</a:t>
            </a:r>
          </a:p>
          <a:p>
            <a:pPr algn="l">
              <a:defRPr/>
            </a:pPr>
            <a:r>
              <a:rPr lang="en-US" sz="2000">
                <a:latin typeface="Arial"/>
                <a:cs typeface="Arial"/>
              </a:rPr>
              <a:t>UDP</a:t>
            </a:r>
          </a:p>
          <a:p>
            <a:pPr algn="l">
              <a:defRPr/>
            </a:pPr>
            <a:r>
              <a:rPr lang="en-US" sz="2000">
                <a:latin typeface="Arial"/>
                <a:cs typeface="Arial"/>
              </a:rPr>
              <a:t>MIB2</a:t>
            </a:r>
          </a:p>
          <a:p>
            <a:pPr algn="l">
              <a:defRPr/>
            </a:pPr>
            <a:r>
              <a:rPr lang="en-US" sz="2000">
                <a:latin typeface="Arial"/>
                <a:cs typeface="Arial"/>
              </a:rPr>
              <a:t>management</a:t>
            </a:r>
            <a:endParaRPr lang="en-US" sz="2000">
              <a:solidFill>
                <a:srgbClr val="FF0000"/>
              </a:solidFill>
              <a:latin typeface="Arial"/>
              <a:cs typeface="Arial"/>
            </a:endParaRPr>
          </a:p>
        </p:txBody>
      </p:sp>
    </p:spTree>
    <p:extLst>
      <p:ext uri="{BB962C8B-B14F-4D97-AF65-F5344CB8AC3E}">
        <p14:creationId xmlns:p14="http://schemas.microsoft.com/office/powerpoint/2010/main" val="41907473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a:t> Network Management</a:t>
            </a:r>
          </a:p>
        </p:txBody>
      </p:sp>
      <p:sp>
        <p:nvSpPr>
          <p:cNvPr id="5" name="Slide Number Placeholder 4"/>
          <p:cNvSpPr>
            <a:spLocks noGrp="1"/>
          </p:cNvSpPr>
          <p:nvPr>
            <p:ph type="sldNum" sz="quarter" idx="12"/>
          </p:nvPr>
        </p:nvSpPr>
        <p:spPr/>
        <p:txBody>
          <a:bodyPr/>
          <a:lstStyle/>
          <a:p>
            <a:pPr>
              <a:defRPr/>
            </a:pPr>
            <a:r>
              <a:rPr lang="en-US"/>
              <a:t>9-</a:t>
            </a:r>
            <a:fld id="{39FBF1B1-8148-3043-A42E-99D6CAC2193D}" type="slidenum">
              <a:rPr lang="en-US"/>
              <a:pPr>
                <a:defRPr/>
              </a:pPr>
              <a:t>19</a:t>
            </a:fld>
            <a:endParaRPr lang="en-US"/>
          </a:p>
        </p:txBody>
      </p:sp>
      <p:pic>
        <p:nvPicPr>
          <p:cNvPr id="5427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92300" y="1301750"/>
            <a:ext cx="7251700" cy="485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2466" name="Rectangle 2"/>
          <p:cNvSpPr>
            <a:spLocks noGrp="1" noChangeArrowheads="1"/>
          </p:cNvSpPr>
          <p:nvPr>
            <p:ph type="title"/>
          </p:nvPr>
        </p:nvSpPr>
        <p:spPr>
          <a:xfrm>
            <a:off x="533400" y="509588"/>
            <a:ext cx="2692400" cy="2484437"/>
          </a:xfrm>
        </p:spPr>
        <p:txBody>
          <a:bodyPr/>
          <a:lstStyle/>
          <a:p>
            <a:pPr>
              <a:defRPr/>
            </a:pPr>
            <a:r>
              <a:rPr lang="en-US" sz="3600" dirty="0" smtClean="0"/>
              <a:t>OSI </a:t>
            </a:r>
            <a:br>
              <a:rPr lang="en-US" sz="3600" dirty="0" smtClean="0"/>
            </a:br>
            <a:r>
              <a:rPr lang="en-US" sz="3600" dirty="0" smtClean="0"/>
              <a:t>Object</a:t>
            </a:r>
            <a:br>
              <a:rPr lang="en-US" sz="3600" dirty="0" smtClean="0"/>
            </a:br>
            <a:r>
              <a:rPr lang="en-US" sz="3600" dirty="0" smtClean="0"/>
              <a:t>Identifier </a:t>
            </a:r>
            <a:br>
              <a:rPr lang="en-US" sz="3600" dirty="0" smtClean="0"/>
            </a:br>
            <a:r>
              <a:rPr lang="en-US" sz="3600" dirty="0" smtClean="0"/>
              <a:t>Tree</a:t>
            </a:r>
            <a:endParaRPr lang="en-US" dirty="0" smtClean="0"/>
          </a:p>
        </p:txBody>
      </p:sp>
      <p:pic>
        <p:nvPicPr>
          <p:cNvPr id="54277" name="Picture 24" descr="underline_bas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025" y="2784475"/>
            <a:ext cx="1895475" cy="225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58317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3"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13" y="1042988"/>
            <a:ext cx="4113212" cy="173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Footer Placeholder 5"/>
          <p:cNvSpPr>
            <a:spLocks noGrp="1"/>
          </p:cNvSpPr>
          <p:nvPr>
            <p:ph type="ftr" sz="quarter" idx="11"/>
          </p:nvPr>
        </p:nvSpPr>
        <p:spPr/>
        <p:txBody>
          <a:bodyPr/>
          <a:lstStyle/>
          <a:p>
            <a:pPr>
              <a:defRPr/>
            </a:pPr>
            <a:r>
              <a:rPr lang="en-US"/>
              <a:t> Network Management</a:t>
            </a:r>
          </a:p>
        </p:txBody>
      </p:sp>
      <p:sp>
        <p:nvSpPr>
          <p:cNvPr id="5" name="Slide Number Placeholder 6"/>
          <p:cNvSpPr>
            <a:spLocks noGrp="1"/>
          </p:cNvSpPr>
          <p:nvPr>
            <p:ph type="sldNum" sz="quarter" idx="12"/>
          </p:nvPr>
        </p:nvSpPr>
        <p:spPr/>
        <p:txBody>
          <a:bodyPr/>
          <a:lstStyle/>
          <a:p>
            <a:pPr>
              <a:defRPr/>
            </a:pPr>
            <a:r>
              <a:rPr lang="en-US"/>
              <a:t>9-</a:t>
            </a:r>
            <a:fld id="{5473E466-390D-B449-9EF4-F24CB730D2C9}" type="slidenum">
              <a:rPr lang="en-US"/>
              <a:pPr>
                <a:defRPr/>
              </a:pPr>
              <a:t>2</a:t>
            </a:fld>
            <a:endParaRPr lang="en-US"/>
          </a:p>
        </p:txBody>
      </p:sp>
      <p:sp>
        <p:nvSpPr>
          <p:cNvPr id="84994" name="Rectangle 2"/>
          <p:cNvSpPr>
            <a:spLocks noGrp="1" noChangeArrowheads="1"/>
          </p:cNvSpPr>
          <p:nvPr>
            <p:ph type="title"/>
          </p:nvPr>
        </p:nvSpPr>
        <p:spPr>
          <a:xfrm>
            <a:off x="533400" y="228600"/>
            <a:ext cx="4514850" cy="1143000"/>
          </a:xfrm>
        </p:spPr>
        <p:txBody>
          <a:bodyPr/>
          <a:lstStyle/>
          <a:p>
            <a:pPr>
              <a:defRPr/>
            </a:pPr>
            <a:r>
              <a:rPr lang="en-US" sz="4400" dirty="0"/>
              <a:t>O</a:t>
            </a:r>
            <a:r>
              <a:rPr lang="en-US" sz="4400" dirty="0" smtClean="0"/>
              <a:t>utline</a:t>
            </a:r>
          </a:p>
        </p:txBody>
      </p:sp>
      <p:sp>
        <p:nvSpPr>
          <p:cNvPr id="84995" name="Rectangle 3"/>
          <p:cNvSpPr>
            <a:spLocks noGrp="1" noChangeArrowheads="1"/>
          </p:cNvSpPr>
          <p:nvPr>
            <p:ph type="body" sz="half" idx="1"/>
          </p:nvPr>
        </p:nvSpPr>
        <p:spPr>
          <a:xfrm>
            <a:off x="533400" y="1600200"/>
            <a:ext cx="7939088" cy="4648200"/>
          </a:xfrm>
        </p:spPr>
        <p:txBody>
          <a:bodyPr/>
          <a:lstStyle/>
          <a:p>
            <a:pPr>
              <a:defRPr/>
            </a:pPr>
            <a:r>
              <a:rPr lang="en-US" dirty="0" smtClean="0">
                <a:solidFill>
                  <a:srgbClr val="CC0000"/>
                </a:solidFill>
              </a:rPr>
              <a:t>What is network management?</a:t>
            </a:r>
          </a:p>
          <a:p>
            <a:pPr>
              <a:defRPr/>
            </a:pPr>
            <a:r>
              <a:rPr lang="en-US" dirty="0" smtClean="0"/>
              <a:t>Internet-standard management framework</a:t>
            </a:r>
          </a:p>
          <a:p>
            <a:pPr lvl="1">
              <a:defRPr/>
            </a:pPr>
            <a:r>
              <a:rPr lang="en-US" sz="2800" dirty="0" smtClean="0"/>
              <a:t>Structure of Management Information: SMI</a:t>
            </a:r>
          </a:p>
          <a:p>
            <a:pPr lvl="1">
              <a:defRPr/>
            </a:pPr>
            <a:r>
              <a:rPr lang="en-US" sz="2800" dirty="0" smtClean="0"/>
              <a:t>Management Information Base: MIB</a:t>
            </a:r>
          </a:p>
          <a:p>
            <a:pPr lvl="1">
              <a:defRPr/>
            </a:pPr>
            <a:r>
              <a:rPr lang="en-US" sz="2800" dirty="0" smtClean="0"/>
              <a:t>SNMP Protocol Operations and Transport Mappings</a:t>
            </a:r>
          </a:p>
          <a:p>
            <a:pPr lvl="1">
              <a:defRPr/>
            </a:pPr>
            <a:r>
              <a:rPr lang="en-US" sz="2800" dirty="0" smtClean="0"/>
              <a:t>Security and Administration</a:t>
            </a:r>
          </a:p>
        </p:txBody>
      </p:sp>
    </p:spTree>
    <p:extLst>
      <p:ext uri="{BB962C8B-B14F-4D97-AF65-F5344CB8AC3E}">
        <p14:creationId xmlns:p14="http://schemas.microsoft.com/office/powerpoint/2010/main" val="659842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and basic concepts</a:t>
            </a:r>
          </a:p>
        </p:txBody>
      </p:sp>
      <p:sp>
        <p:nvSpPr>
          <p:cNvPr id="3" name="Content Placeholder 2"/>
          <p:cNvSpPr>
            <a:spLocks noGrp="1"/>
          </p:cNvSpPr>
          <p:nvPr>
            <p:ph idx="1"/>
          </p:nvPr>
        </p:nvSpPr>
        <p:spPr/>
        <p:txBody>
          <a:bodyPr/>
          <a:lstStyle/>
          <a:p>
            <a:r>
              <a:rPr lang="en-US" dirty="0"/>
              <a:t>An SNMP-managed network consists of three key components:</a:t>
            </a:r>
          </a:p>
          <a:p>
            <a:r>
              <a:rPr lang="en-US" dirty="0"/>
              <a:t>Managed device</a:t>
            </a:r>
          </a:p>
          <a:p>
            <a:r>
              <a:rPr lang="en-US" dirty="0"/>
              <a:t>Agent — software which runs on managed devices</a:t>
            </a:r>
          </a:p>
          <a:p>
            <a:r>
              <a:rPr lang="en-US" dirty="0"/>
              <a:t>Network management station (NMS) — software which runs on the manager</a:t>
            </a:r>
          </a:p>
        </p:txBody>
      </p:sp>
    </p:spTree>
    <p:extLst>
      <p:ext uri="{BB962C8B-B14F-4D97-AF65-F5344CB8AC3E}">
        <p14:creationId xmlns:p14="http://schemas.microsoft.com/office/powerpoint/2010/main" val="30820340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Network Management Protocol Architecture</a:t>
            </a:r>
            <a:endParaRPr lang="x-none" dirty="0"/>
          </a:p>
        </p:txBody>
      </p:sp>
      <p:sp>
        <p:nvSpPr>
          <p:cNvPr id="3" name="Content Placeholder 2"/>
          <p:cNvSpPr>
            <a:spLocks noGrp="1"/>
          </p:cNvSpPr>
          <p:nvPr>
            <p:ph idx="1"/>
          </p:nvPr>
        </p:nvSpPr>
        <p:spPr>
          <a:xfrm>
            <a:off x="326571" y="1600200"/>
            <a:ext cx="7620000" cy="4800600"/>
          </a:xfrm>
        </p:spPr>
        <p:txBody>
          <a:bodyPr>
            <a:normAutofit fontScale="85000" lnSpcReduction="10000"/>
          </a:bodyPr>
          <a:lstStyle/>
          <a:p>
            <a:pPr marL="12699">
              <a:lnSpc>
                <a:spcPts val="2965"/>
              </a:lnSpc>
              <a:spcBef>
                <a:spcPts val="148"/>
              </a:spcBef>
            </a:pPr>
            <a:r>
              <a:rPr lang="en-US" sz="2400" dirty="0" smtClean="0"/>
              <a:t>Designed to </a:t>
            </a:r>
            <a:r>
              <a:rPr lang="en-US" sz="2400" dirty="0" smtClean="0"/>
              <a:t>be an application-level protocol that is part of the TCP/IP</a:t>
            </a:r>
            <a:r>
              <a:rPr lang="en-US" sz="2400" spc="-14" dirty="0" smtClean="0"/>
              <a:t> </a:t>
            </a:r>
            <a:r>
              <a:rPr lang="en-US" sz="2400" dirty="0" smtClean="0"/>
              <a:t>protocol suite</a:t>
            </a:r>
          </a:p>
          <a:p>
            <a:pPr marL="304800" lvl="1" indent="46038">
              <a:lnSpc>
                <a:spcPts val="2965"/>
              </a:lnSpc>
              <a:spcBef>
                <a:spcPts val="148"/>
              </a:spcBef>
            </a:pPr>
            <a:r>
              <a:rPr lang="en-US" sz="2400" dirty="0" smtClean="0"/>
              <a:t>Operates</a:t>
            </a:r>
            <a:r>
              <a:rPr lang="en-US" sz="2400" spc="9" dirty="0" smtClean="0"/>
              <a:t> </a:t>
            </a:r>
            <a:r>
              <a:rPr lang="en-US" sz="2400" dirty="0" smtClean="0"/>
              <a:t>over</a:t>
            </a:r>
            <a:r>
              <a:rPr lang="en-US" sz="2400" spc="9" dirty="0" smtClean="0"/>
              <a:t> </a:t>
            </a:r>
            <a:r>
              <a:rPr lang="en-US" sz="2400" dirty="0" smtClean="0"/>
              <a:t>UDP</a:t>
            </a:r>
          </a:p>
          <a:p>
            <a:pPr marL="7620" indent="46038">
              <a:lnSpc>
                <a:spcPts val="2965"/>
              </a:lnSpc>
              <a:spcBef>
                <a:spcPts val="148"/>
              </a:spcBef>
            </a:pPr>
            <a:r>
              <a:rPr lang="en-US" sz="2600" dirty="0" smtClean="0"/>
              <a:t>Management Station</a:t>
            </a:r>
            <a:endParaRPr lang="en-US" sz="2400" dirty="0" smtClean="0"/>
          </a:p>
          <a:p>
            <a:pPr marL="304800" marR="53374" lvl="1" indent="46038">
              <a:lnSpc>
                <a:spcPct val="95825"/>
              </a:lnSpc>
              <a:spcBef>
                <a:spcPts val="470"/>
              </a:spcBef>
            </a:pPr>
            <a:r>
              <a:rPr lang="en-US" sz="2400" dirty="0" smtClean="0"/>
              <a:t>Manager</a:t>
            </a:r>
            <a:r>
              <a:rPr lang="en-US" sz="2400" spc="24" dirty="0" smtClean="0"/>
              <a:t> </a:t>
            </a:r>
            <a:r>
              <a:rPr lang="en-US" sz="2400" dirty="0" smtClean="0"/>
              <a:t>process</a:t>
            </a:r>
          </a:p>
          <a:p>
            <a:pPr marL="1005752">
              <a:lnSpc>
                <a:spcPct val="95825"/>
              </a:lnSpc>
              <a:spcBef>
                <a:spcPts val="345"/>
              </a:spcBef>
            </a:pPr>
            <a:r>
              <a:rPr lang="en-US" sz="2400" dirty="0" smtClean="0"/>
              <a:t>Controls</a:t>
            </a:r>
            <a:r>
              <a:rPr lang="en-US" sz="2400" spc="-74" dirty="0" smtClean="0"/>
              <a:t> </a:t>
            </a:r>
            <a:r>
              <a:rPr lang="en-US" sz="2400" dirty="0" smtClean="0"/>
              <a:t>access</a:t>
            </a:r>
            <a:r>
              <a:rPr lang="en-US" sz="2400" spc="-62" dirty="0" smtClean="0"/>
              <a:t> </a:t>
            </a:r>
            <a:r>
              <a:rPr lang="en-US" sz="2400" dirty="0" smtClean="0"/>
              <a:t>to</a:t>
            </a:r>
            <a:r>
              <a:rPr lang="en-US" sz="2400" spc="538" dirty="0" smtClean="0"/>
              <a:t> </a:t>
            </a:r>
            <a:r>
              <a:rPr lang="en-US" sz="2400" dirty="0" smtClean="0"/>
              <a:t>a</a:t>
            </a:r>
            <a:r>
              <a:rPr lang="en-US" sz="2400" spc="-11" dirty="0" smtClean="0"/>
              <a:t> </a:t>
            </a:r>
            <a:r>
              <a:rPr lang="en-US" sz="2400" dirty="0" smtClean="0"/>
              <a:t>central</a:t>
            </a:r>
            <a:r>
              <a:rPr lang="en-US" sz="2400" spc="-64" dirty="0" smtClean="0"/>
              <a:t> </a:t>
            </a:r>
            <a:r>
              <a:rPr lang="en-US" sz="2400" dirty="0" smtClean="0"/>
              <a:t>MIB</a:t>
            </a:r>
            <a:r>
              <a:rPr lang="en-US" sz="2400" spc="-5" dirty="0" smtClean="0"/>
              <a:t> </a:t>
            </a:r>
            <a:r>
              <a:rPr lang="en-US" sz="2400" dirty="0" smtClean="0"/>
              <a:t>at</a:t>
            </a:r>
            <a:r>
              <a:rPr lang="en-US" sz="2400" spc="-5" dirty="0" smtClean="0"/>
              <a:t> </a:t>
            </a:r>
            <a:r>
              <a:rPr lang="en-US" sz="2400" dirty="0" smtClean="0"/>
              <a:t>the</a:t>
            </a:r>
            <a:r>
              <a:rPr lang="en-US" sz="2400" spc="-32" dirty="0" smtClean="0"/>
              <a:t> </a:t>
            </a:r>
            <a:r>
              <a:rPr lang="en-US" sz="2400" dirty="0" smtClean="0"/>
              <a:t>management</a:t>
            </a:r>
            <a:r>
              <a:rPr lang="en-US" sz="2400" spc="-116" dirty="0" smtClean="0"/>
              <a:t> </a:t>
            </a:r>
            <a:r>
              <a:rPr lang="en-US" sz="2400" dirty="0" smtClean="0"/>
              <a:t>station</a:t>
            </a:r>
          </a:p>
          <a:p>
            <a:pPr marL="1005752">
              <a:lnSpc>
                <a:spcPct val="95825"/>
              </a:lnSpc>
              <a:spcBef>
                <a:spcPts val="345"/>
              </a:spcBef>
            </a:pPr>
            <a:r>
              <a:rPr lang="en-US" sz="2400" dirty="0" smtClean="0"/>
              <a:t>Provides</a:t>
            </a:r>
            <a:r>
              <a:rPr lang="en-US" sz="2400" spc="-76" dirty="0" smtClean="0"/>
              <a:t> </a:t>
            </a:r>
            <a:r>
              <a:rPr lang="en-US" sz="2400" dirty="0" smtClean="0"/>
              <a:t>an</a:t>
            </a:r>
            <a:r>
              <a:rPr lang="en-US" sz="2400" spc="-27" dirty="0" smtClean="0"/>
              <a:t> </a:t>
            </a:r>
            <a:r>
              <a:rPr lang="en-US" sz="2400" dirty="0" smtClean="0"/>
              <a:t>interface</a:t>
            </a:r>
            <a:r>
              <a:rPr lang="en-US" sz="2400" spc="-81" dirty="0" smtClean="0"/>
              <a:t> </a:t>
            </a:r>
            <a:r>
              <a:rPr lang="en-US" sz="2400" dirty="0" smtClean="0"/>
              <a:t>to</a:t>
            </a:r>
            <a:r>
              <a:rPr lang="en-US" sz="2400" spc="-5" dirty="0" smtClean="0"/>
              <a:t> </a:t>
            </a:r>
            <a:r>
              <a:rPr lang="en-US" sz="2400" dirty="0" smtClean="0"/>
              <a:t>the</a:t>
            </a:r>
            <a:r>
              <a:rPr lang="en-US" sz="2400" spc="-32" dirty="0" smtClean="0"/>
              <a:t> </a:t>
            </a:r>
            <a:r>
              <a:rPr lang="en-US" sz="2400" dirty="0" smtClean="0"/>
              <a:t>network</a:t>
            </a:r>
            <a:r>
              <a:rPr lang="en-US" sz="2400" spc="-74" dirty="0" smtClean="0"/>
              <a:t> </a:t>
            </a:r>
            <a:r>
              <a:rPr lang="en-US" sz="2400" dirty="0" smtClean="0"/>
              <a:t>manag</a:t>
            </a:r>
            <a:r>
              <a:rPr lang="en-US" sz="2400" spc="14" dirty="0" smtClean="0"/>
              <a:t>e</a:t>
            </a:r>
            <a:r>
              <a:rPr lang="en-US" sz="2400" dirty="0" smtClean="0"/>
              <a:t>r</a:t>
            </a:r>
          </a:p>
          <a:p>
            <a:pPr marL="1005752">
              <a:lnSpc>
                <a:spcPct val="95825"/>
              </a:lnSpc>
              <a:spcBef>
                <a:spcPts val="345"/>
              </a:spcBef>
            </a:pPr>
            <a:r>
              <a:rPr lang="en-US" sz="2400" dirty="0" smtClean="0"/>
              <a:t>Achieves</a:t>
            </a:r>
            <a:r>
              <a:rPr lang="en-US" sz="2400" spc="-71" dirty="0" smtClean="0"/>
              <a:t> </a:t>
            </a:r>
            <a:r>
              <a:rPr lang="en-US" sz="2400" dirty="0" smtClean="0"/>
              <a:t>network</a:t>
            </a:r>
            <a:r>
              <a:rPr lang="en-US" sz="2400" spc="-68" dirty="0" smtClean="0"/>
              <a:t> </a:t>
            </a:r>
            <a:r>
              <a:rPr lang="en-US" sz="2400" dirty="0" smtClean="0"/>
              <a:t>management</a:t>
            </a:r>
            <a:r>
              <a:rPr lang="en-US" sz="2400" spc="-106" dirty="0" smtClean="0"/>
              <a:t> </a:t>
            </a:r>
            <a:r>
              <a:rPr lang="en-US" sz="2400" dirty="0" smtClean="0"/>
              <a:t>by</a:t>
            </a:r>
            <a:r>
              <a:rPr lang="en-US" sz="2400" spc="-31" dirty="0" smtClean="0"/>
              <a:t> </a:t>
            </a:r>
            <a:r>
              <a:rPr lang="en-US" sz="2400" dirty="0" smtClean="0"/>
              <a:t>using</a:t>
            </a:r>
            <a:r>
              <a:rPr lang="en-US" sz="2400" spc="-37" dirty="0" smtClean="0"/>
              <a:t> </a:t>
            </a:r>
            <a:r>
              <a:rPr lang="en-US" sz="2400" dirty="0" smtClean="0"/>
              <a:t>SNMP</a:t>
            </a:r>
          </a:p>
          <a:p>
            <a:pPr marL="1298360" lvl="1">
              <a:lnSpc>
                <a:spcPct val="95825"/>
              </a:lnSpc>
              <a:spcBef>
                <a:spcPts val="345"/>
              </a:spcBef>
            </a:pPr>
            <a:r>
              <a:rPr lang="en-US" sz="2000" dirty="0" smtClean="0"/>
              <a:t>Implemented</a:t>
            </a:r>
            <a:r>
              <a:rPr lang="en-US" sz="2000" spc="-9" dirty="0" smtClean="0"/>
              <a:t> </a:t>
            </a:r>
            <a:r>
              <a:rPr lang="en-US" sz="2000" dirty="0" smtClean="0"/>
              <a:t>on</a:t>
            </a:r>
            <a:r>
              <a:rPr lang="en-US" sz="2000" spc="-9" dirty="0" smtClean="0"/>
              <a:t> </a:t>
            </a:r>
            <a:r>
              <a:rPr lang="en-US" sz="2000" dirty="0" smtClean="0"/>
              <a:t>t</a:t>
            </a:r>
            <a:r>
              <a:rPr lang="en-US" sz="2000" spc="5" dirty="0" smtClean="0"/>
              <a:t>o</a:t>
            </a:r>
            <a:r>
              <a:rPr lang="en-US" sz="2000" dirty="0" smtClean="0"/>
              <a:t>p of UDP. IP, and the relevant network-d</a:t>
            </a:r>
            <a:r>
              <a:rPr lang="en-US" sz="2000" spc="5" dirty="0" smtClean="0"/>
              <a:t>e</a:t>
            </a:r>
            <a:r>
              <a:rPr lang="en-US" sz="2000" dirty="0" smtClean="0"/>
              <a:t>pendent</a:t>
            </a:r>
            <a:r>
              <a:rPr lang="en-US" sz="2000" spc="-14" dirty="0" smtClean="0"/>
              <a:t> </a:t>
            </a:r>
            <a:r>
              <a:rPr lang="en-US" sz="2000" dirty="0" smtClean="0"/>
              <a:t>protocols</a:t>
            </a:r>
          </a:p>
          <a:p>
            <a:pPr marL="7620" indent="46038">
              <a:lnSpc>
                <a:spcPts val="2965"/>
              </a:lnSpc>
              <a:spcBef>
                <a:spcPts val="148"/>
              </a:spcBef>
            </a:pPr>
            <a:r>
              <a:rPr lang="en-US" sz="2600" dirty="0"/>
              <a:t>Managed devices</a:t>
            </a:r>
          </a:p>
          <a:p>
            <a:pPr marL="457200" lvl="1" indent="-165100">
              <a:lnSpc>
                <a:spcPct val="100000"/>
              </a:lnSpc>
              <a:spcBef>
                <a:spcPts val="345"/>
              </a:spcBef>
            </a:pPr>
            <a:r>
              <a:rPr lang="en-US" sz="2000" dirty="0" smtClean="0"/>
              <a:t>Agent </a:t>
            </a:r>
          </a:p>
          <a:p>
            <a:pPr marL="722376" lvl="2" indent="-165100">
              <a:lnSpc>
                <a:spcPct val="100000"/>
              </a:lnSpc>
              <a:spcBef>
                <a:spcPts val="345"/>
              </a:spcBef>
            </a:pPr>
            <a:r>
              <a:rPr lang="en-US" sz="2000" dirty="0" smtClean="0"/>
              <a:t>Implements SNMP, UDP, IP</a:t>
            </a:r>
          </a:p>
          <a:p>
            <a:pPr marL="722376" lvl="2" indent="-165100">
              <a:lnSpc>
                <a:spcPct val="100000"/>
              </a:lnSpc>
              <a:spcBef>
                <a:spcPts val="345"/>
              </a:spcBef>
            </a:pPr>
            <a:r>
              <a:rPr lang="en-US" sz="2400" dirty="0" smtClean="0"/>
              <a:t>Interprets the SNMP messages and controls the agent’s MIB</a:t>
            </a:r>
          </a:p>
        </p:txBody>
      </p:sp>
      <p:sp>
        <p:nvSpPr>
          <p:cNvPr id="4" name="Slide Number Placeholder 3"/>
          <p:cNvSpPr>
            <a:spLocks noGrp="1"/>
          </p:cNvSpPr>
          <p:nvPr>
            <p:ph type="sldNum" sz="quarter" idx="12"/>
          </p:nvPr>
        </p:nvSpPr>
        <p:spPr/>
        <p:txBody>
          <a:bodyPr/>
          <a:lstStyle/>
          <a:p>
            <a:fld id="{1FF0665B-7072-4949-8111-734BC6A7D108}" type="slidenum">
              <a:rPr lang="x-none" smtClean="0"/>
              <a:pPr/>
              <a:t>21</a:t>
            </a:fld>
            <a:endParaRPr lang="x-none"/>
          </a:p>
        </p:txBody>
      </p:sp>
    </p:spTree>
    <p:extLst>
      <p:ext uri="{BB962C8B-B14F-4D97-AF65-F5344CB8AC3E}">
        <p14:creationId xmlns:p14="http://schemas.microsoft.com/office/powerpoint/2010/main" val="4045725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Configuration of SNMP</a:t>
            </a:r>
            <a:endParaRPr lang="x-none" dirty="0"/>
          </a:p>
        </p:txBody>
      </p:sp>
      <p:sp>
        <p:nvSpPr>
          <p:cNvPr id="4" name="Slide Number Placeholder 3"/>
          <p:cNvSpPr>
            <a:spLocks noGrp="1"/>
          </p:cNvSpPr>
          <p:nvPr>
            <p:ph type="sldNum" sz="quarter" idx="12"/>
          </p:nvPr>
        </p:nvSpPr>
        <p:spPr/>
        <p:txBody>
          <a:bodyPr/>
          <a:lstStyle/>
          <a:p>
            <a:fld id="{1FF0665B-7072-4949-8111-734BC6A7D108}" type="slidenum">
              <a:rPr lang="x-none" smtClean="0"/>
              <a:pPr/>
              <a:t>22</a:t>
            </a:fld>
            <a:endParaRPr lang="x-none"/>
          </a:p>
        </p:txBody>
      </p:sp>
      <p:sp>
        <p:nvSpPr>
          <p:cNvPr id="5" name="object 14"/>
          <p:cNvSpPr/>
          <p:nvPr/>
        </p:nvSpPr>
        <p:spPr>
          <a:xfrm rot="157597">
            <a:off x="1412887" y="1671735"/>
            <a:ext cx="6205911" cy="4534210"/>
          </a:xfrm>
          <a:prstGeom prst="rect">
            <a:avLst/>
          </a:prstGeom>
          <a:blipFill>
            <a:blip r:embed="rId2" cstate="print"/>
            <a:srcRect/>
            <a:stretch>
              <a:fillRect l="-584" t="-1607" r="-1598" b="-6402"/>
            </a:stretch>
          </a:blipFill>
        </p:spPr>
        <p:txBody>
          <a:bodyPr wrap="square" lIns="0" tIns="0" rIns="0" bIns="0" rtlCol="0">
            <a:noAutofit/>
          </a:bodyPr>
          <a:lstStyle/>
          <a:p>
            <a:endParaRPr/>
          </a:p>
        </p:txBody>
      </p:sp>
    </p:spTree>
    <p:extLst>
      <p:ext uri="{BB962C8B-B14F-4D97-AF65-F5344CB8AC3E}">
        <p14:creationId xmlns:p14="http://schemas.microsoft.com/office/powerpoint/2010/main" val="3258979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and basic concepts</a:t>
            </a:r>
          </a:p>
        </p:txBody>
      </p:sp>
      <p:pic>
        <p:nvPicPr>
          <p:cNvPr id="4" name="Content Placeholder 3"/>
          <p:cNvPicPr>
            <a:picLocks noGrp="1" noChangeAspect="1"/>
          </p:cNvPicPr>
          <p:nvPr>
            <p:ph idx="1"/>
          </p:nvPr>
        </p:nvPicPr>
        <p:blipFill>
          <a:blip r:embed="rId3"/>
          <a:srcRect t="-18166" b="-18166"/>
          <a:stretch>
            <a:fillRect/>
          </a:stretch>
        </p:blipFill>
        <p:spPr/>
      </p:pic>
    </p:spTree>
    <p:extLst>
      <p:ext uri="{BB962C8B-B14F-4D97-AF65-F5344CB8AC3E}">
        <p14:creationId xmlns:p14="http://schemas.microsoft.com/office/powerpoint/2010/main" val="2883980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21" name="Group 199"/>
          <p:cNvGrpSpPr>
            <a:grpSpLocks/>
          </p:cNvGrpSpPr>
          <p:nvPr/>
        </p:nvGrpSpPr>
        <p:grpSpPr bwMode="auto">
          <a:xfrm>
            <a:off x="6034088" y="1720850"/>
            <a:ext cx="2693987" cy="3848100"/>
            <a:chOff x="2055677" y="1733550"/>
            <a:chExt cx="2784902" cy="4168775"/>
          </a:xfrm>
        </p:grpSpPr>
        <p:sp>
          <p:nvSpPr>
            <p:cNvPr id="201" name="Freeform 7"/>
            <p:cNvSpPr>
              <a:spLocks/>
            </p:cNvSpPr>
            <p:nvPr/>
          </p:nvSpPr>
          <p:spPr bwMode="auto">
            <a:xfrm>
              <a:off x="2249324" y="1733550"/>
              <a:ext cx="2292580" cy="4168775"/>
            </a:xfrm>
            <a:custGeom>
              <a:avLst/>
              <a:gdLst>
                <a:gd name="T0" fmla="*/ 61 w 1476"/>
                <a:gd name="T1" fmla="*/ 516 h 2122"/>
                <a:gd name="T2" fmla="*/ 403 w 1476"/>
                <a:gd name="T3" fmla="*/ 156 h 2122"/>
                <a:gd name="T4" fmla="*/ 655 w 1476"/>
                <a:gd name="T5" fmla="*/ 30 h 2122"/>
                <a:gd name="T6" fmla="*/ 1015 w 1476"/>
                <a:gd name="T7" fmla="*/ 60 h 2122"/>
                <a:gd name="T8" fmla="*/ 1405 w 1476"/>
                <a:gd name="T9" fmla="*/ 390 h 2122"/>
                <a:gd name="T10" fmla="*/ 1441 w 1476"/>
                <a:gd name="T11" fmla="*/ 894 h 2122"/>
                <a:gd name="T12" fmla="*/ 1429 w 1476"/>
                <a:gd name="T13" fmla="*/ 1386 h 2122"/>
                <a:gd name="T14" fmla="*/ 1375 w 1476"/>
                <a:gd name="T15" fmla="*/ 1758 h 2122"/>
                <a:gd name="T16" fmla="*/ 1147 w 1476"/>
                <a:gd name="T17" fmla="*/ 1926 h 2122"/>
                <a:gd name="T18" fmla="*/ 745 w 1476"/>
                <a:gd name="T19" fmla="*/ 2034 h 2122"/>
                <a:gd name="T20" fmla="*/ 175 w 1476"/>
                <a:gd name="T21" fmla="*/ 2034 h 2122"/>
                <a:gd name="T22" fmla="*/ 37 w 1476"/>
                <a:gd name="T23" fmla="*/ 1506 h 2122"/>
                <a:gd name="T24" fmla="*/ 61 w 1476"/>
                <a:gd name="T25" fmla="*/ 516 h 2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6" h="2122">
                  <a:moveTo>
                    <a:pt x="61" y="516"/>
                  </a:moveTo>
                  <a:cubicBezTo>
                    <a:pt x="122" y="291"/>
                    <a:pt x="304" y="237"/>
                    <a:pt x="403" y="156"/>
                  </a:cubicBezTo>
                  <a:cubicBezTo>
                    <a:pt x="502" y="75"/>
                    <a:pt x="553" y="46"/>
                    <a:pt x="655" y="30"/>
                  </a:cubicBezTo>
                  <a:cubicBezTo>
                    <a:pt x="757" y="14"/>
                    <a:pt x="890" y="0"/>
                    <a:pt x="1015" y="60"/>
                  </a:cubicBezTo>
                  <a:cubicBezTo>
                    <a:pt x="1140" y="120"/>
                    <a:pt x="1334" y="251"/>
                    <a:pt x="1405" y="390"/>
                  </a:cubicBezTo>
                  <a:cubicBezTo>
                    <a:pt x="1476" y="529"/>
                    <a:pt x="1437" y="728"/>
                    <a:pt x="1441" y="894"/>
                  </a:cubicBezTo>
                  <a:cubicBezTo>
                    <a:pt x="1445" y="1060"/>
                    <a:pt x="1440" y="1242"/>
                    <a:pt x="1429" y="1386"/>
                  </a:cubicBezTo>
                  <a:cubicBezTo>
                    <a:pt x="1418" y="1530"/>
                    <a:pt x="1422" y="1668"/>
                    <a:pt x="1375" y="1758"/>
                  </a:cubicBezTo>
                  <a:cubicBezTo>
                    <a:pt x="1328" y="1848"/>
                    <a:pt x="1252" y="1880"/>
                    <a:pt x="1147" y="1926"/>
                  </a:cubicBezTo>
                  <a:cubicBezTo>
                    <a:pt x="1042" y="1972"/>
                    <a:pt x="907" y="2016"/>
                    <a:pt x="745" y="2034"/>
                  </a:cubicBezTo>
                  <a:cubicBezTo>
                    <a:pt x="583" y="2052"/>
                    <a:pt x="293" y="2122"/>
                    <a:pt x="175" y="2034"/>
                  </a:cubicBezTo>
                  <a:cubicBezTo>
                    <a:pt x="57" y="1946"/>
                    <a:pt x="56" y="1759"/>
                    <a:pt x="37" y="1506"/>
                  </a:cubicBezTo>
                  <a:cubicBezTo>
                    <a:pt x="18" y="1253"/>
                    <a:pt x="0" y="741"/>
                    <a:pt x="61" y="516"/>
                  </a:cubicBezTo>
                  <a:close/>
                </a:path>
              </a:pathLst>
            </a:custGeom>
            <a:solidFill>
              <a:srgbClr val="33CCCC"/>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441" name="Group 210"/>
            <p:cNvGrpSpPr>
              <a:grpSpLocks/>
            </p:cNvGrpSpPr>
            <p:nvPr/>
          </p:nvGrpSpPr>
          <p:grpSpPr bwMode="auto">
            <a:xfrm>
              <a:off x="3821113" y="3592360"/>
              <a:ext cx="672978" cy="306746"/>
              <a:chOff x="3600" y="219"/>
              <a:chExt cx="360" cy="175"/>
            </a:xfrm>
          </p:grpSpPr>
          <p:sp>
            <p:nvSpPr>
              <p:cNvPr id="265" name="Oval 21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66" name="Line 212"/>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67" name="Line 213"/>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68" name="Rectangle 214"/>
              <p:cNvSpPr>
                <a:spLocks noChangeArrowheads="1"/>
              </p:cNvSpPr>
              <p:nvPr/>
            </p:nvSpPr>
            <p:spPr bwMode="auto">
              <a:xfrm>
                <a:off x="3603" y="289"/>
                <a:ext cx="355" cy="59"/>
              </a:xfrm>
              <a:prstGeom prst="rect">
                <a:avLst/>
              </a:prstGeom>
              <a:solidFill>
                <a:schemeClr val="hlink"/>
              </a:solidFill>
              <a:ln>
                <a:noFill/>
              </a:ln>
              <a:effectLst/>
              <a:extLs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69" name="Oval 21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509" name="Group 216"/>
              <p:cNvGrpSpPr>
                <a:grpSpLocks/>
              </p:cNvGrpSpPr>
              <p:nvPr/>
            </p:nvGrpSpPr>
            <p:grpSpPr bwMode="auto">
              <a:xfrm>
                <a:off x="3686" y="244"/>
                <a:ext cx="177" cy="66"/>
                <a:chOff x="2848" y="848"/>
                <a:chExt cx="140" cy="98"/>
              </a:xfrm>
            </p:grpSpPr>
            <p:sp>
              <p:nvSpPr>
                <p:cNvPr id="275" name="Line 217"/>
                <p:cNvSpPr>
                  <a:spLocks noChangeShapeType="1"/>
                </p:cNvSpPr>
                <p:nvPr/>
              </p:nvSpPr>
              <p:spPr bwMode="auto">
                <a:xfrm flipV="1">
                  <a:off x="2848" y="848"/>
                  <a:ext cx="50" cy="1"/>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76" name="Line 218"/>
                <p:cNvSpPr>
                  <a:spLocks noChangeShapeType="1"/>
                </p:cNvSpPr>
                <p:nvPr/>
              </p:nvSpPr>
              <p:spPr bwMode="auto">
                <a:xfrm>
                  <a:off x="2945" y="948"/>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77" name="Line 219"/>
                <p:cNvSpPr>
                  <a:spLocks noChangeShapeType="1"/>
                </p:cNvSpPr>
                <p:nvPr/>
              </p:nvSpPr>
              <p:spPr bwMode="auto">
                <a:xfrm>
                  <a:off x="2892" y="849"/>
                  <a:ext cx="53" cy="9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nvGrpSpPr>
              <p:cNvPr id="56510" name="Group 220"/>
              <p:cNvGrpSpPr>
                <a:grpSpLocks/>
              </p:cNvGrpSpPr>
              <p:nvPr/>
            </p:nvGrpSpPr>
            <p:grpSpPr bwMode="auto">
              <a:xfrm flipV="1">
                <a:off x="3686" y="243"/>
                <a:ext cx="177" cy="66"/>
                <a:chOff x="2848" y="848"/>
                <a:chExt cx="140" cy="98"/>
              </a:xfrm>
            </p:grpSpPr>
            <p:sp>
              <p:nvSpPr>
                <p:cNvPr id="272" name="Line 221"/>
                <p:cNvSpPr>
                  <a:spLocks noChangeShapeType="1"/>
                </p:cNvSpPr>
                <p:nvPr/>
              </p:nvSpPr>
              <p:spPr bwMode="auto">
                <a:xfrm flipV="1">
                  <a:off x="2848" y="846"/>
                  <a:ext cx="5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73" name="Line 222"/>
                <p:cNvSpPr>
                  <a:spLocks noChangeShapeType="1"/>
                </p:cNvSpPr>
                <p:nvPr/>
              </p:nvSpPr>
              <p:spPr bwMode="auto">
                <a:xfrm>
                  <a:off x="2945" y="946"/>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74" name="Line 223"/>
                <p:cNvSpPr>
                  <a:spLocks noChangeShapeType="1"/>
                </p:cNvSpPr>
                <p:nvPr/>
              </p:nvSpPr>
              <p:spPr bwMode="auto">
                <a:xfrm>
                  <a:off x="2892" y="849"/>
                  <a:ext cx="53" cy="9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sp>
          <p:nvSpPr>
            <p:cNvPr id="203" name="Line 252"/>
            <p:cNvSpPr>
              <a:spLocks noChangeShapeType="1"/>
            </p:cNvSpPr>
            <p:nvPr/>
          </p:nvSpPr>
          <p:spPr bwMode="auto">
            <a:xfrm flipV="1">
              <a:off x="3309458" y="2808420"/>
              <a:ext cx="338061" cy="1042194"/>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04" name="Line 254"/>
            <p:cNvSpPr>
              <a:spLocks noChangeShapeType="1"/>
            </p:cNvSpPr>
            <p:nvPr/>
          </p:nvSpPr>
          <p:spPr bwMode="auto">
            <a:xfrm flipV="1">
              <a:off x="3640954" y="3761185"/>
              <a:ext cx="188723" cy="211534"/>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05" name="Line 255"/>
            <p:cNvSpPr>
              <a:spLocks noChangeShapeType="1"/>
            </p:cNvSpPr>
            <p:nvPr/>
          </p:nvSpPr>
          <p:spPr bwMode="auto">
            <a:xfrm flipV="1">
              <a:off x="4489389" y="3743987"/>
              <a:ext cx="351190" cy="1719"/>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06" name="Line 256"/>
            <p:cNvSpPr>
              <a:spLocks noChangeShapeType="1"/>
            </p:cNvSpPr>
            <p:nvPr/>
          </p:nvSpPr>
          <p:spPr bwMode="auto">
            <a:xfrm flipV="1">
              <a:off x="3117451" y="5441421"/>
              <a:ext cx="351190" cy="344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07" name="Line 271"/>
            <p:cNvSpPr>
              <a:spLocks noChangeShapeType="1"/>
            </p:cNvSpPr>
            <p:nvPr/>
          </p:nvSpPr>
          <p:spPr bwMode="auto">
            <a:xfrm flipV="1">
              <a:off x="2201732" y="5436262"/>
              <a:ext cx="351190" cy="344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08" name="Line 272"/>
            <p:cNvSpPr>
              <a:spLocks noChangeShapeType="1"/>
            </p:cNvSpPr>
            <p:nvPr/>
          </p:nvSpPr>
          <p:spPr bwMode="auto">
            <a:xfrm>
              <a:off x="3430897" y="4184254"/>
              <a:ext cx="484116" cy="622565"/>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pic>
          <p:nvPicPr>
            <p:cNvPr id="20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5139" y="3857493"/>
              <a:ext cx="736842" cy="3284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56449" name="Group 906"/>
            <p:cNvGrpSpPr>
              <a:grpSpLocks/>
            </p:cNvGrpSpPr>
            <p:nvPr/>
          </p:nvGrpSpPr>
          <p:grpSpPr bwMode="auto">
            <a:xfrm>
              <a:off x="3785454" y="4800471"/>
              <a:ext cx="366712" cy="579437"/>
              <a:chOff x="4140" y="429"/>
              <a:chExt cx="1425" cy="2396"/>
            </a:xfrm>
          </p:grpSpPr>
          <p:sp>
            <p:nvSpPr>
              <p:cNvPr id="56472" name="Freeform 907"/>
              <p:cNvSpPr>
                <a:spLocks/>
              </p:cNvSpPr>
              <p:nvPr/>
            </p:nvSpPr>
            <p:spPr bwMode="auto">
              <a:xfrm>
                <a:off x="5268" y="433"/>
                <a:ext cx="283" cy="2286"/>
              </a:xfrm>
              <a:custGeom>
                <a:avLst/>
                <a:gdLst>
                  <a:gd name="T0" fmla="*/ 21 w 354"/>
                  <a:gd name="T1" fmla="*/ 0 h 2742"/>
                  <a:gd name="T2" fmla="*/ 116 w 354"/>
                  <a:gd name="T3" fmla="*/ 137 h 2742"/>
                  <a:gd name="T4" fmla="*/ 114 w 354"/>
                  <a:gd name="T5" fmla="*/ 1057 h 2742"/>
                  <a:gd name="T6" fmla="*/ 0 w 354"/>
                  <a:gd name="T7" fmla="*/ 1105 h 2742"/>
                  <a:gd name="T8" fmla="*/ 21 w 354"/>
                  <a:gd name="T9" fmla="*/ 0 h 27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4" h="2742">
                    <a:moveTo>
                      <a:pt x="63" y="0"/>
                    </a:moveTo>
                    <a:lnTo>
                      <a:pt x="354" y="339"/>
                    </a:lnTo>
                    <a:lnTo>
                      <a:pt x="346" y="2624"/>
                    </a:lnTo>
                    <a:lnTo>
                      <a:pt x="0" y="2742"/>
                    </a:lnTo>
                    <a:lnTo>
                      <a:pt x="63" y="0"/>
                    </a:lnTo>
                    <a:close/>
                  </a:path>
                </a:pathLst>
              </a:custGeom>
              <a:gradFill rotWithShape="1">
                <a:gsLst>
                  <a:gs pos="0">
                    <a:srgbClr val="DDDDDD"/>
                  </a:gs>
                  <a:gs pos="100000">
                    <a:srgbClr val="333333"/>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34" name="Rectangle 908"/>
              <p:cNvSpPr>
                <a:spLocks noChangeArrowheads="1"/>
              </p:cNvSpPr>
              <p:nvPr/>
            </p:nvSpPr>
            <p:spPr bwMode="auto">
              <a:xfrm>
                <a:off x="4210" y="427"/>
                <a:ext cx="1046" cy="2283"/>
              </a:xfrm>
              <a:prstGeom prst="rect">
                <a:avLst/>
              </a:pr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56474" name="Freeform 909"/>
              <p:cNvSpPr>
                <a:spLocks/>
              </p:cNvSpPr>
              <p:nvPr/>
            </p:nvSpPr>
            <p:spPr bwMode="auto">
              <a:xfrm>
                <a:off x="5321" y="570"/>
                <a:ext cx="169" cy="2115"/>
              </a:xfrm>
              <a:custGeom>
                <a:avLst/>
                <a:gdLst>
                  <a:gd name="T0" fmla="*/ 2 w 211"/>
                  <a:gd name="T1" fmla="*/ 0 h 2537"/>
                  <a:gd name="T2" fmla="*/ 70 w 211"/>
                  <a:gd name="T3" fmla="*/ 88 h 2537"/>
                  <a:gd name="T4" fmla="*/ 2 w 211"/>
                  <a:gd name="T5" fmla="*/ 1007 h 2537"/>
                  <a:gd name="T6" fmla="*/ 2 w 211"/>
                  <a:gd name="T7" fmla="*/ 0 h 25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 h="2537">
                    <a:moveTo>
                      <a:pt x="7" y="0"/>
                    </a:moveTo>
                    <a:cubicBezTo>
                      <a:pt x="7" y="0"/>
                      <a:pt x="57" y="28"/>
                      <a:pt x="211" y="218"/>
                    </a:cubicBezTo>
                    <a:cubicBezTo>
                      <a:pt x="0" y="1229"/>
                      <a:pt x="41" y="2537"/>
                      <a:pt x="7" y="2501"/>
                    </a:cubicBezTo>
                    <a:lnTo>
                      <a:pt x="7" y="0"/>
                    </a:lnTo>
                    <a:close/>
                  </a:path>
                </a:pathLst>
              </a:custGeom>
              <a:gradFill rotWithShape="1">
                <a:gsLst>
                  <a:gs pos="0">
                    <a:srgbClr val="808080"/>
                  </a:gs>
                  <a:gs pos="100000">
                    <a:srgbClr val="F8F8F8"/>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56475" name="Freeform 910"/>
              <p:cNvSpPr>
                <a:spLocks/>
              </p:cNvSpPr>
              <p:nvPr/>
            </p:nvSpPr>
            <p:spPr bwMode="auto">
              <a:xfrm>
                <a:off x="5284" y="1640"/>
                <a:ext cx="263" cy="189"/>
              </a:xfrm>
              <a:custGeom>
                <a:avLst/>
                <a:gdLst>
                  <a:gd name="T0" fmla="*/ 2 w 328"/>
                  <a:gd name="T1" fmla="*/ 0 h 226"/>
                  <a:gd name="T2" fmla="*/ 109 w 328"/>
                  <a:gd name="T3" fmla="*/ 52 h 226"/>
                  <a:gd name="T4" fmla="*/ 108 w 328"/>
                  <a:gd name="T5" fmla="*/ 92 h 226"/>
                  <a:gd name="T6" fmla="*/ 0 w 328"/>
                  <a:gd name="T7" fmla="*/ 41 h 226"/>
                  <a:gd name="T8" fmla="*/ 2 w 328"/>
                  <a:gd name="T9" fmla="*/ 0 h 2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8" h="226">
                    <a:moveTo>
                      <a:pt x="4" y="0"/>
                    </a:moveTo>
                    <a:cubicBezTo>
                      <a:pt x="60" y="10"/>
                      <a:pt x="182" y="74"/>
                      <a:pt x="328" y="128"/>
                    </a:cubicBezTo>
                    <a:cubicBezTo>
                      <a:pt x="326" y="162"/>
                      <a:pt x="326" y="158"/>
                      <a:pt x="326" y="226"/>
                    </a:cubicBezTo>
                    <a:cubicBezTo>
                      <a:pt x="326" y="226"/>
                      <a:pt x="169" y="155"/>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37" name="Rectangle 911"/>
              <p:cNvSpPr>
                <a:spLocks noChangeArrowheads="1"/>
              </p:cNvSpPr>
              <p:nvPr/>
            </p:nvSpPr>
            <p:spPr bwMode="auto">
              <a:xfrm>
                <a:off x="4216" y="690"/>
                <a:ext cx="593" cy="4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nvGrpSpPr>
              <p:cNvPr id="56477" name="Group 912"/>
              <p:cNvGrpSpPr>
                <a:grpSpLocks/>
              </p:cNvGrpSpPr>
              <p:nvPr/>
            </p:nvGrpSpPr>
            <p:grpSpPr bwMode="auto">
              <a:xfrm>
                <a:off x="4749" y="668"/>
                <a:ext cx="581" cy="145"/>
                <a:chOff x="614" y="2568"/>
                <a:chExt cx="725" cy="139"/>
              </a:xfrm>
            </p:grpSpPr>
            <p:sp>
              <p:nvSpPr>
                <p:cNvPr id="263" name="AutoShape 913"/>
                <p:cNvSpPr>
                  <a:spLocks noChangeArrowheads="1"/>
                </p:cNvSpPr>
                <p:nvPr/>
              </p:nvSpPr>
              <p:spPr bwMode="auto">
                <a:xfrm>
                  <a:off x="618" y="2569"/>
                  <a:ext cx="724" cy="130"/>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64" name="AutoShape 914"/>
                <p:cNvSpPr>
                  <a:spLocks noChangeArrowheads="1"/>
                </p:cNvSpPr>
                <p:nvPr/>
              </p:nvSpPr>
              <p:spPr bwMode="auto">
                <a:xfrm>
                  <a:off x="633" y="2582"/>
                  <a:ext cx="692" cy="102"/>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239" name="Rectangle 915"/>
              <p:cNvSpPr>
                <a:spLocks noChangeArrowheads="1"/>
              </p:cNvSpPr>
              <p:nvPr/>
            </p:nvSpPr>
            <p:spPr bwMode="auto">
              <a:xfrm>
                <a:off x="4229" y="1017"/>
                <a:ext cx="593" cy="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nvGrpSpPr>
              <p:cNvPr id="56479" name="Group 916"/>
              <p:cNvGrpSpPr>
                <a:grpSpLocks/>
              </p:cNvGrpSpPr>
              <p:nvPr/>
            </p:nvGrpSpPr>
            <p:grpSpPr bwMode="auto">
              <a:xfrm>
                <a:off x="4747" y="994"/>
                <a:ext cx="581" cy="134"/>
                <a:chOff x="614" y="2568"/>
                <a:chExt cx="725" cy="139"/>
              </a:xfrm>
            </p:grpSpPr>
            <p:sp>
              <p:nvSpPr>
                <p:cNvPr id="261" name="AutoShape 917"/>
                <p:cNvSpPr>
                  <a:spLocks noChangeArrowheads="1"/>
                </p:cNvSpPr>
                <p:nvPr/>
              </p:nvSpPr>
              <p:spPr bwMode="auto">
                <a:xfrm>
                  <a:off x="612" y="2562"/>
                  <a:ext cx="732" cy="140"/>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62" name="AutoShape 918"/>
                <p:cNvSpPr>
                  <a:spLocks noChangeArrowheads="1"/>
                </p:cNvSpPr>
                <p:nvPr/>
              </p:nvSpPr>
              <p:spPr bwMode="auto">
                <a:xfrm>
                  <a:off x="628" y="2577"/>
                  <a:ext cx="700" cy="111"/>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241" name="Rectangle 919"/>
              <p:cNvSpPr>
                <a:spLocks noChangeArrowheads="1"/>
              </p:cNvSpPr>
              <p:nvPr/>
            </p:nvSpPr>
            <p:spPr bwMode="auto">
              <a:xfrm>
                <a:off x="4216" y="1358"/>
                <a:ext cx="599" cy="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42" name="Rectangle 920"/>
              <p:cNvSpPr>
                <a:spLocks noChangeArrowheads="1"/>
              </p:cNvSpPr>
              <p:nvPr/>
            </p:nvSpPr>
            <p:spPr bwMode="auto">
              <a:xfrm>
                <a:off x="4229" y="1657"/>
                <a:ext cx="599" cy="4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nvGrpSpPr>
              <p:cNvPr id="56482" name="Group 921"/>
              <p:cNvGrpSpPr>
                <a:grpSpLocks/>
              </p:cNvGrpSpPr>
              <p:nvPr/>
            </p:nvGrpSpPr>
            <p:grpSpPr bwMode="auto">
              <a:xfrm>
                <a:off x="4735" y="1627"/>
                <a:ext cx="582" cy="151"/>
                <a:chOff x="614" y="2568"/>
                <a:chExt cx="725" cy="139"/>
              </a:xfrm>
            </p:grpSpPr>
            <p:sp>
              <p:nvSpPr>
                <p:cNvPr id="259" name="AutoShape 922"/>
                <p:cNvSpPr>
                  <a:spLocks noChangeArrowheads="1"/>
                </p:cNvSpPr>
                <p:nvPr/>
              </p:nvSpPr>
              <p:spPr bwMode="auto">
                <a:xfrm>
                  <a:off x="619" y="2569"/>
                  <a:ext cx="723" cy="137"/>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60" name="AutoShape 923"/>
                <p:cNvSpPr>
                  <a:spLocks noChangeArrowheads="1"/>
                </p:cNvSpPr>
                <p:nvPr/>
              </p:nvSpPr>
              <p:spPr bwMode="auto">
                <a:xfrm>
                  <a:off x="635" y="2589"/>
                  <a:ext cx="691" cy="111"/>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56483" name="Freeform 924"/>
              <p:cNvSpPr>
                <a:spLocks/>
              </p:cNvSpPr>
              <p:nvPr/>
            </p:nvSpPr>
            <p:spPr bwMode="auto">
              <a:xfrm>
                <a:off x="5288" y="1354"/>
                <a:ext cx="263" cy="188"/>
              </a:xfrm>
              <a:custGeom>
                <a:avLst/>
                <a:gdLst>
                  <a:gd name="T0" fmla="*/ 2 w 328"/>
                  <a:gd name="T1" fmla="*/ 0 h 226"/>
                  <a:gd name="T2" fmla="*/ 109 w 328"/>
                  <a:gd name="T3" fmla="*/ 51 h 226"/>
                  <a:gd name="T4" fmla="*/ 108 w 328"/>
                  <a:gd name="T5" fmla="*/ 90 h 226"/>
                  <a:gd name="T6" fmla="*/ 0 w 328"/>
                  <a:gd name="T7" fmla="*/ 39 h 226"/>
                  <a:gd name="T8" fmla="*/ 2 w 328"/>
                  <a:gd name="T9" fmla="*/ 0 h 2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8" h="226">
                    <a:moveTo>
                      <a:pt x="4" y="0"/>
                    </a:moveTo>
                    <a:cubicBezTo>
                      <a:pt x="60" y="10"/>
                      <a:pt x="182" y="74"/>
                      <a:pt x="328" y="128"/>
                    </a:cubicBezTo>
                    <a:cubicBezTo>
                      <a:pt x="326" y="162"/>
                      <a:pt x="326" y="158"/>
                      <a:pt x="326" y="226"/>
                    </a:cubicBezTo>
                    <a:cubicBezTo>
                      <a:pt x="326" y="226"/>
                      <a:pt x="169" y="155"/>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nvGrpSpPr>
              <p:cNvPr id="56484" name="Group 925"/>
              <p:cNvGrpSpPr>
                <a:grpSpLocks/>
              </p:cNvGrpSpPr>
              <p:nvPr/>
            </p:nvGrpSpPr>
            <p:grpSpPr bwMode="auto">
              <a:xfrm>
                <a:off x="4739" y="1327"/>
                <a:ext cx="582" cy="139"/>
                <a:chOff x="614" y="2568"/>
                <a:chExt cx="725" cy="139"/>
              </a:xfrm>
            </p:grpSpPr>
            <p:sp>
              <p:nvSpPr>
                <p:cNvPr id="257" name="AutoShape 926"/>
                <p:cNvSpPr>
                  <a:spLocks noChangeArrowheads="1"/>
                </p:cNvSpPr>
                <p:nvPr/>
              </p:nvSpPr>
              <p:spPr bwMode="auto">
                <a:xfrm>
                  <a:off x="614" y="2564"/>
                  <a:ext cx="723" cy="142"/>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58" name="AutoShape 927"/>
                <p:cNvSpPr>
                  <a:spLocks noChangeArrowheads="1"/>
                </p:cNvSpPr>
                <p:nvPr/>
              </p:nvSpPr>
              <p:spPr bwMode="auto">
                <a:xfrm>
                  <a:off x="630" y="2578"/>
                  <a:ext cx="699" cy="107"/>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246" name="Rectangle 928"/>
              <p:cNvSpPr>
                <a:spLocks noChangeArrowheads="1"/>
              </p:cNvSpPr>
              <p:nvPr/>
            </p:nvSpPr>
            <p:spPr bwMode="auto">
              <a:xfrm>
                <a:off x="5249" y="427"/>
                <a:ext cx="70" cy="2290"/>
              </a:xfrm>
              <a:prstGeom prst="rect">
                <a:avLst/>
              </a:prstGeom>
              <a:gradFill rotWithShape="1">
                <a:gsLst>
                  <a:gs pos="0">
                    <a:srgbClr val="333333"/>
                  </a:gs>
                  <a:gs pos="50000">
                    <a:srgbClr val="DDDDDD"/>
                  </a:gs>
                  <a:gs pos="100000">
                    <a:srgbClr val="333333"/>
                  </a:gs>
                </a:gsLst>
                <a:lin ang="0" scaled="1"/>
              </a:gra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56486" name="Freeform 929"/>
              <p:cNvSpPr>
                <a:spLocks/>
              </p:cNvSpPr>
              <p:nvPr/>
            </p:nvSpPr>
            <p:spPr bwMode="auto">
              <a:xfrm>
                <a:off x="5312" y="1007"/>
                <a:ext cx="237" cy="213"/>
              </a:xfrm>
              <a:custGeom>
                <a:avLst/>
                <a:gdLst>
                  <a:gd name="T0" fmla="*/ 2 w 296"/>
                  <a:gd name="T1" fmla="*/ 0 h 256"/>
                  <a:gd name="T2" fmla="*/ 96 w 296"/>
                  <a:gd name="T3" fmla="*/ 57 h 256"/>
                  <a:gd name="T4" fmla="*/ 98 w 296"/>
                  <a:gd name="T5" fmla="*/ 102 h 256"/>
                  <a:gd name="T6" fmla="*/ 0 w 296"/>
                  <a:gd name="T7" fmla="*/ 39 h 256"/>
                  <a:gd name="T8" fmla="*/ 2 w 296"/>
                  <a:gd name="T9" fmla="*/ 0 h 2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6" h="256">
                    <a:moveTo>
                      <a:pt x="4" y="0"/>
                    </a:moveTo>
                    <a:cubicBezTo>
                      <a:pt x="55" y="10"/>
                      <a:pt x="144" y="68"/>
                      <a:pt x="292" y="144"/>
                    </a:cubicBezTo>
                    <a:cubicBezTo>
                      <a:pt x="290" y="178"/>
                      <a:pt x="296" y="188"/>
                      <a:pt x="296" y="256"/>
                    </a:cubicBezTo>
                    <a:cubicBezTo>
                      <a:pt x="296" y="256"/>
                      <a:pt x="160" y="176"/>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56487" name="Freeform 930"/>
              <p:cNvSpPr>
                <a:spLocks/>
              </p:cNvSpPr>
              <p:nvPr/>
            </p:nvSpPr>
            <p:spPr bwMode="auto">
              <a:xfrm>
                <a:off x="5315" y="680"/>
                <a:ext cx="244" cy="240"/>
              </a:xfrm>
              <a:custGeom>
                <a:avLst/>
                <a:gdLst>
                  <a:gd name="T0" fmla="*/ 0 w 304"/>
                  <a:gd name="T1" fmla="*/ 0 h 288"/>
                  <a:gd name="T2" fmla="*/ 101 w 304"/>
                  <a:gd name="T3" fmla="*/ 66 h 288"/>
                  <a:gd name="T4" fmla="*/ 95 w 304"/>
                  <a:gd name="T5" fmla="*/ 116 h 288"/>
                  <a:gd name="T6" fmla="*/ 2 w 304"/>
                  <a:gd name="T7" fmla="*/ 50 h 288"/>
                  <a:gd name="T8" fmla="*/ 0 w 304"/>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4" h="288">
                    <a:moveTo>
                      <a:pt x="0" y="0"/>
                    </a:moveTo>
                    <a:cubicBezTo>
                      <a:pt x="51" y="10"/>
                      <a:pt x="148" y="76"/>
                      <a:pt x="304" y="164"/>
                    </a:cubicBezTo>
                    <a:cubicBezTo>
                      <a:pt x="302" y="198"/>
                      <a:pt x="284" y="220"/>
                      <a:pt x="284" y="288"/>
                    </a:cubicBezTo>
                    <a:cubicBezTo>
                      <a:pt x="284" y="288"/>
                      <a:pt x="163" y="179"/>
                      <a:pt x="8" y="124"/>
                    </a:cubicBezTo>
                    <a:cubicBezTo>
                      <a:pt x="8" y="72"/>
                      <a:pt x="0" y="17"/>
                      <a:pt x="0"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49" name="Oval 931"/>
              <p:cNvSpPr>
                <a:spLocks noChangeArrowheads="1"/>
              </p:cNvSpPr>
              <p:nvPr/>
            </p:nvSpPr>
            <p:spPr bwMode="auto">
              <a:xfrm>
                <a:off x="5517" y="2603"/>
                <a:ext cx="51" cy="100"/>
              </a:xfrm>
              <a:prstGeom prst="ellipse">
                <a:avLst/>
              </a:prstGeom>
              <a:solidFill>
                <a:srgbClr val="3333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56489" name="Freeform 932"/>
              <p:cNvSpPr>
                <a:spLocks/>
              </p:cNvSpPr>
              <p:nvPr/>
            </p:nvSpPr>
            <p:spPr bwMode="auto">
              <a:xfrm>
                <a:off x="5302" y="2614"/>
                <a:ext cx="245" cy="200"/>
              </a:xfrm>
              <a:custGeom>
                <a:avLst/>
                <a:gdLst>
                  <a:gd name="T0" fmla="*/ 0 w 306"/>
                  <a:gd name="T1" fmla="*/ 43 h 240"/>
                  <a:gd name="T2" fmla="*/ 2 w 306"/>
                  <a:gd name="T3" fmla="*/ 97 h 240"/>
                  <a:gd name="T4" fmla="*/ 101 w 306"/>
                  <a:gd name="T5" fmla="*/ 44 h 240"/>
                  <a:gd name="T6" fmla="*/ 98 w 306"/>
                  <a:gd name="T7" fmla="*/ 0 h 240"/>
                  <a:gd name="T8" fmla="*/ 0 w 306"/>
                  <a:gd name="T9" fmla="*/ 43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240">
                    <a:moveTo>
                      <a:pt x="0" y="106"/>
                    </a:moveTo>
                    <a:lnTo>
                      <a:pt x="2" y="240"/>
                    </a:lnTo>
                    <a:lnTo>
                      <a:pt x="306" y="110"/>
                    </a:lnTo>
                    <a:lnTo>
                      <a:pt x="300" y="0"/>
                    </a:lnTo>
                    <a:lnTo>
                      <a:pt x="0" y="106"/>
                    </a:lnTo>
                    <a:close/>
                  </a:path>
                </a:pathLst>
              </a:custGeom>
              <a:solidFill>
                <a:srgbClr val="3333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51" name="AutoShape 933"/>
              <p:cNvSpPr>
                <a:spLocks noChangeArrowheads="1"/>
              </p:cNvSpPr>
              <p:nvPr/>
            </p:nvSpPr>
            <p:spPr bwMode="auto">
              <a:xfrm>
                <a:off x="4140" y="2681"/>
                <a:ext cx="1199" cy="142"/>
              </a:xfrm>
              <a:prstGeom prst="roundRect">
                <a:avLst>
                  <a:gd name="adj" fmla="val 50000"/>
                </a:avLst>
              </a:prstGeom>
              <a:solidFill>
                <a:srgbClr val="DDDDDD"/>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52" name="AutoShape 934"/>
              <p:cNvSpPr>
                <a:spLocks noChangeArrowheads="1"/>
              </p:cNvSpPr>
              <p:nvPr/>
            </p:nvSpPr>
            <p:spPr bwMode="auto">
              <a:xfrm>
                <a:off x="4210" y="2710"/>
                <a:ext cx="1065" cy="78"/>
              </a:xfrm>
              <a:prstGeom prst="roundRect">
                <a:avLst>
                  <a:gd name="adj" fmla="val 50000"/>
                </a:avLst>
              </a:prstGeom>
              <a:gradFill rotWithShape="1">
                <a:gsLst>
                  <a:gs pos="0">
                    <a:schemeClr val="tx2"/>
                  </a:gs>
                  <a:gs pos="100000">
                    <a:schemeClr val="bg2"/>
                  </a:gs>
                </a:gsLst>
                <a:lin ang="0" scaled="1"/>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53" name="Oval 935"/>
              <p:cNvSpPr>
                <a:spLocks noChangeArrowheads="1"/>
              </p:cNvSpPr>
              <p:nvPr/>
            </p:nvSpPr>
            <p:spPr bwMode="auto">
              <a:xfrm>
                <a:off x="4305" y="2382"/>
                <a:ext cx="159" cy="142"/>
              </a:xfrm>
              <a:prstGeom prst="ellipse">
                <a:avLst/>
              </a:prstGeom>
              <a:solidFill>
                <a:srgbClr val="33CC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54" name="Oval 936"/>
              <p:cNvSpPr>
                <a:spLocks noChangeArrowheads="1"/>
              </p:cNvSpPr>
              <p:nvPr/>
            </p:nvSpPr>
            <p:spPr bwMode="auto">
              <a:xfrm>
                <a:off x="4484" y="2382"/>
                <a:ext cx="159" cy="142"/>
              </a:xfrm>
              <a:prstGeom prst="ellipse">
                <a:avLst/>
              </a:prstGeom>
              <a:solidFill>
                <a:srgbClr val="FF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solidFill>
                    <a:srgbClr val="FF0000"/>
                  </a:solidFill>
                  <a:latin typeface="Arial"/>
                  <a:cs typeface="Arial"/>
                </a:endParaRPr>
              </a:p>
            </p:txBody>
          </p:sp>
          <p:sp>
            <p:nvSpPr>
              <p:cNvPr id="255" name="Oval 937"/>
              <p:cNvSpPr>
                <a:spLocks noChangeArrowheads="1"/>
              </p:cNvSpPr>
              <p:nvPr/>
            </p:nvSpPr>
            <p:spPr bwMode="auto">
              <a:xfrm>
                <a:off x="4663" y="2375"/>
                <a:ext cx="159" cy="149"/>
              </a:xfrm>
              <a:prstGeom prst="ellipse">
                <a:avLst/>
              </a:prstGeom>
              <a:solidFill>
                <a:srgbClr val="33CC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256" name="Rectangle 938"/>
              <p:cNvSpPr>
                <a:spLocks noChangeArrowheads="1"/>
              </p:cNvSpPr>
              <p:nvPr/>
            </p:nvSpPr>
            <p:spPr bwMode="auto">
              <a:xfrm>
                <a:off x="5058" y="1835"/>
                <a:ext cx="89" cy="761"/>
              </a:xfrm>
              <a:prstGeom prst="rect">
                <a:avLst/>
              </a:prstGeom>
              <a:solidFill>
                <a:srgbClr val="292929"/>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grpSp>
          <p:nvGrpSpPr>
            <p:cNvPr id="56450" name="Group 44"/>
            <p:cNvGrpSpPr>
              <a:grpSpLocks/>
            </p:cNvGrpSpPr>
            <p:nvPr/>
          </p:nvGrpSpPr>
          <p:grpSpPr bwMode="auto">
            <a:xfrm>
              <a:off x="3251557" y="2221407"/>
              <a:ext cx="903025" cy="726415"/>
              <a:chOff x="-44" y="1473"/>
              <a:chExt cx="981" cy="1105"/>
            </a:xfrm>
          </p:grpSpPr>
          <p:pic>
            <p:nvPicPr>
              <p:cNvPr id="56470" name="Picture 45" descr="desktop_computer_stylized_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4" y="1473"/>
                <a:ext cx="981" cy="1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471" name="Freeform 46"/>
              <p:cNvSpPr>
                <a:spLocks/>
              </p:cNvSpPr>
              <p:nvPr/>
            </p:nvSpPr>
            <p:spPr bwMode="auto">
              <a:xfrm flipH="1">
                <a:off x="374" y="1579"/>
                <a:ext cx="477" cy="506"/>
              </a:xfrm>
              <a:custGeom>
                <a:avLst/>
                <a:gdLst>
                  <a:gd name="T0" fmla="*/ 0 w 356"/>
                  <a:gd name="T1" fmla="*/ 0 h 368"/>
                  <a:gd name="T2" fmla="*/ 1296 w 356"/>
                  <a:gd name="T3" fmla="*/ 69 h 368"/>
                  <a:gd name="T4" fmla="*/ 1537 w 356"/>
                  <a:gd name="T5" fmla="*/ 1447 h 368"/>
                  <a:gd name="T6" fmla="*/ 339 w 356"/>
                  <a:gd name="T7" fmla="*/ 1810 h 368"/>
                  <a:gd name="T8" fmla="*/ 0 w 356"/>
                  <a:gd name="T9" fmla="*/ 0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6" h="368">
                    <a:moveTo>
                      <a:pt x="0" y="0"/>
                    </a:moveTo>
                    <a:lnTo>
                      <a:pt x="300" y="14"/>
                    </a:lnTo>
                    <a:lnTo>
                      <a:pt x="356" y="294"/>
                    </a:lnTo>
                    <a:lnTo>
                      <a:pt x="78" y="368"/>
                    </a:lnTo>
                    <a:lnTo>
                      <a:pt x="0" y="0"/>
                    </a:lnTo>
                    <a:close/>
                  </a:path>
                </a:pathLst>
              </a:custGeom>
              <a:gradFill rotWithShape="1">
                <a:gsLst>
                  <a:gs pos="0">
                    <a:srgbClr val="000099"/>
                  </a:gs>
                  <a:gs pos="100000">
                    <a:schemeClr val="bg1"/>
                  </a:gs>
                </a:gsLst>
                <a:lin ang="2700000" scaled="1"/>
              </a:gradFill>
              <a:ln>
                <a:noFill/>
              </a:ln>
              <a:effectLst/>
              <a:extLst>
                <a:ext uri="{91240B29-F687-4f45-9708-019B960494DF}">
                  <a14:hiddenLine xmlns:a14="http://schemas.microsoft.com/office/drawing/2010/main" xmlns="" w="9525" cap="flat" cmpd="sng">
                    <a:solidFill>
                      <a:schemeClr val="tx1"/>
                    </a:solidFill>
                    <a:prstDash val="solid"/>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a:p>
            </p:txBody>
          </p:sp>
        </p:grpSp>
        <p:grpSp>
          <p:nvGrpSpPr>
            <p:cNvPr id="56451" name="Group 44"/>
            <p:cNvGrpSpPr>
              <a:grpSpLocks/>
            </p:cNvGrpSpPr>
            <p:nvPr/>
          </p:nvGrpSpPr>
          <p:grpSpPr bwMode="auto">
            <a:xfrm>
              <a:off x="2055677" y="2656045"/>
              <a:ext cx="903025" cy="726415"/>
              <a:chOff x="-44" y="1473"/>
              <a:chExt cx="981" cy="1105"/>
            </a:xfrm>
          </p:grpSpPr>
          <p:pic>
            <p:nvPicPr>
              <p:cNvPr id="56468" name="Picture 45" descr="desktop_computer_stylized_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4" y="1473"/>
                <a:ext cx="981" cy="1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469" name="Freeform 46"/>
              <p:cNvSpPr>
                <a:spLocks/>
              </p:cNvSpPr>
              <p:nvPr/>
            </p:nvSpPr>
            <p:spPr bwMode="auto">
              <a:xfrm flipH="1">
                <a:off x="374" y="1579"/>
                <a:ext cx="477" cy="506"/>
              </a:xfrm>
              <a:custGeom>
                <a:avLst/>
                <a:gdLst>
                  <a:gd name="T0" fmla="*/ 0 w 356"/>
                  <a:gd name="T1" fmla="*/ 0 h 368"/>
                  <a:gd name="T2" fmla="*/ 1296 w 356"/>
                  <a:gd name="T3" fmla="*/ 69 h 368"/>
                  <a:gd name="T4" fmla="*/ 1537 w 356"/>
                  <a:gd name="T5" fmla="*/ 1447 h 368"/>
                  <a:gd name="T6" fmla="*/ 339 w 356"/>
                  <a:gd name="T7" fmla="*/ 1810 h 368"/>
                  <a:gd name="T8" fmla="*/ 0 w 356"/>
                  <a:gd name="T9" fmla="*/ 0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6" h="368">
                    <a:moveTo>
                      <a:pt x="0" y="0"/>
                    </a:moveTo>
                    <a:lnTo>
                      <a:pt x="300" y="14"/>
                    </a:lnTo>
                    <a:lnTo>
                      <a:pt x="356" y="294"/>
                    </a:lnTo>
                    <a:lnTo>
                      <a:pt x="78" y="368"/>
                    </a:lnTo>
                    <a:lnTo>
                      <a:pt x="0" y="0"/>
                    </a:lnTo>
                    <a:close/>
                  </a:path>
                </a:pathLst>
              </a:custGeom>
              <a:gradFill rotWithShape="1">
                <a:gsLst>
                  <a:gs pos="0">
                    <a:srgbClr val="000099"/>
                  </a:gs>
                  <a:gs pos="100000">
                    <a:schemeClr val="bg1"/>
                  </a:gs>
                </a:gsLst>
                <a:lin ang="2700000" scaled="1"/>
              </a:gradFill>
              <a:ln>
                <a:noFill/>
              </a:ln>
              <a:effectLst/>
              <a:extLst>
                <a:ext uri="{91240B29-F687-4f45-9708-019B960494DF}">
                  <a14:hiddenLine xmlns:a14="http://schemas.microsoft.com/office/drawing/2010/main" xmlns="" w="9525" cap="flat" cmpd="sng">
                    <a:solidFill>
                      <a:schemeClr val="tx1"/>
                    </a:solidFill>
                    <a:prstDash val="solid"/>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a:p>
            </p:txBody>
          </p:sp>
        </p:grpSp>
        <p:sp>
          <p:nvSpPr>
            <p:cNvPr id="213" name="Line 272"/>
            <p:cNvSpPr>
              <a:spLocks noChangeShapeType="1"/>
            </p:cNvSpPr>
            <p:nvPr/>
          </p:nvSpPr>
          <p:spPr bwMode="auto">
            <a:xfrm>
              <a:off x="2733440" y="3303720"/>
              <a:ext cx="372524" cy="553773"/>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14" name="Line 272"/>
            <p:cNvSpPr>
              <a:spLocks noChangeShapeType="1"/>
            </p:cNvSpPr>
            <p:nvPr/>
          </p:nvSpPr>
          <p:spPr bwMode="auto">
            <a:xfrm flipH="1">
              <a:off x="2948421" y="4175654"/>
              <a:ext cx="265854" cy="1090348"/>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454" name="Group 257"/>
            <p:cNvGrpSpPr>
              <a:grpSpLocks/>
            </p:cNvGrpSpPr>
            <p:nvPr/>
          </p:nvGrpSpPr>
          <p:grpSpPr bwMode="auto">
            <a:xfrm>
              <a:off x="2413407" y="5225367"/>
              <a:ext cx="712381" cy="332472"/>
              <a:chOff x="3600" y="219"/>
              <a:chExt cx="360" cy="175"/>
            </a:xfrm>
          </p:grpSpPr>
          <p:sp>
            <p:nvSpPr>
              <p:cNvPr id="216" name="Oval 258"/>
              <p:cNvSpPr>
                <a:spLocks noChangeArrowheads="1"/>
              </p:cNvSpPr>
              <p:nvPr/>
            </p:nvSpPr>
            <p:spPr bwMode="auto">
              <a:xfrm>
                <a:off x="3603" y="297"/>
                <a:ext cx="357" cy="98"/>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17" name="Line 259"/>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18" name="Line 260"/>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19" name="Rectangle 261"/>
              <p:cNvSpPr>
                <a:spLocks noChangeArrowheads="1"/>
              </p:cNvSpPr>
              <p:nvPr/>
            </p:nvSpPr>
            <p:spPr bwMode="auto">
              <a:xfrm>
                <a:off x="3603" y="289"/>
                <a:ext cx="353" cy="59"/>
              </a:xfrm>
              <a:prstGeom prst="rect">
                <a:avLst/>
              </a:prstGeom>
              <a:solidFill>
                <a:schemeClr val="hlink"/>
              </a:solidFill>
              <a:ln>
                <a:noFill/>
              </a:ln>
              <a:effectLst/>
              <a:extLs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20" name="Oval 26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460" name="Group 263"/>
              <p:cNvGrpSpPr>
                <a:grpSpLocks/>
              </p:cNvGrpSpPr>
              <p:nvPr/>
            </p:nvGrpSpPr>
            <p:grpSpPr bwMode="auto">
              <a:xfrm>
                <a:off x="3686" y="244"/>
                <a:ext cx="177" cy="66"/>
                <a:chOff x="2848" y="848"/>
                <a:chExt cx="140" cy="98"/>
              </a:xfrm>
            </p:grpSpPr>
            <p:sp>
              <p:nvSpPr>
                <p:cNvPr id="226" name="Line 264"/>
                <p:cNvSpPr>
                  <a:spLocks noChangeShapeType="1"/>
                </p:cNvSpPr>
                <p:nvPr/>
              </p:nvSpPr>
              <p:spPr bwMode="auto">
                <a:xfrm flipV="1">
                  <a:off x="2848" y="848"/>
                  <a:ext cx="50" cy="1"/>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27" name="Line 265"/>
                <p:cNvSpPr>
                  <a:spLocks noChangeShapeType="1"/>
                </p:cNvSpPr>
                <p:nvPr/>
              </p:nvSpPr>
              <p:spPr bwMode="auto">
                <a:xfrm>
                  <a:off x="2944" y="947"/>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28" name="Line 266"/>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nvGrpSpPr>
              <p:cNvPr id="56461" name="Group 267"/>
              <p:cNvGrpSpPr>
                <a:grpSpLocks/>
              </p:cNvGrpSpPr>
              <p:nvPr/>
            </p:nvGrpSpPr>
            <p:grpSpPr bwMode="auto">
              <a:xfrm flipV="1">
                <a:off x="3686" y="243"/>
                <a:ext cx="177" cy="66"/>
                <a:chOff x="2848" y="848"/>
                <a:chExt cx="140" cy="98"/>
              </a:xfrm>
            </p:grpSpPr>
            <p:sp>
              <p:nvSpPr>
                <p:cNvPr id="223" name="Line 268"/>
                <p:cNvSpPr>
                  <a:spLocks noChangeShapeType="1"/>
                </p:cNvSpPr>
                <p:nvPr/>
              </p:nvSpPr>
              <p:spPr bwMode="auto">
                <a:xfrm flipV="1">
                  <a:off x="2848" y="846"/>
                  <a:ext cx="5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24" name="Line 269"/>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225" name="Line 270"/>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grpSp>
      <p:grpSp>
        <p:nvGrpSpPr>
          <p:cNvPr id="56322" name="Group 117"/>
          <p:cNvGrpSpPr>
            <a:grpSpLocks/>
          </p:cNvGrpSpPr>
          <p:nvPr/>
        </p:nvGrpSpPr>
        <p:grpSpPr bwMode="auto">
          <a:xfrm>
            <a:off x="1820863" y="1739900"/>
            <a:ext cx="2693987" cy="3848100"/>
            <a:chOff x="2055677" y="1733550"/>
            <a:chExt cx="2784902" cy="4168775"/>
          </a:xfrm>
        </p:grpSpPr>
        <p:sp>
          <p:nvSpPr>
            <p:cNvPr id="119" name="Freeform 7"/>
            <p:cNvSpPr>
              <a:spLocks/>
            </p:cNvSpPr>
            <p:nvPr/>
          </p:nvSpPr>
          <p:spPr bwMode="auto">
            <a:xfrm>
              <a:off x="2249324" y="1733550"/>
              <a:ext cx="2292580" cy="4168775"/>
            </a:xfrm>
            <a:custGeom>
              <a:avLst/>
              <a:gdLst>
                <a:gd name="T0" fmla="*/ 61 w 1476"/>
                <a:gd name="T1" fmla="*/ 516 h 2122"/>
                <a:gd name="T2" fmla="*/ 403 w 1476"/>
                <a:gd name="T3" fmla="*/ 156 h 2122"/>
                <a:gd name="T4" fmla="*/ 655 w 1476"/>
                <a:gd name="T5" fmla="*/ 30 h 2122"/>
                <a:gd name="T6" fmla="*/ 1015 w 1476"/>
                <a:gd name="T7" fmla="*/ 60 h 2122"/>
                <a:gd name="T8" fmla="*/ 1405 w 1476"/>
                <a:gd name="T9" fmla="*/ 390 h 2122"/>
                <a:gd name="T10" fmla="*/ 1441 w 1476"/>
                <a:gd name="T11" fmla="*/ 894 h 2122"/>
                <a:gd name="T12" fmla="*/ 1429 w 1476"/>
                <a:gd name="T13" fmla="*/ 1386 h 2122"/>
                <a:gd name="T14" fmla="*/ 1375 w 1476"/>
                <a:gd name="T15" fmla="*/ 1758 h 2122"/>
                <a:gd name="T16" fmla="*/ 1147 w 1476"/>
                <a:gd name="T17" fmla="*/ 1926 h 2122"/>
                <a:gd name="T18" fmla="*/ 745 w 1476"/>
                <a:gd name="T19" fmla="*/ 2034 h 2122"/>
                <a:gd name="T20" fmla="*/ 175 w 1476"/>
                <a:gd name="T21" fmla="*/ 2034 h 2122"/>
                <a:gd name="T22" fmla="*/ 37 w 1476"/>
                <a:gd name="T23" fmla="*/ 1506 h 2122"/>
                <a:gd name="T24" fmla="*/ 61 w 1476"/>
                <a:gd name="T25" fmla="*/ 516 h 2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6" h="2122">
                  <a:moveTo>
                    <a:pt x="61" y="516"/>
                  </a:moveTo>
                  <a:cubicBezTo>
                    <a:pt x="122" y="291"/>
                    <a:pt x="304" y="237"/>
                    <a:pt x="403" y="156"/>
                  </a:cubicBezTo>
                  <a:cubicBezTo>
                    <a:pt x="502" y="75"/>
                    <a:pt x="553" y="46"/>
                    <a:pt x="655" y="30"/>
                  </a:cubicBezTo>
                  <a:cubicBezTo>
                    <a:pt x="757" y="14"/>
                    <a:pt x="890" y="0"/>
                    <a:pt x="1015" y="60"/>
                  </a:cubicBezTo>
                  <a:cubicBezTo>
                    <a:pt x="1140" y="120"/>
                    <a:pt x="1334" y="251"/>
                    <a:pt x="1405" y="390"/>
                  </a:cubicBezTo>
                  <a:cubicBezTo>
                    <a:pt x="1476" y="529"/>
                    <a:pt x="1437" y="728"/>
                    <a:pt x="1441" y="894"/>
                  </a:cubicBezTo>
                  <a:cubicBezTo>
                    <a:pt x="1445" y="1060"/>
                    <a:pt x="1440" y="1242"/>
                    <a:pt x="1429" y="1386"/>
                  </a:cubicBezTo>
                  <a:cubicBezTo>
                    <a:pt x="1418" y="1530"/>
                    <a:pt x="1422" y="1668"/>
                    <a:pt x="1375" y="1758"/>
                  </a:cubicBezTo>
                  <a:cubicBezTo>
                    <a:pt x="1328" y="1848"/>
                    <a:pt x="1252" y="1880"/>
                    <a:pt x="1147" y="1926"/>
                  </a:cubicBezTo>
                  <a:cubicBezTo>
                    <a:pt x="1042" y="1972"/>
                    <a:pt x="907" y="2016"/>
                    <a:pt x="745" y="2034"/>
                  </a:cubicBezTo>
                  <a:cubicBezTo>
                    <a:pt x="583" y="2052"/>
                    <a:pt x="293" y="2122"/>
                    <a:pt x="175" y="2034"/>
                  </a:cubicBezTo>
                  <a:cubicBezTo>
                    <a:pt x="57" y="1946"/>
                    <a:pt x="56" y="1759"/>
                    <a:pt x="37" y="1506"/>
                  </a:cubicBezTo>
                  <a:cubicBezTo>
                    <a:pt x="18" y="1253"/>
                    <a:pt x="0" y="741"/>
                    <a:pt x="61" y="516"/>
                  </a:cubicBezTo>
                  <a:close/>
                </a:path>
              </a:pathLst>
            </a:custGeom>
            <a:solidFill>
              <a:srgbClr val="33CCCC"/>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364" name="Group 210"/>
            <p:cNvGrpSpPr>
              <a:grpSpLocks/>
            </p:cNvGrpSpPr>
            <p:nvPr/>
          </p:nvGrpSpPr>
          <p:grpSpPr bwMode="auto">
            <a:xfrm>
              <a:off x="3821113" y="3592360"/>
              <a:ext cx="672978" cy="306746"/>
              <a:chOff x="3600" y="219"/>
              <a:chExt cx="360" cy="175"/>
            </a:xfrm>
          </p:grpSpPr>
          <p:sp>
            <p:nvSpPr>
              <p:cNvPr id="183" name="Oval 21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84" name="Line 212"/>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85" name="Line 213"/>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86" name="Rectangle 214"/>
              <p:cNvSpPr>
                <a:spLocks noChangeArrowheads="1"/>
              </p:cNvSpPr>
              <p:nvPr/>
            </p:nvSpPr>
            <p:spPr bwMode="auto">
              <a:xfrm>
                <a:off x="3603" y="289"/>
                <a:ext cx="355" cy="59"/>
              </a:xfrm>
              <a:prstGeom prst="rect">
                <a:avLst/>
              </a:prstGeom>
              <a:solidFill>
                <a:schemeClr val="hlink"/>
              </a:solidFill>
              <a:ln>
                <a:noFill/>
              </a:ln>
              <a:effectLst/>
              <a:extLs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87" name="Oval 21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432" name="Group 216"/>
              <p:cNvGrpSpPr>
                <a:grpSpLocks/>
              </p:cNvGrpSpPr>
              <p:nvPr/>
            </p:nvGrpSpPr>
            <p:grpSpPr bwMode="auto">
              <a:xfrm>
                <a:off x="3686" y="244"/>
                <a:ext cx="177" cy="66"/>
                <a:chOff x="2848" y="848"/>
                <a:chExt cx="140" cy="98"/>
              </a:xfrm>
            </p:grpSpPr>
            <p:sp>
              <p:nvSpPr>
                <p:cNvPr id="193" name="Line 217"/>
                <p:cNvSpPr>
                  <a:spLocks noChangeShapeType="1"/>
                </p:cNvSpPr>
                <p:nvPr/>
              </p:nvSpPr>
              <p:spPr bwMode="auto">
                <a:xfrm flipV="1">
                  <a:off x="2848" y="848"/>
                  <a:ext cx="50" cy="1"/>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94" name="Line 218"/>
                <p:cNvSpPr>
                  <a:spLocks noChangeShapeType="1"/>
                </p:cNvSpPr>
                <p:nvPr/>
              </p:nvSpPr>
              <p:spPr bwMode="auto">
                <a:xfrm>
                  <a:off x="2945" y="948"/>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95" name="Line 219"/>
                <p:cNvSpPr>
                  <a:spLocks noChangeShapeType="1"/>
                </p:cNvSpPr>
                <p:nvPr/>
              </p:nvSpPr>
              <p:spPr bwMode="auto">
                <a:xfrm>
                  <a:off x="2892" y="849"/>
                  <a:ext cx="53" cy="9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nvGrpSpPr>
              <p:cNvPr id="56433" name="Group 220"/>
              <p:cNvGrpSpPr>
                <a:grpSpLocks/>
              </p:cNvGrpSpPr>
              <p:nvPr/>
            </p:nvGrpSpPr>
            <p:grpSpPr bwMode="auto">
              <a:xfrm flipV="1">
                <a:off x="3686" y="243"/>
                <a:ext cx="177" cy="66"/>
                <a:chOff x="2848" y="848"/>
                <a:chExt cx="140" cy="98"/>
              </a:xfrm>
            </p:grpSpPr>
            <p:sp>
              <p:nvSpPr>
                <p:cNvPr id="190" name="Line 221"/>
                <p:cNvSpPr>
                  <a:spLocks noChangeShapeType="1"/>
                </p:cNvSpPr>
                <p:nvPr/>
              </p:nvSpPr>
              <p:spPr bwMode="auto">
                <a:xfrm flipV="1">
                  <a:off x="2848" y="846"/>
                  <a:ext cx="5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91" name="Line 222"/>
                <p:cNvSpPr>
                  <a:spLocks noChangeShapeType="1"/>
                </p:cNvSpPr>
                <p:nvPr/>
              </p:nvSpPr>
              <p:spPr bwMode="auto">
                <a:xfrm>
                  <a:off x="2945" y="946"/>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92" name="Line 223"/>
                <p:cNvSpPr>
                  <a:spLocks noChangeShapeType="1"/>
                </p:cNvSpPr>
                <p:nvPr/>
              </p:nvSpPr>
              <p:spPr bwMode="auto">
                <a:xfrm>
                  <a:off x="2892" y="849"/>
                  <a:ext cx="53" cy="9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sp>
          <p:nvSpPr>
            <p:cNvPr id="121" name="Line 252"/>
            <p:cNvSpPr>
              <a:spLocks noChangeShapeType="1"/>
            </p:cNvSpPr>
            <p:nvPr/>
          </p:nvSpPr>
          <p:spPr bwMode="auto">
            <a:xfrm flipV="1">
              <a:off x="3309458" y="2808420"/>
              <a:ext cx="338061" cy="1042194"/>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22" name="Line 254"/>
            <p:cNvSpPr>
              <a:spLocks noChangeShapeType="1"/>
            </p:cNvSpPr>
            <p:nvPr/>
          </p:nvSpPr>
          <p:spPr bwMode="auto">
            <a:xfrm flipV="1">
              <a:off x="3640954" y="3761185"/>
              <a:ext cx="188723" cy="211534"/>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23" name="Line 255"/>
            <p:cNvSpPr>
              <a:spLocks noChangeShapeType="1"/>
            </p:cNvSpPr>
            <p:nvPr/>
          </p:nvSpPr>
          <p:spPr bwMode="auto">
            <a:xfrm flipV="1">
              <a:off x="4489389" y="3743987"/>
              <a:ext cx="351190" cy="1719"/>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24" name="Line 256"/>
            <p:cNvSpPr>
              <a:spLocks noChangeShapeType="1"/>
            </p:cNvSpPr>
            <p:nvPr/>
          </p:nvSpPr>
          <p:spPr bwMode="auto">
            <a:xfrm flipV="1">
              <a:off x="3117451" y="5441421"/>
              <a:ext cx="351190" cy="344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25" name="Line 271"/>
            <p:cNvSpPr>
              <a:spLocks noChangeShapeType="1"/>
            </p:cNvSpPr>
            <p:nvPr/>
          </p:nvSpPr>
          <p:spPr bwMode="auto">
            <a:xfrm flipV="1">
              <a:off x="2201732" y="5436262"/>
              <a:ext cx="351190" cy="344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26" name="Line 272"/>
            <p:cNvSpPr>
              <a:spLocks noChangeShapeType="1"/>
            </p:cNvSpPr>
            <p:nvPr/>
          </p:nvSpPr>
          <p:spPr bwMode="auto">
            <a:xfrm>
              <a:off x="3430897" y="4184254"/>
              <a:ext cx="484116" cy="622565"/>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pic>
          <p:nvPicPr>
            <p:cNvPr id="1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5139" y="3857493"/>
              <a:ext cx="736842" cy="3284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56372" name="Group 906"/>
            <p:cNvGrpSpPr>
              <a:grpSpLocks/>
            </p:cNvGrpSpPr>
            <p:nvPr/>
          </p:nvGrpSpPr>
          <p:grpSpPr bwMode="auto">
            <a:xfrm>
              <a:off x="3785454" y="4800471"/>
              <a:ext cx="366712" cy="579437"/>
              <a:chOff x="4140" y="429"/>
              <a:chExt cx="1425" cy="2396"/>
            </a:xfrm>
          </p:grpSpPr>
          <p:sp>
            <p:nvSpPr>
              <p:cNvPr id="56395" name="Freeform 907"/>
              <p:cNvSpPr>
                <a:spLocks/>
              </p:cNvSpPr>
              <p:nvPr/>
            </p:nvSpPr>
            <p:spPr bwMode="auto">
              <a:xfrm>
                <a:off x="5268" y="433"/>
                <a:ext cx="283" cy="2286"/>
              </a:xfrm>
              <a:custGeom>
                <a:avLst/>
                <a:gdLst>
                  <a:gd name="T0" fmla="*/ 21 w 354"/>
                  <a:gd name="T1" fmla="*/ 0 h 2742"/>
                  <a:gd name="T2" fmla="*/ 116 w 354"/>
                  <a:gd name="T3" fmla="*/ 137 h 2742"/>
                  <a:gd name="T4" fmla="*/ 114 w 354"/>
                  <a:gd name="T5" fmla="*/ 1057 h 2742"/>
                  <a:gd name="T6" fmla="*/ 0 w 354"/>
                  <a:gd name="T7" fmla="*/ 1105 h 2742"/>
                  <a:gd name="T8" fmla="*/ 21 w 354"/>
                  <a:gd name="T9" fmla="*/ 0 h 27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4" h="2742">
                    <a:moveTo>
                      <a:pt x="63" y="0"/>
                    </a:moveTo>
                    <a:lnTo>
                      <a:pt x="354" y="339"/>
                    </a:lnTo>
                    <a:lnTo>
                      <a:pt x="346" y="2624"/>
                    </a:lnTo>
                    <a:lnTo>
                      <a:pt x="0" y="2742"/>
                    </a:lnTo>
                    <a:lnTo>
                      <a:pt x="63" y="0"/>
                    </a:lnTo>
                    <a:close/>
                  </a:path>
                </a:pathLst>
              </a:custGeom>
              <a:gradFill rotWithShape="1">
                <a:gsLst>
                  <a:gs pos="0">
                    <a:srgbClr val="DDDDDD"/>
                  </a:gs>
                  <a:gs pos="100000">
                    <a:srgbClr val="333333"/>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152" name="Rectangle 908"/>
              <p:cNvSpPr>
                <a:spLocks noChangeArrowheads="1"/>
              </p:cNvSpPr>
              <p:nvPr/>
            </p:nvSpPr>
            <p:spPr bwMode="auto">
              <a:xfrm>
                <a:off x="4210" y="427"/>
                <a:ext cx="1046" cy="2283"/>
              </a:xfrm>
              <a:prstGeom prst="rect">
                <a:avLst/>
              </a:pr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56397" name="Freeform 909"/>
              <p:cNvSpPr>
                <a:spLocks/>
              </p:cNvSpPr>
              <p:nvPr/>
            </p:nvSpPr>
            <p:spPr bwMode="auto">
              <a:xfrm>
                <a:off x="5321" y="570"/>
                <a:ext cx="169" cy="2115"/>
              </a:xfrm>
              <a:custGeom>
                <a:avLst/>
                <a:gdLst>
                  <a:gd name="T0" fmla="*/ 2 w 211"/>
                  <a:gd name="T1" fmla="*/ 0 h 2537"/>
                  <a:gd name="T2" fmla="*/ 70 w 211"/>
                  <a:gd name="T3" fmla="*/ 88 h 2537"/>
                  <a:gd name="T4" fmla="*/ 2 w 211"/>
                  <a:gd name="T5" fmla="*/ 1007 h 2537"/>
                  <a:gd name="T6" fmla="*/ 2 w 211"/>
                  <a:gd name="T7" fmla="*/ 0 h 25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 h="2537">
                    <a:moveTo>
                      <a:pt x="7" y="0"/>
                    </a:moveTo>
                    <a:cubicBezTo>
                      <a:pt x="7" y="0"/>
                      <a:pt x="57" y="28"/>
                      <a:pt x="211" y="218"/>
                    </a:cubicBezTo>
                    <a:cubicBezTo>
                      <a:pt x="0" y="1229"/>
                      <a:pt x="41" y="2537"/>
                      <a:pt x="7" y="2501"/>
                    </a:cubicBezTo>
                    <a:lnTo>
                      <a:pt x="7" y="0"/>
                    </a:lnTo>
                    <a:close/>
                  </a:path>
                </a:pathLst>
              </a:custGeom>
              <a:gradFill rotWithShape="1">
                <a:gsLst>
                  <a:gs pos="0">
                    <a:srgbClr val="808080"/>
                  </a:gs>
                  <a:gs pos="100000">
                    <a:srgbClr val="F8F8F8"/>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56398" name="Freeform 910"/>
              <p:cNvSpPr>
                <a:spLocks/>
              </p:cNvSpPr>
              <p:nvPr/>
            </p:nvSpPr>
            <p:spPr bwMode="auto">
              <a:xfrm>
                <a:off x="5284" y="1640"/>
                <a:ext cx="263" cy="189"/>
              </a:xfrm>
              <a:custGeom>
                <a:avLst/>
                <a:gdLst>
                  <a:gd name="T0" fmla="*/ 2 w 328"/>
                  <a:gd name="T1" fmla="*/ 0 h 226"/>
                  <a:gd name="T2" fmla="*/ 109 w 328"/>
                  <a:gd name="T3" fmla="*/ 52 h 226"/>
                  <a:gd name="T4" fmla="*/ 108 w 328"/>
                  <a:gd name="T5" fmla="*/ 92 h 226"/>
                  <a:gd name="T6" fmla="*/ 0 w 328"/>
                  <a:gd name="T7" fmla="*/ 41 h 226"/>
                  <a:gd name="T8" fmla="*/ 2 w 328"/>
                  <a:gd name="T9" fmla="*/ 0 h 2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8" h="226">
                    <a:moveTo>
                      <a:pt x="4" y="0"/>
                    </a:moveTo>
                    <a:cubicBezTo>
                      <a:pt x="60" y="10"/>
                      <a:pt x="182" y="74"/>
                      <a:pt x="328" y="128"/>
                    </a:cubicBezTo>
                    <a:cubicBezTo>
                      <a:pt x="326" y="162"/>
                      <a:pt x="326" y="158"/>
                      <a:pt x="326" y="226"/>
                    </a:cubicBezTo>
                    <a:cubicBezTo>
                      <a:pt x="326" y="226"/>
                      <a:pt x="169" y="155"/>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155" name="Rectangle 911"/>
              <p:cNvSpPr>
                <a:spLocks noChangeArrowheads="1"/>
              </p:cNvSpPr>
              <p:nvPr/>
            </p:nvSpPr>
            <p:spPr bwMode="auto">
              <a:xfrm>
                <a:off x="4216" y="690"/>
                <a:ext cx="593" cy="4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nvGrpSpPr>
              <p:cNvPr id="56400" name="Group 912"/>
              <p:cNvGrpSpPr>
                <a:grpSpLocks/>
              </p:cNvGrpSpPr>
              <p:nvPr/>
            </p:nvGrpSpPr>
            <p:grpSpPr bwMode="auto">
              <a:xfrm>
                <a:off x="4749" y="668"/>
                <a:ext cx="581" cy="145"/>
                <a:chOff x="614" y="2568"/>
                <a:chExt cx="725" cy="139"/>
              </a:xfrm>
            </p:grpSpPr>
            <p:sp>
              <p:nvSpPr>
                <p:cNvPr id="181" name="AutoShape 913"/>
                <p:cNvSpPr>
                  <a:spLocks noChangeArrowheads="1"/>
                </p:cNvSpPr>
                <p:nvPr/>
              </p:nvSpPr>
              <p:spPr bwMode="auto">
                <a:xfrm>
                  <a:off x="618" y="2569"/>
                  <a:ext cx="724" cy="130"/>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82" name="AutoShape 914"/>
                <p:cNvSpPr>
                  <a:spLocks noChangeArrowheads="1"/>
                </p:cNvSpPr>
                <p:nvPr/>
              </p:nvSpPr>
              <p:spPr bwMode="auto">
                <a:xfrm>
                  <a:off x="633" y="2582"/>
                  <a:ext cx="692" cy="102"/>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157" name="Rectangle 915"/>
              <p:cNvSpPr>
                <a:spLocks noChangeArrowheads="1"/>
              </p:cNvSpPr>
              <p:nvPr/>
            </p:nvSpPr>
            <p:spPr bwMode="auto">
              <a:xfrm>
                <a:off x="4229" y="1017"/>
                <a:ext cx="593" cy="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nvGrpSpPr>
              <p:cNvPr id="56402" name="Group 916"/>
              <p:cNvGrpSpPr>
                <a:grpSpLocks/>
              </p:cNvGrpSpPr>
              <p:nvPr/>
            </p:nvGrpSpPr>
            <p:grpSpPr bwMode="auto">
              <a:xfrm>
                <a:off x="4747" y="994"/>
                <a:ext cx="581" cy="134"/>
                <a:chOff x="614" y="2568"/>
                <a:chExt cx="725" cy="139"/>
              </a:xfrm>
            </p:grpSpPr>
            <p:sp>
              <p:nvSpPr>
                <p:cNvPr id="179" name="AutoShape 917"/>
                <p:cNvSpPr>
                  <a:spLocks noChangeArrowheads="1"/>
                </p:cNvSpPr>
                <p:nvPr/>
              </p:nvSpPr>
              <p:spPr bwMode="auto">
                <a:xfrm>
                  <a:off x="612" y="2562"/>
                  <a:ext cx="732" cy="140"/>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80" name="AutoShape 918"/>
                <p:cNvSpPr>
                  <a:spLocks noChangeArrowheads="1"/>
                </p:cNvSpPr>
                <p:nvPr/>
              </p:nvSpPr>
              <p:spPr bwMode="auto">
                <a:xfrm>
                  <a:off x="628" y="2577"/>
                  <a:ext cx="700" cy="111"/>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159" name="Rectangle 919"/>
              <p:cNvSpPr>
                <a:spLocks noChangeArrowheads="1"/>
              </p:cNvSpPr>
              <p:nvPr/>
            </p:nvSpPr>
            <p:spPr bwMode="auto">
              <a:xfrm>
                <a:off x="4216" y="1358"/>
                <a:ext cx="599" cy="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60" name="Rectangle 920"/>
              <p:cNvSpPr>
                <a:spLocks noChangeArrowheads="1"/>
              </p:cNvSpPr>
              <p:nvPr/>
            </p:nvSpPr>
            <p:spPr bwMode="auto">
              <a:xfrm>
                <a:off x="4229" y="1657"/>
                <a:ext cx="599" cy="4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nvGrpSpPr>
              <p:cNvPr id="56405" name="Group 921"/>
              <p:cNvGrpSpPr>
                <a:grpSpLocks/>
              </p:cNvGrpSpPr>
              <p:nvPr/>
            </p:nvGrpSpPr>
            <p:grpSpPr bwMode="auto">
              <a:xfrm>
                <a:off x="4735" y="1627"/>
                <a:ext cx="582" cy="151"/>
                <a:chOff x="614" y="2568"/>
                <a:chExt cx="725" cy="139"/>
              </a:xfrm>
            </p:grpSpPr>
            <p:sp>
              <p:nvSpPr>
                <p:cNvPr id="177" name="AutoShape 922"/>
                <p:cNvSpPr>
                  <a:spLocks noChangeArrowheads="1"/>
                </p:cNvSpPr>
                <p:nvPr/>
              </p:nvSpPr>
              <p:spPr bwMode="auto">
                <a:xfrm>
                  <a:off x="619" y="2569"/>
                  <a:ext cx="723" cy="137"/>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78" name="AutoShape 923"/>
                <p:cNvSpPr>
                  <a:spLocks noChangeArrowheads="1"/>
                </p:cNvSpPr>
                <p:nvPr/>
              </p:nvSpPr>
              <p:spPr bwMode="auto">
                <a:xfrm>
                  <a:off x="635" y="2589"/>
                  <a:ext cx="691" cy="111"/>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56406" name="Freeform 924"/>
              <p:cNvSpPr>
                <a:spLocks/>
              </p:cNvSpPr>
              <p:nvPr/>
            </p:nvSpPr>
            <p:spPr bwMode="auto">
              <a:xfrm>
                <a:off x="5288" y="1354"/>
                <a:ext cx="263" cy="188"/>
              </a:xfrm>
              <a:custGeom>
                <a:avLst/>
                <a:gdLst>
                  <a:gd name="T0" fmla="*/ 2 w 328"/>
                  <a:gd name="T1" fmla="*/ 0 h 226"/>
                  <a:gd name="T2" fmla="*/ 109 w 328"/>
                  <a:gd name="T3" fmla="*/ 51 h 226"/>
                  <a:gd name="T4" fmla="*/ 108 w 328"/>
                  <a:gd name="T5" fmla="*/ 90 h 226"/>
                  <a:gd name="T6" fmla="*/ 0 w 328"/>
                  <a:gd name="T7" fmla="*/ 39 h 226"/>
                  <a:gd name="T8" fmla="*/ 2 w 328"/>
                  <a:gd name="T9" fmla="*/ 0 h 2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8" h="226">
                    <a:moveTo>
                      <a:pt x="4" y="0"/>
                    </a:moveTo>
                    <a:cubicBezTo>
                      <a:pt x="60" y="10"/>
                      <a:pt x="182" y="74"/>
                      <a:pt x="328" y="128"/>
                    </a:cubicBezTo>
                    <a:cubicBezTo>
                      <a:pt x="326" y="162"/>
                      <a:pt x="326" y="158"/>
                      <a:pt x="326" y="226"/>
                    </a:cubicBezTo>
                    <a:cubicBezTo>
                      <a:pt x="326" y="226"/>
                      <a:pt x="169" y="155"/>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nvGrpSpPr>
              <p:cNvPr id="56407" name="Group 925"/>
              <p:cNvGrpSpPr>
                <a:grpSpLocks/>
              </p:cNvGrpSpPr>
              <p:nvPr/>
            </p:nvGrpSpPr>
            <p:grpSpPr bwMode="auto">
              <a:xfrm>
                <a:off x="4739" y="1327"/>
                <a:ext cx="582" cy="139"/>
                <a:chOff x="614" y="2568"/>
                <a:chExt cx="725" cy="139"/>
              </a:xfrm>
            </p:grpSpPr>
            <p:sp>
              <p:nvSpPr>
                <p:cNvPr id="175" name="AutoShape 926"/>
                <p:cNvSpPr>
                  <a:spLocks noChangeArrowheads="1"/>
                </p:cNvSpPr>
                <p:nvPr/>
              </p:nvSpPr>
              <p:spPr bwMode="auto">
                <a:xfrm>
                  <a:off x="614" y="2564"/>
                  <a:ext cx="723" cy="142"/>
                </a:xfrm>
                <a:prstGeom prst="roundRect">
                  <a:avLst>
                    <a:gd name="adj" fmla="val 50000"/>
                  </a:avLst>
                </a:prstGeom>
                <a:solidFill>
                  <a:schemeClr val="tx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76" name="AutoShape 927"/>
                <p:cNvSpPr>
                  <a:spLocks noChangeArrowheads="1"/>
                </p:cNvSpPr>
                <p:nvPr/>
              </p:nvSpPr>
              <p:spPr bwMode="auto">
                <a:xfrm>
                  <a:off x="630" y="2578"/>
                  <a:ext cx="699" cy="107"/>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sp>
            <p:nvSpPr>
              <p:cNvPr id="164" name="Rectangle 928"/>
              <p:cNvSpPr>
                <a:spLocks noChangeArrowheads="1"/>
              </p:cNvSpPr>
              <p:nvPr/>
            </p:nvSpPr>
            <p:spPr bwMode="auto">
              <a:xfrm>
                <a:off x="5249" y="427"/>
                <a:ext cx="70" cy="2290"/>
              </a:xfrm>
              <a:prstGeom prst="rect">
                <a:avLst/>
              </a:prstGeom>
              <a:gradFill rotWithShape="1">
                <a:gsLst>
                  <a:gs pos="0">
                    <a:srgbClr val="333333"/>
                  </a:gs>
                  <a:gs pos="50000">
                    <a:srgbClr val="DDDDDD"/>
                  </a:gs>
                  <a:gs pos="100000">
                    <a:srgbClr val="333333"/>
                  </a:gs>
                </a:gsLst>
                <a:lin ang="0" scaled="1"/>
              </a:gra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56409" name="Freeform 929"/>
              <p:cNvSpPr>
                <a:spLocks/>
              </p:cNvSpPr>
              <p:nvPr/>
            </p:nvSpPr>
            <p:spPr bwMode="auto">
              <a:xfrm>
                <a:off x="5312" y="1007"/>
                <a:ext cx="237" cy="213"/>
              </a:xfrm>
              <a:custGeom>
                <a:avLst/>
                <a:gdLst>
                  <a:gd name="T0" fmla="*/ 2 w 296"/>
                  <a:gd name="T1" fmla="*/ 0 h 256"/>
                  <a:gd name="T2" fmla="*/ 96 w 296"/>
                  <a:gd name="T3" fmla="*/ 57 h 256"/>
                  <a:gd name="T4" fmla="*/ 98 w 296"/>
                  <a:gd name="T5" fmla="*/ 102 h 256"/>
                  <a:gd name="T6" fmla="*/ 0 w 296"/>
                  <a:gd name="T7" fmla="*/ 39 h 256"/>
                  <a:gd name="T8" fmla="*/ 2 w 296"/>
                  <a:gd name="T9" fmla="*/ 0 h 2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6" h="256">
                    <a:moveTo>
                      <a:pt x="4" y="0"/>
                    </a:moveTo>
                    <a:cubicBezTo>
                      <a:pt x="55" y="10"/>
                      <a:pt x="144" y="68"/>
                      <a:pt x="292" y="144"/>
                    </a:cubicBezTo>
                    <a:cubicBezTo>
                      <a:pt x="290" y="178"/>
                      <a:pt x="296" y="188"/>
                      <a:pt x="296" y="256"/>
                    </a:cubicBezTo>
                    <a:cubicBezTo>
                      <a:pt x="296" y="256"/>
                      <a:pt x="160" y="176"/>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56410" name="Freeform 930"/>
              <p:cNvSpPr>
                <a:spLocks/>
              </p:cNvSpPr>
              <p:nvPr/>
            </p:nvSpPr>
            <p:spPr bwMode="auto">
              <a:xfrm>
                <a:off x="5315" y="680"/>
                <a:ext cx="244" cy="240"/>
              </a:xfrm>
              <a:custGeom>
                <a:avLst/>
                <a:gdLst>
                  <a:gd name="T0" fmla="*/ 0 w 304"/>
                  <a:gd name="T1" fmla="*/ 0 h 288"/>
                  <a:gd name="T2" fmla="*/ 101 w 304"/>
                  <a:gd name="T3" fmla="*/ 66 h 288"/>
                  <a:gd name="T4" fmla="*/ 95 w 304"/>
                  <a:gd name="T5" fmla="*/ 116 h 288"/>
                  <a:gd name="T6" fmla="*/ 2 w 304"/>
                  <a:gd name="T7" fmla="*/ 50 h 288"/>
                  <a:gd name="T8" fmla="*/ 0 w 304"/>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4" h="288">
                    <a:moveTo>
                      <a:pt x="0" y="0"/>
                    </a:moveTo>
                    <a:cubicBezTo>
                      <a:pt x="51" y="10"/>
                      <a:pt x="148" y="76"/>
                      <a:pt x="304" y="164"/>
                    </a:cubicBezTo>
                    <a:cubicBezTo>
                      <a:pt x="302" y="198"/>
                      <a:pt x="284" y="220"/>
                      <a:pt x="284" y="288"/>
                    </a:cubicBezTo>
                    <a:cubicBezTo>
                      <a:pt x="284" y="288"/>
                      <a:pt x="163" y="179"/>
                      <a:pt x="8" y="124"/>
                    </a:cubicBezTo>
                    <a:cubicBezTo>
                      <a:pt x="8" y="72"/>
                      <a:pt x="0" y="17"/>
                      <a:pt x="0" y="0"/>
                    </a:cubicBezTo>
                    <a:close/>
                  </a:path>
                </a:pathLst>
              </a:custGeom>
              <a:gradFill rotWithShape="1">
                <a:gsLst>
                  <a:gs pos="0">
                    <a:srgbClr val="292929"/>
                  </a:gs>
                  <a:gs pos="100000">
                    <a:srgbClr val="808080"/>
                  </a:gs>
                </a:gsLst>
                <a:lin ang="0" scaled="1"/>
              </a:gra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167" name="Oval 931"/>
              <p:cNvSpPr>
                <a:spLocks noChangeArrowheads="1"/>
              </p:cNvSpPr>
              <p:nvPr/>
            </p:nvSpPr>
            <p:spPr bwMode="auto">
              <a:xfrm>
                <a:off x="5517" y="2603"/>
                <a:ext cx="51" cy="100"/>
              </a:xfrm>
              <a:prstGeom prst="ellipse">
                <a:avLst/>
              </a:prstGeom>
              <a:solidFill>
                <a:srgbClr val="3333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56412" name="Freeform 932"/>
              <p:cNvSpPr>
                <a:spLocks/>
              </p:cNvSpPr>
              <p:nvPr/>
            </p:nvSpPr>
            <p:spPr bwMode="auto">
              <a:xfrm>
                <a:off x="5302" y="2614"/>
                <a:ext cx="245" cy="200"/>
              </a:xfrm>
              <a:custGeom>
                <a:avLst/>
                <a:gdLst>
                  <a:gd name="T0" fmla="*/ 0 w 306"/>
                  <a:gd name="T1" fmla="*/ 43 h 240"/>
                  <a:gd name="T2" fmla="*/ 2 w 306"/>
                  <a:gd name="T3" fmla="*/ 97 h 240"/>
                  <a:gd name="T4" fmla="*/ 101 w 306"/>
                  <a:gd name="T5" fmla="*/ 44 h 240"/>
                  <a:gd name="T6" fmla="*/ 98 w 306"/>
                  <a:gd name="T7" fmla="*/ 0 h 240"/>
                  <a:gd name="T8" fmla="*/ 0 w 306"/>
                  <a:gd name="T9" fmla="*/ 43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240">
                    <a:moveTo>
                      <a:pt x="0" y="106"/>
                    </a:moveTo>
                    <a:lnTo>
                      <a:pt x="2" y="240"/>
                    </a:lnTo>
                    <a:lnTo>
                      <a:pt x="306" y="110"/>
                    </a:lnTo>
                    <a:lnTo>
                      <a:pt x="300" y="0"/>
                    </a:lnTo>
                    <a:lnTo>
                      <a:pt x="0" y="106"/>
                    </a:lnTo>
                    <a:close/>
                  </a:path>
                </a:pathLst>
              </a:custGeom>
              <a:solidFill>
                <a:srgbClr val="3333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169" name="AutoShape 933"/>
              <p:cNvSpPr>
                <a:spLocks noChangeArrowheads="1"/>
              </p:cNvSpPr>
              <p:nvPr/>
            </p:nvSpPr>
            <p:spPr bwMode="auto">
              <a:xfrm>
                <a:off x="4140" y="2681"/>
                <a:ext cx="1199" cy="142"/>
              </a:xfrm>
              <a:prstGeom prst="roundRect">
                <a:avLst>
                  <a:gd name="adj" fmla="val 50000"/>
                </a:avLst>
              </a:prstGeom>
              <a:solidFill>
                <a:srgbClr val="DDDDDD"/>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70" name="AutoShape 934"/>
              <p:cNvSpPr>
                <a:spLocks noChangeArrowheads="1"/>
              </p:cNvSpPr>
              <p:nvPr/>
            </p:nvSpPr>
            <p:spPr bwMode="auto">
              <a:xfrm>
                <a:off x="4210" y="2710"/>
                <a:ext cx="1065" cy="78"/>
              </a:xfrm>
              <a:prstGeom prst="roundRect">
                <a:avLst>
                  <a:gd name="adj" fmla="val 50000"/>
                </a:avLst>
              </a:prstGeom>
              <a:gradFill rotWithShape="1">
                <a:gsLst>
                  <a:gs pos="0">
                    <a:schemeClr val="tx2"/>
                  </a:gs>
                  <a:gs pos="100000">
                    <a:schemeClr val="bg2"/>
                  </a:gs>
                </a:gsLst>
                <a:lin ang="0" scaled="1"/>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71" name="Oval 935"/>
              <p:cNvSpPr>
                <a:spLocks noChangeArrowheads="1"/>
              </p:cNvSpPr>
              <p:nvPr/>
            </p:nvSpPr>
            <p:spPr bwMode="auto">
              <a:xfrm>
                <a:off x="4305" y="2382"/>
                <a:ext cx="159" cy="142"/>
              </a:xfrm>
              <a:prstGeom prst="ellipse">
                <a:avLst/>
              </a:prstGeom>
              <a:solidFill>
                <a:srgbClr val="33CC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72" name="Oval 936"/>
              <p:cNvSpPr>
                <a:spLocks noChangeArrowheads="1"/>
              </p:cNvSpPr>
              <p:nvPr/>
            </p:nvSpPr>
            <p:spPr bwMode="auto">
              <a:xfrm>
                <a:off x="4484" y="2382"/>
                <a:ext cx="159" cy="142"/>
              </a:xfrm>
              <a:prstGeom prst="ellipse">
                <a:avLst/>
              </a:prstGeom>
              <a:solidFill>
                <a:srgbClr val="FF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solidFill>
                    <a:srgbClr val="FF0000"/>
                  </a:solidFill>
                  <a:latin typeface="Arial"/>
                  <a:cs typeface="Arial"/>
                </a:endParaRPr>
              </a:p>
            </p:txBody>
          </p:sp>
          <p:sp>
            <p:nvSpPr>
              <p:cNvPr id="173" name="Oval 937"/>
              <p:cNvSpPr>
                <a:spLocks noChangeArrowheads="1"/>
              </p:cNvSpPr>
              <p:nvPr/>
            </p:nvSpPr>
            <p:spPr bwMode="auto">
              <a:xfrm>
                <a:off x="4663" y="2375"/>
                <a:ext cx="159" cy="149"/>
              </a:xfrm>
              <a:prstGeom prst="ellipse">
                <a:avLst/>
              </a:prstGeom>
              <a:solidFill>
                <a:srgbClr val="33CC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sp>
            <p:nvSpPr>
              <p:cNvPr id="174" name="Rectangle 938"/>
              <p:cNvSpPr>
                <a:spLocks noChangeArrowheads="1"/>
              </p:cNvSpPr>
              <p:nvPr/>
            </p:nvSpPr>
            <p:spPr bwMode="auto">
              <a:xfrm>
                <a:off x="5058" y="1835"/>
                <a:ext cx="89" cy="761"/>
              </a:xfrm>
              <a:prstGeom prst="rect">
                <a:avLst/>
              </a:prstGeom>
              <a:solidFill>
                <a:srgbClr val="292929"/>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solidFill>
                    <a:srgbClr val="000000"/>
                  </a:solidFill>
                  <a:latin typeface="Arial"/>
                  <a:cs typeface="Arial"/>
                </a:endParaRPr>
              </a:p>
            </p:txBody>
          </p:sp>
        </p:grpSp>
        <p:grpSp>
          <p:nvGrpSpPr>
            <p:cNvPr id="56373" name="Group 44"/>
            <p:cNvGrpSpPr>
              <a:grpSpLocks/>
            </p:cNvGrpSpPr>
            <p:nvPr/>
          </p:nvGrpSpPr>
          <p:grpSpPr bwMode="auto">
            <a:xfrm>
              <a:off x="3251557" y="2221407"/>
              <a:ext cx="903025" cy="726415"/>
              <a:chOff x="-44" y="1473"/>
              <a:chExt cx="981" cy="1105"/>
            </a:xfrm>
          </p:grpSpPr>
          <p:pic>
            <p:nvPicPr>
              <p:cNvPr id="56393" name="Picture 45" descr="desktop_computer_stylized_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4" y="1473"/>
                <a:ext cx="981" cy="1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94" name="Freeform 46"/>
              <p:cNvSpPr>
                <a:spLocks/>
              </p:cNvSpPr>
              <p:nvPr/>
            </p:nvSpPr>
            <p:spPr bwMode="auto">
              <a:xfrm flipH="1">
                <a:off x="374" y="1579"/>
                <a:ext cx="477" cy="506"/>
              </a:xfrm>
              <a:custGeom>
                <a:avLst/>
                <a:gdLst>
                  <a:gd name="T0" fmla="*/ 0 w 356"/>
                  <a:gd name="T1" fmla="*/ 0 h 368"/>
                  <a:gd name="T2" fmla="*/ 1296 w 356"/>
                  <a:gd name="T3" fmla="*/ 69 h 368"/>
                  <a:gd name="T4" fmla="*/ 1537 w 356"/>
                  <a:gd name="T5" fmla="*/ 1447 h 368"/>
                  <a:gd name="T6" fmla="*/ 339 w 356"/>
                  <a:gd name="T7" fmla="*/ 1810 h 368"/>
                  <a:gd name="T8" fmla="*/ 0 w 356"/>
                  <a:gd name="T9" fmla="*/ 0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6" h="368">
                    <a:moveTo>
                      <a:pt x="0" y="0"/>
                    </a:moveTo>
                    <a:lnTo>
                      <a:pt x="300" y="14"/>
                    </a:lnTo>
                    <a:lnTo>
                      <a:pt x="356" y="294"/>
                    </a:lnTo>
                    <a:lnTo>
                      <a:pt x="78" y="368"/>
                    </a:lnTo>
                    <a:lnTo>
                      <a:pt x="0" y="0"/>
                    </a:lnTo>
                    <a:close/>
                  </a:path>
                </a:pathLst>
              </a:custGeom>
              <a:gradFill rotWithShape="1">
                <a:gsLst>
                  <a:gs pos="0">
                    <a:srgbClr val="000099"/>
                  </a:gs>
                  <a:gs pos="100000">
                    <a:schemeClr val="bg1"/>
                  </a:gs>
                </a:gsLst>
                <a:lin ang="2700000" scaled="1"/>
              </a:gradFill>
              <a:ln>
                <a:noFill/>
              </a:ln>
              <a:effectLst/>
              <a:extLst>
                <a:ext uri="{91240B29-F687-4f45-9708-019B960494DF}">
                  <a14:hiddenLine xmlns:a14="http://schemas.microsoft.com/office/drawing/2010/main" xmlns="" w="9525" cap="flat" cmpd="sng">
                    <a:solidFill>
                      <a:schemeClr val="tx1"/>
                    </a:solidFill>
                    <a:prstDash val="solid"/>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a:p>
            </p:txBody>
          </p:sp>
        </p:grpSp>
        <p:grpSp>
          <p:nvGrpSpPr>
            <p:cNvPr id="56374" name="Group 44"/>
            <p:cNvGrpSpPr>
              <a:grpSpLocks/>
            </p:cNvGrpSpPr>
            <p:nvPr/>
          </p:nvGrpSpPr>
          <p:grpSpPr bwMode="auto">
            <a:xfrm>
              <a:off x="2055677" y="2656045"/>
              <a:ext cx="903025" cy="726415"/>
              <a:chOff x="-44" y="1473"/>
              <a:chExt cx="981" cy="1105"/>
            </a:xfrm>
          </p:grpSpPr>
          <p:pic>
            <p:nvPicPr>
              <p:cNvPr id="56391" name="Picture 45" descr="desktop_computer_stylized_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4" y="1473"/>
                <a:ext cx="981" cy="1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92" name="Freeform 46"/>
              <p:cNvSpPr>
                <a:spLocks/>
              </p:cNvSpPr>
              <p:nvPr/>
            </p:nvSpPr>
            <p:spPr bwMode="auto">
              <a:xfrm flipH="1">
                <a:off x="374" y="1579"/>
                <a:ext cx="477" cy="506"/>
              </a:xfrm>
              <a:custGeom>
                <a:avLst/>
                <a:gdLst>
                  <a:gd name="T0" fmla="*/ 0 w 356"/>
                  <a:gd name="T1" fmla="*/ 0 h 368"/>
                  <a:gd name="T2" fmla="*/ 1296 w 356"/>
                  <a:gd name="T3" fmla="*/ 69 h 368"/>
                  <a:gd name="T4" fmla="*/ 1537 w 356"/>
                  <a:gd name="T5" fmla="*/ 1447 h 368"/>
                  <a:gd name="T6" fmla="*/ 339 w 356"/>
                  <a:gd name="T7" fmla="*/ 1810 h 368"/>
                  <a:gd name="T8" fmla="*/ 0 w 356"/>
                  <a:gd name="T9" fmla="*/ 0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6" h="368">
                    <a:moveTo>
                      <a:pt x="0" y="0"/>
                    </a:moveTo>
                    <a:lnTo>
                      <a:pt x="300" y="14"/>
                    </a:lnTo>
                    <a:lnTo>
                      <a:pt x="356" y="294"/>
                    </a:lnTo>
                    <a:lnTo>
                      <a:pt x="78" y="368"/>
                    </a:lnTo>
                    <a:lnTo>
                      <a:pt x="0" y="0"/>
                    </a:lnTo>
                    <a:close/>
                  </a:path>
                </a:pathLst>
              </a:custGeom>
              <a:gradFill rotWithShape="1">
                <a:gsLst>
                  <a:gs pos="0">
                    <a:srgbClr val="000099"/>
                  </a:gs>
                  <a:gs pos="100000">
                    <a:schemeClr val="bg1"/>
                  </a:gs>
                </a:gsLst>
                <a:lin ang="2700000" scaled="1"/>
              </a:gradFill>
              <a:ln>
                <a:noFill/>
              </a:ln>
              <a:effectLst/>
              <a:extLst>
                <a:ext uri="{91240B29-F687-4f45-9708-019B960494DF}">
                  <a14:hiddenLine xmlns:a14="http://schemas.microsoft.com/office/drawing/2010/main" xmlns="" w="9525" cap="flat" cmpd="sng">
                    <a:solidFill>
                      <a:schemeClr val="tx1"/>
                    </a:solidFill>
                    <a:prstDash val="solid"/>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a:p>
            </p:txBody>
          </p:sp>
        </p:grpSp>
        <p:sp>
          <p:nvSpPr>
            <p:cNvPr id="131" name="Line 272"/>
            <p:cNvSpPr>
              <a:spLocks noChangeShapeType="1"/>
            </p:cNvSpPr>
            <p:nvPr/>
          </p:nvSpPr>
          <p:spPr bwMode="auto">
            <a:xfrm>
              <a:off x="2733440" y="3303720"/>
              <a:ext cx="372524" cy="553773"/>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32" name="Line 272"/>
            <p:cNvSpPr>
              <a:spLocks noChangeShapeType="1"/>
            </p:cNvSpPr>
            <p:nvPr/>
          </p:nvSpPr>
          <p:spPr bwMode="auto">
            <a:xfrm flipH="1">
              <a:off x="2948421" y="4175654"/>
              <a:ext cx="265854" cy="1090348"/>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377" name="Group 257"/>
            <p:cNvGrpSpPr>
              <a:grpSpLocks/>
            </p:cNvGrpSpPr>
            <p:nvPr/>
          </p:nvGrpSpPr>
          <p:grpSpPr bwMode="auto">
            <a:xfrm>
              <a:off x="2413407" y="5225367"/>
              <a:ext cx="712381" cy="332472"/>
              <a:chOff x="3600" y="219"/>
              <a:chExt cx="360" cy="175"/>
            </a:xfrm>
          </p:grpSpPr>
          <p:sp>
            <p:nvSpPr>
              <p:cNvPr id="134" name="Oval 258"/>
              <p:cNvSpPr>
                <a:spLocks noChangeArrowheads="1"/>
              </p:cNvSpPr>
              <p:nvPr/>
            </p:nvSpPr>
            <p:spPr bwMode="auto">
              <a:xfrm>
                <a:off x="3603" y="297"/>
                <a:ext cx="357" cy="98"/>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35" name="Line 259"/>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36" name="Line 260"/>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37" name="Rectangle 261"/>
              <p:cNvSpPr>
                <a:spLocks noChangeArrowheads="1"/>
              </p:cNvSpPr>
              <p:nvPr/>
            </p:nvSpPr>
            <p:spPr bwMode="auto">
              <a:xfrm>
                <a:off x="3603" y="289"/>
                <a:ext cx="353" cy="59"/>
              </a:xfrm>
              <a:prstGeom prst="rect">
                <a:avLst/>
              </a:prstGeom>
              <a:solidFill>
                <a:schemeClr val="hlink"/>
              </a:solidFill>
              <a:ln>
                <a:noFill/>
              </a:ln>
              <a:effectLst/>
              <a:extLs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38" name="Oval 26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383" name="Group 263"/>
              <p:cNvGrpSpPr>
                <a:grpSpLocks/>
              </p:cNvGrpSpPr>
              <p:nvPr/>
            </p:nvGrpSpPr>
            <p:grpSpPr bwMode="auto">
              <a:xfrm>
                <a:off x="3686" y="244"/>
                <a:ext cx="177" cy="66"/>
                <a:chOff x="2848" y="848"/>
                <a:chExt cx="140" cy="98"/>
              </a:xfrm>
            </p:grpSpPr>
            <p:sp>
              <p:nvSpPr>
                <p:cNvPr id="144" name="Line 264"/>
                <p:cNvSpPr>
                  <a:spLocks noChangeShapeType="1"/>
                </p:cNvSpPr>
                <p:nvPr/>
              </p:nvSpPr>
              <p:spPr bwMode="auto">
                <a:xfrm flipV="1">
                  <a:off x="2848" y="848"/>
                  <a:ext cx="50" cy="1"/>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45" name="Line 265"/>
                <p:cNvSpPr>
                  <a:spLocks noChangeShapeType="1"/>
                </p:cNvSpPr>
                <p:nvPr/>
              </p:nvSpPr>
              <p:spPr bwMode="auto">
                <a:xfrm>
                  <a:off x="2944" y="947"/>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46" name="Line 266"/>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nvGrpSpPr>
              <p:cNvPr id="56384" name="Group 267"/>
              <p:cNvGrpSpPr>
                <a:grpSpLocks/>
              </p:cNvGrpSpPr>
              <p:nvPr/>
            </p:nvGrpSpPr>
            <p:grpSpPr bwMode="auto">
              <a:xfrm flipV="1">
                <a:off x="3686" y="243"/>
                <a:ext cx="177" cy="66"/>
                <a:chOff x="2848" y="848"/>
                <a:chExt cx="140" cy="98"/>
              </a:xfrm>
            </p:grpSpPr>
            <p:sp>
              <p:nvSpPr>
                <p:cNvPr id="141" name="Line 268"/>
                <p:cNvSpPr>
                  <a:spLocks noChangeShapeType="1"/>
                </p:cNvSpPr>
                <p:nvPr/>
              </p:nvSpPr>
              <p:spPr bwMode="auto">
                <a:xfrm flipV="1">
                  <a:off x="2848" y="846"/>
                  <a:ext cx="5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42" name="Line 269"/>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43" name="Line 270"/>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grpSp>
      </p:grpSp>
      <p:pic>
        <p:nvPicPr>
          <p:cNvPr id="56323" name="Picture 24" descr="underline_bas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900" y="887413"/>
            <a:ext cx="3656013" cy="17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4" name="Footer Placeholder 4"/>
          <p:cNvSpPr>
            <a:spLocks noGrp="1"/>
          </p:cNvSpPr>
          <p:nvPr>
            <p:ph type="ftr" sz="quarter" idx="11"/>
          </p:nvPr>
        </p:nvSpPr>
        <p:spPr/>
        <p:txBody>
          <a:bodyPr/>
          <a:lstStyle/>
          <a:p>
            <a:pPr>
              <a:defRPr/>
            </a:pPr>
            <a:r>
              <a:rPr lang="en-US"/>
              <a:t> Network Management</a:t>
            </a:r>
          </a:p>
        </p:txBody>
      </p:sp>
      <p:sp>
        <p:nvSpPr>
          <p:cNvPr id="115" name="Slide Number Placeholder 5"/>
          <p:cNvSpPr>
            <a:spLocks noGrp="1"/>
          </p:cNvSpPr>
          <p:nvPr>
            <p:ph type="sldNum" sz="quarter" idx="12"/>
          </p:nvPr>
        </p:nvSpPr>
        <p:spPr/>
        <p:txBody>
          <a:bodyPr/>
          <a:lstStyle/>
          <a:p>
            <a:pPr>
              <a:defRPr/>
            </a:pPr>
            <a:fld id="{00F6A4FA-88E6-574C-8F2B-55BFF7C8D3A3}" type="slidenum">
              <a:rPr lang="en-US" smtClean="0"/>
              <a:pPr>
                <a:defRPr/>
              </a:pPr>
              <a:t>24</a:t>
            </a:fld>
            <a:endParaRPr lang="en-US" dirty="0"/>
          </a:p>
        </p:txBody>
      </p:sp>
      <p:sp>
        <p:nvSpPr>
          <p:cNvPr id="66562" name="Rectangle 2"/>
          <p:cNvSpPr>
            <a:spLocks noGrp="1" noChangeArrowheads="1"/>
          </p:cNvSpPr>
          <p:nvPr>
            <p:ph type="title"/>
          </p:nvPr>
        </p:nvSpPr>
        <p:spPr>
          <a:xfrm>
            <a:off x="533400" y="203200"/>
            <a:ext cx="4827588" cy="901700"/>
          </a:xfrm>
        </p:spPr>
        <p:txBody>
          <a:bodyPr/>
          <a:lstStyle/>
          <a:p>
            <a:pPr>
              <a:defRPr/>
            </a:pPr>
            <a:r>
              <a:rPr lang="en-US" sz="4400" dirty="0" smtClean="0"/>
              <a:t>SNMP protocol</a:t>
            </a:r>
          </a:p>
        </p:txBody>
      </p:sp>
      <p:sp>
        <p:nvSpPr>
          <p:cNvPr id="66563" name="Rectangle 3"/>
          <p:cNvSpPr>
            <a:spLocks noGrp="1" noChangeArrowheads="1"/>
          </p:cNvSpPr>
          <p:nvPr>
            <p:ph type="body" idx="1"/>
          </p:nvPr>
        </p:nvSpPr>
        <p:spPr>
          <a:xfrm>
            <a:off x="276225" y="982663"/>
            <a:ext cx="7772400" cy="603250"/>
          </a:xfrm>
        </p:spPr>
        <p:txBody>
          <a:bodyPr/>
          <a:lstStyle/>
          <a:p>
            <a:pPr>
              <a:buFont typeface="Wingdings" charset="0"/>
              <a:buNone/>
              <a:defRPr/>
            </a:pPr>
            <a:r>
              <a:rPr lang="en-US" sz="2400" smtClean="0"/>
              <a:t>Two ways to convey MIB info, commands:</a:t>
            </a:r>
            <a:endParaRPr lang="en-US" smtClean="0"/>
          </a:p>
        </p:txBody>
      </p:sp>
      <p:grpSp>
        <p:nvGrpSpPr>
          <p:cNvPr id="56328" name="Group 84"/>
          <p:cNvGrpSpPr>
            <a:grpSpLocks/>
          </p:cNvGrpSpPr>
          <p:nvPr/>
        </p:nvGrpSpPr>
        <p:grpSpPr bwMode="auto">
          <a:xfrm>
            <a:off x="925513" y="4475163"/>
            <a:ext cx="1704975" cy="627062"/>
            <a:chOff x="1189" y="3477"/>
            <a:chExt cx="1074" cy="395"/>
          </a:xfrm>
        </p:grpSpPr>
        <p:sp>
          <p:nvSpPr>
            <p:cNvPr id="66605" name="Oval 45"/>
            <p:cNvSpPr>
              <a:spLocks noChangeArrowheads="1"/>
            </p:cNvSpPr>
            <p:nvPr/>
          </p:nvSpPr>
          <p:spPr bwMode="auto">
            <a:xfrm>
              <a:off x="1189" y="3477"/>
              <a:ext cx="1074" cy="395"/>
            </a:xfrm>
            <a:prstGeom prst="ellipse">
              <a:avLst/>
            </a:prstGeom>
            <a:solidFill>
              <a:schemeClr val="bg1"/>
            </a:solidFill>
            <a:ln w="19050">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06" name="Text Box 46"/>
            <p:cNvSpPr txBox="1">
              <a:spLocks noChangeArrowheads="1"/>
            </p:cNvSpPr>
            <p:nvPr/>
          </p:nvSpPr>
          <p:spPr bwMode="auto">
            <a:xfrm>
              <a:off x="1216" y="3545"/>
              <a:ext cx="488" cy="23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Arial"/>
                  <a:cs typeface="Arial"/>
                </a:rPr>
                <a:t>agent</a:t>
              </a:r>
              <a:endParaRPr lang="en-US">
                <a:latin typeface="Arial"/>
                <a:cs typeface="Arial"/>
              </a:endParaRPr>
            </a:p>
          </p:txBody>
        </p:sp>
        <p:grpSp>
          <p:nvGrpSpPr>
            <p:cNvPr id="56360" name="Group 47"/>
            <p:cNvGrpSpPr>
              <a:grpSpLocks/>
            </p:cNvGrpSpPr>
            <p:nvPr/>
          </p:nvGrpSpPr>
          <p:grpSpPr bwMode="auto">
            <a:xfrm>
              <a:off x="1701" y="3547"/>
              <a:ext cx="399" cy="244"/>
              <a:chOff x="698" y="2006"/>
              <a:chExt cx="399" cy="244"/>
            </a:xfrm>
          </p:grpSpPr>
          <p:sp>
            <p:nvSpPr>
              <p:cNvPr id="66608" name="Rectangle 48"/>
              <p:cNvSpPr>
                <a:spLocks noChangeArrowheads="1"/>
              </p:cNvSpPr>
              <p:nvPr/>
            </p:nvSpPr>
            <p:spPr bwMode="auto">
              <a:xfrm>
                <a:off x="714" y="2016"/>
                <a:ext cx="372" cy="234"/>
              </a:xfrm>
              <a:prstGeom prst="rect">
                <a:avLst/>
              </a:prstGeom>
              <a:solidFill>
                <a:schemeClr val="accent2"/>
              </a:solidFill>
              <a:ln w="9525">
                <a:solidFill>
                  <a:schemeClr val="accent2"/>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09" name="Text Box 49"/>
              <p:cNvSpPr txBox="1">
                <a:spLocks noChangeArrowheads="1"/>
              </p:cNvSpPr>
              <p:nvPr/>
            </p:nvSpPr>
            <p:spPr bwMode="auto">
              <a:xfrm>
                <a:off x="698" y="2006"/>
                <a:ext cx="399" cy="23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chemeClr val="bg1"/>
                    </a:solidFill>
                    <a:latin typeface="Arial"/>
                    <a:cs typeface="Arial"/>
                  </a:rPr>
                  <a:t>data</a:t>
                </a:r>
                <a:endParaRPr lang="en-US">
                  <a:latin typeface="Arial"/>
                  <a:cs typeface="Arial"/>
                </a:endParaRPr>
              </a:p>
            </p:txBody>
          </p:sp>
        </p:grpSp>
      </p:grpSp>
      <p:sp>
        <p:nvSpPr>
          <p:cNvPr id="66629" name="Text Box 69"/>
          <p:cNvSpPr txBox="1">
            <a:spLocks noChangeArrowheads="1"/>
          </p:cNvSpPr>
          <p:nvPr/>
        </p:nvSpPr>
        <p:spPr bwMode="auto">
          <a:xfrm>
            <a:off x="1322388" y="5259388"/>
            <a:ext cx="1866900" cy="3667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1800" dirty="0">
                <a:latin typeface="Arial"/>
                <a:cs typeface="Arial"/>
              </a:rPr>
              <a:t>managed device</a:t>
            </a:r>
            <a:endParaRPr lang="en-US" dirty="0">
              <a:latin typeface="Arial"/>
              <a:cs typeface="Arial"/>
            </a:endParaRPr>
          </a:p>
        </p:txBody>
      </p:sp>
      <p:grpSp>
        <p:nvGrpSpPr>
          <p:cNvPr id="56330" name="Group 83"/>
          <p:cNvGrpSpPr>
            <a:grpSpLocks/>
          </p:cNvGrpSpPr>
          <p:nvPr/>
        </p:nvGrpSpPr>
        <p:grpSpPr bwMode="auto">
          <a:xfrm>
            <a:off x="839788" y="2232025"/>
            <a:ext cx="1941512" cy="646113"/>
            <a:chOff x="728" y="1420"/>
            <a:chExt cx="1223" cy="407"/>
          </a:xfrm>
        </p:grpSpPr>
        <p:sp>
          <p:nvSpPr>
            <p:cNvPr id="66637" name="Oval 77"/>
            <p:cNvSpPr>
              <a:spLocks noChangeArrowheads="1"/>
            </p:cNvSpPr>
            <p:nvPr/>
          </p:nvSpPr>
          <p:spPr bwMode="auto">
            <a:xfrm>
              <a:off x="728" y="1446"/>
              <a:ext cx="1223" cy="375"/>
            </a:xfrm>
            <a:prstGeom prst="ellipse">
              <a:avLst/>
            </a:prstGeom>
            <a:solidFill>
              <a:schemeClr val="bg1"/>
            </a:solidFill>
            <a:ln w="19050">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38" name="Text Box 78"/>
            <p:cNvSpPr txBox="1">
              <a:spLocks noChangeArrowheads="1"/>
            </p:cNvSpPr>
            <p:nvPr/>
          </p:nvSpPr>
          <p:spPr bwMode="auto">
            <a:xfrm>
              <a:off x="944" y="1420"/>
              <a:ext cx="755" cy="407"/>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Arial"/>
                  <a:cs typeface="Arial"/>
                </a:rPr>
                <a:t>managing</a:t>
              </a:r>
            </a:p>
            <a:p>
              <a:pPr>
                <a:defRPr/>
              </a:pPr>
              <a:r>
                <a:rPr lang="en-US" sz="1800">
                  <a:latin typeface="Arial"/>
                  <a:cs typeface="Arial"/>
                </a:rPr>
                <a:t>entity</a:t>
              </a:r>
              <a:endParaRPr lang="en-US">
                <a:latin typeface="Arial"/>
                <a:cs typeface="Arial"/>
              </a:endParaRPr>
            </a:p>
          </p:txBody>
        </p:sp>
      </p:grpSp>
      <p:grpSp>
        <p:nvGrpSpPr>
          <p:cNvPr id="56331" name="Group 119"/>
          <p:cNvGrpSpPr>
            <a:grpSpLocks/>
          </p:cNvGrpSpPr>
          <p:nvPr/>
        </p:nvGrpSpPr>
        <p:grpSpPr bwMode="auto">
          <a:xfrm>
            <a:off x="5064125" y="4448175"/>
            <a:ext cx="1704975" cy="627063"/>
            <a:chOff x="1189" y="3477"/>
            <a:chExt cx="1074" cy="395"/>
          </a:xfrm>
        </p:grpSpPr>
        <p:sp>
          <p:nvSpPr>
            <p:cNvPr id="66680" name="Oval 120"/>
            <p:cNvSpPr>
              <a:spLocks noChangeArrowheads="1"/>
            </p:cNvSpPr>
            <p:nvPr/>
          </p:nvSpPr>
          <p:spPr bwMode="auto">
            <a:xfrm>
              <a:off x="1189" y="3477"/>
              <a:ext cx="1074" cy="395"/>
            </a:xfrm>
            <a:prstGeom prst="ellipse">
              <a:avLst/>
            </a:prstGeom>
            <a:solidFill>
              <a:schemeClr val="bg1"/>
            </a:solidFill>
            <a:ln w="19050">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81" name="Text Box 121"/>
            <p:cNvSpPr txBox="1">
              <a:spLocks noChangeArrowheads="1"/>
            </p:cNvSpPr>
            <p:nvPr/>
          </p:nvSpPr>
          <p:spPr bwMode="auto">
            <a:xfrm>
              <a:off x="1216" y="3545"/>
              <a:ext cx="488" cy="23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Arial"/>
                  <a:cs typeface="Arial"/>
                </a:rPr>
                <a:t>agent</a:t>
              </a:r>
              <a:endParaRPr lang="en-US">
                <a:latin typeface="Arial"/>
                <a:cs typeface="Arial"/>
              </a:endParaRPr>
            </a:p>
          </p:txBody>
        </p:sp>
        <p:grpSp>
          <p:nvGrpSpPr>
            <p:cNvPr id="56353" name="Group 122"/>
            <p:cNvGrpSpPr>
              <a:grpSpLocks/>
            </p:cNvGrpSpPr>
            <p:nvPr/>
          </p:nvGrpSpPr>
          <p:grpSpPr bwMode="auto">
            <a:xfrm>
              <a:off x="1701" y="3547"/>
              <a:ext cx="399" cy="244"/>
              <a:chOff x="698" y="2006"/>
              <a:chExt cx="399" cy="244"/>
            </a:xfrm>
          </p:grpSpPr>
          <p:sp>
            <p:nvSpPr>
              <p:cNvPr id="66683" name="Rectangle 123"/>
              <p:cNvSpPr>
                <a:spLocks noChangeArrowheads="1"/>
              </p:cNvSpPr>
              <p:nvPr/>
            </p:nvSpPr>
            <p:spPr bwMode="auto">
              <a:xfrm>
                <a:off x="714" y="2016"/>
                <a:ext cx="372" cy="234"/>
              </a:xfrm>
              <a:prstGeom prst="rect">
                <a:avLst/>
              </a:prstGeom>
              <a:solidFill>
                <a:schemeClr val="accent2"/>
              </a:solidFill>
              <a:ln w="9525">
                <a:solidFill>
                  <a:schemeClr val="accent2"/>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84" name="Text Box 124"/>
              <p:cNvSpPr txBox="1">
                <a:spLocks noChangeArrowheads="1"/>
              </p:cNvSpPr>
              <p:nvPr/>
            </p:nvSpPr>
            <p:spPr bwMode="auto">
              <a:xfrm>
                <a:off x="698" y="2006"/>
                <a:ext cx="399" cy="23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chemeClr val="bg1"/>
                    </a:solidFill>
                    <a:latin typeface="Arial"/>
                    <a:cs typeface="Arial"/>
                  </a:rPr>
                  <a:t>data</a:t>
                </a:r>
                <a:endParaRPr lang="en-US">
                  <a:latin typeface="Arial"/>
                  <a:cs typeface="Arial"/>
                </a:endParaRPr>
              </a:p>
            </p:txBody>
          </p:sp>
        </p:grpSp>
      </p:grpSp>
      <p:sp>
        <p:nvSpPr>
          <p:cNvPr id="66685" name="Text Box 125"/>
          <p:cNvSpPr txBox="1">
            <a:spLocks noChangeArrowheads="1"/>
          </p:cNvSpPr>
          <p:nvPr/>
        </p:nvSpPr>
        <p:spPr bwMode="auto">
          <a:xfrm>
            <a:off x="5461000" y="5232400"/>
            <a:ext cx="1878013" cy="3698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1800" dirty="0">
                <a:latin typeface="Arial"/>
                <a:cs typeface="Arial"/>
              </a:rPr>
              <a:t>managed device</a:t>
            </a:r>
            <a:endParaRPr lang="en-US" dirty="0">
              <a:latin typeface="Arial"/>
              <a:cs typeface="Arial"/>
            </a:endParaRPr>
          </a:p>
        </p:txBody>
      </p:sp>
      <p:grpSp>
        <p:nvGrpSpPr>
          <p:cNvPr id="56333" name="Group 127"/>
          <p:cNvGrpSpPr>
            <a:grpSpLocks/>
          </p:cNvGrpSpPr>
          <p:nvPr/>
        </p:nvGrpSpPr>
        <p:grpSpPr bwMode="auto">
          <a:xfrm>
            <a:off x="4978400" y="2205038"/>
            <a:ext cx="1941513" cy="646112"/>
            <a:chOff x="728" y="1420"/>
            <a:chExt cx="1223" cy="407"/>
          </a:xfrm>
        </p:grpSpPr>
        <p:sp>
          <p:nvSpPr>
            <p:cNvPr id="66688" name="Oval 128"/>
            <p:cNvSpPr>
              <a:spLocks noChangeArrowheads="1"/>
            </p:cNvSpPr>
            <p:nvPr/>
          </p:nvSpPr>
          <p:spPr bwMode="auto">
            <a:xfrm>
              <a:off x="728" y="1446"/>
              <a:ext cx="1223" cy="375"/>
            </a:xfrm>
            <a:prstGeom prst="ellipse">
              <a:avLst/>
            </a:prstGeom>
            <a:solidFill>
              <a:schemeClr val="bg1"/>
            </a:solidFill>
            <a:ln w="19050">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89" name="Text Box 129"/>
            <p:cNvSpPr txBox="1">
              <a:spLocks noChangeArrowheads="1"/>
            </p:cNvSpPr>
            <p:nvPr/>
          </p:nvSpPr>
          <p:spPr bwMode="auto">
            <a:xfrm>
              <a:off x="944" y="1420"/>
              <a:ext cx="755" cy="407"/>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Arial"/>
                  <a:cs typeface="Arial"/>
                </a:rPr>
                <a:t>managing</a:t>
              </a:r>
            </a:p>
            <a:p>
              <a:pPr>
                <a:defRPr/>
              </a:pPr>
              <a:r>
                <a:rPr lang="en-US" sz="1800">
                  <a:latin typeface="Arial"/>
                  <a:cs typeface="Arial"/>
                </a:rPr>
                <a:t>entity</a:t>
              </a:r>
              <a:endParaRPr lang="en-US">
                <a:latin typeface="Arial"/>
                <a:cs typeface="Arial"/>
              </a:endParaRPr>
            </a:p>
          </p:txBody>
        </p:sp>
      </p:grpSp>
      <p:grpSp>
        <p:nvGrpSpPr>
          <p:cNvPr id="7" name="Group 6"/>
          <p:cNvGrpSpPr>
            <a:grpSpLocks/>
          </p:cNvGrpSpPr>
          <p:nvPr/>
        </p:nvGrpSpPr>
        <p:grpSpPr bwMode="auto">
          <a:xfrm>
            <a:off x="5186363" y="2870200"/>
            <a:ext cx="2287668" cy="1538288"/>
            <a:chOff x="5186363" y="2870200"/>
            <a:chExt cx="2287668" cy="1538288"/>
          </a:xfrm>
        </p:grpSpPr>
        <p:sp>
          <p:nvSpPr>
            <p:cNvPr id="66705" name="Freeform 145"/>
            <p:cNvSpPr>
              <a:spLocks/>
            </p:cNvSpPr>
            <p:nvPr/>
          </p:nvSpPr>
          <p:spPr bwMode="auto">
            <a:xfrm>
              <a:off x="5784850" y="2870200"/>
              <a:ext cx="74613" cy="1538288"/>
            </a:xfrm>
            <a:custGeom>
              <a:avLst/>
              <a:gdLst>
                <a:gd name="T0" fmla="*/ 0 w 1"/>
                <a:gd name="T1" fmla="*/ 0 h 1044"/>
                <a:gd name="T2" fmla="*/ 0 w 1"/>
                <a:gd name="T3" fmla="*/ 1044 h 1044"/>
              </a:gdLst>
              <a:ahLst/>
              <a:cxnLst>
                <a:cxn ang="0">
                  <a:pos x="T0" y="T1"/>
                </a:cxn>
                <a:cxn ang="0">
                  <a:pos x="T2" y="T3"/>
                </a:cxn>
              </a:cxnLst>
              <a:rect l="0" t="0" r="r" b="b"/>
              <a:pathLst>
                <a:path w="1" h="1044">
                  <a:moveTo>
                    <a:pt x="0" y="0"/>
                  </a:moveTo>
                  <a:lnTo>
                    <a:pt x="0" y="1044"/>
                  </a:lnTo>
                </a:path>
              </a:pathLst>
            </a:custGeom>
            <a:noFill/>
            <a:ln w="38100">
              <a:solidFill>
                <a:srgbClr val="FF0000"/>
              </a:solidFill>
              <a:round/>
              <a:headEnd type="triangl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706" name="Rectangle 146"/>
            <p:cNvSpPr>
              <a:spLocks noChangeArrowheads="1"/>
            </p:cNvSpPr>
            <p:nvPr/>
          </p:nvSpPr>
          <p:spPr bwMode="auto">
            <a:xfrm>
              <a:off x="5186363" y="3503613"/>
              <a:ext cx="1693862" cy="387350"/>
            </a:xfrm>
            <a:prstGeom prst="rect">
              <a:avLst/>
            </a:prstGeom>
            <a:solidFill>
              <a:srgbClr val="FFFFFF"/>
            </a:solidFill>
            <a:ln w="19050">
              <a:solidFill>
                <a:srgbClr val="FF0000"/>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707" name="Text Box 147"/>
            <p:cNvSpPr txBox="1">
              <a:spLocks noChangeArrowheads="1"/>
            </p:cNvSpPr>
            <p:nvPr/>
          </p:nvSpPr>
          <p:spPr bwMode="auto">
            <a:xfrm>
              <a:off x="5216606" y="3440113"/>
              <a:ext cx="2257425"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dirty="0">
                  <a:solidFill>
                    <a:srgbClr val="CC0000"/>
                  </a:solidFill>
                  <a:latin typeface="Arial"/>
                  <a:cs typeface="Arial"/>
                </a:rPr>
                <a:t>trap </a:t>
              </a:r>
              <a:r>
                <a:rPr lang="en-US" dirty="0" err="1">
                  <a:solidFill>
                    <a:srgbClr val="CC0000"/>
                  </a:solidFill>
                  <a:latin typeface="Arial"/>
                  <a:cs typeface="Arial"/>
                </a:rPr>
                <a:t>msg</a:t>
              </a:r>
              <a:endParaRPr lang="en-US" dirty="0">
                <a:solidFill>
                  <a:srgbClr val="CC0000"/>
                </a:solidFill>
                <a:latin typeface="Arial"/>
                <a:cs typeface="Arial"/>
              </a:endParaRPr>
            </a:p>
          </p:txBody>
        </p:sp>
      </p:grpSp>
      <p:grpSp>
        <p:nvGrpSpPr>
          <p:cNvPr id="2" name="Group 1"/>
          <p:cNvGrpSpPr>
            <a:grpSpLocks/>
          </p:cNvGrpSpPr>
          <p:nvPr/>
        </p:nvGrpSpPr>
        <p:grpSpPr bwMode="auto">
          <a:xfrm>
            <a:off x="193675" y="2786063"/>
            <a:ext cx="1454150" cy="1657350"/>
            <a:chOff x="350838" y="2801938"/>
            <a:chExt cx="1454150" cy="1657350"/>
          </a:xfrm>
        </p:grpSpPr>
        <p:sp>
          <p:nvSpPr>
            <p:cNvPr id="66635" name="Freeform 75"/>
            <p:cNvSpPr>
              <a:spLocks/>
            </p:cNvSpPr>
            <p:nvPr/>
          </p:nvSpPr>
          <p:spPr bwMode="auto">
            <a:xfrm>
              <a:off x="1143001" y="2801938"/>
              <a:ext cx="1587" cy="1657350"/>
            </a:xfrm>
            <a:custGeom>
              <a:avLst/>
              <a:gdLst>
                <a:gd name="T0" fmla="*/ 0 w 1"/>
                <a:gd name="T1" fmla="*/ 0 h 1044"/>
                <a:gd name="T2" fmla="*/ 0 w 1"/>
                <a:gd name="T3" fmla="*/ 1044 h 1044"/>
              </a:gdLst>
              <a:ahLst/>
              <a:cxnLst>
                <a:cxn ang="0">
                  <a:pos x="T0" y="T1"/>
                </a:cxn>
                <a:cxn ang="0">
                  <a:pos x="T2" y="T3"/>
                </a:cxn>
              </a:cxnLst>
              <a:rect l="0" t="0" r="r" b="b"/>
              <a:pathLst>
                <a:path w="1" h="1044">
                  <a:moveTo>
                    <a:pt x="0" y="0"/>
                  </a:moveTo>
                  <a:lnTo>
                    <a:pt x="0" y="1044"/>
                  </a:lnTo>
                </a:path>
              </a:pathLst>
            </a:custGeom>
            <a:noFill/>
            <a:ln w="38100">
              <a:solidFill>
                <a:srgbClr val="FF0000"/>
              </a:solidFill>
              <a:round/>
              <a:headEnd type="none" w="med" len="med"/>
              <a:tailEnd type="triangl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grpSp>
          <p:nvGrpSpPr>
            <p:cNvPr id="56343" name="Group 148"/>
            <p:cNvGrpSpPr>
              <a:grpSpLocks/>
            </p:cNvGrpSpPr>
            <p:nvPr/>
          </p:nvGrpSpPr>
          <p:grpSpPr bwMode="auto">
            <a:xfrm>
              <a:off x="350838" y="3162300"/>
              <a:ext cx="1454150" cy="457200"/>
              <a:chOff x="3614" y="407"/>
              <a:chExt cx="916" cy="288"/>
            </a:xfrm>
          </p:grpSpPr>
          <p:sp>
            <p:nvSpPr>
              <p:cNvPr id="66647" name="Rectangle 87"/>
              <p:cNvSpPr>
                <a:spLocks noChangeArrowheads="1"/>
              </p:cNvSpPr>
              <p:nvPr/>
            </p:nvSpPr>
            <p:spPr bwMode="auto">
              <a:xfrm>
                <a:off x="3657" y="446"/>
                <a:ext cx="844" cy="244"/>
              </a:xfrm>
              <a:prstGeom prst="rect">
                <a:avLst/>
              </a:prstGeom>
              <a:solidFill>
                <a:srgbClr val="FFFFFF"/>
              </a:solidFill>
              <a:ln w="19050">
                <a:solidFill>
                  <a:srgbClr val="FF0000"/>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46" name="Text Box 86"/>
              <p:cNvSpPr txBox="1">
                <a:spLocks noChangeArrowheads="1"/>
              </p:cNvSpPr>
              <p:nvPr/>
            </p:nvSpPr>
            <p:spPr bwMode="auto">
              <a:xfrm>
                <a:off x="3614" y="407"/>
                <a:ext cx="916" cy="2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dirty="0">
                    <a:solidFill>
                      <a:srgbClr val="CC0000"/>
                    </a:solidFill>
                    <a:latin typeface="Arial"/>
                    <a:cs typeface="Arial"/>
                  </a:rPr>
                  <a:t>request</a:t>
                </a:r>
              </a:p>
            </p:txBody>
          </p:sp>
        </p:grpSp>
      </p:grpSp>
      <p:sp>
        <p:nvSpPr>
          <p:cNvPr id="66709" name="Text Box 149"/>
          <p:cNvSpPr txBox="1">
            <a:spLocks noChangeArrowheads="1"/>
          </p:cNvSpPr>
          <p:nvPr/>
        </p:nvSpPr>
        <p:spPr bwMode="auto">
          <a:xfrm>
            <a:off x="765175" y="5780088"/>
            <a:ext cx="3519488"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solidFill>
                  <a:srgbClr val="CC0000"/>
                </a:solidFill>
                <a:latin typeface="Arial"/>
                <a:cs typeface="Arial"/>
              </a:rPr>
              <a:t>request/response mode</a:t>
            </a:r>
          </a:p>
        </p:txBody>
      </p:sp>
      <p:sp>
        <p:nvSpPr>
          <p:cNvPr id="66710" name="Text Box 150"/>
          <p:cNvSpPr txBox="1">
            <a:spLocks noChangeArrowheads="1"/>
          </p:cNvSpPr>
          <p:nvPr/>
        </p:nvSpPr>
        <p:spPr bwMode="auto">
          <a:xfrm>
            <a:off x="5946775" y="5781675"/>
            <a:ext cx="16256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solidFill>
                  <a:srgbClr val="CC0000"/>
                </a:solidFill>
                <a:latin typeface="Arial"/>
                <a:cs typeface="Arial"/>
              </a:rPr>
              <a:t>trap mode</a:t>
            </a:r>
          </a:p>
        </p:txBody>
      </p:sp>
      <p:grpSp>
        <p:nvGrpSpPr>
          <p:cNvPr id="6" name="Group 5"/>
          <p:cNvGrpSpPr>
            <a:grpSpLocks/>
          </p:cNvGrpSpPr>
          <p:nvPr/>
        </p:nvGrpSpPr>
        <p:grpSpPr bwMode="auto">
          <a:xfrm>
            <a:off x="1084263" y="2936875"/>
            <a:ext cx="2488306" cy="1466850"/>
            <a:chOff x="9064738" y="1353594"/>
            <a:chExt cx="2488306" cy="1466850"/>
          </a:xfrm>
        </p:grpSpPr>
        <p:sp>
          <p:nvSpPr>
            <p:cNvPr id="66649" name="Freeform 89"/>
            <p:cNvSpPr>
              <a:spLocks/>
            </p:cNvSpPr>
            <p:nvPr/>
          </p:nvSpPr>
          <p:spPr bwMode="auto">
            <a:xfrm>
              <a:off x="9820388" y="1353594"/>
              <a:ext cx="74612" cy="1466850"/>
            </a:xfrm>
            <a:custGeom>
              <a:avLst/>
              <a:gdLst>
                <a:gd name="T0" fmla="*/ 0 w 1"/>
                <a:gd name="T1" fmla="*/ 0 h 1044"/>
                <a:gd name="T2" fmla="*/ 0 w 1"/>
                <a:gd name="T3" fmla="*/ 1044 h 1044"/>
              </a:gdLst>
              <a:ahLst/>
              <a:cxnLst>
                <a:cxn ang="0">
                  <a:pos x="T0" y="T1"/>
                </a:cxn>
                <a:cxn ang="0">
                  <a:pos x="T2" y="T3"/>
                </a:cxn>
              </a:cxnLst>
              <a:rect l="0" t="0" r="r" b="b"/>
              <a:pathLst>
                <a:path w="1" h="1044">
                  <a:moveTo>
                    <a:pt x="0" y="0"/>
                  </a:moveTo>
                  <a:lnTo>
                    <a:pt x="0" y="1044"/>
                  </a:lnTo>
                </a:path>
              </a:pathLst>
            </a:custGeom>
            <a:noFill/>
            <a:ln w="38100">
              <a:solidFill>
                <a:srgbClr val="FF0000"/>
              </a:solidFill>
              <a:round/>
              <a:headEnd type="triangl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51" name="Rectangle 91"/>
            <p:cNvSpPr>
              <a:spLocks noChangeArrowheads="1"/>
            </p:cNvSpPr>
            <p:nvPr/>
          </p:nvSpPr>
          <p:spPr bwMode="auto">
            <a:xfrm>
              <a:off x="9064738" y="2155282"/>
              <a:ext cx="1422400" cy="387350"/>
            </a:xfrm>
            <a:prstGeom prst="rect">
              <a:avLst/>
            </a:prstGeom>
            <a:solidFill>
              <a:srgbClr val="FFFFFF"/>
            </a:solidFill>
            <a:ln w="19050">
              <a:solidFill>
                <a:srgbClr val="FF0000"/>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6652" name="Text Box 92"/>
            <p:cNvSpPr txBox="1">
              <a:spLocks noChangeArrowheads="1"/>
            </p:cNvSpPr>
            <p:nvPr/>
          </p:nvSpPr>
          <p:spPr bwMode="auto">
            <a:xfrm>
              <a:off x="9295619" y="2085432"/>
              <a:ext cx="2257425"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dirty="0">
                  <a:solidFill>
                    <a:srgbClr val="CC0000"/>
                  </a:solidFill>
                  <a:latin typeface="Arial"/>
                  <a:cs typeface="Arial"/>
                </a:rPr>
                <a:t>response</a:t>
              </a:r>
            </a:p>
          </p:txBody>
        </p:sp>
      </p:grpSp>
    </p:spTree>
    <p:extLst>
      <p:ext uri="{BB962C8B-B14F-4D97-AF65-F5344CB8AC3E}">
        <p14:creationId xmlns:p14="http://schemas.microsoft.com/office/powerpoint/2010/main" val="16291903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Management Example</a:t>
            </a:r>
            <a:endParaRPr lang="x-none" dirty="0"/>
          </a:p>
        </p:txBody>
      </p:sp>
      <p:sp>
        <p:nvSpPr>
          <p:cNvPr id="3" name="Content Placeholder 2"/>
          <p:cNvSpPr>
            <a:spLocks noGrp="1"/>
          </p:cNvSpPr>
          <p:nvPr>
            <p:ph idx="1"/>
          </p:nvPr>
        </p:nvSpPr>
        <p:spPr>
          <a:xfrm>
            <a:off x="457200" y="1524000"/>
            <a:ext cx="8229600" cy="5029199"/>
          </a:xfrm>
        </p:spPr>
        <p:txBody>
          <a:bodyPr>
            <a:normAutofit fontScale="92500"/>
          </a:bodyPr>
          <a:lstStyle/>
          <a:p>
            <a:pPr marL="12700">
              <a:lnSpc>
                <a:spcPct val="170000"/>
              </a:lnSpc>
              <a:spcBef>
                <a:spcPts val="148"/>
              </a:spcBef>
            </a:pPr>
            <a:r>
              <a:rPr lang="en-US" sz="2800" dirty="0" smtClean="0">
                <a:solidFill>
                  <a:srgbClr val="00007B"/>
                </a:solidFill>
                <a:latin typeface="PMingLiU"/>
                <a:cs typeface="PMingLiU"/>
              </a:rPr>
              <a:t></a:t>
            </a:r>
            <a:r>
              <a:rPr lang="en-US" dirty="0" smtClean="0">
                <a:latin typeface="Arial"/>
                <a:cs typeface="Arial"/>
              </a:rPr>
              <a:t>A management</a:t>
            </a:r>
            <a:r>
              <a:rPr lang="en-US" spc="19" dirty="0" smtClean="0">
                <a:latin typeface="Arial"/>
                <a:cs typeface="Arial"/>
              </a:rPr>
              <a:t> </a:t>
            </a:r>
            <a:r>
              <a:rPr lang="en-US" dirty="0" smtClean="0">
                <a:latin typeface="Arial"/>
                <a:cs typeface="Arial"/>
              </a:rPr>
              <a:t>application of </a:t>
            </a:r>
            <a:r>
              <a:rPr lang="en-US" i="1" dirty="0"/>
              <a:t>network management </a:t>
            </a:r>
            <a:r>
              <a:rPr lang="en-US" i="1" dirty="0" smtClean="0"/>
              <a:t>station </a:t>
            </a:r>
            <a:r>
              <a:rPr lang="en-US" dirty="0" smtClean="0">
                <a:latin typeface="Arial"/>
                <a:cs typeface="Arial"/>
              </a:rPr>
              <a:t>NMS calls for the service of the management</a:t>
            </a:r>
            <a:r>
              <a:rPr lang="en-US" spc="19" dirty="0" smtClean="0">
                <a:latin typeface="Arial"/>
                <a:cs typeface="Arial"/>
              </a:rPr>
              <a:t> </a:t>
            </a:r>
            <a:r>
              <a:rPr lang="en-US" dirty="0" smtClean="0">
                <a:latin typeface="Arial"/>
                <a:cs typeface="Arial"/>
              </a:rPr>
              <a:t>process</a:t>
            </a:r>
          </a:p>
          <a:p>
            <a:pPr marL="12700">
              <a:lnSpc>
                <a:spcPct val="170000"/>
              </a:lnSpc>
              <a:spcBef>
                <a:spcPts val="148"/>
              </a:spcBef>
            </a:pPr>
            <a:r>
              <a:rPr lang="en-US" dirty="0" smtClean="0">
                <a:latin typeface="Arial"/>
                <a:cs typeface="Arial"/>
              </a:rPr>
              <a:t>The management</a:t>
            </a:r>
            <a:r>
              <a:rPr lang="en-US" spc="19" dirty="0" smtClean="0">
                <a:latin typeface="Arial"/>
                <a:cs typeface="Arial"/>
              </a:rPr>
              <a:t> </a:t>
            </a:r>
            <a:r>
              <a:rPr lang="en-US" dirty="0" smtClean="0">
                <a:latin typeface="Arial"/>
                <a:cs typeface="Arial"/>
              </a:rPr>
              <a:t>process calls the SNMP manager</a:t>
            </a:r>
          </a:p>
          <a:p>
            <a:pPr marL="12700">
              <a:lnSpc>
                <a:spcPct val="170000"/>
              </a:lnSpc>
              <a:spcBef>
                <a:spcPts val="148"/>
              </a:spcBef>
            </a:pPr>
            <a:r>
              <a:rPr lang="en-US" sz="2800" dirty="0" smtClean="0">
                <a:solidFill>
                  <a:srgbClr val="00007B"/>
                </a:solidFill>
                <a:latin typeface="PMingLiU"/>
                <a:cs typeface="PMingLiU"/>
              </a:rPr>
              <a:t></a:t>
            </a:r>
            <a:r>
              <a:rPr lang="en-US" dirty="0" smtClean="0">
                <a:latin typeface="Arial"/>
                <a:cs typeface="Arial"/>
              </a:rPr>
              <a:t>The SNMP manager</a:t>
            </a:r>
            <a:r>
              <a:rPr lang="en-US" spc="19" dirty="0" smtClean="0">
                <a:latin typeface="Arial"/>
                <a:cs typeface="Arial"/>
              </a:rPr>
              <a:t> </a:t>
            </a:r>
            <a:r>
              <a:rPr lang="en-US" dirty="0" smtClean="0">
                <a:latin typeface="Arial"/>
                <a:cs typeface="Arial"/>
              </a:rPr>
              <a:t>constructs</a:t>
            </a:r>
            <a:r>
              <a:rPr lang="en-US" spc="-14" dirty="0" smtClean="0">
                <a:latin typeface="Arial"/>
                <a:cs typeface="Arial"/>
              </a:rPr>
              <a:t> </a:t>
            </a:r>
            <a:r>
              <a:rPr lang="en-US" dirty="0" smtClean="0">
                <a:latin typeface="Arial"/>
                <a:cs typeface="Arial"/>
              </a:rPr>
              <a:t>a </a:t>
            </a:r>
            <a:r>
              <a:rPr lang="en-US" dirty="0" smtClean="0">
                <a:solidFill>
                  <a:srgbClr val="FF0000"/>
                </a:solidFill>
                <a:latin typeface="Arial"/>
                <a:cs typeface="Arial"/>
              </a:rPr>
              <a:t>request packet </a:t>
            </a:r>
            <a:r>
              <a:rPr lang="en-US" dirty="0" smtClean="0">
                <a:latin typeface="Arial"/>
                <a:cs typeface="Arial"/>
              </a:rPr>
              <a:t>and sends it to SNMP agent</a:t>
            </a:r>
          </a:p>
          <a:p>
            <a:pPr marL="355600" marR="718621" indent="-342900">
              <a:lnSpc>
                <a:spcPct val="170000"/>
              </a:lnSpc>
              <a:spcBef>
                <a:spcPts val="812"/>
              </a:spcBef>
              <a:tabLst>
                <a:tab pos="355600" algn="l"/>
              </a:tabLst>
            </a:pPr>
            <a:r>
              <a:rPr lang="en-US" sz="2800" dirty="0" smtClean="0">
                <a:solidFill>
                  <a:srgbClr val="00007B"/>
                </a:solidFill>
                <a:latin typeface="PMingLiU"/>
                <a:cs typeface="PMingLiU"/>
              </a:rPr>
              <a:t></a:t>
            </a:r>
            <a:r>
              <a:rPr lang="en-US" dirty="0" smtClean="0">
                <a:latin typeface="Arial"/>
                <a:cs typeface="Arial"/>
              </a:rPr>
              <a:t>The SNMP agent passes the packet to the agent p</a:t>
            </a:r>
            <a:r>
              <a:rPr lang="en-US" spc="4" dirty="0" smtClean="0">
                <a:latin typeface="Arial"/>
                <a:cs typeface="Arial"/>
              </a:rPr>
              <a:t>rocess</a:t>
            </a:r>
          </a:p>
          <a:p>
            <a:pPr marL="355600" marR="718621" indent="-342900">
              <a:lnSpc>
                <a:spcPct val="170000"/>
              </a:lnSpc>
              <a:spcBef>
                <a:spcPts val="812"/>
              </a:spcBef>
              <a:tabLst>
                <a:tab pos="355600" algn="l"/>
              </a:tabLst>
            </a:pPr>
            <a:r>
              <a:rPr lang="en-US" dirty="0" smtClean="0">
                <a:latin typeface="Arial"/>
                <a:cs typeface="Arial"/>
              </a:rPr>
              <a:t>The </a:t>
            </a:r>
            <a:r>
              <a:rPr lang="en-US" dirty="0" smtClean="0">
                <a:solidFill>
                  <a:srgbClr val="FF0000"/>
                </a:solidFill>
                <a:latin typeface="Arial"/>
                <a:cs typeface="Arial"/>
              </a:rPr>
              <a:t>agent process accesses the values of the requested </a:t>
            </a:r>
            <a:r>
              <a:rPr lang="en-US" spc="4" dirty="0" smtClean="0">
                <a:solidFill>
                  <a:srgbClr val="FF0000"/>
                </a:solidFill>
                <a:latin typeface="Arial"/>
                <a:cs typeface="Arial"/>
              </a:rPr>
              <a:t>v</a:t>
            </a:r>
            <a:r>
              <a:rPr lang="en-US" dirty="0" smtClean="0">
                <a:solidFill>
                  <a:srgbClr val="FF0000"/>
                </a:solidFill>
                <a:latin typeface="Arial"/>
                <a:cs typeface="Arial"/>
              </a:rPr>
              <a:t>ariable</a:t>
            </a:r>
            <a:r>
              <a:rPr lang="en-US" spc="19" dirty="0" smtClean="0">
                <a:solidFill>
                  <a:srgbClr val="FF0000"/>
                </a:solidFill>
                <a:latin typeface="Arial"/>
                <a:cs typeface="Arial"/>
              </a:rPr>
              <a:t> </a:t>
            </a:r>
            <a:r>
              <a:rPr lang="en-US" dirty="0" smtClean="0">
                <a:latin typeface="Arial"/>
                <a:cs typeface="Arial"/>
              </a:rPr>
              <a:t>and</a:t>
            </a:r>
            <a:r>
              <a:rPr lang="en-US" spc="14" dirty="0" smtClean="0">
                <a:latin typeface="Arial"/>
                <a:cs typeface="Arial"/>
              </a:rPr>
              <a:t> </a:t>
            </a:r>
            <a:r>
              <a:rPr lang="en-US" dirty="0" smtClean="0">
                <a:latin typeface="Arial"/>
                <a:cs typeface="Arial"/>
              </a:rPr>
              <a:t>passes</a:t>
            </a:r>
            <a:r>
              <a:rPr lang="en-US" spc="-9" dirty="0" smtClean="0">
                <a:latin typeface="Arial"/>
                <a:cs typeface="Arial"/>
              </a:rPr>
              <a:t> </a:t>
            </a:r>
            <a:r>
              <a:rPr lang="en-US" dirty="0" smtClean="0">
                <a:latin typeface="Arial"/>
                <a:cs typeface="Arial"/>
              </a:rPr>
              <a:t>it</a:t>
            </a:r>
            <a:r>
              <a:rPr lang="en-US" spc="9" dirty="0" smtClean="0">
                <a:latin typeface="Arial"/>
                <a:cs typeface="Arial"/>
              </a:rPr>
              <a:t> </a:t>
            </a:r>
            <a:r>
              <a:rPr lang="en-US" dirty="0" smtClean="0">
                <a:latin typeface="Arial"/>
                <a:cs typeface="Arial"/>
              </a:rPr>
              <a:t>to</a:t>
            </a:r>
            <a:r>
              <a:rPr lang="en-US" spc="-14" dirty="0" smtClean="0">
                <a:latin typeface="Arial"/>
                <a:cs typeface="Arial"/>
              </a:rPr>
              <a:t> </a:t>
            </a:r>
            <a:r>
              <a:rPr lang="en-US" dirty="0" smtClean="0">
                <a:latin typeface="Arial"/>
                <a:cs typeface="Arial"/>
              </a:rPr>
              <a:t>the</a:t>
            </a:r>
            <a:r>
              <a:rPr lang="en-US" spc="9" dirty="0" smtClean="0">
                <a:latin typeface="Arial"/>
                <a:cs typeface="Arial"/>
              </a:rPr>
              <a:t> </a:t>
            </a:r>
            <a:r>
              <a:rPr lang="en-US" dirty="0" smtClean="0">
                <a:latin typeface="Arial"/>
                <a:cs typeface="Arial"/>
              </a:rPr>
              <a:t>SNMP agent</a:t>
            </a:r>
          </a:p>
        </p:txBody>
      </p:sp>
      <p:sp>
        <p:nvSpPr>
          <p:cNvPr id="4" name="Slide Number Placeholder 3"/>
          <p:cNvSpPr>
            <a:spLocks noGrp="1"/>
          </p:cNvSpPr>
          <p:nvPr>
            <p:ph type="sldNum" sz="quarter" idx="12"/>
          </p:nvPr>
        </p:nvSpPr>
        <p:spPr/>
        <p:txBody>
          <a:bodyPr/>
          <a:lstStyle/>
          <a:p>
            <a:fld id="{1FF0665B-7072-4949-8111-734BC6A7D108}" type="slidenum">
              <a:rPr lang="x-none" smtClean="0"/>
              <a:pPr/>
              <a:t>25</a:t>
            </a:fld>
            <a:endParaRPr lang="x-none"/>
          </a:p>
        </p:txBody>
      </p:sp>
    </p:spTree>
    <p:extLst>
      <p:ext uri="{BB962C8B-B14F-4D97-AF65-F5344CB8AC3E}">
        <p14:creationId xmlns:p14="http://schemas.microsoft.com/office/powerpoint/2010/main" val="2222194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Management Example</a:t>
            </a:r>
            <a:endParaRPr lang="x-none" dirty="0"/>
          </a:p>
        </p:txBody>
      </p:sp>
      <p:sp>
        <p:nvSpPr>
          <p:cNvPr id="3" name="Content Placeholder 2"/>
          <p:cNvSpPr>
            <a:spLocks noGrp="1"/>
          </p:cNvSpPr>
          <p:nvPr>
            <p:ph idx="1"/>
          </p:nvPr>
        </p:nvSpPr>
        <p:spPr/>
        <p:txBody>
          <a:bodyPr>
            <a:normAutofit/>
          </a:bodyPr>
          <a:lstStyle/>
          <a:p>
            <a:pPr marL="35468">
              <a:lnSpc>
                <a:spcPts val="3370"/>
              </a:lnSpc>
              <a:spcBef>
                <a:spcPts val="168"/>
              </a:spcBef>
            </a:pPr>
            <a:r>
              <a:rPr lang="en-US" dirty="0" smtClean="0">
                <a:solidFill>
                  <a:srgbClr val="FF0000"/>
                </a:solidFill>
                <a:latin typeface="Arial"/>
                <a:cs typeface="Arial"/>
              </a:rPr>
              <a:t>The SNMP agent</a:t>
            </a:r>
            <a:r>
              <a:rPr lang="en-US" spc="-79" dirty="0" smtClean="0">
                <a:solidFill>
                  <a:srgbClr val="FF0000"/>
                </a:solidFill>
                <a:latin typeface="Arial"/>
                <a:cs typeface="Arial"/>
              </a:rPr>
              <a:t> </a:t>
            </a:r>
            <a:r>
              <a:rPr lang="en-US" dirty="0" smtClean="0">
                <a:solidFill>
                  <a:srgbClr val="FF0000"/>
                </a:solidFill>
                <a:latin typeface="Arial"/>
                <a:cs typeface="Arial"/>
              </a:rPr>
              <a:t>constructs</a:t>
            </a:r>
            <a:r>
              <a:rPr lang="en-US" spc="-145" dirty="0" smtClean="0">
                <a:solidFill>
                  <a:srgbClr val="FF0000"/>
                </a:solidFill>
                <a:latin typeface="Arial"/>
                <a:cs typeface="Arial"/>
              </a:rPr>
              <a:t> </a:t>
            </a:r>
            <a:r>
              <a:rPr lang="en-US" dirty="0" smtClean="0">
                <a:solidFill>
                  <a:srgbClr val="FF0000"/>
                </a:solidFill>
                <a:latin typeface="Arial"/>
                <a:cs typeface="Arial"/>
              </a:rPr>
              <a:t>the response</a:t>
            </a:r>
            <a:r>
              <a:rPr lang="en-US" spc="-131" dirty="0" smtClean="0">
                <a:solidFill>
                  <a:srgbClr val="FF0000"/>
                </a:solidFill>
                <a:latin typeface="Arial"/>
                <a:cs typeface="Arial"/>
              </a:rPr>
              <a:t> </a:t>
            </a:r>
            <a:r>
              <a:rPr lang="en-US" dirty="0" smtClean="0">
                <a:solidFill>
                  <a:srgbClr val="FF0000"/>
                </a:solidFill>
                <a:latin typeface="Arial"/>
                <a:cs typeface="Arial"/>
              </a:rPr>
              <a:t>packet</a:t>
            </a:r>
            <a:endParaRPr lang="en-US" dirty="0" smtClean="0">
              <a:latin typeface="Arial"/>
              <a:cs typeface="Arial"/>
            </a:endParaRPr>
          </a:p>
          <a:p>
            <a:pPr marL="12700" marR="60921">
              <a:lnSpc>
                <a:spcPts val="3454"/>
              </a:lnSpc>
              <a:spcBef>
                <a:spcPts val="4"/>
              </a:spcBef>
            </a:pPr>
            <a:r>
              <a:rPr lang="en-US" spc="-4" dirty="0" smtClean="0">
                <a:latin typeface="Arial"/>
                <a:cs typeface="Arial"/>
              </a:rPr>
              <a:t>And se</a:t>
            </a:r>
            <a:r>
              <a:rPr lang="en-US" spc="4" dirty="0" smtClean="0">
                <a:latin typeface="Arial"/>
                <a:cs typeface="Arial"/>
              </a:rPr>
              <a:t>n</a:t>
            </a:r>
            <a:r>
              <a:rPr lang="en-US" dirty="0" smtClean="0">
                <a:latin typeface="Arial"/>
                <a:cs typeface="Arial"/>
              </a:rPr>
              <a:t>t</a:t>
            </a:r>
            <a:r>
              <a:rPr lang="en-US" spc="-51" dirty="0" smtClean="0">
                <a:latin typeface="Arial"/>
                <a:cs typeface="Arial"/>
              </a:rPr>
              <a:t> </a:t>
            </a:r>
            <a:r>
              <a:rPr lang="en-US" spc="-4" dirty="0" smtClean="0">
                <a:latin typeface="Arial"/>
                <a:cs typeface="Arial"/>
              </a:rPr>
              <a:t>i</a:t>
            </a:r>
            <a:r>
              <a:rPr lang="en-US" dirty="0" smtClean="0">
                <a:latin typeface="Arial"/>
                <a:cs typeface="Arial"/>
              </a:rPr>
              <a:t>t to</a:t>
            </a:r>
            <a:r>
              <a:rPr lang="en-US" spc="-17" dirty="0" smtClean="0">
                <a:latin typeface="Arial"/>
                <a:cs typeface="Arial"/>
              </a:rPr>
              <a:t> </a:t>
            </a:r>
            <a:r>
              <a:rPr lang="en-US" dirty="0" smtClean="0">
                <a:latin typeface="Arial"/>
                <a:cs typeface="Arial"/>
              </a:rPr>
              <a:t>t</a:t>
            </a:r>
            <a:r>
              <a:rPr lang="en-US" spc="-4" dirty="0" smtClean="0">
                <a:latin typeface="Arial"/>
                <a:cs typeface="Arial"/>
              </a:rPr>
              <a:t>h</a:t>
            </a:r>
            <a:r>
              <a:rPr lang="en-US" dirty="0" smtClean="0">
                <a:latin typeface="Arial"/>
                <a:cs typeface="Arial"/>
              </a:rPr>
              <a:t>e</a:t>
            </a:r>
            <a:r>
              <a:rPr lang="en-US" spc="-17" dirty="0" smtClean="0">
                <a:latin typeface="Arial"/>
                <a:cs typeface="Arial"/>
              </a:rPr>
              <a:t> </a:t>
            </a:r>
            <a:r>
              <a:rPr lang="en-US" dirty="0" smtClean="0">
                <a:latin typeface="Arial"/>
                <a:cs typeface="Arial"/>
              </a:rPr>
              <a:t>SNMP</a:t>
            </a:r>
            <a:r>
              <a:rPr lang="en-US" spc="9" dirty="0" smtClean="0">
                <a:latin typeface="Arial"/>
                <a:cs typeface="Arial"/>
              </a:rPr>
              <a:t> </a:t>
            </a:r>
            <a:r>
              <a:rPr lang="en-US" dirty="0" smtClean="0">
                <a:latin typeface="Arial"/>
                <a:cs typeface="Arial"/>
              </a:rPr>
              <a:t>manag</a:t>
            </a:r>
            <a:r>
              <a:rPr lang="en-US" spc="-4" dirty="0" smtClean="0">
                <a:latin typeface="Arial"/>
                <a:cs typeface="Arial"/>
              </a:rPr>
              <a:t>e</a:t>
            </a:r>
            <a:r>
              <a:rPr lang="en-US" dirty="0" smtClean="0">
                <a:latin typeface="Arial"/>
                <a:cs typeface="Arial"/>
              </a:rPr>
              <a:t>r</a:t>
            </a:r>
          </a:p>
          <a:p>
            <a:pPr marL="36361" marR="60921">
              <a:lnSpc>
                <a:spcPct val="95825"/>
              </a:lnSpc>
              <a:spcBef>
                <a:spcPts val="371"/>
              </a:spcBef>
            </a:pPr>
            <a:r>
              <a:rPr lang="en-US" dirty="0" smtClean="0">
                <a:latin typeface="Arial"/>
                <a:cs typeface="Arial"/>
              </a:rPr>
              <a:t>The SNMP man</a:t>
            </a:r>
            <a:r>
              <a:rPr lang="en-US" spc="4" dirty="0" smtClean="0">
                <a:latin typeface="Arial"/>
                <a:cs typeface="Arial"/>
              </a:rPr>
              <a:t>a</a:t>
            </a:r>
            <a:r>
              <a:rPr lang="en-US" dirty="0" smtClean="0">
                <a:latin typeface="Arial"/>
                <a:cs typeface="Arial"/>
              </a:rPr>
              <a:t>ger</a:t>
            </a:r>
            <a:r>
              <a:rPr lang="en-US" spc="-126" dirty="0" smtClean="0">
                <a:latin typeface="Arial"/>
                <a:cs typeface="Arial"/>
              </a:rPr>
              <a:t> </a:t>
            </a:r>
            <a:r>
              <a:rPr lang="en-US" dirty="0" smtClean="0">
                <a:latin typeface="Arial"/>
                <a:cs typeface="Arial"/>
              </a:rPr>
              <a:t>receives</a:t>
            </a:r>
            <a:r>
              <a:rPr lang="en-US" spc="-119" dirty="0" smtClean="0">
                <a:latin typeface="Arial"/>
                <a:cs typeface="Arial"/>
              </a:rPr>
              <a:t> </a:t>
            </a:r>
            <a:r>
              <a:rPr lang="en-US" dirty="0" smtClean="0">
                <a:latin typeface="Arial"/>
                <a:cs typeface="Arial"/>
              </a:rPr>
              <a:t>the re</a:t>
            </a:r>
            <a:r>
              <a:rPr lang="en-US" spc="9" dirty="0" smtClean="0">
                <a:latin typeface="Arial"/>
                <a:cs typeface="Arial"/>
              </a:rPr>
              <a:t>s</a:t>
            </a:r>
            <a:r>
              <a:rPr lang="en-US" dirty="0" smtClean="0">
                <a:latin typeface="Arial"/>
                <a:cs typeface="Arial"/>
              </a:rPr>
              <a:t>ponse packet</a:t>
            </a:r>
            <a:r>
              <a:rPr lang="en-US" spc="-94" dirty="0" smtClean="0">
                <a:latin typeface="Arial"/>
                <a:cs typeface="Arial"/>
              </a:rPr>
              <a:t> </a:t>
            </a:r>
            <a:r>
              <a:rPr lang="en-US" dirty="0" smtClean="0">
                <a:latin typeface="Arial"/>
                <a:cs typeface="Arial"/>
              </a:rPr>
              <a:t>and</a:t>
            </a:r>
            <a:r>
              <a:rPr lang="en-US" spc="-53" dirty="0" smtClean="0">
                <a:latin typeface="Arial"/>
                <a:cs typeface="Arial"/>
              </a:rPr>
              <a:t> </a:t>
            </a:r>
            <a:r>
              <a:rPr lang="en-US" dirty="0" smtClean="0">
                <a:latin typeface="Arial"/>
                <a:cs typeface="Arial"/>
              </a:rPr>
              <a:t>passes</a:t>
            </a:r>
            <a:r>
              <a:rPr lang="en-US" spc="-101" dirty="0" smtClean="0">
                <a:latin typeface="Arial"/>
                <a:cs typeface="Arial"/>
              </a:rPr>
              <a:t> </a:t>
            </a:r>
            <a:r>
              <a:rPr lang="en-US" dirty="0" smtClean="0">
                <a:latin typeface="Arial"/>
                <a:cs typeface="Arial"/>
              </a:rPr>
              <a:t>it to management</a:t>
            </a:r>
            <a:r>
              <a:rPr lang="en-US" spc="-186" dirty="0" smtClean="0">
                <a:latin typeface="Arial"/>
                <a:cs typeface="Arial"/>
              </a:rPr>
              <a:t> </a:t>
            </a:r>
            <a:r>
              <a:rPr lang="en-US" dirty="0" smtClean="0">
                <a:latin typeface="Arial"/>
                <a:cs typeface="Arial"/>
              </a:rPr>
              <a:t>process</a:t>
            </a:r>
            <a:endParaRPr lang="en-US" spc="-121" dirty="0" smtClean="0">
              <a:latin typeface="Arial"/>
              <a:cs typeface="Arial"/>
            </a:endParaRPr>
          </a:p>
          <a:p>
            <a:pPr marL="36361" marR="60921">
              <a:lnSpc>
                <a:spcPct val="95825"/>
              </a:lnSpc>
              <a:spcBef>
                <a:spcPts val="371"/>
              </a:spcBef>
            </a:pPr>
            <a:endParaRPr lang="en-US" spc="-121" dirty="0" smtClean="0">
              <a:latin typeface="Arial"/>
              <a:cs typeface="Arial"/>
            </a:endParaRPr>
          </a:p>
          <a:p>
            <a:pPr>
              <a:lnSpc>
                <a:spcPts val="1000"/>
              </a:lnSpc>
              <a:spcBef>
                <a:spcPts val="48"/>
              </a:spcBef>
            </a:pPr>
            <a:r>
              <a:rPr lang="en-US" dirty="0" smtClean="0">
                <a:latin typeface="Arial"/>
                <a:cs typeface="Arial"/>
              </a:rPr>
              <a:t>The</a:t>
            </a:r>
            <a:r>
              <a:rPr lang="en-US" spc="-50" dirty="0" smtClean="0">
                <a:latin typeface="Arial"/>
                <a:cs typeface="Arial"/>
              </a:rPr>
              <a:t> </a:t>
            </a:r>
            <a:r>
              <a:rPr lang="en-US" dirty="0" smtClean="0">
                <a:latin typeface="Arial"/>
                <a:cs typeface="Arial"/>
              </a:rPr>
              <a:t>management</a:t>
            </a:r>
            <a:r>
              <a:rPr lang="en-US" spc="-196" dirty="0" smtClean="0">
                <a:latin typeface="Arial"/>
                <a:cs typeface="Arial"/>
              </a:rPr>
              <a:t> </a:t>
            </a:r>
            <a:r>
              <a:rPr lang="en-US" dirty="0" smtClean="0">
                <a:latin typeface="Arial"/>
                <a:cs typeface="Arial"/>
              </a:rPr>
              <a:t>process</a:t>
            </a:r>
            <a:r>
              <a:rPr lang="en-US" spc="-121" dirty="0" smtClean="0">
                <a:latin typeface="Arial"/>
                <a:cs typeface="Arial"/>
              </a:rPr>
              <a:t> </a:t>
            </a:r>
            <a:r>
              <a:rPr lang="en-US" dirty="0" smtClean="0">
                <a:latin typeface="Arial"/>
                <a:cs typeface="Arial"/>
              </a:rPr>
              <a:t>either</a:t>
            </a:r>
            <a:r>
              <a:rPr lang="en-US" spc="-79" dirty="0" smtClean="0">
                <a:latin typeface="Arial"/>
                <a:cs typeface="Arial"/>
              </a:rPr>
              <a:t> </a:t>
            </a:r>
            <a:r>
              <a:rPr lang="en-US" dirty="0" smtClean="0">
                <a:latin typeface="Arial"/>
                <a:cs typeface="Arial"/>
              </a:rPr>
              <a:t>passes</a:t>
            </a:r>
            <a:r>
              <a:rPr lang="en-US" spc="-116" dirty="0" smtClean="0">
                <a:latin typeface="Arial"/>
                <a:cs typeface="Arial"/>
              </a:rPr>
              <a:t> </a:t>
            </a:r>
            <a:r>
              <a:rPr lang="en-US" dirty="0" smtClean="0">
                <a:latin typeface="Arial"/>
                <a:cs typeface="Arial"/>
              </a:rPr>
              <a:t>the </a:t>
            </a:r>
            <a:endParaRPr lang="en-US" sz="1000" dirty="0" smtClean="0"/>
          </a:p>
          <a:p>
            <a:pPr marL="929633" marR="228409" indent="-19">
              <a:lnSpc>
                <a:spcPts val="3460"/>
              </a:lnSpc>
              <a:spcBef>
                <a:spcPts val="173"/>
              </a:spcBef>
              <a:buNone/>
            </a:pPr>
            <a:r>
              <a:rPr lang="en-US" dirty="0" smtClean="0">
                <a:latin typeface="Arial"/>
                <a:cs typeface="Arial"/>
              </a:rPr>
              <a:t>requested</a:t>
            </a:r>
            <a:r>
              <a:rPr lang="en-US" spc="-142" dirty="0" smtClean="0">
                <a:latin typeface="Arial"/>
                <a:cs typeface="Arial"/>
              </a:rPr>
              <a:t> </a:t>
            </a:r>
            <a:r>
              <a:rPr lang="en-US" dirty="0" smtClean="0">
                <a:latin typeface="Arial"/>
                <a:cs typeface="Arial"/>
              </a:rPr>
              <a:t>values</a:t>
            </a:r>
            <a:r>
              <a:rPr lang="en-US" spc="-92" dirty="0" smtClean="0">
                <a:latin typeface="Arial"/>
                <a:cs typeface="Arial"/>
              </a:rPr>
              <a:t> </a:t>
            </a:r>
            <a:r>
              <a:rPr lang="en-US" dirty="0" smtClean="0">
                <a:latin typeface="Arial"/>
                <a:cs typeface="Arial"/>
              </a:rPr>
              <a:t>to the application</a:t>
            </a:r>
            <a:r>
              <a:rPr lang="en-US" spc="-152" dirty="0" smtClean="0">
                <a:latin typeface="Arial"/>
                <a:cs typeface="Arial"/>
              </a:rPr>
              <a:t> </a:t>
            </a:r>
            <a:r>
              <a:rPr lang="en-US" dirty="0" smtClean="0">
                <a:latin typeface="Arial"/>
                <a:cs typeface="Arial"/>
              </a:rPr>
              <a:t>program</a:t>
            </a:r>
            <a:r>
              <a:rPr lang="en-US" spc="-119" dirty="0" smtClean="0">
                <a:latin typeface="Arial"/>
                <a:cs typeface="Arial"/>
              </a:rPr>
              <a:t> </a:t>
            </a:r>
            <a:r>
              <a:rPr lang="en-US" dirty="0" smtClean="0">
                <a:latin typeface="Arial"/>
                <a:cs typeface="Arial"/>
              </a:rPr>
              <a:t>that displays</a:t>
            </a:r>
            <a:r>
              <a:rPr lang="en-US" spc="-115" dirty="0" smtClean="0">
                <a:latin typeface="Arial"/>
                <a:cs typeface="Arial"/>
              </a:rPr>
              <a:t> </a:t>
            </a:r>
            <a:r>
              <a:rPr lang="en-US" spc="-4" dirty="0" smtClean="0">
                <a:latin typeface="Arial"/>
                <a:cs typeface="Arial"/>
              </a:rPr>
              <a:t>i</a:t>
            </a:r>
            <a:r>
              <a:rPr lang="en-US" spc="4" dirty="0" smtClean="0">
                <a:latin typeface="Arial"/>
                <a:cs typeface="Arial"/>
              </a:rPr>
              <a:t>t</a:t>
            </a:r>
            <a:r>
              <a:rPr lang="en-US" dirty="0" smtClean="0">
                <a:latin typeface="Arial"/>
                <a:cs typeface="Arial"/>
              </a:rPr>
              <a:t>,</a:t>
            </a:r>
            <a:r>
              <a:rPr lang="en-US" spc="-7" dirty="0" smtClean="0">
                <a:latin typeface="Arial"/>
                <a:cs typeface="Arial"/>
              </a:rPr>
              <a:t> </a:t>
            </a:r>
            <a:r>
              <a:rPr lang="en-US" spc="-4" dirty="0" smtClean="0">
                <a:latin typeface="Arial"/>
                <a:cs typeface="Arial"/>
              </a:rPr>
              <a:t>perhap</a:t>
            </a:r>
            <a:r>
              <a:rPr lang="en-US" dirty="0" smtClean="0">
                <a:latin typeface="Arial"/>
                <a:cs typeface="Arial"/>
              </a:rPr>
              <a:t>s</a:t>
            </a:r>
            <a:r>
              <a:rPr lang="en-US" spc="-115" dirty="0" smtClean="0">
                <a:latin typeface="Arial"/>
                <a:cs typeface="Arial"/>
              </a:rPr>
              <a:t> </a:t>
            </a:r>
            <a:r>
              <a:rPr lang="en-US" dirty="0" smtClean="0">
                <a:latin typeface="Arial"/>
                <a:cs typeface="Arial"/>
              </a:rPr>
              <a:t>using</a:t>
            </a:r>
            <a:r>
              <a:rPr lang="en-US" spc="-76" dirty="0" smtClean="0">
                <a:latin typeface="Arial"/>
                <a:cs typeface="Arial"/>
              </a:rPr>
              <a:t> </a:t>
            </a:r>
            <a:r>
              <a:rPr lang="en-US" dirty="0" smtClean="0">
                <a:latin typeface="Arial"/>
                <a:cs typeface="Arial"/>
              </a:rPr>
              <a:t>a</a:t>
            </a:r>
            <a:r>
              <a:rPr lang="en-US" spc="-17" dirty="0" smtClean="0">
                <a:latin typeface="Arial"/>
                <a:cs typeface="Arial"/>
              </a:rPr>
              <a:t> </a:t>
            </a:r>
            <a:r>
              <a:rPr lang="en-US" spc="4" dirty="0" smtClean="0">
                <a:latin typeface="Arial"/>
                <a:cs typeface="Arial"/>
              </a:rPr>
              <a:t>G</a:t>
            </a:r>
            <a:r>
              <a:rPr lang="en-US" dirty="0" smtClean="0">
                <a:latin typeface="Arial"/>
                <a:cs typeface="Arial"/>
              </a:rPr>
              <a:t>raphical</a:t>
            </a:r>
            <a:r>
              <a:rPr lang="en-US" spc="-112" dirty="0" smtClean="0">
                <a:latin typeface="Arial"/>
                <a:cs typeface="Arial"/>
              </a:rPr>
              <a:t> </a:t>
            </a:r>
            <a:r>
              <a:rPr lang="en-US" dirty="0" smtClean="0">
                <a:latin typeface="Arial"/>
                <a:cs typeface="Arial"/>
              </a:rPr>
              <a:t>User Interface (GUI), or</a:t>
            </a:r>
            <a:r>
              <a:rPr lang="en-US" spc="-28" dirty="0" smtClean="0">
                <a:latin typeface="Arial"/>
                <a:cs typeface="Arial"/>
              </a:rPr>
              <a:t> </a:t>
            </a:r>
            <a:r>
              <a:rPr lang="en-US" dirty="0" smtClean="0">
                <a:latin typeface="Arial"/>
                <a:cs typeface="Arial"/>
              </a:rPr>
              <a:t>stores</a:t>
            </a:r>
            <a:r>
              <a:rPr lang="en-US" spc="-87" dirty="0" smtClean="0">
                <a:latin typeface="Arial"/>
                <a:cs typeface="Arial"/>
              </a:rPr>
              <a:t> </a:t>
            </a:r>
            <a:r>
              <a:rPr lang="en-US" dirty="0" smtClean="0">
                <a:latin typeface="Arial"/>
                <a:cs typeface="Arial"/>
              </a:rPr>
              <a:t>it in</a:t>
            </a:r>
            <a:r>
              <a:rPr lang="en-US" spc="-24" dirty="0" smtClean="0">
                <a:latin typeface="Arial"/>
                <a:cs typeface="Arial"/>
              </a:rPr>
              <a:t> </a:t>
            </a:r>
            <a:r>
              <a:rPr lang="en-US" dirty="0" smtClean="0">
                <a:latin typeface="Arial"/>
                <a:cs typeface="Arial"/>
              </a:rPr>
              <a:t>memory</a:t>
            </a:r>
            <a:r>
              <a:rPr lang="en-US" spc="-115" dirty="0" smtClean="0">
                <a:latin typeface="Arial"/>
                <a:cs typeface="Arial"/>
              </a:rPr>
              <a:t> </a:t>
            </a:r>
            <a:r>
              <a:rPr lang="en-US" dirty="0" smtClean="0">
                <a:latin typeface="Arial"/>
                <a:cs typeface="Arial"/>
              </a:rPr>
              <a:t>for later retrieval.</a:t>
            </a:r>
          </a:p>
        </p:txBody>
      </p:sp>
      <p:sp>
        <p:nvSpPr>
          <p:cNvPr id="4" name="Slide Number Placeholder 3"/>
          <p:cNvSpPr>
            <a:spLocks noGrp="1"/>
          </p:cNvSpPr>
          <p:nvPr>
            <p:ph type="sldNum" sz="quarter" idx="12"/>
          </p:nvPr>
        </p:nvSpPr>
        <p:spPr/>
        <p:txBody>
          <a:bodyPr/>
          <a:lstStyle/>
          <a:p>
            <a:fld id="{1FF0665B-7072-4949-8111-734BC6A7D108}" type="slidenum">
              <a:rPr lang="x-none" smtClean="0"/>
              <a:pPr/>
              <a:t>26</a:t>
            </a:fld>
            <a:endParaRPr lang="x-none"/>
          </a:p>
        </p:txBody>
      </p:sp>
    </p:spTree>
    <p:extLst>
      <p:ext uri="{BB962C8B-B14F-4D97-AF65-F5344CB8AC3E}">
        <p14:creationId xmlns:p14="http://schemas.microsoft.com/office/powerpoint/2010/main" val="753725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SNMP Protocol</a:t>
            </a:r>
            <a:endParaRPr lang="x-none" dirty="0"/>
          </a:p>
        </p:txBody>
      </p:sp>
      <p:sp>
        <p:nvSpPr>
          <p:cNvPr id="3" name="Content Placeholder 2"/>
          <p:cNvSpPr>
            <a:spLocks noGrp="1"/>
          </p:cNvSpPr>
          <p:nvPr>
            <p:ph idx="1"/>
          </p:nvPr>
        </p:nvSpPr>
        <p:spPr>
          <a:xfrm>
            <a:off x="457200" y="1600201"/>
            <a:ext cx="8229600" cy="4800600"/>
          </a:xfrm>
        </p:spPr>
        <p:txBody>
          <a:bodyPr>
            <a:normAutofit/>
          </a:bodyPr>
          <a:lstStyle/>
          <a:p>
            <a:pPr marL="12700">
              <a:lnSpc>
                <a:spcPts val="3370"/>
              </a:lnSpc>
              <a:spcBef>
                <a:spcPts val="168"/>
              </a:spcBef>
            </a:pPr>
            <a:r>
              <a:rPr lang="en-US" sz="2400" dirty="0" smtClean="0">
                <a:solidFill>
                  <a:srgbClr val="00007B"/>
                </a:solidFill>
                <a:latin typeface="PMingLiU"/>
                <a:cs typeface="PMingLiU"/>
              </a:rPr>
              <a:t></a:t>
            </a:r>
            <a:r>
              <a:rPr lang="en-US" dirty="0" smtClean="0">
                <a:latin typeface="Arial"/>
                <a:cs typeface="Arial"/>
              </a:rPr>
              <a:t>SNMP management station</a:t>
            </a:r>
          </a:p>
          <a:p>
            <a:pPr marL="579438" lvl="1" indent="-228600">
              <a:lnSpc>
                <a:spcPts val="3370"/>
              </a:lnSpc>
              <a:spcBef>
                <a:spcPts val="168"/>
              </a:spcBef>
            </a:pPr>
            <a:r>
              <a:rPr lang="en-US" dirty="0" err="1" smtClean="0">
                <a:latin typeface="Arial"/>
                <a:cs typeface="Arial"/>
              </a:rPr>
              <a:t>getRequest</a:t>
            </a:r>
          </a:p>
          <a:p>
            <a:pPr marL="579438" lvl="1" indent="-228600">
              <a:lnSpc>
                <a:spcPts val="3370"/>
              </a:lnSpc>
              <a:spcBef>
                <a:spcPts val="168"/>
              </a:spcBef>
            </a:pPr>
            <a:r>
              <a:rPr lang="en-US" dirty="0" err="1" smtClean="0">
                <a:latin typeface="Arial"/>
                <a:cs typeface="Arial"/>
              </a:rPr>
              <a:t>getNextRequest</a:t>
            </a:r>
          </a:p>
          <a:p>
            <a:pPr marL="579438" lvl="1" indent="-228600">
              <a:lnSpc>
                <a:spcPts val="3370"/>
              </a:lnSpc>
              <a:spcBef>
                <a:spcPts val="168"/>
              </a:spcBef>
            </a:pPr>
            <a:r>
              <a:rPr lang="en-US" dirty="0" err="1" smtClean="0">
                <a:latin typeface="Arial"/>
                <a:cs typeface="Arial"/>
              </a:rPr>
              <a:t>setRequest</a:t>
            </a:r>
          </a:p>
          <a:p>
            <a:pPr marL="286830" indent="-228600">
              <a:lnSpc>
                <a:spcPts val="3370"/>
              </a:lnSpc>
              <a:spcBef>
                <a:spcPts val="168"/>
              </a:spcBef>
            </a:pPr>
            <a:r>
              <a:rPr lang="en-US" dirty="0" smtClean="0">
                <a:latin typeface="Arial"/>
                <a:cs typeface="Arial"/>
              </a:rPr>
              <a:t>SNMP agent</a:t>
            </a:r>
          </a:p>
          <a:p>
            <a:pPr marL="579438" lvl="1" indent="-228600">
              <a:lnSpc>
                <a:spcPts val="3370"/>
              </a:lnSpc>
              <a:spcBef>
                <a:spcPts val="168"/>
              </a:spcBef>
            </a:pPr>
            <a:r>
              <a:rPr lang="en-US" dirty="0" err="1" smtClean="0">
                <a:latin typeface="Arial"/>
                <a:cs typeface="Arial"/>
              </a:rPr>
              <a:t>GetResponse</a:t>
            </a:r>
            <a:endParaRPr lang="en-US" dirty="0" smtClean="0">
              <a:latin typeface="Arial"/>
              <a:cs typeface="Arial"/>
            </a:endParaRPr>
          </a:p>
          <a:p>
            <a:pPr marL="844614" lvl="2">
              <a:lnSpc>
                <a:spcPts val="3370"/>
              </a:lnSpc>
              <a:spcBef>
                <a:spcPts val="168"/>
              </a:spcBef>
            </a:pPr>
            <a:r>
              <a:rPr lang="en-US" dirty="0" smtClean="0">
                <a:latin typeface="Arial"/>
                <a:cs typeface="Arial"/>
              </a:rPr>
              <a:t>The form of acknowledged message by the agent </a:t>
            </a:r>
          </a:p>
          <a:p>
            <a:pPr marL="844614" lvl="2">
              <a:lnSpc>
                <a:spcPts val="3370"/>
              </a:lnSpc>
              <a:spcBef>
                <a:spcPts val="168"/>
              </a:spcBef>
            </a:pPr>
            <a:r>
              <a:rPr lang="en-US" dirty="0" smtClean="0">
                <a:latin typeface="Arial"/>
                <a:cs typeface="Arial"/>
              </a:rPr>
              <a:t>Pass</a:t>
            </a:r>
            <a:r>
              <a:rPr lang="en-US" spc="-4" dirty="0" smtClean="0">
                <a:latin typeface="Arial"/>
                <a:cs typeface="Arial"/>
              </a:rPr>
              <a:t>e</a:t>
            </a:r>
            <a:r>
              <a:rPr lang="en-US" dirty="0" smtClean="0">
                <a:latin typeface="Arial"/>
                <a:cs typeface="Arial"/>
              </a:rPr>
              <a:t>d up to t</a:t>
            </a:r>
            <a:r>
              <a:rPr lang="en-US" spc="-4" dirty="0" smtClean="0">
                <a:latin typeface="Arial"/>
                <a:cs typeface="Arial"/>
              </a:rPr>
              <a:t>h</a:t>
            </a:r>
            <a:r>
              <a:rPr lang="en-US" dirty="0" smtClean="0">
                <a:latin typeface="Arial"/>
                <a:cs typeface="Arial"/>
              </a:rPr>
              <a:t>e</a:t>
            </a:r>
            <a:r>
              <a:rPr lang="en-US" spc="4" dirty="0" smtClean="0">
                <a:latin typeface="Arial"/>
                <a:cs typeface="Arial"/>
              </a:rPr>
              <a:t> </a:t>
            </a:r>
            <a:r>
              <a:rPr lang="en-US" dirty="0" smtClean="0">
                <a:latin typeface="Arial"/>
                <a:cs typeface="Arial"/>
              </a:rPr>
              <a:t>management</a:t>
            </a:r>
            <a:r>
              <a:rPr lang="en-US" spc="9" dirty="0" smtClean="0">
                <a:latin typeface="Arial"/>
                <a:cs typeface="Arial"/>
              </a:rPr>
              <a:t> </a:t>
            </a:r>
            <a:r>
              <a:rPr lang="en-US" spc="-4" dirty="0" smtClean="0">
                <a:latin typeface="Arial"/>
                <a:cs typeface="Arial"/>
              </a:rPr>
              <a:t>ap</a:t>
            </a:r>
            <a:r>
              <a:rPr lang="en-US" dirty="0" smtClean="0">
                <a:latin typeface="Arial"/>
                <a:cs typeface="Arial"/>
              </a:rPr>
              <a:t>pli</a:t>
            </a:r>
            <a:r>
              <a:rPr lang="en-US" spc="4" dirty="0" smtClean="0">
                <a:latin typeface="Arial"/>
                <a:cs typeface="Arial"/>
              </a:rPr>
              <a:t>c</a:t>
            </a:r>
            <a:r>
              <a:rPr lang="en-US" dirty="0" smtClean="0">
                <a:latin typeface="Arial"/>
                <a:cs typeface="Arial"/>
              </a:rPr>
              <a:t>at</a:t>
            </a:r>
            <a:r>
              <a:rPr lang="en-US" spc="4" dirty="0" smtClean="0">
                <a:latin typeface="Arial"/>
                <a:cs typeface="Arial"/>
              </a:rPr>
              <a:t>ion</a:t>
            </a:r>
            <a:endParaRPr lang="en-US" dirty="0" smtClean="0">
              <a:latin typeface="Arial"/>
              <a:cs typeface="Arial"/>
            </a:endParaRPr>
          </a:p>
          <a:p>
            <a:pPr marL="579438" lvl="1" indent="-228600">
              <a:lnSpc>
                <a:spcPts val="3370"/>
              </a:lnSpc>
              <a:spcBef>
                <a:spcPts val="168"/>
              </a:spcBef>
            </a:pPr>
            <a:r>
              <a:rPr lang="en-US" dirty="0" smtClean="0">
                <a:latin typeface="Arial"/>
                <a:cs typeface="Arial"/>
              </a:rPr>
              <a:t>Trap</a:t>
            </a:r>
          </a:p>
          <a:p>
            <a:pPr marL="1495037">
              <a:lnSpc>
                <a:spcPts val="2125"/>
              </a:lnSpc>
              <a:spcBef>
                <a:spcPts val="106"/>
              </a:spcBef>
            </a:pPr>
            <a:r>
              <a:rPr lang="en-US" baseline="2415" dirty="0" smtClean="0">
                <a:latin typeface="Arial"/>
                <a:cs typeface="Arial"/>
              </a:rPr>
              <a:t>Issues by agent</a:t>
            </a:r>
            <a:r>
              <a:rPr lang="en-US" spc="19" baseline="2415" dirty="0" smtClean="0">
                <a:latin typeface="Arial"/>
                <a:cs typeface="Arial"/>
              </a:rPr>
              <a:t> </a:t>
            </a:r>
            <a:r>
              <a:rPr lang="en-US" baseline="2415" dirty="0" smtClean="0">
                <a:latin typeface="Arial"/>
                <a:cs typeface="Arial"/>
              </a:rPr>
              <a:t>to response</a:t>
            </a:r>
            <a:r>
              <a:rPr lang="en-US" spc="25" baseline="2415" dirty="0" smtClean="0">
                <a:latin typeface="Arial"/>
                <a:cs typeface="Arial"/>
              </a:rPr>
              <a:t> to</a:t>
            </a:r>
            <a:r>
              <a:rPr lang="en-US" spc="25" dirty="0" smtClean="0">
                <a:latin typeface="Arial"/>
                <a:cs typeface="Arial"/>
              </a:rPr>
              <a:t> </a:t>
            </a:r>
            <a:r>
              <a:rPr lang="en-US" baseline="2415" dirty="0" smtClean="0">
                <a:latin typeface="Arial"/>
                <a:cs typeface="Arial"/>
              </a:rPr>
              <a:t>an eve</a:t>
            </a:r>
            <a:r>
              <a:rPr lang="en-US" spc="4" baseline="2415" dirty="0" smtClean="0">
                <a:latin typeface="Arial"/>
                <a:cs typeface="Arial"/>
              </a:rPr>
              <a:t>n</a:t>
            </a:r>
            <a:r>
              <a:rPr lang="en-US" baseline="2415" dirty="0" smtClean="0">
                <a:latin typeface="Arial"/>
                <a:cs typeface="Arial"/>
              </a:rPr>
              <a:t>t t</a:t>
            </a:r>
            <a:r>
              <a:rPr lang="en-US" spc="-4" baseline="2415" dirty="0" smtClean="0">
                <a:latin typeface="Arial"/>
                <a:cs typeface="Arial"/>
              </a:rPr>
              <a:t>h</a:t>
            </a:r>
            <a:r>
              <a:rPr lang="en-US" baseline="2415" dirty="0" smtClean="0">
                <a:latin typeface="Arial"/>
                <a:cs typeface="Arial"/>
              </a:rPr>
              <a:t>at </a:t>
            </a:r>
            <a:r>
              <a:rPr lang="en-US" spc="-4" baseline="2415" dirty="0" smtClean="0">
                <a:latin typeface="Arial"/>
                <a:cs typeface="Arial"/>
              </a:rPr>
              <a:t>e</a:t>
            </a:r>
            <a:r>
              <a:rPr lang="en-US" baseline="2415" dirty="0" smtClean="0">
                <a:latin typeface="Arial"/>
                <a:cs typeface="Arial"/>
              </a:rPr>
              <a:t>ff</a:t>
            </a:r>
            <a:r>
              <a:rPr lang="en-US" spc="-4" baseline="2415" dirty="0" smtClean="0">
                <a:latin typeface="Arial"/>
                <a:cs typeface="Arial"/>
              </a:rPr>
              <a:t>e</a:t>
            </a:r>
            <a:r>
              <a:rPr lang="en-US" baseline="2415" dirty="0" smtClean="0">
                <a:latin typeface="Arial"/>
                <a:cs typeface="Arial"/>
              </a:rPr>
              <a:t>cts t</a:t>
            </a:r>
            <a:r>
              <a:rPr lang="en-US" spc="-4" baseline="2415" dirty="0" smtClean="0">
                <a:latin typeface="Arial"/>
                <a:cs typeface="Arial"/>
              </a:rPr>
              <a:t>h</a:t>
            </a:r>
            <a:r>
              <a:rPr lang="en-US" baseline="2415" dirty="0" smtClean="0">
                <a:latin typeface="Arial"/>
                <a:cs typeface="Arial"/>
              </a:rPr>
              <a:t>e</a:t>
            </a:r>
            <a:r>
              <a:rPr lang="x-none" baseline="2415" dirty="0" smtClean="0">
                <a:latin typeface="Arial"/>
                <a:cs typeface="Arial"/>
              </a:rPr>
              <a:t> </a:t>
            </a:r>
            <a:r>
              <a:rPr lang="en-US" sz="2400" dirty="0" smtClean="0">
                <a:latin typeface="Arial"/>
                <a:cs typeface="Arial"/>
              </a:rPr>
              <a:t>MIB</a:t>
            </a:r>
            <a:r>
              <a:rPr lang="en-US" sz="2400" spc="-9" dirty="0" smtClean="0">
                <a:latin typeface="Arial"/>
                <a:cs typeface="Arial"/>
              </a:rPr>
              <a:t> </a:t>
            </a:r>
            <a:r>
              <a:rPr lang="en-US" sz="2400" dirty="0" smtClean="0">
                <a:latin typeface="Arial"/>
                <a:cs typeface="Arial"/>
              </a:rPr>
              <a:t>and</a:t>
            </a:r>
            <a:r>
              <a:rPr lang="en-US" sz="2400" spc="14" dirty="0" smtClean="0">
                <a:latin typeface="Arial"/>
                <a:cs typeface="Arial"/>
              </a:rPr>
              <a:t> </a:t>
            </a:r>
            <a:r>
              <a:rPr lang="en-US" sz="2400" dirty="0" smtClean="0">
                <a:latin typeface="Arial"/>
                <a:cs typeface="Arial"/>
              </a:rPr>
              <a:t>the</a:t>
            </a:r>
            <a:r>
              <a:rPr lang="en-US" sz="2400" spc="14" dirty="0" smtClean="0">
                <a:latin typeface="Arial"/>
                <a:cs typeface="Arial"/>
              </a:rPr>
              <a:t> </a:t>
            </a:r>
            <a:r>
              <a:rPr lang="en-US" sz="2400" dirty="0" smtClean="0">
                <a:latin typeface="Arial"/>
                <a:cs typeface="Arial"/>
              </a:rPr>
              <a:t>underlying</a:t>
            </a:r>
            <a:r>
              <a:rPr lang="en-US" sz="2400" spc="14" dirty="0" smtClean="0">
                <a:latin typeface="Arial"/>
                <a:cs typeface="Arial"/>
              </a:rPr>
              <a:t> </a:t>
            </a:r>
            <a:r>
              <a:rPr lang="en-US" sz="2400" dirty="0" smtClean="0">
                <a:latin typeface="Arial"/>
                <a:cs typeface="Arial"/>
              </a:rPr>
              <a:t>managed</a:t>
            </a:r>
            <a:r>
              <a:rPr lang="en-US" sz="2400" spc="14" dirty="0" smtClean="0">
                <a:latin typeface="Arial"/>
                <a:cs typeface="Arial"/>
              </a:rPr>
              <a:t> </a:t>
            </a:r>
            <a:r>
              <a:rPr lang="en-US" sz="2400" dirty="0" smtClean="0">
                <a:latin typeface="Arial"/>
                <a:cs typeface="Arial"/>
              </a:rPr>
              <a:t>resources</a:t>
            </a:r>
          </a:p>
          <a:p>
            <a:pPr marL="844614" lvl="2">
              <a:lnSpc>
                <a:spcPts val="3370"/>
              </a:lnSpc>
              <a:spcBef>
                <a:spcPts val="168"/>
              </a:spcBef>
            </a:pPr>
            <a:endParaRPr lang="en-US" dirty="0" smtClean="0">
              <a:latin typeface="Arial"/>
              <a:cs typeface="Arial"/>
            </a:endParaRPr>
          </a:p>
          <a:p>
            <a:pPr marL="286830" indent="-228600">
              <a:lnSpc>
                <a:spcPts val="3370"/>
              </a:lnSpc>
              <a:spcBef>
                <a:spcPts val="168"/>
              </a:spcBef>
            </a:pPr>
            <a:endParaRPr lang="en-US" dirty="0" smtClean="0">
              <a:latin typeface="Arial"/>
              <a:cs typeface="Arial"/>
            </a:endParaRPr>
          </a:p>
          <a:p>
            <a:pPr marL="12700">
              <a:lnSpc>
                <a:spcPts val="3370"/>
              </a:lnSpc>
              <a:spcBef>
                <a:spcPts val="168"/>
              </a:spcBef>
            </a:pPr>
            <a:endParaRPr lang="en-US" sz="2800" dirty="0" smtClean="0">
              <a:latin typeface="Arial"/>
              <a:cs typeface="Arial"/>
            </a:endParaRPr>
          </a:p>
          <a:p>
            <a:endParaRPr lang="x-none" dirty="0"/>
          </a:p>
        </p:txBody>
      </p:sp>
      <p:sp>
        <p:nvSpPr>
          <p:cNvPr id="4" name="Slide Number Placeholder 3"/>
          <p:cNvSpPr>
            <a:spLocks noGrp="1"/>
          </p:cNvSpPr>
          <p:nvPr>
            <p:ph type="sldNum" sz="quarter" idx="12"/>
          </p:nvPr>
        </p:nvSpPr>
        <p:spPr/>
        <p:txBody>
          <a:bodyPr/>
          <a:lstStyle/>
          <a:p>
            <a:fld id="{1FF0665B-7072-4949-8111-734BC6A7D108}" type="slidenum">
              <a:rPr lang="x-none" smtClean="0"/>
              <a:pPr/>
              <a:t>27</a:t>
            </a:fld>
            <a:endParaRPr lang="x-none"/>
          </a:p>
        </p:txBody>
      </p:sp>
    </p:spTree>
    <p:extLst>
      <p:ext uri="{BB962C8B-B14F-4D97-AF65-F5344CB8AC3E}">
        <p14:creationId xmlns:p14="http://schemas.microsoft.com/office/powerpoint/2010/main" val="21026330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Role of SNMP</a:t>
            </a:r>
            <a:endParaRPr lang="x-none" dirty="0"/>
          </a:p>
        </p:txBody>
      </p:sp>
      <p:sp>
        <p:nvSpPr>
          <p:cNvPr id="4" name="Slide Number Placeholder 3"/>
          <p:cNvSpPr>
            <a:spLocks noGrp="1"/>
          </p:cNvSpPr>
          <p:nvPr>
            <p:ph type="sldNum" sz="quarter" idx="12"/>
          </p:nvPr>
        </p:nvSpPr>
        <p:spPr/>
        <p:txBody>
          <a:bodyPr/>
          <a:lstStyle/>
          <a:p>
            <a:fld id="{1FF0665B-7072-4949-8111-734BC6A7D108}" type="slidenum">
              <a:rPr lang="x-none" smtClean="0"/>
              <a:pPr/>
              <a:t>28</a:t>
            </a:fld>
            <a:endParaRPr lang="x-none"/>
          </a:p>
        </p:txBody>
      </p:sp>
      <p:sp>
        <p:nvSpPr>
          <p:cNvPr id="12" name="object 21"/>
          <p:cNvSpPr/>
          <p:nvPr/>
        </p:nvSpPr>
        <p:spPr>
          <a:xfrm>
            <a:off x="943356" y="1547095"/>
            <a:ext cx="7290816" cy="91433"/>
          </a:xfrm>
          <a:prstGeom prst="rect">
            <a:avLst/>
          </a:prstGeom>
          <a:blipFill>
            <a:blip r:embed="rId2" cstate="print"/>
            <a:stretch>
              <a:fillRect/>
            </a:stretch>
          </a:blipFill>
        </p:spPr>
        <p:txBody>
          <a:bodyPr wrap="square" lIns="0" tIns="0" rIns="0" bIns="0" rtlCol="0">
            <a:noAutofit/>
          </a:bodyPr>
          <a:lstStyle/>
          <a:p>
            <a:endParaRPr dirty="0"/>
          </a:p>
        </p:txBody>
      </p:sp>
      <p:sp>
        <p:nvSpPr>
          <p:cNvPr id="14" name="object 23"/>
          <p:cNvSpPr/>
          <p:nvPr/>
        </p:nvSpPr>
        <p:spPr>
          <a:xfrm>
            <a:off x="943356" y="1621676"/>
            <a:ext cx="7290816" cy="874268"/>
          </a:xfrm>
          <a:prstGeom prst="rect">
            <a:avLst/>
          </a:prstGeom>
          <a:blipFill>
            <a:blip r:embed="rId3" cstate="print"/>
            <a:stretch>
              <a:fillRect/>
            </a:stretch>
          </a:blipFill>
        </p:spPr>
        <p:txBody>
          <a:bodyPr wrap="square" lIns="0" tIns="0" rIns="0" bIns="0" rtlCol="0">
            <a:noAutofit/>
          </a:bodyPr>
          <a:lstStyle/>
          <a:p>
            <a:endParaRPr dirty="0"/>
          </a:p>
        </p:txBody>
      </p:sp>
      <p:sp>
        <p:nvSpPr>
          <p:cNvPr id="16" name="object 25"/>
          <p:cNvSpPr/>
          <p:nvPr/>
        </p:nvSpPr>
        <p:spPr>
          <a:xfrm>
            <a:off x="943356" y="2478913"/>
            <a:ext cx="7290816" cy="874268"/>
          </a:xfrm>
          <a:prstGeom prst="rect">
            <a:avLst/>
          </a:prstGeom>
          <a:blipFill>
            <a:blip r:embed="rId4" cstate="print"/>
            <a:stretch>
              <a:fillRect/>
            </a:stretch>
          </a:blipFill>
        </p:spPr>
        <p:txBody>
          <a:bodyPr wrap="square" lIns="0" tIns="0" rIns="0" bIns="0" rtlCol="0">
            <a:noAutofit/>
          </a:bodyPr>
          <a:lstStyle/>
          <a:p>
            <a:endParaRPr dirty="0"/>
          </a:p>
        </p:txBody>
      </p:sp>
      <p:sp>
        <p:nvSpPr>
          <p:cNvPr id="18" name="object 27"/>
          <p:cNvSpPr/>
          <p:nvPr/>
        </p:nvSpPr>
        <p:spPr>
          <a:xfrm>
            <a:off x="943356" y="3336151"/>
            <a:ext cx="7290816" cy="874268"/>
          </a:xfrm>
          <a:prstGeom prst="rect">
            <a:avLst/>
          </a:prstGeom>
          <a:blipFill>
            <a:blip r:embed="rId5" cstate="print"/>
            <a:stretch>
              <a:fillRect/>
            </a:stretch>
          </a:blipFill>
        </p:spPr>
        <p:txBody>
          <a:bodyPr wrap="square" lIns="0" tIns="0" rIns="0" bIns="0" rtlCol="0">
            <a:noAutofit/>
          </a:bodyPr>
          <a:lstStyle/>
          <a:p>
            <a:endParaRPr dirty="0"/>
          </a:p>
        </p:txBody>
      </p:sp>
      <p:sp>
        <p:nvSpPr>
          <p:cNvPr id="20" name="object 29"/>
          <p:cNvSpPr/>
          <p:nvPr/>
        </p:nvSpPr>
        <p:spPr>
          <a:xfrm>
            <a:off x="943356" y="4193401"/>
            <a:ext cx="7290816" cy="874268"/>
          </a:xfrm>
          <a:prstGeom prst="rect">
            <a:avLst/>
          </a:prstGeom>
          <a:blipFill>
            <a:blip r:embed="rId6" cstate="print"/>
            <a:stretch>
              <a:fillRect/>
            </a:stretch>
          </a:blipFill>
        </p:spPr>
        <p:txBody>
          <a:bodyPr wrap="square" lIns="0" tIns="0" rIns="0" bIns="0" rtlCol="0">
            <a:noAutofit/>
          </a:bodyPr>
          <a:lstStyle/>
          <a:p>
            <a:endParaRPr dirty="0"/>
          </a:p>
        </p:txBody>
      </p:sp>
      <p:sp>
        <p:nvSpPr>
          <p:cNvPr id="22" name="object 31"/>
          <p:cNvSpPr/>
          <p:nvPr/>
        </p:nvSpPr>
        <p:spPr>
          <a:xfrm>
            <a:off x="943356" y="5050638"/>
            <a:ext cx="7290816" cy="874268"/>
          </a:xfrm>
          <a:prstGeom prst="rect">
            <a:avLst/>
          </a:prstGeom>
          <a:blipFill>
            <a:blip r:embed="rId7" cstate="print"/>
            <a:stretch>
              <a:fillRect/>
            </a:stretch>
          </a:blipFill>
        </p:spPr>
        <p:txBody>
          <a:bodyPr wrap="square" lIns="0" tIns="0" rIns="0" bIns="0" rtlCol="0">
            <a:noAutofit/>
          </a:bodyPr>
          <a:lstStyle/>
          <a:p>
            <a:endParaRPr dirty="0"/>
          </a:p>
        </p:txBody>
      </p:sp>
      <p:sp>
        <p:nvSpPr>
          <p:cNvPr id="24" name="object 33"/>
          <p:cNvSpPr/>
          <p:nvPr/>
        </p:nvSpPr>
        <p:spPr>
          <a:xfrm>
            <a:off x="943356" y="5907532"/>
            <a:ext cx="7290816" cy="874268"/>
          </a:xfrm>
          <a:prstGeom prst="rect">
            <a:avLst/>
          </a:prstGeom>
          <a:blipFill>
            <a:blip r:embed="rId8" cstate="print"/>
            <a:stretch>
              <a:fillRect/>
            </a:stretch>
          </a:blipFill>
        </p:spPr>
        <p:txBody>
          <a:bodyPr wrap="square" lIns="0" tIns="0" rIns="0" bIns="0" rtlCol="0">
            <a:noAutofit/>
          </a:bodyPr>
          <a:lstStyle/>
          <a:p>
            <a:endParaRPr dirty="0"/>
          </a:p>
        </p:txBody>
      </p:sp>
      <p:sp>
        <p:nvSpPr>
          <p:cNvPr id="30" name="object 14"/>
          <p:cNvSpPr txBox="1"/>
          <p:nvPr/>
        </p:nvSpPr>
        <p:spPr>
          <a:xfrm>
            <a:off x="-914400" y="3346946"/>
            <a:ext cx="9906000" cy="857250"/>
          </a:xfrm>
          <a:prstGeom prst="rect">
            <a:avLst/>
          </a:prstGeom>
        </p:spPr>
        <p:txBody>
          <a:bodyPr wrap="square" lIns="0" tIns="0" rIns="0" bIns="0" rtlCol="0">
            <a:noAutofit/>
          </a:bodyPr>
          <a:lstStyle/>
          <a:p>
            <a:pPr marL="25400">
              <a:lnSpc>
                <a:spcPts val="1000"/>
              </a:lnSpc>
            </a:pPr>
            <a:endParaRPr sz="1000" dirty="0"/>
          </a:p>
        </p:txBody>
      </p:sp>
      <p:sp>
        <p:nvSpPr>
          <p:cNvPr id="31" name="object 13"/>
          <p:cNvSpPr txBox="1"/>
          <p:nvPr/>
        </p:nvSpPr>
        <p:spPr>
          <a:xfrm>
            <a:off x="-914400" y="4204196"/>
            <a:ext cx="9906000" cy="857249"/>
          </a:xfrm>
          <a:prstGeom prst="rect">
            <a:avLst/>
          </a:prstGeom>
        </p:spPr>
        <p:txBody>
          <a:bodyPr wrap="square" lIns="0" tIns="0" rIns="0" bIns="0" rtlCol="0">
            <a:noAutofit/>
          </a:bodyPr>
          <a:lstStyle/>
          <a:p>
            <a:pPr marL="25400">
              <a:lnSpc>
                <a:spcPts val="1000"/>
              </a:lnSpc>
            </a:pPr>
            <a:endParaRPr sz="1000" dirty="0"/>
          </a:p>
        </p:txBody>
      </p:sp>
      <p:sp>
        <p:nvSpPr>
          <p:cNvPr id="32" name="object 12"/>
          <p:cNvSpPr txBox="1"/>
          <p:nvPr/>
        </p:nvSpPr>
        <p:spPr>
          <a:xfrm>
            <a:off x="-914400" y="5061446"/>
            <a:ext cx="9906000" cy="857250"/>
          </a:xfrm>
          <a:prstGeom prst="rect">
            <a:avLst/>
          </a:prstGeom>
        </p:spPr>
        <p:txBody>
          <a:bodyPr wrap="square" lIns="0" tIns="0" rIns="0" bIns="0" rtlCol="0">
            <a:noAutofit/>
          </a:bodyPr>
          <a:lstStyle/>
          <a:p>
            <a:pPr marL="25400">
              <a:lnSpc>
                <a:spcPts val="1000"/>
              </a:lnSpc>
            </a:pPr>
            <a:endParaRPr sz="1000" dirty="0"/>
          </a:p>
        </p:txBody>
      </p:sp>
      <p:sp>
        <p:nvSpPr>
          <p:cNvPr id="33" name="object 11"/>
          <p:cNvSpPr txBox="1"/>
          <p:nvPr/>
        </p:nvSpPr>
        <p:spPr>
          <a:xfrm>
            <a:off x="-914400" y="5918696"/>
            <a:ext cx="9906000" cy="857250"/>
          </a:xfrm>
          <a:prstGeom prst="rect">
            <a:avLst/>
          </a:prstGeom>
        </p:spPr>
        <p:txBody>
          <a:bodyPr wrap="square" lIns="0" tIns="0" rIns="0" bIns="0" rtlCol="0">
            <a:noAutofit/>
          </a:bodyPr>
          <a:lstStyle/>
          <a:p>
            <a:pPr marL="25400">
              <a:lnSpc>
                <a:spcPts val="1000"/>
              </a:lnSpc>
            </a:pPr>
            <a:endParaRPr sz="1000" dirty="0"/>
          </a:p>
        </p:txBody>
      </p:sp>
    </p:spTree>
    <p:extLst>
      <p:ext uri="{BB962C8B-B14F-4D97-AF65-F5344CB8AC3E}">
        <p14:creationId xmlns:p14="http://schemas.microsoft.com/office/powerpoint/2010/main" val="3141279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5"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475" y="889000"/>
            <a:ext cx="7769225" cy="17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Footer Placeholder 4"/>
          <p:cNvSpPr>
            <a:spLocks noGrp="1"/>
          </p:cNvSpPr>
          <p:nvPr>
            <p:ph type="ftr" sz="quarter" idx="11"/>
          </p:nvPr>
        </p:nvSpPr>
        <p:spPr/>
        <p:txBody>
          <a:bodyPr/>
          <a:lstStyle/>
          <a:p>
            <a:pPr>
              <a:defRPr/>
            </a:pPr>
            <a:r>
              <a:rPr lang="en-US"/>
              <a:t> Network Management</a:t>
            </a:r>
          </a:p>
        </p:txBody>
      </p:sp>
      <p:sp>
        <p:nvSpPr>
          <p:cNvPr id="5" name="Slide Number Placeholder 5"/>
          <p:cNvSpPr>
            <a:spLocks noGrp="1"/>
          </p:cNvSpPr>
          <p:nvPr>
            <p:ph type="sldNum" sz="quarter" idx="12"/>
          </p:nvPr>
        </p:nvSpPr>
        <p:spPr/>
        <p:txBody>
          <a:bodyPr/>
          <a:lstStyle/>
          <a:p>
            <a:pPr>
              <a:defRPr/>
            </a:pPr>
            <a:fld id="{8F4E3E68-7514-1540-A0E1-D7EBDFC4D66B}" type="slidenum">
              <a:rPr lang="en-US" smtClean="0"/>
              <a:pPr>
                <a:defRPr/>
              </a:pPr>
              <a:t>29</a:t>
            </a:fld>
            <a:endParaRPr lang="en-US" dirty="0"/>
          </a:p>
        </p:txBody>
      </p:sp>
      <p:sp>
        <p:nvSpPr>
          <p:cNvPr id="68610" name="Rectangle 2"/>
          <p:cNvSpPr>
            <a:spLocks noGrp="1" noChangeArrowheads="1"/>
          </p:cNvSpPr>
          <p:nvPr>
            <p:ph type="title"/>
          </p:nvPr>
        </p:nvSpPr>
        <p:spPr>
          <a:xfrm>
            <a:off x="415925" y="219075"/>
            <a:ext cx="7772400" cy="835025"/>
          </a:xfrm>
        </p:spPr>
        <p:txBody>
          <a:bodyPr/>
          <a:lstStyle/>
          <a:p>
            <a:pPr>
              <a:defRPr/>
            </a:pPr>
            <a:r>
              <a:rPr lang="en-US" sz="4400" dirty="0" smtClean="0"/>
              <a:t>SNMP protocol: message formats</a:t>
            </a:r>
          </a:p>
        </p:txBody>
      </p:sp>
      <p:sp>
        <p:nvSpPr>
          <p:cNvPr id="60421" name="Rectangle 1"/>
          <p:cNvSpPr>
            <a:spLocks noChangeArrowheads="1"/>
          </p:cNvSpPr>
          <p:nvPr/>
        </p:nvSpPr>
        <p:spPr bwMode="auto">
          <a:xfrm>
            <a:off x="1233488" y="2085975"/>
            <a:ext cx="6943725" cy="1004888"/>
          </a:xfrm>
          <a:prstGeom prst="rect">
            <a:avLst/>
          </a:prstGeom>
          <a:solidFill>
            <a:srgbClr val="006633"/>
          </a:solidFill>
          <a:ln w="9525">
            <a:solidFill>
              <a:schemeClr val="bg1"/>
            </a:solidFill>
            <a:round/>
            <a:headEnd/>
            <a:tailEnd/>
          </a:ln>
        </p:spPr>
        <p:txBody>
          <a:bodyPr wrap="none"/>
          <a:lstStyle/>
          <a:p>
            <a:endParaRPr lang="en-US"/>
          </a:p>
        </p:txBody>
      </p:sp>
      <p:cxnSp>
        <p:nvCxnSpPr>
          <p:cNvPr id="9" name="Straight Connector 3"/>
          <p:cNvCxnSpPr>
            <a:cxnSpLocks noChangeShapeType="1"/>
          </p:cNvCxnSpPr>
          <p:nvPr/>
        </p:nvCxnSpPr>
        <p:spPr bwMode="auto">
          <a:xfrm>
            <a:off x="2151063" y="2090738"/>
            <a:ext cx="0" cy="1020762"/>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60423" name="TextBox 39"/>
          <p:cNvSpPr txBox="1">
            <a:spLocks noChangeArrowheads="1"/>
          </p:cNvSpPr>
          <p:nvPr/>
        </p:nvSpPr>
        <p:spPr bwMode="auto">
          <a:xfrm>
            <a:off x="7680325" y="2444750"/>
            <a:ext cx="496888"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nSpc>
                <a:spcPts val="1200"/>
              </a:lnSpc>
            </a:pPr>
            <a:r>
              <a:rPr lang="en-US" sz="1600" i="1">
                <a:solidFill>
                  <a:schemeClr val="bg1"/>
                </a:solidFill>
                <a:latin typeface="Arial" charset="0"/>
                <a:cs typeface="Arial" charset="0"/>
              </a:rPr>
              <a:t>….</a:t>
            </a:r>
          </a:p>
        </p:txBody>
      </p:sp>
      <p:sp>
        <p:nvSpPr>
          <p:cNvPr id="60424" name="TextBox 40"/>
          <p:cNvSpPr txBox="1">
            <a:spLocks noChangeArrowheads="1"/>
          </p:cNvSpPr>
          <p:nvPr/>
        </p:nvSpPr>
        <p:spPr bwMode="auto">
          <a:xfrm>
            <a:off x="1446213" y="2112963"/>
            <a:ext cx="584200"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PDU</a:t>
            </a:r>
          </a:p>
          <a:p>
            <a:r>
              <a:rPr lang="en-US" sz="1800">
                <a:solidFill>
                  <a:schemeClr val="bg1"/>
                </a:solidFill>
                <a:latin typeface="Arial Narrow" charset="0"/>
                <a:cs typeface="Arial Narrow" charset="0"/>
              </a:rPr>
              <a:t>type</a:t>
            </a:r>
          </a:p>
          <a:p>
            <a:r>
              <a:rPr lang="en-US" sz="1800">
                <a:solidFill>
                  <a:schemeClr val="bg1"/>
                </a:solidFill>
                <a:latin typeface="Arial Narrow" charset="0"/>
                <a:cs typeface="Arial Narrow" charset="0"/>
              </a:rPr>
              <a:t>(0-3)</a:t>
            </a:r>
          </a:p>
        </p:txBody>
      </p:sp>
      <p:cxnSp>
        <p:nvCxnSpPr>
          <p:cNvPr id="20" name="Straight Connector 3"/>
          <p:cNvCxnSpPr>
            <a:cxnSpLocks noChangeShapeType="1"/>
          </p:cNvCxnSpPr>
          <p:nvPr/>
        </p:nvCxnSpPr>
        <p:spPr bwMode="auto">
          <a:xfrm>
            <a:off x="3044825" y="2078038"/>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1" name="Straight Connector 3"/>
          <p:cNvCxnSpPr>
            <a:cxnSpLocks noChangeShapeType="1"/>
          </p:cNvCxnSpPr>
          <p:nvPr/>
        </p:nvCxnSpPr>
        <p:spPr bwMode="auto">
          <a:xfrm>
            <a:off x="3938588" y="2070100"/>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Straight Connector 3"/>
          <p:cNvCxnSpPr>
            <a:cxnSpLocks noChangeShapeType="1"/>
          </p:cNvCxnSpPr>
          <p:nvPr/>
        </p:nvCxnSpPr>
        <p:spPr bwMode="auto">
          <a:xfrm>
            <a:off x="4840288" y="2092325"/>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3" name="Straight Connector 3"/>
          <p:cNvCxnSpPr>
            <a:cxnSpLocks noChangeShapeType="1"/>
          </p:cNvCxnSpPr>
          <p:nvPr/>
        </p:nvCxnSpPr>
        <p:spPr bwMode="auto">
          <a:xfrm>
            <a:off x="5549900" y="2084388"/>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4" name="Straight Connector 3"/>
          <p:cNvCxnSpPr>
            <a:cxnSpLocks noChangeShapeType="1"/>
          </p:cNvCxnSpPr>
          <p:nvPr/>
        </p:nvCxnSpPr>
        <p:spPr bwMode="auto">
          <a:xfrm>
            <a:off x="6272213" y="2076450"/>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5" name="Straight Connector 3"/>
          <p:cNvCxnSpPr>
            <a:cxnSpLocks noChangeShapeType="1"/>
          </p:cNvCxnSpPr>
          <p:nvPr/>
        </p:nvCxnSpPr>
        <p:spPr bwMode="auto">
          <a:xfrm>
            <a:off x="6975475" y="2068513"/>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6" name="Straight Connector 3"/>
          <p:cNvCxnSpPr>
            <a:cxnSpLocks noChangeShapeType="1"/>
          </p:cNvCxnSpPr>
          <p:nvPr/>
        </p:nvCxnSpPr>
        <p:spPr bwMode="auto">
          <a:xfrm>
            <a:off x="7697788" y="2095500"/>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60432" name="TextBox 40"/>
          <p:cNvSpPr txBox="1">
            <a:spLocks noChangeArrowheads="1"/>
          </p:cNvSpPr>
          <p:nvPr/>
        </p:nvSpPr>
        <p:spPr bwMode="auto">
          <a:xfrm>
            <a:off x="2152650" y="2260600"/>
            <a:ext cx="8890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Request</a:t>
            </a:r>
          </a:p>
          <a:p>
            <a:r>
              <a:rPr lang="en-US" sz="1800">
                <a:solidFill>
                  <a:schemeClr val="bg1"/>
                </a:solidFill>
                <a:latin typeface="Arial Narrow" charset="0"/>
                <a:cs typeface="Arial Narrow" charset="0"/>
              </a:rPr>
              <a:t>ID</a:t>
            </a:r>
          </a:p>
        </p:txBody>
      </p:sp>
      <p:sp>
        <p:nvSpPr>
          <p:cNvPr id="60433" name="TextBox 40"/>
          <p:cNvSpPr txBox="1">
            <a:spLocks noChangeArrowheads="1"/>
          </p:cNvSpPr>
          <p:nvPr/>
        </p:nvSpPr>
        <p:spPr bwMode="auto">
          <a:xfrm>
            <a:off x="3136900" y="2116138"/>
            <a:ext cx="720725"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Error</a:t>
            </a:r>
          </a:p>
          <a:p>
            <a:r>
              <a:rPr lang="en-US" sz="1800">
                <a:solidFill>
                  <a:schemeClr val="bg1"/>
                </a:solidFill>
                <a:latin typeface="Arial Narrow" charset="0"/>
                <a:cs typeface="Arial Narrow" charset="0"/>
              </a:rPr>
              <a:t>Status</a:t>
            </a:r>
          </a:p>
          <a:p>
            <a:r>
              <a:rPr lang="en-US" sz="1800">
                <a:solidFill>
                  <a:schemeClr val="bg1"/>
                </a:solidFill>
                <a:latin typeface="Arial Narrow" charset="0"/>
                <a:cs typeface="Arial Narrow" charset="0"/>
              </a:rPr>
              <a:t>(0-5)</a:t>
            </a:r>
          </a:p>
        </p:txBody>
      </p:sp>
      <p:sp>
        <p:nvSpPr>
          <p:cNvPr id="60434" name="TextBox 40"/>
          <p:cNvSpPr txBox="1">
            <a:spLocks noChangeArrowheads="1"/>
          </p:cNvSpPr>
          <p:nvPr/>
        </p:nvSpPr>
        <p:spPr bwMode="auto">
          <a:xfrm>
            <a:off x="4068763" y="2263775"/>
            <a:ext cx="6477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Error</a:t>
            </a:r>
          </a:p>
          <a:p>
            <a:r>
              <a:rPr lang="en-US" sz="1800">
                <a:solidFill>
                  <a:schemeClr val="bg1"/>
                </a:solidFill>
                <a:latin typeface="Arial Narrow" charset="0"/>
                <a:cs typeface="Arial Narrow" charset="0"/>
              </a:rPr>
              <a:t>Index</a:t>
            </a:r>
          </a:p>
        </p:txBody>
      </p:sp>
      <p:sp>
        <p:nvSpPr>
          <p:cNvPr id="60435" name="TextBox 40"/>
          <p:cNvSpPr txBox="1">
            <a:spLocks noChangeArrowheads="1"/>
          </p:cNvSpPr>
          <p:nvPr/>
        </p:nvSpPr>
        <p:spPr bwMode="auto">
          <a:xfrm>
            <a:off x="4843463" y="2398713"/>
            <a:ext cx="69056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Name</a:t>
            </a:r>
          </a:p>
        </p:txBody>
      </p:sp>
      <p:sp>
        <p:nvSpPr>
          <p:cNvPr id="60436" name="TextBox 40"/>
          <p:cNvSpPr txBox="1">
            <a:spLocks noChangeArrowheads="1"/>
          </p:cNvSpPr>
          <p:nvPr/>
        </p:nvSpPr>
        <p:spPr bwMode="auto">
          <a:xfrm>
            <a:off x="5583238" y="2408238"/>
            <a:ext cx="655637"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Value</a:t>
            </a:r>
          </a:p>
        </p:txBody>
      </p:sp>
      <p:sp>
        <p:nvSpPr>
          <p:cNvPr id="60437" name="TextBox 40"/>
          <p:cNvSpPr txBox="1">
            <a:spLocks noChangeArrowheads="1"/>
          </p:cNvSpPr>
          <p:nvPr/>
        </p:nvSpPr>
        <p:spPr bwMode="auto">
          <a:xfrm>
            <a:off x="6278563" y="2408238"/>
            <a:ext cx="68897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Name</a:t>
            </a:r>
          </a:p>
        </p:txBody>
      </p:sp>
      <p:sp>
        <p:nvSpPr>
          <p:cNvPr id="60438" name="TextBox 40"/>
          <p:cNvSpPr txBox="1">
            <a:spLocks noChangeArrowheads="1"/>
          </p:cNvSpPr>
          <p:nvPr/>
        </p:nvSpPr>
        <p:spPr bwMode="auto">
          <a:xfrm>
            <a:off x="7011988" y="2417763"/>
            <a:ext cx="6540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Value</a:t>
            </a:r>
          </a:p>
        </p:txBody>
      </p:sp>
      <p:sp>
        <p:nvSpPr>
          <p:cNvPr id="60439" name="Rectangle 1"/>
          <p:cNvSpPr>
            <a:spLocks noChangeArrowheads="1"/>
          </p:cNvSpPr>
          <p:nvPr/>
        </p:nvSpPr>
        <p:spPr bwMode="auto">
          <a:xfrm>
            <a:off x="1196975" y="3602038"/>
            <a:ext cx="6943725" cy="1004887"/>
          </a:xfrm>
          <a:prstGeom prst="rect">
            <a:avLst/>
          </a:prstGeom>
          <a:solidFill>
            <a:srgbClr val="006633"/>
          </a:solidFill>
          <a:ln w="9525">
            <a:solidFill>
              <a:schemeClr val="bg1"/>
            </a:solidFill>
            <a:round/>
            <a:headEnd/>
            <a:tailEnd/>
          </a:ln>
        </p:spPr>
        <p:txBody>
          <a:bodyPr wrap="none"/>
          <a:lstStyle/>
          <a:p>
            <a:endParaRPr lang="en-US"/>
          </a:p>
        </p:txBody>
      </p:sp>
      <p:cxnSp>
        <p:nvCxnSpPr>
          <p:cNvPr id="59" name="Straight Connector 3"/>
          <p:cNvCxnSpPr>
            <a:cxnSpLocks noChangeShapeType="1"/>
          </p:cNvCxnSpPr>
          <p:nvPr/>
        </p:nvCxnSpPr>
        <p:spPr bwMode="auto">
          <a:xfrm>
            <a:off x="2114550" y="3608388"/>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60441" name="TextBox 39"/>
          <p:cNvSpPr txBox="1">
            <a:spLocks noChangeArrowheads="1"/>
          </p:cNvSpPr>
          <p:nvPr/>
        </p:nvSpPr>
        <p:spPr bwMode="auto">
          <a:xfrm>
            <a:off x="7643813" y="3962400"/>
            <a:ext cx="496887"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nSpc>
                <a:spcPts val="1200"/>
              </a:lnSpc>
            </a:pPr>
            <a:r>
              <a:rPr lang="en-US" sz="1600" i="1">
                <a:solidFill>
                  <a:schemeClr val="bg1"/>
                </a:solidFill>
                <a:latin typeface="Arial" charset="0"/>
                <a:cs typeface="Arial" charset="0"/>
              </a:rPr>
              <a:t>….</a:t>
            </a:r>
          </a:p>
        </p:txBody>
      </p:sp>
      <p:sp>
        <p:nvSpPr>
          <p:cNvPr id="60442" name="TextBox 40"/>
          <p:cNvSpPr txBox="1">
            <a:spLocks noChangeArrowheads="1"/>
          </p:cNvSpPr>
          <p:nvPr/>
        </p:nvSpPr>
        <p:spPr bwMode="auto">
          <a:xfrm>
            <a:off x="1409700" y="3630613"/>
            <a:ext cx="584200"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PDU</a:t>
            </a:r>
          </a:p>
          <a:p>
            <a:r>
              <a:rPr lang="en-US" sz="1800">
                <a:solidFill>
                  <a:schemeClr val="bg1"/>
                </a:solidFill>
                <a:latin typeface="Arial Narrow" charset="0"/>
                <a:cs typeface="Arial Narrow" charset="0"/>
              </a:rPr>
              <a:t>type</a:t>
            </a:r>
          </a:p>
          <a:p>
            <a:r>
              <a:rPr lang="en-US" sz="1800">
                <a:solidFill>
                  <a:schemeClr val="bg1"/>
                </a:solidFill>
                <a:latin typeface="Arial Narrow" charset="0"/>
                <a:cs typeface="Arial Narrow" charset="0"/>
              </a:rPr>
              <a:t>4</a:t>
            </a:r>
          </a:p>
        </p:txBody>
      </p:sp>
      <p:cxnSp>
        <p:nvCxnSpPr>
          <p:cNvPr id="62" name="Straight Connector 3"/>
          <p:cNvCxnSpPr>
            <a:cxnSpLocks noChangeShapeType="1"/>
          </p:cNvCxnSpPr>
          <p:nvPr/>
        </p:nvCxnSpPr>
        <p:spPr bwMode="auto">
          <a:xfrm>
            <a:off x="3008313" y="3594100"/>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3" name="Straight Connector 3"/>
          <p:cNvCxnSpPr>
            <a:cxnSpLocks noChangeShapeType="1"/>
          </p:cNvCxnSpPr>
          <p:nvPr/>
        </p:nvCxnSpPr>
        <p:spPr bwMode="auto">
          <a:xfrm>
            <a:off x="3727450" y="3592513"/>
            <a:ext cx="0" cy="1020762"/>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4" name="Straight Connector 3"/>
          <p:cNvCxnSpPr>
            <a:cxnSpLocks noChangeShapeType="1"/>
          </p:cNvCxnSpPr>
          <p:nvPr/>
        </p:nvCxnSpPr>
        <p:spPr bwMode="auto">
          <a:xfrm>
            <a:off x="4621213" y="3602038"/>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5" name="Straight Connector 3"/>
          <p:cNvCxnSpPr>
            <a:cxnSpLocks noChangeShapeType="1"/>
          </p:cNvCxnSpPr>
          <p:nvPr/>
        </p:nvCxnSpPr>
        <p:spPr bwMode="auto">
          <a:xfrm>
            <a:off x="5473700" y="3600450"/>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6" name="Straight Connector 3"/>
          <p:cNvCxnSpPr>
            <a:cxnSpLocks noChangeShapeType="1"/>
          </p:cNvCxnSpPr>
          <p:nvPr/>
        </p:nvCxnSpPr>
        <p:spPr bwMode="auto">
          <a:xfrm>
            <a:off x="6307138" y="3592513"/>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7" name="Straight Connector 3"/>
          <p:cNvCxnSpPr>
            <a:cxnSpLocks noChangeShapeType="1"/>
          </p:cNvCxnSpPr>
          <p:nvPr/>
        </p:nvCxnSpPr>
        <p:spPr bwMode="auto">
          <a:xfrm>
            <a:off x="7016750" y="3578225"/>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8" name="Straight Connector 3"/>
          <p:cNvCxnSpPr>
            <a:cxnSpLocks noChangeShapeType="1"/>
          </p:cNvCxnSpPr>
          <p:nvPr/>
        </p:nvCxnSpPr>
        <p:spPr bwMode="auto">
          <a:xfrm>
            <a:off x="7667625" y="3606800"/>
            <a:ext cx="0" cy="1019175"/>
          </a:xfrm>
          <a:prstGeom prst="line">
            <a:avLst/>
          </a:prstGeom>
          <a:noFill/>
          <a:ln w="25400">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60450" name="TextBox 40"/>
          <p:cNvSpPr txBox="1">
            <a:spLocks noChangeArrowheads="1"/>
          </p:cNvSpPr>
          <p:nvPr/>
        </p:nvSpPr>
        <p:spPr bwMode="auto">
          <a:xfrm>
            <a:off x="2082800" y="3913188"/>
            <a:ext cx="95408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600">
                <a:solidFill>
                  <a:schemeClr val="bg1"/>
                </a:solidFill>
                <a:latin typeface="Arial Narrow" charset="0"/>
                <a:cs typeface="Arial Narrow" charset="0"/>
              </a:rPr>
              <a:t>Enterprise</a:t>
            </a:r>
          </a:p>
        </p:txBody>
      </p:sp>
      <p:sp>
        <p:nvSpPr>
          <p:cNvPr id="60451" name="TextBox 40"/>
          <p:cNvSpPr txBox="1">
            <a:spLocks noChangeArrowheads="1"/>
          </p:cNvSpPr>
          <p:nvPr/>
        </p:nvSpPr>
        <p:spPr bwMode="auto">
          <a:xfrm>
            <a:off x="3043238" y="3787775"/>
            <a:ext cx="67945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Agent</a:t>
            </a:r>
          </a:p>
          <a:p>
            <a:r>
              <a:rPr lang="en-US" sz="1800">
                <a:solidFill>
                  <a:schemeClr val="bg1"/>
                </a:solidFill>
                <a:latin typeface="Arial Narrow" charset="0"/>
                <a:cs typeface="Arial Narrow" charset="0"/>
              </a:rPr>
              <a:t>Addr</a:t>
            </a:r>
          </a:p>
        </p:txBody>
      </p:sp>
      <p:sp>
        <p:nvSpPr>
          <p:cNvPr id="60452" name="TextBox 40"/>
          <p:cNvSpPr txBox="1">
            <a:spLocks noChangeArrowheads="1"/>
          </p:cNvSpPr>
          <p:nvPr/>
        </p:nvSpPr>
        <p:spPr bwMode="auto">
          <a:xfrm>
            <a:off x="3857625" y="3651250"/>
            <a:ext cx="595313" cy="922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Trap</a:t>
            </a:r>
          </a:p>
          <a:p>
            <a:r>
              <a:rPr lang="en-US" sz="1800">
                <a:solidFill>
                  <a:schemeClr val="bg1"/>
                </a:solidFill>
                <a:latin typeface="Arial Narrow" charset="0"/>
                <a:cs typeface="Arial Narrow" charset="0"/>
              </a:rPr>
              <a:t>Type</a:t>
            </a:r>
          </a:p>
          <a:p>
            <a:r>
              <a:rPr lang="en-US" sz="1800">
                <a:solidFill>
                  <a:schemeClr val="bg1"/>
                </a:solidFill>
                <a:latin typeface="Arial Narrow" charset="0"/>
                <a:cs typeface="Arial Narrow" charset="0"/>
              </a:rPr>
              <a:t>(0-7)</a:t>
            </a:r>
          </a:p>
        </p:txBody>
      </p:sp>
      <p:sp>
        <p:nvSpPr>
          <p:cNvPr id="60453" name="TextBox 40"/>
          <p:cNvSpPr txBox="1">
            <a:spLocks noChangeArrowheads="1"/>
          </p:cNvSpPr>
          <p:nvPr/>
        </p:nvSpPr>
        <p:spPr bwMode="auto">
          <a:xfrm>
            <a:off x="4624388" y="3792538"/>
            <a:ext cx="84772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Specific</a:t>
            </a:r>
          </a:p>
          <a:p>
            <a:r>
              <a:rPr lang="en-US" sz="1800">
                <a:solidFill>
                  <a:schemeClr val="bg1"/>
                </a:solidFill>
                <a:latin typeface="Arial Narrow" charset="0"/>
                <a:cs typeface="Arial Narrow" charset="0"/>
              </a:rPr>
              <a:t>code</a:t>
            </a:r>
          </a:p>
        </p:txBody>
      </p:sp>
      <p:sp>
        <p:nvSpPr>
          <p:cNvPr id="60454" name="TextBox 40"/>
          <p:cNvSpPr txBox="1">
            <a:spLocks noChangeArrowheads="1"/>
          </p:cNvSpPr>
          <p:nvPr/>
        </p:nvSpPr>
        <p:spPr bwMode="auto">
          <a:xfrm>
            <a:off x="5543550" y="3802063"/>
            <a:ext cx="700088"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Time</a:t>
            </a:r>
          </a:p>
          <a:p>
            <a:r>
              <a:rPr lang="en-US" sz="1800">
                <a:solidFill>
                  <a:schemeClr val="bg1"/>
                </a:solidFill>
                <a:latin typeface="Arial Narrow" charset="0"/>
                <a:cs typeface="Arial Narrow" charset="0"/>
              </a:rPr>
              <a:t>stamp</a:t>
            </a:r>
          </a:p>
        </p:txBody>
      </p:sp>
      <p:sp>
        <p:nvSpPr>
          <p:cNvPr id="60455" name="TextBox 40"/>
          <p:cNvSpPr txBox="1">
            <a:spLocks noChangeArrowheads="1"/>
          </p:cNvSpPr>
          <p:nvPr/>
        </p:nvSpPr>
        <p:spPr bwMode="auto">
          <a:xfrm>
            <a:off x="6326188" y="3925888"/>
            <a:ext cx="6889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Name</a:t>
            </a:r>
          </a:p>
        </p:txBody>
      </p:sp>
      <p:sp>
        <p:nvSpPr>
          <p:cNvPr id="60456" name="TextBox 40"/>
          <p:cNvSpPr txBox="1">
            <a:spLocks noChangeArrowheads="1"/>
          </p:cNvSpPr>
          <p:nvPr/>
        </p:nvSpPr>
        <p:spPr bwMode="auto">
          <a:xfrm>
            <a:off x="7007225" y="3935413"/>
            <a:ext cx="655638"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solidFill>
                  <a:schemeClr val="bg1"/>
                </a:solidFill>
                <a:latin typeface="Arial Narrow" charset="0"/>
                <a:cs typeface="Arial Narrow" charset="0"/>
              </a:rPr>
              <a:t>Value</a:t>
            </a:r>
          </a:p>
        </p:txBody>
      </p:sp>
      <p:cxnSp>
        <p:nvCxnSpPr>
          <p:cNvPr id="34" name="Straight Connector 33"/>
          <p:cNvCxnSpPr/>
          <p:nvPr/>
        </p:nvCxnSpPr>
        <p:spPr bwMode="auto">
          <a:xfrm>
            <a:off x="2130425" y="4776788"/>
            <a:ext cx="4170363" cy="0"/>
          </a:xfrm>
          <a:prstGeom prst="line">
            <a:avLst/>
          </a:prstGeom>
          <a:solidFill>
            <a:schemeClr val="accent1"/>
          </a:solidFill>
          <a:ln w="31750" cap="flat" cmpd="sng" algn="ctr">
            <a:solidFill>
              <a:srgbClr val="CC0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78" name="Straight Connector 77"/>
          <p:cNvCxnSpPr/>
          <p:nvPr/>
        </p:nvCxnSpPr>
        <p:spPr bwMode="auto">
          <a:xfrm>
            <a:off x="6310313" y="4773613"/>
            <a:ext cx="1817687" cy="0"/>
          </a:xfrm>
          <a:prstGeom prst="line">
            <a:avLst/>
          </a:prstGeom>
          <a:solidFill>
            <a:schemeClr val="accent1"/>
          </a:solidFill>
          <a:ln w="31750" cap="flat" cmpd="sng" algn="ctr">
            <a:solidFill>
              <a:srgbClr val="CC0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81" name="Straight Connector 80"/>
          <p:cNvCxnSpPr/>
          <p:nvPr/>
        </p:nvCxnSpPr>
        <p:spPr bwMode="auto">
          <a:xfrm>
            <a:off x="2125663" y="1871663"/>
            <a:ext cx="2709862" cy="0"/>
          </a:xfrm>
          <a:prstGeom prst="line">
            <a:avLst/>
          </a:prstGeom>
          <a:solidFill>
            <a:schemeClr val="accent1"/>
          </a:solidFill>
          <a:ln w="31750" cap="flat" cmpd="sng" algn="ctr">
            <a:solidFill>
              <a:srgbClr val="CC0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83" name="Straight Connector 82"/>
          <p:cNvCxnSpPr/>
          <p:nvPr/>
        </p:nvCxnSpPr>
        <p:spPr bwMode="auto">
          <a:xfrm>
            <a:off x="4827588" y="1887538"/>
            <a:ext cx="3309937" cy="0"/>
          </a:xfrm>
          <a:prstGeom prst="line">
            <a:avLst/>
          </a:prstGeom>
          <a:solidFill>
            <a:schemeClr val="accent1"/>
          </a:solidFill>
          <a:ln w="31750" cap="flat" cmpd="sng" algn="ctr">
            <a:solidFill>
              <a:srgbClr val="CC0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sp>
        <p:nvSpPr>
          <p:cNvPr id="60461" name="TextBox 68612"/>
          <p:cNvSpPr txBox="1">
            <a:spLocks noChangeArrowheads="1"/>
          </p:cNvSpPr>
          <p:nvPr/>
        </p:nvSpPr>
        <p:spPr bwMode="auto">
          <a:xfrm>
            <a:off x="2695575" y="1679575"/>
            <a:ext cx="1711325" cy="36988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latin typeface="Arial" charset="0"/>
                <a:cs typeface="Arial" charset="0"/>
              </a:rPr>
              <a:t>Get/set header</a:t>
            </a:r>
          </a:p>
        </p:txBody>
      </p:sp>
      <p:sp>
        <p:nvSpPr>
          <p:cNvPr id="60462" name="TextBox 85"/>
          <p:cNvSpPr txBox="1">
            <a:spLocks noChangeArrowheads="1"/>
          </p:cNvSpPr>
          <p:nvPr/>
        </p:nvSpPr>
        <p:spPr bwMode="auto">
          <a:xfrm>
            <a:off x="5399088" y="1676400"/>
            <a:ext cx="2157412" cy="36988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latin typeface="Arial" charset="0"/>
                <a:cs typeface="Arial" charset="0"/>
              </a:rPr>
              <a:t>Variables to get/set</a:t>
            </a:r>
          </a:p>
        </p:txBody>
      </p:sp>
      <p:sp>
        <p:nvSpPr>
          <p:cNvPr id="60463" name="TextBox 87"/>
          <p:cNvSpPr txBox="1">
            <a:spLocks noChangeArrowheads="1"/>
          </p:cNvSpPr>
          <p:nvPr/>
        </p:nvSpPr>
        <p:spPr bwMode="auto">
          <a:xfrm>
            <a:off x="3540125" y="4584700"/>
            <a:ext cx="1433513" cy="3683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latin typeface="Arial" charset="0"/>
                <a:cs typeface="Arial" charset="0"/>
              </a:rPr>
              <a:t>Trap header</a:t>
            </a:r>
          </a:p>
        </p:txBody>
      </p:sp>
      <p:sp>
        <p:nvSpPr>
          <p:cNvPr id="60464" name="TextBox 88"/>
          <p:cNvSpPr txBox="1">
            <a:spLocks noChangeArrowheads="1"/>
          </p:cNvSpPr>
          <p:nvPr/>
        </p:nvSpPr>
        <p:spPr bwMode="auto">
          <a:xfrm>
            <a:off x="6577013" y="4573588"/>
            <a:ext cx="1087437" cy="36988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latin typeface="Arial" charset="0"/>
                <a:cs typeface="Arial" charset="0"/>
              </a:rPr>
              <a:t>Trap info</a:t>
            </a:r>
          </a:p>
        </p:txBody>
      </p:sp>
      <p:cxnSp>
        <p:nvCxnSpPr>
          <p:cNvPr id="90" name="Straight Connector 89"/>
          <p:cNvCxnSpPr/>
          <p:nvPr/>
        </p:nvCxnSpPr>
        <p:spPr bwMode="auto">
          <a:xfrm>
            <a:off x="1208088" y="5418138"/>
            <a:ext cx="6932612" cy="0"/>
          </a:xfrm>
          <a:prstGeom prst="line">
            <a:avLst/>
          </a:prstGeom>
          <a:solidFill>
            <a:schemeClr val="accent1"/>
          </a:solidFill>
          <a:ln w="31750" cap="flat" cmpd="sng" algn="ctr">
            <a:solidFill>
              <a:srgbClr val="CC0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sp>
        <p:nvSpPr>
          <p:cNvPr id="60466" name="TextBox 91"/>
          <p:cNvSpPr txBox="1">
            <a:spLocks noChangeArrowheads="1"/>
          </p:cNvSpPr>
          <p:nvPr/>
        </p:nvSpPr>
        <p:spPr bwMode="auto">
          <a:xfrm>
            <a:off x="3935413" y="5230813"/>
            <a:ext cx="1398587" cy="36988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a:latin typeface="Arial" charset="0"/>
                <a:cs typeface="Arial" charset="0"/>
              </a:rPr>
              <a:t>SNMP PDU</a:t>
            </a:r>
          </a:p>
        </p:txBody>
      </p:sp>
    </p:spTree>
    <p:extLst>
      <p:ext uri="{BB962C8B-B14F-4D97-AF65-F5344CB8AC3E}">
        <p14:creationId xmlns:p14="http://schemas.microsoft.com/office/powerpoint/2010/main" val="2111022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6"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25" y="1057275"/>
            <a:ext cx="7313613" cy="173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Footer Placeholder 4"/>
          <p:cNvSpPr>
            <a:spLocks noGrp="1"/>
          </p:cNvSpPr>
          <p:nvPr>
            <p:ph type="ftr" sz="quarter" idx="11"/>
          </p:nvPr>
        </p:nvSpPr>
        <p:spPr/>
        <p:txBody>
          <a:bodyPr/>
          <a:lstStyle/>
          <a:p>
            <a:pPr>
              <a:defRPr/>
            </a:pPr>
            <a:r>
              <a:rPr lang="en-US"/>
              <a:t> Network Management</a:t>
            </a:r>
          </a:p>
        </p:txBody>
      </p:sp>
      <p:sp>
        <p:nvSpPr>
          <p:cNvPr id="9" name="Slide Number Placeholder 5"/>
          <p:cNvSpPr>
            <a:spLocks noGrp="1"/>
          </p:cNvSpPr>
          <p:nvPr>
            <p:ph type="sldNum" sz="quarter" idx="12"/>
          </p:nvPr>
        </p:nvSpPr>
        <p:spPr/>
        <p:txBody>
          <a:bodyPr/>
          <a:lstStyle/>
          <a:p>
            <a:pPr>
              <a:defRPr/>
            </a:pPr>
            <a:r>
              <a:rPr lang="en-US"/>
              <a:t>9-</a:t>
            </a:r>
            <a:fld id="{21200192-5682-F14A-A937-762BF6117B86}" type="slidenum">
              <a:rPr lang="en-US"/>
              <a:pPr>
                <a:defRPr/>
              </a:pPr>
              <a:t>3</a:t>
            </a:fld>
            <a:endParaRPr lang="en-US"/>
          </a:p>
        </p:txBody>
      </p:sp>
      <p:sp>
        <p:nvSpPr>
          <p:cNvPr id="54274" name="Rectangle 2"/>
          <p:cNvSpPr>
            <a:spLocks noGrp="1" noChangeArrowheads="1"/>
          </p:cNvSpPr>
          <p:nvPr>
            <p:ph type="title"/>
          </p:nvPr>
        </p:nvSpPr>
        <p:spPr>
          <a:xfrm>
            <a:off x="457200" y="96509"/>
            <a:ext cx="7620000" cy="1143000"/>
          </a:xfrm>
        </p:spPr>
        <p:txBody>
          <a:bodyPr/>
          <a:lstStyle/>
          <a:p>
            <a:pPr>
              <a:defRPr/>
            </a:pPr>
            <a:r>
              <a:rPr lang="en-US" sz="4400" dirty="0" smtClean="0"/>
              <a:t>What is network management?</a:t>
            </a:r>
          </a:p>
        </p:txBody>
      </p:sp>
      <p:sp>
        <p:nvSpPr>
          <p:cNvPr id="54275" name="Rectangle 3"/>
          <p:cNvSpPr>
            <a:spLocks noGrp="1" noChangeArrowheads="1"/>
          </p:cNvSpPr>
          <p:nvPr>
            <p:ph type="body" idx="1"/>
          </p:nvPr>
        </p:nvSpPr>
        <p:spPr>
          <a:xfrm>
            <a:off x="224643" y="1156375"/>
            <a:ext cx="7969331" cy="3249612"/>
          </a:xfrm>
        </p:spPr>
        <p:txBody>
          <a:bodyPr>
            <a:noAutofit/>
          </a:bodyPr>
          <a:lstStyle/>
          <a:p>
            <a:pPr>
              <a:defRPr/>
            </a:pPr>
            <a:r>
              <a:rPr lang="en-US" sz="2800" dirty="0" smtClean="0">
                <a:solidFill>
                  <a:srgbClr val="CC0000"/>
                </a:solidFill>
              </a:rPr>
              <a:t>autonomous systems (aka </a:t>
            </a:r>
            <a:r>
              <a:rPr lang="ja-JP" altLang="en-US" sz="2800" dirty="0" smtClean="0">
                <a:solidFill>
                  <a:srgbClr val="CC0000"/>
                </a:solidFill>
                <a:latin typeface="Arial"/>
              </a:rPr>
              <a:t>“</a:t>
            </a:r>
            <a:r>
              <a:rPr lang="en-US" sz="2800" dirty="0" smtClean="0">
                <a:solidFill>
                  <a:srgbClr val="CC0000"/>
                </a:solidFill>
              </a:rPr>
              <a:t>network</a:t>
            </a:r>
            <a:r>
              <a:rPr lang="ja-JP" altLang="en-US" sz="2800" dirty="0" smtClean="0">
                <a:solidFill>
                  <a:srgbClr val="CC0000"/>
                </a:solidFill>
                <a:latin typeface="Arial"/>
              </a:rPr>
              <a:t>”</a:t>
            </a:r>
            <a:r>
              <a:rPr lang="en-US" sz="2800" dirty="0" smtClean="0">
                <a:solidFill>
                  <a:srgbClr val="CC0000"/>
                </a:solidFill>
              </a:rPr>
              <a:t>): </a:t>
            </a:r>
            <a:r>
              <a:rPr lang="en-US" sz="2800" dirty="0"/>
              <a:t>An autonomous system (AS) is a network or a collection of networks that are all managed and supervised by a single entity or </a:t>
            </a:r>
            <a:r>
              <a:rPr lang="en-US" sz="2800" dirty="0" smtClean="0"/>
              <a:t>organization.</a:t>
            </a:r>
          </a:p>
          <a:p>
            <a:pPr>
              <a:defRPr/>
            </a:pPr>
            <a:endParaRPr lang="en-US" sz="1400" dirty="0" smtClean="0"/>
          </a:p>
          <a:p>
            <a:pPr>
              <a:defRPr/>
            </a:pPr>
            <a:r>
              <a:rPr lang="en-US" sz="2800" dirty="0" smtClean="0"/>
              <a:t>(common </a:t>
            </a:r>
            <a:r>
              <a:rPr lang="en-US" sz="2800" dirty="0"/>
              <a:t>network </a:t>
            </a:r>
            <a:r>
              <a:rPr lang="en-US" sz="2800" dirty="0" smtClean="0"/>
              <a:t>administrator) </a:t>
            </a:r>
            <a:r>
              <a:rPr lang="en-US" sz="2800" dirty="0"/>
              <a:t>on behalf of a single administrative entity (such as a university, a business enterprise, or a business division)</a:t>
            </a:r>
            <a:r>
              <a:rPr lang="en-US" sz="2800" dirty="0" smtClean="0"/>
              <a:t>.</a:t>
            </a:r>
            <a:r>
              <a:rPr lang="en-US" sz="2800" dirty="0"/>
              <a:t> </a:t>
            </a:r>
            <a:r>
              <a:rPr lang="en-US" sz="2800" dirty="0"/>
              <a:t/>
            </a:r>
            <a:br>
              <a:rPr lang="en-US" sz="2800" dirty="0"/>
            </a:br>
            <a:endParaRPr lang="en-US" sz="2800" dirty="0" smtClean="0"/>
          </a:p>
          <a:p>
            <a:pPr>
              <a:defRPr/>
            </a:pPr>
            <a:r>
              <a:rPr lang="en-US" sz="2800" dirty="0" smtClean="0"/>
              <a:t>other </a:t>
            </a:r>
            <a:r>
              <a:rPr lang="en-US" sz="2800" dirty="0" smtClean="0"/>
              <a:t>complex systems requiring monitoring, control:</a:t>
            </a:r>
          </a:p>
          <a:p>
            <a:pPr lvl="1">
              <a:defRPr/>
            </a:pPr>
            <a:r>
              <a:rPr lang="en-US" sz="2400" dirty="0" smtClean="0"/>
              <a:t>jet </a:t>
            </a:r>
            <a:r>
              <a:rPr lang="en-US" sz="2400" dirty="0" smtClean="0"/>
              <a:t>airplane - nuclear </a:t>
            </a:r>
            <a:r>
              <a:rPr lang="en-US" sz="2400" dirty="0" smtClean="0"/>
              <a:t>power </a:t>
            </a:r>
            <a:r>
              <a:rPr lang="en-US" sz="2400" dirty="0" smtClean="0"/>
              <a:t>plant - others</a:t>
            </a:r>
            <a:r>
              <a:rPr lang="en-US" sz="2400" dirty="0" smtClean="0"/>
              <a:t>?</a:t>
            </a:r>
          </a:p>
        </p:txBody>
      </p:sp>
    </p:spTree>
    <p:extLst>
      <p:ext uri="{BB962C8B-B14F-4D97-AF65-F5344CB8AC3E}">
        <p14:creationId xmlns:p14="http://schemas.microsoft.com/office/powerpoint/2010/main" val="25536217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6"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725" y="822325"/>
            <a:ext cx="7313613" cy="17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Footer Placeholder 4"/>
          <p:cNvSpPr>
            <a:spLocks noGrp="1"/>
          </p:cNvSpPr>
          <p:nvPr>
            <p:ph type="ftr" sz="quarter" idx="11"/>
          </p:nvPr>
        </p:nvSpPr>
        <p:spPr/>
        <p:txBody>
          <a:bodyPr/>
          <a:lstStyle/>
          <a:p>
            <a:pPr>
              <a:defRPr/>
            </a:pPr>
            <a:r>
              <a:rPr lang="en-US"/>
              <a:t> Network Management</a:t>
            </a:r>
          </a:p>
        </p:txBody>
      </p:sp>
      <p:sp>
        <p:nvSpPr>
          <p:cNvPr id="21" name="Slide Number Placeholder 5"/>
          <p:cNvSpPr>
            <a:spLocks noGrp="1"/>
          </p:cNvSpPr>
          <p:nvPr>
            <p:ph type="sldNum" sz="quarter" idx="12"/>
          </p:nvPr>
        </p:nvSpPr>
        <p:spPr/>
        <p:txBody>
          <a:bodyPr/>
          <a:lstStyle/>
          <a:p>
            <a:pPr>
              <a:defRPr/>
            </a:pPr>
            <a:fld id="{14F6CAC4-4356-3841-8128-28667D3FCA63}" type="slidenum">
              <a:rPr lang="en-US" smtClean="0"/>
              <a:pPr>
                <a:defRPr/>
              </a:pPr>
              <a:t>30</a:t>
            </a:fld>
            <a:endParaRPr lang="en-US" dirty="0"/>
          </a:p>
        </p:txBody>
      </p:sp>
      <p:sp>
        <p:nvSpPr>
          <p:cNvPr id="67586" name="Rectangle 2"/>
          <p:cNvSpPr>
            <a:spLocks noGrp="1" noChangeArrowheads="1"/>
          </p:cNvSpPr>
          <p:nvPr>
            <p:ph type="title"/>
          </p:nvPr>
        </p:nvSpPr>
        <p:spPr>
          <a:xfrm>
            <a:off x="395288" y="101600"/>
            <a:ext cx="7772400" cy="1787525"/>
          </a:xfrm>
        </p:spPr>
        <p:txBody>
          <a:bodyPr/>
          <a:lstStyle/>
          <a:p>
            <a:pPr>
              <a:defRPr/>
            </a:pPr>
            <a:r>
              <a:rPr lang="en-US" sz="4400" dirty="0" smtClean="0"/>
              <a:t>SNMP protocol: message types</a:t>
            </a:r>
            <a:br>
              <a:rPr lang="en-US" sz="4400" dirty="0" smtClean="0"/>
            </a:br>
            <a:r>
              <a:rPr lang="en-US" sz="2800" dirty="0"/>
              <a:t>The seven SNMP protocol data unit (PDU) types are as follows:</a:t>
            </a:r>
            <a:endParaRPr lang="en-US" sz="2800" dirty="0" smtClean="0"/>
          </a:p>
        </p:txBody>
      </p:sp>
      <p:sp>
        <p:nvSpPr>
          <p:cNvPr id="67699" name="Text Box 115"/>
          <p:cNvSpPr txBox="1">
            <a:spLocks noChangeArrowheads="1"/>
          </p:cNvSpPr>
          <p:nvPr/>
        </p:nvSpPr>
        <p:spPr bwMode="auto">
          <a:xfrm>
            <a:off x="539751" y="2355074"/>
            <a:ext cx="2468562" cy="12001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r">
              <a:defRPr/>
            </a:pPr>
            <a:r>
              <a:rPr lang="en-US">
                <a:latin typeface="Arial"/>
                <a:cs typeface="Arial"/>
              </a:rPr>
              <a:t>GetRequest</a:t>
            </a:r>
          </a:p>
          <a:p>
            <a:pPr algn="r">
              <a:defRPr/>
            </a:pPr>
            <a:r>
              <a:rPr lang="en-US">
                <a:latin typeface="Arial"/>
                <a:cs typeface="Arial"/>
              </a:rPr>
              <a:t>GetNextRequest</a:t>
            </a:r>
          </a:p>
          <a:p>
            <a:pPr algn="r">
              <a:defRPr/>
            </a:pPr>
            <a:r>
              <a:rPr lang="en-US">
                <a:latin typeface="Arial"/>
                <a:cs typeface="Arial"/>
              </a:rPr>
              <a:t>GetBulkRequest</a:t>
            </a:r>
          </a:p>
        </p:txBody>
      </p:sp>
      <p:sp>
        <p:nvSpPr>
          <p:cNvPr id="67700" name="Text Box 116"/>
          <p:cNvSpPr txBox="1">
            <a:spLocks noChangeArrowheads="1"/>
          </p:cNvSpPr>
          <p:nvPr/>
        </p:nvSpPr>
        <p:spPr bwMode="auto">
          <a:xfrm>
            <a:off x="3500438" y="2520174"/>
            <a:ext cx="4051300" cy="8302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dirty="0" err="1">
                <a:latin typeface="Arial"/>
                <a:cs typeface="Arial"/>
              </a:rPr>
              <a:t>Mgr</a:t>
            </a:r>
            <a:r>
              <a:rPr lang="en-US" dirty="0">
                <a:latin typeface="Arial"/>
                <a:cs typeface="Arial"/>
              </a:rPr>
              <a:t>-to-agent: </a:t>
            </a:r>
            <a:r>
              <a:rPr lang="ja-JP" altLang="en-US" dirty="0">
                <a:latin typeface="Arial"/>
                <a:cs typeface="Arial"/>
              </a:rPr>
              <a:t>“</a:t>
            </a:r>
            <a:r>
              <a:rPr lang="en-US" dirty="0">
                <a:latin typeface="Arial"/>
                <a:cs typeface="Arial"/>
              </a:rPr>
              <a:t>get me data</a:t>
            </a:r>
            <a:r>
              <a:rPr lang="ja-JP" altLang="en-US" dirty="0">
                <a:latin typeface="Arial"/>
                <a:cs typeface="Arial"/>
              </a:rPr>
              <a:t>”</a:t>
            </a:r>
            <a:endParaRPr lang="en-US" dirty="0">
              <a:latin typeface="Arial"/>
              <a:cs typeface="Arial"/>
            </a:endParaRPr>
          </a:p>
          <a:p>
            <a:pPr algn="l">
              <a:defRPr/>
            </a:pPr>
            <a:r>
              <a:rPr lang="en-US" dirty="0">
                <a:latin typeface="Arial"/>
                <a:cs typeface="Arial"/>
              </a:rPr>
              <a:t>(</a:t>
            </a:r>
            <a:r>
              <a:rPr lang="en-US" dirty="0" err="1">
                <a:latin typeface="Arial"/>
                <a:cs typeface="Arial"/>
              </a:rPr>
              <a:t>instance,next</a:t>
            </a:r>
            <a:r>
              <a:rPr lang="en-US" dirty="0">
                <a:latin typeface="Arial"/>
                <a:cs typeface="Arial"/>
              </a:rPr>
              <a:t> in list, block)</a:t>
            </a:r>
          </a:p>
        </p:txBody>
      </p:sp>
      <p:sp>
        <p:nvSpPr>
          <p:cNvPr id="67702" name="Text Box 118"/>
          <p:cNvSpPr txBox="1">
            <a:spLocks noChangeArrowheads="1"/>
          </p:cNvSpPr>
          <p:nvPr/>
        </p:nvSpPr>
        <p:spPr bwMode="auto">
          <a:xfrm>
            <a:off x="601663" y="1813737"/>
            <a:ext cx="2419350" cy="5238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r">
              <a:defRPr/>
            </a:pPr>
            <a:r>
              <a:rPr lang="en-US" sz="2800" u="sng" dirty="0">
                <a:solidFill>
                  <a:srgbClr val="CC0000"/>
                </a:solidFill>
                <a:latin typeface="Arial"/>
                <a:cs typeface="Arial"/>
              </a:rPr>
              <a:t>Message type</a:t>
            </a:r>
            <a:endParaRPr lang="en-US" sz="2800" dirty="0">
              <a:solidFill>
                <a:srgbClr val="CC0000"/>
              </a:solidFill>
              <a:latin typeface="Arial"/>
              <a:cs typeface="Arial"/>
            </a:endParaRPr>
          </a:p>
        </p:txBody>
      </p:sp>
      <p:sp>
        <p:nvSpPr>
          <p:cNvPr id="67703" name="Text Box 119"/>
          <p:cNvSpPr txBox="1">
            <a:spLocks noChangeArrowheads="1"/>
          </p:cNvSpPr>
          <p:nvPr/>
        </p:nvSpPr>
        <p:spPr bwMode="auto">
          <a:xfrm>
            <a:off x="3648076" y="1812149"/>
            <a:ext cx="1562100" cy="5238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defRPr/>
            </a:pPr>
            <a:r>
              <a:rPr lang="en-US" sz="2800" u="sng" dirty="0">
                <a:solidFill>
                  <a:srgbClr val="CC0000"/>
                </a:solidFill>
                <a:latin typeface="Arial"/>
                <a:cs typeface="Arial"/>
              </a:rPr>
              <a:t>Function</a:t>
            </a:r>
            <a:endParaRPr lang="en-US" sz="2800" dirty="0">
              <a:solidFill>
                <a:srgbClr val="CC0000"/>
              </a:solidFill>
              <a:latin typeface="Arial"/>
              <a:cs typeface="Arial"/>
            </a:endParaRPr>
          </a:p>
        </p:txBody>
      </p:sp>
      <p:sp>
        <p:nvSpPr>
          <p:cNvPr id="67704" name="Line 120"/>
          <p:cNvSpPr>
            <a:spLocks noChangeShapeType="1"/>
          </p:cNvSpPr>
          <p:nvPr/>
        </p:nvSpPr>
        <p:spPr bwMode="auto">
          <a:xfrm>
            <a:off x="1363663" y="3629837"/>
            <a:ext cx="5373688" cy="0"/>
          </a:xfrm>
          <a:prstGeom prst="line">
            <a:avLst/>
          </a:prstGeom>
          <a:noFill/>
          <a:ln w="1270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7705" name="Text Box 121"/>
          <p:cNvSpPr txBox="1">
            <a:spLocks noChangeArrowheads="1"/>
          </p:cNvSpPr>
          <p:nvPr/>
        </p:nvSpPr>
        <p:spPr bwMode="auto">
          <a:xfrm>
            <a:off x="395288" y="3774299"/>
            <a:ext cx="25781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defRPr/>
            </a:pPr>
            <a:r>
              <a:rPr lang="en-US">
                <a:latin typeface="Arial"/>
                <a:cs typeface="Arial"/>
              </a:rPr>
              <a:t>InformRequest</a:t>
            </a:r>
          </a:p>
        </p:txBody>
      </p:sp>
      <p:sp>
        <p:nvSpPr>
          <p:cNvPr id="67706" name="Text Box 122"/>
          <p:cNvSpPr txBox="1">
            <a:spLocks noChangeArrowheads="1"/>
          </p:cNvSpPr>
          <p:nvPr/>
        </p:nvSpPr>
        <p:spPr bwMode="auto">
          <a:xfrm>
            <a:off x="2449782" y="3774299"/>
            <a:ext cx="45085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defRPr/>
            </a:pPr>
            <a:r>
              <a:rPr lang="en-US" dirty="0" err="1">
                <a:latin typeface="Arial"/>
                <a:cs typeface="Arial"/>
              </a:rPr>
              <a:t>Mgr</a:t>
            </a:r>
            <a:r>
              <a:rPr lang="en-US" dirty="0">
                <a:latin typeface="Arial"/>
                <a:cs typeface="Arial"/>
              </a:rPr>
              <a:t>-to-</a:t>
            </a:r>
            <a:r>
              <a:rPr lang="en-US" dirty="0" err="1">
                <a:latin typeface="Arial"/>
                <a:cs typeface="Arial"/>
              </a:rPr>
              <a:t>Mgr</a:t>
            </a:r>
            <a:r>
              <a:rPr lang="en-US" dirty="0">
                <a:latin typeface="Arial"/>
                <a:cs typeface="Arial"/>
              </a:rPr>
              <a:t>: here</a:t>
            </a:r>
            <a:r>
              <a:rPr lang="ja-JP" altLang="en-US" dirty="0">
                <a:latin typeface="Arial"/>
                <a:cs typeface="Arial"/>
              </a:rPr>
              <a:t>’</a:t>
            </a:r>
            <a:r>
              <a:rPr lang="en-US" dirty="0">
                <a:latin typeface="Arial"/>
                <a:cs typeface="Arial"/>
              </a:rPr>
              <a:t>s MIB value</a:t>
            </a:r>
          </a:p>
        </p:txBody>
      </p:sp>
      <p:sp>
        <p:nvSpPr>
          <p:cNvPr id="67707" name="Line 123"/>
          <p:cNvSpPr>
            <a:spLocks noChangeShapeType="1"/>
          </p:cNvSpPr>
          <p:nvPr/>
        </p:nvSpPr>
        <p:spPr bwMode="auto">
          <a:xfrm>
            <a:off x="1397001" y="4345799"/>
            <a:ext cx="5373687" cy="0"/>
          </a:xfrm>
          <a:prstGeom prst="line">
            <a:avLst/>
          </a:prstGeom>
          <a:noFill/>
          <a:ln w="1270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7708" name="Text Box 124"/>
          <p:cNvSpPr txBox="1">
            <a:spLocks noChangeArrowheads="1"/>
          </p:cNvSpPr>
          <p:nvPr/>
        </p:nvSpPr>
        <p:spPr bwMode="auto">
          <a:xfrm>
            <a:off x="450851" y="4434699"/>
            <a:ext cx="25781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defRPr/>
            </a:pPr>
            <a:r>
              <a:rPr lang="en-US">
                <a:latin typeface="Arial"/>
                <a:cs typeface="Arial"/>
              </a:rPr>
              <a:t>SetRequest</a:t>
            </a:r>
          </a:p>
        </p:txBody>
      </p:sp>
      <p:sp>
        <p:nvSpPr>
          <p:cNvPr id="67709" name="Text Box 125"/>
          <p:cNvSpPr txBox="1">
            <a:spLocks noChangeArrowheads="1"/>
          </p:cNvSpPr>
          <p:nvPr/>
        </p:nvSpPr>
        <p:spPr bwMode="auto">
          <a:xfrm>
            <a:off x="2273032" y="4456924"/>
            <a:ext cx="427355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defRPr/>
            </a:pPr>
            <a:r>
              <a:rPr lang="en-US" dirty="0" err="1">
                <a:latin typeface="Arial"/>
                <a:cs typeface="Arial"/>
              </a:rPr>
              <a:t>Mgr</a:t>
            </a:r>
            <a:r>
              <a:rPr lang="en-US" dirty="0">
                <a:latin typeface="Arial"/>
                <a:cs typeface="Arial"/>
              </a:rPr>
              <a:t>-to-agent: set MIB value</a:t>
            </a:r>
          </a:p>
        </p:txBody>
      </p:sp>
      <p:sp>
        <p:nvSpPr>
          <p:cNvPr id="67710" name="Line 126"/>
          <p:cNvSpPr>
            <a:spLocks noChangeShapeType="1"/>
          </p:cNvSpPr>
          <p:nvPr/>
        </p:nvSpPr>
        <p:spPr bwMode="auto">
          <a:xfrm>
            <a:off x="1360488" y="5039537"/>
            <a:ext cx="5373688" cy="0"/>
          </a:xfrm>
          <a:prstGeom prst="line">
            <a:avLst/>
          </a:prstGeom>
          <a:noFill/>
          <a:ln w="1270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7711" name="Text Box 127"/>
          <p:cNvSpPr txBox="1">
            <a:spLocks noChangeArrowheads="1"/>
          </p:cNvSpPr>
          <p:nvPr/>
        </p:nvSpPr>
        <p:spPr bwMode="auto">
          <a:xfrm>
            <a:off x="428626" y="5223687"/>
            <a:ext cx="25781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defRPr/>
            </a:pPr>
            <a:r>
              <a:rPr lang="en-US">
                <a:latin typeface="Arial"/>
                <a:cs typeface="Arial"/>
              </a:rPr>
              <a:t>Response</a:t>
            </a:r>
          </a:p>
        </p:txBody>
      </p:sp>
      <p:sp>
        <p:nvSpPr>
          <p:cNvPr id="67712" name="Text Box 128"/>
          <p:cNvSpPr txBox="1">
            <a:spLocks noChangeArrowheads="1"/>
          </p:cNvSpPr>
          <p:nvPr/>
        </p:nvSpPr>
        <p:spPr bwMode="auto">
          <a:xfrm>
            <a:off x="3516313" y="5000149"/>
            <a:ext cx="6392862" cy="8302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l">
              <a:defRPr/>
            </a:pPr>
            <a:r>
              <a:rPr lang="en-US" dirty="0">
                <a:latin typeface="Arial"/>
                <a:cs typeface="Arial"/>
              </a:rPr>
              <a:t>Agent-to-</a:t>
            </a:r>
            <a:r>
              <a:rPr lang="en-US" dirty="0" err="1">
                <a:latin typeface="Arial"/>
                <a:cs typeface="Arial"/>
              </a:rPr>
              <a:t>mgr</a:t>
            </a:r>
            <a:r>
              <a:rPr lang="en-US" dirty="0">
                <a:latin typeface="Arial"/>
                <a:cs typeface="Arial"/>
              </a:rPr>
              <a:t>: value, response to </a:t>
            </a:r>
          </a:p>
          <a:p>
            <a:pPr algn="l">
              <a:defRPr/>
            </a:pPr>
            <a:r>
              <a:rPr lang="en-US" dirty="0">
                <a:latin typeface="Arial"/>
                <a:cs typeface="Arial"/>
              </a:rPr>
              <a:t>Request</a:t>
            </a:r>
          </a:p>
        </p:txBody>
      </p:sp>
      <p:sp>
        <p:nvSpPr>
          <p:cNvPr id="67713" name="Line 129"/>
          <p:cNvSpPr>
            <a:spLocks noChangeShapeType="1"/>
          </p:cNvSpPr>
          <p:nvPr/>
        </p:nvSpPr>
        <p:spPr bwMode="auto">
          <a:xfrm>
            <a:off x="1420813" y="5955524"/>
            <a:ext cx="5373688" cy="0"/>
          </a:xfrm>
          <a:prstGeom prst="line">
            <a:avLst/>
          </a:prstGeom>
          <a:noFill/>
          <a:ln w="1270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7714" name="Text Box 130"/>
          <p:cNvSpPr txBox="1">
            <a:spLocks noChangeArrowheads="1"/>
          </p:cNvSpPr>
          <p:nvPr/>
        </p:nvSpPr>
        <p:spPr bwMode="auto">
          <a:xfrm>
            <a:off x="444501" y="6101574"/>
            <a:ext cx="25781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defRPr/>
            </a:pPr>
            <a:r>
              <a:rPr lang="en-US">
                <a:latin typeface="Arial"/>
                <a:cs typeface="Arial"/>
              </a:rPr>
              <a:t>Trap</a:t>
            </a:r>
          </a:p>
        </p:txBody>
      </p:sp>
      <p:sp>
        <p:nvSpPr>
          <p:cNvPr id="67715" name="Line 131"/>
          <p:cNvSpPr>
            <a:spLocks noChangeShapeType="1"/>
          </p:cNvSpPr>
          <p:nvPr/>
        </p:nvSpPr>
        <p:spPr bwMode="auto">
          <a:xfrm>
            <a:off x="3313113" y="1901049"/>
            <a:ext cx="0" cy="4964113"/>
          </a:xfrm>
          <a:prstGeom prst="line">
            <a:avLst/>
          </a:prstGeom>
          <a:noFill/>
          <a:ln w="2540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7716" name="Text Box 132"/>
          <p:cNvSpPr txBox="1">
            <a:spLocks noChangeArrowheads="1"/>
          </p:cNvSpPr>
          <p:nvPr/>
        </p:nvSpPr>
        <p:spPr bwMode="auto">
          <a:xfrm>
            <a:off x="3505200" y="5955524"/>
            <a:ext cx="4792663" cy="830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l">
              <a:defRPr/>
            </a:pPr>
            <a:r>
              <a:rPr lang="en-US" dirty="0">
                <a:latin typeface="Arial"/>
                <a:cs typeface="Arial"/>
              </a:rPr>
              <a:t>Agent-to-</a:t>
            </a:r>
            <a:r>
              <a:rPr lang="en-US" dirty="0" err="1">
                <a:latin typeface="Arial"/>
                <a:cs typeface="Arial"/>
              </a:rPr>
              <a:t>mgr</a:t>
            </a:r>
            <a:r>
              <a:rPr lang="en-US" dirty="0">
                <a:latin typeface="Arial"/>
                <a:cs typeface="Arial"/>
              </a:rPr>
              <a:t>: inform manager</a:t>
            </a:r>
          </a:p>
          <a:p>
            <a:pPr algn="l">
              <a:defRPr/>
            </a:pPr>
            <a:r>
              <a:rPr lang="en-US" dirty="0">
                <a:latin typeface="Arial"/>
                <a:cs typeface="Arial"/>
              </a:rPr>
              <a:t>of exceptional event</a:t>
            </a:r>
          </a:p>
        </p:txBody>
      </p:sp>
    </p:spTree>
    <p:extLst>
      <p:ext uri="{BB962C8B-B14F-4D97-AF65-F5344CB8AC3E}">
        <p14:creationId xmlns:p14="http://schemas.microsoft.com/office/powerpoint/2010/main" val="2245956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Trap Directed Polling</a:t>
            </a:r>
            <a:endParaRPr lang="x-none" dirty="0"/>
          </a:p>
        </p:txBody>
      </p:sp>
      <p:sp>
        <p:nvSpPr>
          <p:cNvPr id="3" name="Content Placeholder 2"/>
          <p:cNvSpPr>
            <a:spLocks noGrp="1"/>
          </p:cNvSpPr>
          <p:nvPr>
            <p:ph idx="1"/>
          </p:nvPr>
        </p:nvSpPr>
        <p:spPr/>
        <p:txBody>
          <a:bodyPr>
            <a:normAutofit/>
          </a:bodyPr>
          <a:lstStyle/>
          <a:p>
            <a:pPr marL="35809">
              <a:lnSpc>
                <a:spcPts val="3370"/>
              </a:lnSpc>
              <a:spcBef>
                <a:spcPts val="168"/>
              </a:spcBef>
            </a:pPr>
            <a:r>
              <a:rPr lang="en-US" dirty="0" smtClean="0">
                <a:latin typeface="Arial"/>
                <a:cs typeface="Arial"/>
              </a:rPr>
              <a:t>If the number</a:t>
            </a:r>
            <a:r>
              <a:rPr lang="en-US" spc="-108" dirty="0" smtClean="0">
                <a:latin typeface="Arial"/>
                <a:cs typeface="Arial"/>
              </a:rPr>
              <a:t> </a:t>
            </a:r>
            <a:r>
              <a:rPr lang="en-US" dirty="0" smtClean="0">
                <a:latin typeface="Arial"/>
                <a:cs typeface="Arial"/>
              </a:rPr>
              <a:t>of managed</a:t>
            </a:r>
            <a:r>
              <a:rPr lang="en-US" spc="-133" dirty="0" smtClean="0">
                <a:latin typeface="Arial"/>
                <a:cs typeface="Arial"/>
              </a:rPr>
              <a:t> </a:t>
            </a:r>
            <a:r>
              <a:rPr lang="en-US" dirty="0" smtClean="0">
                <a:latin typeface="Arial"/>
                <a:cs typeface="Arial"/>
              </a:rPr>
              <a:t>agents</a:t>
            </a:r>
            <a:r>
              <a:rPr lang="en-US" spc="-95" dirty="0" smtClean="0">
                <a:latin typeface="Arial"/>
                <a:cs typeface="Arial"/>
              </a:rPr>
              <a:t> </a:t>
            </a:r>
            <a:r>
              <a:rPr lang="en-US" dirty="0" smtClean="0">
                <a:latin typeface="Arial"/>
                <a:cs typeface="Arial"/>
              </a:rPr>
              <a:t>is</a:t>
            </a:r>
            <a:r>
              <a:rPr lang="en-US" spc="-23" dirty="0" smtClean="0">
                <a:latin typeface="Arial"/>
                <a:cs typeface="Arial"/>
              </a:rPr>
              <a:t> </a:t>
            </a:r>
            <a:r>
              <a:rPr lang="en-US" dirty="0" smtClean="0">
                <a:latin typeface="Arial"/>
                <a:cs typeface="Arial"/>
              </a:rPr>
              <a:t>large,</a:t>
            </a:r>
            <a:r>
              <a:rPr lang="en-US" spc="-79" dirty="0" smtClean="0">
                <a:latin typeface="Arial"/>
                <a:cs typeface="Arial"/>
              </a:rPr>
              <a:t> </a:t>
            </a:r>
            <a:r>
              <a:rPr lang="en-US" dirty="0" smtClean="0">
                <a:latin typeface="Arial"/>
                <a:cs typeface="Arial"/>
              </a:rPr>
              <a:t>and</a:t>
            </a:r>
            <a:r>
              <a:rPr lang="en-US" spc="-53" dirty="0" smtClean="0">
                <a:latin typeface="Arial"/>
                <a:cs typeface="Arial"/>
              </a:rPr>
              <a:t> </a:t>
            </a:r>
            <a:r>
              <a:rPr lang="en-US" dirty="0" smtClean="0">
                <a:latin typeface="Arial"/>
                <a:cs typeface="Arial"/>
              </a:rPr>
              <a:t>if each agent</a:t>
            </a:r>
            <a:r>
              <a:rPr lang="en-US" spc="-79" dirty="0" smtClean="0">
                <a:latin typeface="Arial"/>
                <a:cs typeface="Arial"/>
              </a:rPr>
              <a:t> </a:t>
            </a:r>
            <a:r>
              <a:rPr lang="en-US" dirty="0" smtClean="0">
                <a:latin typeface="Arial"/>
                <a:cs typeface="Arial"/>
              </a:rPr>
              <a:t>maintains</a:t>
            </a:r>
            <a:r>
              <a:rPr lang="en-US" spc="-136" dirty="0" smtClean="0">
                <a:latin typeface="Arial"/>
                <a:cs typeface="Arial"/>
              </a:rPr>
              <a:t> </a:t>
            </a:r>
            <a:r>
              <a:rPr lang="en-US" dirty="0" smtClean="0">
                <a:latin typeface="Arial"/>
                <a:cs typeface="Arial"/>
              </a:rPr>
              <a:t>a</a:t>
            </a:r>
            <a:r>
              <a:rPr lang="en-US" spc="-17" dirty="0" smtClean="0">
                <a:latin typeface="Arial"/>
                <a:cs typeface="Arial"/>
              </a:rPr>
              <a:t> </a:t>
            </a:r>
            <a:r>
              <a:rPr lang="en-US" spc="-4" dirty="0" smtClean="0">
                <a:latin typeface="Arial"/>
                <a:cs typeface="Arial"/>
              </a:rPr>
              <a:t>larg</a:t>
            </a:r>
            <a:r>
              <a:rPr lang="en-US" dirty="0" smtClean="0">
                <a:latin typeface="Arial"/>
                <a:cs typeface="Arial"/>
              </a:rPr>
              <a:t>e</a:t>
            </a:r>
            <a:r>
              <a:rPr lang="en-US" spc="-71" dirty="0" smtClean="0">
                <a:latin typeface="Arial"/>
                <a:cs typeface="Arial"/>
              </a:rPr>
              <a:t> </a:t>
            </a:r>
            <a:r>
              <a:rPr lang="en-US" dirty="0" smtClean="0">
                <a:latin typeface="Arial"/>
                <a:cs typeface="Arial"/>
              </a:rPr>
              <a:t>number</a:t>
            </a:r>
            <a:r>
              <a:rPr lang="en-US" spc="-108" dirty="0" smtClean="0">
                <a:latin typeface="Arial"/>
                <a:cs typeface="Arial"/>
              </a:rPr>
              <a:t> </a:t>
            </a:r>
            <a:r>
              <a:rPr lang="en-US" spc="-4" dirty="0" smtClean="0">
                <a:latin typeface="Arial"/>
                <a:cs typeface="Arial"/>
              </a:rPr>
              <a:t>o</a:t>
            </a:r>
            <a:r>
              <a:rPr lang="en-US" dirty="0" smtClean="0">
                <a:latin typeface="Arial"/>
                <a:cs typeface="Arial"/>
              </a:rPr>
              <a:t>f</a:t>
            </a:r>
            <a:r>
              <a:rPr lang="en-US" spc="-17" dirty="0" smtClean="0">
                <a:latin typeface="Arial"/>
                <a:cs typeface="Arial"/>
              </a:rPr>
              <a:t> </a:t>
            </a:r>
            <a:r>
              <a:rPr lang="en-US" dirty="0" smtClean="0">
                <a:latin typeface="Arial"/>
                <a:cs typeface="Arial"/>
              </a:rPr>
              <a:t>objects</a:t>
            </a:r>
          </a:p>
          <a:p>
            <a:pPr marL="328417" lvl="1">
              <a:lnSpc>
                <a:spcPts val="3370"/>
              </a:lnSpc>
              <a:spcBef>
                <a:spcPts val="168"/>
              </a:spcBef>
            </a:pPr>
            <a:r>
              <a:rPr lang="en-US" dirty="0" smtClean="0"/>
              <a:t>Management station becomes impractical regularly to poll all agents for all object data</a:t>
            </a:r>
          </a:p>
          <a:p>
            <a:pPr marL="35809">
              <a:lnSpc>
                <a:spcPts val="3370"/>
              </a:lnSpc>
              <a:spcBef>
                <a:spcPts val="168"/>
              </a:spcBef>
            </a:pPr>
            <a:r>
              <a:rPr lang="en-US" dirty="0" smtClean="0"/>
              <a:t>At initialization time, and at infrequent intervals</a:t>
            </a:r>
          </a:p>
          <a:p>
            <a:pPr marL="328417" lvl="1">
              <a:lnSpc>
                <a:spcPts val="3370"/>
              </a:lnSpc>
              <a:spcBef>
                <a:spcPts val="168"/>
              </a:spcBef>
            </a:pPr>
            <a:r>
              <a:rPr lang="en-US" dirty="0" smtClean="0"/>
              <a:t>Management station poll all of the agents for some key information</a:t>
            </a:r>
          </a:p>
          <a:p>
            <a:pPr marL="328417" lvl="1">
              <a:lnSpc>
                <a:spcPts val="3370"/>
              </a:lnSpc>
              <a:spcBef>
                <a:spcPts val="168"/>
              </a:spcBef>
            </a:pPr>
            <a:r>
              <a:rPr lang="en-US" dirty="0" smtClean="0"/>
              <a:t>Interface characteristics</a:t>
            </a:r>
          </a:p>
          <a:p>
            <a:pPr marL="328417" lvl="1">
              <a:lnSpc>
                <a:spcPts val="3370"/>
              </a:lnSpc>
              <a:spcBef>
                <a:spcPts val="168"/>
              </a:spcBef>
            </a:pPr>
            <a:r>
              <a:rPr lang="en-US" dirty="0" smtClean="0"/>
              <a:t>Baseline performance statistics</a:t>
            </a:r>
          </a:p>
          <a:p>
            <a:pPr marL="593593" lvl="2">
              <a:lnSpc>
                <a:spcPts val="3370"/>
              </a:lnSpc>
              <a:spcBef>
                <a:spcPts val="168"/>
              </a:spcBef>
            </a:pPr>
            <a:r>
              <a:rPr lang="en-US" dirty="0" smtClean="0"/>
              <a:t>Packet count</a:t>
            </a:r>
            <a:endParaRPr lang="x-none" dirty="0"/>
          </a:p>
        </p:txBody>
      </p:sp>
      <p:sp>
        <p:nvSpPr>
          <p:cNvPr id="4" name="Slide Number Placeholder 3"/>
          <p:cNvSpPr>
            <a:spLocks noGrp="1"/>
          </p:cNvSpPr>
          <p:nvPr>
            <p:ph type="sldNum" sz="quarter" idx="12"/>
          </p:nvPr>
        </p:nvSpPr>
        <p:spPr/>
        <p:txBody>
          <a:bodyPr/>
          <a:lstStyle/>
          <a:p>
            <a:fld id="{1FF0665B-7072-4949-8111-734BC6A7D108}" type="slidenum">
              <a:rPr lang="x-none" smtClean="0"/>
              <a:pPr/>
              <a:t>31</a:t>
            </a:fld>
            <a:endParaRPr lang="x-none"/>
          </a:p>
        </p:txBody>
      </p:sp>
    </p:spTree>
    <p:extLst>
      <p:ext uri="{BB962C8B-B14F-4D97-AF65-F5344CB8AC3E}">
        <p14:creationId xmlns:p14="http://schemas.microsoft.com/office/powerpoint/2010/main" val="262578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Trap Directed Polling</a:t>
            </a:r>
            <a:endParaRPr lang="x-none" dirty="0"/>
          </a:p>
        </p:txBody>
      </p:sp>
      <p:sp>
        <p:nvSpPr>
          <p:cNvPr id="3" name="Content Placeholder 2"/>
          <p:cNvSpPr>
            <a:spLocks noGrp="1"/>
          </p:cNvSpPr>
          <p:nvPr>
            <p:ph idx="1"/>
          </p:nvPr>
        </p:nvSpPr>
        <p:spPr/>
        <p:txBody>
          <a:bodyPr>
            <a:normAutofit/>
          </a:bodyPr>
          <a:lstStyle/>
          <a:p>
            <a:r>
              <a:rPr lang="en-US" dirty="0" smtClean="0"/>
              <a:t>Once baseline is established</a:t>
            </a:r>
          </a:p>
          <a:p>
            <a:pPr lvl="1"/>
            <a:r>
              <a:rPr lang="en-US" dirty="0" smtClean="0"/>
              <a:t>Management station refrains from </a:t>
            </a:r>
            <a:r>
              <a:rPr lang="en-US" dirty="0" smtClean="0"/>
              <a:t>polling</a:t>
            </a:r>
          </a:p>
          <a:p>
            <a:pPr lvl="1"/>
            <a:r>
              <a:rPr lang="en-US" dirty="0" smtClean="0"/>
              <a:t>Each</a:t>
            </a:r>
            <a:r>
              <a:rPr lang="en-US" dirty="0" smtClean="0"/>
              <a:t> </a:t>
            </a:r>
            <a:r>
              <a:rPr lang="en-US" dirty="0" smtClean="0"/>
              <a:t>agent notifies the management station of any unusual event – </a:t>
            </a:r>
            <a:r>
              <a:rPr lang="en-US" dirty="0" smtClean="0">
                <a:solidFill>
                  <a:srgbClr val="FF0000"/>
                </a:solidFill>
              </a:rPr>
              <a:t>T</a:t>
            </a:r>
            <a:r>
              <a:rPr lang="en-US" dirty="0" smtClean="0">
                <a:solidFill>
                  <a:srgbClr val="FF0000"/>
                </a:solidFill>
              </a:rPr>
              <a:t>rap Triggers</a:t>
            </a:r>
            <a:endParaRPr lang="en-US" dirty="0" smtClean="0">
              <a:solidFill>
                <a:srgbClr val="FF0000"/>
              </a:solidFill>
            </a:endParaRPr>
          </a:p>
          <a:p>
            <a:pPr lvl="2"/>
            <a:r>
              <a:rPr lang="en-US" dirty="0" smtClean="0"/>
              <a:t>Agent crashes and is </a:t>
            </a:r>
            <a:r>
              <a:rPr lang="en-US" dirty="0" smtClean="0"/>
              <a:t>rebooted</a:t>
            </a:r>
          </a:p>
          <a:p>
            <a:pPr lvl="2"/>
            <a:r>
              <a:rPr lang="en-US" dirty="0" smtClean="0"/>
              <a:t>Link</a:t>
            </a:r>
            <a:r>
              <a:rPr lang="en-US" dirty="0" smtClean="0"/>
              <a:t> fails</a:t>
            </a:r>
          </a:p>
          <a:p>
            <a:pPr lvl="2"/>
            <a:r>
              <a:rPr lang="en-US" dirty="0" smtClean="0"/>
              <a:t>Overload</a:t>
            </a:r>
            <a:r>
              <a:rPr lang="en-US" dirty="0" smtClean="0"/>
              <a:t> </a:t>
            </a:r>
            <a:r>
              <a:rPr lang="en-US" dirty="0" smtClean="0"/>
              <a:t>condition as defined by the packet load </a:t>
            </a:r>
            <a:r>
              <a:rPr lang="en-US" dirty="0" smtClean="0"/>
              <a:t>goes beyond its normal load.</a:t>
            </a:r>
            <a:endParaRPr lang="x-none" dirty="0"/>
          </a:p>
        </p:txBody>
      </p:sp>
      <p:sp>
        <p:nvSpPr>
          <p:cNvPr id="4" name="Slide Number Placeholder 3"/>
          <p:cNvSpPr>
            <a:spLocks noGrp="1"/>
          </p:cNvSpPr>
          <p:nvPr>
            <p:ph type="sldNum" sz="quarter" idx="12"/>
          </p:nvPr>
        </p:nvSpPr>
        <p:spPr/>
        <p:txBody>
          <a:bodyPr/>
          <a:lstStyle/>
          <a:p>
            <a:fld id="{1FF0665B-7072-4949-8111-734BC6A7D108}" type="slidenum">
              <a:rPr lang="x-none" smtClean="0"/>
              <a:pPr/>
              <a:t>32</a:t>
            </a:fld>
            <a:endParaRPr lang="x-none"/>
          </a:p>
        </p:txBody>
      </p:sp>
    </p:spTree>
    <p:extLst>
      <p:ext uri="{BB962C8B-B14F-4D97-AF65-F5344CB8AC3E}">
        <p14:creationId xmlns:p14="http://schemas.microsoft.com/office/powerpoint/2010/main" val="3308603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Trap Directed Polling</a:t>
            </a:r>
            <a:endParaRPr lang="x-none" dirty="0"/>
          </a:p>
        </p:txBody>
      </p:sp>
      <p:sp>
        <p:nvSpPr>
          <p:cNvPr id="3" name="Content Placeholder 2"/>
          <p:cNvSpPr>
            <a:spLocks noGrp="1"/>
          </p:cNvSpPr>
          <p:nvPr>
            <p:ph idx="1"/>
          </p:nvPr>
        </p:nvSpPr>
        <p:spPr/>
        <p:txBody>
          <a:bodyPr>
            <a:normAutofit/>
          </a:bodyPr>
          <a:lstStyle/>
          <a:p>
            <a:pPr marL="114300" indent="0">
              <a:buNone/>
            </a:pPr>
            <a:r>
              <a:rPr lang="en-US" dirty="0" smtClean="0"/>
              <a:t>Management </a:t>
            </a:r>
            <a:r>
              <a:rPr lang="en-US" dirty="0" smtClean="0"/>
              <a:t>station </a:t>
            </a:r>
            <a:r>
              <a:rPr lang="en-US" dirty="0" smtClean="0"/>
              <a:t>may choose to take some </a:t>
            </a:r>
            <a:r>
              <a:rPr lang="en-US" dirty="0" smtClean="0"/>
              <a:t>action</a:t>
            </a:r>
          </a:p>
          <a:p>
            <a:pPr lvl="1"/>
            <a:r>
              <a:rPr lang="en-US" dirty="0" smtClean="0"/>
              <a:t>Altered to </a:t>
            </a:r>
            <a:r>
              <a:rPr lang="en-US" dirty="0" smtClean="0"/>
              <a:t>an </a:t>
            </a:r>
            <a:r>
              <a:rPr lang="en-US" dirty="0" smtClean="0"/>
              <a:t>exception condition</a:t>
            </a:r>
          </a:p>
          <a:p>
            <a:pPr lvl="1"/>
            <a:r>
              <a:rPr lang="en-US" dirty="0" smtClean="0"/>
              <a:t>May directly poll to the agent reporting the event and to some nearby agents to diagnose any problem</a:t>
            </a:r>
          </a:p>
          <a:p>
            <a:pPr lvl="1"/>
            <a:r>
              <a:rPr lang="en-US" dirty="0" smtClean="0"/>
              <a:t>Gain more specific information about the exception condition</a:t>
            </a:r>
          </a:p>
          <a:p>
            <a:r>
              <a:rPr lang="en-US" dirty="0" smtClean="0"/>
              <a:t>Results in substantial savings of network capacity and agent processing time</a:t>
            </a:r>
          </a:p>
        </p:txBody>
      </p:sp>
      <p:sp>
        <p:nvSpPr>
          <p:cNvPr id="4" name="Slide Number Placeholder 3"/>
          <p:cNvSpPr>
            <a:spLocks noGrp="1"/>
          </p:cNvSpPr>
          <p:nvPr>
            <p:ph type="sldNum" sz="quarter" idx="12"/>
          </p:nvPr>
        </p:nvSpPr>
        <p:spPr/>
        <p:txBody>
          <a:bodyPr/>
          <a:lstStyle/>
          <a:p>
            <a:fld id="{1FF0665B-7072-4949-8111-734BC6A7D108}" type="slidenum">
              <a:rPr lang="x-none" smtClean="0"/>
              <a:pPr/>
              <a:t>33</a:t>
            </a:fld>
            <a:endParaRPr lang="x-none"/>
          </a:p>
        </p:txBody>
      </p:sp>
    </p:spTree>
    <p:extLst>
      <p:ext uri="{BB962C8B-B14F-4D97-AF65-F5344CB8AC3E}">
        <p14:creationId xmlns:p14="http://schemas.microsoft.com/office/powerpoint/2010/main" val="2858358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Network Management</a:t>
            </a:r>
          </a:p>
        </p:txBody>
      </p:sp>
      <p:sp>
        <p:nvSpPr>
          <p:cNvPr id="5" name="Slide Number Placeholder 5"/>
          <p:cNvSpPr>
            <a:spLocks noGrp="1"/>
          </p:cNvSpPr>
          <p:nvPr>
            <p:ph type="sldNum" sz="quarter" idx="12"/>
          </p:nvPr>
        </p:nvSpPr>
        <p:spPr/>
        <p:txBody>
          <a:bodyPr/>
          <a:lstStyle/>
          <a:p>
            <a:pPr>
              <a:defRPr/>
            </a:pPr>
            <a:fld id="{922BEB1C-A5CF-784F-9C4E-AB01D63706A7}" type="slidenum">
              <a:rPr lang="en-US" smtClean="0"/>
              <a:pPr>
                <a:defRPr/>
              </a:pPr>
              <a:t>34</a:t>
            </a:fld>
            <a:endParaRPr lang="en-US" dirty="0"/>
          </a:p>
        </p:txBody>
      </p:sp>
      <p:sp>
        <p:nvSpPr>
          <p:cNvPr id="69636" name="Rectangle 4"/>
          <p:cNvSpPr>
            <a:spLocks noGrp="1" noChangeArrowheads="1"/>
          </p:cNvSpPr>
          <p:nvPr>
            <p:ph type="title"/>
          </p:nvPr>
        </p:nvSpPr>
        <p:spPr>
          <a:xfrm>
            <a:off x="533400" y="173038"/>
            <a:ext cx="8151813" cy="900112"/>
          </a:xfrm>
        </p:spPr>
        <p:txBody>
          <a:bodyPr/>
          <a:lstStyle/>
          <a:p>
            <a:pPr>
              <a:defRPr/>
            </a:pPr>
            <a:r>
              <a:rPr lang="en-US" sz="4400" dirty="0" smtClean="0"/>
              <a:t>SNMP security and administration</a:t>
            </a:r>
          </a:p>
        </p:txBody>
      </p:sp>
      <p:sp>
        <p:nvSpPr>
          <p:cNvPr id="69637" name="Rectangle 5"/>
          <p:cNvSpPr>
            <a:spLocks noGrp="1" noChangeArrowheads="1"/>
          </p:cNvSpPr>
          <p:nvPr>
            <p:ph type="body" idx="1"/>
          </p:nvPr>
        </p:nvSpPr>
        <p:spPr>
          <a:xfrm>
            <a:off x="533400" y="1397000"/>
            <a:ext cx="7772400" cy="4648200"/>
          </a:xfrm>
        </p:spPr>
        <p:txBody>
          <a:bodyPr/>
          <a:lstStyle/>
          <a:p>
            <a:pPr>
              <a:defRPr/>
            </a:pPr>
            <a:r>
              <a:rPr lang="en-US" dirty="0" smtClean="0">
                <a:solidFill>
                  <a:srgbClr val="CC0000"/>
                </a:solidFill>
              </a:rPr>
              <a:t>encryption</a:t>
            </a:r>
            <a:r>
              <a:rPr lang="en-US" dirty="0" smtClean="0">
                <a:solidFill>
                  <a:srgbClr val="FF0000"/>
                </a:solidFill>
              </a:rPr>
              <a:t>:</a:t>
            </a:r>
            <a:r>
              <a:rPr lang="en-US" dirty="0" smtClean="0"/>
              <a:t> DES-encrypt SNMP message </a:t>
            </a:r>
          </a:p>
          <a:p>
            <a:pPr>
              <a:defRPr/>
            </a:pPr>
            <a:r>
              <a:rPr lang="en-US" dirty="0" smtClean="0">
                <a:solidFill>
                  <a:srgbClr val="CC0000"/>
                </a:solidFill>
              </a:rPr>
              <a:t>authentication: </a:t>
            </a:r>
            <a:r>
              <a:rPr lang="en-US" dirty="0" smtClean="0"/>
              <a:t>compute, send  MIC(</a:t>
            </a:r>
            <a:r>
              <a:rPr lang="en-US" dirty="0" err="1" smtClean="0"/>
              <a:t>m,k</a:t>
            </a:r>
            <a:r>
              <a:rPr lang="en-US" dirty="0" smtClean="0"/>
              <a:t>): compute hash (MIC) over message (m), secret shared key (k)</a:t>
            </a:r>
          </a:p>
          <a:p>
            <a:pPr>
              <a:defRPr/>
            </a:pPr>
            <a:r>
              <a:rPr lang="en-US" dirty="0" smtClean="0">
                <a:solidFill>
                  <a:srgbClr val="CC0000"/>
                </a:solidFill>
              </a:rPr>
              <a:t>protection against playback: </a:t>
            </a:r>
            <a:r>
              <a:rPr lang="en-US" dirty="0" smtClean="0"/>
              <a:t>use nonce</a:t>
            </a:r>
          </a:p>
          <a:p>
            <a:pPr>
              <a:defRPr/>
            </a:pPr>
            <a:r>
              <a:rPr lang="en-US" dirty="0" smtClean="0">
                <a:solidFill>
                  <a:srgbClr val="CC0000"/>
                </a:solidFill>
              </a:rPr>
              <a:t>view-based access control:</a:t>
            </a:r>
          </a:p>
          <a:p>
            <a:pPr lvl="1">
              <a:defRPr/>
            </a:pPr>
            <a:r>
              <a:rPr lang="en-US" dirty="0" smtClean="0"/>
              <a:t>SNMP entity maintains database of access rights, policies for various users</a:t>
            </a:r>
          </a:p>
          <a:p>
            <a:pPr lvl="1">
              <a:defRPr/>
            </a:pPr>
            <a:r>
              <a:rPr lang="en-US" dirty="0" smtClean="0"/>
              <a:t>database itself accessible as managed object!</a:t>
            </a:r>
          </a:p>
        </p:txBody>
      </p:sp>
      <p:pic>
        <p:nvPicPr>
          <p:cNvPr id="62469" name="Picture 15" descr="underline_bas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3" y="920750"/>
            <a:ext cx="7769225" cy="17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32215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1308658" y="1247321"/>
            <a:ext cx="6673540" cy="495520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l">
              <a:defRPr/>
            </a:pPr>
            <a:r>
              <a:rPr lang="en-US" sz="3600" dirty="0" smtClean="0">
                <a:solidFill>
                  <a:srgbClr val="000099"/>
                </a:solidFill>
                <a:latin typeface="Arial"/>
                <a:cs typeface="Arial"/>
              </a:rPr>
              <a:t>Network </a:t>
            </a:r>
            <a:r>
              <a:rPr lang="en-US" sz="3600" dirty="0">
                <a:solidFill>
                  <a:srgbClr val="000099"/>
                </a:solidFill>
                <a:latin typeface="Arial"/>
                <a:cs typeface="Arial"/>
              </a:rPr>
              <a:t>management</a:t>
            </a:r>
            <a:r>
              <a:rPr lang="en-US" sz="3600" dirty="0">
                <a:latin typeface="Arial"/>
                <a:cs typeface="Arial"/>
              </a:rPr>
              <a:t> </a:t>
            </a:r>
            <a:endParaRPr lang="en-US" sz="3600" dirty="0" smtClean="0">
              <a:latin typeface="Arial"/>
              <a:cs typeface="Arial"/>
            </a:endParaRPr>
          </a:p>
          <a:p>
            <a:pPr algn="l">
              <a:defRPr/>
            </a:pPr>
            <a:endParaRPr lang="en-US" sz="2800" dirty="0" smtClean="0">
              <a:latin typeface="Arial"/>
              <a:cs typeface="Arial"/>
            </a:endParaRPr>
          </a:p>
          <a:p>
            <a:pPr algn="just">
              <a:defRPr/>
            </a:pPr>
            <a:r>
              <a:rPr lang="en-US" sz="2800" dirty="0" smtClean="0">
                <a:latin typeface="Arial"/>
                <a:cs typeface="Arial"/>
              </a:rPr>
              <a:t>“includes </a:t>
            </a:r>
            <a:r>
              <a:rPr lang="en-US" sz="2800" dirty="0">
                <a:latin typeface="Arial"/>
                <a:cs typeface="Arial"/>
              </a:rPr>
              <a:t>the deployment, integration </a:t>
            </a:r>
            <a:r>
              <a:rPr lang="en-US" sz="2800" dirty="0" smtClean="0">
                <a:latin typeface="Arial"/>
                <a:cs typeface="Arial"/>
              </a:rPr>
              <a:t>and </a:t>
            </a:r>
            <a:r>
              <a:rPr lang="en-US" sz="2800" dirty="0">
                <a:latin typeface="Arial"/>
                <a:cs typeface="Arial"/>
              </a:rPr>
              <a:t>coordination of the hardware, software, and human </a:t>
            </a:r>
            <a:r>
              <a:rPr lang="en-US" sz="2800" dirty="0" smtClean="0">
                <a:latin typeface="Arial"/>
                <a:cs typeface="Arial"/>
              </a:rPr>
              <a:t>elements </a:t>
            </a:r>
            <a:r>
              <a:rPr lang="en-US" sz="2800" dirty="0">
                <a:latin typeface="Arial"/>
                <a:cs typeface="Arial"/>
              </a:rPr>
              <a:t>to monitor, test, poll, configure, analyze, evaluate, </a:t>
            </a:r>
            <a:r>
              <a:rPr lang="en-US" sz="2800" dirty="0" smtClean="0">
                <a:latin typeface="Arial"/>
                <a:cs typeface="Arial"/>
              </a:rPr>
              <a:t>and </a:t>
            </a:r>
            <a:r>
              <a:rPr lang="en-US" sz="2800" dirty="0">
                <a:latin typeface="Arial"/>
                <a:cs typeface="Arial"/>
              </a:rPr>
              <a:t>control the network and element resources to meet the </a:t>
            </a:r>
            <a:r>
              <a:rPr lang="en-US" sz="2800" dirty="0" smtClean="0">
                <a:latin typeface="Arial"/>
                <a:cs typeface="Arial"/>
              </a:rPr>
              <a:t>real-time</a:t>
            </a:r>
            <a:r>
              <a:rPr lang="en-US" sz="2800" dirty="0">
                <a:latin typeface="Arial"/>
                <a:cs typeface="Arial"/>
              </a:rPr>
              <a:t>, operational performance, and Quality of Service </a:t>
            </a:r>
            <a:r>
              <a:rPr lang="en-US" sz="2800" dirty="0" smtClean="0">
                <a:latin typeface="Arial"/>
                <a:cs typeface="Arial"/>
              </a:rPr>
              <a:t>requirements </a:t>
            </a:r>
            <a:r>
              <a:rPr lang="en-US" sz="2800" dirty="0">
                <a:latin typeface="Arial"/>
                <a:cs typeface="Arial"/>
              </a:rPr>
              <a:t>at a reasonable cost."</a:t>
            </a:r>
            <a:r>
              <a:rPr lang="en-US" sz="2400" dirty="0">
                <a:latin typeface="Arial"/>
                <a:cs typeface="Arial"/>
              </a:rPr>
              <a:t> </a:t>
            </a:r>
          </a:p>
        </p:txBody>
      </p:sp>
      <p:graphicFrame>
        <p:nvGraphicFramePr>
          <p:cNvPr id="5" name="Object 8"/>
          <p:cNvGraphicFramePr>
            <a:graphicFrameLocks noChangeAspect="1"/>
          </p:cNvGraphicFramePr>
          <p:nvPr>
            <p:extLst>
              <p:ext uri="{D42A27DB-BD31-4B8C-83A1-F6EECF244321}">
                <p14:modId xmlns:p14="http://schemas.microsoft.com/office/powerpoint/2010/main" val="1017304320"/>
              </p:ext>
            </p:extLst>
          </p:nvPr>
        </p:nvGraphicFramePr>
        <p:xfrm>
          <a:off x="0" y="1247321"/>
          <a:ext cx="1618141" cy="2403642"/>
        </p:xfrm>
        <a:graphic>
          <a:graphicData uri="http://schemas.openxmlformats.org/presentationml/2006/ole">
            <mc:AlternateContent xmlns:mc="http://schemas.openxmlformats.org/markup-compatibility/2006">
              <mc:Choice xmlns:v="urn:schemas-microsoft-com:vml" Requires="v">
                <p:oleObj spid="_x0000_s6152" name="Clip" r:id="rId3" imgW="2861640" imgH="4077360" progId="">
                  <p:embed/>
                </p:oleObj>
              </mc:Choice>
              <mc:Fallback>
                <p:oleObj name="Clip" r:id="rId3" imgW="2861640" imgH="407736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47321"/>
                        <a:ext cx="1618141" cy="2403642"/>
                      </a:xfrm>
                      <a:prstGeom prst="rect">
                        <a:avLst/>
                      </a:prstGeom>
                      <a:noFill/>
                      <a:effectLst/>
                    </p:spPr>
                  </p:pic>
                </p:oleObj>
              </mc:Fallback>
            </mc:AlternateContent>
          </a:graphicData>
        </a:graphic>
      </p:graphicFrame>
    </p:spTree>
    <p:extLst>
      <p:ext uri="{BB962C8B-B14F-4D97-AF65-F5344CB8AC3E}">
        <p14:creationId xmlns:p14="http://schemas.microsoft.com/office/powerpoint/2010/main" val="257484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6" descr="underline_b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225" y="898525"/>
            <a:ext cx="8228013" cy="173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3" name="Footer Placeholder 5"/>
          <p:cNvSpPr>
            <a:spLocks noGrp="1"/>
          </p:cNvSpPr>
          <p:nvPr>
            <p:ph type="ftr" sz="quarter" idx="11"/>
          </p:nvPr>
        </p:nvSpPr>
        <p:spPr/>
        <p:txBody>
          <a:bodyPr/>
          <a:lstStyle/>
          <a:p>
            <a:pPr>
              <a:defRPr/>
            </a:pPr>
            <a:r>
              <a:rPr lang="en-US" dirty="0"/>
              <a:t> Network Management</a:t>
            </a:r>
          </a:p>
        </p:txBody>
      </p:sp>
      <p:sp>
        <p:nvSpPr>
          <p:cNvPr id="84" name="Slide Number Placeholder 6"/>
          <p:cNvSpPr>
            <a:spLocks noGrp="1"/>
          </p:cNvSpPr>
          <p:nvPr>
            <p:ph type="sldNum" sz="quarter" idx="12"/>
          </p:nvPr>
        </p:nvSpPr>
        <p:spPr/>
        <p:txBody>
          <a:bodyPr/>
          <a:lstStyle/>
          <a:p>
            <a:pPr>
              <a:defRPr/>
            </a:pPr>
            <a:r>
              <a:rPr lang="en-US" dirty="0"/>
              <a:t>9-</a:t>
            </a:r>
            <a:fld id="{1837EF64-5A6D-474F-B0E3-1A3955F9133D}" type="slidenum">
              <a:rPr lang="en-US"/>
              <a:pPr>
                <a:defRPr/>
              </a:pPr>
              <a:t>5</a:t>
            </a:fld>
            <a:endParaRPr lang="en-US" dirty="0"/>
          </a:p>
        </p:txBody>
      </p:sp>
      <p:sp>
        <p:nvSpPr>
          <p:cNvPr id="34818" name="Rectangle 2"/>
          <p:cNvSpPr>
            <a:spLocks noGrp="1" noChangeArrowheads="1"/>
          </p:cNvSpPr>
          <p:nvPr>
            <p:ph type="title"/>
          </p:nvPr>
        </p:nvSpPr>
        <p:spPr>
          <a:xfrm>
            <a:off x="304800" y="188913"/>
            <a:ext cx="8631238" cy="947737"/>
          </a:xfrm>
        </p:spPr>
        <p:txBody>
          <a:bodyPr/>
          <a:lstStyle/>
          <a:p>
            <a:pPr>
              <a:defRPr/>
            </a:pPr>
            <a:r>
              <a:rPr lang="en-US" sz="4000" dirty="0" smtClean="0"/>
              <a:t>Architecture </a:t>
            </a:r>
            <a:r>
              <a:rPr lang="en-US" sz="4000" dirty="0" smtClean="0"/>
              <a:t>for </a:t>
            </a:r>
            <a:r>
              <a:rPr lang="en-US" sz="3200" dirty="0" smtClean="0"/>
              <a:t>network</a:t>
            </a:r>
            <a:r>
              <a:rPr lang="en-US" sz="4000" dirty="0" smtClean="0"/>
              <a:t> management</a:t>
            </a:r>
          </a:p>
        </p:txBody>
      </p:sp>
      <p:sp>
        <p:nvSpPr>
          <p:cNvPr id="34823" name="Freeform 7"/>
          <p:cNvSpPr>
            <a:spLocks/>
          </p:cNvSpPr>
          <p:nvPr/>
        </p:nvSpPr>
        <p:spPr bwMode="auto">
          <a:xfrm>
            <a:off x="2249488" y="1733550"/>
            <a:ext cx="2292350" cy="4168775"/>
          </a:xfrm>
          <a:custGeom>
            <a:avLst/>
            <a:gdLst>
              <a:gd name="T0" fmla="*/ 61 w 1476"/>
              <a:gd name="T1" fmla="*/ 516 h 2122"/>
              <a:gd name="T2" fmla="*/ 403 w 1476"/>
              <a:gd name="T3" fmla="*/ 156 h 2122"/>
              <a:gd name="T4" fmla="*/ 655 w 1476"/>
              <a:gd name="T5" fmla="*/ 30 h 2122"/>
              <a:gd name="T6" fmla="*/ 1015 w 1476"/>
              <a:gd name="T7" fmla="*/ 60 h 2122"/>
              <a:gd name="T8" fmla="*/ 1405 w 1476"/>
              <a:gd name="T9" fmla="*/ 390 h 2122"/>
              <a:gd name="T10" fmla="*/ 1441 w 1476"/>
              <a:gd name="T11" fmla="*/ 894 h 2122"/>
              <a:gd name="T12" fmla="*/ 1429 w 1476"/>
              <a:gd name="T13" fmla="*/ 1386 h 2122"/>
              <a:gd name="T14" fmla="*/ 1375 w 1476"/>
              <a:gd name="T15" fmla="*/ 1758 h 2122"/>
              <a:gd name="T16" fmla="*/ 1147 w 1476"/>
              <a:gd name="T17" fmla="*/ 1926 h 2122"/>
              <a:gd name="T18" fmla="*/ 745 w 1476"/>
              <a:gd name="T19" fmla="*/ 2034 h 2122"/>
              <a:gd name="T20" fmla="*/ 175 w 1476"/>
              <a:gd name="T21" fmla="*/ 2034 h 2122"/>
              <a:gd name="T22" fmla="*/ 37 w 1476"/>
              <a:gd name="T23" fmla="*/ 1506 h 2122"/>
              <a:gd name="T24" fmla="*/ 61 w 1476"/>
              <a:gd name="T25" fmla="*/ 516 h 2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6" h="2122">
                <a:moveTo>
                  <a:pt x="61" y="516"/>
                </a:moveTo>
                <a:cubicBezTo>
                  <a:pt x="122" y="291"/>
                  <a:pt x="304" y="237"/>
                  <a:pt x="403" y="156"/>
                </a:cubicBezTo>
                <a:cubicBezTo>
                  <a:pt x="502" y="75"/>
                  <a:pt x="553" y="46"/>
                  <a:pt x="655" y="30"/>
                </a:cubicBezTo>
                <a:cubicBezTo>
                  <a:pt x="757" y="14"/>
                  <a:pt x="890" y="0"/>
                  <a:pt x="1015" y="60"/>
                </a:cubicBezTo>
                <a:cubicBezTo>
                  <a:pt x="1140" y="120"/>
                  <a:pt x="1334" y="251"/>
                  <a:pt x="1405" y="390"/>
                </a:cubicBezTo>
                <a:cubicBezTo>
                  <a:pt x="1476" y="529"/>
                  <a:pt x="1437" y="728"/>
                  <a:pt x="1441" y="894"/>
                </a:cubicBezTo>
                <a:cubicBezTo>
                  <a:pt x="1445" y="1060"/>
                  <a:pt x="1440" y="1242"/>
                  <a:pt x="1429" y="1386"/>
                </a:cubicBezTo>
                <a:cubicBezTo>
                  <a:pt x="1418" y="1530"/>
                  <a:pt x="1422" y="1668"/>
                  <a:pt x="1375" y="1758"/>
                </a:cubicBezTo>
                <a:cubicBezTo>
                  <a:pt x="1328" y="1848"/>
                  <a:pt x="1252" y="1880"/>
                  <a:pt x="1147" y="1926"/>
                </a:cubicBezTo>
                <a:cubicBezTo>
                  <a:pt x="1042" y="1972"/>
                  <a:pt x="907" y="2016"/>
                  <a:pt x="745" y="2034"/>
                </a:cubicBezTo>
                <a:cubicBezTo>
                  <a:pt x="583" y="2052"/>
                  <a:pt x="293" y="2122"/>
                  <a:pt x="175" y="2034"/>
                </a:cubicBezTo>
                <a:cubicBezTo>
                  <a:pt x="57" y="1946"/>
                  <a:pt x="56" y="1759"/>
                  <a:pt x="37" y="1506"/>
                </a:cubicBezTo>
                <a:cubicBezTo>
                  <a:pt x="18" y="1253"/>
                  <a:pt x="0" y="741"/>
                  <a:pt x="61" y="516"/>
                </a:cubicBezTo>
                <a:close/>
              </a:path>
            </a:pathLst>
          </a:custGeom>
          <a:solidFill>
            <a:srgbClr val="33CCCC"/>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nvGrpSpPr>
          <p:cNvPr id="35846" name="Group 210"/>
          <p:cNvGrpSpPr>
            <a:grpSpLocks/>
          </p:cNvGrpSpPr>
          <p:nvPr/>
        </p:nvGrpSpPr>
        <p:grpSpPr bwMode="auto">
          <a:xfrm>
            <a:off x="3821113" y="3582988"/>
            <a:ext cx="574675" cy="288925"/>
            <a:chOff x="3600" y="219"/>
            <a:chExt cx="360" cy="175"/>
          </a:xfrm>
        </p:grpSpPr>
        <p:sp>
          <p:nvSpPr>
            <p:cNvPr id="35027" name="Oval 21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28" name="Line 212"/>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29" name="Line 213"/>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30" name="Rectangle 214"/>
            <p:cNvSpPr>
              <a:spLocks noChangeArrowheads="1"/>
            </p:cNvSpPr>
            <p:nvPr/>
          </p:nvSpPr>
          <p:spPr bwMode="auto">
            <a:xfrm>
              <a:off x="3603" y="289"/>
              <a:ext cx="354" cy="59"/>
            </a:xfrm>
            <a:prstGeom prst="rect">
              <a:avLst/>
            </a:prstGeom>
            <a:solidFill>
              <a:schemeClr val="hlink"/>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31" name="Oval 21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nvGrpSpPr>
            <p:cNvPr id="35964" name="Group 216"/>
            <p:cNvGrpSpPr>
              <a:grpSpLocks/>
            </p:cNvGrpSpPr>
            <p:nvPr/>
          </p:nvGrpSpPr>
          <p:grpSpPr bwMode="auto">
            <a:xfrm>
              <a:off x="3686" y="244"/>
              <a:ext cx="177" cy="66"/>
              <a:chOff x="2848" y="848"/>
              <a:chExt cx="140" cy="98"/>
            </a:xfrm>
          </p:grpSpPr>
          <p:sp>
            <p:nvSpPr>
              <p:cNvPr id="35033" name="Line 217"/>
              <p:cNvSpPr>
                <a:spLocks noChangeShapeType="1"/>
              </p:cNvSpPr>
              <p:nvPr/>
            </p:nvSpPr>
            <p:spPr bwMode="auto">
              <a:xfrm flipV="1">
                <a:off x="2848" y="848"/>
                <a:ext cx="50" cy="1"/>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34" name="Line 218"/>
              <p:cNvSpPr>
                <a:spLocks noChangeShapeType="1"/>
              </p:cNvSpPr>
              <p:nvPr/>
            </p:nvSpPr>
            <p:spPr bwMode="auto">
              <a:xfrm>
                <a:off x="2944" y="948"/>
                <a:ext cx="44" cy="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35" name="Line 219"/>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grpSp>
          <p:nvGrpSpPr>
            <p:cNvPr id="35965" name="Group 220"/>
            <p:cNvGrpSpPr>
              <a:grpSpLocks/>
            </p:cNvGrpSpPr>
            <p:nvPr/>
          </p:nvGrpSpPr>
          <p:grpSpPr bwMode="auto">
            <a:xfrm flipV="1">
              <a:off x="3686" y="243"/>
              <a:ext cx="177" cy="66"/>
              <a:chOff x="2848" y="848"/>
              <a:chExt cx="140" cy="98"/>
            </a:xfrm>
          </p:grpSpPr>
          <p:sp>
            <p:nvSpPr>
              <p:cNvPr id="35037" name="Line 221"/>
              <p:cNvSpPr>
                <a:spLocks noChangeShapeType="1"/>
              </p:cNvSpPr>
              <p:nvPr/>
            </p:nvSpPr>
            <p:spPr bwMode="auto">
              <a:xfrm flipV="1">
                <a:off x="2848" y="846"/>
                <a:ext cx="50" cy="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38" name="Line 222"/>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39" name="Line 223"/>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grpSp>
      <p:sp>
        <p:nvSpPr>
          <p:cNvPr id="35068" name="Line 252"/>
          <p:cNvSpPr>
            <a:spLocks noChangeShapeType="1"/>
          </p:cNvSpPr>
          <p:nvPr/>
        </p:nvSpPr>
        <p:spPr bwMode="auto">
          <a:xfrm flipV="1">
            <a:off x="3308350" y="2808288"/>
            <a:ext cx="338138" cy="1042987"/>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70" name="Line 254"/>
          <p:cNvSpPr>
            <a:spLocks noChangeShapeType="1"/>
          </p:cNvSpPr>
          <p:nvPr/>
        </p:nvSpPr>
        <p:spPr bwMode="auto">
          <a:xfrm flipV="1">
            <a:off x="3641725" y="3762375"/>
            <a:ext cx="187325" cy="211138"/>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71" name="Line 255"/>
          <p:cNvSpPr>
            <a:spLocks noChangeShapeType="1"/>
          </p:cNvSpPr>
          <p:nvPr/>
        </p:nvSpPr>
        <p:spPr bwMode="auto">
          <a:xfrm flipV="1">
            <a:off x="4410075" y="3738563"/>
            <a:ext cx="350838" cy="3175"/>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72" name="Line 256"/>
          <p:cNvSpPr>
            <a:spLocks noChangeShapeType="1"/>
          </p:cNvSpPr>
          <p:nvPr/>
        </p:nvSpPr>
        <p:spPr bwMode="auto">
          <a:xfrm flipV="1">
            <a:off x="3117850" y="5441950"/>
            <a:ext cx="350838" cy="3175"/>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nvGrpSpPr>
          <p:cNvPr id="35851" name="Group 257"/>
          <p:cNvGrpSpPr>
            <a:grpSpLocks/>
          </p:cNvGrpSpPr>
          <p:nvPr/>
        </p:nvGrpSpPr>
        <p:grpSpPr bwMode="auto">
          <a:xfrm>
            <a:off x="2551113" y="5268913"/>
            <a:ext cx="574675" cy="288925"/>
            <a:chOff x="3600" y="219"/>
            <a:chExt cx="360" cy="175"/>
          </a:xfrm>
        </p:grpSpPr>
        <p:sp>
          <p:nvSpPr>
            <p:cNvPr id="35074" name="Oval 25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75" name="Line 259"/>
            <p:cNvSpPr>
              <a:spLocks noChangeShapeType="1"/>
            </p:cNvSpPr>
            <p:nvPr/>
          </p:nvSpPr>
          <p:spPr bwMode="auto">
            <a:xfrm>
              <a:off x="3603" y="289"/>
              <a:ext cx="0" cy="6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76" name="Line 260"/>
            <p:cNvSpPr>
              <a:spLocks noChangeShapeType="1"/>
            </p:cNvSpPr>
            <p:nvPr/>
          </p:nvSpPr>
          <p:spPr bwMode="auto">
            <a:xfrm>
              <a:off x="3960" y="289"/>
              <a:ext cx="0" cy="6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77" name="Rectangle 261"/>
            <p:cNvSpPr>
              <a:spLocks noChangeArrowheads="1"/>
            </p:cNvSpPr>
            <p:nvPr/>
          </p:nvSpPr>
          <p:spPr bwMode="auto">
            <a:xfrm>
              <a:off x="3603" y="289"/>
              <a:ext cx="354" cy="59"/>
            </a:xfrm>
            <a:prstGeom prst="rect">
              <a:avLst/>
            </a:prstGeom>
            <a:solidFill>
              <a:schemeClr val="hlink"/>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78" name="Oval 26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nvGrpSpPr>
            <p:cNvPr id="35951" name="Group 263"/>
            <p:cNvGrpSpPr>
              <a:grpSpLocks/>
            </p:cNvGrpSpPr>
            <p:nvPr/>
          </p:nvGrpSpPr>
          <p:grpSpPr bwMode="auto">
            <a:xfrm>
              <a:off x="3686" y="244"/>
              <a:ext cx="177" cy="66"/>
              <a:chOff x="2848" y="848"/>
              <a:chExt cx="140" cy="98"/>
            </a:xfrm>
          </p:grpSpPr>
          <p:sp>
            <p:nvSpPr>
              <p:cNvPr id="35080" name="Line 264"/>
              <p:cNvSpPr>
                <a:spLocks noChangeShapeType="1"/>
              </p:cNvSpPr>
              <p:nvPr/>
            </p:nvSpPr>
            <p:spPr bwMode="auto">
              <a:xfrm flipV="1">
                <a:off x="2848" y="848"/>
                <a:ext cx="50" cy="1"/>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81" name="Line 265"/>
              <p:cNvSpPr>
                <a:spLocks noChangeShapeType="1"/>
              </p:cNvSpPr>
              <p:nvPr/>
            </p:nvSpPr>
            <p:spPr bwMode="auto">
              <a:xfrm>
                <a:off x="2944" y="948"/>
                <a:ext cx="44" cy="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82" name="Line 266"/>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grpSp>
          <p:nvGrpSpPr>
            <p:cNvPr id="35952" name="Group 267"/>
            <p:cNvGrpSpPr>
              <a:grpSpLocks/>
            </p:cNvGrpSpPr>
            <p:nvPr/>
          </p:nvGrpSpPr>
          <p:grpSpPr bwMode="auto">
            <a:xfrm flipV="1">
              <a:off x="3686" y="243"/>
              <a:ext cx="177" cy="66"/>
              <a:chOff x="2848" y="848"/>
              <a:chExt cx="140" cy="98"/>
            </a:xfrm>
          </p:grpSpPr>
          <p:sp>
            <p:nvSpPr>
              <p:cNvPr id="35084" name="Line 268"/>
              <p:cNvSpPr>
                <a:spLocks noChangeShapeType="1"/>
              </p:cNvSpPr>
              <p:nvPr/>
            </p:nvSpPr>
            <p:spPr bwMode="auto">
              <a:xfrm flipV="1">
                <a:off x="2848" y="846"/>
                <a:ext cx="50" cy="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85" name="Line 269"/>
              <p:cNvSpPr>
                <a:spLocks noChangeShapeType="1"/>
              </p:cNvSpPr>
              <p:nvPr/>
            </p:nvSpPr>
            <p:spPr bwMode="auto">
              <a:xfrm>
                <a:off x="2944" y="946"/>
                <a:ext cx="44" cy="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86" name="Line 270"/>
              <p:cNvSpPr>
                <a:spLocks noChangeShapeType="1"/>
              </p:cNvSpPr>
              <p:nvPr/>
            </p:nvSpPr>
            <p:spPr bwMode="auto">
              <a:xfrm>
                <a:off x="2892" y="849"/>
                <a:ext cx="53" cy="97"/>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grpSp>
      <p:sp>
        <p:nvSpPr>
          <p:cNvPr id="35087" name="Line 271"/>
          <p:cNvSpPr>
            <a:spLocks noChangeShapeType="1"/>
          </p:cNvSpPr>
          <p:nvPr/>
        </p:nvSpPr>
        <p:spPr bwMode="auto">
          <a:xfrm flipV="1">
            <a:off x="2201863" y="5435600"/>
            <a:ext cx="350837" cy="4763"/>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88" name="Line 272"/>
          <p:cNvSpPr>
            <a:spLocks noChangeShapeType="1"/>
          </p:cNvSpPr>
          <p:nvPr/>
        </p:nvSpPr>
        <p:spPr bwMode="auto">
          <a:xfrm>
            <a:off x="3541713" y="4252913"/>
            <a:ext cx="373062" cy="554037"/>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149" name="Text Box 333"/>
          <p:cNvSpPr txBox="1">
            <a:spLocks noChangeArrowheads="1"/>
          </p:cNvSpPr>
          <p:nvPr/>
        </p:nvSpPr>
        <p:spPr bwMode="auto">
          <a:xfrm>
            <a:off x="2014538" y="5565775"/>
            <a:ext cx="1878012" cy="369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latin typeface="Arial"/>
                <a:cs typeface="Arial"/>
              </a:rPr>
              <a:t>managed device</a:t>
            </a:r>
            <a:endParaRPr lang="en-US" dirty="0">
              <a:latin typeface="Arial"/>
              <a:cs typeface="Arial"/>
            </a:endParaRPr>
          </a:p>
        </p:txBody>
      </p:sp>
      <p:sp>
        <p:nvSpPr>
          <p:cNvPr id="35154" name="Text Box 338"/>
          <p:cNvSpPr txBox="1">
            <a:spLocks noChangeArrowheads="1"/>
          </p:cNvSpPr>
          <p:nvPr/>
        </p:nvSpPr>
        <p:spPr bwMode="auto">
          <a:xfrm>
            <a:off x="3860800" y="5299075"/>
            <a:ext cx="1878013" cy="369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latin typeface="Arial"/>
                <a:cs typeface="Arial"/>
              </a:rPr>
              <a:t>managed device</a:t>
            </a:r>
            <a:endParaRPr lang="en-US" dirty="0">
              <a:latin typeface="Arial"/>
              <a:cs typeface="Arial"/>
            </a:endParaRPr>
          </a:p>
        </p:txBody>
      </p:sp>
      <p:sp>
        <p:nvSpPr>
          <p:cNvPr id="35155" name="Text Box 339"/>
          <p:cNvSpPr txBox="1">
            <a:spLocks noChangeArrowheads="1"/>
          </p:cNvSpPr>
          <p:nvPr/>
        </p:nvSpPr>
        <p:spPr bwMode="auto">
          <a:xfrm>
            <a:off x="3986213" y="2546350"/>
            <a:ext cx="1878012" cy="369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latin typeface="Arial"/>
                <a:cs typeface="Arial"/>
              </a:rPr>
              <a:t>managed device</a:t>
            </a:r>
            <a:endParaRPr lang="en-US" dirty="0">
              <a:latin typeface="Arial"/>
              <a:cs typeface="Arial"/>
            </a:endParaRPr>
          </a:p>
        </p:txBody>
      </p:sp>
      <p:sp>
        <p:nvSpPr>
          <p:cNvPr id="35156" name="Text Box 340"/>
          <p:cNvSpPr txBox="1">
            <a:spLocks noChangeArrowheads="1"/>
          </p:cNvSpPr>
          <p:nvPr/>
        </p:nvSpPr>
        <p:spPr bwMode="auto">
          <a:xfrm>
            <a:off x="4033838" y="3765550"/>
            <a:ext cx="1878012" cy="369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latin typeface="Arial"/>
                <a:cs typeface="Arial"/>
              </a:rPr>
              <a:t>managed device</a:t>
            </a:r>
            <a:endParaRPr lang="en-US" dirty="0">
              <a:latin typeface="Arial"/>
              <a:cs typeface="Arial"/>
            </a:endParaRPr>
          </a:p>
        </p:txBody>
      </p:sp>
      <p:sp>
        <p:nvSpPr>
          <p:cNvPr id="35163" name="Text Box 347"/>
          <p:cNvSpPr txBox="1">
            <a:spLocks noChangeArrowheads="1"/>
          </p:cNvSpPr>
          <p:nvPr/>
        </p:nvSpPr>
        <p:spPr bwMode="auto">
          <a:xfrm>
            <a:off x="436563" y="1217613"/>
            <a:ext cx="1770062" cy="5238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dirty="0">
                <a:latin typeface="Gill Sans"/>
                <a:cs typeface="Gill Sans"/>
              </a:rPr>
              <a:t>definitions:</a:t>
            </a:r>
          </a:p>
        </p:txBody>
      </p:sp>
      <p:sp>
        <p:nvSpPr>
          <p:cNvPr id="35164" name="Text Box 348"/>
          <p:cNvSpPr txBox="1">
            <a:spLocks noChangeArrowheads="1"/>
          </p:cNvSpPr>
          <p:nvPr/>
        </p:nvSpPr>
        <p:spPr bwMode="auto">
          <a:xfrm>
            <a:off x="5546314" y="1193494"/>
            <a:ext cx="2973388" cy="33543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i="1" dirty="0">
                <a:solidFill>
                  <a:srgbClr val="000099"/>
                </a:solidFill>
                <a:latin typeface="Gill Sans"/>
                <a:cs typeface="Gill Sans"/>
              </a:rPr>
              <a:t>managed devices</a:t>
            </a:r>
            <a:r>
              <a:rPr lang="en-US" dirty="0">
                <a:latin typeface="Gill Sans"/>
                <a:cs typeface="Gill Sans"/>
              </a:rPr>
              <a:t> contain</a:t>
            </a:r>
          </a:p>
          <a:p>
            <a:pPr>
              <a:defRPr/>
            </a:pPr>
            <a:r>
              <a:rPr lang="en-US" i="1" dirty="0">
                <a:solidFill>
                  <a:srgbClr val="000099"/>
                </a:solidFill>
                <a:latin typeface="Gill Sans"/>
                <a:cs typeface="Gill Sans"/>
              </a:rPr>
              <a:t>managed objects</a:t>
            </a:r>
            <a:r>
              <a:rPr lang="en-US" dirty="0">
                <a:latin typeface="Gill Sans"/>
                <a:cs typeface="Gill Sans"/>
              </a:rPr>
              <a:t> whose </a:t>
            </a:r>
          </a:p>
          <a:p>
            <a:pPr>
              <a:defRPr/>
            </a:pPr>
            <a:r>
              <a:rPr lang="en-US" dirty="0">
                <a:latin typeface="Gill Sans"/>
                <a:cs typeface="Gill Sans"/>
              </a:rPr>
              <a:t>data is gathered into a</a:t>
            </a:r>
          </a:p>
          <a:p>
            <a:pPr>
              <a:defRPr/>
            </a:pPr>
            <a:r>
              <a:rPr lang="en-US" i="1" dirty="0">
                <a:solidFill>
                  <a:srgbClr val="000099"/>
                </a:solidFill>
                <a:latin typeface="Gill Sans"/>
                <a:cs typeface="Gill Sans"/>
              </a:rPr>
              <a:t>Management Information</a:t>
            </a:r>
          </a:p>
          <a:p>
            <a:pPr>
              <a:defRPr/>
            </a:pPr>
            <a:r>
              <a:rPr lang="en-US" i="1" dirty="0">
                <a:solidFill>
                  <a:srgbClr val="000099"/>
                </a:solidFill>
                <a:latin typeface="Gill Sans"/>
                <a:cs typeface="Gill Sans"/>
              </a:rPr>
              <a:t>Base (MIB)</a:t>
            </a:r>
            <a:r>
              <a:rPr lang="en-US" i="1" dirty="0">
                <a:latin typeface="Gill Sans"/>
                <a:cs typeface="Gill Sans"/>
              </a:rPr>
              <a:t> </a:t>
            </a:r>
          </a:p>
          <a:p>
            <a:pPr>
              <a:defRPr/>
            </a:pPr>
            <a:endParaRPr lang="en-US" sz="2000" dirty="0">
              <a:cs typeface="+mn-cs"/>
            </a:endParaRPr>
          </a:p>
        </p:txBody>
      </p:sp>
      <p:grpSp>
        <p:nvGrpSpPr>
          <p:cNvPr id="5" name="Group 4"/>
          <p:cNvGrpSpPr>
            <a:grpSpLocks/>
          </p:cNvGrpSpPr>
          <p:nvPr/>
        </p:nvGrpSpPr>
        <p:grpSpPr bwMode="auto">
          <a:xfrm>
            <a:off x="428625" y="1933575"/>
            <a:ext cx="2047875" cy="1133475"/>
            <a:chOff x="428625" y="1933980"/>
            <a:chExt cx="2047875" cy="1133070"/>
          </a:xfrm>
        </p:grpSpPr>
        <p:grpSp>
          <p:nvGrpSpPr>
            <p:cNvPr id="35941" name="Group 345"/>
            <p:cNvGrpSpPr>
              <a:grpSpLocks/>
            </p:cNvGrpSpPr>
            <p:nvPr/>
          </p:nvGrpSpPr>
          <p:grpSpPr bwMode="auto">
            <a:xfrm>
              <a:off x="428625" y="2295525"/>
              <a:ext cx="2047875" cy="771525"/>
              <a:chOff x="396" y="1116"/>
              <a:chExt cx="1290" cy="486"/>
            </a:xfrm>
          </p:grpSpPr>
          <p:sp>
            <p:nvSpPr>
              <p:cNvPr id="35096" name="Oval 280"/>
              <p:cNvSpPr>
                <a:spLocks noChangeArrowheads="1"/>
              </p:cNvSpPr>
              <p:nvPr/>
            </p:nvSpPr>
            <p:spPr bwMode="auto">
              <a:xfrm>
                <a:off x="396" y="1116"/>
                <a:ext cx="1290" cy="486"/>
              </a:xfrm>
              <a:prstGeom prst="ellipse">
                <a:avLst/>
              </a:prstGeom>
              <a:solidFill>
                <a:schemeClr val="bg1"/>
              </a:solidFill>
              <a:ln w="19050">
                <a:solidFill>
                  <a:srgbClr val="FF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092" name="Text Box 276"/>
              <p:cNvSpPr txBox="1">
                <a:spLocks noChangeArrowheads="1"/>
              </p:cNvSpPr>
              <p:nvPr/>
            </p:nvSpPr>
            <p:spPr bwMode="auto">
              <a:xfrm>
                <a:off x="445" y="1142"/>
                <a:ext cx="755" cy="407"/>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latin typeface="Arial"/>
                    <a:cs typeface="Arial"/>
                  </a:rPr>
                  <a:t>managing</a:t>
                </a:r>
              </a:p>
              <a:p>
                <a:pPr>
                  <a:defRPr/>
                </a:pPr>
                <a:r>
                  <a:rPr lang="en-US" sz="1800" dirty="0">
                    <a:latin typeface="Arial"/>
                    <a:cs typeface="Arial"/>
                  </a:rPr>
                  <a:t>entity</a:t>
                </a:r>
                <a:endParaRPr lang="en-US" dirty="0">
                  <a:latin typeface="Arial"/>
                  <a:cs typeface="Arial"/>
                </a:endParaRPr>
              </a:p>
            </p:txBody>
          </p:sp>
          <p:sp>
            <p:nvSpPr>
              <p:cNvPr id="35093" name="Text Box 277"/>
              <p:cNvSpPr txBox="1">
                <a:spLocks noChangeArrowheads="1"/>
              </p:cNvSpPr>
              <p:nvPr/>
            </p:nvSpPr>
            <p:spPr bwMode="auto">
              <a:xfrm>
                <a:off x="1160" y="1262"/>
                <a:ext cx="399" cy="23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solidFill>
                      <a:schemeClr val="bg1"/>
                    </a:solidFill>
                    <a:latin typeface="Arial"/>
                    <a:cs typeface="Arial"/>
                  </a:rPr>
                  <a:t>data</a:t>
                </a:r>
                <a:endParaRPr lang="en-US" dirty="0">
                  <a:latin typeface="Arial"/>
                  <a:cs typeface="Arial"/>
                </a:endParaRPr>
              </a:p>
            </p:txBody>
          </p:sp>
        </p:grpSp>
        <p:sp>
          <p:nvSpPr>
            <p:cNvPr id="35165" name="Text Box 349"/>
            <p:cNvSpPr txBox="1">
              <a:spLocks noChangeArrowheads="1"/>
            </p:cNvSpPr>
            <p:nvPr/>
          </p:nvSpPr>
          <p:spPr bwMode="auto">
            <a:xfrm>
              <a:off x="455613" y="1933980"/>
              <a:ext cx="1851025" cy="36658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i="1" dirty="0">
                  <a:solidFill>
                    <a:srgbClr val="000099"/>
                  </a:solidFill>
                  <a:latin typeface="Arial"/>
                  <a:cs typeface="Arial"/>
                </a:rPr>
                <a:t>managing entity</a:t>
              </a:r>
              <a:endParaRPr lang="en-US" dirty="0">
                <a:solidFill>
                  <a:srgbClr val="000099"/>
                </a:solidFill>
                <a:latin typeface="Arial"/>
                <a:cs typeface="Arial"/>
              </a:endParaRPr>
            </a:p>
          </p:txBody>
        </p:sp>
      </p:grpSp>
      <p:pic>
        <p:nvPicPr>
          <p:cNvPr id="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4163" y="3857625"/>
            <a:ext cx="876300" cy="388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nvGrpSpPr>
          <p:cNvPr id="35862" name="Group 906"/>
          <p:cNvGrpSpPr>
            <a:grpSpLocks/>
          </p:cNvGrpSpPr>
          <p:nvPr/>
        </p:nvGrpSpPr>
        <p:grpSpPr bwMode="auto">
          <a:xfrm>
            <a:off x="3786188" y="4800600"/>
            <a:ext cx="366712" cy="579438"/>
            <a:chOff x="4140" y="429"/>
            <a:chExt cx="1425" cy="2396"/>
          </a:xfrm>
        </p:grpSpPr>
        <p:sp>
          <p:nvSpPr>
            <p:cNvPr id="35909" name="Freeform 907"/>
            <p:cNvSpPr>
              <a:spLocks/>
            </p:cNvSpPr>
            <p:nvPr/>
          </p:nvSpPr>
          <p:spPr bwMode="auto">
            <a:xfrm>
              <a:off x="5268" y="433"/>
              <a:ext cx="283" cy="2286"/>
            </a:xfrm>
            <a:custGeom>
              <a:avLst/>
              <a:gdLst>
                <a:gd name="T0" fmla="*/ 21 w 354"/>
                <a:gd name="T1" fmla="*/ 0 h 2742"/>
                <a:gd name="T2" fmla="*/ 116 w 354"/>
                <a:gd name="T3" fmla="*/ 137 h 2742"/>
                <a:gd name="T4" fmla="*/ 114 w 354"/>
                <a:gd name="T5" fmla="*/ 1057 h 2742"/>
                <a:gd name="T6" fmla="*/ 0 w 354"/>
                <a:gd name="T7" fmla="*/ 1105 h 2742"/>
                <a:gd name="T8" fmla="*/ 21 w 354"/>
                <a:gd name="T9" fmla="*/ 0 h 27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4" h="2742">
                  <a:moveTo>
                    <a:pt x="63" y="0"/>
                  </a:moveTo>
                  <a:lnTo>
                    <a:pt x="354" y="339"/>
                  </a:lnTo>
                  <a:lnTo>
                    <a:pt x="346" y="2624"/>
                  </a:lnTo>
                  <a:lnTo>
                    <a:pt x="0" y="2742"/>
                  </a:lnTo>
                  <a:lnTo>
                    <a:pt x="63" y="0"/>
                  </a:lnTo>
                  <a:close/>
                </a:path>
              </a:pathLst>
            </a:custGeom>
            <a:gradFill rotWithShape="1">
              <a:gsLst>
                <a:gs pos="0">
                  <a:srgbClr val="DDDDDD"/>
                </a:gs>
                <a:gs pos="100000">
                  <a:srgbClr val="333333"/>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9" name="Rectangle 908"/>
            <p:cNvSpPr>
              <a:spLocks noChangeArrowheads="1"/>
            </p:cNvSpPr>
            <p:nvPr/>
          </p:nvSpPr>
          <p:spPr bwMode="auto">
            <a:xfrm>
              <a:off x="4208" y="429"/>
              <a:ext cx="1043" cy="2284"/>
            </a:xfrm>
            <a:prstGeom prst="rect">
              <a:avLst/>
            </a:prstGeom>
            <a:gradFill rotWithShape="1">
              <a:gsLst>
                <a:gs pos="0">
                  <a:srgbClr val="292929"/>
                </a:gs>
                <a:gs pos="100000">
                  <a:srgbClr val="808080"/>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35911" name="Freeform 909"/>
            <p:cNvSpPr>
              <a:spLocks/>
            </p:cNvSpPr>
            <p:nvPr/>
          </p:nvSpPr>
          <p:spPr bwMode="auto">
            <a:xfrm>
              <a:off x="5321" y="570"/>
              <a:ext cx="169" cy="2115"/>
            </a:xfrm>
            <a:custGeom>
              <a:avLst/>
              <a:gdLst>
                <a:gd name="T0" fmla="*/ 2 w 211"/>
                <a:gd name="T1" fmla="*/ 0 h 2537"/>
                <a:gd name="T2" fmla="*/ 70 w 211"/>
                <a:gd name="T3" fmla="*/ 88 h 2537"/>
                <a:gd name="T4" fmla="*/ 2 w 211"/>
                <a:gd name="T5" fmla="*/ 1007 h 2537"/>
                <a:gd name="T6" fmla="*/ 2 w 211"/>
                <a:gd name="T7" fmla="*/ 0 h 25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 h="2537">
                  <a:moveTo>
                    <a:pt x="7" y="0"/>
                  </a:moveTo>
                  <a:cubicBezTo>
                    <a:pt x="7" y="0"/>
                    <a:pt x="57" y="28"/>
                    <a:pt x="211" y="218"/>
                  </a:cubicBezTo>
                  <a:cubicBezTo>
                    <a:pt x="0" y="1229"/>
                    <a:pt x="41" y="2537"/>
                    <a:pt x="7" y="2501"/>
                  </a:cubicBezTo>
                  <a:lnTo>
                    <a:pt x="7" y="0"/>
                  </a:lnTo>
                  <a:close/>
                </a:path>
              </a:pathLst>
            </a:custGeom>
            <a:gradFill rotWithShape="1">
              <a:gsLst>
                <a:gs pos="0">
                  <a:srgbClr val="808080"/>
                </a:gs>
                <a:gs pos="100000">
                  <a:srgbClr val="F8F8F8"/>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5912" name="Freeform 910"/>
            <p:cNvSpPr>
              <a:spLocks/>
            </p:cNvSpPr>
            <p:nvPr/>
          </p:nvSpPr>
          <p:spPr bwMode="auto">
            <a:xfrm>
              <a:off x="5284" y="1640"/>
              <a:ext cx="263" cy="189"/>
            </a:xfrm>
            <a:custGeom>
              <a:avLst/>
              <a:gdLst>
                <a:gd name="T0" fmla="*/ 2 w 328"/>
                <a:gd name="T1" fmla="*/ 0 h 226"/>
                <a:gd name="T2" fmla="*/ 109 w 328"/>
                <a:gd name="T3" fmla="*/ 52 h 226"/>
                <a:gd name="T4" fmla="*/ 108 w 328"/>
                <a:gd name="T5" fmla="*/ 92 h 226"/>
                <a:gd name="T6" fmla="*/ 0 w 328"/>
                <a:gd name="T7" fmla="*/ 41 h 226"/>
                <a:gd name="T8" fmla="*/ 2 w 328"/>
                <a:gd name="T9" fmla="*/ 0 h 2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8" h="226">
                  <a:moveTo>
                    <a:pt x="4" y="0"/>
                  </a:moveTo>
                  <a:cubicBezTo>
                    <a:pt x="60" y="10"/>
                    <a:pt x="182" y="74"/>
                    <a:pt x="328" y="128"/>
                  </a:cubicBezTo>
                  <a:cubicBezTo>
                    <a:pt x="326" y="162"/>
                    <a:pt x="326" y="158"/>
                    <a:pt x="326" y="226"/>
                  </a:cubicBezTo>
                  <a:cubicBezTo>
                    <a:pt x="326" y="226"/>
                    <a:pt x="169" y="155"/>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2" name="Rectangle 911"/>
            <p:cNvSpPr>
              <a:spLocks noChangeArrowheads="1"/>
            </p:cNvSpPr>
            <p:nvPr/>
          </p:nvSpPr>
          <p:spPr bwMode="auto">
            <a:xfrm>
              <a:off x="4214" y="692"/>
              <a:ext cx="592" cy="46"/>
            </a:xfrm>
            <a:prstGeom prst="rect">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nvGrpSpPr>
            <p:cNvPr id="35914" name="Group 912"/>
            <p:cNvGrpSpPr>
              <a:grpSpLocks/>
            </p:cNvGrpSpPr>
            <p:nvPr/>
          </p:nvGrpSpPr>
          <p:grpSpPr bwMode="auto">
            <a:xfrm>
              <a:off x="4749" y="668"/>
              <a:ext cx="581" cy="145"/>
              <a:chOff x="614" y="2568"/>
              <a:chExt cx="725" cy="139"/>
            </a:xfrm>
          </p:grpSpPr>
          <p:sp>
            <p:nvSpPr>
              <p:cNvPr id="128" name="AutoShape 913"/>
              <p:cNvSpPr>
                <a:spLocks noChangeArrowheads="1"/>
              </p:cNvSpPr>
              <p:nvPr/>
            </p:nvSpPr>
            <p:spPr bwMode="auto">
              <a:xfrm>
                <a:off x="616" y="2565"/>
                <a:ext cx="724" cy="126"/>
              </a:xfrm>
              <a:prstGeom prst="roundRect">
                <a:avLst>
                  <a:gd name="adj" fmla="val 50000"/>
                </a:avLst>
              </a:prstGeom>
              <a:solidFill>
                <a:schemeClr val="tx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29" name="AutoShape 914"/>
              <p:cNvSpPr>
                <a:spLocks noChangeArrowheads="1"/>
              </p:cNvSpPr>
              <p:nvPr/>
            </p:nvSpPr>
            <p:spPr bwMode="auto">
              <a:xfrm>
                <a:off x="632" y="2584"/>
                <a:ext cx="693" cy="101"/>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sp>
          <p:nvSpPr>
            <p:cNvPr id="104" name="Rectangle 915"/>
            <p:cNvSpPr>
              <a:spLocks noChangeArrowheads="1"/>
            </p:cNvSpPr>
            <p:nvPr/>
          </p:nvSpPr>
          <p:spPr bwMode="auto">
            <a:xfrm>
              <a:off x="4226" y="1020"/>
              <a:ext cx="592" cy="46"/>
            </a:xfrm>
            <a:prstGeom prst="rect">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nvGrpSpPr>
            <p:cNvPr id="35916" name="Group 916"/>
            <p:cNvGrpSpPr>
              <a:grpSpLocks/>
            </p:cNvGrpSpPr>
            <p:nvPr/>
          </p:nvGrpSpPr>
          <p:grpSpPr bwMode="auto">
            <a:xfrm>
              <a:off x="4747" y="994"/>
              <a:ext cx="581" cy="134"/>
              <a:chOff x="614" y="2568"/>
              <a:chExt cx="725" cy="139"/>
            </a:xfrm>
          </p:grpSpPr>
          <p:sp>
            <p:nvSpPr>
              <p:cNvPr id="126" name="AutoShape 917"/>
              <p:cNvSpPr>
                <a:spLocks noChangeArrowheads="1"/>
              </p:cNvSpPr>
              <p:nvPr/>
            </p:nvSpPr>
            <p:spPr bwMode="auto">
              <a:xfrm>
                <a:off x="611" y="2568"/>
                <a:ext cx="731" cy="136"/>
              </a:xfrm>
              <a:prstGeom prst="roundRect">
                <a:avLst>
                  <a:gd name="adj" fmla="val 50000"/>
                </a:avLst>
              </a:prstGeom>
              <a:solidFill>
                <a:schemeClr val="tx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27" name="AutoShape 918"/>
              <p:cNvSpPr>
                <a:spLocks noChangeArrowheads="1"/>
              </p:cNvSpPr>
              <p:nvPr/>
            </p:nvSpPr>
            <p:spPr bwMode="auto">
              <a:xfrm>
                <a:off x="626" y="2581"/>
                <a:ext cx="700" cy="109"/>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sp>
          <p:nvSpPr>
            <p:cNvPr id="106" name="Rectangle 919"/>
            <p:cNvSpPr>
              <a:spLocks noChangeArrowheads="1"/>
            </p:cNvSpPr>
            <p:nvPr/>
          </p:nvSpPr>
          <p:spPr bwMode="auto">
            <a:xfrm>
              <a:off x="4214" y="1361"/>
              <a:ext cx="598" cy="46"/>
            </a:xfrm>
            <a:prstGeom prst="rect">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07" name="Rectangle 920"/>
            <p:cNvSpPr>
              <a:spLocks noChangeArrowheads="1"/>
            </p:cNvSpPr>
            <p:nvPr/>
          </p:nvSpPr>
          <p:spPr bwMode="auto">
            <a:xfrm>
              <a:off x="4226" y="1657"/>
              <a:ext cx="598" cy="46"/>
            </a:xfrm>
            <a:prstGeom prst="rect">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nvGrpSpPr>
            <p:cNvPr id="35919" name="Group 921"/>
            <p:cNvGrpSpPr>
              <a:grpSpLocks/>
            </p:cNvGrpSpPr>
            <p:nvPr/>
          </p:nvGrpSpPr>
          <p:grpSpPr bwMode="auto">
            <a:xfrm>
              <a:off x="4735" y="1627"/>
              <a:ext cx="582" cy="151"/>
              <a:chOff x="614" y="2568"/>
              <a:chExt cx="725" cy="139"/>
            </a:xfrm>
          </p:grpSpPr>
          <p:sp>
            <p:nvSpPr>
              <p:cNvPr id="124" name="AutoShape 922"/>
              <p:cNvSpPr>
                <a:spLocks noChangeArrowheads="1"/>
              </p:cNvSpPr>
              <p:nvPr/>
            </p:nvSpPr>
            <p:spPr bwMode="auto">
              <a:xfrm>
                <a:off x="611" y="2571"/>
                <a:ext cx="730" cy="139"/>
              </a:xfrm>
              <a:prstGeom prst="roundRect">
                <a:avLst>
                  <a:gd name="adj" fmla="val 50000"/>
                </a:avLst>
              </a:prstGeom>
              <a:solidFill>
                <a:schemeClr val="tx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25" name="AutoShape 923"/>
              <p:cNvSpPr>
                <a:spLocks noChangeArrowheads="1"/>
              </p:cNvSpPr>
              <p:nvPr/>
            </p:nvSpPr>
            <p:spPr bwMode="auto">
              <a:xfrm>
                <a:off x="626" y="2589"/>
                <a:ext cx="699" cy="115"/>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sp>
          <p:nvSpPr>
            <p:cNvPr id="35920" name="Freeform 924"/>
            <p:cNvSpPr>
              <a:spLocks/>
            </p:cNvSpPr>
            <p:nvPr/>
          </p:nvSpPr>
          <p:spPr bwMode="auto">
            <a:xfrm>
              <a:off x="5288" y="1354"/>
              <a:ext cx="263" cy="188"/>
            </a:xfrm>
            <a:custGeom>
              <a:avLst/>
              <a:gdLst>
                <a:gd name="T0" fmla="*/ 2 w 328"/>
                <a:gd name="T1" fmla="*/ 0 h 226"/>
                <a:gd name="T2" fmla="*/ 109 w 328"/>
                <a:gd name="T3" fmla="*/ 51 h 226"/>
                <a:gd name="T4" fmla="*/ 108 w 328"/>
                <a:gd name="T5" fmla="*/ 90 h 226"/>
                <a:gd name="T6" fmla="*/ 0 w 328"/>
                <a:gd name="T7" fmla="*/ 39 h 226"/>
                <a:gd name="T8" fmla="*/ 2 w 328"/>
                <a:gd name="T9" fmla="*/ 0 h 2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8" h="226">
                  <a:moveTo>
                    <a:pt x="4" y="0"/>
                  </a:moveTo>
                  <a:cubicBezTo>
                    <a:pt x="60" y="10"/>
                    <a:pt x="182" y="74"/>
                    <a:pt x="328" y="128"/>
                  </a:cubicBezTo>
                  <a:cubicBezTo>
                    <a:pt x="326" y="162"/>
                    <a:pt x="326" y="158"/>
                    <a:pt x="326" y="226"/>
                  </a:cubicBezTo>
                  <a:cubicBezTo>
                    <a:pt x="326" y="226"/>
                    <a:pt x="169" y="155"/>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35921" name="Group 925"/>
            <p:cNvGrpSpPr>
              <a:grpSpLocks/>
            </p:cNvGrpSpPr>
            <p:nvPr/>
          </p:nvGrpSpPr>
          <p:grpSpPr bwMode="auto">
            <a:xfrm>
              <a:off x="4739" y="1327"/>
              <a:ext cx="582" cy="139"/>
              <a:chOff x="614" y="2568"/>
              <a:chExt cx="725" cy="139"/>
            </a:xfrm>
          </p:grpSpPr>
          <p:sp>
            <p:nvSpPr>
              <p:cNvPr id="122" name="AutoShape 926"/>
              <p:cNvSpPr>
                <a:spLocks noChangeArrowheads="1"/>
              </p:cNvSpPr>
              <p:nvPr/>
            </p:nvSpPr>
            <p:spPr bwMode="auto">
              <a:xfrm>
                <a:off x="613" y="2569"/>
                <a:ext cx="715" cy="138"/>
              </a:xfrm>
              <a:prstGeom prst="roundRect">
                <a:avLst>
                  <a:gd name="adj" fmla="val 50000"/>
                </a:avLst>
              </a:prstGeom>
              <a:solidFill>
                <a:schemeClr val="tx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23" name="AutoShape 927"/>
              <p:cNvSpPr>
                <a:spLocks noChangeArrowheads="1"/>
              </p:cNvSpPr>
              <p:nvPr/>
            </p:nvSpPr>
            <p:spPr bwMode="auto">
              <a:xfrm>
                <a:off x="629" y="2582"/>
                <a:ext cx="692" cy="105"/>
              </a:xfrm>
              <a:prstGeom prst="roundRect">
                <a:avLst>
                  <a:gd name="adj" fmla="val 50000"/>
                </a:avLst>
              </a:prstGeom>
              <a:gradFill rotWithShape="1">
                <a:gsLst>
                  <a:gs pos="0">
                    <a:srgbClr val="0000FF"/>
                  </a:gs>
                  <a:gs pos="50000">
                    <a:srgbClr val="99CCFF"/>
                  </a:gs>
                  <a:gs pos="100000">
                    <a:srgbClr val="0000FF"/>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sp>
          <p:nvSpPr>
            <p:cNvPr id="111" name="Rectangle 928"/>
            <p:cNvSpPr>
              <a:spLocks noChangeArrowheads="1"/>
            </p:cNvSpPr>
            <p:nvPr/>
          </p:nvSpPr>
          <p:spPr bwMode="auto">
            <a:xfrm>
              <a:off x="5250" y="429"/>
              <a:ext cx="68" cy="2291"/>
            </a:xfrm>
            <a:prstGeom prst="rect">
              <a:avLst/>
            </a:prstGeom>
            <a:gradFill rotWithShape="1">
              <a:gsLst>
                <a:gs pos="0">
                  <a:srgbClr val="333333"/>
                </a:gs>
                <a:gs pos="50000">
                  <a:srgbClr val="DDDDDD"/>
                </a:gs>
                <a:gs pos="100000">
                  <a:srgbClr val="333333"/>
                </a:gs>
              </a:gsLst>
              <a:lin ang="0" scaled="1"/>
            </a:gra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35923" name="Freeform 929"/>
            <p:cNvSpPr>
              <a:spLocks/>
            </p:cNvSpPr>
            <p:nvPr/>
          </p:nvSpPr>
          <p:spPr bwMode="auto">
            <a:xfrm>
              <a:off x="5312" y="1007"/>
              <a:ext cx="237" cy="213"/>
            </a:xfrm>
            <a:custGeom>
              <a:avLst/>
              <a:gdLst>
                <a:gd name="T0" fmla="*/ 2 w 296"/>
                <a:gd name="T1" fmla="*/ 0 h 256"/>
                <a:gd name="T2" fmla="*/ 96 w 296"/>
                <a:gd name="T3" fmla="*/ 57 h 256"/>
                <a:gd name="T4" fmla="*/ 98 w 296"/>
                <a:gd name="T5" fmla="*/ 102 h 256"/>
                <a:gd name="T6" fmla="*/ 0 w 296"/>
                <a:gd name="T7" fmla="*/ 39 h 256"/>
                <a:gd name="T8" fmla="*/ 2 w 296"/>
                <a:gd name="T9" fmla="*/ 0 h 2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6" h="256">
                  <a:moveTo>
                    <a:pt x="4" y="0"/>
                  </a:moveTo>
                  <a:cubicBezTo>
                    <a:pt x="55" y="10"/>
                    <a:pt x="144" y="68"/>
                    <a:pt x="292" y="144"/>
                  </a:cubicBezTo>
                  <a:cubicBezTo>
                    <a:pt x="290" y="178"/>
                    <a:pt x="296" y="188"/>
                    <a:pt x="296" y="256"/>
                  </a:cubicBezTo>
                  <a:cubicBezTo>
                    <a:pt x="296" y="256"/>
                    <a:pt x="160" y="176"/>
                    <a:pt x="0" y="100"/>
                  </a:cubicBezTo>
                  <a:cubicBezTo>
                    <a:pt x="0" y="48"/>
                    <a:pt x="4" y="17"/>
                    <a:pt x="4" y="0"/>
                  </a:cubicBezTo>
                  <a:close/>
                </a:path>
              </a:pathLst>
            </a:custGeom>
            <a:gradFill rotWithShape="1">
              <a:gsLst>
                <a:gs pos="0">
                  <a:srgbClr val="292929"/>
                </a:gs>
                <a:gs pos="100000">
                  <a:srgbClr val="808080"/>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5924" name="Freeform 930"/>
            <p:cNvSpPr>
              <a:spLocks/>
            </p:cNvSpPr>
            <p:nvPr/>
          </p:nvSpPr>
          <p:spPr bwMode="auto">
            <a:xfrm>
              <a:off x="5315" y="680"/>
              <a:ext cx="244" cy="240"/>
            </a:xfrm>
            <a:custGeom>
              <a:avLst/>
              <a:gdLst>
                <a:gd name="T0" fmla="*/ 0 w 304"/>
                <a:gd name="T1" fmla="*/ 0 h 288"/>
                <a:gd name="T2" fmla="*/ 101 w 304"/>
                <a:gd name="T3" fmla="*/ 66 h 288"/>
                <a:gd name="T4" fmla="*/ 95 w 304"/>
                <a:gd name="T5" fmla="*/ 116 h 288"/>
                <a:gd name="T6" fmla="*/ 2 w 304"/>
                <a:gd name="T7" fmla="*/ 50 h 288"/>
                <a:gd name="T8" fmla="*/ 0 w 304"/>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4" h="288">
                  <a:moveTo>
                    <a:pt x="0" y="0"/>
                  </a:moveTo>
                  <a:cubicBezTo>
                    <a:pt x="51" y="10"/>
                    <a:pt x="148" y="76"/>
                    <a:pt x="304" y="164"/>
                  </a:cubicBezTo>
                  <a:cubicBezTo>
                    <a:pt x="302" y="198"/>
                    <a:pt x="284" y="220"/>
                    <a:pt x="284" y="288"/>
                  </a:cubicBezTo>
                  <a:cubicBezTo>
                    <a:pt x="284" y="288"/>
                    <a:pt x="163" y="179"/>
                    <a:pt x="8" y="124"/>
                  </a:cubicBezTo>
                  <a:cubicBezTo>
                    <a:pt x="8" y="72"/>
                    <a:pt x="0" y="17"/>
                    <a:pt x="0" y="0"/>
                  </a:cubicBezTo>
                  <a:close/>
                </a:path>
              </a:pathLst>
            </a:custGeom>
            <a:gradFill rotWithShape="1">
              <a:gsLst>
                <a:gs pos="0">
                  <a:srgbClr val="292929"/>
                </a:gs>
                <a:gs pos="100000">
                  <a:srgbClr val="808080"/>
                </a:gs>
              </a:gsLst>
              <a:lin ang="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4" name="Oval 931"/>
            <p:cNvSpPr>
              <a:spLocks noChangeArrowheads="1"/>
            </p:cNvSpPr>
            <p:nvPr/>
          </p:nvSpPr>
          <p:spPr bwMode="auto">
            <a:xfrm>
              <a:off x="5516" y="2608"/>
              <a:ext cx="49" cy="98"/>
            </a:xfrm>
            <a:prstGeom prst="ellipse">
              <a:avLst/>
            </a:prstGeom>
            <a:solidFill>
              <a:srgbClr val="33333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35926" name="Freeform 932"/>
            <p:cNvSpPr>
              <a:spLocks/>
            </p:cNvSpPr>
            <p:nvPr/>
          </p:nvSpPr>
          <p:spPr bwMode="auto">
            <a:xfrm>
              <a:off x="5302" y="2614"/>
              <a:ext cx="245" cy="200"/>
            </a:xfrm>
            <a:custGeom>
              <a:avLst/>
              <a:gdLst>
                <a:gd name="T0" fmla="*/ 0 w 306"/>
                <a:gd name="T1" fmla="*/ 43 h 240"/>
                <a:gd name="T2" fmla="*/ 2 w 306"/>
                <a:gd name="T3" fmla="*/ 97 h 240"/>
                <a:gd name="T4" fmla="*/ 101 w 306"/>
                <a:gd name="T5" fmla="*/ 44 h 240"/>
                <a:gd name="T6" fmla="*/ 98 w 306"/>
                <a:gd name="T7" fmla="*/ 0 h 240"/>
                <a:gd name="T8" fmla="*/ 0 w 306"/>
                <a:gd name="T9" fmla="*/ 43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240">
                  <a:moveTo>
                    <a:pt x="0" y="106"/>
                  </a:moveTo>
                  <a:lnTo>
                    <a:pt x="2" y="240"/>
                  </a:lnTo>
                  <a:lnTo>
                    <a:pt x="306" y="110"/>
                  </a:lnTo>
                  <a:lnTo>
                    <a:pt x="300" y="0"/>
                  </a:lnTo>
                  <a:lnTo>
                    <a:pt x="0" y="106"/>
                  </a:lnTo>
                  <a:close/>
                </a:path>
              </a:pathLst>
            </a:custGeom>
            <a:solidFill>
              <a:srgbClr val="33333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6" name="AutoShape 933"/>
            <p:cNvSpPr>
              <a:spLocks noChangeArrowheads="1"/>
            </p:cNvSpPr>
            <p:nvPr/>
          </p:nvSpPr>
          <p:spPr bwMode="auto">
            <a:xfrm>
              <a:off x="4140" y="2681"/>
              <a:ext cx="1197" cy="144"/>
            </a:xfrm>
            <a:prstGeom prst="roundRect">
              <a:avLst>
                <a:gd name="adj" fmla="val 500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17" name="AutoShape 934"/>
            <p:cNvSpPr>
              <a:spLocks noChangeArrowheads="1"/>
            </p:cNvSpPr>
            <p:nvPr/>
          </p:nvSpPr>
          <p:spPr bwMode="auto">
            <a:xfrm>
              <a:off x="4208" y="2713"/>
              <a:ext cx="1067" cy="79"/>
            </a:xfrm>
            <a:prstGeom prst="roundRect">
              <a:avLst>
                <a:gd name="adj" fmla="val 50000"/>
              </a:avLst>
            </a:prstGeom>
            <a:gradFill rotWithShape="1">
              <a:gsLst>
                <a:gs pos="0">
                  <a:schemeClr val="tx2"/>
                </a:gs>
                <a:gs pos="100000">
                  <a:schemeClr val="bg2"/>
                </a:gs>
              </a:gsLst>
              <a:lin ang="0" scaled="1"/>
            </a:gra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18" name="Oval 935"/>
            <p:cNvSpPr>
              <a:spLocks noChangeArrowheads="1"/>
            </p:cNvSpPr>
            <p:nvPr/>
          </p:nvSpPr>
          <p:spPr bwMode="auto">
            <a:xfrm>
              <a:off x="4307" y="2385"/>
              <a:ext cx="160" cy="138"/>
            </a:xfrm>
            <a:prstGeom prst="ellipse">
              <a:avLst/>
            </a:prstGeom>
            <a:solidFill>
              <a:srgbClr val="33CC3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19" name="Oval 936"/>
            <p:cNvSpPr>
              <a:spLocks noChangeArrowheads="1"/>
            </p:cNvSpPr>
            <p:nvPr/>
          </p:nvSpPr>
          <p:spPr bwMode="auto">
            <a:xfrm>
              <a:off x="4485" y="2385"/>
              <a:ext cx="160" cy="144"/>
            </a:xfrm>
            <a:prstGeom prst="ellipse">
              <a:avLst/>
            </a:prstGeom>
            <a:solidFill>
              <a:srgbClr val="FF000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dirty="0">
                <a:solidFill>
                  <a:srgbClr val="FF0000"/>
                </a:solidFill>
                <a:latin typeface="Arial"/>
                <a:cs typeface="Arial"/>
              </a:endParaRPr>
            </a:p>
          </p:txBody>
        </p:sp>
        <p:sp>
          <p:nvSpPr>
            <p:cNvPr id="120" name="Oval 937"/>
            <p:cNvSpPr>
              <a:spLocks noChangeArrowheads="1"/>
            </p:cNvSpPr>
            <p:nvPr/>
          </p:nvSpPr>
          <p:spPr bwMode="auto">
            <a:xfrm>
              <a:off x="4664" y="2379"/>
              <a:ext cx="154" cy="144"/>
            </a:xfrm>
            <a:prstGeom prst="ellipse">
              <a:avLst/>
            </a:prstGeom>
            <a:solidFill>
              <a:srgbClr val="33CC3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sp>
          <p:nvSpPr>
            <p:cNvPr id="121" name="Rectangle 938"/>
            <p:cNvSpPr>
              <a:spLocks noChangeArrowheads="1"/>
            </p:cNvSpPr>
            <p:nvPr/>
          </p:nvSpPr>
          <p:spPr bwMode="auto">
            <a:xfrm>
              <a:off x="5059" y="1834"/>
              <a:ext cx="86" cy="761"/>
            </a:xfrm>
            <a:prstGeom prst="rect">
              <a:avLst/>
            </a:prstGeom>
            <a:solidFill>
              <a:srgbClr val="292929"/>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solidFill>
                  <a:srgbClr val="000000"/>
                </a:solidFill>
                <a:latin typeface="Arial"/>
                <a:cs typeface="Arial"/>
              </a:endParaRPr>
            </a:p>
          </p:txBody>
        </p:sp>
      </p:grpSp>
      <p:grpSp>
        <p:nvGrpSpPr>
          <p:cNvPr id="35863" name="Group 44"/>
          <p:cNvGrpSpPr>
            <a:grpSpLocks/>
          </p:cNvGrpSpPr>
          <p:nvPr/>
        </p:nvGrpSpPr>
        <p:grpSpPr bwMode="auto">
          <a:xfrm>
            <a:off x="3251200" y="2220913"/>
            <a:ext cx="903288" cy="727075"/>
            <a:chOff x="-44" y="1473"/>
            <a:chExt cx="981" cy="1105"/>
          </a:xfrm>
        </p:grpSpPr>
        <p:pic>
          <p:nvPicPr>
            <p:cNvPr id="35907" name="Picture 45" descr="desktop_computer_stylized_mediu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4" y="1473"/>
              <a:ext cx="981" cy="11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908" name="Freeform 46"/>
            <p:cNvSpPr>
              <a:spLocks/>
            </p:cNvSpPr>
            <p:nvPr/>
          </p:nvSpPr>
          <p:spPr bwMode="auto">
            <a:xfrm flipH="1">
              <a:off x="374" y="1579"/>
              <a:ext cx="477" cy="506"/>
            </a:xfrm>
            <a:custGeom>
              <a:avLst/>
              <a:gdLst>
                <a:gd name="T0" fmla="*/ 0 w 356"/>
                <a:gd name="T1" fmla="*/ 0 h 368"/>
                <a:gd name="T2" fmla="*/ 1296 w 356"/>
                <a:gd name="T3" fmla="*/ 69 h 368"/>
                <a:gd name="T4" fmla="*/ 1537 w 356"/>
                <a:gd name="T5" fmla="*/ 1447 h 368"/>
                <a:gd name="T6" fmla="*/ 339 w 356"/>
                <a:gd name="T7" fmla="*/ 1810 h 368"/>
                <a:gd name="T8" fmla="*/ 0 w 356"/>
                <a:gd name="T9" fmla="*/ 0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6" h="368">
                  <a:moveTo>
                    <a:pt x="0" y="0"/>
                  </a:moveTo>
                  <a:lnTo>
                    <a:pt x="300" y="14"/>
                  </a:lnTo>
                  <a:lnTo>
                    <a:pt x="356" y="294"/>
                  </a:lnTo>
                  <a:lnTo>
                    <a:pt x="78" y="368"/>
                  </a:lnTo>
                  <a:lnTo>
                    <a:pt x="0" y="0"/>
                  </a:lnTo>
                  <a:close/>
                </a:path>
              </a:pathLst>
            </a:custGeom>
            <a:gradFill rotWithShape="1">
              <a:gsLst>
                <a:gs pos="0">
                  <a:srgbClr val="000099"/>
                </a:gs>
                <a:gs pos="100000">
                  <a:schemeClr val="bg1"/>
                </a:gs>
              </a:gsLst>
              <a:lin ang="2700000" scaled="1"/>
            </a:gradFill>
            <a:ln>
              <a:noFill/>
            </a:ln>
            <a:effectLst/>
            <a:extLst>
              <a:ext uri="{91240B29-F687-4f45-9708-019B960494DF}">
                <a14:hiddenLine xmlns="" xmlns:a14="http://schemas.microsoft.com/office/drawing/2010/main" w="9525" cap="flat" cmpd="sng">
                  <a:solidFill>
                    <a:schemeClr val="tx1"/>
                  </a:solidFill>
                  <a:prstDash val="solid"/>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grpSp>
        <p:nvGrpSpPr>
          <p:cNvPr id="35864" name="Group 44"/>
          <p:cNvGrpSpPr>
            <a:grpSpLocks/>
          </p:cNvGrpSpPr>
          <p:nvPr/>
        </p:nvGrpSpPr>
        <p:grpSpPr bwMode="auto">
          <a:xfrm>
            <a:off x="2055813" y="2655888"/>
            <a:ext cx="903287" cy="727075"/>
            <a:chOff x="-44" y="1473"/>
            <a:chExt cx="981" cy="1105"/>
          </a:xfrm>
        </p:grpSpPr>
        <p:pic>
          <p:nvPicPr>
            <p:cNvPr id="35905" name="Picture 45" descr="desktop_computer_stylized_mediu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4" y="1473"/>
              <a:ext cx="981" cy="11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906" name="Freeform 46"/>
            <p:cNvSpPr>
              <a:spLocks/>
            </p:cNvSpPr>
            <p:nvPr/>
          </p:nvSpPr>
          <p:spPr bwMode="auto">
            <a:xfrm flipH="1">
              <a:off x="374" y="1579"/>
              <a:ext cx="477" cy="506"/>
            </a:xfrm>
            <a:custGeom>
              <a:avLst/>
              <a:gdLst>
                <a:gd name="T0" fmla="*/ 0 w 356"/>
                <a:gd name="T1" fmla="*/ 0 h 368"/>
                <a:gd name="T2" fmla="*/ 1296 w 356"/>
                <a:gd name="T3" fmla="*/ 69 h 368"/>
                <a:gd name="T4" fmla="*/ 1537 w 356"/>
                <a:gd name="T5" fmla="*/ 1447 h 368"/>
                <a:gd name="T6" fmla="*/ 339 w 356"/>
                <a:gd name="T7" fmla="*/ 1810 h 368"/>
                <a:gd name="T8" fmla="*/ 0 w 356"/>
                <a:gd name="T9" fmla="*/ 0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6" h="368">
                  <a:moveTo>
                    <a:pt x="0" y="0"/>
                  </a:moveTo>
                  <a:lnTo>
                    <a:pt x="300" y="14"/>
                  </a:lnTo>
                  <a:lnTo>
                    <a:pt x="356" y="294"/>
                  </a:lnTo>
                  <a:lnTo>
                    <a:pt x="78" y="368"/>
                  </a:lnTo>
                  <a:lnTo>
                    <a:pt x="0" y="0"/>
                  </a:lnTo>
                  <a:close/>
                </a:path>
              </a:pathLst>
            </a:custGeom>
            <a:gradFill rotWithShape="1">
              <a:gsLst>
                <a:gs pos="0">
                  <a:srgbClr val="000099"/>
                </a:gs>
                <a:gs pos="100000">
                  <a:schemeClr val="bg1"/>
                </a:gs>
              </a:gsLst>
              <a:lin ang="2700000" scaled="1"/>
            </a:gradFill>
            <a:ln>
              <a:noFill/>
            </a:ln>
            <a:effectLst/>
            <a:extLst>
              <a:ext uri="{91240B29-F687-4f45-9708-019B960494DF}">
                <a14:hiddenLine xmlns="" xmlns:a14="http://schemas.microsoft.com/office/drawing/2010/main" w="9525" cap="flat" cmpd="sng">
                  <a:solidFill>
                    <a:schemeClr val="tx1"/>
                  </a:solidFill>
                  <a:prstDash val="solid"/>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sp>
        <p:nvSpPr>
          <p:cNvPr id="136" name="Line 272"/>
          <p:cNvSpPr>
            <a:spLocks noChangeShapeType="1"/>
          </p:cNvSpPr>
          <p:nvPr/>
        </p:nvSpPr>
        <p:spPr bwMode="auto">
          <a:xfrm>
            <a:off x="2733675" y="3303588"/>
            <a:ext cx="371475" cy="554037"/>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37" name="Line 272"/>
          <p:cNvSpPr>
            <a:spLocks noChangeShapeType="1"/>
          </p:cNvSpPr>
          <p:nvPr/>
        </p:nvSpPr>
        <p:spPr bwMode="auto">
          <a:xfrm flipH="1">
            <a:off x="2947988" y="4241800"/>
            <a:ext cx="309562" cy="1023938"/>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nvGrpSpPr>
          <p:cNvPr id="3" name="Group 2"/>
          <p:cNvGrpSpPr>
            <a:grpSpLocks/>
          </p:cNvGrpSpPr>
          <p:nvPr/>
        </p:nvGrpSpPr>
        <p:grpSpPr bwMode="auto">
          <a:xfrm>
            <a:off x="4006850" y="4752975"/>
            <a:ext cx="1293813" cy="615950"/>
            <a:chOff x="6563312" y="4346525"/>
            <a:chExt cx="1292995" cy="615298"/>
          </a:xfrm>
        </p:grpSpPr>
        <p:sp>
          <p:nvSpPr>
            <p:cNvPr id="35122" name="Oval 306"/>
            <p:cNvSpPr>
              <a:spLocks noChangeArrowheads="1"/>
            </p:cNvSpPr>
            <p:nvPr/>
          </p:nvSpPr>
          <p:spPr bwMode="auto">
            <a:xfrm>
              <a:off x="6563312" y="4346525"/>
              <a:ext cx="1292995" cy="615298"/>
            </a:xfrm>
            <a:prstGeom prst="ellipse">
              <a:avLst/>
            </a:prstGeom>
            <a:solidFill>
              <a:schemeClr val="bg1"/>
            </a:solidFill>
            <a:ln w="19050">
              <a:solidFill>
                <a:srgbClr val="FF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118" name="Text Box 302"/>
            <p:cNvSpPr txBox="1">
              <a:spLocks noChangeArrowheads="1"/>
            </p:cNvSpPr>
            <p:nvPr/>
          </p:nvSpPr>
          <p:spPr bwMode="auto">
            <a:xfrm>
              <a:off x="6607734" y="4465462"/>
              <a:ext cx="529890" cy="35205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latin typeface="Arial"/>
                  <a:cs typeface="Arial"/>
                </a:rPr>
                <a:t>agent</a:t>
              </a:r>
            </a:p>
          </p:txBody>
        </p:sp>
        <p:grpSp>
          <p:nvGrpSpPr>
            <p:cNvPr id="35902" name="Group 303"/>
            <p:cNvGrpSpPr>
              <a:grpSpLocks/>
            </p:cNvGrpSpPr>
            <p:nvPr/>
          </p:nvGrpSpPr>
          <p:grpSpPr bwMode="auto">
            <a:xfrm>
              <a:off x="7112206" y="4464844"/>
              <a:ext cx="602118" cy="370756"/>
              <a:chOff x="714" y="2006"/>
              <a:chExt cx="368" cy="219"/>
            </a:xfrm>
          </p:grpSpPr>
          <p:sp>
            <p:nvSpPr>
              <p:cNvPr id="35120" name="Rectangle 304"/>
              <p:cNvSpPr>
                <a:spLocks noChangeArrowheads="1"/>
              </p:cNvSpPr>
              <p:nvPr/>
            </p:nvSpPr>
            <p:spPr bwMode="auto">
              <a:xfrm>
                <a:off x="747" y="2026"/>
                <a:ext cx="314" cy="199"/>
              </a:xfrm>
              <a:prstGeom prst="rect">
                <a:avLst/>
              </a:prstGeom>
              <a:solidFill>
                <a:schemeClr val="accent2"/>
              </a:solidFill>
              <a:ln w="9525">
                <a:solidFill>
                  <a:schemeClr val="accent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121" name="Text Box 305"/>
              <p:cNvSpPr txBox="1">
                <a:spLocks noChangeArrowheads="1"/>
              </p:cNvSpPr>
              <p:nvPr/>
            </p:nvSpPr>
            <p:spPr bwMode="auto">
              <a:xfrm>
                <a:off x="714" y="2006"/>
                <a:ext cx="368" cy="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chemeClr val="bg1"/>
                    </a:solidFill>
                    <a:latin typeface="Arial"/>
                    <a:cs typeface="Arial"/>
                  </a:rPr>
                  <a:t>data</a:t>
                </a:r>
                <a:endParaRPr lang="en-US" sz="1600" dirty="0">
                  <a:latin typeface="Arial"/>
                  <a:cs typeface="Arial"/>
                </a:endParaRPr>
              </a:p>
            </p:txBody>
          </p:sp>
        </p:grpSp>
      </p:grpSp>
      <p:grpSp>
        <p:nvGrpSpPr>
          <p:cNvPr id="139" name="Group 138"/>
          <p:cNvGrpSpPr>
            <a:grpSpLocks/>
          </p:cNvGrpSpPr>
          <p:nvPr/>
        </p:nvGrpSpPr>
        <p:grpSpPr bwMode="auto">
          <a:xfrm>
            <a:off x="4013200" y="3148013"/>
            <a:ext cx="1292225" cy="614362"/>
            <a:chOff x="6563312" y="4346525"/>
            <a:chExt cx="1292995" cy="615298"/>
          </a:xfrm>
        </p:grpSpPr>
        <p:sp>
          <p:nvSpPr>
            <p:cNvPr id="140" name="Oval 306"/>
            <p:cNvSpPr>
              <a:spLocks noChangeArrowheads="1"/>
            </p:cNvSpPr>
            <p:nvPr/>
          </p:nvSpPr>
          <p:spPr bwMode="auto">
            <a:xfrm>
              <a:off x="6563312" y="4346525"/>
              <a:ext cx="1292995" cy="615298"/>
            </a:xfrm>
            <a:prstGeom prst="ellipse">
              <a:avLst/>
            </a:prstGeom>
            <a:solidFill>
              <a:schemeClr val="bg1"/>
            </a:solidFill>
            <a:ln w="19050">
              <a:solidFill>
                <a:srgbClr val="FF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41" name="Text Box 302"/>
            <p:cNvSpPr txBox="1">
              <a:spLocks noChangeArrowheads="1"/>
            </p:cNvSpPr>
            <p:nvPr/>
          </p:nvSpPr>
          <p:spPr bwMode="auto">
            <a:xfrm>
              <a:off x="6607788" y="4465768"/>
              <a:ext cx="528953" cy="3513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latin typeface="Arial"/>
                  <a:cs typeface="Arial"/>
                </a:rPr>
                <a:t>agent</a:t>
              </a:r>
            </a:p>
          </p:txBody>
        </p:sp>
        <p:grpSp>
          <p:nvGrpSpPr>
            <p:cNvPr id="35897" name="Group 303"/>
            <p:cNvGrpSpPr>
              <a:grpSpLocks/>
            </p:cNvGrpSpPr>
            <p:nvPr/>
          </p:nvGrpSpPr>
          <p:grpSpPr bwMode="auto">
            <a:xfrm>
              <a:off x="7112206" y="4464844"/>
              <a:ext cx="602118" cy="370756"/>
              <a:chOff x="714" y="2006"/>
              <a:chExt cx="368" cy="219"/>
            </a:xfrm>
          </p:grpSpPr>
          <p:sp>
            <p:nvSpPr>
              <p:cNvPr id="143" name="Rectangle 304"/>
              <p:cNvSpPr>
                <a:spLocks noChangeArrowheads="1"/>
              </p:cNvSpPr>
              <p:nvPr/>
            </p:nvSpPr>
            <p:spPr bwMode="auto">
              <a:xfrm>
                <a:off x="747" y="2025"/>
                <a:ext cx="314" cy="200"/>
              </a:xfrm>
              <a:prstGeom prst="rect">
                <a:avLst/>
              </a:prstGeom>
              <a:solidFill>
                <a:schemeClr val="accent2"/>
              </a:solidFill>
              <a:ln w="9525">
                <a:solidFill>
                  <a:schemeClr val="accent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44" name="Text Box 305"/>
              <p:cNvSpPr txBox="1">
                <a:spLocks noChangeArrowheads="1"/>
              </p:cNvSpPr>
              <p:nvPr/>
            </p:nvSpPr>
            <p:spPr bwMode="auto">
              <a:xfrm>
                <a:off x="714" y="2006"/>
                <a:ext cx="368" cy="21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chemeClr val="bg1"/>
                    </a:solidFill>
                    <a:latin typeface="Arial"/>
                    <a:cs typeface="Arial"/>
                  </a:rPr>
                  <a:t>data</a:t>
                </a:r>
                <a:endParaRPr lang="en-US" sz="1600" dirty="0">
                  <a:latin typeface="Arial"/>
                  <a:cs typeface="Arial"/>
                </a:endParaRPr>
              </a:p>
            </p:txBody>
          </p:sp>
        </p:grpSp>
      </p:grpSp>
      <p:grpSp>
        <p:nvGrpSpPr>
          <p:cNvPr id="145" name="Group 144"/>
          <p:cNvGrpSpPr>
            <a:grpSpLocks/>
          </p:cNvGrpSpPr>
          <p:nvPr/>
        </p:nvGrpSpPr>
        <p:grpSpPr bwMode="auto">
          <a:xfrm>
            <a:off x="3856038" y="1949450"/>
            <a:ext cx="1293812" cy="614363"/>
            <a:chOff x="6563312" y="4346525"/>
            <a:chExt cx="1292995" cy="615298"/>
          </a:xfrm>
        </p:grpSpPr>
        <p:sp>
          <p:nvSpPr>
            <p:cNvPr id="146" name="Oval 306"/>
            <p:cNvSpPr>
              <a:spLocks noChangeArrowheads="1"/>
            </p:cNvSpPr>
            <p:nvPr/>
          </p:nvSpPr>
          <p:spPr bwMode="auto">
            <a:xfrm>
              <a:off x="6563312" y="4346525"/>
              <a:ext cx="1292995" cy="615298"/>
            </a:xfrm>
            <a:prstGeom prst="ellipse">
              <a:avLst/>
            </a:prstGeom>
            <a:solidFill>
              <a:schemeClr val="bg1"/>
            </a:solidFill>
            <a:ln w="19050">
              <a:solidFill>
                <a:srgbClr val="FF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47" name="Text Box 302"/>
            <p:cNvSpPr txBox="1">
              <a:spLocks noChangeArrowheads="1"/>
            </p:cNvSpPr>
            <p:nvPr/>
          </p:nvSpPr>
          <p:spPr bwMode="auto">
            <a:xfrm>
              <a:off x="6607734" y="4465769"/>
              <a:ext cx="529890" cy="35137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latin typeface="Arial"/>
                  <a:cs typeface="Arial"/>
                </a:rPr>
                <a:t>agent</a:t>
              </a:r>
            </a:p>
          </p:txBody>
        </p:sp>
        <p:grpSp>
          <p:nvGrpSpPr>
            <p:cNvPr id="35892" name="Group 303"/>
            <p:cNvGrpSpPr>
              <a:grpSpLocks/>
            </p:cNvGrpSpPr>
            <p:nvPr/>
          </p:nvGrpSpPr>
          <p:grpSpPr bwMode="auto">
            <a:xfrm>
              <a:off x="7112206" y="4464844"/>
              <a:ext cx="602118" cy="370756"/>
              <a:chOff x="714" y="2006"/>
              <a:chExt cx="368" cy="219"/>
            </a:xfrm>
          </p:grpSpPr>
          <p:sp>
            <p:nvSpPr>
              <p:cNvPr id="149" name="Rectangle 304"/>
              <p:cNvSpPr>
                <a:spLocks noChangeArrowheads="1"/>
              </p:cNvSpPr>
              <p:nvPr/>
            </p:nvSpPr>
            <p:spPr bwMode="auto">
              <a:xfrm>
                <a:off x="747" y="2025"/>
                <a:ext cx="314" cy="200"/>
              </a:xfrm>
              <a:prstGeom prst="rect">
                <a:avLst/>
              </a:prstGeom>
              <a:solidFill>
                <a:schemeClr val="accent2"/>
              </a:solidFill>
              <a:ln w="9525">
                <a:solidFill>
                  <a:schemeClr val="accent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50" name="Text Box 305"/>
              <p:cNvSpPr txBox="1">
                <a:spLocks noChangeArrowheads="1"/>
              </p:cNvSpPr>
              <p:nvPr/>
            </p:nvSpPr>
            <p:spPr bwMode="auto">
              <a:xfrm>
                <a:off x="714" y="2006"/>
                <a:ext cx="368" cy="21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chemeClr val="bg1"/>
                    </a:solidFill>
                    <a:latin typeface="Arial"/>
                    <a:cs typeface="Arial"/>
                  </a:rPr>
                  <a:t>data</a:t>
                </a:r>
                <a:endParaRPr lang="en-US" sz="1600" dirty="0">
                  <a:latin typeface="Arial"/>
                  <a:cs typeface="Arial"/>
                </a:endParaRPr>
              </a:p>
            </p:txBody>
          </p:sp>
        </p:grpSp>
      </p:grpSp>
      <p:grpSp>
        <p:nvGrpSpPr>
          <p:cNvPr id="157" name="Group 156"/>
          <p:cNvGrpSpPr>
            <a:grpSpLocks/>
          </p:cNvGrpSpPr>
          <p:nvPr/>
        </p:nvGrpSpPr>
        <p:grpSpPr bwMode="auto">
          <a:xfrm>
            <a:off x="1458913" y="4940300"/>
            <a:ext cx="1292225" cy="614363"/>
            <a:chOff x="6563312" y="4346525"/>
            <a:chExt cx="1292995" cy="615298"/>
          </a:xfrm>
        </p:grpSpPr>
        <p:sp>
          <p:nvSpPr>
            <p:cNvPr id="158" name="Oval 306"/>
            <p:cNvSpPr>
              <a:spLocks noChangeArrowheads="1"/>
            </p:cNvSpPr>
            <p:nvPr/>
          </p:nvSpPr>
          <p:spPr bwMode="auto">
            <a:xfrm>
              <a:off x="6563312" y="4346525"/>
              <a:ext cx="1292995" cy="615298"/>
            </a:xfrm>
            <a:prstGeom prst="ellipse">
              <a:avLst/>
            </a:prstGeom>
            <a:solidFill>
              <a:schemeClr val="bg1"/>
            </a:solidFill>
            <a:ln w="19050">
              <a:solidFill>
                <a:srgbClr val="FF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59" name="Text Box 302"/>
            <p:cNvSpPr txBox="1">
              <a:spLocks noChangeArrowheads="1"/>
            </p:cNvSpPr>
            <p:nvPr/>
          </p:nvSpPr>
          <p:spPr bwMode="auto">
            <a:xfrm>
              <a:off x="6607788" y="4465769"/>
              <a:ext cx="528952" cy="35137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latin typeface="Arial"/>
                  <a:cs typeface="Arial"/>
                </a:rPr>
                <a:t>agent</a:t>
              </a:r>
            </a:p>
          </p:txBody>
        </p:sp>
        <p:grpSp>
          <p:nvGrpSpPr>
            <p:cNvPr id="35887" name="Group 303"/>
            <p:cNvGrpSpPr>
              <a:grpSpLocks/>
            </p:cNvGrpSpPr>
            <p:nvPr/>
          </p:nvGrpSpPr>
          <p:grpSpPr bwMode="auto">
            <a:xfrm>
              <a:off x="7112206" y="4464844"/>
              <a:ext cx="602118" cy="370756"/>
              <a:chOff x="714" y="2006"/>
              <a:chExt cx="368" cy="219"/>
            </a:xfrm>
          </p:grpSpPr>
          <p:sp>
            <p:nvSpPr>
              <p:cNvPr id="161" name="Rectangle 304"/>
              <p:cNvSpPr>
                <a:spLocks noChangeArrowheads="1"/>
              </p:cNvSpPr>
              <p:nvPr/>
            </p:nvSpPr>
            <p:spPr bwMode="auto">
              <a:xfrm>
                <a:off x="747" y="2025"/>
                <a:ext cx="314" cy="200"/>
              </a:xfrm>
              <a:prstGeom prst="rect">
                <a:avLst/>
              </a:prstGeom>
              <a:solidFill>
                <a:schemeClr val="accent2"/>
              </a:solidFill>
              <a:ln w="9525">
                <a:solidFill>
                  <a:schemeClr val="accent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62" name="Text Box 305"/>
              <p:cNvSpPr txBox="1">
                <a:spLocks noChangeArrowheads="1"/>
              </p:cNvSpPr>
              <p:nvPr/>
            </p:nvSpPr>
            <p:spPr bwMode="auto">
              <a:xfrm>
                <a:off x="714" y="2006"/>
                <a:ext cx="368" cy="21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chemeClr val="bg1"/>
                    </a:solidFill>
                    <a:latin typeface="Arial"/>
                    <a:cs typeface="Arial"/>
                  </a:rPr>
                  <a:t>data</a:t>
                </a:r>
                <a:endParaRPr lang="en-US" sz="1600" dirty="0">
                  <a:latin typeface="Arial"/>
                  <a:cs typeface="Arial"/>
                </a:endParaRPr>
              </a:p>
            </p:txBody>
          </p:sp>
        </p:grpSp>
      </p:grpSp>
      <p:grpSp>
        <p:nvGrpSpPr>
          <p:cNvPr id="4" name="Group 3"/>
          <p:cNvGrpSpPr>
            <a:grpSpLocks/>
          </p:cNvGrpSpPr>
          <p:nvPr/>
        </p:nvGrpSpPr>
        <p:grpSpPr bwMode="auto">
          <a:xfrm>
            <a:off x="61913" y="2262188"/>
            <a:ext cx="4033837" cy="2670175"/>
            <a:chOff x="62366" y="2262935"/>
            <a:chExt cx="4033384" cy="2669941"/>
          </a:xfrm>
        </p:grpSpPr>
        <p:sp>
          <p:nvSpPr>
            <p:cNvPr id="35162" name="Text Box 346"/>
            <p:cNvSpPr txBox="1">
              <a:spLocks noChangeArrowheads="1"/>
            </p:cNvSpPr>
            <p:nvPr/>
          </p:nvSpPr>
          <p:spPr bwMode="auto">
            <a:xfrm rot="20880310">
              <a:off x="62366" y="3277258"/>
              <a:ext cx="1585734" cy="92384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defRPr/>
              </a:pPr>
              <a:r>
                <a:rPr lang="en-US" sz="1800" i="1" dirty="0">
                  <a:solidFill>
                    <a:srgbClr val="000099"/>
                  </a:solidFill>
                  <a:latin typeface="Arial"/>
                  <a:cs typeface="Arial"/>
                </a:rPr>
                <a:t>network</a:t>
              </a:r>
            </a:p>
            <a:p>
              <a:pPr algn="r">
                <a:defRPr/>
              </a:pPr>
              <a:r>
                <a:rPr lang="en-US" sz="1800" i="1" dirty="0">
                  <a:solidFill>
                    <a:srgbClr val="000099"/>
                  </a:solidFill>
                  <a:latin typeface="Arial"/>
                  <a:cs typeface="Arial"/>
                </a:rPr>
                <a:t>management</a:t>
              </a:r>
            </a:p>
            <a:p>
              <a:pPr algn="r">
                <a:defRPr/>
              </a:pPr>
              <a:r>
                <a:rPr lang="en-US" sz="1800" i="1" dirty="0">
                  <a:solidFill>
                    <a:srgbClr val="000099"/>
                  </a:solidFill>
                  <a:latin typeface="Arial"/>
                  <a:cs typeface="Arial"/>
                </a:rPr>
                <a:t>protocol</a:t>
              </a:r>
              <a:endParaRPr lang="en-US" dirty="0">
                <a:solidFill>
                  <a:srgbClr val="000099"/>
                </a:solidFill>
                <a:latin typeface="Arial"/>
                <a:cs typeface="Arial"/>
              </a:endParaRPr>
            </a:p>
          </p:txBody>
        </p:sp>
        <p:sp>
          <p:nvSpPr>
            <p:cNvPr id="35159" name="Line 343"/>
            <p:cNvSpPr>
              <a:spLocks noChangeShapeType="1"/>
            </p:cNvSpPr>
            <p:nvPr/>
          </p:nvSpPr>
          <p:spPr bwMode="auto">
            <a:xfrm>
              <a:off x="2210012" y="2934388"/>
              <a:ext cx="1885738" cy="1657205"/>
            </a:xfrm>
            <a:prstGeom prst="line">
              <a:avLst/>
            </a:prstGeom>
            <a:noFill/>
            <a:ln w="38100">
              <a:solidFill>
                <a:schemeClr val="accent2"/>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157" name="Line 341"/>
            <p:cNvSpPr>
              <a:spLocks noChangeShapeType="1"/>
            </p:cNvSpPr>
            <p:nvPr/>
          </p:nvSpPr>
          <p:spPr bwMode="auto">
            <a:xfrm flipV="1">
              <a:off x="2410014" y="2262935"/>
              <a:ext cx="1431764" cy="242866"/>
            </a:xfrm>
            <a:prstGeom prst="line">
              <a:avLst/>
            </a:prstGeom>
            <a:noFill/>
            <a:ln w="38100">
              <a:solidFill>
                <a:schemeClr val="accent2"/>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158" name="Line 342"/>
            <p:cNvSpPr>
              <a:spLocks noChangeShapeType="1"/>
            </p:cNvSpPr>
            <p:nvPr/>
          </p:nvSpPr>
          <p:spPr bwMode="auto">
            <a:xfrm>
              <a:off x="2429062" y="2762953"/>
              <a:ext cx="1666688" cy="638119"/>
            </a:xfrm>
            <a:prstGeom prst="line">
              <a:avLst/>
            </a:prstGeom>
            <a:noFill/>
            <a:ln w="38100">
              <a:solidFill>
                <a:schemeClr val="accent2"/>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35160" name="Line 344"/>
            <p:cNvSpPr>
              <a:spLocks noChangeShapeType="1"/>
            </p:cNvSpPr>
            <p:nvPr/>
          </p:nvSpPr>
          <p:spPr bwMode="auto">
            <a:xfrm>
              <a:off x="1486193" y="3051853"/>
              <a:ext cx="369846" cy="1881023"/>
            </a:xfrm>
            <a:prstGeom prst="line">
              <a:avLst/>
            </a:prstGeom>
            <a:noFill/>
            <a:ln w="38100">
              <a:solidFill>
                <a:schemeClr val="accent2"/>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63" name="Line 342"/>
            <p:cNvSpPr>
              <a:spLocks noChangeShapeType="1"/>
            </p:cNvSpPr>
            <p:nvPr/>
          </p:nvSpPr>
          <p:spPr bwMode="auto">
            <a:xfrm>
              <a:off x="1800483" y="3045503"/>
              <a:ext cx="479371" cy="763521"/>
            </a:xfrm>
            <a:prstGeom prst="line">
              <a:avLst/>
            </a:prstGeom>
            <a:noFill/>
            <a:ln w="38100">
              <a:solidFill>
                <a:schemeClr val="accent2"/>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grpSp>
      <p:sp>
        <p:nvSpPr>
          <p:cNvPr id="167" name="Text Box 338"/>
          <p:cNvSpPr txBox="1">
            <a:spLocks noChangeArrowheads="1"/>
          </p:cNvSpPr>
          <p:nvPr/>
        </p:nvSpPr>
        <p:spPr bwMode="auto">
          <a:xfrm>
            <a:off x="1489075" y="4133850"/>
            <a:ext cx="1878013" cy="3683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latin typeface="Arial"/>
                <a:cs typeface="Arial"/>
              </a:rPr>
              <a:t>managed device</a:t>
            </a:r>
            <a:endParaRPr lang="en-US" dirty="0">
              <a:latin typeface="Arial"/>
              <a:cs typeface="Arial"/>
            </a:endParaRPr>
          </a:p>
        </p:txBody>
      </p:sp>
      <p:grpSp>
        <p:nvGrpSpPr>
          <p:cNvPr id="151" name="Group 150"/>
          <p:cNvGrpSpPr>
            <a:grpSpLocks/>
          </p:cNvGrpSpPr>
          <p:nvPr/>
        </p:nvGrpSpPr>
        <p:grpSpPr bwMode="auto">
          <a:xfrm>
            <a:off x="1716890" y="3631882"/>
            <a:ext cx="1293812" cy="615950"/>
            <a:chOff x="6563312" y="4346525"/>
            <a:chExt cx="1292995" cy="615298"/>
          </a:xfrm>
        </p:grpSpPr>
        <p:sp>
          <p:nvSpPr>
            <p:cNvPr id="152" name="Oval 306"/>
            <p:cNvSpPr>
              <a:spLocks noChangeArrowheads="1"/>
            </p:cNvSpPr>
            <p:nvPr/>
          </p:nvSpPr>
          <p:spPr bwMode="auto">
            <a:xfrm>
              <a:off x="6563312" y="4346525"/>
              <a:ext cx="1292995" cy="615298"/>
            </a:xfrm>
            <a:prstGeom prst="ellipse">
              <a:avLst/>
            </a:prstGeom>
            <a:solidFill>
              <a:schemeClr val="bg1"/>
            </a:solidFill>
            <a:ln w="19050">
              <a:solidFill>
                <a:srgbClr val="FF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53" name="Text Box 302"/>
            <p:cNvSpPr txBox="1">
              <a:spLocks noChangeArrowheads="1"/>
            </p:cNvSpPr>
            <p:nvPr/>
          </p:nvSpPr>
          <p:spPr bwMode="auto">
            <a:xfrm>
              <a:off x="6607734" y="4465462"/>
              <a:ext cx="529890" cy="35205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latin typeface="Arial"/>
                  <a:cs typeface="Arial"/>
                </a:rPr>
                <a:t>agent</a:t>
              </a:r>
            </a:p>
          </p:txBody>
        </p:sp>
        <p:grpSp>
          <p:nvGrpSpPr>
            <p:cNvPr id="35876" name="Group 303"/>
            <p:cNvGrpSpPr>
              <a:grpSpLocks/>
            </p:cNvGrpSpPr>
            <p:nvPr/>
          </p:nvGrpSpPr>
          <p:grpSpPr bwMode="auto">
            <a:xfrm>
              <a:off x="7112206" y="4464844"/>
              <a:ext cx="602118" cy="370756"/>
              <a:chOff x="714" y="2006"/>
              <a:chExt cx="368" cy="219"/>
            </a:xfrm>
          </p:grpSpPr>
          <p:sp>
            <p:nvSpPr>
              <p:cNvPr id="155" name="Rectangle 304"/>
              <p:cNvSpPr>
                <a:spLocks noChangeArrowheads="1"/>
              </p:cNvSpPr>
              <p:nvPr/>
            </p:nvSpPr>
            <p:spPr bwMode="auto">
              <a:xfrm>
                <a:off x="747" y="2026"/>
                <a:ext cx="314" cy="199"/>
              </a:xfrm>
              <a:prstGeom prst="rect">
                <a:avLst/>
              </a:prstGeom>
              <a:solidFill>
                <a:schemeClr val="accent2"/>
              </a:solidFill>
              <a:ln w="9525">
                <a:solidFill>
                  <a:schemeClr val="accent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Arial"/>
                  <a:cs typeface="Arial"/>
                </a:endParaRPr>
              </a:p>
            </p:txBody>
          </p:sp>
          <p:sp>
            <p:nvSpPr>
              <p:cNvPr id="156" name="Text Box 305"/>
              <p:cNvSpPr txBox="1">
                <a:spLocks noChangeArrowheads="1"/>
              </p:cNvSpPr>
              <p:nvPr/>
            </p:nvSpPr>
            <p:spPr bwMode="auto">
              <a:xfrm>
                <a:off x="714" y="2006"/>
                <a:ext cx="368" cy="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chemeClr val="bg1"/>
                    </a:solidFill>
                    <a:latin typeface="Arial"/>
                    <a:cs typeface="Arial"/>
                  </a:rPr>
                  <a:t>data</a:t>
                </a:r>
                <a:endParaRPr lang="en-US" sz="1600" dirty="0">
                  <a:latin typeface="Arial"/>
                  <a:cs typeface="Arial"/>
                </a:endParaRPr>
              </a:p>
            </p:txBody>
          </p:sp>
        </p:grpSp>
      </p:grpSp>
    </p:spTree>
    <p:extLst>
      <p:ext uri="{BB962C8B-B14F-4D97-AF65-F5344CB8AC3E}">
        <p14:creationId xmlns:p14="http://schemas.microsoft.com/office/powerpoint/2010/main" val="4211154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39"/>
                                        </p:tgtEl>
                                        <p:attrNameLst>
                                          <p:attrName>style.visibility</p:attrName>
                                        </p:attrNameLst>
                                      </p:cBhvr>
                                      <p:to>
                                        <p:strVal val="visible"/>
                                      </p:to>
                                    </p:set>
                                    <p:animEffect transition="in" filter="dissolve">
                                      <p:cBhvr>
                                        <p:cTn id="10" dur="500"/>
                                        <p:tgtEl>
                                          <p:spTgt spid="139"/>
                                        </p:tgtEl>
                                      </p:cBhvr>
                                    </p:animEffect>
                                  </p:childTnLst>
                                </p:cTn>
                              </p:par>
                              <p:par>
                                <p:cTn id="11" presetID="9" presetClass="entr" presetSubtype="0" fill="hold" nodeType="withEffect">
                                  <p:stCondLst>
                                    <p:cond delay="0"/>
                                  </p:stCondLst>
                                  <p:childTnLst>
                                    <p:set>
                                      <p:cBhvr>
                                        <p:cTn id="12" dur="1" fill="hold">
                                          <p:stCondLst>
                                            <p:cond delay="0"/>
                                          </p:stCondLst>
                                        </p:cTn>
                                        <p:tgtEl>
                                          <p:spTgt spid="145"/>
                                        </p:tgtEl>
                                        <p:attrNameLst>
                                          <p:attrName>style.visibility</p:attrName>
                                        </p:attrNameLst>
                                      </p:cBhvr>
                                      <p:to>
                                        <p:strVal val="visible"/>
                                      </p:to>
                                    </p:set>
                                    <p:animEffect transition="in" filter="dissolve">
                                      <p:cBhvr>
                                        <p:cTn id="13" dur="500"/>
                                        <p:tgtEl>
                                          <p:spTgt spid="145"/>
                                        </p:tgtEl>
                                      </p:cBhvr>
                                    </p:animEffect>
                                  </p:childTnLst>
                                </p:cTn>
                              </p:par>
                              <p:par>
                                <p:cTn id="14" presetID="9" presetClass="entr" presetSubtype="0" fill="hold" nodeType="withEffect">
                                  <p:stCondLst>
                                    <p:cond delay="0"/>
                                  </p:stCondLst>
                                  <p:childTnLst>
                                    <p:set>
                                      <p:cBhvr>
                                        <p:cTn id="15" dur="1" fill="hold">
                                          <p:stCondLst>
                                            <p:cond delay="0"/>
                                          </p:stCondLst>
                                        </p:cTn>
                                        <p:tgtEl>
                                          <p:spTgt spid="151"/>
                                        </p:tgtEl>
                                        <p:attrNameLst>
                                          <p:attrName>style.visibility</p:attrName>
                                        </p:attrNameLst>
                                      </p:cBhvr>
                                      <p:to>
                                        <p:strVal val="visible"/>
                                      </p:to>
                                    </p:set>
                                    <p:animEffect transition="in" filter="dissolve">
                                      <p:cBhvr>
                                        <p:cTn id="16" dur="500"/>
                                        <p:tgtEl>
                                          <p:spTgt spid="151"/>
                                        </p:tgtEl>
                                      </p:cBhvr>
                                    </p:animEffect>
                                  </p:childTnLst>
                                </p:cTn>
                              </p:par>
                              <p:par>
                                <p:cTn id="17" presetID="9" presetClass="entr" presetSubtype="0" fill="hold" nodeType="withEffect">
                                  <p:stCondLst>
                                    <p:cond delay="0"/>
                                  </p:stCondLst>
                                  <p:childTnLst>
                                    <p:set>
                                      <p:cBhvr>
                                        <p:cTn id="18" dur="1" fill="hold">
                                          <p:stCondLst>
                                            <p:cond delay="0"/>
                                          </p:stCondLst>
                                        </p:cTn>
                                        <p:tgtEl>
                                          <p:spTgt spid="157"/>
                                        </p:tgtEl>
                                        <p:attrNameLst>
                                          <p:attrName>style.visibility</p:attrName>
                                        </p:attrNameLst>
                                      </p:cBhvr>
                                      <p:to>
                                        <p:strVal val="visible"/>
                                      </p:to>
                                    </p:set>
                                    <p:animEffect transition="in" filter="dissolve">
                                      <p:cBhvr>
                                        <p:cTn id="19" dur="500"/>
                                        <p:tgtEl>
                                          <p:spTgt spid="157"/>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dissolve">
                                      <p:cBhvr>
                                        <p:cTn id="24" dur="500"/>
                                        <p:tgtEl>
                                          <p:spTgt spid="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Architecture for </a:t>
            </a:r>
            <a:r>
              <a:rPr lang="en-US" sz="2800" dirty="0"/>
              <a:t>network</a:t>
            </a:r>
            <a:r>
              <a:rPr lang="en-US" sz="3600" dirty="0"/>
              <a:t> management</a:t>
            </a:r>
            <a:r>
              <a:rPr lang="en-US" sz="3600" dirty="0" smtClean="0">
                <a:latin typeface="Arial"/>
                <a:cs typeface="Arial"/>
              </a:rPr>
              <a:t/>
            </a:r>
            <a:br>
              <a:rPr lang="en-US" sz="3600" dirty="0" smtClean="0">
                <a:latin typeface="Arial"/>
                <a:cs typeface="Arial"/>
              </a:rPr>
            </a:br>
            <a:r>
              <a:rPr lang="en-US" sz="3600" dirty="0" smtClean="0">
                <a:latin typeface="Arial"/>
                <a:cs typeface="Arial"/>
              </a:rPr>
              <a:t>(TCP/IP </a:t>
            </a:r>
            <a:r>
              <a:rPr lang="en-US" sz="3600" dirty="0">
                <a:latin typeface="Arial"/>
                <a:cs typeface="Arial"/>
              </a:rPr>
              <a:t>network</a:t>
            </a:r>
            <a:r>
              <a:rPr lang="en-US" sz="3600" spc="-103" dirty="0">
                <a:latin typeface="Arial"/>
                <a:cs typeface="Arial"/>
              </a:rPr>
              <a:t> </a:t>
            </a:r>
            <a:r>
              <a:rPr lang="en-US" sz="3600" dirty="0">
                <a:latin typeface="Arial"/>
                <a:cs typeface="Arial"/>
              </a:rPr>
              <a:t>management</a:t>
            </a:r>
            <a:r>
              <a:rPr lang="en-US" sz="3600" spc="-186" dirty="0">
                <a:latin typeface="Arial"/>
                <a:cs typeface="Arial"/>
              </a:rPr>
              <a:t> </a:t>
            </a:r>
            <a:r>
              <a:rPr lang="en-US" sz="3600" dirty="0" smtClean="0">
                <a:latin typeface="Arial"/>
                <a:cs typeface="Arial"/>
              </a:rPr>
              <a:t>model)</a:t>
            </a:r>
            <a:endParaRPr lang="ar-SA" sz="3600" dirty="0"/>
          </a:p>
        </p:txBody>
      </p:sp>
      <p:sp>
        <p:nvSpPr>
          <p:cNvPr id="3" name="Content Placeholder 2"/>
          <p:cNvSpPr>
            <a:spLocks noGrp="1"/>
          </p:cNvSpPr>
          <p:nvPr>
            <p:ph idx="1"/>
          </p:nvPr>
        </p:nvSpPr>
        <p:spPr>
          <a:xfrm>
            <a:off x="368137" y="1472505"/>
            <a:ext cx="7620000" cy="4800600"/>
          </a:xfrm>
        </p:spPr>
        <p:txBody>
          <a:bodyPr>
            <a:normAutofit/>
          </a:bodyPr>
          <a:lstStyle/>
          <a:p>
            <a:pPr marL="114300" indent="0">
              <a:buNone/>
            </a:pPr>
            <a:endParaRPr lang="en-US" sz="4000" dirty="0" smtClean="0"/>
          </a:p>
          <a:p>
            <a:pPr marL="914400" lvl="1" indent="-457200">
              <a:buFont typeface="+mj-lt"/>
              <a:buAutoNum type="arabicPeriod"/>
            </a:pPr>
            <a:r>
              <a:rPr lang="en-US" sz="3600" spc="-5" dirty="0" smtClean="0">
                <a:latin typeface="Arial"/>
                <a:cs typeface="Arial"/>
              </a:rPr>
              <a:t>Managemen</a:t>
            </a:r>
            <a:r>
              <a:rPr lang="en-US" sz="3600" dirty="0" smtClean="0">
                <a:latin typeface="Arial"/>
                <a:cs typeface="Arial"/>
              </a:rPr>
              <a:t>t</a:t>
            </a:r>
            <a:r>
              <a:rPr lang="en-US" sz="3600" spc="-205" dirty="0" smtClean="0">
                <a:latin typeface="Arial"/>
                <a:cs typeface="Arial"/>
              </a:rPr>
              <a:t> </a:t>
            </a:r>
            <a:r>
              <a:rPr lang="en-US" sz="3600" spc="-5" dirty="0" smtClean="0">
                <a:latin typeface="Arial"/>
                <a:cs typeface="Arial"/>
              </a:rPr>
              <a:t>station</a:t>
            </a:r>
            <a:endParaRPr lang="ar-SA" sz="3600" spc="-5" dirty="0" smtClean="0">
              <a:latin typeface="Arial"/>
              <a:cs typeface="Arial"/>
            </a:endParaRPr>
          </a:p>
          <a:p>
            <a:pPr marL="914400" marR="60916" lvl="1" indent="-457200">
              <a:buFont typeface="+mj-lt"/>
              <a:buAutoNum type="arabicPeriod"/>
            </a:pPr>
            <a:r>
              <a:rPr lang="fr-FR" sz="3600" spc="-5" dirty="0" smtClean="0">
                <a:latin typeface="Arial"/>
                <a:cs typeface="Arial"/>
              </a:rPr>
              <a:t>Management agent</a:t>
            </a:r>
          </a:p>
          <a:p>
            <a:pPr marL="914400" lvl="1" indent="-457200">
              <a:buFont typeface="+mj-lt"/>
              <a:buAutoNum type="arabicPeriod"/>
            </a:pPr>
            <a:r>
              <a:rPr lang="fr-FR" sz="3600" spc="-5" dirty="0" smtClean="0">
                <a:latin typeface="Arial"/>
                <a:cs typeface="Arial"/>
              </a:rPr>
              <a:t>Management </a:t>
            </a:r>
            <a:r>
              <a:rPr lang="fr-FR" sz="3600" spc="-5" dirty="0" smtClean="0">
                <a:latin typeface="Arial"/>
                <a:cs typeface="Arial"/>
              </a:rPr>
              <a:t>information base</a:t>
            </a:r>
            <a:endParaRPr lang="ar-SA" sz="3600" spc="-5" dirty="0" smtClean="0">
              <a:latin typeface="Arial"/>
              <a:cs typeface="Arial"/>
            </a:endParaRPr>
          </a:p>
          <a:p>
            <a:pPr marL="914400" lvl="1" indent="-457200">
              <a:buFont typeface="+mj-lt"/>
              <a:buAutoNum type="arabicPeriod"/>
            </a:pPr>
            <a:r>
              <a:rPr lang="en-US" sz="3600" spc="-5" dirty="0" smtClean="0">
                <a:latin typeface="Arial"/>
                <a:cs typeface="Arial"/>
              </a:rPr>
              <a:t>Network management protocol</a:t>
            </a:r>
          </a:p>
        </p:txBody>
      </p:sp>
      <p:sp>
        <p:nvSpPr>
          <p:cNvPr id="4" name="Slide Number Placeholder 3"/>
          <p:cNvSpPr>
            <a:spLocks noGrp="1"/>
          </p:cNvSpPr>
          <p:nvPr>
            <p:ph type="sldNum" sz="quarter" idx="12"/>
          </p:nvPr>
        </p:nvSpPr>
        <p:spPr/>
        <p:txBody>
          <a:bodyPr/>
          <a:lstStyle/>
          <a:p>
            <a:fld id="{1FF0665B-7072-4949-8111-734BC6A7D108}" type="slidenum">
              <a:rPr lang="ar-SA" smtClean="0"/>
              <a:pPr/>
              <a:t>6</a:t>
            </a:fld>
            <a:endParaRPr lang="ar-SA" dirty="0"/>
          </a:p>
        </p:txBody>
      </p:sp>
    </p:spTree>
    <p:extLst>
      <p:ext uri="{BB962C8B-B14F-4D97-AF65-F5344CB8AC3E}">
        <p14:creationId xmlns:p14="http://schemas.microsoft.com/office/powerpoint/2010/main" val="4192791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Management </a:t>
            </a:r>
            <a:r>
              <a:rPr lang="en-US" sz="4400" dirty="0" smtClean="0"/>
              <a:t>Station </a:t>
            </a:r>
            <a:br>
              <a:rPr lang="en-US" sz="4400" dirty="0" smtClean="0"/>
            </a:br>
            <a:r>
              <a:rPr lang="en-US" sz="4400" dirty="0" smtClean="0"/>
              <a:t>(Managing Entity)</a:t>
            </a:r>
            <a:endParaRPr lang="ar-SA" sz="4400" dirty="0"/>
          </a:p>
        </p:txBody>
      </p:sp>
      <p:sp>
        <p:nvSpPr>
          <p:cNvPr id="3" name="Content Placeholder 2"/>
          <p:cNvSpPr>
            <a:spLocks noGrp="1"/>
          </p:cNvSpPr>
          <p:nvPr>
            <p:ph idx="1"/>
          </p:nvPr>
        </p:nvSpPr>
        <p:spPr>
          <a:xfrm>
            <a:off x="457200" y="2110840"/>
            <a:ext cx="7620000" cy="4800600"/>
          </a:xfrm>
        </p:spPr>
        <p:txBody>
          <a:bodyPr>
            <a:normAutofit/>
          </a:bodyPr>
          <a:lstStyle/>
          <a:p>
            <a:r>
              <a:rPr lang="en-US" sz="2800" dirty="0" smtClean="0">
                <a:latin typeface="Arial"/>
                <a:cs typeface="Arial"/>
              </a:rPr>
              <a:t>Is a stand-alone</a:t>
            </a:r>
            <a:r>
              <a:rPr lang="en-US" sz="2800" spc="19" dirty="0" smtClean="0">
                <a:latin typeface="Arial"/>
                <a:cs typeface="Arial"/>
              </a:rPr>
              <a:t> </a:t>
            </a:r>
            <a:r>
              <a:rPr lang="en-US" sz="2800" dirty="0" smtClean="0">
                <a:latin typeface="Arial"/>
                <a:cs typeface="Arial"/>
              </a:rPr>
              <a:t>device</a:t>
            </a:r>
          </a:p>
          <a:p>
            <a:r>
              <a:rPr lang="en-US" sz="2800" dirty="0" smtClean="0">
                <a:solidFill>
                  <a:srgbClr val="00007B"/>
                </a:solidFill>
                <a:latin typeface="PMingLiU"/>
                <a:cs typeface="PMingLiU"/>
              </a:rPr>
              <a:t></a:t>
            </a:r>
            <a:r>
              <a:rPr lang="en-US" sz="2800" dirty="0" smtClean="0">
                <a:latin typeface="Arial"/>
                <a:cs typeface="Arial"/>
              </a:rPr>
              <a:t>A</a:t>
            </a:r>
            <a:r>
              <a:rPr lang="en-US" sz="2800" spc="-9" dirty="0" smtClean="0">
                <a:latin typeface="Arial"/>
                <a:cs typeface="Arial"/>
              </a:rPr>
              <a:t> </a:t>
            </a:r>
            <a:r>
              <a:rPr lang="en-US" sz="2800" dirty="0" smtClean="0">
                <a:latin typeface="Arial"/>
                <a:cs typeface="Arial"/>
              </a:rPr>
              <a:t>set </a:t>
            </a:r>
            <a:r>
              <a:rPr lang="en-US" sz="2800" spc="-5" dirty="0" smtClean="0">
                <a:latin typeface="Arial"/>
                <a:cs typeface="Arial"/>
              </a:rPr>
              <a:t>o</a:t>
            </a:r>
            <a:r>
              <a:rPr lang="en-US" sz="2800" dirty="0" smtClean="0">
                <a:latin typeface="Arial"/>
                <a:cs typeface="Arial"/>
              </a:rPr>
              <a:t>f management</a:t>
            </a:r>
            <a:r>
              <a:rPr lang="en-US" sz="2800" spc="19" dirty="0" smtClean="0">
                <a:latin typeface="Arial"/>
                <a:cs typeface="Arial"/>
              </a:rPr>
              <a:t> </a:t>
            </a:r>
            <a:r>
              <a:rPr lang="en-US" sz="2800" dirty="0" smtClean="0">
                <a:latin typeface="Arial"/>
                <a:cs typeface="Arial"/>
              </a:rPr>
              <a:t>applications</a:t>
            </a:r>
            <a:r>
              <a:rPr lang="en-US" sz="2800" spc="14" dirty="0" smtClean="0">
                <a:latin typeface="Arial"/>
                <a:cs typeface="Arial"/>
              </a:rPr>
              <a:t> </a:t>
            </a:r>
            <a:r>
              <a:rPr lang="en-US" sz="2800" dirty="0" smtClean="0">
                <a:latin typeface="Arial"/>
                <a:cs typeface="Arial"/>
              </a:rPr>
              <a:t>for</a:t>
            </a:r>
            <a:r>
              <a:rPr lang="en-US" sz="2800" spc="9" dirty="0" smtClean="0">
                <a:latin typeface="Arial"/>
                <a:cs typeface="Arial"/>
              </a:rPr>
              <a:t> </a:t>
            </a:r>
            <a:r>
              <a:rPr lang="en-US" sz="2800" dirty="0" smtClean="0">
                <a:latin typeface="Arial"/>
                <a:cs typeface="Arial"/>
              </a:rPr>
              <a:t>data analysi</a:t>
            </a:r>
            <a:r>
              <a:rPr lang="en-US" sz="2800" spc="9" dirty="0" smtClean="0">
                <a:latin typeface="Arial"/>
                <a:cs typeface="Arial"/>
              </a:rPr>
              <a:t>s</a:t>
            </a:r>
            <a:r>
              <a:rPr lang="en-US" sz="2800" dirty="0" smtClean="0">
                <a:latin typeface="Arial"/>
                <a:cs typeface="Arial"/>
              </a:rPr>
              <a:t>, fault  recovery</a:t>
            </a:r>
          </a:p>
          <a:p>
            <a:r>
              <a:rPr lang="en-US" sz="2800" dirty="0" smtClean="0">
                <a:latin typeface="Arial"/>
                <a:cs typeface="Arial"/>
              </a:rPr>
              <a:t>An interface</a:t>
            </a:r>
            <a:r>
              <a:rPr lang="en-US" sz="2800" spc="14" dirty="0" smtClean="0">
                <a:latin typeface="Arial"/>
                <a:cs typeface="Arial"/>
              </a:rPr>
              <a:t> </a:t>
            </a:r>
            <a:r>
              <a:rPr lang="en-US" sz="2800" dirty="0" smtClean="0">
                <a:latin typeface="Arial"/>
                <a:cs typeface="Arial"/>
              </a:rPr>
              <a:t>by which</a:t>
            </a:r>
            <a:r>
              <a:rPr lang="en-US" sz="2800" spc="14" dirty="0" smtClean="0">
                <a:latin typeface="Arial"/>
                <a:cs typeface="Arial"/>
              </a:rPr>
              <a:t> </a:t>
            </a:r>
            <a:r>
              <a:rPr lang="en-US" sz="2800" dirty="0" smtClean="0">
                <a:latin typeface="Arial"/>
                <a:cs typeface="Arial"/>
              </a:rPr>
              <a:t>network</a:t>
            </a:r>
            <a:r>
              <a:rPr lang="en-US" sz="2800" spc="14" dirty="0" smtClean="0">
                <a:latin typeface="Arial"/>
                <a:cs typeface="Arial"/>
              </a:rPr>
              <a:t> </a:t>
            </a:r>
            <a:r>
              <a:rPr lang="en-US" sz="2800" dirty="0" smtClean="0">
                <a:latin typeface="Arial"/>
                <a:cs typeface="Arial"/>
              </a:rPr>
              <a:t>manager</a:t>
            </a:r>
            <a:r>
              <a:rPr lang="en-US" sz="2800" spc="14" dirty="0" smtClean="0">
                <a:latin typeface="Arial"/>
                <a:cs typeface="Arial"/>
              </a:rPr>
              <a:t> </a:t>
            </a:r>
            <a:r>
              <a:rPr lang="en-US" sz="2800" dirty="0" smtClean="0">
                <a:latin typeface="Arial"/>
                <a:cs typeface="Arial"/>
              </a:rPr>
              <a:t>monitors</a:t>
            </a:r>
            <a:r>
              <a:rPr lang="en-US" sz="2800" spc="14" dirty="0" smtClean="0">
                <a:latin typeface="Arial"/>
                <a:cs typeface="Arial"/>
              </a:rPr>
              <a:t> </a:t>
            </a:r>
            <a:r>
              <a:rPr lang="en-US" sz="2800" dirty="0" smtClean="0">
                <a:latin typeface="Arial"/>
                <a:cs typeface="Arial"/>
              </a:rPr>
              <a:t>and</a:t>
            </a:r>
            <a:r>
              <a:rPr lang="en-US" sz="2800" spc="14" dirty="0" smtClean="0">
                <a:latin typeface="Arial"/>
                <a:cs typeface="Arial"/>
              </a:rPr>
              <a:t> </a:t>
            </a:r>
            <a:r>
              <a:rPr lang="en-US" sz="2800" dirty="0" smtClean="0">
                <a:latin typeface="Arial"/>
                <a:cs typeface="Arial"/>
              </a:rPr>
              <a:t>controls</a:t>
            </a:r>
            <a:r>
              <a:rPr lang="en-US" sz="2800" spc="14" dirty="0" smtClean="0">
                <a:latin typeface="Arial"/>
                <a:cs typeface="Arial"/>
              </a:rPr>
              <a:t> </a:t>
            </a:r>
            <a:r>
              <a:rPr lang="en-US" sz="2800" dirty="0" smtClean="0">
                <a:latin typeface="Arial"/>
                <a:cs typeface="Arial"/>
              </a:rPr>
              <a:t>the network</a:t>
            </a:r>
          </a:p>
          <a:p>
            <a:r>
              <a:rPr lang="en-US" sz="2800" dirty="0" smtClean="0">
                <a:latin typeface="Arial"/>
                <a:cs typeface="Arial"/>
              </a:rPr>
              <a:t>A database</a:t>
            </a:r>
            <a:r>
              <a:rPr lang="en-US" sz="2800" spc="19" dirty="0" smtClean="0">
                <a:latin typeface="Arial"/>
                <a:cs typeface="Arial"/>
              </a:rPr>
              <a:t> </a:t>
            </a:r>
            <a:r>
              <a:rPr lang="en-US" sz="2800" dirty="0" smtClean="0">
                <a:latin typeface="Arial"/>
                <a:cs typeface="Arial"/>
              </a:rPr>
              <a:t>of information</a:t>
            </a:r>
            <a:r>
              <a:rPr lang="en-US" sz="2800" spc="25" dirty="0" smtClean="0">
                <a:latin typeface="Arial"/>
                <a:cs typeface="Arial"/>
              </a:rPr>
              <a:t> </a:t>
            </a:r>
            <a:r>
              <a:rPr lang="en-US" sz="2800" dirty="0" smtClean="0">
                <a:latin typeface="Arial"/>
                <a:cs typeface="Arial"/>
              </a:rPr>
              <a:t>extracted from the MIBs of all the managed</a:t>
            </a:r>
            <a:r>
              <a:rPr lang="en-US" sz="2800" spc="19" dirty="0" smtClean="0">
                <a:latin typeface="Arial"/>
                <a:cs typeface="Arial"/>
              </a:rPr>
              <a:t> </a:t>
            </a:r>
            <a:r>
              <a:rPr lang="en-US" sz="2800" dirty="0" smtClean="0">
                <a:latin typeface="Arial"/>
                <a:cs typeface="Arial"/>
              </a:rPr>
              <a:t>entities</a:t>
            </a:r>
            <a:r>
              <a:rPr lang="en-US" sz="2800" spc="14" dirty="0" smtClean="0">
                <a:latin typeface="Arial"/>
                <a:cs typeface="Arial"/>
              </a:rPr>
              <a:t> </a:t>
            </a:r>
            <a:r>
              <a:rPr lang="en-US" sz="2800" dirty="0" smtClean="0">
                <a:latin typeface="Arial"/>
                <a:cs typeface="Arial"/>
              </a:rPr>
              <a:t>in the network</a:t>
            </a:r>
          </a:p>
          <a:p>
            <a:endParaRPr lang="en-US" sz="2800" dirty="0" smtClean="0">
              <a:latin typeface="Arial"/>
              <a:cs typeface="Arial"/>
            </a:endParaRPr>
          </a:p>
          <a:p>
            <a:pPr marL="586685">
              <a:lnSpc>
                <a:spcPct val="95825"/>
              </a:lnSpc>
              <a:spcBef>
                <a:spcPts val="1000"/>
              </a:spcBef>
            </a:pPr>
            <a:endParaRPr lang="en-US" sz="2800" dirty="0" smtClean="0">
              <a:latin typeface="Arial"/>
              <a:cs typeface="Arial"/>
            </a:endParaRPr>
          </a:p>
          <a:p>
            <a:endParaRPr lang="en-US" sz="2800" dirty="0" smtClean="0">
              <a:latin typeface="Arial"/>
              <a:cs typeface="Arial"/>
            </a:endParaRPr>
          </a:p>
          <a:p>
            <a:endParaRPr lang="ar-SA" sz="2800" dirty="0"/>
          </a:p>
        </p:txBody>
      </p:sp>
      <p:sp>
        <p:nvSpPr>
          <p:cNvPr id="4" name="Slide Number Placeholder 3"/>
          <p:cNvSpPr>
            <a:spLocks noGrp="1"/>
          </p:cNvSpPr>
          <p:nvPr>
            <p:ph type="sldNum" sz="quarter" idx="12"/>
          </p:nvPr>
        </p:nvSpPr>
        <p:spPr/>
        <p:txBody>
          <a:bodyPr/>
          <a:lstStyle/>
          <a:p>
            <a:fld id="{1FF0665B-7072-4949-8111-734BC6A7D108}" type="slidenum">
              <a:rPr lang="ar-SA" smtClean="0"/>
              <a:pPr/>
              <a:t>7</a:t>
            </a:fld>
            <a:endParaRPr lang="ar-SA" dirty="0"/>
          </a:p>
        </p:txBody>
      </p:sp>
    </p:spTree>
    <p:extLst>
      <p:ext uri="{BB962C8B-B14F-4D97-AF65-F5344CB8AC3E}">
        <p14:creationId xmlns:p14="http://schemas.microsoft.com/office/powerpoint/2010/main" val="592515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Management Station </a:t>
            </a:r>
            <a:br>
              <a:rPr lang="en-US" sz="4800" dirty="0"/>
            </a:br>
            <a:r>
              <a:rPr lang="en-US" sz="4800" dirty="0"/>
              <a:t>(Managing Entity)</a:t>
            </a:r>
            <a:endParaRPr lang="ar-SA" dirty="0"/>
          </a:p>
        </p:txBody>
      </p:sp>
      <p:sp>
        <p:nvSpPr>
          <p:cNvPr id="3" name="Content Placeholder 2"/>
          <p:cNvSpPr>
            <a:spLocks noGrp="1"/>
          </p:cNvSpPr>
          <p:nvPr>
            <p:ph idx="1"/>
          </p:nvPr>
        </p:nvSpPr>
        <p:spPr/>
        <p:txBody>
          <a:bodyPr>
            <a:normAutofit/>
          </a:bodyPr>
          <a:lstStyle/>
          <a:p>
            <a:pPr>
              <a:lnSpc>
                <a:spcPct val="150000"/>
              </a:lnSpc>
            </a:pPr>
            <a:r>
              <a:rPr lang="en-US" sz="2800" dirty="0" smtClean="0">
                <a:latin typeface="Arial"/>
                <a:cs typeface="Arial"/>
              </a:rPr>
              <a:t>Performs the</a:t>
            </a:r>
            <a:r>
              <a:rPr lang="en-US" sz="2800" spc="14" dirty="0" smtClean="0">
                <a:latin typeface="Arial"/>
                <a:cs typeface="Arial"/>
              </a:rPr>
              <a:t> </a:t>
            </a:r>
            <a:r>
              <a:rPr lang="en-US" sz="2800" dirty="0" smtClean="0">
                <a:latin typeface="Arial"/>
                <a:cs typeface="Arial"/>
              </a:rPr>
              <a:t>monitoring</a:t>
            </a:r>
            <a:r>
              <a:rPr lang="en-US" sz="2800" spc="14" dirty="0" smtClean="0">
                <a:latin typeface="Arial"/>
                <a:cs typeface="Arial"/>
              </a:rPr>
              <a:t> </a:t>
            </a:r>
            <a:r>
              <a:rPr lang="en-US" sz="2800" dirty="0" smtClean="0">
                <a:latin typeface="Arial"/>
                <a:cs typeface="Arial"/>
              </a:rPr>
              <a:t>function</a:t>
            </a:r>
            <a:r>
              <a:rPr lang="en-US" sz="2800" spc="14" dirty="0" smtClean="0">
                <a:latin typeface="Arial"/>
                <a:cs typeface="Arial"/>
              </a:rPr>
              <a:t> </a:t>
            </a:r>
            <a:r>
              <a:rPr lang="en-US" sz="2800" dirty="0" smtClean="0">
                <a:latin typeface="Arial"/>
                <a:cs typeface="Arial"/>
              </a:rPr>
              <a:t>by retrieving</a:t>
            </a:r>
            <a:r>
              <a:rPr lang="en-US" sz="2800" spc="14" dirty="0" smtClean="0">
                <a:latin typeface="Arial"/>
                <a:cs typeface="Arial"/>
              </a:rPr>
              <a:t> </a:t>
            </a:r>
            <a:r>
              <a:rPr lang="en-US" sz="2800" dirty="0" smtClean="0">
                <a:latin typeface="Arial"/>
                <a:cs typeface="Arial"/>
              </a:rPr>
              <a:t>the</a:t>
            </a:r>
            <a:r>
              <a:rPr lang="en-US" sz="2800" spc="14" dirty="0" smtClean="0">
                <a:latin typeface="Arial"/>
                <a:cs typeface="Arial"/>
              </a:rPr>
              <a:t> </a:t>
            </a:r>
            <a:r>
              <a:rPr lang="en-US" sz="2800" dirty="0" smtClean="0">
                <a:latin typeface="Arial"/>
                <a:cs typeface="Arial"/>
              </a:rPr>
              <a:t>value</a:t>
            </a:r>
            <a:r>
              <a:rPr lang="en-US" sz="2800" spc="14" dirty="0" smtClean="0">
                <a:latin typeface="Arial"/>
                <a:cs typeface="Arial"/>
              </a:rPr>
              <a:t> </a:t>
            </a:r>
            <a:r>
              <a:rPr lang="en-US" sz="2800" dirty="0" smtClean="0">
                <a:latin typeface="Arial"/>
                <a:cs typeface="Arial"/>
              </a:rPr>
              <a:t>of MIB objects</a:t>
            </a:r>
          </a:p>
          <a:p>
            <a:pPr>
              <a:lnSpc>
                <a:spcPct val="150000"/>
              </a:lnSpc>
            </a:pPr>
            <a:r>
              <a:rPr lang="en-US" sz="2800" dirty="0" smtClean="0">
                <a:latin typeface="Arial"/>
                <a:cs typeface="Arial"/>
              </a:rPr>
              <a:t>Cause</a:t>
            </a:r>
            <a:r>
              <a:rPr lang="en-US" sz="2800" spc="5" dirty="0" smtClean="0">
                <a:latin typeface="Arial"/>
                <a:cs typeface="Arial"/>
              </a:rPr>
              <a:t> </a:t>
            </a:r>
            <a:r>
              <a:rPr lang="en-US" sz="2800" dirty="0" smtClean="0">
                <a:latin typeface="Arial"/>
                <a:cs typeface="Arial"/>
              </a:rPr>
              <a:t>an</a:t>
            </a:r>
            <a:r>
              <a:rPr lang="en-US" sz="2800" spc="5" dirty="0" smtClean="0">
                <a:latin typeface="Arial"/>
                <a:cs typeface="Arial"/>
              </a:rPr>
              <a:t> </a:t>
            </a:r>
            <a:r>
              <a:rPr lang="en-US" sz="2800" dirty="0" smtClean="0">
                <a:latin typeface="Arial"/>
                <a:cs typeface="Arial"/>
              </a:rPr>
              <a:t>action</a:t>
            </a:r>
            <a:r>
              <a:rPr lang="en-US" sz="2800" spc="5" dirty="0" smtClean="0">
                <a:latin typeface="Arial"/>
                <a:cs typeface="Arial"/>
              </a:rPr>
              <a:t> </a:t>
            </a:r>
            <a:r>
              <a:rPr lang="en-US" sz="2800" dirty="0" smtClean="0">
                <a:latin typeface="Arial"/>
                <a:cs typeface="Arial"/>
              </a:rPr>
              <a:t>to</a:t>
            </a:r>
            <a:r>
              <a:rPr lang="en-US" sz="2800" spc="5" dirty="0" smtClean="0">
                <a:latin typeface="Arial"/>
                <a:cs typeface="Arial"/>
              </a:rPr>
              <a:t> </a:t>
            </a:r>
            <a:r>
              <a:rPr lang="en-US" sz="2800" dirty="0" smtClean="0">
                <a:latin typeface="Arial"/>
                <a:cs typeface="Arial"/>
              </a:rPr>
              <a:t>take</a:t>
            </a:r>
            <a:r>
              <a:rPr lang="en-US" sz="2800" spc="5" dirty="0" smtClean="0">
                <a:latin typeface="Arial"/>
                <a:cs typeface="Arial"/>
              </a:rPr>
              <a:t> </a:t>
            </a:r>
            <a:r>
              <a:rPr lang="en-US" sz="2800" dirty="0" smtClean="0">
                <a:latin typeface="Arial"/>
                <a:cs typeface="Arial"/>
              </a:rPr>
              <a:t>place</a:t>
            </a:r>
            <a:r>
              <a:rPr lang="en-US" sz="2800" spc="5" dirty="0" smtClean="0">
                <a:latin typeface="Arial"/>
                <a:cs typeface="Arial"/>
              </a:rPr>
              <a:t> </a:t>
            </a:r>
            <a:r>
              <a:rPr lang="en-US" sz="2800" dirty="0" smtClean="0">
                <a:latin typeface="Arial"/>
                <a:cs typeface="Arial"/>
              </a:rPr>
              <a:t>at</a:t>
            </a:r>
            <a:r>
              <a:rPr lang="en-US" sz="2800" spc="5" dirty="0" smtClean="0">
                <a:latin typeface="Arial"/>
                <a:cs typeface="Arial"/>
              </a:rPr>
              <a:t> </a:t>
            </a:r>
            <a:r>
              <a:rPr lang="en-US" sz="2800" dirty="0" smtClean="0">
                <a:latin typeface="Arial"/>
                <a:cs typeface="Arial"/>
              </a:rPr>
              <a:t>an</a:t>
            </a:r>
            <a:r>
              <a:rPr lang="en-US" sz="2800" spc="5" dirty="0" smtClean="0">
                <a:latin typeface="Arial"/>
                <a:cs typeface="Arial"/>
              </a:rPr>
              <a:t> </a:t>
            </a:r>
            <a:r>
              <a:rPr lang="en-US" sz="2800" dirty="0" smtClean="0">
                <a:latin typeface="Arial"/>
                <a:cs typeface="Arial"/>
              </a:rPr>
              <a:t>agent</a:t>
            </a:r>
          </a:p>
          <a:p>
            <a:pPr>
              <a:lnSpc>
                <a:spcPct val="150000"/>
              </a:lnSpc>
            </a:pPr>
            <a:r>
              <a:rPr lang="en-US" sz="2800" dirty="0" smtClean="0">
                <a:latin typeface="Arial"/>
                <a:cs typeface="Arial"/>
              </a:rPr>
              <a:t>Changes</a:t>
            </a:r>
            <a:r>
              <a:rPr lang="en-US" sz="2800" spc="24" dirty="0" smtClean="0">
                <a:latin typeface="Arial"/>
                <a:cs typeface="Arial"/>
              </a:rPr>
              <a:t> </a:t>
            </a:r>
            <a:r>
              <a:rPr lang="en-US" sz="2800" dirty="0" smtClean="0">
                <a:latin typeface="Arial"/>
                <a:cs typeface="Arial"/>
              </a:rPr>
              <a:t>the conf</a:t>
            </a:r>
            <a:r>
              <a:rPr lang="en-US" sz="2800" spc="5" dirty="0" smtClean="0">
                <a:latin typeface="Arial"/>
                <a:cs typeface="Arial"/>
              </a:rPr>
              <a:t>i</a:t>
            </a:r>
            <a:r>
              <a:rPr lang="en-US" sz="2800" dirty="0" smtClean="0">
                <a:latin typeface="Arial"/>
                <a:cs typeface="Arial"/>
              </a:rPr>
              <a:t>guration</a:t>
            </a:r>
            <a:r>
              <a:rPr lang="en-US" sz="2800" spc="19" dirty="0" smtClean="0">
                <a:latin typeface="Arial"/>
                <a:cs typeface="Arial"/>
              </a:rPr>
              <a:t> </a:t>
            </a:r>
            <a:r>
              <a:rPr lang="en-US" sz="2800" dirty="0" smtClean="0">
                <a:latin typeface="Arial"/>
                <a:cs typeface="Arial"/>
              </a:rPr>
              <a:t>settings at an </a:t>
            </a:r>
            <a:r>
              <a:rPr lang="en-US" sz="2800" spc="-5" dirty="0" smtClean="0">
                <a:latin typeface="Arial"/>
                <a:cs typeface="Arial"/>
              </a:rPr>
              <a:t>a</a:t>
            </a:r>
            <a:r>
              <a:rPr lang="en-US" sz="2800" dirty="0" smtClean="0">
                <a:latin typeface="Arial"/>
                <a:cs typeface="Arial"/>
              </a:rPr>
              <a:t>gent</a:t>
            </a:r>
            <a:r>
              <a:rPr lang="en-US" sz="2800" spc="19" dirty="0" smtClean="0">
                <a:latin typeface="Arial"/>
                <a:cs typeface="Arial"/>
              </a:rPr>
              <a:t> </a:t>
            </a:r>
            <a:r>
              <a:rPr lang="en-US" sz="2800" spc="-5" dirty="0" smtClean="0">
                <a:latin typeface="Arial"/>
                <a:cs typeface="Arial"/>
              </a:rPr>
              <a:t>b</a:t>
            </a:r>
            <a:r>
              <a:rPr lang="en-US" sz="2800" dirty="0" smtClean="0">
                <a:latin typeface="Arial"/>
                <a:cs typeface="Arial"/>
              </a:rPr>
              <a:t>y modi</a:t>
            </a:r>
            <a:r>
              <a:rPr lang="en-US" sz="2800" spc="-5" dirty="0" smtClean="0">
                <a:latin typeface="Arial"/>
                <a:cs typeface="Arial"/>
              </a:rPr>
              <a:t>f</a:t>
            </a:r>
            <a:r>
              <a:rPr lang="en-US" sz="2800" dirty="0" smtClean="0">
                <a:latin typeface="Arial"/>
                <a:cs typeface="Arial"/>
              </a:rPr>
              <a:t>yi</a:t>
            </a:r>
            <a:r>
              <a:rPr lang="en-US" sz="2800" spc="-5" dirty="0" smtClean="0">
                <a:latin typeface="Arial"/>
                <a:cs typeface="Arial"/>
              </a:rPr>
              <a:t>n</a:t>
            </a:r>
            <a:r>
              <a:rPr lang="en-US" sz="2800" dirty="0" smtClean="0">
                <a:latin typeface="Arial"/>
                <a:cs typeface="Arial"/>
              </a:rPr>
              <a:t>g</a:t>
            </a:r>
            <a:r>
              <a:rPr lang="en-US" sz="2800" spc="25" dirty="0" smtClean="0">
                <a:latin typeface="Arial"/>
                <a:cs typeface="Arial"/>
              </a:rPr>
              <a:t> </a:t>
            </a:r>
            <a:r>
              <a:rPr lang="en-US" sz="2800" dirty="0" smtClean="0">
                <a:latin typeface="Arial"/>
                <a:cs typeface="Arial"/>
              </a:rPr>
              <a:t>the value</a:t>
            </a:r>
            <a:r>
              <a:rPr lang="en-US" sz="2800" spc="5" dirty="0" smtClean="0">
                <a:latin typeface="Arial"/>
                <a:cs typeface="Arial"/>
              </a:rPr>
              <a:t> </a:t>
            </a:r>
            <a:r>
              <a:rPr lang="en-US" sz="2800" dirty="0" smtClean="0">
                <a:latin typeface="Arial"/>
                <a:cs typeface="Arial"/>
              </a:rPr>
              <a:t>of</a:t>
            </a:r>
            <a:r>
              <a:rPr lang="en-US" sz="2800" spc="5" dirty="0" smtClean="0">
                <a:latin typeface="Arial"/>
                <a:cs typeface="Arial"/>
              </a:rPr>
              <a:t> </a:t>
            </a:r>
            <a:r>
              <a:rPr lang="en-US" sz="2800" dirty="0" smtClean="0">
                <a:latin typeface="Arial"/>
                <a:cs typeface="Arial"/>
              </a:rPr>
              <a:t>specific</a:t>
            </a:r>
            <a:r>
              <a:rPr lang="en-US" sz="2800" spc="5" dirty="0" smtClean="0">
                <a:latin typeface="Arial"/>
                <a:cs typeface="Arial"/>
              </a:rPr>
              <a:t> </a:t>
            </a:r>
            <a:r>
              <a:rPr lang="en-US" sz="2800" dirty="0" smtClean="0">
                <a:latin typeface="Arial"/>
                <a:cs typeface="Arial"/>
              </a:rPr>
              <a:t>variables</a:t>
            </a:r>
          </a:p>
          <a:p>
            <a:pPr>
              <a:lnSpc>
                <a:spcPct val="150000"/>
              </a:lnSpc>
            </a:pPr>
            <a:endParaRPr lang="ar-SA" sz="2800" dirty="0"/>
          </a:p>
        </p:txBody>
      </p:sp>
      <p:sp>
        <p:nvSpPr>
          <p:cNvPr id="4" name="Slide Number Placeholder 3"/>
          <p:cNvSpPr>
            <a:spLocks noGrp="1"/>
          </p:cNvSpPr>
          <p:nvPr>
            <p:ph type="sldNum" sz="quarter" idx="12"/>
          </p:nvPr>
        </p:nvSpPr>
        <p:spPr/>
        <p:txBody>
          <a:bodyPr/>
          <a:lstStyle/>
          <a:p>
            <a:fld id="{1FF0665B-7072-4949-8111-734BC6A7D108}" type="slidenum">
              <a:rPr lang="ar-SA" smtClean="0"/>
              <a:pPr/>
              <a:t>8</a:t>
            </a:fld>
            <a:endParaRPr lang="ar-SA" dirty="0"/>
          </a:p>
        </p:txBody>
      </p:sp>
    </p:spTree>
    <p:extLst>
      <p:ext uri="{BB962C8B-B14F-4D97-AF65-F5344CB8AC3E}">
        <p14:creationId xmlns:p14="http://schemas.microsoft.com/office/powerpoint/2010/main" val="3026679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Management </a:t>
            </a:r>
            <a:r>
              <a:rPr lang="en-US" dirty="0" smtClean="0"/>
              <a:t>Agent </a:t>
            </a:r>
            <a:br>
              <a:rPr lang="en-US" dirty="0" smtClean="0"/>
            </a:br>
            <a:r>
              <a:rPr lang="en-US" dirty="0" smtClean="0"/>
              <a:t>(Managed Device)</a:t>
            </a:r>
            <a:endParaRPr lang="ar-SA" dirty="0"/>
          </a:p>
        </p:txBody>
      </p:sp>
      <p:sp>
        <p:nvSpPr>
          <p:cNvPr id="3" name="Content Placeholder 2"/>
          <p:cNvSpPr>
            <a:spLocks noGrp="1"/>
          </p:cNvSpPr>
          <p:nvPr>
            <p:ph idx="1"/>
          </p:nvPr>
        </p:nvSpPr>
        <p:spPr/>
        <p:txBody>
          <a:bodyPr>
            <a:normAutofit/>
          </a:bodyPr>
          <a:lstStyle/>
          <a:p>
            <a:pPr marL="12699" marR="60916">
              <a:lnSpc>
                <a:spcPct val="150000"/>
              </a:lnSpc>
              <a:spcBef>
                <a:spcPts val="168"/>
              </a:spcBef>
            </a:pPr>
            <a:r>
              <a:rPr lang="en-US" sz="2800" dirty="0" smtClean="0">
                <a:latin typeface="Arial"/>
                <a:cs typeface="Arial"/>
              </a:rPr>
              <a:t>Equipped</a:t>
            </a:r>
            <a:r>
              <a:rPr lang="en-US" sz="2800" spc="-135" dirty="0" smtClean="0">
                <a:latin typeface="Arial"/>
                <a:cs typeface="Arial"/>
              </a:rPr>
              <a:t> </a:t>
            </a:r>
            <a:r>
              <a:rPr lang="en-US" sz="2800" dirty="0" smtClean="0">
                <a:latin typeface="Arial"/>
                <a:cs typeface="Arial"/>
              </a:rPr>
              <a:t>on</a:t>
            </a:r>
            <a:r>
              <a:rPr lang="en-US" sz="2800" spc="-35" dirty="0" smtClean="0">
                <a:latin typeface="Arial"/>
                <a:cs typeface="Arial"/>
              </a:rPr>
              <a:t> </a:t>
            </a:r>
            <a:r>
              <a:rPr lang="en-US" sz="2800" dirty="0" smtClean="0">
                <a:latin typeface="Arial"/>
                <a:cs typeface="Arial"/>
              </a:rPr>
              <a:t>key</a:t>
            </a:r>
            <a:r>
              <a:rPr lang="en-US" sz="2800" spc="-49" dirty="0" smtClean="0">
                <a:latin typeface="Arial"/>
                <a:cs typeface="Arial"/>
              </a:rPr>
              <a:t> </a:t>
            </a:r>
            <a:r>
              <a:rPr lang="en-US" sz="2800" dirty="0" smtClean="0">
                <a:latin typeface="Arial"/>
                <a:cs typeface="Arial"/>
              </a:rPr>
              <a:t>platforms</a:t>
            </a:r>
          </a:p>
          <a:p>
            <a:pPr marL="671067" marR="60916" lvl="2">
              <a:lnSpc>
                <a:spcPct val="150000"/>
              </a:lnSpc>
              <a:spcBef>
                <a:spcPts val="168"/>
              </a:spcBef>
            </a:pPr>
            <a:r>
              <a:rPr lang="en-US" sz="2800" dirty="0" smtClean="0">
                <a:latin typeface="Arial"/>
                <a:cs typeface="Arial"/>
              </a:rPr>
              <a:t>Hosts,</a:t>
            </a:r>
            <a:r>
              <a:rPr lang="en-US" sz="2800" spc="-9" dirty="0" smtClean="0">
                <a:latin typeface="Arial"/>
                <a:cs typeface="Arial"/>
              </a:rPr>
              <a:t> </a:t>
            </a:r>
            <a:r>
              <a:rPr lang="en-US" sz="2800" dirty="0" smtClean="0">
                <a:latin typeface="Arial"/>
                <a:cs typeface="Arial"/>
              </a:rPr>
              <a:t>bridges, routers,</a:t>
            </a:r>
            <a:r>
              <a:rPr lang="en-US" sz="2800" spc="-9" dirty="0" smtClean="0">
                <a:latin typeface="Arial"/>
                <a:cs typeface="Arial"/>
              </a:rPr>
              <a:t> </a:t>
            </a:r>
            <a:r>
              <a:rPr lang="en-US" sz="2800" dirty="0" smtClean="0">
                <a:latin typeface="Arial"/>
                <a:cs typeface="Arial"/>
              </a:rPr>
              <a:t>and</a:t>
            </a:r>
            <a:r>
              <a:rPr lang="en-US" sz="2800" spc="9" dirty="0" smtClean="0">
                <a:latin typeface="Arial"/>
                <a:cs typeface="Arial"/>
              </a:rPr>
              <a:t> </a:t>
            </a:r>
            <a:r>
              <a:rPr lang="en-US" sz="2800" dirty="0" smtClean="0">
                <a:latin typeface="Arial"/>
                <a:cs typeface="Arial"/>
              </a:rPr>
              <a:t>hubs</a:t>
            </a:r>
          </a:p>
          <a:p>
            <a:pPr marL="12699" marR="60916">
              <a:lnSpc>
                <a:spcPct val="150000"/>
              </a:lnSpc>
              <a:spcBef>
                <a:spcPts val="168"/>
              </a:spcBef>
            </a:pPr>
            <a:r>
              <a:rPr lang="en-US" sz="2800" dirty="0" smtClean="0">
                <a:latin typeface="Arial"/>
                <a:cs typeface="Arial"/>
              </a:rPr>
              <a:t>Managed</a:t>
            </a:r>
            <a:r>
              <a:rPr lang="en-US" sz="2800" spc="-143" dirty="0" smtClean="0">
                <a:latin typeface="Arial"/>
                <a:cs typeface="Arial"/>
              </a:rPr>
              <a:t> </a:t>
            </a:r>
            <a:r>
              <a:rPr lang="en-US" sz="2800" dirty="0" smtClean="0">
                <a:latin typeface="Arial"/>
                <a:cs typeface="Arial"/>
              </a:rPr>
              <a:t>from</a:t>
            </a:r>
            <a:r>
              <a:rPr lang="en-US" sz="2800" spc="-63" dirty="0" smtClean="0">
                <a:latin typeface="Arial"/>
                <a:cs typeface="Arial"/>
              </a:rPr>
              <a:t> </a:t>
            </a:r>
            <a:r>
              <a:rPr lang="en-US" sz="2800" dirty="0" smtClean="0">
                <a:latin typeface="Arial"/>
                <a:cs typeface="Arial"/>
              </a:rPr>
              <a:t>a</a:t>
            </a:r>
            <a:r>
              <a:rPr lang="en-US" sz="2800" spc="-17" dirty="0" smtClean="0">
                <a:latin typeface="Arial"/>
                <a:cs typeface="Arial"/>
              </a:rPr>
              <a:t> </a:t>
            </a:r>
            <a:r>
              <a:rPr lang="en-US" sz="2800" dirty="0" smtClean="0">
                <a:latin typeface="Arial"/>
                <a:cs typeface="Arial"/>
              </a:rPr>
              <a:t>management</a:t>
            </a:r>
            <a:r>
              <a:rPr lang="en-US" sz="2800" spc="-186" dirty="0" smtClean="0">
                <a:latin typeface="Arial"/>
                <a:cs typeface="Arial"/>
              </a:rPr>
              <a:t> </a:t>
            </a:r>
            <a:r>
              <a:rPr lang="en-US" sz="2800" dirty="0" smtClean="0">
                <a:latin typeface="Arial"/>
                <a:cs typeface="Arial"/>
              </a:rPr>
              <a:t>station</a:t>
            </a:r>
          </a:p>
          <a:p>
            <a:pPr marL="12699" marR="60916">
              <a:lnSpc>
                <a:spcPct val="150000"/>
              </a:lnSpc>
              <a:spcBef>
                <a:spcPts val="168"/>
              </a:spcBef>
            </a:pPr>
            <a:r>
              <a:rPr lang="en-US" sz="2800" dirty="0" smtClean="0">
                <a:latin typeface="Arial"/>
                <a:cs typeface="Arial"/>
              </a:rPr>
              <a:t>Responds</a:t>
            </a:r>
            <a:r>
              <a:rPr lang="en-US" sz="2800" spc="-144" dirty="0" smtClean="0">
                <a:latin typeface="Arial"/>
                <a:cs typeface="Arial"/>
              </a:rPr>
              <a:t> </a:t>
            </a:r>
            <a:r>
              <a:rPr lang="en-US" sz="2800" dirty="0" smtClean="0">
                <a:latin typeface="Arial"/>
                <a:cs typeface="Arial"/>
              </a:rPr>
              <a:t>to requests</a:t>
            </a:r>
            <a:r>
              <a:rPr lang="en-US" sz="2800" spc="-122" dirty="0" smtClean="0">
                <a:latin typeface="Arial"/>
                <a:cs typeface="Arial"/>
              </a:rPr>
              <a:t> </a:t>
            </a:r>
            <a:r>
              <a:rPr lang="en-US" sz="2800" dirty="0" smtClean="0">
                <a:latin typeface="Arial"/>
                <a:cs typeface="Arial"/>
              </a:rPr>
              <a:t>for information</a:t>
            </a:r>
          </a:p>
          <a:p>
            <a:pPr marL="671067" marR="60916" lvl="2">
              <a:lnSpc>
                <a:spcPct val="150000"/>
              </a:lnSpc>
              <a:spcBef>
                <a:spcPts val="168"/>
              </a:spcBef>
            </a:pPr>
            <a:r>
              <a:rPr lang="en-US" sz="2600" dirty="0" smtClean="0">
                <a:latin typeface="Arial"/>
                <a:cs typeface="Arial"/>
              </a:rPr>
              <a:t>Action from the management</a:t>
            </a:r>
            <a:r>
              <a:rPr lang="en-US" sz="2600" spc="19" dirty="0" smtClean="0">
                <a:latin typeface="Arial"/>
                <a:cs typeface="Arial"/>
              </a:rPr>
              <a:t> </a:t>
            </a:r>
            <a:r>
              <a:rPr lang="en-US" sz="2600" dirty="0" smtClean="0">
                <a:latin typeface="Arial"/>
                <a:cs typeface="Arial"/>
              </a:rPr>
              <a:t>station</a:t>
            </a:r>
          </a:p>
          <a:p>
            <a:pPr marL="671067" marR="60916" lvl="2">
              <a:lnSpc>
                <a:spcPct val="150000"/>
              </a:lnSpc>
              <a:spcBef>
                <a:spcPts val="168"/>
              </a:spcBef>
            </a:pPr>
            <a:r>
              <a:rPr lang="en-US" sz="2600" spc="-5" dirty="0" smtClean="0">
                <a:latin typeface="Arial"/>
                <a:cs typeface="Arial"/>
              </a:rPr>
              <a:t>A</a:t>
            </a:r>
            <a:r>
              <a:rPr lang="en-US" sz="2600" dirty="0" smtClean="0">
                <a:latin typeface="Arial"/>
                <a:cs typeface="Arial"/>
              </a:rPr>
              <a:t>s</a:t>
            </a:r>
            <a:r>
              <a:rPr lang="en-US" sz="2600" spc="5" dirty="0" smtClean="0">
                <a:latin typeface="Arial"/>
                <a:cs typeface="Arial"/>
              </a:rPr>
              <a:t>y</a:t>
            </a:r>
            <a:r>
              <a:rPr lang="en-US" sz="2600" dirty="0" smtClean="0">
                <a:latin typeface="Arial"/>
                <a:cs typeface="Arial"/>
              </a:rPr>
              <a:t>n</a:t>
            </a:r>
            <a:r>
              <a:rPr lang="en-US" sz="2600" spc="5" dirty="0" smtClean="0">
                <a:latin typeface="Arial"/>
                <a:cs typeface="Arial"/>
              </a:rPr>
              <a:t>c</a:t>
            </a:r>
            <a:r>
              <a:rPr lang="en-US" sz="2600" dirty="0" smtClean="0">
                <a:latin typeface="Arial"/>
                <a:cs typeface="Arial"/>
              </a:rPr>
              <a:t>hr</a:t>
            </a:r>
            <a:r>
              <a:rPr lang="en-US" sz="2600" spc="5" dirty="0" smtClean="0">
                <a:latin typeface="Arial"/>
                <a:cs typeface="Arial"/>
              </a:rPr>
              <a:t>o</a:t>
            </a:r>
            <a:r>
              <a:rPr lang="en-US" sz="2600" dirty="0" smtClean="0">
                <a:latin typeface="Arial"/>
                <a:cs typeface="Arial"/>
              </a:rPr>
              <a:t>nou</a:t>
            </a:r>
            <a:r>
              <a:rPr lang="en-US" sz="2600" spc="5" dirty="0" smtClean="0">
                <a:latin typeface="Arial"/>
                <a:cs typeface="Arial"/>
              </a:rPr>
              <a:t>s</a:t>
            </a:r>
            <a:r>
              <a:rPr lang="en-US" sz="2600" dirty="0" smtClean="0">
                <a:latin typeface="Arial"/>
                <a:cs typeface="Arial"/>
              </a:rPr>
              <a:t>ly</a:t>
            </a:r>
            <a:r>
              <a:rPr lang="en-US" sz="2600" spc="-9" dirty="0" smtClean="0">
                <a:latin typeface="Arial"/>
                <a:cs typeface="Arial"/>
              </a:rPr>
              <a:t> </a:t>
            </a:r>
            <a:r>
              <a:rPr lang="en-US" sz="2600" spc="5" dirty="0" smtClean="0">
                <a:latin typeface="Arial"/>
                <a:cs typeface="Arial"/>
              </a:rPr>
              <a:t>p</a:t>
            </a:r>
            <a:r>
              <a:rPr lang="en-US" sz="2600" dirty="0" smtClean="0">
                <a:latin typeface="Arial"/>
                <a:cs typeface="Arial"/>
              </a:rPr>
              <a:t>r</a:t>
            </a:r>
            <a:r>
              <a:rPr lang="en-US" sz="2600" spc="5" dirty="0" smtClean="0">
                <a:latin typeface="Arial"/>
                <a:cs typeface="Arial"/>
              </a:rPr>
              <a:t>ov</a:t>
            </a:r>
            <a:r>
              <a:rPr lang="en-US" sz="2600" spc="-5" dirty="0" smtClean="0">
                <a:latin typeface="Arial"/>
                <a:cs typeface="Arial"/>
              </a:rPr>
              <a:t>i</a:t>
            </a:r>
            <a:r>
              <a:rPr lang="en-US" sz="2600" dirty="0" smtClean="0">
                <a:latin typeface="Arial"/>
                <a:cs typeface="Arial"/>
              </a:rPr>
              <a:t>des</a:t>
            </a:r>
            <a:r>
              <a:rPr lang="en-US" sz="2600" spc="14" dirty="0" smtClean="0">
                <a:latin typeface="Arial"/>
                <a:cs typeface="Arial"/>
              </a:rPr>
              <a:t> </a:t>
            </a:r>
            <a:r>
              <a:rPr lang="en-US" sz="2600" dirty="0" smtClean="0">
                <a:latin typeface="Arial"/>
                <a:cs typeface="Arial"/>
              </a:rPr>
              <a:t>t</a:t>
            </a:r>
            <a:r>
              <a:rPr lang="en-US" sz="2600" spc="-5" dirty="0" smtClean="0">
                <a:latin typeface="Arial"/>
                <a:cs typeface="Arial"/>
              </a:rPr>
              <a:t>h</a:t>
            </a:r>
            <a:r>
              <a:rPr lang="en-US" sz="2600" dirty="0" smtClean="0">
                <a:latin typeface="Arial"/>
                <a:cs typeface="Arial"/>
              </a:rPr>
              <a:t>e </a:t>
            </a:r>
            <a:r>
              <a:rPr lang="en-US" sz="2600" spc="-9" dirty="0" smtClean="0">
                <a:latin typeface="Arial"/>
                <a:cs typeface="Arial"/>
              </a:rPr>
              <a:t>m</a:t>
            </a:r>
            <a:r>
              <a:rPr lang="en-US" sz="2600" spc="9" dirty="0" smtClean="0">
                <a:latin typeface="Arial"/>
                <a:cs typeface="Arial"/>
              </a:rPr>
              <a:t>a</a:t>
            </a:r>
            <a:r>
              <a:rPr lang="en-US" sz="2600" spc="-5" dirty="0" smtClean="0">
                <a:latin typeface="Arial"/>
                <a:cs typeface="Arial"/>
              </a:rPr>
              <a:t>n</a:t>
            </a:r>
            <a:r>
              <a:rPr lang="en-US" sz="2600" dirty="0" smtClean="0">
                <a:latin typeface="Arial"/>
                <a:cs typeface="Arial"/>
              </a:rPr>
              <a:t>ag</a:t>
            </a:r>
            <a:r>
              <a:rPr lang="en-US" sz="2600" spc="9" dirty="0" smtClean="0">
                <a:latin typeface="Arial"/>
                <a:cs typeface="Arial"/>
              </a:rPr>
              <a:t>e</a:t>
            </a:r>
            <a:r>
              <a:rPr lang="en-US" sz="2600" spc="-9" dirty="0" smtClean="0">
                <a:latin typeface="Arial"/>
                <a:cs typeface="Arial"/>
              </a:rPr>
              <a:t>m</a:t>
            </a:r>
            <a:r>
              <a:rPr lang="en-US" sz="2600" spc="9" dirty="0" smtClean="0">
                <a:latin typeface="Arial"/>
                <a:cs typeface="Arial"/>
              </a:rPr>
              <a:t>e</a:t>
            </a:r>
            <a:r>
              <a:rPr lang="en-US" sz="2600" dirty="0" smtClean="0">
                <a:latin typeface="Arial"/>
                <a:cs typeface="Arial"/>
              </a:rPr>
              <a:t>nt with important but unsolicited information</a:t>
            </a:r>
          </a:p>
          <a:p>
            <a:pPr>
              <a:lnSpc>
                <a:spcPct val="150000"/>
              </a:lnSpc>
            </a:pPr>
            <a:endParaRPr lang="ar-SA" sz="2800" dirty="0"/>
          </a:p>
        </p:txBody>
      </p:sp>
      <p:sp>
        <p:nvSpPr>
          <p:cNvPr id="4" name="Slide Number Placeholder 3"/>
          <p:cNvSpPr>
            <a:spLocks noGrp="1"/>
          </p:cNvSpPr>
          <p:nvPr>
            <p:ph type="sldNum" sz="quarter" idx="12"/>
          </p:nvPr>
        </p:nvSpPr>
        <p:spPr/>
        <p:txBody>
          <a:bodyPr/>
          <a:lstStyle/>
          <a:p>
            <a:fld id="{1FF0665B-7072-4949-8111-734BC6A7D108}" type="slidenum">
              <a:rPr lang="ar-SA" smtClean="0"/>
              <a:pPr/>
              <a:t>9</a:t>
            </a:fld>
            <a:endParaRPr lang="ar-SA" dirty="0"/>
          </a:p>
        </p:txBody>
      </p:sp>
    </p:spTree>
    <p:extLst>
      <p:ext uri="{BB962C8B-B14F-4D97-AF65-F5344CB8AC3E}">
        <p14:creationId xmlns:p14="http://schemas.microsoft.com/office/powerpoint/2010/main" val="8304788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5121</TotalTime>
  <Words>2247</Words>
  <Application>Microsoft Office PowerPoint</Application>
  <PresentationFormat>عرض على الشاشة (3:4)‏</PresentationFormat>
  <Paragraphs>432</Paragraphs>
  <Slides>34</Slides>
  <Notes>17</Notes>
  <HiddenSlides>0</HiddenSlides>
  <MMClips>0</MMClips>
  <ScaleCrop>false</ScaleCrop>
  <HeadingPairs>
    <vt:vector size="8" baseType="variant">
      <vt:variant>
        <vt:lpstr>الخطوط المستخدمة</vt:lpstr>
      </vt:variant>
      <vt:variant>
        <vt:i4>11</vt:i4>
      </vt:variant>
      <vt:variant>
        <vt:lpstr>نسق</vt:lpstr>
      </vt:variant>
      <vt:variant>
        <vt:i4>1</vt:i4>
      </vt:variant>
      <vt:variant>
        <vt:lpstr>خوادم OLE مضمنة</vt:lpstr>
      </vt:variant>
      <vt:variant>
        <vt:i4>1</vt:i4>
      </vt:variant>
      <vt:variant>
        <vt:lpstr>عناوين الشرائح</vt:lpstr>
      </vt:variant>
      <vt:variant>
        <vt:i4>34</vt:i4>
      </vt:variant>
    </vt:vector>
  </HeadingPairs>
  <TitlesOfParts>
    <vt:vector size="47" baseType="lpstr">
      <vt:lpstr>ＭＳ Ｐゴシック</vt:lpstr>
      <vt:lpstr>Arial</vt:lpstr>
      <vt:lpstr>Arial Narrow</vt:lpstr>
      <vt:lpstr>Calibri</vt:lpstr>
      <vt:lpstr>Cambria</vt:lpstr>
      <vt:lpstr>Gill Sans</vt:lpstr>
      <vt:lpstr>Gill Sans MT</vt:lpstr>
      <vt:lpstr>ＭＳ 明朝</vt:lpstr>
      <vt:lpstr>PMingLiU</vt:lpstr>
      <vt:lpstr>Times New Roman</vt:lpstr>
      <vt:lpstr>Wingdings</vt:lpstr>
      <vt:lpstr>Adjacency</vt:lpstr>
      <vt:lpstr>Clip</vt:lpstr>
      <vt:lpstr>Lecture 2:  Infrastructure of  Network Management Part1</vt:lpstr>
      <vt:lpstr>Outline</vt:lpstr>
      <vt:lpstr>What is network management?</vt:lpstr>
      <vt:lpstr>عرض تقديمي في PowerPoint</vt:lpstr>
      <vt:lpstr>Architecture for network management</vt:lpstr>
      <vt:lpstr>Architecture for network management (TCP/IP network management model)</vt:lpstr>
      <vt:lpstr>Management Station  (Managing Entity)</vt:lpstr>
      <vt:lpstr>Management Station  (Managing Entity)</vt:lpstr>
      <vt:lpstr>Management Agent  (Managed Device)</vt:lpstr>
      <vt:lpstr>Management Information Base</vt:lpstr>
      <vt:lpstr>Network Management Protocol</vt:lpstr>
      <vt:lpstr>Network Management Protocols</vt:lpstr>
      <vt:lpstr>SNMP overview: 4 key parts</vt:lpstr>
      <vt:lpstr>SMI: data definition language </vt:lpstr>
      <vt:lpstr>SNMP MIB</vt:lpstr>
      <vt:lpstr>SMI: object, module examples</vt:lpstr>
      <vt:lpstr>MIB example: UDP module</vt:lpstr>
      <vt:lpstr>SNMP naming</vt:lpstr>
      <vt:lpstr>OSI  Object Identifier  Tree</vt:lpstr>
      <vt:lpstr>Overview and basic concepts</vt:lpstr>
      <vt:lpstr>Network Management Protocol Architecture</vt:lpstr>
      <vt:lpstr>Configuration of SNMP</vt:lpstr>
      <vt:lpstr>Overview and basic concepts</vt:lpstr>
      <vt:lpstr>SNMP protocol</vt:lpstr>
      <vt:lpstr>Network Management Example</vt:lpstr>
      <vt:lpstr>Network Management Example</vt:lpstr>
      <vt:lpstr>SNMP Protocol</vt:lpstr>
      <vt:lpstr>The Role of SNMP</vt:lpstr>
      <vt:lpstr>SNMP protocol: message formats</vt:lpstr>
      <vt:lpstr>SNMP protocol: message types The seven SNMP protocol data unit (PDU) types are as follows:</vt:lpstr>
      <vt:lpstr>Trap Directed Polling</vt:lpstr>
      <vt:lpstr>Trap Directed Polling</vt:lpstr>
      <vt:lpstr>Trap Directed Polling</vt:lpstr>
      <vt:lpstr>SNMP security and administration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 2: SNMP Network Management</dc:title>
  <dc:creator>Nada</dc:creator>
  <cp:lastModifiedBy>as aas</cp:lastModifiedBy>
  <cp:revision>19</cp:revision>
  <dcterms:created xsi:type="dcterms:W3CDTF">2015-09-02T04:47:39Z</dcterms:created>
  <dcterms:modified xsi:type="dcterms:W3CDTF">2016-10-05T13:04:30Z</dcterms:modified>
</cp:coreProperties>
</file>