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0" r:id="rId4"/>
  </p:sldMasterIdLst>
  <p:notesMasterIdLst>
    <p:notesMasterId r:id="rId21"/>
  </p:notesMasterIdLst>
  <p:sldIdLst>
    <p:sldId id="306" r:id="rId5"/>
    <p:sldId id="256" r:id="rId6"/>
    <p:sldId id="277" r:id="rId7"/>
    <p:sldId id="278" r:id="rId8"/>
    <p:sldId id="279" r:id="rId9"/>
    <p:sldId id="280" r:id="rId10"/>
    <p:sldId id="281" r:id="rId11"/>
    <p:sldId id="282" r:id="rId12"/>
    <p:sldId id="296" r:id="rId13"/>
    <p:sldId id="286" r:id="rId14"/>
    <p:sldId id="284" r:id="rId15"/>
    <p:sldId id="288" r:id="rId16"/>
    <p:sldId id="289" r:id="rId17"/>
    <p:sldId id="290" r:id="rId18"/>
    <p:sldId id="291" r:id="rId19"/>
    <p:sldId id="30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FF9900"/>
    <a:srgbClr val="FF0000"/>
    <a:srgbClr val="FF3300"/>
    <a:srgbClr val="FF505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F9902AA7-0A6A-4833-9A7A-AFB285FE7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03EDC-FC1E-47CF-842D-1C7A311F6A58}" type="slidenum">
              <a:rPr lang="en-US" smtClean="0">
                <a:cs typeface="Arial" pitchFamily="34" charset="0"/>
              </a:rPr>
              <a:pPr/>
              <a:t>2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fr-FR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0DF012-19CD-46DC-996A-6AF399312207}" type="slidenum">
              <a:rPr lang="en-US" smtClean="0">
                <a:cs typeface="Arial" pitchFamily="34" charset="0"/>
              </a:rPr>
              <a:pPr/>
              <a:t>5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GB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08D591-D731-45EE-BB39-BB3BF63D95F6}" type="slidenum">
              <a:rPr lang="en-US" smtClean="0">
                <a:cs typeface="Arial" pitchFamily="34" charset="0"/>
              </a:rPr>
              <a:pPr/>
              <a:t>6</a:t>
            </a:fld>
            <a:endParaRPr lang="en-US" smtClean="0">
              <a:cs typeface="Arial" pitchFamily="34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86486" tIns="43243" rIns="86486" bIns="43243"/>
          <a:lstStyle/>
          <a:p>
            <a:pPr eaLnBrk="1" hangingPunct="1"/>
            <a:endParaRPr lang="en-GB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flipV="1">
            <a:off x="228600" y="4724400"/>
            <a:ext cx="8686800" cy="18288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>
            <a:off x="228600" y="228600"/>
            <a:ext cx="8686800" cy="4419600"/>
          </a:xfrm>
          <a:prstGeom prst="round2SameRect">
            <a:avLst>
              <a:gd name="adj1" fmla="val 2821"/>
              <a:gd name="adj2" fmla="val 0"/>
            </a:avLst>
          </a:prstGeom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924800" cy="3886201"/>
          </a:xfrm>
        </p:spPr>
        <p:txBody>
          <a:bodyPr>
            <a:norm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04800" y="4800600"/>
            <a:ext cx="8534400" cy="1600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>
          <a:xfrm>
            <a:off x="228600" y="6553200"/>
            <a:ext cx="21336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B6BB7-B6D2-4A2D-A1C8-18AF70AFCDC0}" type="datetime1">
              <a:rPr lang="en-US"/>
              <a:pPr>
                <a:defRPr/>
              </a:pPr>
              <a:t>9/16/2013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>
          <a:xfrm>
            <a:off x="2895600" y="6553200"/>
            <a:ext cx="34290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>
          <a:xfrm>
            <a:off x="6858000" y="6553200"/>
            <a:ext cx="2057400" cy="287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3812271-4AE2-4771-A511-01F6968C9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94DAF7A-6C49-4168-84D3-7072E85716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 rot="5400000">
            <a:off x="4862513" y="2300287"/>
            <a:ext cx="6096000" cy="1952625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400800" cy="60499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Rectangle 1"/>
          <p:cNvSpPr>
            <a:spLocks noGrp="1"/>
          </p:cNvSpPr>
          <p:nvPr>
            <p:ph type="title" orient="vert"/>
          </p:nvPr>
        </p:nvSpPr>
        <p:spPr>
          <a:xfrm>
            <a:off x="7029450" y="274638"/>
            <a:ext cx="1752600" cy="5973762"/>
          </a:xfrm>
        </p:spPr>
        <p:txBody>
          <a:bodyPr vert="eaVer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BA44B9A7-4A5B-4988-A9AC-5CC7A0B93D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771A6113-B3E8-4024-BB7C-CE9F60301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D9804D8C-17D2-48D0-A988-FF51E2FFB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CE37FD38-5351-4334-94EC-E585241CD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06E96E04-3D2F-4293-9F37-4CB0002A5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Same Side Corner Rectangle 3"/>
          <p:cNvSpPr/>
          <p:nvPr/>
        </p:nvSpPr>
        <p:spPr>
          <a:xfrm>
            <a:off x="228600" y="228600"/>
            <a:ext cx="8686800" cy="4953000"/>
          </a:xfrm>
          <a:prstGeom prst="round2SameRect">
            <a:avLst>
              <a:gd name="adj1" fmla="val 2821"/>
              <a:gd name="adj2" fmla="val 0"/>
            </a:avLst>
          </a:prstGeom>
          <a:solidFill>
            <a:schemeClr val="tx2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 Same Side Corner Rectangle 4"/>
          <p:cNvSpPr/>
          <p:nvPr/>
        </p:nvSpPr>
        <p:spPr>
          <a:xfrm flipV="1">
            <a:off x="228600" y="5257800"/>
            <a:ext cx="8686800" cy="1295400"/>
          </a:xfrm>
          <a:prstGeom prst="round2SameRect">
            <a:avLst>
              <a:gd name="adj1" fmla="val 10784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4191000"/>
          </a:xfrm>
        </p:spPr>
        <p:txBody>
          <a:bodyPr/>
          <a:lstStyle>
            <a:lvl1pPr algn="ctr">
              <a:defRPr sz="4800" b="0" cap="none" baseline="0">
                <a:solidFill>
                  <a:schemeClr val="bg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5410200"/>
            <a:ext cx="7772400" cy="10429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7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87457934-0644-4412-9BCA-2097D16E3D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301752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60520" cy="47548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81D9038-935C-42ED-9FC0-907580135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301752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301752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4" y="1535112"/>
            <a:ext cx="4160520" cy="827087"/>
          </a:xfrm>
        </p:spPr>
        <p:txBody>
          <a:bodyPr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>
              <a:contourClr>
                <a:schemeClr val="accent2">
                  <a:shade val="75000"/>
                </a:schemeClr>
              </a:contourClr>
            </a:sp3d>
          </a:bodyPr>
          <a:lstStyle>
            <a:lvl1pPr marL="0" indent="0" algn="ctr">
              <a:buNone/>
              <a:defRPr lang="en-US" sz="2400" b="0" dirty="0" smtClean="0">
                <a:ln w="11430"/>
                <a:solidFill>
                  <a:schemeClr val="tx2"/>
                </a:solidFill>
                <a:effectLst/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4" y="2373312"/>
            <a:ext cx="41605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8F964745-69C6-41F9-B359-4C22D44D65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4B2C7316-29FE-4F2F-8C75-1C802D199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200CC60C-AA1A-48B9-B7A8-750E543F7A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7" name="Rectangle 6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955B0099-BFEC-470F-B2B2-FC522B39C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ectangle 5"/>
          <p:cNvSpPr/>
          <p:nvPr/>
        </p:nvSpPr>
        <p:spPr>
          <a:xfrm>
            <a:off x="4876800" y="152400"/>
            <a:ext cx="3581400" cy="1295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967288" y="152400"/>
            <a:ext cx="3400425" cy="1295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9388"/>
            <a:ext cx="8686800" cy="1587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524000"/>
            <a:ext cx="8686800" cy="4910328"/>
          </a:xfrm>
          <a:solidFill>
            <a:schemeClr val="bg2"/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95800" cy="1143000"/>
          </a:xfrm>
        </p:spPr>
        <p:txBody>
          <a:bodyPr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105400" y="228600"/>
            <a:ext cx="3200400" cy="11430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Page </a:t>
            </a:r>
            <a:fld id="{18A3C856-36B6-4106-91F2-518D0C309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>
            <a:off x="228600" y="152400"/>
            <a:ext cx="8686800" cy="1295400"/>
          </a:xfrm>
          <a:prstGeom prst="round2SameRect">
            <a:avLst>
              <a:gd name="adj1" fmla="val 4902"/>
              <a:gd name="adj2" fmla="val 0"/>
            </a:avLst>
          </a:prstGeom>
          <a:solidFill>
            <a:schemeClr val="accent1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274638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Introduction to OOP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521450"/>
            <a:ext cx="34290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Dr. S. GANNOUNI &amp; Dr.  A. TOUIR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521450"/>
            <a:ext cx="2133600" cy="3190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CB765700-B206-45BC-BCDA-15AFF8342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524625"/>
            <a:ext cx="8686800" cy="1588"/>
          </a:xfrm>
          <a:prstGeom prst="line">
            <a:avLst/>
          </a:prstGeom>
          <a:ln w="12700" cap="rnd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46" r:id="rId2"/>
    <p:sldLayoutId id="2147483754" r:id="rId3"/>
    <p:sldLayoutId id="2147483747" r:id="rId4"/>
    <p:sldLayoutId id="2147483748" r:id="rId5"/>
    <p:sldLayoutId id="2147483749" r:id="rId6"/>
    <p:sldLayoutId id="2147483755" r:id="rId7"/>
    <p:sldLayoutId id="2147483756" r:id="rId8"/>
    <p:sldLayoutId id="2147483757" r:id="rId9"/>
    <p:sldLayoutId id="2147483750" r:id="rId10"/>
    <p:sldLayoutId id="2147483758" r:id="rId11"/>
    <p:sldLayoutId id="2147483759" r:id="rId12"/>
    <p:sldLayoutId id="2147483751" r:id="rId13"/>
    <p:sldLayoutId id="2147483752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Arial Black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Arial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630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73736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194560" indent="-182880" algn="l" defTabSz="914400" rtl="0" eaLnBrk="1" latinLnBrk="0" hangingPunct="1">
        <a:spcBef>
          <a:spcPts val="310"/>
        </a:spcBef>
        <a:buClr>
          <a:schemeClr val="accent2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Exercises</a:t>
            </a:r>
          </a:p>
        </p:txBody>
      </p:sp>
      <p:sp>
        <p:nvSpPr>
          <p:cNvPr id="18435" name="Content Placeholder 2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400" smtClean="0"/>
              <a:t>A-Declare a variable of double type with initial value=0.0;</a:t>
            </a:r>
          </a:p>
          <a:p>
            <a:pPr eaLnBrk="1" hangingPunct="1">
              <a:defRPr/>
            </a:pPr>
            <a:r>
              <a:rPr lang="en-US" sz="2400" smtClean="0"/>
              <a:t>B- Declare a constant of String type with initial value=“Good”  </a:t>
            </a:r>
          </a:p>
          <a:p>
            <a:pPr eaLnBrk="1" hangingPunct="1">
              <a:defRPr/>
            </a:pPr>
            <a:r>
              <a:rPr lang="en-US" sz="2400" smtClean="0"/>
              <a:t>C- Declare a variable of type string with initial value equals to the value of constant in B.</a:t>
            </a:r>
          </a:p>
          <a:p>
            <a:pPr eaLnBrk="1" hangingPunct="1">
              <a:defRPr/>
            </a:pPr>
            <a:r>
              <a:rPr lang="en-US" sz="2400" smtClean="0"/>
              <a:t>D-Is the following names are valid , why?</a:t>
            </a:r>
          </a:p>
          <a:p>
            <a:pPr lvl="1" eaLnBrk="1" hangingPunct="1">
              <a:defRPr/>
            </a:pPr>
            <a:r>
              <a:rPr lang="en-US" smtClean="0"/>
              <a:t>Student  name</a:t>
            </a:r>
          </a:p>
          <a:p>
            <a:pPr lvl="1" eaLnBrk="1" hangingPunct="1">
              <a:defRPr/>
            </a:pPr>
            <a:r>
              <a:rPr lang="en-US" smtClean="0"/>
              <a:t>1course</a:t>
            </a:r>
          </a:p>
          <a:p>
            <a:pPr lvl="1" eaLnBrk="1" hangingPunct="1">
              <a:defRPr/>
            </a:pPr>
            <a:r>
              <a:rPr lang="en-US" smtClean="0"/>
              <a:t> course*name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2458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2458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A. TOUIR</a:t>
            </a:r>
          </a:p>
        </p:txBody>
      </p:sp>
      <p:sp>
        <p:nvSpPr>
          <p:cNvPr id="2458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85E51E85-0401-4043-9C10-89DECC7D1B0D}" type="slidenum">
              <a:rPr lang="en-US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  <a:noFill/>
        </p:spPr>
        <p:txBody>
          <a:bodyPr/>
          <a:lstStyle/>
          <a:p>
            <a:pPr eaLnBrk="1" hangingPunct="1"/>
            <a:r>
              <a:rPr lang="en-US" sz="3200" smtClean="0">
                <a:solidFill>
                  <a:srgbClr val="CC3300"/>
                </a:solidFill>
                <a:ea typeface="MS PGothic" pitchFamily="34" charset="-128"/>
              </a:rPr>
              <a:t/>
            </a:r>
            <a:br>
              <a:rPr lang="en-US" sz="3200" smtClean="0">
                <a:solidFill>
                  <a:srgbClr val="CC3300"/>
                </a:solidFill>
                <a:ea typeface="MS PGothic" pitchFamily="34" charset="-128"/>
              </a:rPr>
            </a:br>
            <a:r>
              <a:rPr lang="en-US" sz="3200" smtClean="0">
                <a:solidFill>
                  <a:srgbClr val="CC3300"/>
                </a:solidFill>
                <a:ea typeface="MS PGothic" pitchFamily="34" charset="-128"/>
              </a:rPr>
              <a:t>Arithmetic/Assignment Operators</a:t>
            </a:r>
          </a:p>
        </p:txBody>
      </p:sp>
      <p:sp>
        <p:nvSpPr>
          <p:cNvPr id="18435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59C9B4DA-97F8-4650-837A-19AB98628CBE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4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1752600"/>
            <a:ext cx="82296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Java allows combining arithmetic and assignment operators into a single operator: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 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smtClean="0"/>
              <a:t>	Addition/assignment			</a:t>
            </a:r>
            <a:r>
              <a:rPr lang="en-US" sz="3200" b="1" smtClean="0"/>
              <a:t>+=</a:t>
            </a:r>
            <a:r>
              <a:rPr lang="en-US" sz="320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smtClean="0"/>
              <a:t>	Subtraction/assignment		</a:t>
            </a:r>
            <a:r>
              <a:rPr lang="en-US" sz="3200" b="1" smtClean="0">
                <a:sym typeface="Symbol" pitchFamily="18" charset="2"/>
              </a:rPr>
              <a:t></a:t>
            </a:r>
            <a:r>
              <a:rPr lang="en-US" sz="3200" b="1" smtClean="0"/>
              <a:t>=</a:t>
            </a:r>
            <a:r>
              <a:rPr lang="en-US" sz="320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smtClean="0"/>
              <a:t>	Multiplication/assignment		</a:t>
            </a:r>
            <a:r>
              <a:rPr lang="en-US" sz="3200" b="1" smtClean="0">
                <a:sym typeface="Symbol" pitchFamily="18" charset="2"/>
              </a:rPr>
              <a:t></a:t>
            </a:r>
            <a:r>
              <a:rPr lang="en-US" sz="3200" b="1" smtClean="0"/>
              <a:t>=</a:t>
            </a:r>
            <a:r>
              <a:rPr lang="en-US" sz="320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smtClean="0"/>
              <a:t>	Division/assignment			</a:t>
            </a:r>
            <a:r>
              <a:rPr lang="en-US" sz="3200" b="1" smtClean="0"/>
              <a:t>/=</a:t>
            </a:r>
            <a:r>
              <a:rPr lang="en-US" sz="3200" smtClean="0"/>
              <a:t>	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3200" smtClean="0"/>
              <a:t>	Remainder/assignment 		</a:t>
            </a:r>
            <a:r>
              <a:rPr lang="en-US" sz="3200" b="1" smtClean="0"/>
              <a:t>%=</a:t>
            </a:r>
            <a:r>
              <a:rPr lang="en-US" smtClean="0">
                <a:latin typeface="Helvetica" pitchFamily="34" charset="0"/>
              </a:rPr>
              <a:t>	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7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9" grpId="0" build="p" bldLvl="5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0"/>
            <a:ext cx="7962900" cy="838200"/>
          </a:xfrm>
          <a:noFill/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CC3300"/>
                </a:solidFill>
                <a:ea typeface="MS PGothic" pitchFamily="34" charset="-128"/>
              </a:rPr>
              <a:t/>
            </a:r>
            <a:br>
              <a:rPr lang="en-US" sz="4000" smtClean="0">
                <a:solidFill>
                  <a:srgbClr val="CC3300"/>
                </a:solidFill>
                <a:ea typeface="MS PGothic" pitchFamily="34" charset="-128"/>
              </a:rPr>
            </a:br>
            <a:r>
              <a:rPr lang="en-US" sz="4000" smtClean="0">
                <a:solidFill>
                  <a:srgbClr val="CC3300"/>
                </a:solidFill>
                <a:ea typeface="MS PGothic" pitchFamily="34" charset="-128"/>
              </a:rPr>
              <a:t>Increment/Decrement Operators</a:t>
            </a:r>
          </a:p>
        </p:txBody>
      </p:sp>
      <p:sp>
        <p:nvSpPr>
          <p:cNvPr id="19459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946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6C86232F-04F5-4B12-BC03-AD188C01E5EB}" type="slidenum">
              <a:rPr lang="en-US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77724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>
                <a:latin typeface="Comic Sans MS" pitchFamily="66" charset="0"/>
              </a:rPr>
              <a:t>Only use ++ or </a:t>
            </a:r>
            <a:r>
              <a:rPr lang="en-US" sz="3600">
                <a:latin typeface="Comic Sans MS" pitchFamily="66" charset="0"/>
                <a:sym typeface="Symbol" pitchFamily="18" charset="2"/>
              </a:rPr>
              <a:t></a:t>
            </a:r>
            <a:r>
              <a:rPr lang="en-US" sz="3600">
                <a:latin typeface="Comic Sans MS" pitchFamily="66" charset="0"/>
              </a:rPr>
              <a:t> </a:t>
            </a:r>
            <a:r>
              <a:rPr lang="en-US" sz="3600">
                <a:latin typeface="Comic Sans MS" pitchFamily="66" charset="0"/>
                <a:sym typeface="Symbol" pitchFamily="18" charset="2"/>
              </a:rPr>
              <a:t></a:t>
            </a:r>
            <a:r>
              <a:rPr lang="en-US" sz="3600">
                <a:latin typeface="Comic Sans MS" pitchFamily="66" charset="0"/>
              </a:rPr>
              <a:t> when a variable is being incremented/decremented as a statement by itself.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Courier New" pitchFamily="49" charset="0"/>
              </a:rPr>
              <a:t>x++;</a:t>
            </a:r>
            <a:r>
              <a:rPr lang="en-US" sz="3600">
                <a:latin typeface="Comic Sans MS" pitchFamily="66" charset="0"/>
              </a:rPr>
              <a:t> is equivalent to </a:t>
            </a:r>
            <a:r>
              <a:rPr lang="en-US" sz="2800">
                <a:latin typeface="Courier New" pitchFamily="49" charset="0"/>
              </a:rPr>
              <a:t>x = x+1;</a:t>
            </a:r>
          </a:p>
          <a:p>
            <a:pPr>
              <a:spcBef>
                <a:spcPct val="50000"/>
              </a:spcBef>
            </a:pPr>
            <a:r>
              <a:rPr lang="en-US" sz="2800">
                <a:latin typeface="Courier New" pitchFamily="49" charset="0"/>
              </a:rPr>
              <a:t>x--;</a:t>
            </a:r>
            <a:r>
              <a:rPr lang="en-US" sz="3600">
                <a:latin typeface="Comic Sans MS" pitchFamily="66" charset="0"/>
              </a:rPr>
              <a:t> is equivalent to </a:t>
            </a:r>
            <a:r>
              <a:rPr lang="en-US" sz="2800">
                <a:latin typeface="Courier New" pitchFamily="49" charset="0"/>
              </a:rPr>
              <a:t>x = x-1;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5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98488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Relational Operators</a:t>
            </a:r>
          </a:p>
        </p:txBody>
      </p:sp>
      <p:sp>
        <p:nvSpPr>
          <p:cNvPr id="2048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7772400" cy="2514600"/>
          </a:xfrm>
        </p:spPr>
        <p:txBody>
          <a:bodyPr/>
          <a:lstStyle/>
          <a:p>
            <a:pPr eaLnBrk="1" hangingPunct="1"/>
            <a:r>
              <a:rPr lang="en-US" smtClean="0"/>
              <a:t>Relational operators compare two values</a:t>
            </a:r>
          </a:p>
          <a:p>
            <a:pPr eaLnBrk="1" hangingPunct="1"/>
            <a:r>
              <a:rPr lang="en-US" smtClean="0"/>
              <a:t>They Produce a </a:t>
            </a:r>
            <a:r>
              <a:rPr lang="en-US" i="1" smtClean="0"/>
              <a:t>boolean</a:t>
            </a:r>
            <a:r>
              <a:rPr lang="en-US" smtClean="0"/>
              <a:t> value (</a:t>
            </a:r>
            <a:r>
              <a:rPr lang="en-US" b="1" smtClean="0"/>
              <a:t>true </a:t>
            </a:r>
            <a:r>
              <a:rPr lang="en-US" smtClean="0"/>
              <a:t>or </a:t>
            </a:r>
            <a:r>
              <a:rPr lang="en-US" b="1" smtClean="0"/>
              <a:t>false) </a:t>
            </a:r>
            <a:r>
              <a:rPr lang="en-US" smtClean="0"/>
              <a:t>depending on the relationship</a:t>
            </a:r>
            <a:endParaRPr lang="en-US" b="1" smtClean="0"/>
          </a:p>
        </p:txBody>
      </p:sp>
      <p:graphicFrame>
        <p:nvGraphicFramePr>
          <p:cNvPr id="149536" name="Group 32"/>
          <p:cNvGraphicFramePr>
            <a:graphicFrameLocks noGrp="1"/>
          </p:cNvGraphicFramePr>
          <p:nvPr>
            <p:ph sz="half" idx="2"/>
          </p:nvPr>
        </p:nvGraphicFramePr>
        <p:xfrm>
          <a:off x="2133600" y="3048000"/>
          <a:ext cx="5029200" cy="3337958"/>
        </p:xfrm>
        <a:graphic>
          <a:graphicData uri="http://schemas.openxmlformats.org/drawingml/2006/table">
            <a:tbl>
              <a:tblPr/>
              <a:tblGrid>
                <a:gridCol w="1429730"/>
                <a:gridCol w="3599470"/>
              </a:tblGrid>
              <a:tr h="607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Operation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true when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33"/>
                    </a:solidFill>
                  </a:tcPr>
                </a:tc>
              </a:tr>
              <a:tr h="37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&gt;b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greater than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07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&gt;=b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greater than or equal to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379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==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is equal to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37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!=b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not equal to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607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&lt;=b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less than or equal to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378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&lt;b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a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is less than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20510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2051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512" name="Slide Number Placeholder 6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87CEBA09-B9FA-4D44-BF44-A5D74AFACF92}" type="slidenum">
              <a:rPr lang="en-US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14338"/>
            <a:ext cx="7772400" cy="598487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Example</a:t>
            </a:r>
          </a:p>
        </p:txBody>
      </p:sp>
      <p:sp>
        <p:nvSpPr>
          <p:cNvPr id="23558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int x = 3;</a:t>
            </a:r>
          </a:p>
          <a:p>
            <a:pPr eaLnBrk="1" hangingPunct="1">
              <a:defRPr/>
            </a:pPr>
            <a:r>
              <a:rPr lang="en-US" smtClean="0"/>
              <a:t>int y = 5;</a:t>
            </a:r>
          </a:p>
          <a:p>
            <a:pPr eaLnBrk="1" hangingPunct="1">
              <a:defRPr/>
            </a:pPr>
            <a:r>
              <a:rPr lang="en-US" smtClean="0"/>
              <a:t>boolean </a:t>
            </a:r>
            <a:r>
              <a:rPr lang="en-US" smtClean="0">
                <a:solidFill>
                  <a:schemeClr val="tx2"/>
                </a:solidFill>
              </a:rPr>
              <a:t>result</a:t>
            </a:r>
            <a:r>
              <a:rPr lang="en-US" smtClean="0"/>
              <a:t>;</a:t>
            </a:r>
          </a:p>
          <a:p>
            <a:pPr eaLnBrk="1" hangingPunct="1">
              <a:buFontTx/>
              <a:buNone/>
              <a:defRPr/>
            </a:pPr>
            <a:r>
              <a:rPr lang="en-US" smtClean="0"/>
              <a:t>   </a:t>
            </a:r>
            <a:r>
              <a:rPr lang="en-US" smtClean="0">
                <a:solidFill>
                  <a:schemeClr val="tx2"/>
                </a:solidFill>
              </a:rPr>
              <a:t>result</a:t>
            </a:r>
            <a:r>
              <a:rPr lang="en-US" smtClean="0"/>
              <a:t> = (x &gt; y);</a:t>
            </a:r>
          </a:p>
          <a:p>
            <a:pPr eaLnBrk="1" hangingPunct="1">
              <a:defRPr/>
            </a:pPr>
            <a:r>
              <a:rPr lang="en-US" smtClean="0"/>
              <a:t>now </a:t>
            </a:r>
            <a:r>
              <a:rPr lang="en-US" smtClean="0">
                <a:solidFill>
                  <a:schemeClr val="tx2"/>
                </a:solidFill>
              </a:rPr>
              <a:t>result</a:t>
            </a:r>
            <a:r>
              <a:rPr lang="en-US" smtClean="0"/>
              <a:t> is assigned the value </a:t>
            </a:r>
            <a:r>
              <a:rPr lang="en-US" smtClean="0">
                <a:solidFill>
                  <a:srgbClr val="CC3300"/>
                </a:solidFill>
              </a:rPr>
              <a:t>false</a:t>
            </a:r>
            <a:r>
              <a:rPr lang="en-US" smtClean="0"/>
              <a:t> because 3 is not greater than 5</a:t>
            </a:r>
          </a:p>
          <a:p>
            <a:pPr eaLnBrk="1" hangingPunct="1">
              <a:defRPr/>
            </a:pPr>
            <a:endParaRPr lang="en-US" smtClean="0"/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A6CC1707-C40C-412C-A4A3-254DEF7B224F}" type="slidenum">
              <a:rPr lang="en-US" smtClean="0">
                <a:latin typeface="Arial" pitchFamily="34" charset="0"/>
                <a:cs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870700" cy="9144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Logical Operators</a:t>
            </a:r>
          </a:p>
        </p:txBody>
      </p:sp>
      <p:sp>
        <p:nvSpPr>
          <p:cNvPr id="2253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0" y="1905000"/>
            <a:ext cx="3771900" cy="190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Symbol    Name</a:t>
            </a:r>
          </a:p>
          <a:p>
            <a:pPr lvl="1" eaLnBrk="1" hangingPunct="1">
              <a:buFontTx/>
              <a:buNone/>
            </a:pPr>
            <a:r>
              <a:rPr lang="en-US" b="1" smtClean="0">
                <a:solidFill>
                  <a:schemeClr val="tx2"/>
                </a:solidFill>
              </a:rPr>
              <a:t>&amp;&amp;</a:t>
            </a:r>
            <a:r>
              <a:rPr lang="en-US" smtClean="0"/>
              <a:t>             AND</a:t>
            </a:r>
          </a:p>
          <a:p>
            <a:pPr lvl="1" eaLnBrk="1" hangingPunct="1">
              <a:buFontTx/>
              <a:buNone/>
            </a:pPr>
            <a:r>
              <a:rPr lang="en-US" b="1" smtClean="0">
                <a:solidFill>
                  <a:schemeClr val="tx2"/>
                </a:solidFill>
              </a:rPr>
              <a:t>||</a:t>
            </a:r>
            <a:r>
              <a:rPr lang="en-US" smtClean="0"/>
              <a:t>               OR</a:t>
            </a:r>
          </a:p>
          <a:p>
            <a:pPr lvl="1" eaLnBrk="1" hangingPunct="1">
              <a:buFontTx/>
              <a:buNone/>
            </a:pPr>
            <a:r>
              <a:rPr lang="en-US" smtClean="0">
                <a:solidFill>
                  <a:schemeClr val="folHlink"/>
                </a:solidFill>
              </a:rPr>
              <a:t> </a:t>
            </a:r>
            <a:r>
              <a:rPr lang="en-US" b="1" smtClean="0">
                <a:solidFill>
                  <a:schemeClr val="tx2"/>
                </a:solidFill>
              </a:rPr>
              <a:t>!</a:t>
            </a:r>
            <a:r>
              <a:rPr lang="en-US" smtClean="0"/>
              <a:t>                NOT</a:t>
            </a:r>
          </a:p>
          <a:p>
            <a:pPr eaLnBrk="1" hangingPunct="1"/>
            <a:endParaRPr lang="en-US" sz="2400" b="1" smtClean="0">
              <a:solidFill>
                <a:schemeClr val="tx2"/>
              </a:solidFill>
            </a:endParaRPr>
          </a:p>
        </p:txBody>
      </p:sp>
      <p:graphicFrame>
        <p:nvGraphicFramePr>
          <p:cNvPr id="151593" name="Group 41"/>
          <p:cNvGraphicFramePr>
            <a:graphicFrameLocks noGrp="1"/>
          </p:cNvGraphicFramePr>
          <p:nvPr>
            <p:ph sz="quarter" idx="2"/>
          </p:nvPr>
        </p:nvGraphicFramePr>
        <p:xfrm>
          <a:off x="5372100" y="3984625"/>
          <a:ext cx="2662238" cy="1416051"/>
        </p:xfrm>
        <a:graphic>
          <a:graphicData uri="http://schemas.openxmlformats.org/drawingml/2006/table">
            <a:tbl>
              <a:tblPr/>
              <a:tblGrid>
                <a:gridCol w="887413"/>
                <a:gridCol w="887412"/>
                <a:gridCol w="887413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||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1592" name="Group 40"/>
          <p:cNvGraphicFramePr>
            <a:graphicFrameLocks noGrp="1"/>
          </p:cNvGraphicFramePr>
          <p:nvPr>
            <p:ph sz="quarter" idx="3"/>
          </p:nvPr>
        </p:nvGraphicFramePr>
        <p:xfrm>
          <a:off x="1485900" y="3984625"/>
          <a:ext cx="2806700" cy="1416051"/>
        </p:xfrm>
        <a:graphic>
          <a:graphicData uri="http://schemas.openxmlformats.org/drawingml/2006/table">
            <a:tbl>
              <a:tblPr/>
              <a:tblGrid>
                <a:gridCol w="936625"/>
                <a:gridCol w="933450"/>
                <a:gridCol w="936625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&amp;&amp;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8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22569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70" name="Slide Number Placeholder 7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281AB09A-49EA-49A3-AE4B-80315976E187}" type="slidenum">
              <a:rPr lang="en-US" smtClean="0">
                <a:latin typeface="Arial" pitchFamily="34" charset="0"/>
                <a:cs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490538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Example</a:t>
            </a:r>
          </a:p>
        </p:txBody>
      </p:sp>
      <p:sp>
        <p:nvSpPr>
          <p:cNvPr id="2560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600200"/>
            <a:ext cx="6553200" cy="4800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err="1" smtClean="0">
                <a:solidFill>
                  <a:schemeClr val="tx2"/>
                </a:solidFill>
              </a:rPr>
              <a:t>boolean</a:t>
            </a:r>
            <a:r>
              <a:rPr lang="en-US" sz="2800" dirty="0" smtClean="0"/>
              <a:t> x = </a:t>
            </a:r>
            <a:r>
              <a:rPr lang="en-US" sz="2800" dirty="0" smtClean="0">
                <a:solidFill>
                  <a:srgbClr val="CC3300"/>
                </a:solidFill>
              </a:rPr>
              <a:t>true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err="1" smtClean="0">
                <a:solidFill>
                  <a:schemeClr val="tx2"/>
                </a:solidFill>
              </a:rPr>
              <a:t>boolean</a:t>
            </a:r>
            <a:r>
              <a:rPr lang="en-US" sz="2800" dirty="0" smtClean="0"/>
              <a:t> y = </a:t>
            </a:r>
            <a:r>
              <a:rPr lang="en-US" sz="2800" dirty="0" smtClean="0">
                <a:solidFill>
                  <a:srgbClr val="CC3300"/>
                </a:solidFill>
              </a:rPr>
              <a:t>false</a:t>
            </a:r>
            <a:r>
              <a:rPr lang="en-US" sz="2800" dirty="0" smtClean="0"/>
              <a:t>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err="1" smtClean="0">
                <a:solidFill>
                  <a:schemeClr val="tx2"/>
                </a:solidFill>
              </a:rPr>
              <a:t>boolean</a:t>
            </a:r>
            <a:r>
              <a:rPr lang="en-US" sz="2800" dirty="0" smtClean="0"/>
              <a:t> result;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result = (x &amp;&amp; y);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result is assigned the value </a:t>
            </a:r>
            <a:r>
              <a:rPr lang="en-US" sz="2800" dirty="0" smtClean="0">
                <a:solidFill>
                  <a:srgbClr val="CC3300"/>
                </a:solidFill>
              </a:rPr>
              <a:t>false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result = ((x || y) &amp;&amp; x);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(x || y) evaluates to </a:t>
            </a:r>
            <a:r>
              <a:rPr lang="en-US" sz="2800" dirty="0" smtClean="0">
                <a:solidFill>
                  <a:srgbClr val="CC3300"/>
                </a:solidFill>
              </a:rPr>
              <a:t>true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(true &amp;&amp; x) evaluates to </a:t>
            </a:r>
            <a:r>
              <a:rPr lang="en-US" sz="2800" dirty="0" smtClean="0">
                <a:solidFill>
                  <a:srgbClr val="CC3300"/>
                </a:solidFill>
              </a:rPr>
              <a:t>true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dirty="0" smtClean="0"/>
              <a:t>result is then assigned the value </a:t>
            </a:r>
            <a:r>
              <a:rPr lang="en-US" sz="2800" dirty="0" smtClean="0">
                <a:solidFill>
                  <a:srgbClr val="CC3300"/>
                </a:solidFill>
              </a:rPr>
              <a:t>true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dirty="0" smtClean="0"/>
          </a:p>
        </p:txBody>
      </p:sp>
      <p:sp>
        <p:nvSpPr>
          <p:cNvPr id="2355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7D6086D4-1CAA-427B-8E2C-64C996938E67}" type="slidenum">
              <a:rPr lang="en-US" smtClean="0">
                <a:latin typeface="Arial" pitchFamily="34" charset="0"/>
                <a:cs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00000"/>
                </a:solidFill>
              </a:rPr>
              <a:t>Operators Precedence</a:t>
            </a:r>
          </a:p>
        </p:txBody>
      </p:sp>
      <p:graphicFrame>
        <p:nvGraphicFramePr>
          <p:cNvPr id="172086" name="Group 54"/>
          <p:cNvGraphicFramePr>
            <a:graphicFrameLocks noGrp="1"/>
          </p:cNvGraphicFramePr>
          <p:nvPr>
            <p:ph type="tbl" idx="1"/>
          </p:nvPr>
        </p:nvGraphicFramePr>
        <p:xfrm>
          <a:off x="838200" y="1828800"/>
          <a:ext cx="7964488" cy="3657600"/>
        </p:xfrm>
        <a:graphic>
          <a:graphicData uri="http://schemas.openxmlformats.org/drawingml/2006/table">
            <a:tbl>
              <a:tblPr/>
              <a:tblGrid>
                <a:gridCol w="3609975"/>
                <a:gridCol w="4354513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Parentheses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(),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  <a:sym typeface="Symbol" pitchFamily="18" charset="2"/>
                        </a:rPr>
                        <a:t>inside-out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Increment/decrement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++,  --,  from left to right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Multiplicative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*, /, %, from left to right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Additive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+, -, from left to right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Relational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&lt;, &gt;, &lt;=, &gt;=, from left to right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Equality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==, !=, from left to right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Logical 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&amp;&amp;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Logical OR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||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Assignment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=, +=, -=, *=, /=, %=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</a:tbl>
          </a:graphicData>
        </a:graphic>
      </p:graphicFrame>
      <p:sp>
        <p:nvSpPr>
          <p:cNvPr id="24611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24612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613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803ECE55-21FC-4896-B163-CC89980C7655}" type="slidenum">
              <a:rPr lang="en-US" smtClean="0">
                <a:latin typeface="Arial" pitchFamily="34" charset="0"/>
                <a:cs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762000" y="2514600"/>
            <a:ext cx="8153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4400" dirty="0" smtClean="0">
                <a:latin typeface="Comic Sans MS" pitchFamily="66" charset="0"/>
                <a:ea typeface="MS PGothic" pitchFamily="34" charset="-128"/>
              </a:rPr>
              <a:t> 	 </a:t>
            </a:r>
            <a:r>
              <a:rPr lang="en-US" sz="4400" dirty="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rPr>
              <a:t>Java </a:t>
            </a:r>
            <a:r>
              <a:rPr lang="en-US" sz="4400" dirty="0" smtClean="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rPr>
              <a:t>Fundamentals 3</a:t>
            </a:r>
            <a:endParaRPr lang="en-US" sz="4400" dirty="0">
              <a:solidFill>
                <a:schemeClr val="tx2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257800" y="4648200"/>
            <a:ext cx="162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6600"/>
                </a:solidFill>
                <a:latin typeface="Comic Sans MS" pitchFamily="66" charset="0"/>
              </a:rPr>
              <a:t>Operators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58775"/>
            <a:ext cx="7772400" cy="598488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Operators</a:t>
            </a:r>
          </a:p>
        </p:txBody>
      </p:sp>
      <p:sp>
        <p:nvSpPr>
          <p:cNvPr id="5126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82296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Operators</a:t>
            </a:r>
            <a:r>
              <a:rPr lang="en-US" sz="2800" dirty="0" smtClean="0"/>
              <a:t> are special symbols used for:</a:t>
            </a:r>
          </a:p>
          <a:p>
            <a:pPr lvl="1" eaLnBrk="1" hangingPunct="1">
              <a:defRPr/>
            </a:pPr>
            <a:r>
              <a:rPr lang="en-US" sz="2400" dirty="0" smtClean="0"/>
              <a:t>mathematical functions</a:t>
            </a:r>
          </a:p>
          <a:p>
            <a:pPr lvl="1" eaLnBrk="1" hangingPunct="1">
              <a:defRPr/>
            </a:pPr>
            <a:r>
              <a:rPr lang="en-US" sz="2400" dirty="0" smtClean="0"/>
              <a:t>assignment statements</a:t>
            </a:r>
          </a:p>
          <a:p>
            <a:pPr lvl="1" eaLnBrk="1" hangingPunct="1">
              <a:defRPr/>
            </a:pPr>
            <a:r>
              <a:rPr lang="en-US" sz="2400" dirty="0" smtClean="0"/>
              <a:t>logical comparisons</a:t>
            </a:r>
          </a:p>
          <a:p>
            <a:pPr eaLnBrk="1" hangingPunct="1">
              <a:defRPr/>
            </a:pPr>
            <a:r>
              <a:rPr lang="en-US" sz="2800" dirty="0" smtClean="0"/>
              <a:t>Examples of operators:</a:t>
            </a:r>
          </a:p>
          <a:p>
            <a:pPr lvl="1" eaLnBrk="1" hangingPunct="1">
              <a:defRPr/>
            </a:pPr>
            <a:r>
              <a:rPr lang="en-US" sz="2400" dirty="0" smtClean="0"/>
              <a:t>3 + 5              // uses + operator</a:t>
            </a:r>
          </a:p>
          <a:p>
            <a:pPr lvl="1" eaLnBrk="1" hangingPunct="1">
              <a:defRPr/>
            </a:pPr>
            <a:r>
              <a:rPr lang="en-US" sz="2400" dirty="0" smtClean="0"/>
              <a:t>14 + 5 – 4 * (5 – 3)     // uses +, -, * operators</a:t>
            </a:r>
          </a:p>
          <a:p>
            <a:pPr eaLnBrk="1" hangingPunct="1">
              <a:defRPr/>
            </a:pPr>
            <a:r>
              <a:rPr lang="en-US" sz="2800" dirty="0" smtClean="0">
                <a:solidFill>
                  <a:schemeClr val="tx2"/>
                </a:solidFill>
              </a:rPr>
              <a:t>Expressions</a:t>
            </a:r>
            <a:r>
              <a:rPr lang="en-US" sz="2800" dirty="0" smtClean="0"/>
              <a:t>: can be combinations of variables and operators that result in a value</a:t>
            </a:r>
          </a:p>
          <a:p>
            <a:pPr eaLnBrk="1" hangingPunct="1">
              <a:defRPr/>
            </a:pPr>
            <a:endParaRPr lang="en-US" sz="2800" dirty="0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FD6108D7-A1A9-4E79-9340-12C7D918FC5D}" type="slidenum">
              <a:rPr lang="en-US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825500" y="334963"/>
            <a:ext cx="6621463" cy="9906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Groups of Operators</a:t>
            </a:r>
          </a:p>
        </p:txBody>
      </p:sp>
      <p:sp>
        <p:nvSpPr>
          <p:cNvPr id="6150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8077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There are 5 different groups of operators: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Arithmetic Operators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Assignment Operator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Increment / Decrement Operators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Relational Operators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Logical Operators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6FC12C31-E002-4657-BA0F-9FDD1BB68EBD}" type="slidenum">
              <a:rPr lang="en-US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772400" cy="685800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Java Arithmetic Operators</a:t>
            </a:r>
          </a:p>
        </p:txBody>
      </p:sp>
      <p:sp>
        <p:nvSpPr>
          <p:cNvPr id="13315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5A86E89E-ABDB-49EE-9DDC-87BBDAF92A38}" type="slidenum">
              <a:rPr lang="en-US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21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76400"/>
            <a:ext cx="7010400" cy="3962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 	Addition					+</a:t>
            </a:r>
          </a:p>
          <a:p>
            <a:pPr lvl="1" eaLnBrk="1" hangingPunct="1">
              <a:buFontTx/>
              <a:buNone/>
            </a:pPr>
            <a:r>
              <a:rPr lang="en-US" sz="3200" smtClean="0"/>
              <a:t>Subtraction				–</a:t>
            </a:r>
          </a:p>
          <a:p>
            <a:pPr lvl="1" eaLnBrk="1" hangingPunct="1">
              <a:buFontTx/>
              <a:buNone/>
            </a:pPr>
            <a:r>
              <a:rPr lang="en-US" sz="3200" smtClean="0">
                <a:sym typeface="Symbol" pitchFamily="18" charset="2"/>
              </a:rPr>
              <a:t>Multiplication			</a:t>
            </a:r>
          </a:p>
          <a:p>
            <a:pPr lvl="1" eaLnBrk="1" hangingPunct="1">
              <a:buFontTx/>
              <a:buNone/>
            </a:pPr>
            <a:r>
              <a:rPr lang="en-US" sz="3200" smtClean="0">
                <a:sym typeface="Symbol" pitchFamily="18" charset="2"/>
              </a:rPr>
              <a:t>Division				/</a:t>
            </a:r>
          </a:p>
          <a:p>
            <a:pPr lvl="1" eaLnBrk="1" hangingPunct="1">
              <a:buFontTx/>
              <a:buNone/>
            </a:pPr>
            <a:r>
              <a:rPr lang="en-US" sz="3200" smtClean="0">
                <a:sym typeface="Symbol" pitchFamily="18" charset="2"/>
              </a:rPr>
              <a:t>Remainder (modulus )		%</a:t>
            </a:r>
          </a:p>
          <a:p>
            <a:pPr lvl="1" eaLnBrk="1" hangingPunct="1">
              <a:buFontTx/>
              <a:buNone/>
            </a:pPr>
            <a:endParaRPr lang="en-US" sz="3200" smtClean="0">
              <a:sym typeface="Symbol" pitchFamily="18" charset="2"/>
            </a:endParaRPr>
          </a:p>
          <a:p>
            <a:pPr lvl="1" eaLnBrk="1" hangingPunct="1">
              <a:buFontTx/>
              <a:buNone/>
            </a:pPr>
            <a:r>
              <a:rPr lang="en-US" sz="3200" smtClean="0">
                <a:solidFill>
                  <a:srgbClr val="C00000"/>
                </a:solidFill>
                <a:sym typeface="Symbol" pitchFamily="18" charset="2"/>
              </a:rPr>
              <a:t>Assignment Operator    </a:t>
            </a:r>
            <a:r>
              <a:rPr lang="en-US" sz="3200" smtClean="0">
                <a:sym typeface="Symbol" pitchFamily="18" charset="2"/>
              </a:rPr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 bldLvl="5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598488"/>
          </a:xfrm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Arithmetic Operators</a:t>
            </a:r>
          </a:p>
        </p:txBody>
      </p:sp>
      <p:sp>
        <p:nvSpPr>
          <p:cNvPr id="8199" name="Rectangle 4" descr="Rectangle: Click to edit Master text styles&#10;Second level&#10;Third level&#10;Fourth level&#10;Fifth level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8001000" cy="3657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The following table summarizes the arithmetic operators available in Java.</a:t>
            </a:r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B1F9D222-C906-4E5C-B60C-2ADD3682FD98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3" name="Picture 2" descr="ch3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743200"/>
            <a:ext cx="6858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9" name="AutoShape 5"/>
          <p:cNvSpPr>
            <a:spLocks noChangeArrowheads="1"/>
          </p:cNvSpPr>
          <p:nvPr/>
        </p:nvSpPr>
        <p:spPr bwMode="auto">
          <a:xfrm>
            <a:off x="6629400" y="5459413"/>
            <a:ext cx="2317750" cy="74295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dist="89803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ja-JP" sz="1400">
                <a:solidFill>
                  <a:srgbClr val="000000"/>
                </a:solidFill>
                <a:latin typeface="Arial" charset="0"/>
                <a:cs typeface="Arial" charset="0"/>
              </a:rPr>
              <a:t>This is an integer division where the fractional part is truncated.</a:t>
            </a:r>
          </a:p>
        </p:txBody>
      </p:sp>
      <p:sp>
        <p:nvSpPr>
          <p:cNvPr id="14345" name="Freeform 6"/>
          <p:cNvSpPr>
            <a:spLocks/>
          </p:cNvSpPr>
          <p:nvPr/>
        </p:nvSpPr>
        <p:spPr bwMode="auto">
          <a:xfrm>
            <a:off x="7086600" y="4267200"/>
            <a:ext cx="938213" cy="1198563"/>
          </a:xfrm>
          <a:custGeom>
            <a:avLst/>
            <a:gdLst>
              <a:gd name="T0" fmla="*/ 0 w 437"/>
              <a:gd name="T1" fmla="*/ 0 h 824"/>
              <a:gd name="T2" fmla="*/ 2147483647 w 437"/>
              <a:gd name="T3" fmla="*/ 0 h 824"/>
              <a:gd name="T4" fmla="*/ 2147483647 w 437"/>
              <a:gd name="T5" fmla="*/ 2147483647 h 824"/>
              <a:gd name="T6" fmla="*/ 0 60000 65536"/>
              <a:gd name="T7" fmla="*/ 0 60000 65536"/>
              <a:gd name="T8" fmla="*/ 0 60000 65536"/>
              <a:gd name="T9" fmla="*/ 0 w 437"/>
              <a:gd name="T10" fmla="*/ 0 h 824"/>
              <a:gd name="T11" fmla="*/ 437 w 437"/>
              <a:gd name="T12" fmla="*/ 824 h 8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7" h="824">
                <a:moveTo>
                  <a:pt x="0" y="0"/>
                </a:moveTo>
                <a:lnTo>
                  <a:pt x="437" y="0"/>
                </a:lnTo>
                <a:lnTo>
                  <a:pt x="437" y="824"/>
                </a:lnTo>
              </a:path>
            </a:pathLst>
          </a:custGeom>
          <a:noFill/>
          <a:ln w="28575" cap="flat" cmpd="sng">
            <a:solidFill>
              <a:srgbClr val="990033"/>
            </a:solidFill>
            <a:prstDash val="solid"/>
            <a:miter lim="800000"/>
            <a:headEnd type="triangle" w="med" len="med"/>
            <a:tailEnd type="none" w="med" len="med"/>
          </a:ln>
        </p:spPr>
        <p:txBody>
          <a:bodyPr wrap="none"/>
          <a:lstStyle/>
          <a:p>
            <a:endParaRPr lang="ar-SA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9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9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Example</a:t>
            </a:r>
          </a:p>
        </p:txBody>
      </p:sp>
      <p:sp>
        <p:nvSpPr>
          <p:cNvPr id="15363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5364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6E4C18C7-E31E-4EFA-B33A-3478733F785A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66" name="Text Box 2"/>
          <p:cNvSpPr txBox="1">
            <a:spLocks noChangeArrowheads="1"/>
          </p:cNvSpPr>
          <p:nvPr/>
        </p:nvSpPr>
        <p:spPr bwMode="auto">
          <a:xfrm>
            <a:off x="838200" y="1447800"/>
            <a:ext cx="7772400" cy="186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omic Sans MS" pitchFamily="66" charset="0"/>
              </a:rPr>
              <a:t>Example</a:t>
            </a:r>
            <a:r>
              <a:rPr lang="en-US" sz="2800">
                <a:latin typeface="Arial" pitchFamily="34" charset="0"/>
              </a:rPr>
              <a:t> </a:t>
            </a:r>
            <a:r>
              <a:rPr lang="en-US" sz="3200">
                <a:latin typeface="Comic Sans MS" pitchFamily="66" charset="0"/>
              </a:rPr>
              <a:t>of division issues</a:t>
            </a:r>
            <a:r>
              <a:rPr lang="en-US" sz="2800">
                <a:latin typeface="Arial" pitchFamily="34" charset="0"/>
              </a:rPr>
              <a:t>: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10 / 3  gives  3</a:t>
            </a:r>
          </a:p>
          <a:p>
            <a:pPr algn="ctr">
              <a:spcBef>
                <a:spcPct val="50000"/>
              </a:spcBef>
            </a:pPr>
            <a:r>
              <a:rPr lang="en-US" sz="2800">
                <a:latin typeface="Arial" pitchFamily="34" charset="0"/>
              </a:rPr>
              <a:t>10.0 / 3 gives 3.33333</a:t>
            </a:r>
          </a:p>
        </p:txBody>
      </p:sp>
      <p:sp>
        <p:nvSpPr>
          <p:cNvPr id="141315" name="Text Box 3"/>
          <p:cNvSpPr txBox="1">
            <a:spLocks noChangeArrowheads="1"/>
          </p:cNvSpPr>
          <p:nvPr/>
        </p:nvSpPr>
        <p:spPr bwMode="auto">
          <a:xfrm>
            <a:off x="838200" y="3276600"/>
            <a:ext cx="83058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>
                <a:latin typeface="Comic Sans MS" pitchFamily="66" charset="0"/>
              </a:rPr>
              <a:t>As we can see,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>
                <a:latin typeface="Comic Sans MS" pitchFamily="66" charset="0"/>
              </a:rPr>
              <a:t>if we divide two integers we get an integer result.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800">
                <a:latin typeface="Comic Sans MS" pitchFamily="66" charset="0"/>
              </a:rPr>
              <a:t>if one or both operands is a floating-point value we get a floating-point result</a:t>
            </a:r>
            <a:r>
              <a:rPr lang="en-US" sz="2400"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  <a:ea typeface="MS PGothic" pitchFamily="34" charset="-128"/>
              </a:rPr>
              <a:t>Modulus</a:t>
            </a:r>
          </a:p>
        </p:txBody>
      </p:sp>
      <p:sp>
        <p:nvSpPr>
          <p:cNvPr id="16387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6388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51805A59-65AC-40DB-AE7D-510C56D69A3B}" type="slidenum">
              <a:rPr lang="en-US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90" name="Text Box 2"/>
          <p:cNvSpPr txBox="1">
            <a:spLocks noChangeArrowheads="1"/>
          </p:cNvSpPr>
          <p:nvPr/>
        </p:nvSpPr>
        <p:spPr bwMode="auto">
          <a:xfrm>
            <a:off x="762000" y="1447800"/>
            <a:ext cx="8382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v"/>
            </a:pPr>
            <a:r>
              <a:rPr lang="en-US" sz="3200">
                <a:latin typeface="Comic Sans MS" pitchFamily="66" charset="0"/>
              </a:rPr>
              <a:t>Generates the remainder when you divide two integer values.</a:t>
            </a:r>
          </a:p>
          <a:p>
            <a:pPr algn="ctr">
              <a:spcBef>
                <a:spcPct val="50000"/>
              </a:spcBef>
            </a:pPr>
            <a:r>
              <a:rPr lang="en-US" sz="3200">
                <a:latin typeface="Comic Sans MS" pitchFamily="66" charset="0"/>
              </a:rPr>
              <a:t>5%3 gives 2	5%4 gives 1	</a:t>
            </a:r>
          </a:p>
          <a:p>
            <a:pPr algn="ctr">
              <a:spcBef>
                <a:spcPct val="50000"/>
              </a:spcBef>
            </a:pPr>
            <a:r>
              <a:rPr lang="en-US" sz="3200">
                <a:latin typeface="Comic Sans MS" pitchFamily="66" charset="0"/>
              </a:rPr>
              <a:t>5%5 gives</a:t>
            </a:r>
            <a:r>
              <a:rPr lang="en-US"/>
              <a:t> </a:t>
            </a:r>
            <a:r>
              <a:rPr lang="en-US" sz="3200">
                <a:latin typeface="Comic Sans MS" pitchFamily="66" charset="0"/>
              </a:rPr>
              <a:t>0	5%10 gives 5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v"/>
            </a:pPr>
            <a:r>
              <a:rPr lang="en-US" sz="3200">
                <a:latin typeface="Comic Sans MS" pitchFamily="66" charset="0"/>
              </a:rPr>
              <a:t>Modulus operator is most commonly used with integer operands. If we attempt to use the modulus operator on  floating-point values we will garbage!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rgbClr val="CC3300"/>
                </a:solidFill>
                <a:latin typeface="Comic Sans MS" pitchFamily="66" charset="0"/>
                <a:ea typeface="MS PGothic" pitchFamily="34" charset="-128"/>
              </a:rPr>
              <a:t>Example: Sum of two integer</a:t>
            </a:r>
            <a:endParaRPr lang="en-US" smtClean="0"/>
          </a:p>
        </p:txBody>
      </p:sp>
      <p:sp>
        <p:nvSpPr>
          <p:cNvPr id="17412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Introduction to OOP</a:t>
            </a:r>
          </a:p>
        </p:txBody>
      </p:sp>
      <p:sp>
        <p:nvSpPr>
          <p:cNvPr id="17413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Dr. S. GANNOUNI &amp; Dr.  A. TOUIR</a:t>
            </a:r>
          </a:p>
          <a:p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pitchFamily="34" charset="0"/>
                <a:cs typeface="Arial" pitchFamily="34" charset="0"/>
              </a:rPr>
              <a:t>Page </a:t>
            </a:r>
            <a:fld id="{F1E3EF8C-61C7-4D8C-9981-380533AB5618}" type="slidenum">
              <a:rPr lang="en-US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Text Box 2"/>
          <p:cNvSpPr txBox="1">
            <a:spLocks noChangeArrowheads="1"/>
          </p:cNvSpPr>
          <p:nvPr/>
        </p:nvSpPr>
        <p:spPr bwMode="auto">
          <a:xfrm>
            <a:off x="304800" y="1397000"/>
            <a:ext cx="8229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Sum { 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main method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public static void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main( String </a:t>
            </a:r>
            <a:r>
              <a:rPr kumimoji="1" lang="en-US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[] ){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  		</a:t>
            </a:r>
            <a:r>
              <a:rPr kumimoji="1" lang="en-US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a, b, sum;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 	 		a = 20;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 		b = 10;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 		sum = a + b;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	  		</a:t>
            </a:r>
            <a:r>
              <a:rPr kumimoji="1" lang="en-US" b="1" dirty="0" err="1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a </a:t>
            </a:r>
            <a:r>
              <a:rPr kumimoji="1"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 ” + ” </a:t>
            </a:r>
            <a:r>
              <a:rPr kumimoji="1"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 b </a:t>
            </a:r>
            <a:r>
              <a:rPr kumimoji="1"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 “  = “ </a:t>
            </a:r>
            <a:r>
              <a:rPr kumimoji="1"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+</a:t>
            </a:r>
            <a:r>
              <a:rPr kumimoji="1" lang="en-US" b="1" dirty="0">
                <a:solidFill>
                  <a:srgbClr val="990033"/>
                </a:solidFill>
                <a:latin typeface="Courier New" pitchFamily="49" charset="0"/>
                <a:cs typeface="Courier New" pitchFamily="49" charset="0"/>
              </a:rPr>
              <a:t> sum);</a:t>
            </a: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main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endParaRPr kumimoji="1" lang="en-US" b="1" dirty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defTabSz="86360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b="1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} </a:t>
            </a:r>
            <a:r>
              <a:rPr kumimoji="1" lang="en-US" b="1" dirty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class Sum</a:t>
            </a:r>
            <a:endParaRPr kumimoji="1" lang="en-US" altLang="ja-JP" b="1" dirty="0">
              <a:solidFill>
                <a:srgbClr val="008000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41.808"/>
  <p:tag name="TIMELINE" val="0.6/1.6/2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_yellow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Prefab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refab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00000"/>
              </a:schemeClr>
            </a:gs>
            <a:gs pos="30000">
              <a:schemeClr val="phClr">
                <a:tint val="60000"/>
                <a:satMod val="250000"/>
              </a:schemeClr>
            </a:gs>
            <a:gs pos="50000">
              <a:schemeClr val="phClr">
                <a:tint val="57000"/>
                <a:satMod val="250000"/>
              </a:schemeClr>
            </a:gs>
            <a:gs pos="100000">
              <a:schemeClr val="phClr">
                <a:tint val="17000"/>
                <a:satMod val="350000"/>
              </a:schemeClr>
            </a:gs>
          </a:gsLst>
          <a:lin ang="4000000" scaled="1"/>
        </a:gra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0000" algn="ct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110000" algn="ctr" rotWithShape="0">
              <a:srgbClr val="000000">
                <a:alpha val="65000"/>
              </a:srgbClr>
            </a:outerShdw>
          </a:effectLst>
        </a:effectStyle>
        <a:effectStyle>
          <a:effectLst>
            <a:outerShdw blurRad="120000" algn="ctr" rotWithShape="0">
              <a:srgbClr val="000000">
                <a:alpha val="70000"/>
              </a:srgbClr>
            </a:outerShdw>
          </a:effectLst>
          <a:scene3d>
            <a:camera prst="orthographicFront"/>
            <a:lightRig rig="glow" dir="t">
              <a:rot lat="0" lon="0" rev="1800000"/>
            </a:lightRig>
          </a:scene3d>
          <a:sp3d contourW="12700" prstMaterial="dkEdge">
            <a:bevelT w="50800" h="44450" prst="angle"/>
            <a:contourClr>
              <a:schemeClr val="phClr">
                <a:shade val="4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110000"/>
              </a:schemeClr>
            </a:gs>
            <a:gs pos="30000">
              <a:schemeClr val="phClr">
                <a:shade val="75000"/>
                <a:satMod val="130000"/>
              </a:schemeClr>
            </a:gs>
            <a:gs pos="50000">
              <a:schemeClr val="phClr">
                <a:shade val="70000"/>
                <a:satMod val="135000"/>
              </a:schemeClr>
            </a:gs>
            <a:gs pos="100000">
              <a:schemeClr val="phClr">
                <a:tint val="75000"/>
                <a:satMod val="110000"/>
              </a:schemeClr>
            </a:gs>
          </a:gsLst>
          <a:lin ang="4000000" scaled="1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20000"/>
              </a:schemeClr>
              <a:schemeClr val="phClr">
                <a:tint val="94000"/>
                <a:satMod val="2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21144DA0-0DAB-48CE-8A09-F60A34FB09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CC7A7A8-D96A-4D66-8D8B-F8FDEC7B0E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234F59-318D-4CD5-8D5D-A3A8DC9FA7DB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Theme_yellow</Template>
  <TotalTime>2884</TotalTime>
  <Words>764</Words>
  <Application>Microsoft Office PowerPoint</Application>
  <PresentationFormat>On-screen Show (4:3)</PresentationFormat>
  <Paragraphs>201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Tahoma</vt:lpstr>
      <vt:lpstr>Arial</vt:lpstr>
      <vt:lpstr>Arial Black</vt:lpstr>
      <vt:lpstr>Wingdings 2</vt:lpstr>
      <vt:lpstr>Comic Sans MS</vt:lpstr>
      <vt:lpstr>MS PGothic</vt:lpstr>
      <vt:lpstr>Symbol</vt:lpstr>
      <vt:lpstr>Wingdings</vt:lpstr>
      <vt:lpstr>Courier New</vt:lpstr>
      <vt:lpstr>Helvetica</vt:lpstr>
      <vt:lpstr>Theme_yellow</vt:lpstr>
      <vt:lpstr>Exercises</vt:lpstr>
      <vt:lpstr>Slide 2</vt:lpstr>
      <vt:lpstr>Operators</vt:lpstr>
      <vt:lpstr>Groups of Operators</vt:lpstr>
      <vt:lpstr>Java Arithmetic Operators</vt:lpstr>
      <vt:lpstr>Arithmetic Operators</vt:lpstr>
      <vt:lpstr>Example</vt:lpstr>
      <vt:lpstr>Modulus</vt:lpstr>
      <vt:lpstr>Example: Sum of two integer</vt:lpstr>
      <vt:lpstr> Arithmetic/Assignment Operators</vt:lpstr>
      <vt:lpstr> Increment/Decrement Operators</vt:lpstr>
      <vt:lpstr>Relational Operators</vt:lpstr>
      <vt:lpstr>Example</vt:lpstr>
      <vt:lpstr>Logical Operators</vt:lpstr>
      <vt:lpstr>Example</vt:lpstr>
      <vt:lpstr>Operators Precedence</vt:lpstr>
    </vt:vector>
  </TitlesOfParts>
  <Company>CCIS-KSU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Staff Member</dc:creator>
  <cp:lastModifiedBy>NOUF</cp:lastModifiedBy>
  <cp:revision>25</cp:revision>
  <cp:lastPrinted>1601-01-01T00:00:00Z</cp:lastPrinted>
  <dcterms:created xsi:type="dcterms:W3CDTF">2007-03-20T08:45:47Z</dcterms:created>
  <dcterms:modified xsi:type="dcterms:W3CDTF">2013-09-16T16:10:24Z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TC010689871033</vt:lpwstr>
  </property>
</Properties>
</file>