
<file path=[Content_Types].xml><?xml version="1.0" encoding="utf-8"?>
<Types xmlns="http://schemas.openxmlformats.org/package/2006/content-types">
  <Override PartName="/customXml/itemProps3.xml" ContentType="application/vnd.openxmlformats-officedocument.customXml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4"/>
  </p:sldMasterIdLst>
  <p:notesMasterIdLst>
    <p:notesMasterId r:id="rId29"/>
  </p:notesMasterIdLst>
  <p:sldIdLst>
    <p:sldId id="256" r:id="rId5"/>
    <p:sldId id="257" r:id="rId6"/>
    <p:sldId id="258" r:id="rId7"/>
    <p:sldId id="259" r:id="rId8"/>
    <p:sldId id="275" r:id="rId9"/>
    <p:sldId id="260" r:id="rId10"/>
    <p:sldId id="276" r:id="rId11"/>
    <p:sldId id="261" r:id="rId12"/>
    <p:sldId id="262" r:id="rId13"/>
    <p:sldId id="277" r:id="rId14"/>
    <p:sldId id="263" r:id="rId15"/>
    <p:sldId id="279" r:id="rId16"/>
    <p:sldId id="278" r:id="rId17"/>
    <p:sldId id="264" r:id="rId18"/>
    <p:sldId id="265" r:id="rId19"/>
    <p:sldId id="266" r:id="rId20"/>
    <p:sldId id="267" r:id="rId21"/>
    <p:sldId id="268" r:id="rId22"/>
    <p:sldId id="269" r:id="rId23"/>
    <p:sldId id="270" r:id="rId24"/>
    <p:sldId id="271" r:id="rId25"/>
    <p:sldId id="272" r:id="rId26"/>
    <p:sldId id="273" r:id="rId27"/>
    <p:sldId id="274" r:id="rId28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1" autoAdjust="0"/>
    <p:restoredTop sz="94660"/>
  </p:normalViewPr>
  <p:slideViewPr>
    <p:cSldViewPr>
      <p:cViewPr>
        <p:scale>
          <a:sx n="72" d="100"/>
          <a:sy n="72" d="100"/>
        </p:scale>
        <p:origin x="-1914" y="-4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5861360-3F34-4B01-A986-6A0877AEFD3F}" type="datetimeFigureOut">
              <a:rPr lang="en-US" smtClean="0"/>
              <a:pPr/>
              <a:t>9/14/2015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F42A26-9C23-4E4A-BFD0-D29F7C924C6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ar-SA" smtClean="0"/>
              <a:t>30/11/1436</a:t>
            </a:r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Lect3             NET 301</a:t>
            </a:r>
            <a:endParaRPr lang="ar-SA"/>
          </a:p>
        </p:txBody>
      </p:sp>
      <p:sp>
        <p:nvSpPr>
          <p:cNvPr id="9" name="Rectangle 8"/>
          <p:cNvSpPr/>
          <p:nvPr/>
        </p:nvSpPr>
        <p:spPr>
          <a:xfrm>
            <a:off x="345440" y="2942602"/>
            <a:ext cx="7147931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572652" y="2944634"/>
            <a:ext cx="1190348" cy="2459736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7712714" y="3136658"/>
            <a:ext cx="910224" cy="2075688"/>
          </a:xfrm>
          <a:prstGeom prst="rect">
            <a:avLst/>
          </a:prstGeom>
          <a:solidFill>
            <a:schemeClr val="accent3">
              <a:alpha val="70000"/>
            </a:schemeClr>
          </a:solidFill>
          <a:ln w="63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445483" y="3055621"/>
            <a:ext cx="6947845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86826" y="4625268"/>
            <a:ext cx="762000" cy="457200"/>
          </a:xfrm>
        </p:spPr>
        <p:txBody>
          <a:bodyPr/>
          <a:lstStyle>
            <a:lvl1pPr algn="ctr">
              <a:defRPr sz="28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1" name="Rectangle 10"/>
          <p:cNvSpPr/>
          <p:nvPr/>
        </p:nvSpPr>
        <p:spPr>
          <a:xfrm>
            <a:off x="541822" y="4559276"/>
            <a:ext cx="6755166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38971" y="3139440"/>
            <a:ext cx="6760868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2805" y="4648200"/>
            <a:ext cx="6553200" cy="457200"/>
          </a:xfrm>
        </p:spPr>
        <p:txBody>
          <a:bodyPr>
            <a:normAutofit/>
          </a:bodyPr>
          <a:lstStyle>
            <a:lvl1pPr marL="0" indent="0" algn="ctr">
              <a:buNone/>
              <a:defRPr sz="1800" cap="all" spc="300" baseline="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4705" y="3227033"/>
            <a:ext cx="6629400" cy="1219201"/>
          </a:xfrm>
        </p:spPr>
        <p:txBody>
          <a:bodyPr anchor="b" anchorCtr="0">
            <a:noAutofit/>
          </a:bodyPr>
          <a:lstStyle>
            <a:lvl1pPr>
              <a:defRPr sz="4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ar-SA" smtClean="0"/>
              <a:t>30/11/1436</a:t>
            </a:r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Lect3             NET 301</a:t>
            </a:r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861702" y="228600"/>
            <a:ext cx="1859280" cy="6122634"/>
          </a:xfrm>
          <a:prstGeom prst="rect">
            <a:avLst/>
          </a:prstGeom>
          <a:solidFill>
            <a:srgbClr val="FFFFFF">
              <a:alpha val="85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955225" y="351409"/>
            <a:ext cx="1672235" cy="587701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48577" y="395427"/>
            <a:ext cx="1485531" cy="578898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0999"/>
            <a:ext cx="6172200" cy="579120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ar-SA" smtClean="0"/>
              <a:t>30/11/1436</a:t>
            </a:r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Lect3             NET 301</a:t>
            </a:r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ar-SA" smtClean="0"/>
              <a:t>30/11/1436</a:t>
            </a:r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Lect3             NET 301</a:t>
            </a:r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ar-SA" smtClean="0"/>
              <a:t>30/11/1436</a:t>
            </a:r>
            <a:endParaRPr lang="ar-SA"/>
          </a:p>
        </p:txBody>
      </p:sp>
      <p:sp>
        <p:nvSpPr>
          <p:cNvPr id="13" name="Rectangle 12"/>
          <p:cNvSpPr/>
          <p:nvPr/>
        </p:nvSpPr>
        <p:spPr>
          <a:xfrm>
            <a:off x="451976" y="2946400"/>
            <a:ext cx="8265160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567656" y="3048000"/>
            <a:ext cx="8033800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Lect3             NET 301</a:t>
            </a:r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6" y="3200399"/>
            <a:ext cx="7696200" cy="1295401"/>
          </a:xfrm>
        </p:spPr>
        <p:txBody>
          <a:bodyPr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4000" kern="1200" cap="all" baseline="0" dirty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675496" y="4541520"/>
            <a:ext cx="7818120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4607510"/>
            <a:ext cx="7696200" cy="523783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Rectangle 13"/>
          <p:cNvSpPr/>
          <p:nvPr/>
        </p:nvSpPr>
        <p:spPr>
          <a:xfrm>
            <a:off x="675757" y="3124200"/>
            <a:ext cx="7817599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6128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ar-SA" smtClean="0"/>
              <a:t>30/11/1436</a:t>
            </a:r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Lect3             NET 301</a:t>
            </a:r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6128" y="1722438"/>
            <a:ext cx="4040188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128" y="2438400"/>
            <a:ext cx="4040188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400"/>
            <a:ext cx="4041775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ar-SA" smtClean="0"/>
              <a:t>30/11/1436</a:t>
            </a:r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Lect3             NET 301</a:t>
            </a:r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ar-SA" smtClean="0"/>
              <a:t>30/11/1436</a:t>
            </a:r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Lect3             NET 301</a:t>
            </a:r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1" name="Rounded Rectangle 10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ar-SA" smtClean="0"/>
              <a:t>30/11/1436</a:t>
            </a:r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Lect3             NET 301</a:t>
            </a:r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2" name="Rounded Rectangle 11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685800"/>
            <a:ext cx="4572000" cy="525780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ar-SA" smtClean="0"/>
              <a:t>30/11/1436</a:t>
            </a:r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Lect3             NET 301</a:t>
            </a:r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Rectangle 7"/>
          <p:cNvSpPr/>
          <p:nvPr/>
        </p:nvSpPr>
        <p:spPr>
          <a:xfrm>
            <a:off x="560034" y="1505712"/>
            <a:ext cx="2716566" cy="3523488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76690" y="1642472"/>
            <a:ext cx="2483254" cy="3234328"/>
          </a:xfrm>
          <a:prstGeom prst="rect">
            <a:avLst/>
          </a:prstGeom>
          <a:solidFill>
            <a:srgbClr val="FFFFFF"/>
          </a:solidFill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9000" y="2971800"/>
            <a:ext cx="2298634" cy="1752600"/>
          </a:xfrm>
        </p:spPr>
        <p:txBody>
          <a:bodyPr/>
          <a:lstStyle>
            <a:lvl1pPr marL="0" indent="0">
              <a:spcBef>
                <a:spcPts val="4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9000" y="1734312"/>
            <a:ext cx="2298634" cy="1191620"/>
          </a:xfrm>
        </p:spPr>
        <p:txBody>
          <a:bodyPr anchor="b">
            <a:normAutofit/>
          </a:bodyPr>
          <a:lstStyle>
            <a:lvl1pPr algn="l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5800" y="621437"/>
            <a:ext cx="7772400" cy="4331564"/>
          </a:xfrm>
          <a:solidFill>
            <a:schemeClr val="bg2"/>
          </a:solidFill>
          <a:ln>
            <a:noFill/>
          </a:ln>
          <a:effectLst>
            <a:softEdge rad="12700"/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ar-SA" smtClean="0"/>
              <a:t>30/11/1436</a:t>
            </a:r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0" name="Rectangle 9"/>
          <p:cNvSpPr/>
          <p:nvPr/>
        </p:nvSpPr>
        <p:spPr>
          <a:xfrm>
            <a:off x="685800" y="4953000"/>
            <a:ext cx="7772400" cy="13716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61999" y="5029200"/>
            <a:ext cx="7600765" cy="1202924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Lect3             NET 301</a:t>
            </a:r>
            <a:endParaRPr lang="ar-SA"/>
          </a:p>
        </p:txBody>
      </p:sp>
      <p:sp>
        <p:nvSpPr>
          <p:cNvPr id="13" name="Rectangle 12"/>
          <p:cNvSpPr/>
          <p:nvPr/>
        </p:nvSpPr>
        <p:spPr>
          <a:xfrm>
            <a:off x="914400" y="5638800"/>
            <a:ext cx="7328514" cy="451696"/>
          </a:xfrm>
          <a:prstGeom prst="rect">
            <a:avLst/>
          </a:prstGeom>
          <a:solidFill>
            <a:schemeClr val="accent1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05589" y="5074920"/>
            <a:ext cx="7946136" cy="1097280"/>
          </a:xfrm>
          <a:prstGeom prst="rect">
            <a:avLst/>
          </a:prstGeom>
          <a:noFill/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56289" y="5656556"/>
            <a:ext cx="7244736" cy="401715"/>
          </a:xfrm>
        </p:spPr>
        <p:txBody>
          <a:bodyPr anchor="ctr">
            <a:normAutofit/>
          </a:bodyPr>
          <a:lstStyle>
            <a:lvl1pPr marL="0" indent="0" algn="ctr">
              <a:buNone/>
              <a:defRPr sz="15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05400"/>
            <a:ext cx="7328514" cy="523043"/>
          </a:xfrm>
        </p:spPr>
        <p:txBody>
          <a:bodyPr anchor="ctr" anchorCtr="0"/>
          <a:lstStyle>
            <a:lvl1pPr algn="ctr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7" name="Rounded Rectangle 6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82296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ar-SA" smtClean="0"/>
              <a:t>30/11/1436</a:t>
            </a:r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Lect3             NET 301</a:t>
            </a:r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9" name="Rectangle 8"/>
          <p:cNvSpPr/>
          <p:nvPr/>
        </p:nvSpPr>
        <p:spPr>
          <a:xfrm>
            <a:off x="274320" y="278166"/>
            <a:ext cx="8595360" cy="132588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72863" y="372862"/>
            <a:ext cx="8380520" cy="111858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/>
  <p:txStyles>
    <p:titleStyle>
      <a:lvl1pPr algn="ctr" defTabSz="914400" rtl="1" eaLnBrk="1" latinLnBrk="0" hangingPunct="1">
        <a:spcBef>
          <a:spcPct val="0"/>
        </a:spcBef>
        <a:buNone/>
        <a:defRPr sz="3500" kern="1200" cap="all" baseline="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228600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28600" algn="r" defTabSz="914400" rtl="1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r" defTabSz="914400" rtl="1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280160" indent="-228600" algn="r" defTabSz="914400" rtl="1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1554480" indent="-228600" algn="r" defTabSz="914400" rtl="1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737360" indent="-182880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r" defTabSz="914400" rtl="1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182880" algn="r" defTabSz="914400" rtl="1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r" defTabSz="914400" rtl="1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l"/>
            <a:r>
              <a:rPr lang="en-GB" dirty="0" smtClean="0"/>
              <a:t>LECTURE3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l"/>
            <a:r>
              <a:rPr lang="en-US" dirty="0" smtClean="0"/>
              <a:t>NET 301	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ar-SA" smtClean="0"/>
              <a:t>30/11/1436</a:t>
            </a:r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1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Lect3             NET 301</a:t>
            </a:r>
            <a:endParaRPr lang="ar-SA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Analogue signal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l" rtl="0"/>
            <a:r>
              <a:rPr lang="en-US" dirty="0"/>
              <a:t>The primary disadvantage of analog signal is that any system has </a:t>
            </a:r>
            <a:r>
              <a:rPr lang="en-US" dirty="0" smtClean="0"/>
              <a:t>noise</a:t>
            </a:r>
          </a:p>
          <a:p>
            <a:pPr algn="l" rtl="0"/>
            <a:endParaRPr lang="en-US" dirty="0"/>
          </a:p>
          <a:p>
            <a:pPr algn="l" rtl="0"/>
            <a:r>
              <a:rPr lang="en-US" dirty="0"/>
              <a:t>even if the resolution of an analog signal is higher than a comparable digital signal, after enough processing the analog signal to noise ratio will be </a:t>
            </a:r>
            <a:r>
              <a:rPr lang="en-US" dirty="0" smtClean="0"/>
              <a:t>lower.</a:t>
            </a:r>
          </a:p>
          <a:p>
            <a:pPr algn="l" rtl="0"/>
            <a:endParaRPr lang="en-US" dirty="0"/>
          </a:p>
          <a:p>
            <a:pPr algn="l" rtl="0"/>
            <a:r>
              <a:rPr lang="en-US" dirty="0"/>
              <a:t>Electrically, analog signal noise can be diminished by shielding, good connections, and several cable types such as coaxial or twisted pair.</a:t>
            </a:r>
          </a:p>
          <a:p>
            <a:pPr algn="l" rtl="0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ar-SA" smtClean="0"/>
              <a:t>30/11/1436</a:t>
            </a:r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10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Lect3             NET 301</a:t>
            </a:r>
            <a:endParaRPr lang="ar-SA"/>
          </a:p>
        </p:txBody>
      </p:sp>
    </p:spTree>
    <p:extLst>
      <p:ext uri="{BB962C8B-B14F-4D97-AF65-F5344CB8AC3E}">
        <p14:creationId xmlns="" xmlns:p14="http://schemas.microsoft.com/office/powerpoint/2010/main" val="225633114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signal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Digital signal:</a:t>
            </a:r>
          </a:p>
          <a:p>
            <a:pPr lvl="1" algn="l" rtl="0"/>
            <a:r>
              <a:rPr lang="en-US" dirty="0" smtClean="0"/>
              <a:t>Take discrete value in a time, discontinuing values over continuing time.</a:t>
            </a:r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 l="22735" t="24362" r="11581" b="39026"/>
          <a:stretch>
            <a:fillRect/>
          </a:stretch>
        </p:blipFill>
        <p:spPr bwMode="auto">
          <a:xfrm>
            <a:off x="1187624" y="3284984"/>
            <a:ext cx="5688632" cy="3096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ar-SA" smtClean="0"/>
              <a:t>30/11/1436</a:t>
            </a:r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11</a:t>
            </a:fld>
            <a:endParaRPr lang="ar-SA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Lect3             NET 301</a:t>
            </a:r>
            <a:endParaRPr lang="ar-SA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signal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 rtl="0"/>
            <a:r>
              <a:rPr lang="en-US" dirty="0"/>
              <a:t>I</a:t>
            </a:r>
            <a:r>
              <a:rPr lang="en-US" dirty="0" smtClean="0"/>
              <a:t>n </a:t>
            </a:r>
            <a:r>
              <a:rPr lang="en-US" dirty="0"/>
              <a:t>computer architecture and other digital systems, a waveform that switches between two voltage levels representing the two states of a Boolean value (0 and 1</a:t>
            </a:r>
            <a:r>
              <a:rPr lang="en-US" dirty="0" smtClean="0"/>
              <a:t>).</a:t>
            </a:r>
          </a:p>
          <a:p>
            <a:pPr algn="l" rtl="0"/>
            <a:endParaRPr lang="en-US" dirty="0"/>
          </a:p>
          <a:p>
            <a:pPr algn="l" rtl="0"/>
            <a:r>
              <a:rPr lang="en-US" dirty="0"/>
              <a:t>The clock signal is a special digital signal that is used to synchronize digital circuits. </a:t>
            </a:r>
            <a:r>
              <a:rPr lang="en-US" dirty="0" smtClean="0"/>
              <a:t>Logic </a:t>
            </a:r>
            <a:r>
              <a:rPr lang="en-US" dirty="0"/>
              <a:t>changes are triggered either by the rising edge or the falling edge.</a:t>
            </a:r>
          </a:p>
          <a:p>
            <a:pPr algn="l" rtl="0"/>
            <a:endParaRPr lang="en-US" dirty="0"/>
          </a:p>
          <a:p>
            <a:pPr algn="l" rtl="0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ar-SA" smtClean="0"/>
              <a:t>30/11/1436</a:t>
            </a:r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12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Lect3             NET 301</a:t>
            </a:r>
            <a:endParaRPr lang="ar-SA"/>
          </a:p>
        </p:txBody>
      </p:sp>
    </p:spTree>
    <p:extLst>
      <p:ext uri="{BB962C8B-B14F-4D97-AF65-F5344CB8AC3E}">
        <p14:creationId xmlns="" xmlns:p14="http://schemas.microsoft.com/office/powerpoint/2010/main" val="364210212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74962" t="47336" r="3350" b="29395"/>
          <a:stretch/>
        </p:blipFill>
        <p:spPr bwMode="auto">
          <a:xfrm>
            <a:off x="2339752" y="4276260"/>
            <a:ext cx="3889609" cy="16997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/>
          <p:nvPr/>
        </p:nvSpPr>
        <p:spPr>
          <a:xfrm>
            <a:off x="467544" y="1844825"/>
            <a:ext cx="8136904" cy="24314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US" sz="2400" dirty="0"/>
              <a:t>The given diagram is an example of the practical pulse and therefore we have introduced two new terms that are:</a:t>
            </a:r>
          </a:p>
          <a:p>
            <a:pPr marL="800100" lvl="1" indent="-342900" algn="l" rtl="0">
              <a:buFont typeface="Arial" panose="020B0604020202020204" pitchFamily="34" charset="0"/>
              <a:buChar char="•"/>
            </a:pPr>
            <a:r>
              <a:rPr lang="en-US" sz="2000" dirty="0"/>
              <a:t> Rising edge: the transition from a low voltage (level 1 in the diagram) to a high voltage (level 2).</a:t>
            </a:r>
          </a:p>
          <a:p>
            <a:pPr marL="800100" lvl="1" indent="-342900" algn="l" rtl="0">
              <a:buFont typeface="Arial" panose="020B0604020202020204" pitchFamily="34" charset="0"/>
              <a:buChar char="•"/>
            </a:pPr>
            <a:r>
              <a:rPr lang="en-US" sz="2000" dirty="0"/>
              <a:t> Falling edge: the transition from a high voltage to a low one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ar-SA" smtClean="0"/>
              <a:t>30/11/1436</a:t>
            </a:r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13</a:t>
            </a:fld>
            <a:endParaRPr lang="ar-SA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Lect3             NET 301</a:t>
            </a:r>
            <a:endParaRPr lang="ar-SA"/>
          </a:p>
        </p:txBody>
      </p:sp>
    </p:spTree>
    <p:extLst>
      <p:ext uri="{BB962C8B-B14F-4D97-AF65-F5344CB8AC3E}">
        <p14:creationId xmlns="" xmlns:p14="http://schemas.microsoft.com/office/powerpoint/2010/main" val="28944782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to study signals?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Analogue and digital signals can be studied by studying:</a:t>
            </a:r>
          </a:p>
          <a:p>
            <a:pPr algn="l" rtl="0"/>
            <a:r>
              <a:rPr lang="en-US" dirty="0" smtClean="0"/>
              <a:t> Frequency and Time.</a:t>
            </a:r>
          </a:p>
          <a:p>
            <a:pPr algn="l" rtl="0"/>
            <a:r>
              <a:rPr lang="en-US" dirty="0" smtClean="0"/>
              <a:t>Frequency:</a:t>
            </a:r>
          </a:p>
          <a:p>
            <a:pPr lvl="1" algn="l" rtl="0"/>
            <a:r>
              <a:rPr lang="en-US" dirty="0" smtClean="0"/>
              <a:t>Number of occurrences of a repeating event per unit time. </a:t>
            </a:r>
          </a:p>
          <a:p>
            <a:pPr algn="l" rtl="0"/>
            <a:r>
              <a:rPr lang="en-US" dirty="0" smtClean="0"/>
              <a:t>Signal Frequency: </a:t>
            </a:r>
          </a:p>
          <a:p>
            <a:pPr lvl="1" algn="l" rtl="0"/>
            <a:r>
              <a:rPr lang="en-US" dirty="0" smtClean="0"/>
              <a:t>Number of signal cycles per second. 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ar-SA" smtClean="0"/>
              <a:t>30/11/1436</a:t>
            </a:r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14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Lect3             NET 301</a:t>
            </a:r>
            <a:endParaRPr lang="ar-SA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signal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Singla1: needs 8\200( 0.04) second for one cycle, 25 cycle per 1 second.</a:t>
            </a:r>
          </a:p>
          <a:p>
            <a:pPr lvl="1" algn="l" rtl="0"/>
            <a:r>
              <a:rPr lang="en-US" dirty="0" smtClean="0"/>
              <a:t>Signal1 frequency: 25 (cycle\second) </a:t>
            </a:r>
            <a:r>
              <a:rPr lang="en-US" b="1" dirty="0" smtClean="0"/>
              <a:t>Hertz</a:t>
            </a:r>
          </a:p>
          <a:p>
            <a:pPr algn="l" rtl="0"/>
            <a:r>
              <a:rPr lang="en-US" dirty="0" smtClean="0"/>
              <a:t> Signal2 Frequency: 100 cycle\second</a:t>
            </a:r>
            <a:endParaRPr lang="en-US" dirty="0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 cstate="print"/>
          <a:srcRect l="9102" t="48110" r="2906" b="19236"/>
          <a:stretch>
            <a:fillRect/>
          </a:stretch>
        </p:blipFill>
        <p:spPr bwMode="auto">
          <a:xfrm>
            <a:off x="755576" y="3429000"/>
            <a:ext cx="7126610" cy="3312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ar-SA" smtClean="0"/>
              <a:t>30/11/1436</a:t>
            </a:r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15</a:t>
            </a:fld>
            <a:endParaRPr lang="ar-SA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Lect3             NET 301</a:t>
            </a:r>
            <a:endParaRPr lang="ar-SA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Frequency bandwidth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Electrical waves could be a set of frequencies, more than one single frequency.</a:t>
            </a:r>
          </a:p>
          <a:p>
            <a:pPr algn="l" rtl="0"/>
            <a:endParaRPr lang="en-US" dirty="0" smtClean="0"/>
          </a:p>
          <a:p>
            <a:pPr algn="l" rtl="0"/>
            <a:r>
              <a:rPr lang="en-US" dirty="0" smtClean="0"/>
              <a:t>Signal Bandwidth: </a:t>
            </a:r>
          </a:p>
          <a:p>
            <a:pPr lvl="1" algn="l" rtl="0"/>
            <a:r>
              <a:rPr lang="en-US" dirty="0" smtClean="0"/>
              <a:t>The difference between the highest frequency and the lowest frequency.</a:t>
            </a:r>
          </a:p>
          <a:p>
            <a:pPr lvl="1" algn="l" rtl="0"/>
            <a:r>
              <a:rPr lang="en-US" dirty="0" smtClean="0"/>
              <a:t>It </a:t>
            </a:r>
            <a:r>
              <a:rPr lang="en-US" dirty="0"/>
              <a:t>is typically measured in hertz, and may sometimes refer to </a:t>
            </a:r>
            <a:r>
              <a:rPr lang="en-US" dirty="0" err="1"/>
              <a:t>passband</a:t>
            </a:r>
            <a:r>
              <a:rPr lang="en-US" dirty="0"/>
              <a:t> bandwidth, sometimes to baseband bandwidth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ar-SA" smtClean="0"/>
              <a:t>30/11/1436</a:t>
            </a:r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16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Lect3             NET 301</a:t>
            </a:r>
            <a:endParaRPr lang="ar-SA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Frequency bandwidth</a:t>
            </a:r>
            <a:endParaRPr lang="en-US" dirty="0"/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print"/>
          <a:srcRect l="18841" t="32114" r="12638" b="18048"/>
          <a:stretch/>
        </p:blipFill>
        <p:spPr bwMode="auto">
          <a:xfrm>
            <a:off x="1547664" y="2276872"/>
            <a:ext cx="5920815" cy="34720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ar-SA" smtClean="0"/>
              <a:t>30/11/1436</a:t>
            </a:r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17</a:t>
            </a:fld>
            <a:endParaRPr lang="ar-SA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Lect3             NET 301</a:t>
            </a:r>
            <a:endParaRPr lang="ar-SA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Signals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signals can be represented:</a:t>
            </a:r>
          </a:p>
          <a:p>
            <a:pPr lvl="1" algn="l" rtl="0"/>
            <a:r>
              <a:rPr lang="en-US" dirty="0" smtClean="0"/>
              <a:t>X(t) = A. sin (2 </a:t>
            </a:r>
            <a:r>
              <a:rPr lang="el-GR" dirty="0" smtClean="0"/>
              <a:t>π</a:t>
            </a:r>
            <a:r>
              <a:rPr lang="en-US" dirty="0" smtClean="0"/>
              <a:t>.f. t + </a:t>
            </a:r>
            <a:r>
              <a:rPr lang="el-GR" dirty="0" smtClean="0"/>
              <a:t>θ</a:t>
            </a:r>
            <a:r>
              <a:rPr lang="en-US" dirty="0" smtClean="0"/>
              <a:t> )</a:t>
            </a:r>
          </a:p>
          <a:p>
            <a:pPr lvl="2" algn="l" rtl="0">
              <a:buNone/>
            </a:pPr>
            <a:r>
              <a:rPr lang="en-US" dirty="0" smtClean="0"/>
              <a:t>Where: </a:t>
            </a:r>
          </a:p>
          <a:p>
            <a:pPr lvl="2" algn="l" rtl="0"/>
            <a:r>
              <a:rPr lang="en-US" dirty="0" smtClean="0"/>
              <a:t>A: signal amplitude value in volts</a:t>
            </a:r>
          </a:p>
          <a:p>
            <a:pPr lvl="2" algn="l" rtl="0"/>
            <a:r>
              <a:rPr lang="en-US" dirty="0" smtClean="0"/>
              <a:t>Sin: sin function.</a:t>
            </a:r>
          </a:p>
          <a:p>
            <a:pPr lvl="2" algn="l" rtl="0"/>
            <a:r>
              <a:rPr lang="el-GR" dirty="0" smtClean="0"/>
              <a:t>π </a:t>
            </a:r>
            <a:r>
              <a:rPr lang="en-US" dirty="0" smtClean="0"/>
              <a:t>: (Pi)3.14 </a:t>
            </a:r>
          </a:p>
          <a:p>
            <a:pPr lvl="2" algn="l" rtl="0"/>
            <a:r>
              <a:rPr lang="en-US" dirty="0" smtClean="0"/>
              <a:t>F: frequency ( cycles per second, Hz)</a:t>
            </a:r>
          </a:p>
          <a:p>
            <a:pPr lvl="2" algn="l" rtl="0"/>
            <a:r>
              <a:rPr lang="en-US" dirty="0" smtClean="0"/>
              <a:t>T: time or period (seconds)</a:t>
            </a:r>
          </a:p>
          <a:p>
            <a:pPr lvl="2" algn="l" rtl="0"/>
            <a:r>
              <a:rPr lang="el-GR" dirty="0" smtClean="0"/>
              <a:t>Θ</a:t>
            </a:r>
            <a:r>
              <a:rPr lang="en-US" dirty="0" smtClean="0"/>
              <a:t>:  (theta) Phase (radian)</a:t>
            </a:r>
          </a:p>
          <a:p>
            <a:pPr lvl="2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ar-SA" smtClean="0"/>
              <a:t>30/11/1436</a:t>
            </a:r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18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Lect3             NET 301</a:t>
            </a:r>
            <a:endParaRPr lang="ar-SA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Signals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Amplitude (A)</a:t>
            </a:r>
            <a:r>
              <a:rPr lang="ar-SA" dirty="0" smtClean="0"/>
              <a:t>اتساع الاشارة </a:t>
            </a:r>
            <a:r>
              <a:rPr lang="en-US" dirty="0" smtClean="0"/>
              <a:t>:</a:t>
            </a:r>
          </a:p>
          <a:p>
            <a:pPr lvl="1" algn="l" rtl="0"/>
            <a:r>
              <a:rPr lang="en-US" dirty="0" smtClean="0"/>
              <a:t>A measurement of the signal change over a single period.</a:t>
            </a:r>
          </a:p>
          <a:p>
            <a:pPr lvl="1" algn="l" rtl="0"/>
            <a:r>
              <a:rPr lang="en-US" dirty="0" smtClean="0"/>
              <a:t>Can be positive or negative value.</a:t>
            </a:r>
          </a:p>
          <a:p>
            <a:pPr lvl="1" algn="l" rtl="0"/>
            <a:r>
              <a:rPr lang="en-US" dirty="0" smtClean="0"/>
              <a:t>Measured in Volts.</a:t>
            </a:r>
          </a:p>
          <a:p>
            <a:pPr algn="l" rtl="0"/>
            <a:r>
              <a:rPr lang="en-US" dirty="0" smtClean="0"/>
              <a:t>Frequency (F)</a:t>
            </a:r>
            <a:r>
              <a:rPr lang="ar-SA" dirty="0" smtClean="0"/>
              <a:t> التردد </a:t>
            </a:r>
            <a:r>
              <a:rPr lang="en-US" dirty="0" smtClean="0"/>
              <a:t>:</a:t>
            </a:r>
            <a:endParaRPr lang="ar-SA" dirty="0" smtClean="0"/>
          </a:p>
          <a:p>
            <a:pPr lvl="1" algn="l" rtl="0"/>
            <a:r>
              <a:rPr lang="en-US" dirty="0" smtClean="0"/>
              <a:t>Number of cycle per one second</a:t>
            </a:r>
          </a:p>
          <a:p>
            <a:pPr lvl="1" algn="l" rtl="0"/>
            <a:r>
              <a:rPr lang="en-US" dirty="0" smtClean="0"/>
              <a:t>Measured in Hertz Hz</a:t>
            </a:r>
          </a:p>
          <a:p>
            <a:pPr algn="l" rtl="0"/>
            <a:r>
              <a:rPr lang="en-US" dirty="0" smtClean="0"/>
              <a:t>Period (T):</a:t>
            </a:r>
          </a:p>
          <a:p>
            <a:pPr lvl="1" algn="l" rtl="0"/>
            <a:r>
              <a:rPr lang="en-US" dirty="0" smtClean="0"/>
              <a:t>Time signal needs to perform one single cycle</a:t>
            </a:r>
          </a:p>
          <a:p>
            <a:pPr lvl="1" algn="l" rtl="0"/>
            <a:r>
              <a:rPr lang="en-US" dirty="0" smtClean="0"/>
              <a:t>Measured in second </a:t>
            </a:r>
          </a:p>
          <a:p>
            <a:pPr lvl="1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ar-SA" smtClean="0"/>
              <a:t>30/11/1436</a:t>
            </a:r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19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Lect3             NET 301</a:t>
            </a:r>
            <a:endParaRPr lang="ar-SA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LAN data transmission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Layer1 Physical Layer:</a:t>
            </a:r>
          </a:p>
          <a:p>
            <a:pPr marL="512064" lvl="2" indent="-274320" algn="l" rtl="0">
              <a:spcBef>
                <a:spcPts val="600"/>
              </a:spcBef>
              <a:buClr>
                <a:schemeClr val="tx2"/>
              </a:buClr>
              <a:buSzPct val="73000"/>
              <a:buFont typeface="Wingdings 2"/>
              <a:buChar char=""/>
            </a:pPr>
            <a:r>
              <a:rPr lang="en-US" dirty="0" smtClean="0"/>
              <a:t>Electronic, Electrical, mechanical and procedural aspects of electrical signal of the  data transmission.</a:t>
            </a:r>
          </a:p>
          <a:p>
            <a:pPr algn="l" rtl="0"/>
            <a:r>
              <a:rPr lang="en-US" dirty="0" smtClean="0"/>
              <a:t>Data VS. Information</a:t>
            </a:r>
          </a:p>
          <a:p>
            <a:pPr lvl="1" algn="l" rtl="0"/>
            <a:r>
              <a:rPr lang="en-US" dirty="0" smtClean="0"/>
              <a:t>Data: </a:t>
            </a:r>
            <a:r>
              <a:rPr lang="en-GB" dirty="0" smtClean="0"/>
              <a:t>is raw, plain and unorganized facts that need to be processed. Data can be something simple and seemingly random and useless until it is organized.</a:t>
            </a:r>
          </a:p>
          <a:p>
            <a:pPr lvl="1" algn="l" rtl="0"/>
            <a:r>
              <a:rPr lang="en-US" dirty="0" smtClean="0"/>
              <a:t>Information: </a:t>
            </a:r>
            <a:r>
              <a:rPr lang="en-GB" dirty="0" smtClean="0"/>
              <a:t>When data is processed, organized, structured or presented in a given context so as to make it useful, it is called Information.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ar-SA" smtClean="0"/>
              <a:t>30/11/1436</a:t>
            </a:r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2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Lect3             NET 301</a:t>
            </a:r>
            <a:endParaRPr lang="ar-SA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Signals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 rtl="0"/>
            <a:r>
              <a:rPr lang="en-US" dirty="0" smtClean="0"/>
              <a:t>Period and frequency are in a inverse relation.</a:t>
            </a:r>
          </a:p>
          <a:p>
            <a:pPr lvl="1" algn="l" rtl="0"/>
            <a:r>
              <a:rPr lang="en-US" dirty="0" smtClean="0"/>
              <a:t>Frequency is inverse of period.</a:t>
            </a:r>
          </a:p>
          <a:p>
            <a:pPr lvl="1" algn="l" rtl="0"/>
            <a:r>
              <a:rPr lang="en-US" dirty="0" smtClean="0"/>
              <a:t>period is inverse of Frequency.</a:t>
            </a:r>
          </a:p>
          <a:p>
            <a:pPr lvl="1" algn="l" rtl="0"/>
            <a:r>
              <a:rPr lang="en-US" dirty="0" smtClean="0"/>
              <a:t>F= 1\T and T=1\F</a:t>
            </a:r>
          </a:p>
          <a:p>
            <a:pPr algn="l" rtl="0"/>
            <a:r>
              <a:rPr lang="en-US" dirty="0" smtClean="0"/>
              <a:t>Phase </a:t>
            </a:r>
            <a:r>
              <a:rPr lang="el-GR" dirty="0" smtClean="0"/>
              <a:t>θ</a:t>
            </a:r>
            <a:r>
              <a:rPr lang="en-US" dirty="0" smtClean="0"/>
              <a:t>:</a:t>
            </a:r>
          </a:p>
          <a:p>
            <a:pPr lvl="1" algn="l" rtl="0"/>
            <a:r>
              <a:rPr lang="en-US" dirty="0" smtClean="0"/>
              <a:t>The initial angle of a sinusoidal function (sin) at its origin.</a:t>
            </a:r>
          </a:p>
          <a:p>
            <a:pPr lvl="1" algn="l" rtl="0"/>
            <a:r>
              <a:rPr lang="en-US" dirty="0" smtClean="0"/>
              <a:t>Another usage is the fraction of the wave cycle which has elapsed relative to the origin</a:t>
            </a:r>
          </a:p>
          <a:p>
            <a:pPr lvl="1" algn="l" rtl="0"/>
            <a:r>
              <a:rPr lang="en-US" dirty="0" smtClean="0"/>
              <a:t>Measured in degree °</a:t>
            </a:r>
          </a:p>
          <a:p>
            <a:pPr lvl="1" algn="l" rtl="0"/>
            <a:r>
              <a:rPr lang="en-US" dirty="0" smtClean="0"/>
              <a:t>Could be </a:t>
            </a:r>
            <a:r>
              <a:rPr lang="en-US" dirty="0" smtClean="0">
                <a:solidFill>
                  <a:schemeClr val="bg2">
                    <a:lumMod val="50000"/>
                  </a:schemeClr>
                </a:solidFill>
              </a:rPr>
              <a:t>positive</a:t>
            </a:r>
            <a:r>
              <a:rPr lang="en-US" dirty="0" smtClean="0"/>
              <a:t> if signal </a:t>
            </a:r>
            <a:r>
              <a:rPr lang="en-US" b="1" dirty="0" smtClean="0"/>
              <a:t>leading</a:t>
            </a:r>
            <a:r>
              <a:rPr lang="en-US" dirty="0" smtClean="0"/>
              <a:t> ,or </a:t>
            </a:r>
            <a:r>
              <a:rPr lang="en-US" dirty="0" smtClean="0">
                <a:solidFill>
                  <a:schemeClr val="bg2">
                    <a:lumMod val="50000"/>
                  </a:schemeClr>
                </a:solidFill>
              </a:rPr>
              <a:t>negative</a:t>
            </a:r>
            <a:r>
              <a:rPr lang="en-US" dirty="0" smtClean="0"/>
              <a:t> if signal </a:t>
            </a:r>
            <a:r>
              <a:rPr lang="en-US" b="1" dirty="0" smtClean="0"/>
              <a:t>lagging</a:t>
            </a:r>
            <a:r>
              <a:rPr lang="en-US" dirty="0" smtClean="0"/>
              <a:t>.</a:t>
            </a:r>
          </a:p>
          <a:p>
            <a:pPr lvl="1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ar-SA" smtClean="0"/>
              <a:t>30/11/1436</a:t>
            </a:r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20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Lect3             NET 301</a:t>
            </a:r>
            <a:endParaRPr lang="ar-SA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Signals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l" rtl="0"/>
            <a:r>
              <a:rPr lang="en-US" dirty="0" smtClean="0"/>
              <a:t>Signal1 phase= 0 °</a:t>
            </a:r>
          </a:p>
          <a:p>
            <a:pPr algn="l" rtl="0"/>
            <a:endParaRPr lang="en-US" dirty="0" smtClean="0"/>
          </a:p>
          <a:p>
            <a:pPr algn="l" rtl="0"/>
            <a:endParaRPr lang="en-US" dirty="0" smtClean="0"/>
          </a:p>
          <a:p>
            <a:pPr algn="l" rtl="0"/>
            <a:endParaRPr lang="en-US" dirty="0" smtClean="0"/>
          </a:p>
          <a:p>
            <a:pPr algn="l" rtl="0"/>
            <a:endParaRPr lang="en-US" dirty="0" smtClean="0"/>
          </a:p>
          <a:p>
            <a:pPr algn="l" rtl="0"/>
            <a:endParaRPr lang="en-US" dirty="0" smtClean="0"/>
          </a:p>
          <a:p>
            <a:pPr algn="l" rtl="0"/>
            <a:endParaRPr lang="en-US" dirty="0" smtClean="0"/>
          </a:p>
          <a:p>
            <a:pPr algn="l" rtl="0"/>
            <a:endParaRPr lang="en-US" dirty="0" smtClean="0"/>
          </a:p>
          <a:p>
            <a:pPr algn="l" rtl="0"/>
            <a:r>
              <a:rPr lang="en-US" dirty="0" smtClean="0"/>
              <a:t>Phase could be measured in (radians).</a:t>
            </a:r>
          </a:p>
          <a:p>
            <a:pPr algn="l" rtl="0"/>
            <a:r>
              <a:rPr lang="en-US" dirty="0" smtClean="0"/>
              <a:t>One cycle= 2 </a:t>
            </a:r>
            <a:r>
              <a:rPr lang="el-GR" dirty="0" smtClean="0"/>
              <a:t>π</a:t>
            </a:r>
            <a:r>
              <a:rPr lang="en-US" dirty="0" smtClean="0"/>
              <a:t> radian = 360 °</a:t>
            </a:r>
            <a:endParaRPr lang="en-US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 l="9102" t="48110" r="2906" b="19236"/>
          <a:stretch>
            <a:fillRect/>
          </a:stretch>
        </p:blipFill>
        <p:spPr bwMode="auto">
          <a:xfrm>
            <a:off x="467544" y="2132856"/>
            <a:ext cx="7126610" cy="3312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ar-SA" smtClean="0"/>
              <a:t>30/11/1436</a:t>
            </a:r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21</a:t>
            </a:fld>
            <a:endParaRPr lang="ar-SA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Lect3             NET 301</a:t>
            </a:r>
            <a:endParaRPr lang="ar-SA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Signals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Wave length: </a:t>
            </a:r>
          </a:p>
          <a:p>
            <a:pPr lvl="1" algn="l" rtl="0"/>
            <a:r>
              <a:rPr lang="en-US" dirty="0" smtClean="0"/>
              <a:t>The distance between peaks (high points) is called wavelength</a:t>
            </a:r>
          </a:p>
          <a:p>
            <a:pPr lvl="1" algn="l" rtl="0"/>
            <a:r>
              <a:rPr lang="en-US" dirty="0" smtClean="0"/>
              <a:t>Length of one complete cycle.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 t="33094" r="49042" b="19656"/>
          <a:stretch>
            <a:fillRect/>
          </a:stretch>
        </p:blipFill>
        <p:spPr bwMode="auto">
          <a:xfrm>
            <a:off x="755576" y="3501008"/>
            <a:ext cx="6300192" cy="3240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ar-SA" smtClean="0"/>
              <a:t>30/11/1436</a:t>
            </a:r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22</a:t>
            </a:fld>
            <a:endParaRPr lang="ar-SA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Lect3             NET 301</a:t>
            </a:r>
            <a:endParaRPr lang="ar-SA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Signals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 rtl="0"/>
            <a:r>
              <a:rPr lang="en-US" dirty="0" smtClean="0"/>
              <a:t>V= f . </a:t>
            </a:r>
            <a:r>
              <a:rPr lang="el-GR" dirty="0" smtClean="0"/>
              <a:t>λ</a:t>
            </a:r>
            <a:endParaRPr lang="en-US" dirty="0" smtClean="0"/>
          </a:p>
          <a:p>
            <a:pPr lvl="1" algn="l" rtl="0"/>
            <a:r>
              <a:rPr lang="en-US" dirty="0" smtClean="0"/>
              <a:t>V: wave propagation speed (meter/second)</a:t>
            </a:r>
          </a:p>
          <a:p>
            <a:pPr lvl="1" algn="l" rtl="0"/>
            <a:r>
              <a:rPr lang="en-US" dirty="0" smtClean="0"/>
              <a:t>F: frequency (hertz)</a:t>
            </a:r>
          </a:p>
          <a:p>
            <a:pPr lvl="1" algn="l" rtl="0"/>
            <a:r>
              <a:rPr lang="el-GR" dirty="0" smtClean="0"/>
              <a:t>λ</a:t>
            </a:r>
            <a:r>
              <a:rPr lang="en-US" dirty="0" smtClean="0"/>
              <a:t>: (lambda)wavelength ( meter)</a:t>
            </a:r>
          </a:p>
          <a:p>
            <a:pPr algn="l" rtl="0"/>
            <a:r>
              <a:rPr lang="en-US" dirty="0" smtClean="0"/>
              <a:t>Wave speed differ from wave to wave, differ based on the Propagation medium.</a:t>
            </a:r>
          </a:p>
          <a:p>
            <a:pPr lvl="1" algn="l" rtl="0"/>
            <a:r>
              <a:rPr lang="en-US" dirty="0" smtClean="0"/>
              <a:t>In space: electronic and electromagnetic wave propagation speed equals to light speed 300,000,000 m\s (3*10 </a:t>
            </a:r>
            <a:r>
              <a:rPr lang="en-US" sz="2000" baseline="30000" dirty="0" smtClean="0"/>
              <a:t>8 </a:t>
            </a:r>
            <a:r>
              <a:rPr lang="en-US" sz="2000" dirty="0" smtClean="0"/>
              <a:t> m\s)</a:t>
            </a:r>
          </a:p>
          <a:p>
            <a:pPr lvl="1" algn="l" rtl="0"/>
            <a:r>
              <a:rPr lang="en-US" dirty="0" smtClean="0"/>
              <a:t>Sound wave propagation speed 332m\s in zero degree temperature 0°</a:t>
            </a:r>
          </a:p>
          <a:p>
            <a:pPr lvl="1"/>
            <a:endParaRPr lang="en-US" sz="2000" baseline="30000" dirty="0" smtClean="0"/>
          </a:p>
          <a:p>
            <a:endParaRPr lang="en-US" dirty="0" smtClean="0"/>
          </a:p>
          <a:p>
            <a:endParaRPr lang="en-US" baseline="30000" dirty="0" smtClean="0"/>
          </a:p>
          <a:p>
            <a:pPr lvl="1"/>
            <a:endParaRPr lang="en-US" baseline="30000" dirty="0" smtClean="0"/>
          </a:p>
          <a:p>
            <a:pPr lvl="1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ar-SA" smtClean="0"/>
              <a:t>30/11/1436</a:t>
            </a:r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23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Lect3             NET 301</a:t>
            </a:r>
            <a:endParaRPr lang="ar-SA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signals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As F=1\T  ,, then:</a:t>
            </a:r>
          </a:p>
          <a:p>
            <a:pPr algn="l" rtl="0"/>
            <a:r>
              <a:rPr lang="el-GR" dirty="0" smtClean="0"/>
              <a:t>λ</a:t>
            </a:r>
            <a:r>
              <a:rPr lang="en-US" dirty="0" smtClean="0"/>
              <a:t> = V.T</a:t>
            </a:r>
          </a:p>
          <a:p>
            <a:pPr lvl="1" algn="l" rtl="0"/>
            <a:r>
              <a:rPr lang="en-US" dirty="0" smtClean="0"/>
              <a:t>So </a:t>
            </a:r>
            <a:r>
              <a:rPr lang="el-GR" dirty="0" smtClean="0"/>
              <a:t>λ</a:t>
            </a:r>
            <a:r>
              <a:rPr lang="en-US" dirty="0" smtClean="0"/>
              <a:t> unit is a distance based unit:</a:t>
            </a:r>
          </a:p>
          <a:p>
            <a:endParaRPr lang="en-US" dirty="0" smtClean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 l="17078" t="51078" r="14591" b="33090"/>
          <a:stretch>
            <a:fillRect/>
          </a:stretch>
        </p:blipFill>
        <p:spPr bwMode="auto">
          <a:xfrm>
            <a:off x="467544" y="3429000"/>
            <a:ext cx="7416824" cy="1584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ar-SA" smtClean="0"/>
              <a:t>30/11/1436</a:t>
            </a:r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24</a:t>
            </a:fld>
            <a:endParaRPr lang="ar-SA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Lect3             NET 301</a:t>
            </a:r>
            <a:endParaRPr lang="ar-SA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signals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Signals:</a:t>
            </a:r>
          </a:p>
          <a:p>
            <a:pPr lvl="1" algn="l" rtl="0"/>
            <a:r>
              <a:rPr lang="en-GB" dirty="0" smtClean="0"/>
              <a:t>is a function that conveys information about the behaviour or attributes of some phenomenon.</a:t>
            </a:r>
          </a:p>
          <a:p>
            <a:pPr lvl="1" algn="l" rtl="0"/>
            <a:r>
              <a:rPr lang="en-GB" dirty="0" smtClean="0"/>
              <a:t>a detectable physical quantity or impulse (as a voltage, current, or magnetic field strength) by which messages or information can be transmitted .</a:t>
            </a:r>
          </a:p>
          <a:p>
            <a:pPr lvl="1" algn="l" rtl="0"/>
            <a:r>
              <a:rPr lang="en-US" dirty="0" smtClean="0"/>
              <a:t>Electrical, electromagnetic or optical wave that represent an information 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ar-SA" smtClean="0"/>
              <a:t>30/11/1436</a:t>
            </a:r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3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Lect3             NET 301</a:t>
            </a:r>
            <a:endParaRPr lang="ar-SA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data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GB" dirty="0" smtClean="0"/>
              <a:t>Analogue data:</a:t>
            </a:r>
          </a:p>
          <a:p>
            <a:pPr algn="l" rtl="0">
              <a:buNone/>
            </a:pPr>
            <a:r>
              <a:rPr lang="en-US" dirty="0" smtClean="0"/>
              <a:t>	Any continuous data for which the time varying feature (variable) of the signal is a representation of some other time varying quantity.</a:t>
            </a:r>
            <a:endParaRPr lang="en-GB" dirty="0" smtClean="0"/>
          </a:p>
          <a:p>
            <a:pPr lvl="1" algn="l" rtl="0"/>
            <a:r>
              <a:rPr lang="en-GB" dirty="0" smtClean="0"/>
              <a:t>Sound waves</a:t>
            </a:r>
          </a:p>
          <a:p>
            <a:pPr lvl="1" algn="l" rtl="0"/>
            <a:r>
              <a:rPr lang="en-GB" dirty="0" smtClean="0"/>
              <a:t>Temperature	</a:t>
            </a:r>
          </a:p>
          <a:p>
            <a:pPr lvl="1" algn="l" rtl="0"/>
            <a:r>
              <a:rPr lang="en-GB" dirty="0" smtClean="0"/>
              <a:t>Pressure</a:t>
            </a:r>
          </a:p>
          <a:p>
            <a:pPr lvl="1"/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ar-SA" smtClean="0"/>
              <a:t>30/11/1436</a:t>
            </a:r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4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Lect3             NET 301</a:t>
            </a:r>
            <a:endParaRPr lang="ar-SA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25882" t="51865" r="36368" b="29891"/>
          <a:stretch/>
        </p:blipFill>
        <p:spPr bwMode="auto">
          <a:xfrm>
            <a:off x="539552" y="2420888"/>
            <a:ext cx="7974271" cy="26803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ar-SA" smtClean="0"/>
              <a:t>30/11/1436</a:t>
            </a:r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5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Lect3             NET 301</a:t>
            </a:r>
            <a:endParaRPr lang="ar-SA"/>
          </a:p>
        </p:txBody>
      </p:sp>
    </p:spTree>
    <p:extLst>
      <p:ext uri="{BB962C8B-B14F-4D97-AF65-F5344CB8AC3E}">
        <p14:creationId xmlns="" xmlns:p14="http://schemas.microsoft.com/office/powerpoint/2010/main" val="19744479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Digital data:</a:t>
            </a:r>
          </a:p>
          <a:p>
            <a:pPr algn="l" rtl="0">
              <a:buNone/>
            </a:pPr>
            <a:r>
              <a:rPr lang="en-US" dirty="0" smtClean="0"/>
              <a:t>	can only take one finite number or value in one time.</a:t>
            </a:r>
          </a:p>
          <a:p>
            <a:pPr lvl="1" algn="l" rtl="0"/>
            <a:r>
              <a:rPr lang="en-US" dirty="0" smtClean="0"/>
              <a:t>Students number</a:t>
            </a:r>
          </a:p>
          <a:p>
            <a:pPr lvl="1" algn="l" rtl="0"/>
            <a:r>
              <a:rPr lang="en-US" dirty="0" smtClean="0"/>
              <a:t>Word “ book”</a:t>
            </a:r>
          </a:p>
          <a:p>
            <a:pPr>
              <a:buNone/>
            </a:pPr>
            <a:r>
              <a:rPr lang="en-US" dirty="0" smtClean="0"/>
              <a:t>	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ar-SA" smtClean="0"/>
              <a:t>30/11/1436</a:t>
            </a:r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6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Lect3             NET 301</a:t>
            </a:r>
            <a:endParaRPr lang="ar-SA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43376" t="54117" r="38312" b="20438"/>
          <a:stretch/>
        </p:blipFill>
        <p:spPr bwMode="auto">
          <a:xfrm>
            <a:off x="3059832" y="2564904"/>
            <a:ext cx="3303708" cy="259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ar-SA" smtClean="0"/>
              <a:t>30/11/1436</a:t>
            </a:r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7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Lect3             NET 301</a:t>
            </a:r>
            <a:endParaRPr lang="ar-SA"/>
          </a:p>
        </p:txBody>
      </p:sp>
    </p:spTree>
    <p:extLst>
      <p:ext uri="{BB962C8B-B14F-4D97-AF65-F5344CB8AC3E}">
        <p14:creationId xmlns="" xmlns:p14="http://schemas.microsoft.com/office/powerpoint/2010/main" val="393749827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signals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Signals also can be divided into :</a:t>
            </a:r>
          </a:p>
          <a:p>
            <a:pPr algn="l" rtl="0"/>
            <a:r>
              <a:rPr lang="en-US" dirty="0" smtClean="0"/>
              <a:t>Analogue signals:</a:t>
            </a:r>
          </a:p>
          <a:p>
            <a:pPr lvl="1" algn="l" rtl="0"/>
            <a:r>
              <a:rPr lang="en-US" dirty="0" smtClean="0"/>
              <a:t>Continuous, changing with time. Can take a continuous electronic signal.</a:t>
            </a:r>
            <a:endParaRPr lang="en-US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/>
          <a:srcRect l="13312" t="52775" r="46109" b="22616"/>
          <a:stretch>
            <a:fillRect/>
          </a:stretch>
        </p:blipFill>
        <p:spPr bwMode="auto">
          <a:xfrm>
            <a:off x="899592" y="3717032"/>
            <a:ext cx="6938691" cy="2376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ar-SA" smtClean="0"/>
              <a:t>30/11/1436</a:t>
            </a:r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8</a:t>
            </a:fld>
            <a:endParaRPr lang="ar-SA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Lect3             NET 301</a:t>
            </a:r>
            <a:endParaRPr lang="ar-SA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Analogue signal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Microphone signal illustration: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print"/>
          <a:srcRect l="23931" t="56026" r="5466" b="9341"/>
          <a:stretch>
            <a:fillRect/>
          </a:stretch>
        </p:blipFill>
        <p:spPr bwMode="auto">
          <a:xfrm>
            <a:off x="1259632" y="3068960"/>
            <a:ext cx="5832648" cy="3140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ar-SA" smtClean="0"/>
              <a:t>30/11/1436</a:t>
            </a:r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9</a:t>
            </a:fld>
            <a:endParaRPr lang="ar-SA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Lect3             NET 301</a:t>
            </a:r>
            <a:endParaRPr lang="ar-SA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othecary">
  <a:themeElements>
    <a:clrScheme name="Apothecary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Apothecary">
      <a:majorFont>
        <a:latin typeface="Book Antiqua"/>
        <a:ea typeface=""/>
        <a:cs typeface=""/>
        <a:font script="Jpan" typeface="HGS明朝B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pothecary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3000"/>
            <a:satMod val="14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atMod val="170000"/>
              </a:schemeClr>
              <a:schemeClr val="phClr">
                <a:shade val="70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FCF55B7227A0543887043829D6DC766" ma:contentTypeVersion="0" ma:contentTypeDescription="Create a new document." ma:contentTypeScope="" ma:versionID="2b5e5f1b12ab97dd82a4c142b56661a8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48D6C788-C686-483C-9623-3CC82A22FCE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8D07BC90-FCBC-4BE1-B8AA-FFBAD8C1FD4A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E199B202-9C35-4EF4-9FCE-3D6AFC7CC5D0}">
  <ds:schemaRefs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Apothecary</Template>
  <TotalTime>496</TotalTime>
  <Words>972</Words>
  <Application>Microsoft Office PowerPoint</Application>
  <PresentationFormat>On-screen Show (4:3)</PresentationFormat>
  <Paragraphs>198</Paragraphs>
  <Slides>24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5" baseType="lpstr">
      <vt:lpstr>Apothecary</vt:lpstr>
      <vt:lpstr>NET 301 </vt:lpstr>
      <vt:lpstr>LAN data transmission</vt:lpstr>
      <vt:lpstr>signals</vt:lpstr>
      <vt:lpstr>data</vt:lpstr>
      <vt:lpstr>Slide 5</vt:lpstr>
      <vt:lpstr>data</vt:lpstr>
      <vt:lpstr>Slide 7</vt:lpstr>
      <vt:lpstr>signals</vt:lpstr>
      <vt:lpstr>Analogue signal</vt:lpstr>
      <vt:lpstr>Analogue signal</vt:lpstr>
      <vt:lpstr>signal</vt:lpstr>
      <vt:lpstr>signal</vt:lpstr>
      <vt:lpstr>Slide 13</vt:lpstr>
      <vt:lpstr>How to study signals?</vt:lpstr>
      <vt:lpstr>signal</vt:lpstr>
      <vt:lpstr>Frequency bandwidth</vt:lpstr>
      <vt:lpstr>Frequency bandwidth</vt:lpstr>
      <vt:lpstr>Signals</vt:lpstr>
      <vt:lpstr>Signals</vt:lpstr>
      <vt:lpstr>Signals</vt:lpstr>
      <vt:lpstr>Signals</vt:lpstr>
      <vt:lpstr>Signals</vt:lpstr>
      <vt:lpstr>Signals</vt:lpstr>
      <vt:lpstr>signals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Ct1303 LAN</dc:title>
  <dc:creator>ashwaq</dc:creator>
  <cp:lastModifiedBy>sony</cp:lastModifiedBy>
  <cp:revision>38</cp:revision>
  <dcterms:created xsi:type="dcterms:W3CDTF">2013-09-25T09:02:33Z</dcterms:created>
  <dcterms:modified xsi:type="dcterms:W3CDTF">2015-09-14T00:01:13Z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0x010100BFCF55B7227A0543887043829D6DC766</vt:lpwstr>
  </property>
</Properties>
</file>