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37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89" r:id="rId14"/>
    <p:sldId id="273" r:id="rId15"/>
    <p:sldId id="266" r:id="rId16"/>
    <p:sldId id="267" r:id="rId17"/>
    <p:sldId id="290" r:id="rId18"/>
    <p:sldId id="270" r:id="rId19"/>
    <p:sldId id="271" r:id="rId20"/>
    <p:sldId id="291" r:id="rId21"/>
    <p:sldId id="272" r:id="rId22"/>
    <p:sldId id="292" r:id="rId23"/>
    <p:sldId id="275" r:id="rId24"/>
    <p:sldId id="276" r:id="rId25"/>
    <p:sldId id="277" r:id="rId26"/>
    <p:sldId id="278" r:id="rId27"/>
    <p:sldId id="279" r:id="rId28"/>
    <p:sldId id="283" r:id="rId29"/>
    <p:sldId id="280" r:id="rId30"/>
    <p:sldId id="281" r:id="rId31"/>
    <p:sldId id="282" r:id="rId32"/>
    <p:sldId id="284" r:id="rId33"/>
    <p:sldId id="287" r:id="rId34"/>
    <p:sldId id="286" r:id="rId35"/>
    <p:sldId id="288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46" autoAdjust="0"/>
    <p:restoredTop sz="94660"/>
  </p:normalViewPr>
  <p:slideViewPr>
    <p:cSldViewPr>
      <p:cViewPr>
        <p:scale>
          <a:sx n="76" d="100"/>
          <a:sy n="76" d="100"/>
        </p:scale>
        <p:origin x="-1428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8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96FF24-40AF-464D-A8AC-AAB1F695D285}" type="datetimeFigureOut">
              <a:rPr lang="en-US" smtClean="0"/>
              <a:pPr/>
              <a:t>10/19/2017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4F6D1-939D-4BEF-9909-20337CD234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13365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4F6D1-939D-4BEF-9909-20337CD2343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9043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4F6D1-939D-4BEF-9909-20337CD2343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06193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Lecture 4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NET301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l" rtl="0"/>
            <a:endParaRPr lang="en-US" dirty="0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2355753" y="2413913"/>
            <a:ext cx="3962400" cy="2362200"/>
            <a:chOff x="1411" y="2192"/>
            <a:chExt cx="2364" cy="1642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2567" y="2430"/>
              <a:ext cx="0" cy="5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641" y="2730"/>
              <a:ext cx="186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411" y="2939"/>
              <a:ext cx="463" cy="237"/>
            </a:xfrm>
            <a:prstGeom prst="rect">
              <a:avLst/>
            </a:prstGeom>
            <a:solidFill>
              <a:srgbClr val="77DEF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 eaLnBrk="1" hangingPunct="1">
                <a:spcBef>
                  <a:spcPct val="50000"/>
                </a:spcBef>
              </a:pPr>
              <a:r>
                <a:rPr lang="en-US" b="1">
                  <a:latin typeface="Times New Roman" pitchFamily="18" charset="0"/>
                </a:rPr>
                <a:t>ASK</a:t>
              </a: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2309" y="2949"/>
              <a:ext cx="525" cy="237"/>
            </a:xfrm>
            <a:prstGeom prst="rect">
              <a:avLst/>
            </a:prstGeom>
            <a:solidFill>
              <a:srgbClr val="77DEF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 eaLnBrk="1" hangingPunct="1">
                <a:spcBef>
                  <a:spcPct val="50000"/>
                </a:spcBef>
              </a:pPr>
              <a:r>
                <a:rPr lang="en-US" b="1">
                  <a:latin typeface="Times New Roman" pitchFamily="18" charset="0"/>
                </a:rPr>
                <a:t>FSK</a:t>
              </a:r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3274" y="2948"/>
              <a:ext cx="501" cy="237"/>
            </a:xfrm>
            <a:prstGeom prst="rect">
              <a:avLst/>
            </a:prstGeom>
            <a:solidFill>
              <a:srgbClr val="77DEF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 eaLnBrk="1" hangingPunct="1">
                <a:spcBef>
                  <a:spcPct val="50000"/>
                </a:spcBef>
              </a:pPr>
              <a:r>
                <a:rPr lang="en-US" b="1">
                  <a:latin typeface="Times New Roman" pitchFamily="18" charset="0"/>
                </a:rPr>
                <a:t>PSK</a:t>
              </a:r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 flipH="1">
              <a:off x="1627" y="2730"/>
              <a:ext cx="1" cy="2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flipH="1">
              <a:off x="3475" y="2738"/>
              <a:ext cx="1" cy="2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2542" y="2692"/>
              <a:ext cx="56" cy="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1" eaLnBrk="1" hangingPunct="1"/>
              <a:endParaRPr lang="en-US" sz="1600" b="1">
                <a:latin typeface="Times New Roman" pitchFamily="18" charset="0"/>
              </a:endParaRP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2180" y="3597"/>
              <a:ext cx="851" cy="237"/>
            </a:xfrm>
            <a:prstGeom prst="rect">
              <a:avLst/>
            </a:prstGeom>
            <a:solidFill>
              <a:srgbClr val="FF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 eaLnBrk="1" hangingPunct="1">
                <a:spcBef>
                  <a:spcPct val="50000"/>
                </a:spcBef>
              </a:pPr>
              <a:r>
                <a:rPr lang="en-US" b="1">
                  <a:latin typeface="Times New Roman" pitchFamily="18" charset="0"/>
                </a:rPr>
                <a:t>QAM</a:t>
              </a:r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1665" y="2192"/>
              <a:ext cx="1842" cy="237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 eaLnBrk="1" hangingPunct="1">
                <a:spcBef>
                  <a:spcPct val="50000"/>
                </a:spcBef>
              </a:pPr>
              <a:r>
                <a:rPr lang="en-US" b="1" dirty="0">
                  <a:latin typeface="Times New Roman" pitchFamily="18" charset="0"/>
                </a:rPr>
                <a:t>Digital/analog Encoding</a:t>
              </a:r>
            </a:p>
          </p:txBody>
        </p:sp>
        <p:grpSp>
          <p:nvGrpSpPr>
            <p:cNvPr id="15" name="Group 15"/>
            <p:cNvGrpSpPr>
              <a:grpSpLocks/>
            </p:cNvGrpSpPr>
            <p:nvPr/>
          </p:nvGrpSpPr>
          <p:grpSpPr bwMode="auto">
            <a:xfrm>
              <a:off x="3031" y="3181"/>
              <a:ext cx="476" cy="551"/>
              <a:chOff x="3131" y="3018"/>
              <a:chExt cx="376" cy="551"/>
            </a:xfrm>
          </p:grpSpPr>
          <p:sp>
            <p:nvSpPr>
              <p:cNvPr id="19" name="Line 16"/>
              <p:cNvSpPr>
                <a:spLocks noChangeShapeType="1"/>
              </p:cNvSpPr>
              <p:nvPr/>
            </p:nvSpPr>
            <p:spPr bwMode="auto">
              <a:xfrm>
                <a:off x="3506" y="3018"/>
                <a:ext cx="0" cy="551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Line 17"/>
              <p:cNvSpPr>
                <a:spLocks noChangeShapeType="1"/>
              </p:cNvSpPr>
              <p:nvPr/>
            </p:nvSpPr>
            <p:spPr bwMode="auto">
              <a:xfrm flipH="1">
                <a:off x="3131" y="3556"/>
                <a:ext cx="376" cy="0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" name="Group 18"/>
            <p:cNvGrpSpPr>
              <a:grpSpLocks/>
            </p:cNvGrpSpPr>
            <p:nvPr/>
          </p:nvGrpSpPr>
          <p:grpSpPr bwMode="auto">
            <a:xfrm flipH="1">
              <a:off x="1650" y="3202"/>
              <a:ext cx="526" cy="550"/>
              <a:chOff x="3131" y="3018"/>
              <a:chExt cx="376" cy="551"/>
            </a:xfrm>
          </p:grpSpPr>
          <p:sp>
            <p:nvSpPr>
              <p:cNvPr id="17" name="Line 19"/>
              <p:cNvSpPr>
                <a:spLocks noChangeShapeType="1"/>
              </p:cNvSpPr>
              <p:nvPr/>
            </p:nvSpPr>
            <p:spPr bwMode="auto">
              <a:xfrm>
                <a:off x="3506" y="3018"/>
                <a:ext cx="0" cy="551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Line 20"/>
              <p:cNvSpPr>
                <a:spLocks noChangeShapeType="1"/>
              </p:cNvSpPr>
              <p:nvPr/>
            </p:nvSpPr>
            <p:spPr bwMode="auto">
              <a:xfrm flipH="1">
                <a:off x="3131" y="3556"/>
                <a:ext cx="376" cy="0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5391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660" name="Object 4"/>
          <p:cNvGraphicFramePr>
            <a:graphicFrameLocks noChangeAspect="1"/>
          </p:cNvGraphicFramePr>
          <p:nvPr/>
        </p:nvGraphicFramePr>
        <p:xfrm>
          <a:off x="829236" y="2590800"/>
          <a:ext cx="6353175" cy="3279775"/>
        </p:xfrm>
        <a:graphic>
          <a:graphicData uri="http://schemas.openxmlformats.org/presentationml/2006/ole">
            <p:oleObj spid="_x0000_s5144" name="Bitmap Image" r:id="rId3" imgW="5276190" imgH="2723810" progId="PBrush">
              <p:embed/>
            </p:oleObj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609600" y="4724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Digital data to</a:t>
            </a:r>
            <a:r>
              <a:rPr kumimoji="0" lang="en-US" sz="3800" b="1" i="0" u="none" strike="noStrike" kern="1200" cap="all" spc="0" normalizeH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 analog signal</a:t>
            </a:r>
            <a:endParaRPr kumimoji="0" lang="en-US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010400" cy="533400"/>
          </a:xfrm>
        </p:spPr>
        <p:txBody>
          <a:bodyPr>
            <a:normAutofit fontScale="90000"/>
          </a:bodyPr>
          <a:lstStyle/>
          <a:p>
            <a:r>
              <a:rPr lang="en-US" sz="3200"/>
              <a:t>Definitions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09600" y="990600"/>
            <a:ext cx="7596188" cy="1560513"/>
            <a:chOff x="378" y="922"/>
            <a:chExt cx="4785" cy="983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378" y="922"/>
              <a:ext cx="4785" cy="975"/>
              <a:chOff x="378" y="922"/>
              <a:chExt cx="4785" cy="975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378" y="922"/>
                <a:ext cx="4785" cy="975"/>
                <a:chOff x="378" y="922"/>
                <a:chExt cx="4785" cy="975"/>
              </a:xfrm>
            </p:grpSpPr>
            <p:sp>
              <p:nvSpPr>
                <p:cNvPr id="25606" name="WordArt 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78" y="1426"/>
                  <a:ext cx="1200" cy="162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kern="10" dirty="0">
                      <a:ln w="9525">
                        <a:noFill/>
                        <a:miter lim="800000"/>
                        <a:headEnd/>
                        <a:tailEnd/>
                      </a:ln>
                      <a:latin typeface="Arial"/>
                      <a:cs typeface="Arial"/>
                    </a:rPr>
                    <a:t>Amplitude Change</a:t>
                  </a:r>
                </a:p>
              </p:txBody>
            </p:sp>
            <p:sp>
              <p:nvSpPr>
                <p:cNvPr id="25607" name="WordArt 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668" y="922"/>
                  <a:ext cx="468" cy="12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sz="1600" kern="10">
                      <a:ln w="9525">
                        <a:noFill/>
                        <a:miter lim="800000"/>
                        <a:headEnd/>
                        <a:tailEnd/>
                      </a:ln>
                      <a:solidFill>
                        <a:srgbClr val="000080"/>
                      </a:solidFill>
                      <a:latin typeface="Arial"/>
                      <a:cs typeface="Arial"/>
                    </a:rPr>
                    <a:t>Amplitude</a:t>
                  </a:r>
                </a:p>
              </p:txBody>
            </p:sp>
            <p:sp>
              <p:nvSpPr>
                <p:cNvPr id="25608" name="Line 8"/>
                <p:cNvSpPr>
                  <a:spLocks noChangeShapeType="1"/>
                </p:cNvSpPr>
                <p:nvPr/>
              </p:nvSpPr>
              <p:spPr bwMode="auto">
                <a:xfrm>
                  <a:off x="1876" y="1045"/>
                  <a:ext cx="0" cy="85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 type="triangle" w="med" len="med"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609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1748" y="1502"/>
                  <a:ext cx="341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cxnSp>
              <p:nvCxnSpPr>
                <p:cNvPr id="25610" name="AutoShape 10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3133" y="1308"/>
                  <a:ext cx="11" cy="355"/>
                </a:xfrm>
                <a:prstGeom prst="curvedConnector3">
                  <a:avLst>
                    <a:gd name="adj1" fmla="val 2462495"/>
                  </a:avLst>
                </a:prstGeom>
                <a:noFill/>
                <a:ln w="28575">
                  <a:solidFill>
                    <a:srgbClr val="990099"/>
                  </a:solidFill>
                  <a:miter lim="800000"/>
                  <a:headEnd/>
                  <a:tailEnd/>
                </a:ln>
                <a:effectLst/>
              </p:spPr>
            </p:cxnSp>
            <p:cxnSp>
              <p:nvCxnSpPr>
                <p:cNvPr id="25611" name="AutoShape 11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2052" y="1343"/>
                  <a:ext cx="11" cy="355"/>
                </a:xfrm>
                <a:prstGeom prst="curvedConnector3">
                  <a:avLst>
                    <a:gd name="adj1" fmla="val -2137505"/>
                  </a:avLst>
                </a:prstGeom>
                <a:noFill/>
                <a:ln w="28575">
                  <a:solidFill>
                    <a:srgbClr val="990099"/>
                  </a:solidFill>
                  <a:miter lim="800000"/>
                  <a:headEnd/>
                  <a:tailEnd/>
                </a:ln>
                <a:effectLst/>
              </p:spPr>
            </p:cxnSp>
            <p:cxnSp>
              <p:nvCxnSpPr>
                <p:cNvPr id="25612" name="AutoShape 12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2410" y="1322"/>
                  <a:ext cx="11" cy="355"/>
                </a:xfrm>
                <a:prstGeom prst="curvedConnector3">
                  <a:avLst>
                    <a:gd name="adj1" fmla="val 2462495"/>
                  </a:avLst>
                </a:prstGeom>
                <a:noFill/>
                <a:ln w="28575">
                  <a:solidFill>
                    <a:srgbClr val="990099"/>
                  </a:solidFill>
                  <a:miter lim="800000"/>
                  <a:headEnd/>
                  <a:tailEnd/>
                </a:ln>
                <a:effectLst/>
              </p:spPr>
            </p:cxnSp>
            <p:cxnSp>
              <p:nvCxnSpPr>
                <p:cNvPr id="25613" name="AutoShape 13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2768" y="1337"/>
                  <a:ext cx="12" cy="355"/>
                </a:xfrm>
                <a:prstGeom prst="curvedConnector3">
                  <a:avLst>
                    <a:gd name="adj1" fmla="val -2137505"/>
                  </a:avLst>
                </a:prstGeom>
                <a:noFill/>
                <a:ln w="28575">
                  <a:solidFill>
                    <a:srgbClr val="990099"/>
                  </a:solidFill>
                  <a:miter lim="800000"/>
                  <a:headEnd/>
                  <a:tailEnd/>
                </a:ln>
                <a:effectLst/>
              </p:spPr>
            </p:cxnSp>
            <p:sp>
              <p:nvSpPr>
                <p:cNvPr id="25614" name="WordArt 1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83" y="1334"/>
                  <a:ext cx="228" cy="121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sz="1600" kern="10">
                      <a:ln w="9525">
                        <a:noFill/>
                        <a:miter lim="800000"/>
                        <a:headEnd/>
                        <a:tailEnd/>
                      </a:ln>
                      <a:solidFill>
                        <a:srgbClr val="000080"/>
                      </a:solidFill>
                      <a:latin typeface="Arial"/>
                      <a:cs typeface="Arial"/>
                    </a:rPr>
                    <a:t>Time</a:t>
                  </a:r>
                </a:p>
              </p:txBody>
            </p:sp>
            <p:cxnSp>
              <p:nvCxnSpPr>
                <p:cNvPr id="25615" name="AutoShape 15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4571" y="1282"/>
                  <a:ext cx="11" cy="355"/>
                </a:xfrm>
                <a:prstGeom prst="curvedConnector3">
                  <a:avLst>
                    <a:gd name="adj1" fmla="val 4345454"/>
                  </a:avLst>
                </a:prstGeom>
                <a:noFill/>
                <a:ln w="28575">
                  <a:solidFill>
                    <a:srgbClr val="990099"/>
                  </a:solidFill>
                  <a:miter lim="800000"/>
                  <a:headEnd/>
                  <a:tailEnd/>
                </a:ln>
                <a:effectLst/>
              </p:spPr>
            </p:cxnSp>
            <p:cxnSp>
              <p:nvCxnSpPr>
                <p:cNvPr id="25616" name="AutoShape 16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3496" y="1317"/>
                  <a:ext cx="11" cy="355"/>
                </a:xfrm>
                <a:prstGeom prst="curvedConnector3">
                  <a:avLst>
                    <a:gd name="adj1" fmla="val -3918185"/>
                  </a:avLst>
                </a:prstGeom>
                <a:noFill/>
                <a:ln w="28575">
                  <a:solidFill>
                    <a:srgbClr val="990099"/>
                  </a:solidFill>
                  <a:miter lim="800000"/>
                  <a:headEnd/>
                  <a:tailEnd/>
                </a:ln>
                <a:effectLst/>
              </p:spPr>
            </p:cxnSp>
            <p:cxnSp>
              <p:nvCxnSpPr>
                <p:cNvPr id="25617" name="AutoShape 17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3854" y="1296"/>
                  <a:ext cx="11" cy="355"/>
                </a:xfrm>
                <a:prstGeom prst="curvedConnector3">
                  <a:avLst>
                    <a:gd name="adj1" fmla="val 4245454"/>
                  </a:avLst>
                </a:prstGeom>
                <a:noFill/>
                <a:ln w="28575">
                  <a:solidFill>
                    <a:srgbClr val="990099"/>
                  </a:solidFill>
                  <a:miter lim="800000"/>
                  <a:headEnd/>
                  <a:tailEnd/>
                </a:ln>
                <a:effectLst/>
              </p:spPr>
            </p:cxnSp>
            <p:cxnSp>
              <p:nvCxnSpPr>
                <p:cNvPr id="25618" name="AutoShape 18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4218" y="1311"/>
                  <a:ext cx="12" cy="355"/>
                </a:xfrm>
                <a:prstGeom prst="curvedConnector3">
                  <a:avLst>
                    <a:gd name="adj1" fmla="val -3550005"/>
                  </a:avLst>
                </a:prstGeom>
                <a:noFill/>
                <a:ln w="28575">
                  <a:solidFill>
                    <a:srgbClr val="990099"/>
                  </a:solidFill>
                  <a:miter lim="800000"/>
                  <a:headEnd/>
                  <a:tailEnd/>
                </a:ln>
                <a:effectLst/>
              </p:spPr>
            </p:cxnSp>
            <p:sp>
              <p:nvSpPr>
                <p:cNvPr id="25619" name="Line 19"/>
                <p:cNvSpPr>
                  <a:spLocks noChangeShapeType="1"/>
                </p:cNvSpPr>
                <p:nvPr/>
              </p:nvSpPr>
              <p:spPr bwMode="auto">
                <a:xfrm flipH="1">
                  <a:off x="2968" y="1041"/>
                  <a:ext cx="845" cy="0"/>
                </a:xfrm>
                <a:prstGeom prst="line">
                  <a:avLst/>
                </a:prstGeom>
                <a:noFill/>
                <a:ln w="9525" cap="rnd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620" name="Line 20"/>
                <p:cNvSpPr>
                  <a:spLocks noChangeShapeType="1"/>
                </p:cNvSpPr>
                <p:nvPr/>
              </p:nvSpPr>
              <p:spPr bwMode="auto">
                <a:xfrm flipH="1">
                  <a:off x="2451" y="1260"/>
                  <a:ext cx="711" cy="0"/>
                </a:xfrm>
                <a:prstGeom prst="line">
                  <a:avLst/>
                </a:prstGeom>
                <a:noFill/>
                <a:ln w="9525" cap="rnd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621" name="Line 21"/>
                <p:cNvSpPr>
                  <a:spLocks noChangeShapeType="1"/>
                </p:cNvSpPr>
                <p:nvPr/>
              </p:nvSpPr>
              <p:spPr bwMode="auto">
                <a:xfrm>
                  <a:off x="3100" y="1041"/>
                  <a:ext cx="1" cy="2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sm" len="sm"/>
                  <a:tailEnd type="triangl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5622" name="Line 22"/>
              <p:cNvSpPr>
                <a:spLocks noChangeShapeType="1"/>
              </p:cNvSpPr>
              <p:nvPr/>
            </p:nvSpPr>
            <p:spPr bwMode="auto">
              <a:xfrm>
                <a:off x="3312" y="1218"/>
                <a:ext cx="0" cy="615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5623" name="Line 23"/>
            <p:cNvSpPr>
              <a:spLocks noChangeShapeType="1"/>
            </p:cNvSpPr>
            <p:nvPr/>
          </p:nvSpPr>
          <p:spPr bwMode="auto">
            <a:xfrm>
              <a:off x="4770" y="1131"/>
              <a:ext cx="6" cy="774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533400" y="2667000"/>
            <a:ext cx="7691438" cy="1585913"/>
            <a:chOff x="328" y="2011"/>
            <a:chExt cx="4845" cy="999"/>
          </a:xfrm>
        </p:grpSpPr>
        <p:sp>
          <p:nvSpPr>
            <p:cNvPr id="25625" name="WordArt 25"/>
            <p:cNvSpPr>
              <a:spLocks noChangeArrowheads="1" noChangeShapeType="1" noTextEdit="1"/>
            </p:cNvSpPr>
            <p:nvPr/>
          </p:nvSpPr>
          <p:spPr bwMode="auto">
            <a:xfrm>
              <a:off x="1629" y="2011"/>
              <a:ext cx="468" cy="12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6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Amplitude</a:t>
              </a:r>
            </a:p>
          </p:txBody>
        </p:sp>
        <p:sp>
          <p:nvSpPr>
            <p:cNvPr id="25626" name="Line 26"/>
            <p:cNvSpPr>
              <a:spLocks noChangeShapeType="1"/>
            </p:cNvSpPr>
            <p:nvPr/>
          </p:nvSpPr>
          <p:spPr bwMode="auto">
            <a:xfrm>
              <a:off x="1886" y="2158"/>
              <a:ext cx="0" cy="85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27" name="Line 27"/>
            <p:cNvSpPr>
              <a:spLocks noChangeShapeType="1"/>
            </p:cNvSpPr>
            <p:nvPr/>
          </p:nvSpPr>
          <p:spPr bwMode="auto">
            <a:xfrm flipV="1">
              <a:off x="1758" y="2615"/>
              <a:ext cx="341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28" name="WordArt 28"/>
            <p:cNvSpPr>
              <a:spLocks noChangeArrowheads="1" noChangeShapeType="1" noTextEdit="1"/>
            </p:cNvSpPr>
            <p:nvPr/>
          </p:nvSpPr>
          <p:spPr bwMode="auto">
            <a:xfrm>
              <a:off x="4804" y="2435"/>
              <a:ext cx="228" cy="12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6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Time</a:t>
              </a:r>
            </a:p>
          </p:txBody>
        </p:sp>
        <p:cxnSp>
          <p:nvCxnSpPr>
            <p:cNvPr id="25629" name="AutoShape 29"/>
            <p:cNvCxnSpPr>
              <a:cxnSpLocks noChangeShapeType="1"/>
            </p:cNvCxnSpPr>
            <p:nvPr/>
          </p:nvCxnSpPr>
          <p:spPr bwMode="auto">
            <a:xfrm rot="16200000" flipH="1">
              <a:off x="2054" y="2435"/>
              <a:ext cx="10" cy="359"/>
            </a:xfrm>
            <a:prstGeom prst="curvedConnector3">
              <a:avLst>
                <a:gd name="adj1" fmla="val -2881819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30" name="AutoShape 30"/>
            <p:cNvCxnSpPr>
              <a:cxnSpLocks noChangeShapeType="1"/>
            </p:cNvCxnSpPr>
            <p:nvPr/>
          </p:nvCxnSpPr>
          <p:spPr bwMode="auto">
            <a:xfrm rot="16200000" flipH="1">
              <a:off x="2415" y="2413"/>
              <a:ext cx="10" cy="358"/>
            </a:xfrm>
            <a:prstGeom prst="curvedConnector3">
              <a:avLst>
                <a:gd name="adj1" fmla="val 268181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31" name="AutoShape 31"/>
            <p:cNvCxnSpPr>
              <a:cxnSpLocks noChangeShapeType="1"/>
            </p:cNvCxnSpPr>
            <p:nvPr/>
          </p:nvCxnSpPr>
          <p:spPr bwMode="auto">
            <a:xfrm rot="16200000" flipH="1">
              <a:off x="2770" y="2470"/>
              <a:ext cx="10" cy="359"/>
            </a:xfrm>
            <a:prstGeom prst="curvedConnector3">
              <a:avLst>
                <a:gd name="adj1" fmla="val -300000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32" name="AutoShape 32"/>
            <p:cNvCxnSpPr>
              <a:cxnSpLocks noChangeShapeType="1"/>
            </p:cNvCxnSpPr>
            <p:nvPr/>
          </p:nvCxnSpPr>
          <p:spPr bwMode="auto">
            <a:xfrm rot="16200000" flipH="1">
              <a:off x="3127" y="2447"/>
              <a:ext cx="10" cy="359"/>
            </a:xfrm>
            <a:prstGeom prst="curvedConnector3">
              <a:avLst>
                <a:gd name="adj1" fmla="val 268181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sp>
          <p:nvSpPr>
            <p:cNvPr id="25633" name="WordArt 33"/>
            <p:cNvSpPr>
              <a:spLocks noChangeArrowheads="1" noChangeShapeType="1" noTextEdit="1"/>
            </p:cNvSpPr>
            <p:nvPr/>
          </p:nvSpPr>
          <p:spPr bwMode="auto">
            <a:xfrm>
              <a:off x="328" y="2514"/>
              <a:ext cx="1242" cy="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kern="10">
                  <a:ln w="9525">
                    <a:noFill/>
                    <a:miter lim="800000"/>
                    <a:headEnd/>
                    <a:tailEnd/>
                  </a:ln>
                  <a:latin typeface="Arial"/>
                  <a:cs typeface="Arial"/>
                </a:rPr>
                <a:t>Frequency Change</a:t>
              </a:r>
            </a:p>
          </p:txBody>
        </p:sp>
        <p:sp>
          <p:nvSpPr>
            <p:cNvPr id="25634" name="Line 34"/>
            <p:cNvSpPr>
              <a:spLocks noChangeShapeType="1"/>
            </p:cNvSpPr>
            <p:nvPr/>
          </p:nvSpPr>
          <p:spPr bwMode="auto">
            <a:xfrm>
              <a:off x="2591" y="2339"/>
              <a:ext cx="997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35" name="Line 35"/>
            <p:cNvSpPr>
              <a:spLocks noChangeShapeType="1"/>
            </p:cNvSpPr>
            <p:nvPr/>
          </p:nvSpPr>
          <p:spPr bwMode="auto">
            <a:xfrm>
              <a:off x="2898" y="2905"/>
              <a:ext cx="818" cy="6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36" name="Line 36"/>
            <p:cNvSpPr>
              <a:spLocks noChangeShapeType="1"/>
            </p:cNvSpPr>
            <p:nvPr/>
          </p:nvSpPr>
          <p:spPr bwMode="auto">
            <a:xfrm>
              <a:off x="3309" y="2200"/>
              <a:ext cx="6" cy="774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cxnSp>
          <p:nvCxnSpPr>
            <p:cNvPr id="25637" name="AutoShape 37"/>
            <p:cNvCxnSpPr>
              <a:cxnSpLocks noChangeShapeType="1"/>
            </p:cNvCxnSpPr>
            <p:nvPr/>
          </p:nvCxnSpPr>
          <p:spPr bwMode="auto">
            <a:xfrm rot="16200000" flipH="1">
              <a:off x="3399" y="2527"/>
              <a:ext cx="12" cy="181"/>
            </a:xfrm>
            <a:prstGeom prst="curvedConnector3">
              <a:avLst>
                <a:gd name="adj1" fmla="val -222500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38" name="AutoShape 38"/>
            <p:cNvCxnSpPr>
              <a:cxnSpLocks noChangeShapeType="1"/>
            </p:cNvCxnSpPr>
            <p:nvPr/>
          </p:nvCxnSpPr>
          <p:spPr bwMode="auto">
            <a:xfrm rot="16200000" flipH="1">
              <a:off x="3582" y="2501"/>
              <a:ext cx="11" cy="181"/>
            </a:xfrm>
            <a:prstGeom prst="curvedConnector3">
              <a:avLst>
                <a:gd name="adj1" fmla="val 293999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39" name="AutoShape 39"/>
            <p:cNvCxnSpPr>
              <a:cxnSpLocks noChangeShapeType="1"/>
            </p:cNvCxnSpPr>
            <p:nvPr/>
          </p:nvCxnSpPr>
          <p:spPr bwMode="auto">
            <a:xfrm rot="16200000" flipH="1">
              <a:off x="3761" y="2568"/>
              <a:ext cx="11" cy="181"/>
            </a:xfrm>
            <a:prstGeom prst="curvedConnector3">
              <a:avLst>
                <a:gd name="adj1" fmla="val -2881819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40" name="AutoShape 40"/>
            <p:cNvCxnSpPr>
              <a:cxnSpLocks noChangeShapeType="1"/>
            </p:cNvCxnSpPr>
            <p:nvPr/>
          </p:nvCxnSpPr>
          <p:spPr bwMode="auto">
            <a:xfrm rot="16200000" flipH="1">
              <a:off x="3942" y="2541"/>
              <a:ext cx="12" cy="181"/>
            </a:xfrm>
            <a:prstGeom prst="curvedConnector3">
              <a:avLst>
                <a:gd name="adj1" fmla="val 2383329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41" name="AutoShape 41"/>
            <p:cNvCxnSpPr>
              <a:cxnSpLocks noChangeShapeType="1"/>
            </p:cNvCxnSpPr>
            <p:nvPr/>
          </p:nvCxnSpPr>
          <p:spPr bwMode="auto">
            <a:xfrm rot="16200000" flipH="1">
              <a:off x="4127" y="2513"/>
              <a:ext cx="12" cy="181"/>
            </a:xfrm>
            <a:prstGeom prst="curvedConnector3">
              <a:avLst>
                <a:gd name="adj1" fmla="val -207500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42" name="AutoShape 42"/>
            <p:cNvCxnSpPr>
              <a:cxnSpLocks noChangeShapeType="1"/>
            </p:cNvCxnSpPr>
            <p:nvPr/>
          </p:nvCxnSpPr>
          <p:spPr bwMode="auto">
            <a:xfrm rot="16200000" flipH="1">
              <a:off x="4310" y="2487"/>
              <a:ext cx="11" cy="181"/>
            </a:xfrm>
            <a:prstGeom prst="curvedConnector3">
              <a:avLst>
                <a:gd name="adj1" fmla="val 3109088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43" name="AutoShape 43"/>
            <p:cNvCxnSpPr>
              <a:cxnSpLocks noChangeShapeType="1"/>
            </p:cNvCxnSpPr>
            <p:nvPr/>
          </p:nvCxnSpPr>
          <p:spPr bwMode="auto">
            <a:xfrm rot="16200000" flipH="1">
              <a:off x="4489" y="2554"/>
              <a:ext cx="11" cy="181"/>
            </a:xfrm>
            <a:prstGeom prst="curvedConnector3">
              <a:avLst>
                <a:gd name="adj1" fmla="val -250000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44" name="AutoShape 44"/>
            <p:cNvCxnSpPr>
              <a:cxnSpLocks noChangeShapeType="1"/>
            </p:cNvCxnSpPr>
            <p:nvPr/>
          </p:nvCxnSpPr>
          <p:spPr bwMode="auto">
            <a:xfrm rot="16200000" flipH="1">
              <a:off x="4670" y="2527"/>
              <a:ext cx="12" cy="181"/>
            </a:xfrm>
            <a:prstGeom prst="curvedConnector3">
              <a:avLst>
                <a:gd name="adj1" fmla="val 2483329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sp>
          <p:nvSpPr>
            <p:cNvPr id="25645" name="Line 45"/>
            <p:cNvSpPr>
              <a:spLocks noChangeShapeType="1"/>
            </p:cNvSpPr>
            <p:nvPr/>
          </p:nvSpPr>
          <p:spPr bwMode="auto">
            <a:xfrm>
              <a:off x="4778" y="2179"/>
              <a:ext cx="6" cy="774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990600" y="4419600"/>
            <a:ext cx="7245350" cy="1565275"/>
            <a:chOff x="621" y="3152"/>
            <a:chExt cx="4564" cy="986"/>
          </a:xfrm>
        </p:grpSpPr>
        <p:sp>
          <p:nvSpPr>
            <p:cNvPr id="25647" name="WordArt 47"/>
            <p:cNvSpPr>
              <a:spLocks noChangeArrowheads="1" noChangeShapeType="1" noTextEdit="1"/>
            </p:cNvSpPr>
            <p:nvPr/>
          </p:nvSpPr>
          <p:spPr bwMode="auto">
            <a:xfrm>
              <a:off x="1653" y="3152"/>
              <a:ext cx="468" cy="12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6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Amplitude</a:t>
              </a:r>
            </a:p>
          </p:txBody>
        </p:sp>
        <p:sp>
          <p:nvSpPr>
            <p:cNvPr id="25648" name="Line 48"/>
            <p:cNvSpPr>
              <a:spLocks noChangeShapeType="1"/>
            </p:cNvSpPr>
            <p:nvPr/>
          </p:nvSpPr>
          <p:spPr bwMode="auto">
            <a:xfrm>
              <a:off x="1898" y="3286"/>
              <a:ext cx="0" cy="85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49" name="Line 49"/>
            <p:cNvSpPr>
              <a:spLocks noChangeShapeType="1"/>
            </p:cNvSpPr>
            <p:nvPr/>
          </p:nvSpPr>
          <p:spPr bwMode="auto">
            <a:xfrm flipV="1">
              <a:off x="1770" y="3743"/>
              <a:ext cx="341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cxnSp>
          <p:nvCxnSpPr>
            <p:cNvPr id="25650" name="AutoShape 50"/>
            <p:cNvCxnSpPr>
              <a:cxnSpLocks noChangeShapeType="1"/>
            </p:cNvCxnSpPr>
            <p:nvPr/>
          </p:nvCxnSpPr>
          <p:spPr bwMode="auto">
            <a:xfrm rot="16200000" flipH="1">
              <a:off x="3155" y="3549"/>
              <a:ext cx="11" cy="355"/>
            </a:xfrm>
            <a:prstGeom prst="curvedConnector3">
              <a:avLst>
                <a:gd name="adj1" fmla="val 246249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51" name="AutoShape 51"/>
            <p:cNvCxnSpPr>
              <a:cxnSpLocks noChangeShapeType="1"/>
            </p:cNvCxnSpPr>
            <p:nvPr/>
          </p:nvCxnSpPr>
          <p:spPr bwMode="auto">
            <a:xfrm rot="16200000" flipH="1">
              <a:off x="2074" y="3584"/>
              <a:ext cx="11" cy="355"/>
            </a:xfrm>
            <a:prstGeom prst="curvedConnector3">
              <a:avLst>
                <a:gd name="adj1" fmla="val -213750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52" name="AutoShape 52"/>
            <p:cNvCxnSpPr>
              <a:cxnSpLocks noChangeShapeType="1"/>
            </p:cNvCxnSpPr>
            <p:nvPr/>
          </p:nvCxnSpPr>
          <p:spPr bwMode="auto">
            <a:xfrm rot="16200000" flipH="1">
              <a:off x="2432" y="3563"/>
              <a:ext cx="11" cy="355"/>
            </a:xfrm>
            <a:prstGeom prst="curvedConnector3">
              <a:avLst>
                <a:gd name="adj1" fmla="val 246249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53" name="AutoShape 53"/>
            <p:cNvCxnSpPr>
              <a:cxnSpLocks noChangeShapeType="1"/>
            </p:cNvCxnSpPr>
            <p:nvPr/>
          </p:nvCxnSpPr>
          <p:spPr bwMode="auto">
            <a:xfrm rot="16200000" flipH="1">
              <a:off x="2802" y="3578"/>
              <a:ext cx="12" cy="355"/>
            </a:xfrm>
            <a:prstGeom prst="curvedConnector3">
              <a:avLst>
                <a:gd name="adj1" fmla="val -213750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sp>
          <p:nvSpPr>
            <p:cNvPr id="25654" name="WordArt 54"/>
            <p:cNvSpPr>
              <a:spLocks noChangeArrowheads="1" noChangeShapeType="1" noTextEdit="1"/>
            </p:cNvSpPr>
            <p:nvPr/>
          </p:nvSpPr>
          <p:spPr bwMode="auto">
            <a:xfrm>
              <a:off x="4805" y="3575"/>
              <a:ext cx="228" cy="12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6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Time</a:t>
              </a:r>
            </a:p>
          </p:txBody>
        </p:sp>
        <p:sp>
          <p:nvSpPr>
            <p:cNvPr id="25655" name="Line 55"/>
            <p:cNvSpPr>
              <a:spLocks noChangeShapeType="1"/>
            </p:cNvSpPr>
            <p:nvPr/>
          </p:nvSpPr>
          <p:spPr bwMode="auto">
            <a:xfrm flipH="1" flipV="1">
              <a:off x="2473" y="3501"/>
              <a:ext cx="1495" cy="12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cxnSp>
          <p:nvCxnSpPr>
            <p:cNvPr id="25656" name="AutoShape 56"/>
            <p:cNvCxnSpPr>
              <a:cxnSpLocks noChangeShapeType="1"/>
            </p:cNvCxnSpPr>
            <p:nvPr/>
          </p:nvCxnSpPr>
          <p:spPr bwMode="auto">
            <a:xfrm rot="16200000" flipH="1">
              <a:off x="4226" y="3560"/>
              <a:ext cx="11" cy="355"/>
            </a:xfrm>
            <a:prstGeom prst="curvedConnector3">
              <a:avLst>
                <a:gd name="adj1" fmla="val 246249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57" name="AutoShape 57"/>
            <p:cNvCxnSpPr>
              <a:cxnSpLocks noChangeShapeType="1"/>
            </p:cNvCxnSpPr>
            <p:nvPr/>
          </p:nvCxnSpPr>
          <p:spPr bwMode="auto">
            <a:xfrm rot="16200000" flipH="1">
              <a:off x="3521" y="3574"/>
              <a:ext cx="11" cy="355"/>
            </a:xfrm>
            <a:prstGeom prst="curvedConnector3">
              <a:avLst>
                <a:gd name="adj1" fmla="val 246249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58" name="AutoShape 58"/>
            <p:cNvCxnSpPr>
              <a:cxnSpLocks noChangeShapeType="1"/>
            </p:cNvCxnSpPr>
            <p:nvPr/>
          </p:nvCxnSpPr>
          <p:spPr bwMode="auto">
            <a:xfrm rot="16200000" flipH="1">
              <a:off x="3879" y="3589"/>
              <a:ext cx="12" cy="355"/>
            </a:xfrm>
            <a:prstGeom prst="curvedConnector3">
              <a:avLst>
                <a:gd name="adj1" fmla="val -213750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sp>
          <p:nvSpPr>
            <p:cNvPr id="25659" name="Line 59"/>
            <p:cNvSpPr>
              <a:spLocks noChangeShapeType="1"/>
            </p:cNvSpPr>
            <p:nvPr/>
          </p:nvSpPr>
          <p:spPr bwMode="auto">
            <a:xfrm>
              <a:off x="3343" y="3404"/>
              <a:ext cx="0" cy="674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60" name="WordArt 60"/>
            <p:cNvSpPr>
              <a:spLocks noChangeArrowheads="1" noChangeShapeType="1" noTextEdit="1"/>
            </p:cNvSpPr>
            <p:nvPr/>
          </p:nvSpPr>
          <p:spPr bwMode="auto">
            <a:xfrm>
              <a:off x="621" y="3677"/>
              <a:ext cx="960" cy="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kern="10">
                  <a:ln w="9525">
                    <a:noFill/>
                    <a:miter lim="800000"/>
                    <a:headEnd/>
                    <a:tailEnd/>
                  </a:ln>
                  <a:latin typeface="Arial"/>
                  <a:cs typeface="Arial"/>
                </a:rPr>
                <a:t>Phase Change</a:t>
              </a:r>
            </a:p>
          </p:txBody>
        </p:sp>
        <p:cxnSp>
          <p:nvCxnSpPr>
            <p:cNvPr id="25661" name="AutoShape 61"/>
            <p:cNvCxnSpPr>
              <a:cxnSpLocks noChangeShapeType="1"/>
            </p:cNvCxnSpPr>
            <p:nvPr/>
          </p:nvCxnSpPr>
          <p:spPr bwMode="auto">
            <a:xfrm rot="16200000" flipH="1">
              <a:off x="4576" y="3560"/>
              <a:ext cx="12" cy="355"/>
            </a:xfrm>
            <a:prstGeom prst="curvedConnector3">
              <a:avLst>
                <a:gd name="adj1" fmla="val -213750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sp>
          <p:nvSpPr>
            <p:cNvPr id="25662" name="Line 62"/>
            <p:cNvSpPr>
              <a:spLocks noChangeShapeType="1"/>
            </p:cNvSpPr>
            <p:nvPr/>
          </p:nvSpPr>
          <p:spPr bwMode="auto">
            <a:xfrm>
              <a:off x="4774" y="3314"/>
              <a:ext cx="6" cy="774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AutoShape 3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337425" cy="487363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Modulation techniques</a:t>
            </a:r>
            <a:endParaRPr lang="en-US" sz="3200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9E91E-01ED-4981-863E-59C2754A786E}" type="slidenum">
              <a:rPr lang="en-US"/>
              <a:pPr/>
              <a:t>13</a:t>
            </a:fld>
            <a:endParaRPr lang="en-US"/>
          </a:p>
        </p:txBody>
      </p:sp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1981200" y="892175"/>
          <a:ext cx="4811713" cy="5965825"/>
        </p:xfrm>
        <a:graphic>
          <a:graphicData uri="http://schemas.openxmlformats.org/presentationml/2006/ole">
            <p:oleObj spid="_x0000_s1048" name="Bitmap Image" r:id="rId3" imgW="3409524" imgH="4420217" progId="PBrush">
              <p:embed/>
            </p:oleObj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77798606"/>
              </p:ext>
            </p:extLst>
          </p:nvPr>
        </p:nvGraphicFramePr>
        <p:xfrm>
          <a:off x="3733800" y="1066800"/>
          <a:ext cx="4932363" cy="5538788"/>
        </p:xfrm>
        <a:graphic>
          <a:graphicData uri="http://schemas.openxmlformats.org/presentationml/2006/ole">
            <p:oleObj spid="_x0000_s8212" name="Bitmap Image" r:id="rId3" imgW="4971429" imgH="5582429" progId="PBrush">
              <p:embed/>
            </p:oleObj>
          </a:graphicData>
        </a:graphic>
      </p:graphicFrame>
      <p:sp>
        <p:nvSpPr>
          <p:cNvPr id="30723" name="AutoShape 3"/>
          <p:cNvSpPr>
            <a:spLocks noGrp="1" noChangeArrowheads="1"/>
          </p:cNvSpPr>
          <p:nvPr>
            <p:ph type="title"/>
          </p:nvPr>
        </p:nvSpPr>
        <p:spPr>
          <a:xfrm>
            <a:off x="914400" y="381000"/>
            <a:ext cx="6897687" cy="563563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Amplitude-shift keying</a:t>
            </a:r>
            <a:endParaRPr lang="en-US" sz="32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9416"/>
            <a:ext cx="3200400" cy="4846320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 smtClean="0"/>
              <a:t>Change Strength of the signal amplitude to represent 1,0.</a:t>
            </a:r>
          </a:p>
          <a:p>
            <a:pPr algn="l" rtl="0"/>
            <a:r>
              <a:rPr lang="en-US" sz="2000" dirty="0" smtClean="0"/>
              <a:t>Ask is the most modulation method affected by noise.</a:t>
            </a:r>
          </a:p>
          <a:p>
            <a:pPr algn="l" rtl="0"/>
            <a:r>
              <a:rPr lang="en-US" sz="2000" dirty="0" smtClean="0"/>
              <a:t>Noise by heat, electromagnetic induction created by other sources.</a:t>
            </a:r>
            <a:endParaRPr lang="en-US" sz="2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513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6" name="Object 2"/>
          <p:cNvGraphicFramePr>
            <a:graphicFrameLocks noChangeAspect="1"/>
          </p:cNvGraphicFramePr>
          <p:nvPr/>
        </p:nvGraphicFramePr>
        <p:xfrm>
          <a:off x="3505200" y="990600"/>
          <a:ext cx="5403850" cy="5524500"/>
        </p:xfrm>
        <a:graphic>
          <a:graphicData uri="http://schemas.openxmlformats.org/presentationml/2006/ole">
            <p:oleObj spid="_x0000_s3096" name="Bitmap Image" r:id="rId3" imgW="5106113" imgH="5076190" progId="PBrush">
              <p:embed/>
            </p:oleObj>
          </a:graphicData>
        </a:graphic>
      </p:graphicFrame>
      <p:sp>
        <p:nvSpPr>
          <p:cNvPr id="41987" name="AutoShape 3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191375" cy="563563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Frequency-shift keying</a:t>
            </a:r>
            <a:endParaRPr lang="en-US" sz="3200" dirty="0"/>
          </a:p>
        </p:txBody>
      </p:sp>
      <p:sp>
        <p:nvSpPr>
          <p:cNvPr id="41988" name="Rectangle 4"/>
          <p:cNvSpPr>
            <a:spLocks noGrp="1" noChangeArrowheads="1"/>
          </p:cNvSpPr>
          <p:nvPr>
            <p:ph idx="1"/>
          </p:nvPr>
        </p:nvSpPr>
        <p:spPr>
          <a:xfrm>
            <a:off x="228600" y="1905000"/>
            <a:ext cx="3276600" cy="4398963"/>
          </a:xfrm>
        </p:spPr>
        <p:txBody>
          <a:bodyPr/>
          <a:lstStyle/>
          <a:p>
            <a:pPr algn="l" rtl="0">
              <a:buFont typeface="Wingdings" pitchFamily="2" charset="2"/>
              <a:buNone/>
            </a:pPr>
            <a:endParaRPr lang="en-US" sz="1600" b="1" dirty="0">
              <a:solidFill>
                <a:srgbClr val="990000"/>
              </a:solidFill>
            </a:endParaRPr>
          </a:p>
          <a:p>
            <a:pPr algn="l" rtl="0"/>
            <a:r>
              <a:rPr lang="en-US" sz="2000" dirty="0" smtClean="0"/>
              <a:t>Change frequency of the signal to represent 0,1.</a:t>
            </a:r>
          </a:p>
          <a:p>
            <a:pPr algn="l" rtl="0"/>
            <a:r>
              <a:rPr lang="en-US" sz="2000" dirty="0" smtClean="0"/>
              <a:t>Not affected by noise.</a:t>
            </a:r>
          </a:p>
          <a:p>
            <a:pPr algn="l" rtl="0"/>
            <a:r>
              <a:rPr lang="en-US" sz="2000" dirty="0" smtClean="0"/>
              <a:t>Physical capabilities of carrier can limit the changes.</a:t>
            </a:r>
            <a:endParaRPr lang="en-US" sz="2000" dirty="0"/>
          </a:p>
          <a:p>
            <a:pPr algn="l" rtl="0">
              <a:buFont typeface="Wingdings" pitchFamily="2" charset="2"/>
              <a:buNone/>
            </a:pPr>
            <a:endParaRPr lang="en-US" sz="1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250" name="Object 2"/>
          <p:cNvGraphicFramePr>
            <a:graphicFrameLocks noChangeAspect="1"/>
          </p:cNvGraphicFramePr>
          <p:nvPr/>
        </p:nvGraphicFramePr>
        <p:xfrm>
          <a:off x="3581400" y="889000"/>
          <a:ext cx="5054600" cy="5643563"/>
        </p:xfrm>
        <a:graphic>
          <a:graphicData uri="http://schemas.openxmlformats.org/presentationml/2006/ole">
            <p:oleObj spid="_x0000_s4120" name="Bitmap Image" r:id="rId3" imgW="5210902" imgH="5428571" progId="PBrush">
              <p:embed/>
            </p:oleObj>
          </a:graphicData>
        </a:graphic>
      </p:graphicFrame>
      <p:sp>
        <p:nvSpPr>
          <p:cNvPr id="53251" name="AutoShape 3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620000" cy="762000"/>
          </a:xfrm>
        </p:spPr>
        <p:txBody>
          <a:bodyPr/>
          <a:lstStyle/>
          <a:p>
            <a:r>
              <a:rPr lang="en-US" dirty="0" smtClean="0"/>
              <a:t>Phase-shift keying</a:t>
            </a:r>
            <a:endParaRPr lang="en-US" dirty="0"/>
          </a:p>
        </p:txBody>
      </p:sp>
      <p:sp>
        <p:nvSpPr>
          <p:cNvPr id="53252" name="Rectangle 4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3810000" cy="4322763"/>
          </a:xfrm>
        </p:spPr>
        <p:txBody>
          <a:bodyPr/>
          <a:lstStyle/>
          <a:p>
            <a:pPr algn="l" rtl="0">
              <a:buFont typeface="Wingdings" pitchFamily="2" charset="2"/>
              <a:buNone/>
            </a:pPr>
            <a:endParaRPr lang="en-US" sz="1600" b="1" dirty="0">
              <a:solidFill>
                <a:srgbClr val="990000"/>
              </a:solidFill>
            </a:endParaRPr>
          </a:p>
          <a:p>
            <a:pPr algn="l" rtl="0"/>
            <a:r>
              <a:rPr lang="en-US" sz="2000" dirty="0" smtClean="0"/>
              <a:t>Changes the phase of the signal depend on the data to be transmitted. </a:t>
            </a:r>
          </a:p>
          <a:p>
            <a:pPr algn="l" rtl="0"/>
            <a:r>
              <a:rPr lang="en-US" sz="2000" dirty="0" smtClean="0"/>
              <a:t> bit 0 = 0 ° phase </a:t>
            </a:r>
          </a:p>
          <a:p>
            <a:pPr algn="l" rtl="0"/>
            <a:r>
              <a:rPr lang="en-US" sz="2000" dirty="0" smtClean="0"/>
              <a:t>Bit 1 = 180 ° phase </a:t>
            </a:r>
          </a:p>
          <a:p>
            <a:pPr algn="l" rtl="0"/>
            <a:endParaRPr lang="en-US" sz="2000" dirty="0"/>
          </a:p>
          <a:p>
            <a:pPr algn="l" rtl="0">
              <a:buFont typeface="Wingdings" pitchFamily="2" charset="2"/>
              <a:buNone/>
            </a:pPr>
            <a:endParaRPr lang="en-US" sz="1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Quadrature </a:t>
            </a:r>
            <a:r>
              <a:rPr lang="en-US" sz="3600" dirty="0"/>
              <a:t>amplitude modulation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533400" y="1981200"/>
            <a:ext cx="7848600" cy="1963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228600">
              <a:spcBef>
                <a:spcPct val="20000"/>
              </a:spcBef>
              <a:buClr>
                <a:srgbClr val="93A299"/>
              </a:buClr>
              <a:buFont typeface="Arial" pitchFamily="34" charset="0"/>
              <a:buChar char="•"/>
            </a:pPr>
            <a:r>
              <a:rPr lang="en-US" sz="3200" dirty="0">
                <a:solidFill>
                  <a:srgbClr val="564B3C"/>
                </a:solidFill>
              </a:rPr>
              <a:t>QAM: </a:t>
            </a:r>
          </a:p>
          <a:p>
            <a:pPr marL="640080" lvl="1" indent="-228600">
              <a:spcBef>
                <a:spcPct val="20000"/>
              </a:spcBef>
              <a:buClr>
                <a:srgbClr val="CF543F"/>
              </a:buClr>
              <a:buFont typeface="Arial" pitchFamily="34" charset="0"/>
              <a:buChar char="•"/>
            </a:pPr>
            <a:r>
              <a:rPr lang="en-US" sz="2800" dirty="0">
                <a:solidFill>
                  <a:srgbClr val="564B3C"/>
                </a:solidFill>
              </a:rPr>
              <a:t>Changing signal phase + amplitude of the signal based on  the data transmitted.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428093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AutoShap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7239000" cy="1143000"/>
          </a:xfrm>
        </p:spPr>
        <p:txBody>
          <a:bodyPr/>
          <a:lstStyle/>
          <a:p>
            <a:r>
              <a:rPr lang="en-US" dirty="0"/>
              <a:t>Definitions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519254"/>
            <a:ext cx="7159625" cy="4648200"/>
          </a:xfrm>
        </p:spPr>
        <p:txBody>
          <a:bodyPr/>
          <a:lstStyle/>
          <a:p>
            <a:pPr algn="l" rtl="0">
              <a:buFont typeface="Wingdings" pitchFamily="2" charset="2"/>
              <a:buNone/>
            </a:pPr>
            <a:r>
              <a:rPr lang="en-US" b="1" dirty="0">
                <a:solidFill>
                  <a:srgbClr val="000099"/>
                </a:solidFill>
              </a:rPr>
              <a:t>Relationship between different phases: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14363" y="2743217"/>
            <a:ext cx="3017837" cy="1736725"/>
            <a:chOff x="675" y="1683"/>
            <a:chExt cx="1901" cy="1094"/>
          </a:xfrm>
        </p:grpSpPr>
        <p:sp>
          <p:nvSpPr>
            <p:cNvPr id="54277" name="WordArt 5"/>
            <p:cNvSpPr>
              <a:spLocks noChangeArrowheads="1" noChangeShapeType="1" noTextEdit="1"/>
            </p:cNvSpPr>
            <p:nvPr/>
          </p:nvSpPr>
          <p:spPr bwMode="auto">
            <a:xfrm>
              <a:off x="991" y="2615"/>
              <a:ext cx="1218" cy="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kern="10">
                  <a:ln w="9525">
                    <a:noFill/>
                    <a:miter lim="800000"/>
                    <a:headEnd/>
                    <a:tailEnd/>
                  </a:ln>
                  <a:latin typeface="Arial"/>
                  <a:cs typeface="Arial"/>
                </a:rPr>
                <a:t>Phase = 0 degrees</a:t>
              </a:r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675" y="1683"/>
              <a:ext cx="1901" cy="987"/>
              <a:chOff x="712" y="1683"/>
              <a:chExt cx="1901" cy="987"/>
            </a:xfrm>
          </p:grpSpPr>
          <p:sp>
            <p:nvSpPr>
              <p:cNvPr id="54279" name="WordArt 7"/>
              <p:cNvSpPr>
                <a:spLocks noChangeArrowheads="1" noChangeShapeType="1" noTextEdit="1"/>
              </p:cNvSpPr>
              <p:nvPr/>
            </p:nvSpPr>
            <p:spPr bwMode="auto">
              <a:xfrm>
                <a:off x="712" y="1683"/>
                <a:ext cx="468" cy="12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1600" kern="10">
                    <a:ln w="9525">
                      <a:noFill/>
                      <a:miter lim="800000"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Amplitude</a:t>
                </a:r>
              </a:p>
            </p:txBody>
          </p:sp>
          <p:sp>
            <p:nvSpPr>
              <p:cNvPr id="54280" name="Line 8"/>
              <p:cNvSpPr>
                <a:spLocks noChangeShapeType="1"/>
              </p:cNvSpPr>
              <p:nvPr/>
            </p:nvSpPr>
            <p:spPr bwMode="auto">
              <a:xfrm>
                <a:off x="895" y="1818"/>
                <a:ext cx="0" cy="85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81" name="Line 9"/>
              <p:cNvSpPr>
                <a:spLocks noChangeShapeType="1"/>
              </p:cNvSpPr>
              <p:nvPr/>
            </p:nvSpPr>
            <p:spPr bwMode="auto">
              <a:xfrm>
                <a:off x="767" y="2275"/>
                <a:ext cx="184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54282" name="AutoShape 10"/>
              <p:cNvCxnSpPr>
                <a:cxnSpLocks noChangeShapeType="1"/>
              </p:cNvCxnSpPr>
              <p:nvPr/>
            </p:nvCxnSpPr>
            <p:spPr bwMode="auto">
              <a:xfrm rot="16200000" flipH="1">
                <a:off x="2152" y="2081"/>
                <a:ext cx="11" cy="355"/>
              </a:xfrm>
              <a:prstGeom prst="curvedConnector3">
                <a:avLst>
                  <a:gd name="adj1" fmla="val 246249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283" name="AutoShape 11"/>
              <p:cNvCxnSpPr>
                <a:cxnSpLocks noChangeShapeType="1"/>
              </p:cNvCxnSpPr>
              <p:nvPr/>
            </p:nvCxnSpPr>
            <p:spPr bwMode="auto">
              <a:xfrm rot="16200000" flipH="1">
                <a:off x="1071" y="2116"/>
                <a:ext cx="11" cy="355"/>
              </a:xfrm>
              <a:prstGeom prst="curvedConnector3">
                <a:avLst>
                  <a:gd name="adj1" fmla="val -213750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284" name="AutoShape 12"/>
              <p:cNvCxnSpPr>
                <a:cxnSpLocks noChangeShapeType="1"/>
              </p:cNvCxnSpPr>
              <p:nvPr/>
            </p:nvCxnSpPr>
            <p:spPr bwMode="auto">
              <a:xfrm rot="16200000" flipH="1">
                <a:off x="1429" y="2095"/>
                <a:ext cx="11" cy="355"/>
              </a:xfrm>
              <a:prstGeom prst="curvedConnector3">
                <a:avLst>
                  <a:gd name="adj1" fmla="val 246249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285" name="AutoShape 13"/>
              <p:cNvCxnSpPr>
                <a:cxnSpLocks noChangeShapeType="1"/>
              </p:cNvCxnSpPr>
              <p:nvPr/>
            </p:nvCxnSpPr>
            <p:spPr bwMode="auto">
              <a:xfrm rot="16200000" flipH="1">
                <a:off x="1799" y="2110"/>
                <a:ext cx="12" cy="355"/>
              </a:xfrm>
              <a:prstGeom prst="curvedConnector3">
                <a:avLst>
                  <a:gd name="adj1" fmla="val -213750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sp>
            <p:nvSpPr>
              <p:cNvPr id="54286" name="WordArt 14"/>
              <p:cNvSpPr>
                <a:spLocks noChangeArrowheads="1" noChangeShapeType="1" noTextEdit="1"/>
              </p:cNvSpPr>
              <p:nvPr/>
            </p:nvSpPr>
            <p:spPr bwMode="auto">
              <a:xfrm>
                <a:off x="2318" y="2107"/>
                <a:ext cx="228" cy="12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1600" kern="10">
                    <a:ln w="9525">
                      <a:noFill/>
                      <a:miter lim="800000"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Time</a:t>
                </a:r>
              </a:p>
            </p:txBody>
          </p:sp>
        </p:grp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4695825" y="2782904"/>
            <a:ext cx="3343275" cy="1735138"/>
            <a:chOff x="3246" y="1708"/>
            <a:chExt cx="2106" cy="1093"/>
          </a:xfrm>
        </p:grpSpPr>
        <p:grpSp>
          <p:nvGrpSpPr>
            <p:cNvPr id="5" name="Group 16"/>
            <p:cNvGrpSpPr>
              <a:grpSpLocks/>
            </p:cNvGrpSpPr>
            <p:nvPr/>
          </p:nvGrpSpPr>
          <p:grpSpPr bwMode="auto">
            <a:xfrm>
              <a:off x="3246" y="1708"/>
              <a:ext cx="2106" cy="979"/>
              <a:chOff x="3013" y="3032"/>
              <a:chExt cx="2106" cy="979"/>
            </a:xfrm>
          </p:grpSpPr>
          <p:sp>
            <p:nvSpPr>
              <p:cNvPr id="54289" name="Freeform 17"/>
              <p:cNvSpPr>
                <a:spLocks/>
              </p:cNvSpPr>
              <p:nvPr/>
            </p:nvSpPr>
            <p:spPr bwMode="auto">
              <a:xfrm>
                <a:off x="3307" y="3343"/>
                <a:ext cx="217" cy="265"/>
              </a:xfrm>
              <a:custGeom>
                <a:avLst/>
                <a:gdLst/>
                <a:ahLst/>
                <a:cxnLst>
                  <a:cxn ang="0">
                    <a:pos x="245" y="305"/>
                  </a:cxn>
                  <a:cxn ang="0">
                    <a:pos x="174" y="85"/>
                  </a:cxn>
                  <a:cxn ang="0">
                    <a:pos x="0" y="0"/>
                  </a:cxn>
                </a:cxnLst>
                <a:rect l="0" t="0" r="r" b="b"/>
                <a:pathLst>
                  <a:path w="245" h="305">
                    <a:moveTo>
                      <a:pt x="245" y="305"/>
                    </a:moveTo>
                    <a:cubicBezTo>
                      <a:pt x="233" y="268"/>
                      <a:pt x="215" y="136"/>
                      <a:pt x="174" y="85"/>
                    </a:cubicBezTo>
                    <a:cubicBezTo>
                      <a:pt x="133" y="34"/>
                      <a:pt x="36" y="18"/>
                      <a:pt x="0" y="0"/>
                    </a:cubicBezTo>
                  </a:path>
                </a:pathLst>
              </a:custGeom>
              <a:noFill/>
              <a:ln w="28575" cap="flat" cmpd="sng">
                <a:solidFill>
                  <a:srgbClr val="990099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90" name="Line 18"/>
              <p:cNvSpPr>
                <a:spLocks noChangeShapeType="1"/>
              </p:cNvSpPr>
              <p:nvPr/>
            </p:nvSpPr>
            <p:spPr bwMode="auto">
              <a:xfrm>
                <a:off x="3315" y="3159"/>
                <a:ext cx="0" cy="85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91" name="Line 19"/>
              <p:cNvSpPr>
                <a:spLocks noChangeShapeType="1"/>
              </p:cNvSpPr>
              <p:nvPr/>
            </p:nvSpPr>
            <p:spPr bwMode="auto">
              <a:xfrm>
                <a:off x="3013" y="3616"/>
                <a:ext cx="2106" cy="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54292" name="AutoShape 20"/>
              <p:cNvCxnSpPr>
                <a:cxnSpLocks noChangeShapeType="1"/>
              </p:cNvCxnSpPr>
              <p:nvPr/>
            </p:nvCxnSpPr>
            <p:spPr bwMode="auto">
              <a:xfrm rot="16200000" flipH="1">
                <a:off x="3707" y="3447"/>
                <a:ext cx="11" cy="355"/>
              </a:xfrm>
              <a:prstGeom prst="curvedConnector3">
                <a:avLst>
                  <a:gd name="adj1" fmla="val 246249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293" name="AutoShape 21"/>
              <p:cNvCxnSpPr>
                <a:cxnSpLocks noChangeShapeType="1"/>
              </p:cNvCxnSpPr>
              <p:nvPr/>
            </p:nvCxnSpPr>
            <p:spPr bwMode="auto">
              <a:xfrm rot="16200000" flipH="1">
                <a:off x="4055" y="3462"/>
                <a:ext cx="12" cy="356"/>
              </a:xfrm>
              <a:prstGeom prst="curvedConnector3">
                <a:avLst>
                  <a:gd name="adj1" fmla="val -213750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294" name="AutoShape 22"/>
              <p:cNvCxnSpPr>
                <a:cxnSpLocks noChangeShapeType="1"/>
              </p:cNvCxnSpPr>
              <p:nvPr/>
            </p:nvCxnSpPr>
            <p:spPr bwMode="auto">
              <a:xfrm rot="16200000" flipH="1">
                <a:off x="4411" y="3446"/>
                <a:ext cx="11" cy="354"/>
              </a:xfrm>
              <a:prstGeom prst="curvedConnector3">
                <a:avLst>
                  <a:gd name="adj1" fmla="val 246249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sp>
            <p:nvSpPr>
              <p:cNvPr id="54295" name="Freeform 23"/>
              <p:cNvSpPr>
                <a:spLocks/>
              </p:cNvSpPr>
              <p:nvPr/>
            </p:nvSpPr>
            <p:spPr bwMode="auto">
              <a:xfrm flipH="1">
                <a:off x="4586" y="3374"/>
                <a:ext cx="217" cy="266"/>
              </a:xfrm>
              <a:custGeom>
                <a:avLst/>
                <a:gdLst/>
                <a:ahLst/>
                <a:cxnLst>
                  <a:cxn ang="0">
                    <a:pos x="245" y="305"/>
                  </a:cxn>
                  <a:cxn ang="0">
                    <a:pos x="174" y="85"/>
                  </a:cxn>
                  <a:cxn ang="0">
                    <a:pos x="0" y="0"/>
                  </a:cxn>
                </a:cxnLst>
                <a:rect l="0" t="0" r="r" b="b"/>
                <a:pathLst>
                  <a:path w="245" h="305">
                    <a:moveTo>
                      <a:pt x="245" y="305"/>
                    </a:moveTo>
                    <a:cubicBezTo>
                      <a:pt x="233" y="268"/>
                      <a:pt x="215" y="136"/>
                      <a:pt x="174" y="85"/>
                    </a:cubicBezTo>
                    <a:cubicBezTo>
                      <a:pt x="133" y="34"/>
                      <a:pt x="36" y="18"/>
                      <a:pt x="0" y="0"/>
                    </a:cubicBezTo>
                  </a:path>
                </a:pathLst>
              </a:custGeom>
              <a:noFill/>
              <a:ln w="28575" cap="flat" cmpd="sng">
                <a:solidFill>
                  <a:srgbClr val="990099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96" name="Freeform 24"/>
              <p:cNvSpPr>
                <a:spLocks/>
              </p:cNvSpPr>
              <p:nvPr/>
            </p:nvSpPr>
            <p:spPr bwMode="auto">
              <a:xfrm flipH="1">
                <a:off x="3108" y="3340"/>
                <a:ext cx="217" cy="266"/>
              </a:xfrm>
              <a:custGeom>
                <a:avLst/>
                <a:gdLst/>
                <a:ahLst/>
                <a:cxnLst>
                  <a:cxn ang="0">
                    <a:pos x="245" y="305"/>
                  </a:cxn>
                  <a:cxn ang="0">
                    <a:pos x="174" y="85"/>
                  </a:cxn>
                  <a:cxn ang="0">
                    <a:pos x="0" y="0"/>
                  </a:cxn>
                </a:cxnLst>
                <a:rect l="0" t="0" r="r" b="b"/>
                <a:pathLst>
                  <a:path w="245" h="305">
                    <a:moveTo>
                      <a:pt x="245" y="305"/>
                    </a:moveTo>
                    <a:cubicBezTo>
                      <a:pt x="233" y="268"/>
                      <a:pt x="215" y="136"/>
                      <a:pt x="174" y="85"/>
                    </a:cubicBezTo>
                    <a:cubicBezTo>
                      <a:pt x="133" y="34"/>
                      <a:pt x="36" y="18"/>
                      <a:pt x="0" y="0"/>
                    </a:cubicBezTo>
                  </a:path>
                </a:pathLst>
              </a:custGeom>
              <a:noFill/>
              <a:ln w="28575" cap="rnd" cmpd="sng">
                <a:solidFill>
                  <a:srgbClr val="990099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97" name="WordArt 25"/>
              <p:cNvSpPr>
                <a:spLocks noChangeArrowheads="1" noChangeShapeType="1" noTextEdit="1"/>
              </p:cNvSpPr>
              <p:nvPr/>
            </p:nvSpPr>
            <p:spPr bwMode="auto">
              <a:xfrm>
                <a:off x="4813" y="3459"/>
                <a:ext cx="229" cy="12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1600" kern="10">
                    <a:ln w="9525">
                      <a:noFill/>
                      <a:miter lim="800000"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Time</a:t>
                </a:r>
              </a:p>
            </p:txBody>
          </p:sp>
          <p:sp>
            <p:nvSpPr>
              <p:cNvPr id="54298" name="WordArt 26"/>
              <p:cNvSpPr>
                <a:spLocks noChangeArrowheads="1" noChangeShapeType="1" noTextEdit="1"/>
              </p:cNvSpPr>
              <p:nvPr/>
            </p:nvSpPr>
            <p:spPr bwMode="auto">
              <a:xfrm>
                <a:off x="3032" y="3032"/>
                <a:ext cx="468" cy="12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1600" kern="10">
                    <a:ln w="9525">
                      <a:noFill/>
                      <a:miter lim="800000"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Amplitude</a:t>
                </a:r>
              </a:p>
            </p:txBody>
          </p:sp>
        </p:grpSp>
        <p:sp>
          <p:nvSpPr>
            <p:cNvPr id="54299" name="WordArt 27"/>
            <p:cNvSpPr>
              <a:spLocks noChangeArrowheads="1" noChangeShapeType="1" noTextEdit="1"/>
            </p:cNvSpPr>
            <p:nvPr/>
          </p:nvSpPr>
          <p:spPr bwMode="auto">
            <a:xfrm>
              <a:off x="3709" y="2639"/>
              <a:ext cx="1296" cy="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kern="10">
                  <a:ln w="9525">
                    <a:noFill/>
                    <a:miter lim="800000"/>
                    <a:headEnd/>
                    <a:tailEnd/>
                  </a:ln>
                  <a:latin typeface="Arial"/>
                  <a:cs typeface="Arial"/>
                </a:rPr>
                <a:t>Phase = 90 degrees</a:t>
              </a:r>
            </a:p>
          </p:txBody>
        </p:sp>
      </p:grp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685800" y="4719654"/>
            <a:ext cx="3638550" cy="1831975"/>
            <a:chOff x="429" y="3006"/>
            <a:chExt cx="2292" cy="1154"/>
          </a:xfrm>
        </p:grpSpPr>
        <p:grpSp>
          <p:nvGrpSpPr>
            <p:cNvPr id="7" name="Group 29"/>
            <p:cNvGrpSpPr>
              <a:grpSpLocks/>
            </p:cNvGrpSpPr>
            <p:nvPr/>
          </p:nvGrpSpPr>
          <p:grpSpPr bwMode="auto">
            <a:xfrm>
              <a:off x="429" y="3006"/>
              <a:ext cx="2292" cy="1011"/>
              <a:chOff x="2875" y="1681"/>
              <a:chExt cx="2292" cy="1011"/>
            </a:xfrm>
          </p:grpSpPr>
          <p:sp>
            <p:nvSpPr>
              <p:cNvPr id="54302" name="Line 30"/>
              <p:cNvSpPr>
                <a:spLocks noChangeShapeType="1"/>
              </p:cNvSpPr>
              <p:nvPr/>
            </p:nvSpPr>
            <p:spPr bwMode="auto">
              <a:xfrm>
                <a:off x="3309" y="1819"/>
                <a:ext cx="0" cy="873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03" name="Line 31"/>
              <p:cNvSpPr>
                <a:spLocks noChangeShapeType="1"/>
              </p:cNvSpPr>
              <p:nvPr/>
            </p:nvSpPr>
            <p:spPr bwMode="auto">
              <a:xfrm>
                <a:off x="2875" y="2288"/>
                <a:ext cx="2292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54304" name="AutoShape 32"/>
              <p:cNvCxnSpPr>
                <a:cxnSpLocks noChangeShapeType="1"/>
              </p:cNvCxnSpPr>
              <p:nvPr/>
            </p:nvCxnSpPr>
            <p:spPr bwMode="auto">
              <a:xfrm rot="16200000" flipH="1">
                <a:off x="3476" y="2089"/>
                <a:ext cx="12" cy="359"/>
              </a:xfrm>
              <a:prstGeom prst="curvedConnector3">
                <a:avLst>
                  <a:gd name="adj1" fmla="val 246249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305" name="AutoShape 33"/>
              <p:cNvCxnSpPr>
                <a:cxnSpLocks noChangeShapeType="1"/>
              </p:cNvCxnSpPr>
              <p:nvPr/>
            </p:nvCxnSpPr>
            <p:spPr bwMode="auto">
              <a:xfrm rot="16200000" flipH="1">
                <a:off x="3836" y="2108"/>
                <a:ext cx="13" cy="360"/>
              </a:xfrm>
              <a:prstGeom prst="curvedConnector3">
                <a:avLst>
                  <a:gd name="adj1" fmla="val -213750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306" name="AutoShape 34"/>
              <p:cNvCxnSpPr>
                <a:cxnSpLocks noChangeShapeType="1"/>
              </p:cNvCxnSpPr>
              <p:nvPr/>
            </p:nvCxnSpPr>
            <p:spPr bwMode="auto">
              <a:xfrm rot="16200000" flipH="1">
                <a:off x="4210" y="2108"/>
                <a:ext cx="13" cy="359"/>
              </a:xfrm>
              <a:prstGeom prst="curvedConnector3">
                <a:avLst>
                  <a:gd name="adj1" fmla="val 246249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307" name="AutoShape 35"/>
              <p:cNvCxnSpPr>
                <a:cxnSpLocks noChangeShapeType="1"/>
              </p:cNvCxnSpPr>
              <p:nvPr/>
            </p:nvCxnSpPr>
            <p:spPr bwMode="auto">
              <a:xfrm rot="16200000" flipH="1">
                <a:off x="4574" y="2134"/>
                <a:ext cx="12" cy="359"/>
              </a:xfrm>
              <a:prstGeom prst="curvedConnector3">
                <a:avLst>
                  <a:gd name="adj1" fmla="val -213750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308" name="AutoShape 36"/>
              <p:cNvCxnSpPr>
                <a:cxnSpLocks noChangeShapeType="1"/>
              </p:cNvCxnSpPr>
              <p:nvPr/>
            </p:nvCxnSpPr>
            <p:spPr bwMode="auto">
              <a:xfrm rot="16200000" flipH="1">
                <a:off x="3129" y="2114"/>
                <a:ext cx="11" cy="354"/>
              </a:xfrm>
              <a:prstGeom prst="curvedConnector3">
                <a:avLst>
                  <a:gd name="adj1" fmla="val -2353847"/>
                </a:avLst>
              </a:prstGeom>
              <a:noFill/>
              <a:ln w="28575" cap="rnd">
                <a:solidFill>
                  <a:srgbClr val="990099"/>
                </a:solidFill>
                <a:prstDash val="sysDot"/>
                <a:miter lim="800000"/>
                <a:headEnd/>
                <a:tailEnd/>
              </a:ln>
              <a:effectLst/>
            </p:spPr>
          </p:cxnSp>
          <p:sp>
            <p:nvSpPr>
              <p:cNvPr id="54309" name="WordArt 37"/>
              <p:cNvSpPr>
                <a:spLocks noChangeArrowheads="1" noChangeShapeType="1" noTextEdit="1"/>
              </p:cNvSpPr>
              <p:nvPr/>
            </p:nvSpPr>
            <p:spPr bwMode="auto">
              <a:xfrm>
                <a:off x="4802" y="2116"/>
                <a:ext cx="229" cy="12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1600" kern="10">
                    <a:ln w="9525">
                      <a:noFill/>
                      <a:miter lim="800000"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Time</a:t>
                </a:r>
              </a:p>
            </p:txBody>
          </p:sp>
          <p:sp>
            <p:nvSpPr>
              <p:cNvPr id="54310" name="WordArt 38"/>
              <p:cNvSpPr>
                <a:spLocks noChangeArrowheads="1" noChangeShapeType="1" noTextEdit="1"/>
              </p:cNvSpPr>
              <p:nvPr/>
            </p:nvSpPr>
            <p:spPr bwMode="auto">
              <a:xfrm>
                <a:off x="3033" y="1681"/>
                <a:ext cx="468" cy="12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1600" kern="10">
                    <a:ln w="9525">
                      <a:noFill/>
                      <a:miter lim="800000"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Amplitude</a:t>
                </a:r>
              </a:p>
            </p:txBody>
          </p:sp>
        </p:grpSp>
        <p:sp>
          <p:nvSpPr>
            <p:cNvPr id="54311" name="WordArt 39"/>
            <p:cNvSpPr>
              <a:spLocks noChangeArrowheads="1" noChangeShapeType="1" noTextEdit="1"/>
            </p:cNvSpPr>
            <p:nvPr/>
          </p:nvSpPr>
          <p:spPr bwMode="auto">
            <a:xfrm>
              <a:off x="1027" y="3998"/>
              <a:ext cx="1374" cy="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kern="10">
                  <a:ln w="9525">
                    <a:noFill/>
                    <a:miter lim="800000"/>
                    <a:headEnd/>
                    <a:tailEnd/>
                  </a:ln>
                  <a:latin typeface="Arial"/>
                  <a:cs typeface="Arial"/>
                </a:rPr>
                <a:t>Phase = 180 degrees</a:t>
              </a:r>
            </a:p>
          </p:txBody>
        </p:sp>
      </p:grpSp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4724400" y="4643454"/>
            <a:ext cx="3698875" cy="1774825"/>
            <a:chOff x="2913" y="3017"/>
            <a:chExt cx="2330" cy="1118"/>
          </a:xfrm>
        </p:grpSpPr>
        <p:sp>
          <p:nvSpPr>
            <p:cNvPr id="54313" name="WordArt 41"/>
            <p:cNvSpPr>
              <a:spLocks noChangeArrowheads="1" noChangeShapeType="1" noTextEdit="1"/>
            </p:cNvSpPr>
            <p:nvPr/>
          </p:nvSpPr>
          <p:spPr bwMode="auto">
            <a:xfrm>
              <a:off x="3697" y="3973"/>
              <a:ext cx="1374" cy="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kern="10">
                  <a:ln w="9525">
                    <a:noFill/>
                    <a:miter lim="800000"/>
                    <a:headEnd/>
                    <a:tailEnd/>
                  </a:ln>
                  <a:latin typeface="Arial"/>
                  <a:cs typeface="Arial"/>
                </a:rPr>
                <a:t>Phase = 270 degrees</a:t>
              </a:r>
            </a:p>
          </p:txBody>
        </p:sp>
        <p:grpSp>
          <p:nvGrpSpPr>
            <p:cNvPr id="9" name="Group 42"/>
            <p:cNvGrpSpPr>
              <a:grpSpLocks/>
            </p:cNvGrpSpPr>
            <p:nvPr/>
          </p:nvGrpSpPr>
          <p:grpSpPr bwMode="auto">
            <a:xfrm>
              <a:off x="2913" y="3017"/>
              <a:ext cx="2330" cy="999"/>
              <a:chOff x="2913" y="3017"/>
              <a:chExt cx="2330" cy="999"/>
            </a:xfrm>
          </p:grpSpPr>
          <p:sp>
            <p:nvSpPr>
              <p:cNvPr id="54315" name="Line 43"/>
              <p:cNvSpPr>
                <a:spLocks noChangeShapeType="1"/>
              </p:cNvSpPr>
              <p:nvPr/>
            </p:nvSpPr>
            <p:spPr bwMode="auto">
              <a:xfrm>
                <a:off x="3560" y="3164"/>
                <a:ext cx="0" cy="85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16" name="Line 44"/>
              <p:cNvSpPr>
                <a:spLocks noChangeShapeType="1"/>
              </p:cNvSpPr>
              <p:nvPr/>
            </p:nvSpPr>
            <p:spPr bwMode="auto">
              <a:xfrm>
                <a:off x="2913" y="3621"/>
                <a:ext cx="2330" cy="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54317" name="AutoShape 45"/>
              <p:cNvCxnSpPr>
                <a:cxnSpLocks noChangeShapeType="1"/>
              </p:cNvCxnSpPr>
              <p:nvPr/>
            </p:nvCxnSpPr>
            <p:spPr bwMode="auto">
              <a:xfrm rot="16200000" flipH="1">
                <a:off x="3929" y="3441"/>
                <a:ext cx="11" cy="355"/>
              </a:xfrm>
              <a:prstGeom prst="curvedConnector3">
                <a:avLst>
                  <a:gd name="adj1" fmla="val -213750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318" name="AutoShape 46"/>
              <p:cNvCxnSpPr>
                <a:cxnSpLocks noChangeShapeType="1"/>
              </p:cNvCxnSpPr>
              <p:nvPr/>
            </p:nvCxnSpPr>
            <p:spPr bwMode="auto">
              <a:xfrm rot="16200000" flipH="1">
                <a:off x="4277" y="3420"/>
                <a:ext cx="11" cy="355"/>
              </a:xfrm>
              <a:prstGeom prst="curvedConnector3">
                <a:avLst>
                  <a:gd name="adj1" fmla="val 246249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319" name="AutoShape 47"/>
              <p:cNvCxnSpPr>
                <a:cxnSpLocks noChangeShapeType="1"/>
              </p:cNvCxnSpPr>
              <p:nvPr/>
            </p:nvCxnSpPr>
            <p:spPr bwMode="auto">
              <a:xfrm rot="16200000" flipH="1">
                <a:off x="4636" y="3436"/>
                <a:ext cx="11" cy="355"/>
              </a:xfrm>
              <a:prstGeom prst="curvedConnector3">
                <a:avLst>
                  <a:gd name="adj1" fmla="val -213750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sp>
            <p:nvSpPr>
              <p:cNvPr id="54320" name="Freeform 48"/>
              <p:cNvSpPr>
                <a:spLocks/>
              </p:cNvSpPr>
              <p:nvPr/>
            </p:nvSpPr>
            <p:spPr bwMode="auto">
              <a:xfrm>
                <a:off x="3543" y="3615"/>
                <a:ext cx="217" cy="268"/>
              </a:xfrm>
              <a:custGeom>
                <a:avLst/>
                <a:gdLst/>
                <a:ahLst/>
                <a:cxnLst>
                  <a:cxn ang="0">
                    <a:pos x="245" y="0"/>
                  </a:cxn>
                  <a:cxn ang="0">
                    <a:pos x="135" y="196"/>
                  </a:cxn>
                  <a:cxn ang="0">
                    <a:pos x="0" y="233"/>
                  </a:cxn>
                </a:cxnLst>
                <a:rect l="0" t="0" r="r" b="b"/>
                <a:pathLst>
                  <a:path w="245" h="235">
                    <a:moveTo>
                      <a:pt x="245" y="0"/>
                    </a:moveTo>
                    <a:cubicBezTo>
                      <a:pt x="227" y="33"/>
                      <a:pt x="176" y="157"/>
                      <a:pt x="135" y="196"/>
                    </a:cubicBezTo>
                    <a:cubicBezTo>
                      <a:pt x="94" y="235"/>
                      <a:pt x="28" y="225"/>
                      <a:pt x="0" y="233"/>
                    </a:cubicBezTo>
                  </a:path>
                </a:pathLst>
              </a:custGeom>
              <a:noFill/>
              <a:ln w="28575" cap="flat" cmpd="sng">
                <a:solidFill>
                  <a:srgbClr val="990099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21" name="Freeform 49"/>
              <p:cNvSpPr>
                <a:spLocks/>
              </p:cNvSpPr>
              <p:nvPr/>
            </p:nvSpPr>
            <p:spPr bwMode="auto">
              <a:xfrm flipH="1">
                <a:off x="4821" y="3610"/>
                <a:ext cx="217" cy="268"/>
              </a:xfrm>
              <a:custGeom>
                <a:avLst/>
                <a:gdLst/>
                <a:ahLst/>
                <a:cxnLst>
                  <a:cxn ang="0">
                    <a:pos x="245" y="0"/>
                  </a:cxn>
                  <a:cxn ang="0">
                    <a:pos x="135" y="196"/>
                  </a:cxn>
                  <a:cxn ang="0">
                    <a:pos x="0" y="233"/>
                  </a:cxn>
                </a:cxnLst>
                <a:rect l="0" t="0" r="r" b="b"/>
                <a:pathLst>
                  <a:path w="245" h="235">
                    <a:moveTo>
                      <a:pt x="245" y="0"/>
                    </a:moveTo>
                    <a:cubicBezTo>
                      <a:pt x="227" y="33"/>
                      <a:pt x="176" y="157"/>
                      <a:pt x="135" y="196"/>
                    </a:cubicBezTo>
                    <a:cubicBezTo>
                      <a:pt x="94" y="235"/>
                      <a:pt x="28" y="225"/>
                      <a:pt x="0" y="233"/>
                    </a:cubicBezTo>
                  </a:path>
                </a:pathLst>
              </a:custGeom>
              <a:noFill/>
              <a:ln w="28575" cap="flat" cmpd="sng">
                <a:solidFill>
                  <a:srgbClr val="990099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22" name="Freeform 50"/>
              <p:cNvSpPr>
                <a:spLocks/>
              </p:cNvSpPr>
              <p:nvPr/>
            </p:nvSpPr>
            <p:spPr bwMode="auto">
              <a:xfrm flipH="1">
                <a:off x="3354" y="3618"/>
                <a:ext cx="217" cy="268"/>
              </a:xfrm>
              <a:custGeom>
                <a:avLst/>
                <a:gdLst/>
                <a:ahLst/>
                <a:cxnLst>
                  <a:cxn ang="0">
                    <a:pos x="245" y="0"/>
                  </a:cxn>
                  <a:cxn ang="0">
                    <a:pos x="135" y="196"/>
                  </a:cxn>
                  <a:cxn ang="0">
                    <a:pos x="0" y="233"/>
                  </a:cxn>
                </a:cxnLst>
                <a:rect l="0" t="0" r="r" b="b"/>
                <a:pathLst>
                  <a:path w="245" h="235">
                    <a:moveTo>
                      <a:pt x="245" y="0"/>
                    </a:moveTo>
                    <a:cubicBezTo>
                      <a:pt x="227" y="33"/>
                      <a:pt x="176" y="157"/>
                      <a:pt x="135" y="196"/>
                    </a:cubicBezTo>
                    <a:cubicBezTo>
                      <a:pt x="94" y="235"/>
                      <a:pt x="28" y="225"/>
                      <a:pt x="0" y="233"/>
                    </a:cubicBezTo>
                  </a:path>
                </a:pathLst>
              </a:custGeom>
              <a:noFill/>
              <a:ln w="28575" cap="rnd" cmpd="sng">
                <a:solidFill>
                  <a:srgbClr val="990099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23" name="WordArt 51"/>
              <p:cNvSpPr>
                <a:spLocks noChangeArrowheads="1" noChangeShapeType="1" noTextEdit="1"/>
              </p:cNvSpPr>
              <p:nvPr/>
            </p:nvSpPr>
            <p:spPr bwMode="auto">
              <a:xfrm>
                <a:off x="4938" y="3465"/>
                <a:ext cx="228" cy="12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1600" kern="10">
                    <a:ln w="9525">
                      <a:noFill/>
                      <a:miter lim="800000"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Time</a:t>
                </a:r>
              </a:p>
            </p:txBody>
          </p:sp>
          <p:sp>
            <p:nvSpPr>
              <p:cNvPr id="54324" name="WordArt 52"/>
              <p:cNvSpPr>
                <a:spLocks noChangeArrowheads="1" noChangeShapeType="1" noTextEdit="1"/>
              </p:cNvSpPr>
              <p:nvPr/>
            </p:nvSpPr>
            <p:spPr bwMode="auto">
              <a:xfrm>
                <a:off x="3330" y="3017"/>
                <a:ext cx="468" cy="12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1600" kern="10">
                    <a:ln w="9525">
                      <a:noFill/>
                      <a:miter lim="800000"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Amplitude</a:t>
                </a:r>
              </a:p>
            </p:txBody>
          </p:sp>
          <p:cxnSp>
            <p:nvCxnSpPr>
              <p:cNvPr id="54325" name="AutoShape 53"/>
              <p:cNvCxnSpPr>
                <a:cxnSpLocks noChangeShapeType="1"/>
              </p:cNvCxnSpPr>
              <p:nvPr/>
            </p:nvCxnSpPr>
            <p:spPr bwMode="auto">
              <a:xfrm rot="16200000" flipH="1">
                <a:off x="3167" y="3415"/>
                <a:ext cx="11" cy="355"/>
              </a:xfrm>
              <a:prstGeom prst="curvedConnector3">
                <a:avLst>
                  <a:gd name="adj1" fmla="val -2137505"/>
                </a:avLst>
              </a:prstGeom>
              <a:noFill/>
              <a:ln w="28575" cap="rnd">
                <a:solidFill>
                  <a:srgbClr val="990099"/>
                </a:solidFill>
                <a:prstDash val="sysDot"/>
                <a:miter lim="800000"/>
                <a:headEnd/>
                <a:tailEnd/>
              </a:ln>
              <a:effectLst/>
            </p:spPr>
          </p:cxnSp>
        </p:grpSp>
      </p:grp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Multilevel signaling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By frequency, amplitude and phase ; bit  (0,1) can be represented.</a:t>
            </a:r>
          </a:p>
          <a:p>
            <a:pPr algn="l" rtl="0"/>
            <a:r>
              <a:rPr lang="en-US" dirty="0"/>
              <a:t>Therefore: 1 signal for 1 bit.</a:t>
            </a:r>
          </a:p>
          <a:p>
            <a:pPr algn="l" rtl="0"/>
            <a:r>
              <a:rPr lang="en-US" dirty="0"/>
              <a:t>Bit rate: number of bits per 1 second.</a:t>
            </a:r>
          </a:p>
          <a:p>
            <a:pPr algn="l" rtl="0"/>
            <a:r>
              <a:rPr lang="en-US" dirty="0"/>
              <a:t>Baud rate (modulation rate): number of signals per 1 second.</a:t>
            </a:r>
          </a:p>
          <a:p>
            <a:pPr algn="l" rtl="0"/>
            <a:r>
              <a:rPr lang="en-US" dirty="0"/>
              <a:t>Bit rate = baud rate.</a:t>
            </a:r>
          </a:p>
          <a:p>
            <a:pPr algn="l" rtl="0"/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62146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and information unit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Bit ( 0,1 )</a:t>
            </a:r>
          </a:p>
          <a:p>
            <a:pPr lvl="1" algn="l" rtl="0"/>
            <a:r>
              <a:rPr lang="en-US" dirty="0" smtClean="0"/>
              <a:t>9 = 1001</a:t>
            </a:r>
          </a:p>
          <a:p>
            <a:pPr lvl="1" algn="l" rtl="0"/>
            <a:r>
              <a:rPr lang="en-US" dirty="0" smtClean="0"/>
              <a:t>23 = 10111</a:t>
            </a:r>
          </a:p>
          <a:p>
            <a:pPr lvl="1" algn="l" rtl="0"/>
            <a:r>
              <a:rPr lang="en-US" dirty="0" smtClean="0"/>
              <a:t>A = 10000001 ASCII -</a:t>
            </a:r>
            <a:r>
              <a:rPr lang="en-US" sz="1600" i="1" dirty="0" smtClean="0"/>
              <a:t>American Standard Code for Information Interchange</a:t>
            </a:r>
            <a:r>
              <a:rPr lang="en-US" sz="1600" dirty="0" smtClean="0"/>
              <a:t> </a:t>
            </a:r>
          </a:p>
          <a:p>
            <a:pPr lvl="1" algn="l" rtl="0"/>
            <a:r>
              <a:rPr lang="ar-SA" dirty="0" smtClean="0"/>
              <a:t>أ</a:t>
            </a:r>
            <a:r>
              <a:rPr lang="en-US" dirty="0" smtClean="0"/>
              <a:t> = 11000110 ASMO </a:t>
            </a:r>
          </a:p>
          <a:p>
            <a:pPr algn="l" rtl="0"/>
            <a:r>
              <a:rPr lang="en-US" dirty="0" smtClean="0"/>
              <a:t>Byte = 8 bits</a:t>
            </a:r>
          </a:p>
          <a:p>
            <a:pPr lvl="1" algn="l" rtl="0"/>
            <a:r>
              <a:rPr lang="en-US" dirty="0" smtClean="0"/>
              <a:t>Letter, number , special characters (! , ?)</a:t>
            </a:r>
          </a:p>
          <a:p>
            <a:pPr algn="l" rtl="0"/>
            <a:r>
              <a:rPr lang="en-US" dirty="0" smtClean="0"/>
              <a:t>Kilo byte = 1024 byte</a:t>
            </a:r>
          </a:p>
          <a:p>
            <a:pPr lvl="1" algn="l" rtl="0"/>
            <a:r>
              <a:rPr lang="en-US" dirty="0" smtClean="0"/>
              <a:t>Kbyte</a:t>
            </a:r>
          </a:p>
          <a:p>
            <a:pPr algn="l" rtl="0"/>
            <a:r>
              <a:rPr lang="en-US" dirty="0" smtClean="0"/>
              <a:t>Mega Byte = 1024 Kbyte = 1024 </a:t>
            </a:r>
            <a:r>
              <a:rPr lang="ar-SA" dirty="0" smtClean="0"/>
              <a:t>×</a:t>
            </a:r>
            <a:r>
              <a:rPr lang="en-US" dirty="0" smtClean="0"/>
              <a:t>1024 byte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Multilevel signaling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To allow high speed data transmission, more than 1 signal can be used in modulation methods.</a:t>
            </a:r>
          </a:p>
          <a:p>
            <a:pPr algn="l" rtl="0"/>
            <a:r>
              <a:rPr lang="en-US" dirty="0" smtClean="0"/>
              <a:t>Ex: 4 signals in 4-PSK each one has a different phase ( 0 °,90 °,180 °,270 °).</a:t>
            </a:r>
          </a:p>
          <a:p>
            <a:pPr algn="l" rtl="0"/>
            <a:r>
              <a:rPr lang="en-US" dirty="0" smtClean="0"/>
              <a:t> 0° = 00 (bit), 90°= 01 (bit) , 180°= 10 (bit), 270° = 11 (bit)</a:t>
            </a:r>
          </a:p>
          <a:p>
            <a:pPr algn="l" rtl="0"/>
            <a:r>
              <a:rPr lang="en-US" dirty="0" smtClean="0"/>
              <a:t>Each signal represent 2 bits </a:t>
            </a:r>
          </a:p>
          <a:p>
            <a:pPr algn="l" rtl="0"/>
            <a:r>
              <a:rPr lang="en-US" dirty="0" smtClean="0"/>
              <a:t>8-QAM : using 8 signals , each one can represents  3 bits… etc 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19970" t="18848" r="17568" b="5759"/>
          <a:stretch>
            <a:fillRect/>
          </a:stretch>
        </p:blipFill>
        <p:spPr bwMode="auto">
          <a:xfrm>
            <a:off x="1295400" y="70338"/>
            <a:ext cx="5257800" cy="67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Multilevel signaling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81000" y="1600200"/>
            <a:ext cx="8001000" cy="4800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88938" marR="0" lvl="0" indent="-3889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" pitchFamily="2" charset="2"/>
              <a:buNone/>
              <a:tabLst/>
              <a:defRPr/>
            </a:pPr>
            <a:endParaRPr kumimoji="0" lang="en-US" sz="900" b="1" i="0" u="sng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88938" marR="0" lvl="0" indent="-388938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bg1"/>
              </a:buClr>
              <a:buSzPct val="73000"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8-QAM (2 amplitudes, 4 phases):</a:t>
            </a:r>
          </a:p>
          <a:p>
            <a:pPr marL="388938" marR="0" lvl="0" indent="-388938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bg1"/>
              </a:buClr>
              <a:buSzPct val="73000"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2667000" y="2743200"/>
            <a:ext cx="3498850" cy="3117850"/>
            <a:chOff x="1616" y="1967"/>
            <a:chExt cx="2204" cy="1964"/>
          </a:xfrm>
        </p:grpSpPr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2704" y="1967"/>
              <a:ext cx="1" cy="19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2229" y="2542"/>
              <a:ext cx="939" cy="915"/>
            </a:xfrm>
            <a:prstGeom prst="ellips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 flipH="1">
              <a:off x="1616" y="2981"/>
              <a:ext cx="2204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2186" y="2926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2666" y="3394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3113" y="2926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2671" y="2484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2924" y="3022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000</a:t>
              </a:r>
            </a:p>
          </p:txBody>
        </p:sp>
        <p:sp>
          <p:nvSpPr>
            <p:cNvPr id="14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3495" y="3029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001</a:t>
              </a:r>
            </a:p>
          </p:txBody>
        </p:sp>
        <p:sp>
          <p:nvSpPr>
            <p:cNvPr id="15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2802" y="2388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010</a:t>
              </a:r>
            </a:p>
          </p:txBody>
        </p:sp>
        <p:sp>
          <p:nvSpPr>
            <p:cNvPr id="16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2786" y="2084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011</a:t>
              </a:r>
            </a:p>
          </p:txBody>
        </p:sp>
        <p:sp>
          <p:nvSpPr>
            <p:cNvPr id="17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2332" y="3031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100</a:t>
              </a:r>
            </a:p>
          </p:txBody>
        </p:sp>
        <p:sp>
          <p:nvSpPr>
            <p:cNvPr id="18" name="WordArt 17"/>
            <p:cNvSpPr>
              <a:spLocks noChangeArrowheads="1" noChangeShapeType="1" noTextEdit="1"/>
            </p:cNvSpPr>
            <p:nvPr/>
          </p:nvSpPr>
          <p:spPr bwMode="auto">
            <a:xfrm>
              <a:off x="1652" y="3040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101</a:t>
              </a:r>
            </a:p>
          </p:txBody>
        </p:sp>
        <p:sp>
          <p:nvSpPr>
            <p:cNvPr id="19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2787" y="3486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110</a:t>
              </a:r>
            </a:p>
          </p:txBody>
        </p:sp>
        <p:sp>
          <p:nvSpPr>
            <p:cNvPr id="2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749" y="3799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111</a:t>
              </a:r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1962" y="2275"/>
              <a:ext cx="1452" cy="1453"/>
            </a:xfrm>
            <a:prstGeom prst="ellips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3384" y="2934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1915" y="2929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2666" y="3681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2666" y="2216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Multilevel signaling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81000" y="2057400"/>
            <a:ext cx="7391400" cy="40941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88938" marR="0" lvl="0" indent="-3889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" pitchFamily="2" charset="2"/>
              <a:buNone/>
              <a:tabLst/>
              <a:defRPr/>
            </a:pPr>
            <a:endParaRPr kumimoji="0" lang="en-US" sz="900" b="1" i="0" u="sng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88938" marR="0" lvl="0" indent="-388938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bg1"/>
              </a:buClr>
              <a:buSzPct val="73000"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16-QAM ( 4 amplitudes, 8 phases):</a:t>
            </a:r>
          </a:p>
          <a:p>
            <a:pPr marL="388938" marR="0" lvl="0" indent="-388938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bg1"/>
              </a:buClr>
              <a:buSzPct val="73000"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2514600" y="2895600"/>
          <a:ext cx="3648075" cy="3379788"/>
        </p:xfrm>
        <a:graphic>
          <a:graphicData uri="http://schemas.openxmlformats.org/presentationml/2006/ole">
            <p:oleObj spid="_x0000_s7202" name="Bitmap Image" r:id="rId3" imgW="2591162" imgH="2400635" progId="PBrush">
              <p:embed/>
            </p:oleObj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Multilevel signaling</a:t>
            </a:r>
            <a:endParaRPr lang="en-US" dirty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600200"/>
            <a:ext cx="7467600" cy="3636963"/>
          </a:xfrm>
        </p:spPr>
        <p:txBody>
          <a:bodyPr/>
          <a:lstStyle/>
          <a:p>
            <a:pPr marL="388938" indent="-388938">
              <a:buFont typeface="Wingdings" pitchFamily="2" charset="2"/>
              <a:buNone/>
            </a:pPr>
            <a:endParaRPr lang="en-US" sz="2000" b="1" u="sng" dirty="0">
              <a:solidFill>
                <a:srgbClr val="000099"/>
              </a:solidFill>
            </a:endParaRPr>
          </a:p>
          <a:p>
            <a:pPr marL="388938" indent="-388938" algn="l" rtl="0">
              <a:buFont typeface="Wingdings" pitchFamily="2" charset="2"/>
              <a:buNone/>
            </a:pPr>
            <a:r>
              <a:rPr lang="en-US" sz="2000" b="1" dirty="0">
                <a:solidFill>
                  <a:srgbClr val="990000"/>
                </a:solidFill>
              </a:rPr>
              <a:t>8-PSK:</a:t>
            </a:r>
          </a:p>
          <a:p>
            <a:pPr marL="388938" indent="-388938" eaLnBrk="0" hangingPunct="0">
              <a:spcBef>
                <a:spcPct val="0"/>
              </a:spcBef>
              <a:buClr>
                <a:schemeClr val="bg1"/>
              </a:buClr>
              <a:buFontTx/>
              <a:buNone/>
            </a:pPr>
            <a:r>
              <a:rPr lang="en-US" dirty="0"/>
              <a:t> </a:t>
            </a:r>
          </a:p>
        </p:txBody>
      </p:sp>
      <p:sp>
        <p:nvSpPr>
          <p:cNvPr id="57348" name="Line 4"/>
          <p:cNvSpPr>
            <a:spLocks noChangeShapeType="1"/>
          </p:cNvSpPr>
          <p:nvPr/>
        </p:nvSpPr>
        <p:spPr bwMode="auto">
          <a:xfrm flipV="1">
            <a:off x="-417513" y="874713"/>
            <a:ext cx="0" cy="19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57404" name="Group 60"/>
          <p:cNvGraphicFramePr>
            <a:graphicFrameLocks noGrp="1"/>
          </p:cNvGraphicFramePr>
          <p:nvPr/>
        </p:nvGraphicFramePr>
        <p:xfrm>
          <a:off x="2209800" y="2286000"/>
          <a:ext cx="2395538" cy="4114800"/>
        </p:xfrm>
        <a:graphic>
          <a:graphicData uri="http://schemas.openxmlformats.org/drawingml/2006/table">
            <a:tbl>
              <a:tblPr rtl="1"/>
              <a:tblGrid>
                <a:gridCol w="1196975"/>
                <a:gridCol w="1198563"/>
              </a:tblGrid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Tribit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5257800" y="2286000"/>
            <a:ext cx="2387600" cy="2835275"/>
            <a:chOff x="3634" y="1741"/>
            <a:chExt cx="1504" cy="1786"/>
          </a:xfrm>
        </p:grpSpPr>
        <p:sp>
          <p:nvSpPr>
            <p:cNvPr id="57382" name="Line 38"/>
            <p:cNvSpPr>
              <a:spLocks noChangeShapeType="1"/>
            </p:cNvSpPr>
            <p:nvPr/>
          </p:nvSpPr>
          <p:spPr bwMode="auto">
            <a:xfrm>
              <a:off x="4407" y="1741"/>
              <a:ext cx="0" cy="13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383" name="Oval 39"/>
            <p:cNvSpPr>
              <a:spLocks noChangeArrowheads="1"/>
            </p:cNvSpPr>
            <p:nvPr/>
          </p:nvSpPr>
          <p:spPr bwMode="auto">
            <a:xfrm>
              <a:off x="3932" y="1978"/>
              <a:ext cx="939" cy="915"/>
            </a:xfrm>
            <a:prstGeom prst="ellips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84" name="Line 40"/>
            <p:cNvSpPr>
              <a:spLocks noChangeShapeType="1"/>
            </p:cNvSpPr>
            <p:nvPr/>
          </p:nvSpPr>
          <p:spPr bwMode="auto">
            <a:xfrm flipH="1">
              <a:off x="3782" y="2417"/>
              <a:ext cx="13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385" name="Line 41"/>
            <p:cNvSpPr>
              <a:spLocks noChangeShapeType="1"/>
            </p:cNvSpPr>
            <p:nvPr/>
          </p:nvSpPr>
          <p:spPr bwMode="auto">
            <a:xfrm>
              <a:off x="3915" y="1910"/>
              <a:ext cx="1015" cy="10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386" name="Line 42"/>
            <p:cNvSpPr>
              <a:spLocks noChangeShapeType="1"/>
            </p:cNvSpPr>
            <p:nvPr/>
          </p:nvSpPr>
          <p:spPr bwMode="auto">
            <a:xfrm flipH="1">
              <a:off x="3899" y="1906"/>
              <a:ext cx="1015" cy="10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387" name="Oval 43"/>
            <p:cNvSpPr>
              <a:spLocks noChangeArrowheads="1"/>
            </p:cNvSpPr>
            <p:nvPr/>
          </p:nvSpPr>
          <p:spPr bwMode="auto">
            <a:xfrm>
              <a:off x="4044" y="2028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88" name="Oval 44"/>
            <p:cNvSpPr>
              <a:spLocks noChangeArrowheads="1"/>
            </p:cNvSpPr>
            <p:nvPr/>
          </p:nvSpPr>
          <p:spPr bwMode="auto">
            <a:xfrm>
              <a:off x="3889" y="2362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89" name="Oval 45"/>
            <p:cNvSpPr>
              <a:spLocks noChangeArrowheads="1"/>
            </p:cNvSpPr>
            <p:nvPr/>
          </p:nvSpPr>
          <p:spPr bwMode="auto">
            <a:xfrm>
              <a:off x="4023" y="2709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90" name="Oval 46"/>
            <p:cNvSpPr>
              <a:spLocks noChangeArrowheads="1"/>
            </p:cNvSpPr>
            <p:nvPr/>
          </p:nvSpPr>
          <p:spPr bwMode="auto">
            <a:xfrm>
              <a:off x="4369" y="2830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91" name="Oval 47"/>
            <p:cNvSpPr>
              <a:spLocks noChangeArrowheads="1"/>
            </p:cNvSpPr>
            <p:nvPr/>
          </p:nvSpPr>
          <p:spPr bwMode="auto">
            <a:xfrm>
              <a:off x="4816" y="2362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92" name="Oval 48"/>
            <p:cNvSpPr>
              <a:spLocks noChangeArrowheads="1"/>
            </p:cNvSpPr>
            <p:nvPr/>
          </p:nvSpPr>
          <p:spPr bwMode="auto">
            <a:xfrm>
              <a:off x="4712" y="2696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93" name="Oval 49"/>
            <p:cNvSpPr>
              <a:spLocks noChangeArrowheads="1"/>
            </p:cNvSpPr>
            <p:nvPr/>
          </p:nvSpPr>
          <p:spPr bwMode="auto">
            <a:xfrm>
              <a:off x="4678" y="2036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94" name="Oval 50"/>
            <p:cNvSpPr>
              <a:spLocks noChangeArrowheads="1"/>
            </p:cNvSpPr>
            <p:nvPr/>
          </p:nvSpPr>
          <p:spPr bwMode="auto">
            <a:xfrm>
              <a:off x="4374" y="1920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95" name="WordArt 51"/>
            <p:cNvSpPr>
              <a:spLocks noChangeArrowheads="1" noChangeShapeType="1" noTextEdit="1"/>
            </p:cNvSpPr>
            <p:nvPr/>
          </p:nvSpPr>
          <p:spPr bwMode="auto">
            <a:xfrm>
              <a:off x="3804" y="3365"/>
              <a:ext cx="1242" cy="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kern="10" dirty="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8-PSK phase diagram</a:t>
              </a:r>
            </a:p>
          </p:txBody>
        </p:sp>
        <p:sp>
          <p:nvSpPr>
            <p:cNvPr id="57396" name="WordArt 52"/>
            <p:cNvSpPr>
              <a:spLocks noChangeArrowheads="1" noChangeShapeType="1" noTextEdit="1"/>
            </p:cNvSpPr>
            <p:nvPr/>
          </p:nvSpPr>
          <p:spPr bwMode="auto">
            <a:xfrm>
              <a:off x="4940" y="2458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000</a:t>
              </a:r>
            </a:p>
          </p:txBody>
        </p:sp>
        <p:sp>
          <p:nvSpPr>
            <p:cNvPr id="57397" name="WordArt 53"/>
            <p:cNvSpPr>
              <a:spLocks noChangeArrowheads="1" noChangeShapeType="1" noTextEdit="1"/>
            </p:cNvSpPr>
            <p:nvPr/>
          </p:nvSpPr>
          <p:spPr bwMode="auto">
            <a:xfrm>
              <a:off x="4835" y="2015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001</a:t>
              </a:r>
            </a:p>
          </p:txBody>
        </p:sp>
        <p:sp>
          <p:nvSpPr>
            <p:cNvPr id="57398" name="WordArt 54"/>
            <p:cNvSpPr>
              <a:spLocks noChangeArrowheads="1" noChangeShapeType="1" noTextEdit="1"/>
            </p:cNvSpPr>
            <p:nvPr/>
          </p:nvSpPr>
          <p:spPr bwMode="auto">
            <a:xfrm>
              <a:off x="4468" y="1786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010</a:t>
              </a:r>
            </a:p>
          </p:txBody>
        </p:sp>
        <p:sp>
          <p:nvSpPr>
            <p:cNvPr id="57399" name="WordArt 55"/>
            <p:cNvSpPr>
              <a:spLocks noChangeArrowheads="1" noChangeShapeType="1" noTextEdit="1"/>
            </p:cNvSpPr>
            <p:nvPr/>
          </p:nvSpPr>
          <p:spPr bwMode="auto">
            <a:xfrm>
              <a:off x="4013" y="1820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011</a:t>
              </a:r>
            </a:p>
          </p:txBody>
        </p:sp>
        <p:sp>
          <p:nvSpPr>
            <p:cNvPr id="57400" name="WordArt 56"/>
            <p:cNvSpPr>
              <a:spLocks noChangeArrowheads="1" noChangeShapeType="1" noTextEdit="1"/>
            </p:cNvSpPr>
            <p:nvPr/>
          </p:nvSpPr>
          <p:spPr bwMode="auto">
            <a:xfrm>
              <a:off x="3634" y="2204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100</a:t>
              </a:r>
            </a:p>
          </p:txBody>
        </p:sp>
        <p:sp>
          <p:nvSpPr>
            <p:cNvPr id="57401" name="WordArt 57"/>
            <p:cNvSpPr>
              <a:spLocks noChangeArrowheads="1" noChangeShapeType="1" noTextEdit="1"/>
            </p:cNvSpPr>
            <p:nvPr/>
          </p:nvSpPr>
          <p:spPr bwMode="auto">
            <a:xfrm>
              <a:off x="3743" y="2663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101</a:t>
              </a:r>
            </a:p>
          </p:txBody>
        </p:sp>
        <p:sp>
          <p:nvSpPr>
            <p:cNvPr id="57402" name="WordArt 58"/>
            <p:cNvSpPr>
              <a:spLocks noChangeArrowheads="1" noChangeShapeType="1" noTextEdit="1"/>
            </p:cNvSpPr>
            <p:nvPr/>
          </p:nvSpPr>
          <p:spPr bwMode="auto">
            <a:xfrm>
              <a:off x="4127" y="2947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110</a:t>
              </a:r>
            </a:p>
          </p:txBody>
        </p:sp>
        <p:sp>
          <p:nvSpPr>
            <p:cNvPr id="57403" name="WordArt 59"/>
            <p:cNvSpPr>
              <a:spLocks noChangeArrowheads="1" noChangeShapeType="1" noTextEdit="1"/>
            </p:cNvSpPr>
            <p:nvPr/>
          </p:nvSpPr>
          <p:spPr bwMode="auto">
            <a:xfrm>
              <a:off x="4628" y="2885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111</a:t>
              </a: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Bit rate and frequency bandwidth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Bite rate has a </a:t>
            </a:r>
            <a:r>
              <a:rPr lang="en-US" u="sng" dirty="0" smtClean="0">
                <a:solidFill>
                  <a:schemeClr val="tx2"/>
                </a:solidFill>
              </a:rPr>
              <a:t>direct relation </a:t>
            </a:r>
            <a:r>
              <a:rPr lang="en-US" dirty="0" smtClean="0"/>
              <a:t>with frequency bandwidth </a:t>
            </a:r>
            <a:r>
              <a:rPr lang="en-US" u="sng" dirty="0" smtClean="0">
                <a:solidFill>
                  <a:schemeClr val="tx2"/>
                </a:solidFill>
              </a:rPr>
              <a:t>( </a:t>
            </a:r>
            <a:r>
              <a:rPr lang="en-US" u="sng" dirty="0" err="1" smtClean="0">
                <a:solidFill>
                  <a:schemeClr val="tx2"/>
                </a:solidFill>
              </a:rPr>
              <a:t>Nyguist</a:t>
            </a:r>
            <a:r>
              <a:rPr lang="en-US" u="sng" dirty="0" smtClean="0">
                <a:solidFill>
                  <a:schemeClr val="tx2"/>
                </a:solidFill>
              </a:rPr>
              <a:t> Relation)</a:t>
            </a:r>
          </a:p>
          <a:p>
            <a:pPr lvl="1" algn="l" rtl="0"/>
            <a:r>
              <a:rPr lang="en-US" dirty="0" smtClean="0"/>
              <a:t>The more data to be sent, the more frequency bandwidth needed to send this data. </a:t>
            </a:r>
          </a:p>
          <a:p>
            <a:pPr algn="l" rtl="0"/>
            <a:r>
              <a:rPr lang="en-US" dirty="0" err="1" smtClean="0">
                <a:solidFill>
                  <a:schemeClr val="tx2"/>
                </a:solidFill>
              </a:rPr>
              <a:t>Nyguest</a:t>
            </a:r>
            <a:r>
              <a:rPr lang="en-US" dirty="0" smtClean="0">
                <a:solidFill>
                  <a:schemeClr val="tx2"/>
                </a:solidFill>
              </a:rPr>
              <a:t> Relation: </a:t>
            </a:r>
          </a:p>
          <a:p>
            <a:pPr lvl="1" algn="l" rtl="0"/>
            <a:r>
              <a:rPr lang="en-US" dirty="0" smtClean="0">
                <a:solidFill>
                  <a:schemeClr val="tx2"/>
                </a:solidFill>
              </a:rPr>
              <a:t>D = 2. W </a:t>
            </a:r>
          </a:p>
          <a:p>
            <a:pPr lvl="2" algn="l" rtl="0"/>
            <a:r>
              <a:rPr lang="en-US" dirty="0" smtClean="0">
                <a:solidFill>
                  <a:schemeClr val="tx2"/>
                </a:solidFill>
              </a:rPr>
              <a:t>D: modulation rate </a:t>
            </a:r>
            <a:r>
              <a:rPr lang="en-US" i="1" dirty="0" smtClean="0">
                <a:solidFill>
                  <a:schemeClr val="tx2"/>
                </a:solidFill>
              </a:rPr>
              <a:t>(signal\sec) or (baud)</a:t>
            </a:r>
          </a:p>
          <a:p>
            <a:pPr lvl="2" algn="l" rtl="0"/>
            <a:r>
              <a:rPr lang="en-US" dirty="0" smtClean="0">
                <a:solidFill>
                  <a:schemeClr val="tx2"/>
                </a:solidFill>
              </a:rPr>
              <a:t>W: frequency bandwidth </a:t>
            </a:r>
            <a:r>
              <a:rPr lang="en-US" i="1" dirty="0" smtClean="0">
                <a:solidFill>
                  <a:schemeClr val="tx2"/>
                </a:solidFill>
              </a:rPr>
              <a:t>(Hertz)R</a:t>
            </a:r>
          </a:p>
          <a:p>
            <a:pPr algn="l" rtl="0"/>
            <a:r>
              <a:rPr lang="en-US" dirty="0" smtClean="0">
                <a:solidFill>
                  <a:schemeClr val="tx2"/>
                </a:solidFill>
              </a:rPr>
              <a:t>R = D:</a:t>
            </a:r>
          </a:p>
          <a:p>
            <a:pPr lvl="1" algn="l" rtl="0"/>
            <a:r>
              <a:rPr lang="en-US" dirty="0" smtClean="0">
                <a:solidFill>
                  <a:schemeClr val="tx2"/>
                </a:solidFill>
              </a:rPr>
              <a:t>R: bit rate </a:t>
            </a:r>
            <a:r>
              <a:rPr lang="en-US" i="1" dirty="0" smtClean="0">
                <a:solidFill>
                  <a:schemeClr val="tx2"/>
                </a:solidFill>
              </a:rPr>
              <a:t>(bit\sec)</a:t>
            </a:r>
          </a:p>
          <a:p>
            <a:pPr algn="l" rtl="0"/>
            <a:r>
              <a:rPr lang="en-US" dirty="0" smtClean="0">
                <a:solidFill>
                  <a:schemeClr val="tx2"/>
                </a:solidFill>
              </a:rPr>
              <a:t>R = 2.W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Bit rate and frequency bandwidth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u="sng" dirty="0" smtClean="0">
                <a:solidFill>
                  <a:schemeClr val="tx2"/>
                </a:solidFill>
              </a:rPr>
              <a:t>R = 2.W </a:t>
            </a:r>
            <a:r>
              <a:rPr lang="en-US" dirty="0" smtClean="0">
                <a:solidFill>
                  <a:schemeClr val="tx2"/>
                </a:solidFill>
              </a:rPr>
              <a:t>means: the more data transmission speed ( bit rate), the more frequency bandwidth needed in the transmission media used to send the data. </a:t>
            </a:r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19970" t="55497" r="6757" b="16231"/>
          <a:stretch>
            <a:fillRect/>
          </a:stretch>
        </p:blipFill>
        <p:spPr bwMode="auto">
          <a:xfrm>
            <a:off x="609600" y="3505200"/>
            <a:ext cx="688622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err="1" smtClean="0"/>
              <a:t>Sinewave</a:t>
            </a:r>
            <a:r>
              <a:rPr lang="en-US" dirty="0" smtClean="0"/>
              <a:t> </a:t>
            </a:r>
            <a:r>
              <a:rPr lang="ar-SA" dirty="0" smtClean="0"/>
              <a:t>الاشارة الجيبية</a:t>
            </a:r>
            <a:r>
              <a:rPr lang="en-US" dirty="0" smtClean="0"/>
              <a:t>: </a:t>
            </a:r>
          </a:p>
          <a:p>
            <a:pPr lvl="1" algn="l" rtl="0"/>
            <a:r>
              <a:rPr lang="en-US" dirty="0" smtClean="0"/>
              <a:t>Have two levels. One represent the positive part of the signal, one represent the negative part of the signal. </a:t>
            </a:r>
          </a:p>
          <a:p>
            <a:pPr lvl="1" algn="l" rtl="0"/>
            <a:r>
              <a:rPr lang="en-US" dirty="0" smtClean="0"/>
              <a:t> positive part = bit (0) , negative part = bit ( 1)</a:t>
            </a:r>
          </a:p>
          <a:p>
            <a:pPr lvl="1" algn="l" rtl="0"/>
            <a:r>
              <a:rPr lang="en-US" dirty="0" smtClean="0"/>
              <a:t>One cycle can send two 2 bits.</a:t>
            </a:r>
          </a:p>
          <a:p>
            <a:pPr lvl="1" algn="l" rtl="0"/>
            <a:r>
              <a:rPr lang="en-US" dirty="0" smtClean="0"/>
              <a:t>More cycles in one 1 second  W( bandwidth) ; </a:t>
            </a:r>
            <a:r>
              <a:rPr lang="en-US" dirty="0" err="1" smtClean="0"/>
              <a:t>bitrate</a:t>
            </a:r>
            <a:r>
              <a:rPr lang="en-US" dirty="0" smtClean="0"/>
              <a:t> R = double 2 cycles -&gt; R = 2.W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Bit rate and frequency bandwidth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1895784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Example: </a:t>
            </a:r>
          </a:p>
          <a:p>
            <a:pPr algn="l" rtl="0"/>
            <a:r>
              <a:rPr lang="en-US" dirty="0" smtClean="0"/>
              <a:t>What is the frequency bandwidth needed to send binary data with </a:t>
            </a:r>
            <a:r>
              <a:rPr lang="en-US" dirty="0" err="1" smtClean="0"/>
              <a:t>bitrate</a:t>
            </a:r>
            <a:r>
              <a:rPr lang="en-US" dirty="0" smtClean="0"/>
              <a:t> = 64kbyte\sec?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3733800"/>
            <a:ext cx="6096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Solution: 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	R = 2 . W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	W = R \ 2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	R = 64 </a:t>
            </a:r>
            <a:r>
              <a:rPr lang="en-US" sz="2400" dirty="0" err="1" smtClean="0">
                <a:solidFill>
                  <a:schemeClr val="tx2"/>
                </a:solidFill>
              </a:rPr>
              <a:t>kbyte</a:t>
            </a:r>
            <a:r>
              <a:rPr lang="en-US" sz="2400" dirty="0" smtClean="0">
                <a:solidFill>
                  <a:schemeClr val="tx2"/>
                </a:solidFill>
              </a:rPr>
              <a:t> = 64000 byte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	W = 64000 \ 2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	W = 32000 Hz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820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Bitrate  and frequency bandwidth relationship for multilevel signals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6616"/>
            <a:ext cx="7239000" cy="4791384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To allow a high speed data transmission, multilevel signals are used.</a:t>
            </a:r>
          </a:p>
          <a:p>
            <a:pPr algn="l" rtl="0"/>
            <a:r>
              <a:rPr lang="en-US" dirty="0" smtClean="0"/>
              <a:t>8-PSK = 8 signals , each one represents 3 bits.</a:t>
            </a:r>
          </a:p>
          <a:p>
            <a:pPr algn="l" rtl="0"/>
            <a:r>
              <a:rPr lang="en-US" dirty="0" smtClean="0"/>
              <a:t>To calculate number of bit per signal: </a:t>
            </a:r>
          </a:p>
          <a:p>
            <a:pPr lvl="1" algn="l" rtl="0"/>
            <a:r>
              <a:rPr lang="en-US" dirty="0" smtClean="0"/>
              <a:t>N = log </a:t>
            </a:r>
            <a:r>
              <a:rPr lang="en-US" sz="1600" dirty="0" smtClean="0"/>
              <a:t>2</a:t>
            </a:r>
            <a:r>
              <a:rPr lang="en-US" dirty="0" smtClean="0"/>
              <a:t> M</a:t>
            </a:r>
          </a:p>
          <a:p>
            <a:pPr lvl="2" algn="l" rtl="0"/>
            <a:r>
              <a:rPr lang="en-US" dirty="0" smtClean="0"/>
              <a:t>N = number of bits per signal.</a:t>
            </a:r>
          </a:p>
          <a:p>
            <a:pPr lvl="2" algn="l" rtl="0"/>
            <a:r>
              <a:rPr lang="en-US" dirty="0" smtClean="0"/>
              <a:t>M number of signals.</a:t>
            </a:r>
          </a:p>
          <a:p>
            <a:pPr algn="l" rtl="0"/>
            <a:r>
              <a:rPr lang="en-US" dirty="0" smtClean="0"/>
              <a:t>Log </a:t>
            </a:r>
            <a:r>
              <a:rPr lang="en-US" i="1" baseline="-25000" dirty="0" smtClean="0"/>
              <a:t>b </a:t>
            </a:r>
            <a:r>
              <a:rPr lang="en-US" i="1" dirty="0" smtClean="0"/>
              <a:t>x</a:t>
            </a:r>
            <a:r>
              <a:rPr lang="en-US" dirty="0" smtClean="0"/>
              <a:t> = </a:t>
            </a:r>
            <a:r>
              <a:rPr lang="en-US" i="1" dirty="0" smtClean="0"/>
              <a:t>y  , b</a:t>
            </a:r>
            <a:r>
              <a:rPr lang="en-US" i="1" baseline="30000" dirty="0" smtClean="0"/>
              <a:t> y</a:t>
            </a:r>
            <a:r>
              <a:rPr lang="en-US" i="1" dirty="0" smtClean="0"/>
              <a:t> = x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and information unit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Gigabyte = 1024 </a:t>
            </a:r>
            <a:r>
              <a:rPr lang="en-US" dirty="0" err="1" smtClean="0"/>
              <a:t>Mbyte</a:t>
            </a:r>
            <a:endParaRPr lang="en-US" dirty="0" smtClean="0"/>
          </a:p>
          <a:p>
            <a:pPr algn="l" rtl="0"/>
            <a:r>
              <a:rPr lang="en-US" dirty="0" smtClean="0"/>
              <a:t>Terabyte = 1024 Gigabyte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610600" cy="1143000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Bitrate</a:t>
            </a:r>
            <a:r>
              <a:rPr lang="en-US" sz="2800" dirty="0" smtClean="0"/>
              <a:t>  and frequency bandwidth relationship for multilevel signals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7239000" cy="3483936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R = D. Log</a:t>
            </a:r>
            <a:r>
              <a:rPr lang="en-US" sz="2000" dirty="0" smtClean="0"/>
              <a:t>2</a:t>
            </a:r>
            <a:r>
              <a:rPr lang="en-US" dirty="0" smtClean="0"/>
              <a:t>. M </a:t>
            </a:r>
          </a:p>
          <a:p>
            <a:pPr lvl="1" algn="l" rtl="0"/>
            <a:r>
              <a:rPr lang="en-US" dirty="0" smtClean="0"/>
              <a:t>R : bit rate </a:t>
            </a:r>
            <a:r>
              <a:rPr lang="en-US" i="1" dirty="0" smtClean="0"/>
              <a:t>(bit\sec)</a:t>
            </a:r>
          </a:p>
          <a:p>
            <a:pPr lvl="1" algn="l" rtl="0"/>
            <a:r>
              <a:rPr lang="en-US" dirty="0" smtClean="0"/>
              <a:t>D: modulation rate-baud rate </a:t>
            </a:r>
            <a:r>
              <a:rPr lang="en-US" i="1" dirty="0" smtClean="0"/>
              <a:t>(signal\sec) ( baud)</a:t>
            </a:r>
          </a:p>
          <a:p>
            <a:pPr lvl="1" algn="l" rtl="0"/>
            <a:endParaRPr lang="en-US" i="1" dirty="0" smtClean="0"/>
          </a:p>
          <a:p>
            <a:pPr algn="l" rtl="0"/>
            <a:r>
              <a:rPr lang="en-US" dirty="0" smtClean="0"/>
              <a:t>As we already know: D = 2 .W</a:t>
            </a:r>
          </a:p>
          <a:p>
            <a:pPr algn="l" rtl="0"/>
            <a:r>
              <a:rPr lang="en-US" dirty="0" smtClean="0"/>
              <a:t>Therefore: R = D . Log2 M </a:t>
            </a:r>
          </a:p>
          <a:p>
            <a:pPr lvl="1" algn="l" rtl="0"/>
            <a:r>
              <a:rPr lang="en-US" dirty="0" smtClean="0"/>
              <a:t>R =  2.W Log</a:t>
            </a:r>
            <a:r>
              <a:rPr lang="en-US" sz="1800" dirty="0" smtClean="0"/>
              <a:t>2</a:t>
            </a:r>
            <a:r>
              <a:rPr lang="en-US" dirty="0" smtClean="0"/>
              <a:t>.M</a:t>
            </a:r>
          </a:p>
          <a:p>
            <a:pPr lvl="1" algn="l" rtl="0"/>
            <a:r>
              <a:rPr lang="en-US" dirty="0" smtClean="0"/>
              <a:t>W = R \ (2. log</a:t>
            </a:r>
            <a:r>
              <a:rPr lang="en-US" sz="1800" dirty="0" smtClean="0"/>
              <a:t>2</a:t>
            </a:r>
            <a:r>
              <a:rPr lang="en-US" dirty="0" smtClean="0"/>
              <a:t> M )</a:t>
            </a:r>
          </a:p>
          <a:p>
            <a:endParaRPr lang="en-US" i="1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2390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7239000" cy="4322136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Calculate frequency bandwidth needed to transmit data with 64 </a:t>
            </a:r>
            <a:r>
              <a:rPr lang="en-US" dirty="0" err="1" smtClean="0"/>
              <a:t>kbyte</a:t>
            </a:r>
            <a:r>
              <a:rPr lang="en-US" dirty="0" smtClean="0"/>
              <a:t>\sec, if number of signals is 16 . Calculate also baud rate.</a:t>
            </a:r>
          </a:p>
          <a:p>
            <a:pPr algn="l" rtl="0"/>
            <a:r>
              <a:rPr lang="en-US" dirty="0" smtClean="0"/>
              <a:t>1- bandwidth W: </a:t>
            </a:r>
          </a:p>
          <a:p>
            <a:pPr lvl="1" algn="l" rtl="0"/>
            <a:r>
              <a:rPr lang="en-US" dirty="0" smtClean="0"/>
              <a:t>R = 2.W . Log</a:t>
            </a:r>
            <a:r>
              <a:rPr lang="en-US" sz="2000" dirty="0" smtClean="0"/>
              <a:t>2</a:t>
            </a:r>
            <a:r>
              <a:rPr lang="en-US" dirty="0" smtClean="0"/>
              <a:t> M  </a:t>
            </a:r>
          </a:p>
          <a:p>
            <a:pPr lvl="1" algn="l" rtl="0"/>
            <a:r>
              <a:rPr lang="en-US" dirty="0" smtClean="0"/>
              <a:t>W = R \ 2. (Log</a:t>
            </a:r>
            <a:r>
              <a:rPr lang="en-US" sz="1800" dirty="0" smtClean="0"/>
              <a:t>2</a:t>
            </a:r>
            <a:r>
              <a:rPr lang="en-US" dirty="0" smtClean="0"/>
              <a:t> M) = 64000 \ 2. log</a:t>
            </a:r>
            <a:r>
              <a:rPr lang="en-US" sz="2000" dirty="0" smtClean="0"/>
              <a:t>2</a:t>
            </a:r>
            <a:r>
              <a:rPr lang="en-US" dirty="0" smtClean="0"/>
              <a:t> 16 = 64000\8</a:t>
            </a:r>
          </a:p>
          <a:p>
            <a:pPr lvl="1" algn="l" rtl="0"/>
            <a:r>
              <a:rPr lang="en-US" dirty="0" smtClean="0"/>
              <a:t>W = 8000 Hz</a:t>
            </a:r>
          </a:p>
          <a:p>
            <a:pPr algn="l" rtl="0"/>
            <a:r>
              <a:rPr lang="en-US" dirty="0" smtClean="0"/>
              <a:t>2- baud rate D:  </a:t>
            </a:r>
            <a:r>
              <a:rPr lang="en-US" dirty="0" smtClean="0">
                <a:solidFill>
                  <a:schemeClr val="tx2"/>
                </a:solidFill>
              </a:rPr>
              <a:t>D = 2.W</a:t>
            </a:r>
          </a:p>
          <a:p>
            <a:pPr lvl="1" algn="l" rtl="0"/>
            <a:r>
              <a:rPr lang="en-US" dirty="0" smtClean="0"/>
              <a:t>R = D . Log</a:t>
            </a:r>
            <a:r>
              <a:rPr lang="en-US" sz="1400" dirty="0" smtClean="0"/>
              <a:t>2</a:t>
            </a:r>
            <a:r>
              <a:rPr lang="en-US" dirty="0" smtClean="0"/>
              <a:t> M</a:t>
            </a:r>
          </a:p>
          <a:p>
            <a:pPr lvl="1" algn="l" rtl="0"/>
            <a:r>
              <a:rPr lang="en-US" dirty="0" smtClean="0"/>
              <a:t>D = R \ Log</a:t>
            </a:r>
            <a:r>
              <a:rPr lang="en-US" sz="1200" dirty="0" smtClean="0"/>
              <a:t>2</a:t>
            </a:r>
            <a:r>
              <a:rPr lang="en-US" dirty="0" smtClean="0"/>
              <a:t> M</a:t>
            </a:r>
          </a:p>
          <a:p>
            <a:pPr lvl="1" algn="l" rtl="0"/>
            <a:r>
              <a:rPr lang="en-US" dirty="0" smtClean="0"/>
              <a:t>D = 64000 \ Log</a:t>
            </a:r>
            <a:r>
              <a:rPr lang="en-US" sz="1200" dirty="0" smtClean="0"/>
              <a:t>2</a:t>
            </a:r>
            <a:r>
              <a:rPr lang="en-US" dirty="0" smtClean="0"/>
              <a:t>  16 = 64000\4 = 16000 baud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OR : </a:t>
            </a:r>
          </a:p>
          <a:p>
            <a:pPr algn="l" rtl="0"/>
            <a:endParaRPr lang="en-US" dirty="0" smtClean="0"/>
          </a:p>
          <a:p>
            <a:pPr lvl="1" algn="l" rtl="0"/>
            <a:r>
              <a:rPr lang="en-US" dirty="0" smtClean="0"/>
              <a:t>D = 2. W</a:t>
            </a:r>
          </a:p>
          <a:p>
            <a:pPr lvl="1" algn="l" rtl="0"/>
            <a:r>
              <a:rPr lang="en-US" dirty="0" smtClean="0"/>
              <a:t>D = 2. 8000</a:t>
            </a:r>
          </a:p>
          <a:p>
            <a:pPr lvl="1" algn="l" rtl="0"/>
            <a:r>
              <a:rPr lang="en-US" dirty="0" smtClean="0"/>
              <a:t>D = 16000 baud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Bit rate: </a:t>
            </a:r>
          </a:p>
          <a:p>
            <a:pPr lvl="1" algn="l" rtl="0"/>
            <a:r>
              <a:rPr lang="en-US" dirty="0" smtClean="0"/>
              <a:t>is the number of bits that are conveyed or processed, transmitted per unit of time.</a:t>
            </a:r>
          </a:p>
          <a:p>
            <a:pPr lvl="1" algn="l" rtl="0"/>
            <a:r>
              <a:rPr lang="en-US" dirty="0" smtClean="0"/>
              <a:t>Bit\second , Kbyte\sec , </a:t>
            </a:r>
            <a:r>
              <a:rPr lang="en-US" dirty="0" err="1" smtClean="0"/>
              <a:t>gbyte</a:t>
            </a:r>
            <a:r>
              <a:rPr lang="en-US" dirty="0" smtClean="0"/>
              <a:t>\sec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 rate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4322" t="20942" r="24404" b="19372"/>
          <a:stretch>
            <a:fillRect/>
          </a:stretch>
        </p:blipFill>
        <p:spPr bwMode="auto">
          <a:xfrm>
            <a:off x="761999" y="1828800"/>
            <a:ext cx="6875929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Data Coding: </a:t>
            </a:r>
          </a:p>
          <a:p>
            <a:pPr lvl="1" algn="l" rtl="0"/>
            <a:r>
              <a:rPr lang="en-US" dirty="0" smtClean="0"/>
              <a:t>Converting information to digital signals.</a:t>
            </a:r>
          </a:p>
          <a:p>
            <a:pPr lvl="1" algn="l" rtl="0"/>
            <a:r>
              <a:rPr lang="en-US" dirty="0" smtClean="0"/>
              <a:t>Using </a:t>
            </a:r>
            <a:r>
              <a:rPr lang="en-US" dirty="0" smtClean="0">
                <a:solidFill>
                  <a:srgbClr val="FF0000"/>
                </a:solidFill>
              </a:rPr>
              <a:t>Coder</a:t>
            </a:r>
            <a:r>
              <a:rPr lang="ar-SA" dirty="0" smtClean="0"/>
              <a:t> مرمز </a:t>
            </a:r>
            <a:r>
              <a:rPr lang="en-US" dirty="0" smtClean="0"/>
              <a:t> \ </a:t>
            </a:r>
            <a:r>
              <a:rPr lang="en-US" dirty="0" smtClean="0">
                <a:solidFill>
                  <a:srgbClr val="FF0000"/>
                </a:solidFill>
              </a:rPr>
              <a:t>Decoder</a:t>
            </a:r>
            <a:r>
              <a:rPr lang="ar-SA" dirty="0" smtClean="0"/>
              <a:t> محلل </a:t>
            </a:r>
            <a:endParaRPr lang="en-US" dirty="0" smtClean="0"/>
          </a:p>
          <a:p>
            <a:pPr algn="l" rtl="0"/>
            <a:r>
              <a:rPr lang="en-US" dirty="0" smtClean="0"/>
              <a:t>Modulation:</a:t>
            </a:r>
          </a:p>
          <a:p>
            <a:pPr lvl="1" algn="l" rtl="0"/>
            <a:r>
              <a:rPr lang="en-US" dirty="0" smtClean="0"/>
              <a:t>Converting information to analog signals.</a:t>
            </a:r>
          </a:p>
          <a:p>
            <a:pPr lvl="1" algn="l" rtl="0"/>
            <a:r>
              <a:rPr lang="en-US" dirty="0" smtClean="0"/>
              <a:t>Using </a:t>
            </a:r>
            <a:r>
              <a:rPr lang="en-US" dirty="0" smtClean="0">
                <a:solidFill>
                  <a:srgbClr val="FF0000"/>
                </a:solidFill>
              </a:rPr>
              <a:t>Modulator</a:t>
            </a:r>
            <a:r>
              <a:rPr lang="en-US" dirty="0" smtClean="0"/>
              <a:t> </a:t>
            </a:r>
            <a:r>
              <a:rPr lang="ar-SA" dirty="0" smtClean="0"/>
              <a:t>معدِل</a:t>
            </a:r>
            <a:r>
              <a:rPr lang="en-US" dirty="0" smtClean="0"/>
              <a:t> \ </a:t>
            </a:r>
            <a:r>
              <a:rPr lang="en-US" dirty="0" smtClean="0">
                <a:solidFill>
                  <a:srgbClr val="FF0000"/>
                </a:solidFill>
              </a:rPr>
              <a:t>Demodulator</a:t>
            </a:r>
            <a:r>
              <a:rPr lang="ar-SA" dirty="0" smtClean="0"/>
              <a:t> عاكس التعديل.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0896" t="70157" r="23089" b="7853"/>
          <a:stretch>
            <a:fillRect/>
          </a:stretch>
        </p:blipFill>
        <p:spPr bwMode="auto">
          <a:xfrm>
            <a:off x="1371600" y="4724400"/>
            <a:ext cx="5334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Encoding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Digital data to digital signal</a:t>
            </a:r>
          </a:p>
          <a:p>
            <a:pPr algn="l" rtl="0"/>
            <a:r>
              <a:rPr lang="en-US" dirty="0" smtClean="0"/>
              <a:t>Digital data to analog signal</a:t>
            </a:r>
          </a:p>
          <a:p>
            <a:pPr algn="l" rtl="0"/>
            <a:r>
              <a:rPr lang="en-US" dirty="0" smtClean="0"/>
              <a:t>Analog data to digital signal</a:t>
            </a:r>
          </a:p>
          <a:p>
            <a:pPr algn="l" rtl="0"/>
            <a:r>
              <a:rPr lang="en-US" dirty="0" smtClean="0"/>
              <a:t>Analog data to analog signal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Digital data – analog signal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Using electronic circuit in </a:t>
            </a:r>
            <a:r>
              <a:rPr lang="en-US" b="1" dirty="0" smtClean="0">
                <a:solidFill>
                  <a:srgbClr val="FF0000"/>
                </a:solidFill>
              </a:rPr>
              <a:t>(Modulation devices) </a:t>
            </a:r>
            <a:r>
              <a:rPr lang="en-US" dirty="0" smtClean="0"/>
              <a:t>to change wave in which it can be transmitted over transmission channel. </a:t>
            </a:r>
          </a:p>
          <a:p>
            <a:pPr lvl="1" algn="l" rtl="0"/>
            <a:r>
              <a:rPr lang="en-US" dirty="0" smtClean="0"/>
              <a:t>Digital data				digital data</a:t>
            </a:r>
          </a:p>
          <a:p>
            <a:pPr lvl="1" algn="l" rtl="0"/>
            <a:endParaRPr lang="en-US" dirty="0" smtClean="0"/>
          </a:p>
          <a:p>
            <a:pPr lvl="1" algn="l" rtl="0"/>
            <a:endParaRPr lang="en-US" dirty="0" smtClean="0"/>
          </a:p>
          <a:p>
            <a:pPr lvl="1" algn="l" rtl="0"/>
            <a:endParaRPr lang="en-US" dirty="0" smtClean="0"/>
          </a:p>
          <a:p>
            <a:pPr lvl="1" algn="l" rtl="0"/>
            <a:r>
              <a:rPr lang="en-US" dirty="0" smtClean="0"/>
              <a:t>Digital data –&gt; electromagnetic waves –&gt; digital data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81400" y="2895600"/>
            <a:ext cx="13716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fiber optics</a:t>
            </a:r>
            <a:endParaRPr lang="en-US" dirty="0"/>
          </a:p>
        </p:txBody>
      </p:sp>
      <p:cxnSp>
        <p:nvCxnSpPr>
          <p:cNvPr id="7" name="Straight Arrow Connector 6"/>
          <p:cNvCxnSpPr>
            <a:stCxn id="5" idx="3"/>
          </p:cNvCxnSpPr>
          <p:nvPr/>
        </p:nvCxnSpPr>
        <p:spPr>
          <a:xfrm flipV="1">
            <a:off x="4953000" y="3048000"/>
            <a:ext cx="1066800" cy="322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590800" y="31242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581400" y="3733800"/>
            <a:ext cx="18288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Telephone network</a:t>
            </a:r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828800" y="3276600"/>
            <a:ext cx="0" cy="990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828800" y="4267200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6705600" y="3276600"/>
            <a:ext cx="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5410200" y="4114800"/>
            <a:ext cx="1295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b="1" u="sng" dirty="0" smtClean="0">
                <a:solidFill>
                  <a:schemeClr val="tx2"/>
                </a:solidFill>
              </a:rPr>
              <a:t>Modems: </a:t>
            </a:r>
          </a:p>
          <a:p>
            <a:pPr lvl="1" algn="l" rtl="0"/>
            <a:r>
              <a:rPr lang="en-US" dirty="0" smtClean="0"/>
              <a:t>Devices can perform Modulation + Demodulation. </a:t>
            </a:r>
          </a:p>
          <a:p>
            <a:pPr algn="l" rtl="0"/>
            <a:r>
              <a:rPr lang="en-US" b="1" u="sng" dirty="0" smtClean="0">
                <a:solidFill>
                  <a:schemeClr val="tx2"/>
                </a:solidFill>
              </a:rPr>
              <a:t>Carrier:</a:t>
            </a:r>
          </a:p>
          <a:p>
            <a:pPr lvl="1" algn="l" rtl="0"/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smtClean="0"/>
              <a:t>is a high-frequency signal that acts as a basis for information signal. The receiving device is turned to the frequency of the carrier signal that it expects from the sender.</a:t>
            </a:r>
          </a:p>
          <a:p>
            <a:pPr algn="just" rtl="0"/>
            <a:r>
              <a:rPr lang="en-US" b="1" u="sng" dirty="0" smtClean="0">
                <a:solidFill>
                  <a:schemeClr val="tx2"/>
                </a:solidFill>
              </a:rPr>
              <a:t>Encoding Techniques:</a:t>
            </a:r>
          </a:p>
          <a:p>
            <a:pPr lvl="1" algn="just" rtl="0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Amplitude-Shift Keying (ASK).</a:t>
            </a:r>
          </a:p>
          <a:p>
            <a:pPr lvl="1" algn="just" rtl="0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Frequency-Shift Keying (FSK).</a:t>
            </a:r>
          </a:p>
          <a:p>
            <a:pPr lvl="1" algn="just" rtl="0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Phase-Shift Keying (PSK).</a:t>
            </a:r>
          </a:p>
          <a:p>
            <a:pPr lvl="1" algn="just" rtl="0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Quadrature amplitude modulation (QAM)  </a:t>
            </a:r>
          </a:p>
          <a:p>
            <a:pPr algn="l" rt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EDF122C878F5448B8FFEAD953BC777" ma:contentTypeVersion="0" ma:contentTypeDescription="Create a new document." ma:contentTypeScope="" ma:versionID="6ea09659bca41ea10aa76cd94e3595e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1CF4CB9-CD7C-4043-B1A4-A18E4A559D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D5B7B01-7F15-411E-A656-42B01D909A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CE23CE-5CE3-4D19-9661-DF8F666048D9}">
  <ds:schemaRefs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1910</TotalTime>
  <Words>1198</Words>
  <Application>Microsoft Office PowerPoint</Application>
  <PresentationFormat>On-screen Show (4:3)</PresentationFormat>
  <Paragraphs>318</Paragraphs>
  <Slides>32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Apothecary</vt:lpstr>
      <vt:lpstr>Bitmap Image</vt:lpstr>
      <vt:lpstr> NET301</vt:lpstr>
      <vt:lpstr>Data and information unit</vt:lpstr>
      <vt:lpstr>Data and information unit</vt:lpstr>
      <vt:lpstr>Bit rate</vt:lpstr>
      <vt:lpstr>Bit rate</vt:lpstr>
      <vt:lpstr>DATA CODING</vt:lpstr>
      <vt:lpstr>Encoding Techniques</vt:lpstr>
      <vt:lpstr>Digital data – analog signal</vt:lpstr>
      <vt:lpstr>Modulation</vt:lpstr>
      <vt:lpstr>Modulation</vt:lpstr>
      <vt:lpstr>Slide 11</vt:lpstr>
      <vt:lpstr>Definitions</vt:lpstr>
      <vt:lpstr>Modulation techniques</vt:lpstr>
      <vt:lpstr>Amplitude-shift keying</vt:lpstr>
      <vt:lpstr>Frequency-shift keying</vt:lpstr>
      <vt:lpstr>Phase-shift keying</vt:lpstr>
      <vt:lpstr>Quadrature amplitude modulation</vt:lpstr>
      <vt:lpstr>Definitions</vt:lpstr>
      <vt:lpstr>Multilevel signaling</vt:lpstr>
      <vt:lpstr>Multilevel signaling</vt:lpstr>
      <vt:lpstr>Slide 21</vt:lpstr>
      <vt:lpstr>Multilevel signaling</vt:lpstr>
      <vt:lpstr>Multilevel signaling</vt:lpstr>
      <vt:lpstr>Multilevel signaling</vt:lpstr>
      <vt:lpstr>Bit rate and frequency bandwidth</vt:lpstr>
      <vt:lpstr>Bit rate and frequency bandwidth</vt:lpstr>
      <vt:lpstr> </vt:lpstr>
      <vt:lpstr>Bit rate and frequency bandwidth</vt:lpstr>
      <vt:lpstr>Bitrate  and frequency bandwidth relationship for multilevel signals</vt:lpstr>
      <vt:lpstr>Bitrate  and frequency bandwidth relationship for multilevel signals</vt:lpstr>
      <vt:lpstr>Example</vt:lpstr>
      <vt:lpstr>example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cT1303- LAN</dc:title>
  <dc:creator>Rehab</dc:creator>
  <cp:lastModifiedBy>balqrashi</cp:lastModifiedBy>
  <cp:revision>52</cp:revision>
  <dcterms:created xsi:type="dcterms:W3CDTF">2006-08-16T00:00:00Z</dcterms:created>
  <dcterms:modified xsi:type="dcterms:W3CDTF">2017-10-19T09:33:01Z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0x0101004AEDF122C878F5448B8FFEAD953BC777</vt:lpwstr>
  </property>
</Properties>
</file>