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4"/>
  </p:sldMasterIdLst>
  <p:notesMasterIdLst>
    <p:notesMasterId r:id="rId56"/>
  </p:notesMasterIdLst>
  <p:sldIdLst>
    <p:sldId id="347" r:id="rId5"/>
    <p:sldId id="362" r:id="rId6"/>
    <p:sldId id="363" r:id="rId7"/>
    <p:sldId id="364" r:id="rId8"/>
    <p:sldId id="365" r:id="rId9"/>
    <p:sldId id="366" r:id="rId10"/>
    <p:sldId id="370" r:id="rId11"/>
    <p:sldId id="367" r:id="rId12"/>
    <p:sldId id="408" r:id="rId13"/>
    <p:sldId id="409" r:id="rId14"/>
    <p:sldId id="412" r:id="rId15"/>
    <p:sldId id="368" r:id="rId16"/>
    <p:sldId id="406" r:id="rId17"/>
    <p:sldId id="371" r:id="rId18"/>
    <p:sldId id="373" r:id="rId19"/>
    <p:sldId id="374" r:id="rId20"/>
    <p:sldId id="375" r:id="rId21"/>
    <p:sldId id="376" r:id="rId22"/>
    <p:sldId id="410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14" r:id="rId48"/>
    <p:sldId id="413" r:id="rId49"/>
    <p:sldId id="415" r:id="rId50"/>
    <p:sldId id="416" r:id="rId51"/>
    <p:sldId id="403" r:id="rId52"/>
    <p:sldId id="417" r:id="rId53"/>
    <p:sldId id="404" r:id="rId54"/>
    <p:sldId id="405" r:id="rId55"/>
  </p:sldIdLst>
  <p:sldSz cx="9144000" cy="6858000" type="screen4x3"/>
  <p:notesSz cx="7010400" cy="9296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74" autoAdjust="0"/>
  </p:normalViewPr>
  <p:slideViewPr>
    <p:cSldViewPr>
      <p:cViewPr varScale="1">
        <p:scale>
          <a:sx n="70" d="100"/>
          <a:sy n="70" d="100"/>
        </p:scale>
        <p:origin x="1302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2C97F-1750-154B-ADBB-D728CEA72B2E}" type="doc">
      <dgm:prSet loTypeId="urn:microsoft.com/office/officeart/2008/layout/AlternatingPictureBlocks" loCatId="" qsTypeId="urn:microsoft.com/office/officeart/2005/8/quickstyle/simple4" qsCatId="simple" csTypeId="urn:microsoft.com/office/officeart/2005/8/colors/colorful3" csCatId="colorful" phldr="1"/>
      <dgm:spPr/>
    </dgm:pt>
    <dgm:pt modelId="{6F8053E1-7306-BF41-90F8-972FCF36886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Dynamic Routing Protocols</a:t>
          </a:r>
          <a:endParaRPr lang="en-US" dirty="0">
            <a:solidFill>
              <a:schemeClr val="bg1"/>
            </a:solidFill>
          </a:endParaRPr>
        </a:p>
      </dgm:t>
    </dgm:pt>
    <dgm:pt modelId="{77074FF3-7F7C-014B-9E3F-399B25DA556F}" type="parTrans" cxnId="{4C133B20-1A81-7947-AF98-A1D413D5F578}">
      <dgm:prSet/>
      <dgm:spPr/>
      <dgm:t>
        <a:bodyPr/>
        <a:lstStyle/>
        <a:p>
          <a:endParaRPr lang="en-US"/>
        </a:p>
      </dgm:t>
    </dgm:pt>
    <dgm:pt modelId="{848720B2-24F7-5F4B-9E68-BC8F96041AA6}" type="sibTrans" cxnId="{4C133B20-1A81-7947-AF98-A1D413D5F578}">
      <dgm:prSet/>
      <dgm:spPr/>
      <dgm:t>
        <a:bodyPr/>
        <a:lstStyle/>
        <a:p>
          <a:endParaRPr lang="en-US"/>
        </a:p>
      </dgm:t>
    </dgm:pt>
    <dgm:pt modelId="{EA4EC19B-FED5-7346-8E6B-3ECB91D912E9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Distance Vector Dynamic Routing</a:t>
          </a:r>
          <a:endParaRPr lang="en-US" dirty="0">
            <a:solidFill>
              <a:srgbClr val="FFFFFF"/>
            </a:solidFill>
          </a:endParaRPr>
        </a:p>
      </dgm:t>
    </dgm:pt>
    <dgm:pt modelId="{1D538190-8729-8245-B9A9-680BD725A5FB}" type="parTrans" cxnId="{5BBC18B6-BA84-A34F-8F2F-C5C7EF05E2B2}">
      <dgm:prSet/>
      <dgm:spPr/>
      <dgm:t>
        <a:bodyPr/>
        <a:lstStyle/>
        <a:p>
          <a:endParaRPr lang="en-US"/>
        </a:p>
      </dgm:t>
    </dgm:pt>
    <dgm:pt modelId="{07E81770-1B1C-B64E-B0BF-8426759C89A0}" type="sibTrans" cxnId="{5BBC18B6-BA84-A34F-8F2F-C5C7EF05E2B2}">
      <dgm:prSet/>
      <dgm:spPr/>
      <dgm:t>
        <a:bodyPr/>
        <a:lstStyle/>
        <a:p>
          <a:endParaRPr lang="en-US"/>
        </a:p>
      </dgm:t>
    </dgm:pt>
    <dgm:pt modelId="{1B409C77-8AC6-0544-9252-DAD4E5A5568A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Link-State Dynamic Routing</a:t>
          </a:r>
          <a:endParaRPr lang="en-US" dirty="0">
            <a:solidFill>
              <a:srgbClr val="FFFFFF"/>
            </a:solidFill>
          </a:endParaRPr>
        </a:p>
      </dgm:t>
    </dgm:pt>
    <dgm:pt modelId="{CE4F53DC-956F-D94C-A695-E81DC1BA9A5B}" type="parTrans" cxnId="{E5DDAC1A-11B4-CB4E-9125-C5BF95459F0C}">
      <dgm:prSet/>
      <dgm:spPr/>
      <dgm:t>
        <a:bodyPr/>
        <a:lstStyle/>
        <a:p>
          <a:endParaRPr lang="en-US"/>
        </a:p>
      </dgm:t>
    </dgm:pt>
    <dgm:pt modelId="{DCA01606-2573-D54E-9E21-12B3A5B72974}" type="sibTrans" cxnId="{E5DDAC1A-11B4-CB4E-9125-C5BF95459F0C}">
      <dgm:prSet/>
      <dgm:spPr/>
      <dgm:t>
        <a:bodyPr/>
        <a:lstStyle/>
        <a:p>
          <a:endParaRPr lang="en-US"/>
        </a:p>
      </dgm:t>
    </dgm:pt>
    <dgm:pt modelId="{0F8E97CC-5E24-2046-8A85-BC54F5A9E361}" type="pres">
      <dgm:prSet presAssocID="{CE72C97F-1750-154B-ADBB-D728CEA72B2E}" presName="linearFlow" presStyleCnt="0">
        <dgm:presLayoutVars>
          <dgm:dir/>
          <dgm:resizeHandles val="exact"/>
        </dgm:presLayoutVars>
      </dgm:prSet>
      <dgm:spPr/>
    </dgm:pt>
    <dgm:pt modelId="{51618A72-A84F-CC45-B30C-AD0DCD9D854C}" type="pres">
      <dgm:prSet presAssocID="{6F8053E1-7306-BF41-90F8-972FCF368862}" presName="comp" presStyleCnt="0"/>
      <dgm:spPr/>
    </dgm:pt>
    <dgm:pt modelId="{3E5F738C-4D63-AE4F-9E6C-D16F19D6336B}" type="pres">
      <dgm:prSet presAssocID="{6F8053E1-7306-BF41-90F8-972FCF368862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19261-CACC-2C4D-B981-0A9AE1A386F7}" type="pres">
      <dgm:prSet presAssocID="{6F8053E1-7306-BF41-90F8-972FCF368862}" presName="rect1" presStyleLbl="lnNode1" presStyleIdx="0" presStyleCnt="3"/>
      <dgm:spPr/>
    </dgm:pt>
    <dgm:pt modelId="{12467EB3-DA34-3A43-BCFB-5E0E759B8856}" type="pres">
      <dgm:prSet presAssocID="{848720B2-24F7-5F4B-9E68-BC8F96041AA6}" presName="sibTrans" presStyleCnt="0"/>
      <dgm:spPr/>
    </dgm:pt>
    <dgm:pt modelId="{088F9118-05D4-3D40-BB6F-9A4331AEC2CE}" type="pres">
      <dgm:prSet presAssocID="{EA4EC19B-FED5-7346-8E6B-3ECB91D912E9}" presName="comp" presStyleCnt="0"/>
      <dgm:spPr/>
    </dgm:pt>
    <dgm:pt modelId="{2D4DFFB7-7943-484A-8BFC-11FDC5566104}" type="pres">
      <dgm:prSet presAssocID="{EA4EC19B-FED5-7346-8E6B-3ECB91D912E9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42AB6-4920-EF4D-9B00-9CCE429E51F2}" type="pres">
      <dgm:prSet presAssocID="{EA4EC19B-FED5-7346-8E6B-3ECB91D912E9}" presName="rect1" presStyleLbl="lnNode1" presStyleIdx="1" presStyleCnt="3"/>
      <dgm:spPr/>
    </dgm:pt>
    <dgm:pt modelId="{27DF878B-C625-A148-A5B8-0826B5E913FB}" type="pres">
      <dgm:prSet presAssocID="{07E81770-1B1C-B64E-B0BF-8426759C89A0}" presName="sibTrans" presStyleCnt="0"/>
      <dgm:spPr/>
    </dgm:pt>
    <dgm:pt modelId="{CA5B6ECF-C4F5-7C44-B22E-0082473BF0F7}" type="pres">
      <dgm:prSet presAssocID="{1B409C77-8AC6-0544-9252-DAD4E5A5568A}" presName="comp" presStyleCnt="0"/>
      <dgm:spPr/>
    </dgm:pt>
    <dgm:pt modelId="{F7C5D22F-6F17-E946-8387-3A777D751E22}" type="pres">
      <dgm:prSet presAssocID="{1B409C77-8AC6-0544-9252-DAD4E5A5568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CEB95-F548-B840-9F8E-E122A4BEA6F0}" type="pres">
      <dgm:prSet presAssocID="{1B409C77-8AC6-0544-9252-DAD4E5A5568A}" presName="rect1" presStyleLbl="lnNode1" presStyleIdx="2" presStyleCnt="3"/>
      <dgm:spPr/>
    </dgm:pt>
  </dgm:ptLst>
  <dgm:cxnLst>
    <dgm:cxn modelId="{5CECC793-6269-254F-8E64-21F5ACC49AFC}" type="presOf" srcId="{CE72C97F-1750-154B-ADBB-D728CEA72B2E}" destId="{0F8E97CC-5E24-2046-8A85-BC54F5A9E361}" srcOrd="0" destOrd="0" presId="urn:microsoft.com/office/officeart/2008/layout/AlternatingPictureBlocks"/>
    <dgm:cxn modelId="{347CFA4D-AF5D-8641-8D2D-7D196BDEEE11}" type="presOf" srcId="{1B409C77-8AC6-0544-9252-DAD4E5A5568A}" destId="{F7C5D22F-6F17-E946-8387-3A777D751E22}" srcOrd="0" destOrd="0" presId="urn:microsoft.com/office/officeart/2008/layout/AlternatingPictureBlocks"/>
    <dgm:cxn modelId="{6597992F-B48B-D841-AE76-C920F193B95A}" type="presOf" srcId="{6F8053E1-7306-BF41-90F8-972FCF368862}" destId="{3E5F738C-4D63-AE4F-9E6C-D16F19D6336B}" srcOrd="0" destOrd="0" presId="urn:microsoft.com/office/officeart/2008/layout/AlternatingPictureBlocks"/>
    <dgm:cxn modelId="{E5DDAC1A-11B4-CB4E-9125-C5BF95459F0C}" srcId="{CE72C97F-1750-154B-ADBB-D728CEA72B2E}" destId="{1B409C77-8AC6-0544-9252-DAD4E5A5568A}" srcOrd="2" destOrd="0" parTransId="{CE4F53DC-956F-D94C-A695-E81DC1BA9A5B}" sibTransId="{DCA01606-2573-D54E-9E21-12B3A5B72974}"/>
    <dgm:cxn modelId="{4C133B20-1A81-7947-AF98-A1D413D5F578}" srcId="{CE72C97F-1750-154B-ADBB-D728CEA72B2E}" destId="{6F8053E1-7306-BF41-90F8-972FCF368862}" srcOrd="0" destOrd="0" parTransId="{77074FF3-7F7C-014B-9E3F-399B25DA556F}" sibTransId="{848720B2-24F7-5F4B-9E68-BC8F96041AA6}"/>
    <dgm:cxn modelId="{5BBC18B6-BA84-A34F-8F2F-C5C7EF05E2B2}" srcId="{CE72C97F-1750-154B-ADBB-D728CEA72B2E}" destId="{EA4EC19B-FED5-7346-8E6B-3ECB91D912E9}" srcOrd="1" destOrd="0" parTransId="{1D538190-8729-8245-B9A9-680BD725A5FB}" sibTransId="{07E81770-1B1C-B64E-B0BF-8426759C89A0}"/>
    <dgm:cxn modelId="{E12FC945-E007-A246-983E-8DD7E94EBD14}" type="presOf" srcId="{EA4EC19B-FED5-7346-8E6B-3ECB91D912E9}" destId="{2D4DFFB7-7943-484A-8BFC-11FDC5566104}" srcOrd="0" destOrd="0" presId="urn:microsoft.com/office/officeart/2008/layout/AlternatingPictureBlocks"/>
    <dgm:cxn modelId="{CB1FD896-B007-954A-A9BB-603A971A5D37}" type="presParOf" srcId="{0F8E97CC-5E24-2046-8A85-BC54F5A9E361}" destId="{51618A72-A84F-CC45-B30C-AD0DCD9D854C}" srcOrd="0" destOrd="0" presId="urn:microsoft.com/office/officeart/2008/layout/AlternatingPictureBlocks"/>
    <dgm:cxn modelId="{7EF94860-67EA-BF41-84E3-3FEA841D7BC7}" type="presParOf" srcId="{51618A72-A84F-CC45-B30C-AD0DCD9D854C}" destId="{3E5F738C-4D63-AE4F-9E6C-D16F19D6336B}" srcOrd="0" destOrd="0" presId="urn:microsoft.com/office/officeart/2008/layout/AlternatingPictureBlocks"/>
    <dgm:cxn modelId="{1DFA5FBC-A4DB-6D47-84C5-5704CA86856A}" type="presParOf" srcId="{51618A72-A84F-CC45-B30C-AD0DCD9D854C}" destId="{EA819261-CACC-2C4D-B981-0A9AE1A386F7}" srcOrd="1" destOrd="0" presId="urn:microsoft.com/office/officeart/2008/layout/AlternatingPictureBlocks"/>
    <dgm:cxn modelId="{09BCE272-ED46-C946-BA7E-760C493D1ADA}" type="presParOf" srcId="{0F8E97CC-5E24-2046-8A85-BC54F5A9E361}" destId="{12467EB3-DA34-3A43-BCFB-5E0E759B8856}" srcOrd="1" destOrd="0" presId="urn:microsoft.com/office/officeart/2008/layout/AlternatingPictureBlocks"/>
    <dgm:cxn modelId="{F7ADB63C-8698-0D4C-8C3E-2D1DE945B79B}" type="presParOf" srcId="{0F8E97CC-5E24-2046-8A85-BC54F5A9E361}" destId="{088F9118-05D4-3D40-BB6F-9A4331AEC2CE}" srcOrd="2" destOrd="0" presId="urn:microsoft.com/office/officeart/2008/layout/AlternatingPictureBlocks"/>
    <dgm:cxn modelId="{62348E09-4EFB-2540-BD91-A236AF615289}" type="presParOf" srcId="{088F9118-05D4-3D40-BB6F-9A4331AEC2CE}" destId="{2D4DFFB7-7943-484A-8BFC-11FDC5566104}" srcOrd="0" destOrd="0" presId="urn:microsoft.com/office/officeart/2008/layout/AlternatingPictureBlocks"/>
    <dgm:cxn modelId="{90D0826F-333F-6645-8A31-45C178BEAE38}" type="presParOf" srcId="{088F9118-05D4-3D40-BB6F-9A4331AEC2CE}" destId="{71842AB6-4920-EF4D-9B00-9CCE429E51F2}" srcOrd="1" destOrd="0" presId="urn:microsoft.com/office/officeart/2008/layout/AlternatingPictureBlocks"/>
    <dgm:cxn modelId="{36302353-D67D-9944-AE4F-11CBD83D48D5}" type="presParOf" srcId="{0F8E97CC-5E24-2046-8A85-BC54F5A9E361}" destId="{27DF878B-C625-A148-A5B8-0826B5E913FB}" srcOrd="3" destOrd="0" presId="urn:microsoft.com/office/officeart/2008/layout/AlternatingPictureBlocks"/>
    <dgm:cxn modelId="{48A2BCD1-28BA-C844-A49C-6158725BF374}" type="presParOf" srcId="{0F8E97CC-5E24-2046-8A85-BC54F5A9E361}" destId="{CA5B6ECF-C4F5-7C44-B22E-0082473BF0F7}" srcOrd="4" destOrd="0" presId="urn:microsoft.com/office/officeart/2008/layout/AlternatingPictureBlocks"/>
    <dgm:cxn modelId="{240C8F09-56D4-9B4E-B6DC-0CD83C20FAD4}" type="presParOf" srcId="{CA5B6ECF-C4F5-7C44-B22E-0082473BF0F7}" destId="{F7C5D22F-6F17-E946-8387-3A777D751E22}" srcOrd="0" destOrd="0" presId="urn:microsoft.com/office/officeart/2008/layout/AlternatingPictureBlocks"/>
    <dgm:cxn modelId="{9E52A60B-9073-FC45-A38A-CE50376615B3}" type="presParOf" srcId="{CA5B6ECF-C4F5-7C44-B22E-0082473BF0F7}" destId="{627CEB95-F548-B840-9F8E-E122A4BEA6F0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ED2E54-D423-A04F-9862-EDBDC21F4833}" type="doc">
      <dgm:prSet loTypeId="urn:microsoft.com/office/officeart/2008/layout/RadialCluster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6C77DF-758F-EC40-98F6-F7EB6204A228}">
      <dgm:prSet phldrT="[Text]"/>
      <dgm:spPr/>
      <dgm:t>
        <a:bodyPr/>
        <a:lstStyle/>
        <a:p>
          <a:r>
            <a:rPr lang="en-US" dirty="0" smtClean="0"/>
            <a:t>RIP</a:t>
          </a:r>
          <a:endParaRPr lang="en-US" dirty="0"/>
        </a:p>
      </dgm:t>
    </dgm:pt>
    <dgm:pt modelId="{197F0B2B-535A-9045-8364-39DFA20EE5D1}" type="parTrans" cxnId="{958733E7-A557-9E43-92B6-CAD896813E8D}">
      <dgm:prSet/>
      <dgm:spPr/>
      <dgm:t>
        <a:bodyPr/>
        <a:lstStyle/>
        <a:p>
          <a:endParaRPr lang="en-US"/>
        </a:p>
      </dgm:t>
    </dgm:pt>
    <dgm:pt modelId="{574CBF5C-AFC8-9F4C-B0EC-C63AA77892A5}" type="sibTrans" cxnId="{958733E7-A557-9E43-92B6-CAD896813E8D}">
      <dgm:prSet/>
      <dgm:spPr/>
      <dgm:t>
        <a:bodyPr/>
        <a:lstStyle/>
        <a:p>
          <a:endParaRPr lang="en-US"/>
        </a:p>
      </dgm:t>
    </dgm:pt>
    <dgm:pt modelId="{2D6C0416-5D65-AE4B-8DCE-20953ADD8839}">
      <dgm:prSet phldrT="[Text]"/>
      <dgm:spPr/>
      <dgm:t>
        <a:bodyPr/>
        <a:lstStyle/>
        <a:p>
          <a:r>
            <a:rPr lang="en-US" dirty="0" smtClean="0"/>
            <a:t>Routing table</a:t>
          </a:r>
          <a:endParaRPr lang="en-US" dirty="0"/>
        </a:p>
      </dgm:t>
    </dgm:pt>
    <dgm:pt modelId="{78FD7DA5-0AF7-1448-8AC9-1BD9969725CB}" type="parTrans" cxnId="{73B0700B-62A1-3247-90F3-9432C297BEA9}">
      <dgm:prSet/>
      <dgm:spPr/>
      <dgm:t>
        <a:bodyPr/>
        <a:lstStyle/>
        <a:p>
          <a:endParaRPr lang="en-US"/>
        </a:p>
      </dgm:t>
    </dgm:pt>
    <dgm:pt modelId="{C2B61ACC-01FD-174D-B17A-DD0C578EA3DB}" type="sibTrans" cxnId="{73B0700B-62A1-3247-90F3-9432C297BEA9}">
      <dgm:prSet/>
      <dgm:spPr/>
      <dgm:t>
        <a:bodyPr/>
        <a:lstStyle/>
        <a:p>
          <a:endParaRPr lang="en-US"/>
        </a:p>
      </dgm:t>
    </dgm:pt>
    <dgm:pt modelId="{EEC01C7C-3A15-EA4C-94B3-4E371F740447}">
      <dgm:prSet phldrT="[Text]"/>
      <dgm:spPr/>
      <dgm:t>
        <a:bodyPr/>
        <a:lstStyle/>
        <a:p>
          <a:r>
            <a:rPr lang="en-US" dirty="0" smtClean="0"/>
            <a:t>Hop count</a:t>
          </a:r>
          <a:endParaRPr lang="en-US" dirty="0"/>
        </a:p>
      </dgm:t>
    </dgm:pt>
    <dgm:pt modelId="{F3A75D67-A44E-324F-9B37-FFE0F5849711}" type="parTrans" cxnId="{1D7C856F-5165-D243-963A-E18D4E13ED24}">
      <dgm:prSet/>
      <dgm:spPr/>
      <dgm:t>
        <a:bodyPr/>
        <a:lstStyle/>
        <a:p>
          <a:endParaRPr lang="en-US"/>
        </a:p>
      </dgm:t>
    </dgm:pt>
    <dgm:pt modelId="{499F5FEA-A0C7-F143-AC07-60681CB2793C}" type="sibTrans" cxnId="{1D7C856F-5165-D243-963A-E18D4E13ED24}">
      <dgm:prSet/>
      <dgm:spPr/>
      <dgm:t>
        <a:bodyPr/>
        <a:lstStyle/>
        <a:p>
          <a:endParaRPr lang="en-US"/>
        </a:p>
      </dgm:t>
    </dgm:pt>
    <dgm:pt modelId="{BC7E6ABF-1D94-BD42-9BF5-3C2586F907FC}">
      <dgm:prSet phldrT="[Text]"/>
      <dgm:spPr/>
      <dgm:t>
        <a:bodyPr/>
        <a:lstStyle/>
        <a:p>
          <a:r>
            <a:rPr lang="en-US" dirty="0" smtClean="0">
              <a:latin typeface="Arial" charset="0"/>
              <a:cs typeface="Angsana New" charset="0"/>
            </a:rPr>
            <a:t>Initialization</a:t>
          </a:r>
          <a:endParaRPr lang="en-US" dirty="0"/>
        </a:p>
      </dgm:t>
    </dgm:pt>
    <dgm:pt modelId="{88D7F160-8D08-8844-881F-9B4D9DA347E8}" type="parTrans" cxnId="{BDE8CBBE-47A4-F24B-BEC2-2002EA182AD9}">
      <dgm:prSet/>
      <dgm:spPr/>
      <dgm:t>
        <a:bodyPr/>
        <a:lstStyle/>
        <a:p>
          <a:endParaRPr lang="en-US"/>
        </a:p>
      </dgm:t>
    </dgm:pt>
    <dgm:pt modelId="{6A32C0AA-B4D8-FE4A-8BEC-04AFE7A50027}" type="sibTrans" cxnId="{BDE8CBBE-47A4-F24B-BEC2-2002EA182AD9}">
      <dgm:prSet/>
      <dgm:spPr/>
      <dgm:t>
        <a:bodyPr/>
        <a:lstStyle/>
        <a:p>
          <a:endParaRPr lang="en-US"/>
        </a:p>
      </dgm:t>
    </dgm:pt>
    <dgm:pt modelId="{C0732BEB-156B-164A-ACF3-023BB071317B}">
      <dgm:prSet phldrT="[Text]"/>
      <dgm:spPr/>
      <dgm:t>
        <a:bodyPr/>
        <a:lstStyle/>
        <a:p>
          <a:r>
            <a:rPr lang="en-US" dirty="0" smtClean="0">
              <a:latin typeface="Arial" charset="0"/>
              <a:cs typeface="Angsana New" charset="0"/>
            </a:rPr>
            <a:t>Sharing</a:t>
          </a:r>
          <a:endParaRPr lang="en-US" dirty="0"/>
        </a:p>
      </dgm:t>
    </dgm:pt>
    <dgm:pt modelId="{172D0F5F-9EC3-6D4E-9C74-E18A1C271931}" type="parTrans" cxnId="{AB3D492C-BEF6-BB48-9650-90BF74391ADE}">
      <dgm:prSet/>
      <dgm:spPr/>
      <dgm:t>
        <a:bodyPr/>
        <a:lstStyle/>
        <a:p>
          <a:endParaRPr lang="en-US"/>
        </a:p>
      </dgm:t>
    </dgm:pt>
    <dgm:pt modelId="{77252C7B-F74E-DA42-9142-28C9AF9E7523}" type="sibTrans" cxnId="{AB3D492C-BEF6-BB48-9650-90BF74391ADE}">
      <dgm:prSet/>
      <dgm:spPr/>
      <dgm:t>
        <a:bodyPr/>
        <a:lstStyle/>
        <a:p>
          <a:endParaRPr lang="en-US"/>
        </a:p>
      </dgm:t>
    </dgm:pt>
    <dgm:pt modelId="{10FCDCFA-4275-9549-BEF2-10A4FA7B2CC4}">
      <dgm:prSet phldrT="[Text]"/>
      <dgm:spPr/>
      <dgm:t>
        <a:bodyPr/>
        <a:lstStyle/>
        <a:p>
          <a:r>
            <a:rPr lang="en-US" dirty="0" smtClean="0">
              <a:latin typeface="Arial" charset="0"/>
              <a:cs typeface="Angsana New" charset="0"/>
            </a:rPr>
            <a:t>Updating </a:t>
          </a:r>
          <a:endParaRPr lang="en-US" dirty="0"/>
        </a:p>
      </dgm:t>
    </dgm:pt>
    <dgm:pt modelId="{86A4BE42-805F-434F-8B2D-EF2ABD618AFC}" type="parTrans" cxnId="{2F40520F-4953-0042-AF8B-BF6D0C3EC708}">
      <dgm:prSet/>
      <dgm:spPr/>
      <dgm:t>
        <a:bodyPr/>
        <a:lstStyle/>
        <a:p>
          <a:endParaRPr lang="en-US"/>
        </a:p>
      </dgm:t>
    </dgm:pt>
    <dgm:pt modelId="{A4DEFB7A-CACE-8B41-8143-36FBAB607C1D}" type="sibTrans" cxnId="{2F40520F-4953-0042-AF8B-BF6D0C3EC708}">
      <dgm:prSet/>
      <dgm:spPr/>
      <dgm:t>
        <a:bodyPr/>
        <a:lstStyle/>
        <a:p>
          <a:endParaRPr lang="en-US"/>
        </a:p>
      </dgm:t>
    </dgm:pt>
    <dgm:pt modelId="{6646DECD-7164-1D4E-8EA8-B16EDC2FDCD5}">
      <dgm:prSet phldrT="[Text]"/>
      <dgm:spPr/>
      <dgm:t>
        <a:bodyPr/>
        <a:lstStyle/>
        <a:p>
          <a:r>
            <a:rPr lang="en-US" dirty="0" smtClean="0">
              <a:latin typeface="Arial" charset="0"/>
              <a:cs typeface="Angsana New" charset="0"/>
            </a:rPr>
            <a:t>Message Format</a:t>
          </a:r>
          <a:endParaRPr lang="en-US" dirty="0"/>
        </a:p>
      </dgm:t>
    </dgm:pt>
    <dgm:pt modelId="{2B318557-1034-724B-8B82-DA220495B69B}" type="parTrans" cxnId="{768D7320-2463-1445-9E88-D58263AEA011}">
      <dgm:prSet/>
      <dgm:spPr/>
      <dgm:t>
        <a:bodyPr/>
        <a:lstStyle/>
        <a:p>
          <a:endParaRPr lang="en-US"/>
        </a:p>
      </dgm:t>
    </dgm:pt>
    <dgm:pt modelId="{05B406E0-EA6C-B948-AC8B-93C6CF738B98}" type="sibTrans" cxnId="{768D7320-2463-1445-9E88-D58263AEA011}">
      <dgm:prSet/>
      <dgm:spPr/>
      <dgm:t>
        <a:bodyPr/>
        <a:lstStyle/>
        <a:p>
          <a:endParaRPr lang="en-US"/>
        </a:p>
      </dgm:t>
    </dgm:pt>
    <dgm:pt modelId="{71E857CC-DCC9-0544-9BA3-D6DA3523CC3F}">
      <dgm:prSet phldrT="[Text]"/>
      <dgm:spPr/>
      <dgm:t>
        <a:bodyPr/>
        <a:lstStyle/>
        <a:p>
          <a:r>
            <a:rPr lang="en-US" dirty="0" smtClean="0">
              <a:latin typeface="Arial" charset="0"/>
              <a:cs typeface="Angsana New" charset="0"/>
            </a:rPr>
            <a:t>Timers</a:t>
          </a:r>
          <a:endParaRPr lang="en-US" dirty="0"/>
        </a:p>
      </dgm:t>
    </dgm:pt>
    <dgm:pt modelId="{5EB1C2CD-ACC1-3C4F-A3AE-2EFB68169F69}" type="parTrans" cxnId="{8EA4CA90-A32D-9848-AB7A-2391272F10B9}">
      <dgm:prSet/>
      <dgm:spPr/>
      <dgm:t>
        <a:bodyPr/>
        <a:lstStyle/>
        <a:p>
          <a:endParaRPr lang="en-US"/>
        </a:p>
      </dgm:t>
    </dgm:pt>
    <dgm:pt modelId="{19F18464-33BA-A341-AB20-1807054EB04D}" type="sibTrans" cxnId="{8EA4CA90-A32D-9848-AB7A-2391272F10B9}">
      <dgm:prSet/>
      <dgm:spPr/>
      <dgm:t>
        <a:bodyPr/>
        <a:lstStyle/>
        <a:p>
          <a:endParaRPr lang="en-US"/>
        </a:p>
      </dgm:t>
    </dgm:pt>
    <dgm:pt modelId="{B130F61A-0B1C-DB46-9ABC-98E3FE7FA32A}" type="pres">
      <dgm:prSet presAssocID="{49ED2E54-D423-A04F-9862-EDBDC21F48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7ADE236-3274-E043-9503-F8485EC4A63D}" type="pres">
      <dgm:prSet presAssocID="{C36C77DF-758F-EC40-98F6-F7EB6204A228}" presName="singleCycle" presStyleCnt="0"/>
      <dgm:spPr/>
    </dgm:pt>
    <dgm:pt modelId="{56E22C63-8B84-3947-814A-7FD9E5619A6D}" type="pres">
      <dgm:prSet presAssocID="{C36C77DF-758F-EC40-98F6-F7EB6204A228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1023DB5-04FB-F244-AB32-40084E3EFBF6}" type="pres">
      <dgm:prSet presAssocID="{78FD7DA5-0AF7-1448-8AC9-1BD9969725CB}" presName="Name56" presStyleLbl="parChTrans1D2" presStyleIdx="0" presStyleCnt="7"/>
      <dgm:spPr/>
      <dgm:t>
        <a:bodyPr/>
        <a:lstStyle/>
        <a:p>
          <a:endParaRPr lang="en-US"/>
        </a:p>
      </dgm:t>
    </dgm:pt>
    <dgm:pt modelId="{E8C13C25-23DE-014E-8AED-9B622AF106FD}" type="pres">
      <dgm:prSet presAssocID="{2D6C0416-5D65-AE4B-8DCE-20953ADD8839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299D1-A6CB-E34E-9B6F-0375BB4C25FF}" type="pres">
      <dgm:prSet presAssocID="{F3A75D67-A44E-324F-9B37-FFE0F5849711}" presName="Name56" presStyleLbl="parChTrans1D2" presStyleIdx="1" presStyleCnt="7"/>
      <dgm:spPr/>
      <dgm:t>
        <a:bodyPr/>
        <a:lstStyle/>
        <a:p>
          <a:endParaRPr lang="en-US"/>
        </a:p>
      </dgm:t>
    </dgm:pt>
    <dgm:pt modelId="{24614FE2-E00A-3546-89AD-A2221D5D689F}" type="pres">
      <dgm:prSet presAssocID="{EEC01C7C-3A15-EA4C-94B3-4E371F740447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D9901-F163-0349-B94C-A7A55D887409}" type="pres">
      <dgm:prSet presAssocID="{88D7F160-8D08-8844-881F-9B4D9DA347E8}" presName="Name56" presStyleLbl="parChTrans1D2" presStyleIdx="2" presStyleCnt="7"/>
      <dgm:spPr/>
      <dgm:t>
        <a:bodyPr/>
        <a:lstStyle/>
        <a:p>
          <a:endParaRPr lang="en-US"/>
        </a:p>
      </dgm:t>
    </dgm:pt>
    <dgm:pt modelId="{E9FC48B8-1959-5947-827A-9593C0497C38}" type="pres">
      <dgm:prSet presAssocID="{BC7E6ABF-1D94-BD42-9BF5-3C2586F907FC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501CF-D8BF-A348-9C1B-C880B87E398E}" type="pres">
      <dgm:prSet presAssocID="{172D0F5F-9EC3-6D4E-9C74-E18A1C271931}" presName="Name56" presStyleLbl="parChTrans1D2" presStyleIdx="3" presStyleCnt="7"/>
      <dgm:spPr/>
      <dgm:t>
        <a:bodyPr/>
        <a:lstStyle/>
        <a:p>
          <a:endParaRPr lang="en-US"/>
        </a:p>
      </dgm:t>
    </dgm:pt>
    <dgm:pt modelId="{D45FF090-7DF8-C44C-9337-78057607B9E2}" type="pres">
      <dgm:prSet presAssocID="{C0732BEB-156B-164A-ACF3-023BB071317B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87EEE-8570-7B4D-853C-C2A0A3B22ADB}" type="pres">
      <dgm:prSet presAssocID="{86A4BE42-805F-434F-8B2D-EF2ABD618AFC}" presName="Name56" presStyleLbl="parChTrans1D2" presStyleIdx="4" presStyleCnt="7"/>
      <dgm:spPr/>
      <dgm:t>
        <a:bodyPr/>
        <a:lstStyle/>
        <a:p>
          <a:endParaRPr lang="en-US"/>
        </a:p>
      </dgm:t>
    </dgm:pt>
    <dgm:pt modelId="{D1FA53BB-AA0F-E549-BF3A-762D98986A1D}" type="pres">
      <dgm:prSet presAssocID="{10FCDCFA-4275-9549-BEF2-10A4FA7B2CC4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39B77-7E18-5943-8EE1-A2AEC24871E0}" type="pres">
      <dgm:prSet presAssocID="{2B318557-1034-724B-8B82-DA220495B69B}" presName="Name56" presStyleLbl="parChTrans1D2" presStyleIdx="5" presStyleCnt="7"/>
      <dgm:spPr/>
      <dgm:t>
        <a:bodyPr/>
        <a:lstStyle/>
        <a:p>
          <a:endParaRPr lang="en-US"/>
        </a:p>
      </dgm:t>
    </dgm:pt>
    <dgm:pt modelId="{721B3F8D-46EE-964E-BFFC-A167B23F7338}" type="pres">
      <dgm:prSet presAssocID="{6646DECD-7164-1D4E-8EA8-B16EDC2FDCD5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74F7C-889B-3248-95DF-3EAC7B0C1341}" type="pres">
      <dgm:prSet presAssocID="{5EB1C2CD-ACC1-3C4F-A3AE-2EFB68169F69}" presName="Name56" presStyleLbl="parChTrans1D2" presStyleIdx="6" presStyleCnt="7"/>
      <dgm:spPr/>
      <dgm:t>
        <a:bodyPr/>
        <a:lstStyle/>
        <a:p>
          <a:endParaRPr lang="en-US"/>
        </a:p>
      </dgm:t>
    </dgm:pt>
    <dgm:pt modelId="{01D0D1AD-5F87-9A4A-BDB1-DA198427FB4E}" type="pres">
      <dgm:prSet presAssocID="{71E857CC-DCC9-0544-9BA3-D6DA3523CC3F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0700B-62A1-3247-90F3-9432C297BEA9}" srcId="{C36C77DF-758F-EC40-98F6-F7EB6204A228}" destId="{2D6C0416-5D65-AE4B-8DCE-20953ADD8839}" srcOrd="0" destOrd="0" parTransId="{78FD7DA5-0AF7-1448-8AC9-1BD9969725CB}" sibTransId="{C2B61ACC-01FD-174D-B17A-DD0C578EA3DB}"/>
    <dgm:cxn modelId="{1D215F78-4D5C-A64E-BB22-3BAF1BE886C1}" type="presOf" srcId="{2B318557-1034-724B-8B82-DA220495B69B}" destId="{4E339B77-7E18-5943-8EE1-A2AEC24871E0}" srcOrd="0" destOrd="0" presId="urn:microsoft.com/office/officeart/2008/layout/RadialCluster"/>
    <dgm:cxn modelId="{D0632EF4-2196-8341-8351-E193F0EF5B14}" type="presOf" srcId="{5EB1C2CD-ACC1-3C4F-A3AE-2EFB68169F69}" destId="{BDC74F7C-889B-3248-95DF-3EAC7B0C1341}" srcOrd="0" destOrd="0" presId="urn:microsoft.com/office/officeart/2008/layout/RadialCluster"/>
    <dgm:cxn modelId="{8309AEF5-9B2B-B143-A56B-2C2F2A91F79D}" type="presOf" srcId="{78FD7DA5-0AF7-1448-8AC9-1BD9969725CB}" destId="{F1023DB5-04FB-F244-AB32-40084E3EFBF6}" srcOrd="0" destOrd="0" presId="urn:microsoft.com/office/officeart/2008/layout/RadialCluster"/>
    <dgm:cxn modelId="{C554488C-D375-394D-8792-E5A73C1DA6C3}" type="presOf" srcId="{86A4BE42-805F-434F-8B2D-EF2ABD618AFC}" destId="{BD987EEE-8570-7B4D-853C-C2A0A3B22ADB}" srcOrd="0" destOrd="0" presId="urn:microsoft.com/office/officeart/2008/layout/RadialCluster"/>
    <dgm:cxn modelId="{5A0D4580-DDEE-954F-AC6D-6B84A9D9A609}" type="presOf" srcId="{172D0F5F-9EC3-6D4E-9C74-E18A1C271931}" destId="{BA1501CF-D8BF-A348-9C1B-C880B87E398E}" srcOrd="0" destOrd="0" presId="urn:microsoft.com/office/officeart/2008/layout/RadialCluster"/>
    <dgm:cxn modelId="{75092DBC-03D1-9942-BEFD-7F4229D4FE9A}" type="presOf" srcId="{10FCDCFA-4275-9549-BEF2-10A4FA7B2CC4}" destId="{D1FA53BB-AA0F-E549-BF3A-762D98986A1D}" srcOrd="0" destOrd="0" presId="urn:microsoft.com/office/officeart/2008/layout/RadialCluster"/>
    <dgm:cxn modelId="{BDE8CBBE-47A4-F24B-BEC2-2002EA182AD9}" srcId="{C36C77DF-758F-EC40-98F6-F7EB6204A228}" destId="{BC7E6ABF-1D94-BD42-9BF5-3C2586F907FC}" srcOrd="2" destOrd="0" parTransId="{88D7F160-8D08-8844-881F-9B4D9DA347E8}" sibTransId="{6A32C0AA-B4D8-FE4A-8BEC-04AFE7A50027}"/>
    <dgm:cxn modelId="{B21EDC01-6772-9E4C-BB6A-CAA1A43A7F21}" type="presOf" srcId="{88D7F160-8D08-8844-881F-9B4D9DA347E8}" destId="{422D9901-F163-0349-B94C-A7A55D887409}" srcOrd="0" destOrd="0" presId="urn:microsoft.com/office/officeart/2008/layout/RadialCluster"/>
    <dgm:cxn modelId="{DFAD88E0-72DA-F242-AECD-2A25C1D8ECC2}" type="presOf" srcId="{49ED2E54-D423-A04F-9862-EDBDC21F4833}" destId="{B130F61A-0B1C-DB46-9ABC-98E3FE7FA32A}" srcOrd="0" destOrd="0" presId="urn:microsoft.com/office/officeart/2008/layout/RadialCluster"/>
    <dgm:cxn modelId="{AB3D492C-BEF6-BB48-9650-90BF74391ADE}" srcId="{C36C77DF-758F-EC40-98F6-F7EB6204A228}" destId="{C0732BEB-156B-164A-ACF3-023BB071317B}" srcOrd="3" destOrd="0" parTransId="{172D0F5F-9EC3-6D4E-9C74-E18A1C271931}" sibTransId="{77252C7B-F74E-DA42-9142-28C9AF9E7523}"/>
    <dgm:cxn modelId="{2ADC0AE5-B204-A64D-B734-86C5F9C3DD47}" type="presOf" srcId="{C36C77DF-758F-EC40-98F6-F7EB6204A228}" destId="{56E22C63-8B84-3947-814A-7FD9E5619A6D}" srcOrd="0" destOrd="0" presId="urn:microsoft.com/office/officeart/2008/layout/RadialCluster"/>
    <dgm:cxn modelId="{1D7C856F-5165-D243-963A-E18D4E13ED24}" srcId="{C36C77DF-758F-EC40-98F6-F7EB6204A228}" destId="{EEC01C7C-3A15-EA4C-94B3-4E371F740447}" srcOrd="1" destOrd="0" parTransId="{F3A75D67-A44E-324F-9B37-FFE0F5849711}" sibTransId="{499F5FEA-A0C7-F143-AC07-60681CB2793C}"/>
    <dgm:cxn modelId="{768D7320-2463-1445-9E88-D58263AEA011}" srcId="{C36C77DF-758F-EC40-98F6-F7EB6204A228}" destId="{6646DECD-7164-1D4E-8EA8-B16EDC2FDCD5}" srcOrd="5" destOrd="0" parTransId="{2B318557-1034-724B-8B82-DA220495B69B}" sibTransId="{05B406E0-EA6C-B948-AC8B-93C6CF738B98}"/>
    <dgm:cxn modelId="{CA0B80B0-248B-464E-B82E-E5A013021B7D}" type="presOf" srcId="{EEC01C7C-3A15-EA4C-94B3-4E371F740447}" destId="{24614FE2-E00A-3546-89AD-A2221D5D689F}" srcOrd="0" destOrd="0" presId="urn:microsoft.com/office/officeart/2008/layout/RadialCluster"/>
    <dgm:cxn modelId="{1632BC4D-0C43-BD45-92CD-0E81730EA803}" type="presOf" srcId="{6646DECD-7164-1D4E-8EA8-B16EDC2FDCD5}" destId="{721B3F8D-46EE-964E-BFFC-A167B23F7338}" srcOrd="0" destOrd="0" presId="urn:microsoft.com/office/officeart/2008/layout/RadialCluster"/>
    <dgm:cxn modelId="{4315C916-016C-394A-9EAE-2D95A80879A6}" type="presOf" srcId="{F3A75D67-A44E-324F-9B37-FFE0F5849711}" destId="{15D299D1-A6CB-E34E-9B6F-0375BB4C25FF}" srcOrd="0" destOrd="0" presId="urn:microsoft.com/office/officeart/2008/layout/RadialCluster"/>
    <dgm:cxn modelId="{0356545D-DE60-A74B-A195-41F2E18A9407}" type="presOf" srcId="{2D6C0416-5D65-AE4B-8DCE-20953ADD8839}" destId="{E8C13C25-23DE-014E-8AED-9B622AF106FD}" srcOrd="0" destOrd="0" presId="urn:microsoft.com/office/officeart/2008/layout/RadialCluster"/>
    <dgm:cxn modelId="{8D8315F6-030E-D941-A96D-F3258B0452B0}" type="presOf" srcId="{C0732BEB-156B-164A-ACF3-023BB071317B}" destId="{D45FF090-7DF8-C44C-9337-78057607B9E2}" srcOrd="0" destOrd="0" presId="urn:microsoft.com/office/officeart/2008/layout/RadialCluster"/>
    <dgm:cxn modelId="{2F40520F-4953-0042-AF8B-BF6D0C3EC708}" srcId="{C36C77DF-758F-EC40-98F6-F7EB6204A228}" destId="{10FCDCFA-4275-9549-BEF2-10A4FA7B2CC4}" srcOrd="4" destOrd="0" parTransId="{86A4BE42-805F-434F-8B2D-EF2ABD618AFC}" sibTransId="{A4DEFB7A-CACE-8B41-8143-36FBAB607C1D}"/>
    <dgm:cxn modelId="{82AE5142-1E59-CB47-BB1B-4480C5C215AE}" type="presOf" srcId="{71E857CC-DCC9-0544-9BA3-D6DA3523CC3F}" destId="{01D0D1AD-5F87-9A4A-BDB1-DA198427FB4E}" srcOrd="0" destOrd="0" presId="urn:microsoft.com/office/officeart/2008/layout/RadialCluster"/>
    <dgm:cxn modelId="{8EA4CA90-A32D-9848-AB7A-2391272F10B9}" srcId="{C36C77DF-758F-EC40-98F6-F7EB6204A228}" destId="{71E857CC-DCC9-0544-9BA3-D6DA3523CC3F}" srcOrd="6" destOrd="0" parTransId="{5EB1C2CD-ACC1-3C4F-A3AE-2EFB68169F69}" sibTransId="{19F18464-33BA-A341-AB20-1807054EB04D}"/>
    <dgm:cxn modelId="{958733E7-A557-9E43-92B6-CAD896813E8D}" srcId="{49ED2E54-D423-A04F-9862-EDBDC21F4833}" destId="{C36C77DF-758F-EC40-98F6-F7EB6204A228}" srcOrd="0" destOrd="0" parTransId="{197F0B2B-535A-9045-8364-39DFA20EE5D1}" sibTransId="{574CBF5C-AFC8-9F4C-B0EC-C63AA77892A5}"/>
    <dgm:cxn modelId="{990BB199-2DC8-4E47-BB90-2221D2CA42C0}" type="presOf" srcId="{BC7E6ABF-1D94-BD42-9BF5-3C2586F907FC}" destId="{E9FC48B8-1959-5947-827A-9593C0497C38}" srcOrd="0" destOrd="0" presId="urn:microsoft.com/office/officeart/2008/layout/RadialCluster"/>
    <dgm:cxn modelId="{13793B23-CA47-B84B-933D-94A3D3690B23}" type="presParOf" srcId="{B130F61A-0B1C-DB46-9ABC-98E3FE7FA32A}" destId="{B7ADE236-3274-E043-9503-F8485EC4A63D}" srcOrd="0" destOrd="0" presId="urn:microsoft.com/office/officeart/2008/layout/RadialCluster"/>
    <dgm:cxn modelId="{A879B9EB-E031-5649-861F-A4E049FCE25F}" type="presParOf" srcId="{B7ADE236-3274-E043-9503-F8485EC4A63D}" destId="{56E22C63-8B84-3947-814A-7FD9E5619A6D}" srcOrd="0" destOrd="0" presId="urn:microsoft.com/office/officeart/2008/layout/RadialCluster"/>
    <dgm:cxn modelId="{38B26A18-EB8C-D247-AC76-9F3BE668EA9E}" type="presParOf" srcId="{B7ADE236-3274-E043-9503-F8485EC4A63D}" destId="{F1023DB5-04FB-F244-AB32-40084E3EFBF6}" srcOrd="1" destOrd="0" presId="urn:microsoft.com/office/officeart/2008/layout/RadialCluster"/>
    <dgm:cxn modelId="{E98375DB-205F-F648-ABA9-FC48E0304468}" type="presParOf" srcId="{B7ADE236-3274-E043-9503-F8485EC4A63D}" destId="{E8C13C25-23DE-014E-8AED-9B622AF106FD}" srcOrd="2" destOrd="0" presId="urn:microsoft.com/office/officeart/2008/layout/RadialCluster"/>
    <dgm:cxn modelId="{6091ED1C-D7B6-374C-8049-22A40AD00AE1}" type="presParOf" srcId="{B7ADE236-3274-E043-9503-F8485EC4A63D}" destId="{15D299D1-A6CB-E34E-9B6F-0375BB4C25FF}" srcOrd="3" destOrd="0" presId="urn:microsoft.com/office/officeart/2008/layout/RadialCluster"/>
    <dgm:cxn modelId="{2ED75B29-FA6A-5D49-9919-70AEBD61D4E7}" type="presParOf" srcId="{B7ADE236-3274-E043-9503-F8485EC4A63D}" destId="{24614FE2-E00A-3546-89AD-A2221D5D689F}" srcOrd="4" destOrd="0" presId="urn:microsoft.com/office/officeart/2008/layout/RadialCluster"/>
    <dgm:cxn modelId="{214B9297-3CA3-E443-A648-4A1A6A78E024}" type="presParOf" srcId="{B7ADE236-3274-E043-9503-F8485EC4A63D}" destId="{422D9901-F163-0349-B94C-A7A55D887409}" srcOrd="5" destOrd="0" presId="urn:microsoft.com/office/officeart/2008/layout/RadialCluster"/>
    <dgm:cxn modelId="{E146ACAF-0E1B-794C-9BAF-A1E515C86C39}" type="presParOf" srcId="{B7ADE236-3274-E043-9503-F8485EC4A63D}" destId="{E9FC48B8-1959-5947-827A-9593C0497C38}" srcOrd="6" destOrd="0" presId="urn:microsoft.com/office/officeart/2008/layout/RadialCluster"/>
    <dgm:cxn modelId="{6599E142-4CDD-0644-B83A-DFCD901304EB}" type="presParOf" srcId="{B7ADE236-3274-E043-9503-F8485EC4A63D}" destId="{BA1501CF-D8BF-A348-9C1B-C880B87E398E}" srcOrd="7" destOrd="0" presId="urn:microsoft.com/office/officeart/2008/layout/RadialCluster"/>
    <dgm:cxn modelId="{EB1E5916-E091-B340-8689-7D11300684AD}" type="presParOf" srcId="{B7ADE236-3274-E043-9503-F8485EC4A63D}" destId="{D45FF090-7DF8-C44C-9337-78057607B9E2}" srcOrd="8" destOrd="0" presId="urn:microsoft.com/office/officeart/2008/layout/RadialCluster"/>
    <dgm:cxn modelId="{CB232BA1-156B-3642-9CCF-DB3B45ABE185}" type="presParOf" srcId="{B7ADE236-3274-E043-9503-F8485EC4A63D}" destId="{BD987EEE-8570-7B4D-853C-C2A0A3B22ADB}" srcOrd="9" destOrd="0" presId="urn:microsoft.com/office/officeart/2008/layout/RadialCluster"/>
    <dgm:cxn modelId="{01426CE1-0343-8143-A203-3960B5ECF62A}" type="presParOf" srcId="{B7ADE236-3274-E043-9503-F8485EC4A63D}" destId="{D1FA53BB-AA0F-E549-BF3A-762D98986A1D}" srcOrd="10" destOrd="0" presId="urn:microsoft.com/office/officeart/2008/layout/RadialCluster"/>
    <dgm:cxn modelId="{1C8C667D-DF45-654F-9DCF-8D1078E5B832}" type="presParOf" srcId="{B7ADE236-3274-E043-9503-F8485EC4A63D}" destId="{4E339B77-7E18-5943-8EE1-A2AEC24871E0}" srcOrd="11" destOrd="0" presId="urn:microsoft.com/office/officeart/2008/layout/RadialCluster"/>
    <dgm:cxn modelId="{333C42EE-9314-DB4B-8A27-4835E5F0397F}" type="presParOf" srcId="{B7ADE236-3274-E043-9503-F8485EC4A63D}" destId="{721B3F8D-46EE-964E-BFFC-A167B23F7338}" srcOrd="12" destOrd="0" presId="urn:microsoft.com/office/officeart/2008/layout/RadialCluster"/>
    <dgm:cxn modelId="{3B7169B2-5414-1540-8318-ECB502FFF724}" type="presParOf" srcId="{B7ADE236-3274-E043-9503-F8485EC4A63D}" destId="{BDC74F7C-889B-3248-95DF-3EAC7B0C1341}" srcOrd="13" destOrd="0" presId="urn:microsoft.com/office/officeart/2008/layout/RadialCluster"/>
    <dgm:cxn modelId="{1371725D-8ACA-EA4E-95C4-B1209A4FEA82}" type="presParOf" srcId="{B7ADE236-3274-E043-9503-F8485EC4A63D}" destId="{01D0D1AD-5F87-9A4A-BDB1-DA198427FB4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9C95F-8CC9-2744-90EB-AC12E8FDDEA9}" type="doc">
      <dgm:prSet loTypeId="urn:microsoft.com/office/officeart/2005/8/layout/hChevron3" loCatId="" qsTypeId="urn:microsoft.com/office/officeart/2005/8/quickstyle/3D5" qsCatId="3D" csTypeId="urn:microsoft.com/office/officeart/2005/8/colors/colorful3" csCatId="colorful" phldr="1"/>
      <dgm:spPr/>
    </dgm:pt>
    <dgm:pt modelId="{C278BD20-A8AF-324E-9EEC-3CEFE60B84B7}">
      <dgm:prSet phldrT="[Text]"/>
      <dgm:spPr/>
      <dgm:t>
        <a:bodyPr/>
        <a:lstStyle/>
        <a:p>
          <a:r>
            <a:rPr lang="en-US" dirty="0" smtClean="0"/>
            <a:t>Initialization</a:t>
          </a:r>
          <a:endParaRPr lang="en-US" dirty="0"/>
        </a:p>
      </dgm:t>
    </dgm:pt>
    <dgm:pt modelId="{E5A4A5CB-5E5E-9D4C-83E3-4F1973BC3122}" type="parTrans" cxnId="{9D0A32D4-994A-F24E-A253-A2A2D317FC0D}">
      <dgm:prSet/>
      <dgm:spPr/>
      <dgm:t>
        <a:bodyPr/>
        <a:lstStyle/>
        <a:p>
          <a:endParaRPr lang="en-US"/>
        </a:p>
      </dgm:t>
    </dgm:pt>
    <dgm:pt modelId="{9FEBCB9D-A390-6347-AC94-04BEE6666574}" type="sibTrans" cxnId="{9D0A32D4-994A-F24E-A253-A2A2D317FC0D}">
      <dgm:prSet/>
      <dgm:spPr/>
      <dgm:t>
        <a:bodyPr/>
        <a:lstStyle/>
        <a:p>
          <a:endParaRPr lang="en-US"/>
        </a:p>
      </dgm:t>
    </dgm:pt>
    <dgm:pt modelId="{C7B5DEEF-DC48-C34B-94DB-753A054CE2D6}">
      <dgm:prSet phldrT="[Text]"/>
      <dgm:spPr/>
      <dgm:t>
        <a:bodyPr/>
        <a:lstStyle/>
        <a:p>
          <a:r>
            <a:rPr lang="en-US" dirty="0" smtClean="0"/>
            <a:t>Sharing</a:t>
          </a:r>
          <a:endParaRPr lang="en-US" dirty="0"/>
        </a:p>
      </dgm:t>
    </dgm:pt>
    <dgm:pt modelId="{D0745E3F-B2E0-1F4F-9F37-FA83A06CFA1A}" type="parTrans" cxnId="{11B83FF9-230B-C947-BB6B-137970B0296B}">
      <dgm:prSet/>
      <dgm:spPr/>
      <dgm:t>
        <a:bodyPr/>
        <a:lstStyle/>
        <a:p>
          <a:endParaRPr lang="en-US"/>
        </a:p>
      </dgm:t>
    </dgm:pt>
    <dgm:pt modelId="{1640B91B-ADC7-E041-B566-013312BEB073}" type="sibTrans" cxnId="{11B83FF9-230B-C947-BB6B-137970B0296B}">
      <dgm:prSet/>
      <dgm:spPr/>
      <dgm:t>
        <a:bodyPr/>
        <a:lstStyle/>
        <a:p>
          <a:endParaRPr lang="en-US"/>
        </a:p>
      </dgm:t>
    </dgm:pt>
    <dgm:pt modelId="{E71B9C55-2606-E447-A3F7-5295EE0FD60C}">
      <dgm:prSet phldrT="[Text]"/>
      <dgm:spPr/>
      <dgm:t>
        <a:bodyPr/>
        <a:lstStyle/>
        <a:p>
          <a:r>
            <a:rPr lang="en-US" dirty="0" smtClean="0"/>
            <a:t>update</a:t>
          </a:r>
          <a:endParaRPr lang="en-US" dirty="0"/>
        </a:p>
      </dgm:t>
    </dgm:pt>
    <dgm:pt modelId="{A45C71A7-A0ED-AC40-90E1-D2B8E636A813}" type="parTrans" cxnId="{B835A47A-F408-7D40-8533-4BAFC230A172}">
      <dgm:prSet/>
      <dgm:spPr/>
      <dgm:t>
        <a:bodyPr/>
        <a:lstStyle/>
        <a:p>
          <a:endParaRPr lang="en-US"/>
        </a:p>
      </dgm:t>
    </dgm:pt>
    <dgm:pt modelId="{33C9BB55-EB77-0348-8DFC-E7ABC801E591}" type="sibTrans" cxnId="{B835A47A-F408-7D40-8533-4BAFC230A172}">
      <dgm:prSet/>
      <dgm:spPr/>
      <dgm:t>
        <a:bodyPr/>
        <a:lstStyle/>
        <a:p>
          <a:endParaRPr lang="en-US"/>
        </a:p>
      </dgm:t>
    </dgm:pt>
    <dgm:pt modelId="{3876FE65-1F17-A244-A335-C0649F729021}" type="pres">
      <dgm:prSet presAssocID="{DE49C95F-8CC9-2744-90EB-AC12E8FDDEA9}" presName="Name0" presStyleCnt="0">
        <dgm:presLayoutVars>
          <dgm:dir/>
          <dgm:resizeHandles val="exact"/>
        </dgm:presLayoutVars>
      </dgm:prSet>
      <dgm:spPr/>
    </dgm:pt>
    <dgm:pt modelId="{9CA1FFA4-4949-BE40-B808-1A1D1EE9BDB4}" type="pres">
      <dgm:prSet presAssocID="{C278BD20-A8AF-324E-9EEC-3CEFE60B84B7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A7C94-D6BE-3C45-A910-D473ACC49D11}" type="pres">
      <dgm:prSet presAssocID="{9FEBCB9D-A390-6347-AC94-04BEE6666574}" presName="parSpace" presStyleCnt="0"/>
      <dgm:spPr/>
    </dgm:pt>
    <dgm:pt modelId="{B0C20D40-8BE6-4446-84FF-85615299BC95}" type="pres">
      <dgm:prSet presAssocID="{C7B5DEEF-DC48-C34B-94DB-753A054CE2D6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58F86-15EB-DF41-B22D-3E9B9AB1C6CF}" type="pres">
      <dgm:prSet presAssocID="{1640B91B-ADC7-E041-B566-013312BEB073}" presName="parSpace" presStyleCnt="0"/>
      <dgm:spPr/>
    </dgm:pt>
    <dgm:pt modelId="{E7726C19-06F1-4D40-A6E0-AE95A0C3A69A}" type="pres">
      <dgm:prSet presAssocID="{E71B9C55-2606-E447-A3F7-5295EE0FD60C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B83FF9-230B-C947-BB6B-137970B0296B}" srcId="{DE49C95F-8CC9-2744-90EB-AC12E8FDDEA9}" destId="{C7B5DEEF-DC48-C34B-94DB-753A054CE2D6}" srcOrd="1" destOrd="0" parTransId="{D0745E3F-B2E0-1F4F-9F37-FA83A06CFA1A}" sibTransId="{1640B91B-ADC7-E041-B566-013312BEB073}"/>
    <dgm:cxn modelId="{FD7BA028-98F3-F240-90DC-C164BF488CFF}" type="presOf" srcId="{C7B5DEEF-DC48-C34B-94DB-753A054CE2D6}" destId="{B0C20D40-8BE6-4446-84FF-85615299BC95}" srcOrd="0" destOrd="0" presId="urn:microsoft.com/office/officeart/2005/8/layout/hChevron3"/>
    <dgm:cxn modelId="{B835A47A-F408-7D40-8533-4BAFC230A172}" srcId="{DE49C95F-8CC9-2744-90EB-AC12E8FDDEA9}" destId="{E71B9C55-2606-E447-A3F7-5295EE0FD60C}" srcOrd="2" destOrd="0" parTransId="{A45C71A7-A0ED-AC40-90E1-D2B8E636A813}" sibTransId="{33C9BB55-EB77-0348-8DFC-E7ABC801E591}"/>
    <dgm:cxn modelId="{9D0A32D4-994A-F24E-A253-A2A2D317FC0D}" srcId="{DE49C95F-8CC9-2744-90EB-AC12E8FDDEA9}" destId="{C278BD20-A8AF-324E-9EEC-3CEFE60B84B7}" srcOrd="0" destOrd="0" parTransId="{E5A4A5CB-5E5E-9D4C-83E3-4F1973BC3122}" sibTransId="{9FEBCB9D-A390-6347-AC94-04BEE6666574}"/>
    <dgm:cxn modelId="{E4B36259-441A-2441-B280-BCFBB7AFF8B0}" type="presOf" srcId="{C278BD20-A8AF-324E-9EEC-3CEFE60B84B7}" destId="{9CA1FFA4-4949-BE40-B808-1A1D1EE9BDB4}" srcOrd="0" destOrd="0" presId="urn:microsoft.com/office/officeart/2005/8/layout/hChevron3"/>
    <dgm:cxn modelId="{1487EC25-4945-5F44-9E5B-E9AF4E27866E}" type="presOf" srcId="{DE49C95F-8CC9-2744-90EB-AC12E8FDDEA9}" destId="{3876FE65-1F17-A244-A335-C0649F729021}" srcOrd="0" destOrd="0" presId="urn:microsoft.com/office/officeart/2005/8/layout/hChevron3"/>
    <dgm:cxn modelId="{E8662DC0-E4AD-804A-8D2F-192DB3E1B07F}" type="presOf" srcId="{E71B9C55-2606-E447-A3F7-5295EE0FD60C}" destId="{E7726C19-06F1-4D40-A6E0-AE95A0C3A69A}" srcOrd="0" destOrd="0" presId="urn:microsoft.com/office/officeart/2005/8/layout/hChevron3"/>
    <dgm:cxn modelId="{D12637D1-B6CF-A544-AA5E-6CC9247F5C4A}" type="presParOf" srcId="{3876FE65-1F17-A244-A335-C0649F729021}" destId="{9CA1FFA4-4949-BE40-B808-1A1D1EE9BDB4}" srcOrd="0" destOrd="0" presId="urn:microsoft.com/office/officeart/2005/8/layout/hChevron3"/>
    <dgm:cxn modelId="{343861B4-7457-1A4D-B7BE-1CD867EC623C}" type="presParOf" srcId="{3876FE65-1F17-A244-A335-C0649F729021}" destId="{7E1A7C94-D6BE-3C45-A910-D473ACC49D11}" srcOrd="1" destOrd="0" presId="urn:microsoft.com/office/officeart/2005/8/layout/hChevron3"/>
    <dgm:cxn modelId="{0A601075-EC5D-884C-AC3D-2376BD41A6EA}" type="presParOf" srcId="{3876FE65-1F17-A244-A335-C0649F729021}" destId="{B0C20D40-8BE6-4446-84FF-85615299BC95}" srcOrd="2" destOrd="0" presId="urn:microsoft.com/office/officeart/2005/8/layout/hChevron3"/>
    <dgm:cxn modelId="{C5575F0B-53B7-954D-8D24-865F6BFB83FF}" type="presParOf" srcId="{3876FE65-1F17-A244-A335-C0649F729021}" destId="{15758F86-15EB-DF41-B22D-3E9B9AB1C6CF}" srcOrd="3" destOrd="0" presId="urn:microsoft.com/office/officeart/2005/8/layout/hChevron3"/>
    <dgm:cxn modelId="{11038915-2855-994F-9F92-89DBFF37A994}" type="presParOf" srcId="{3876FE65-1F17-A244-A335-C0649F729021}" destId="{E7726C19-06F1-4D40-A6E0-AE95A0C3A69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F738C-4D63-AE4F-9E6C-D16F19D6336B}">
      <dsp:nvSpPr>
        <dsp:cNvPr id="0" name=""/>
        <dsp:cNvSpPr/>
      </dsp:nvSpPr>
      <dsp:spPr>
        <a:xfrm>
          <a:off x="3080749" y="2360"/>
          <a:ext cx="2748972" cy="12433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/>
              </a:solidFill>
            </a:rPr>
            <a:t>Dynamic Routing Protocols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3080749" y="2360"/>
        <a:ext cx="2748972" cy="1243316"/>
      </dsp:txXfrm>
    </dsp:sp>
    <dsp:sp modelId="{EA819261-CACC-2C4D-B981-0A9AE1A386F7}">
      <dsp:nvSpPr>
        <dsp:cNvPr id="0" name=""/>
        <dsp:cNvSpPr/>
      </dsp:nvSpPr>
      <dsp:spPr>
        <a:xfrm>
          <a:off x="1726778" y="2360"/>
          <a:ext cx="1230883" cy="12433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4DFFB7-7943-484A-8BFC-11FDC5566104}">
      <dsp:nvSpPr>
        <dsp:cNvPr id="0" name=""/>
        <dsp:cNvSpPr/>
      </dsp:nvSpPr>
      <dsp:spPr>
        <a:xfrm>
          <a:off x="1726778" y="1450823"/>
          <a:ext cx="2748972" cy="1243316"/>
        </a:xfrm>
        <a:prstGeom prst="rect">
          <a:avLst/>
        </a:prstGeom>
        <a:gradFill rotWithShape="0">
          <a:gsLst>
            <a:gs pos="0">
              <a:schemeClr val="accent3">
                <a:hueOff val="-540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540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FFFFFF"/>
              </a:solidFill>
            </a:rPr>
            <a:t>Distance Vector Dynamic Routing</a:t>
          </a:r>
          <a:endParaRPr lang="en-US" sz="2500" kern="1200" dirty="0">
            <a:solidFill>
              <a:srgbClr val="FFFFFF"/>
            </a:solidFill>
          </a:endParaRPr>
        </a:p>
      </dsp:txBody>
      <dsp:txXfrm>
        <a:off x="1726778" y="1450823"/>
        <a:ext cx="2748972" cy="1243316"/>
      </dsp:txXfrm>
    </dsp:sp>
    <dsp:sp modelId="{71842AB6-4920-EF4D-9B00-9CCE429E51F2}">
      <dsp:nvSpPr>
        <dsp:cNvPr id="0" name=""/>
        <dsp:cNvSpPr/>
      </dsp:nvSpPr>
      <dsp:spPr>
        <a:xfrm>
          <a:off x="4598838" y="1450823"/>
          <a:ext cx="1230883" cy="1243316"/>
        </a:xfrm>
        <a:prstGeom prst="rect">
          <a:avLst/>
        </a:prstGeom>
        <a:gradFill rotWithShape="0">
          <a:gsLst>
            <a:gs pos="0">
              <a:schemeClr val="accent3">
                <a:hueOff val="-540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540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C5D22F-6F17-E946-8387-3A777D751E22}">
      <dsp:nvSpPr>
        <dsp:cNvPr id="0" name=""/>
        <dsp:cNvSpPr/>
      </dsp:nvSpPr>
      <dsp:spPr>
        <a:xfrm>
          <a:off x="3080749" y="2899286"/>
          <a:ext cx="2748972" cy="1243316"/>
        </a:xfrm>
        <a:prstGeom prst="rect">
          <a:avLst/>
        </a:prstGeom>
        <a:gradFill rotWithShape="0">
          <a:gsLst>
            <a:gs pos="0">
              <a:schemeClr val="accent3">
                <a:hueOff val="-1080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1080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FFFFFF"/>
              </a:solidFill>
            </a:rPr>
            <a:t>Link-State Dynamic Routing</a:t>
          </a:r>
          <a:endParaRPr lang="en-US" sz="2500" kern="1200" dirty="0">
            <a:solidFill>
              <a:srgbClr val="FFFFFF"/>
            </a:solidFill>
          </a:endParaRPr>
        </a:p>
      </dsp:txBody>
      <dsp:txXfrm>
        <a:off x="3080749" y="2899286"/>
        <a:ext cx="2748972" cy="1243316"/>
      </dsp:txXfrm>
    </dsp:sp>
    <dsp:sp modelId="{627CEB95-F548-B840-9F8E-E122A4BEA6F0}">
      <dsp:nvSpPr>
        <dsp:cNvPr id="0" name=""/>
        <dsp:cNvSpPr/>
      </dsp:nvSpPr>
      <dsp:spPr>
        <a:xfrm>
          <a:off x="1726778" y="2899286"/>
          <a:ext cx="1230883" cy="1243316"/>
        </a:xfrm>
        <a:prstGeom prst="rect">
          <a:avLst/>
        </a:prstGeom>
        <a:gradFill rotWithShape="0">
          <a:gsLst>
            <a:gs pos="0">
              <a:schemeClr val="accent3">
                <a:hueOff val="-1080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1080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22C63-8B84-3947-814A-7FD9E5619A6D}">
      <dsp:nvSpPr>
        <dsp:cNvPr id="0" name=""/>
        <dsp:cNvSpPr/>
      </dsp:nvSpPr>
      <dsp:spPr>
        <a:xfrm>
          <a:off x="3156505" y="1534817"/>
          <a:ext cx="1243488" cy="12434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RIP</a:t>
          </a:r>
          <a:endParaRPr lang="en-US" sz="3600" kern="1200" dirty="0"/>
        </a:p>
      </dsp:txBody>
      <dsp:txXfrm>
        <a:off x="3217207" y="1595519"/>
        <a:ext cx="1122084" cy="1122084"/>
      </dsp:txXfrm>
    </dsp:sp>
    <dsp:sp modelId="{F1023DB5-04FB-F244-AB32-40084E3EFBF6}">
      <dsp:nvSpPr>
        <dsp:cNvPr id="0" name=""/>
        <dsp:cNvSpPr/>
      </dsp:nvSpPr>
      <dsp:spPr>
        <a:xfrm rot="16200000">
          <a:off x="3448377" y="1204944"/>
          <a:ext cx="659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974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13C25-23DE-014E-8AED-9B622AF106FD}">
      <dsp:nvSpPr>
        <dsp:cNvPr id="0" name=""/>
        <dsp:cNvSpPr/>
      </dsp:nvSpPr>
      <dsp:spPr>
        <a:xfrm>
          <a:off x="3361681" y="41934"/>
          <a:ext cx="833137" cy="833137"/>
        </a:xfrm>
        <a:prstGeom prst="roundRect">
          <a:avLst/>
        </a:prstGeom>
        <a:gradFill rotWithShape="0">
          <a:gsLst>
            <a:gs pos="0">
              <a:schemeClr val="accent3">
                <a:hueOff val="-1542857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1542857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Routing table</a:t>
          </a:r>
          <a:endParaRPr lang="en-US" sz="1500" kern="1200" dirty="0"/>
        </a:p>
      </dsp:txBody>
      <dsp:txXfrm>
        <a:off x="3402351" y="82604"/>
        <a:ext cx="751797" cy="751797"/>
      </dsp:txXfrm>
    </dsp:sp>
    <dsp:sp modelId="{15D299D1-A6CB-E34E-9B6F-0375BB4C25FF}">
      <dsp:nvSpPr>
        <dsp:cNvPr id="0" name=""/>
        <dsp:cNvSpPr/>
      </dsp:nvSpPr>
      <dsp:spPr>
        <a:xfrm rot="19285714">
          <a:off x="4359632" y="1545389"/>
          <a:ext cx="3700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00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14FE2-E00A-3546-89AD-A2221D5D689F}">
      <dsp:nvSpPr>
        <dsp:cNvPr id="0" name=""/>
        <dsp:cNvSpPr/>
      </dsp:nvSpPr>
      <dsp:spPr>
        <a:xfrm>
          <a:off x="4689276" y="681270"/>
          <a:ext cx="833137" cy="833137"/>
        </a:xfrm>
        <a:prstGeom prst="roundRect">
          <a:avLst/>
        </a:prstGeom>
        <a:gradFill rotWithShape="0">
          <a:gsLst>
            <a:gs pos="0">
              <a:schemeClr val="accent3">
                <a:hueOff val="-3085714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3085714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Hop count</a:t>
          </a:r>
          <a:endParaRPr lang="en-US" sz="2000" kern="1200" dirty="0"/>
        </a:p>
      </dsp:txBody>
      <dsp:txXfrm>
        <a:off x="4729946" y="721940"/>
        <a:ext cx="751797" cy="751797"/>
      </dsp:txXfrm>
    </dsp:sp>
    <dsp:sp modelId="{422D9901-F163-0349-B94C-A7A55D887409}">
      <dsp:nvSpPr>
        <dsp:cNvPr id="0" name=""/>
        <dsp:cNvSpPr/>
      </dsp:nvSpPr>
      <dsp:spPr>
        <a:xfrm rot="771429">
          <a:off x="4392058" y="2368903"/>
          <a:ext cx="633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304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C48B8-1959-5947-827A-9593C0497C38}">
      <dsp:nvSpPr>
        <dsp:cNvPr id="0" name=""/>
        <dsp:cNvSpPr/>
      </dsp:nvSpPr>
      <dsp:spPr>
        <a:xfrm>
          <a:off x="5017165" y="2117846"/>
          <a:ext cx="833137" cy="833137"/>
        </a:xfrm>
        <a:prstGeom prst="roundRect">
          <a:avLst/>
        </a:prstGeom>
        <a:gradFill rotWithShape="0">
          <a:gsLst>
            <a:gs pos="0">
              <a:schemeClr val="accent3">
                <a:hueOff val="-4628572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4628572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charset="0"/>
              <a:cs typeface="Angsana New" charset="0"/>
            </a:rPr>
            <a:t>Initialization</a:t>
          </a:r>
          <a:endParaRPr lang="en-US" sz="1000" kern="1200" dirty="0"/>
        </a:p>
      </dsp:txBody>
      <dsp:txXfrm>
        <a:off x="5057835" y="2158516"/>
        <a:ext cx="751797" cy="751797"/>
      </dsp:txXfrm>
    </dsp:sp>
    <dsp:sp modelId="{BA1501CF-D8BF-A348-9C1B-C880B87E398E}">
      <dsp:nvSpPr>
        <dsp:cNvPr id="0" name=""/>
        <dsp:cNvSpPr/>
      </dsp:nvSpPr>
      <dsp:spPr>
        <a:xfrm rot="3857143">
          <a:off x="3923224" y="3024098"/>
          <a:ext cx="5456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561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FF090-7DF8-C44C-9337-78057607B9E2}">
      <dsp:nvSpPr>
        <dsp:cNvPr id="0" name=""/>
        <dsp:cNvSpPr/>
      </dsp:nvSpPr>
      <dsp:spPr>
        <a:xfrm>
          <a:off x="4098441" y="3269890"/>
          <a:ext cx="833137" cy="833137"/>
        </a:xfrm>
        <a:prstGeom prst="roundRect">
          <a:avLst/>
        </a:prstGeom>
        <a:gradFill rotWithShape="0">
          <a:gsLst>
            <a:gs pos="0">
              <a:schemeClr val="accent3">
                <a:hueOff val="-6171429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6171429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charset="0"/>
              <a:cs typeface="Angsana New" charset="0"/>
            </a:rPr>
            <a:t>Sharing</a:t>
          </a:r>
          <a:endParaRPr lang="en-US" sz="1500" kern="1200" dirty="0"/>
        </a:p>
      </dsp:txBody>
      <dsp:txXfrm>
        <a:off x="4139111" y="3310560"/>
        <a:ext cx="751797" cy="751797"/>
      </dsp:txXfrm>
    </dsp:sp>
    <dsp:sp modelId="{BD987EEE-8570-7B4D-853C-C2A0A3B22ADB}">
      <dsp:nvSpPr>
        <dsp:cNvPr id="0" name=""/>
        <dsp:cNvSpPr/>
      </dsp:nvSpPr>
      <dsp:spPr>
        <a:xfrm rot="6942857">
          <a:off x="3087657" y="3024098"/>
          <a:ext cx="5456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561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A53BB-AA0F-E549-BF3A-762D98986A1D}">
      <dsp:nvSpPr>
        <dsp:cNvPr id="0" name=""/>
        <dsp:cNvSpPr/>
      </dsp:nvSpPr>
      <dsp:spPr>
        <a:xfrm>
          <a:off x="2624921" y="3269890"/>
          <a:ext cx="833137" cy="833137"/>
        </a:xfrm>
        <a:prstGeom prst="roundRect">
          <a:avLst/>
        </a:prstGeom>
        <a:gradFill rotWithShape="0">
          <a:gsLst>
            <a:gs pos="0">
              <a:schemeClr val="accent3">
                <a:hueOff val="-7714286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7714286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charset="0"/>
              <a:cs typeface="Angsana New" charset="0"/>
            </a:rPr>
            <a:t>Updating </a:t>
          </a:r>
          <a:endParaRPr lang="en-US" sz="1300" kern="1200" dirty="0"/>
        </a:p>
      </dsp:txBody>
      <dsp:txXfrm>
        <a:off x="2665591" y="3310560"/>
        <a:ext cx="751797" cy="751797"/>
      </dsp:txXfrm>
    </dsp:sp>
    <dsp:sp modelId="{4E339B77-7E18-5943-8EE1-A2AEC24871E0}">
      <dsp:nvSpPr>
        <dsp:cNvPr id="0" name=""/>
        <dsp:cNvSpPr/>
      </dsp:nvSpPr>
      <dsp:spPr>
        <a:xfrm rot="10028571">
          <a:off x="2531398" y="2368903"/>
          <a:ext cx="633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304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B3F8D-46EE-964E-BFFC-A167B23F7338}">
      <dsp:nvSpPr>
        <dsp:cNvPr id="0" name=""/>
        <dsp:cNvSpPr/>
      </dsp:nvSpPr>
      <dsp:spPr>
        <a:xfrm>
          <a:off x="1706196" y="2117846"/>
          <a:ext cx="833137" cy="833137"/>
        </a:xfrm>
        <a:prstGeom prst="roundRect">
          <a:avLst/>
        </a:prstGeom>
        <a:gradFill rotWithShape="0">
          <a:gsLst>
            <a:gs pos="0">
              <a:schemeClr val="accent3">
                <a:hueOff val="-9257143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9257143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charset="0"/>
              <a:cs typeface="Angsana New" charset="0"/>
            </a:rPr>
            <a:t>Message Format</a:t>
          </a:r>
          <a:endParaRPr lang="en-US" sz="1300" kern="1200" dirty="0"/>
        </a:p>
      </dsp:txBody>
      <dsp:txXfrm>
        <a:off x="1746866" y="2158516"/>
        <a:ext cx="751797" cy="751797"/>
      </dsp:txXfrm>
    </dsp:sp>
    <dsp:sp modelId="{BDC74F7C-889B-3248-95DF-3EAC7B0C1341}">
      <dsp:nvSpPr>
        <dsp:cNvPr id="0" name=""/>
        <dsp:cNvSpPr/>
      </dsp:nvSpPr>
      <dsp:spPr>
        <a:xfrm rot="13114286">
          <a:off x="2826861" y="1545389"/>
          <a:ext cx="3700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00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0D1AD-5F87-9A4A-BDB1-DA198427FB4E}">
      <dsp:nvSpPr>
        <dsp:cNvPr id="0" name=""/>
        <dsp:cNvSpPr/>
      </dsp:nvSpPr>
      <dsp:spPr>
        <a:xfrm>
          <a:off x="2034085" y="681270"/>
          <a:ext cx="833137" cy="833137"/>
        </a:xfrm>
        <a:prstGeom prst="roundRect">
          <a:avLst/>
        </a:prstGeom>
        <a:gradFill rotWithShape="0">
          <a:gsLst>
            <a:gs pos="0">
              <a:schemeClr val="accent3">
                <a:hueOff val="-1080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1080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charset="0"/>
              <a:cs typeface="Angsana New" charset="0"/>
            </a:rPr>
            <a:t>Timers</a:t>
          </a:r>
          <a:endParaRPr lang="en-US" sz="1700" kern="1200" dirty="0"/>
        </a:p>
      </dsp:txBody>
      <dsp:txXfrm>
        <a:off x="2074755" y="721940"/>
        <a:ext cx="751797" cy="751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1FFA4-4949-BE40-B808-1A1D1EE9BDB4}">
      <dsp:nvSpPr>
        <dsp:cNvPr id="0" name=""/>
        <dsp:cNvSpPr/>
      </dsp:nvSpPr>
      <dsp:spPr>
        <a:xfrm>
          <a:off x="3320" y="1491723"/>
          <a:ext cx="2903791" cy="116151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Initialization</a:t>
          </a:r>
          <a:endParaRPr lang="en-US" sz="3300" kern="1200" dirty="0"/>
        </a:p>
      </dsp:txBody>
      <dsp:txXfrm>
        <a:off x="3320" y="1491723"/>
        <a:ext cx="2613412" cy="1161516"/>
      </dsp:txXfrm>
    </dsp:sp>
    <dsp:sp modelId="{B0C20D40-8BE6-4446-84FF-85615299BC95}">
      <dsp:nvSpPr>
        <dsp:cNvPr id="0" name=""/>
        <dsp:cNvSpPr/>
      </dsp:nvSpPr>
      <dsp:spPr>
        <a:xfrm>
          <a:off x="2326354" y="1491723"/>
          <a:ext cx="2903791" cy="1161516"/>
        </a:xfrm>
        <a:prstGeom prst="chevron">
          <a:avLst/>
        </a:prstGeom>
        <a:solidFill>
          <a:schemeClr val="accent3">
            <a:hueOff val="-540000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Sharing</a:t>
          </a:r>
          <a:endParaRPr lang="en-US" sz="3300" kern="1200" dirty="0"/>
        </a:p>
      </dsp:txBody>
      <dsp:txXfrm>
        <a:off x="2907112" y="1491723"/>
        <a:ext cx="1742275" cy="1161516"/>
      </dsp:txXfrm>
    </dsp:sp>
    <dsp:sp modelId="{E7726C19-06F1-4D40-A6E0-AE95A0C3A69A}">
      <dsp:nvSpPr>
        <dsp:cNvPr id="0" name=""/>
        <dsp:cNvSpPr/>
      </dsp:nvSpPr>
      <dsp:spPr>
        <a:xfrm>
          <a:off x="4649387" y="1491723"/>
          <a:ext cx="2903791" cy="1161516"/>
        </a:xfrm>
        <a:prstGeom prst="chevron">
          <a:avLst/>
        </a:prstGeom>
        <a:solidFill>
          <a:schemeClr val="accent3">
            <a:hueOff val="-1080000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update</a:t>
          </a:r>
          <a:endParaRPr lang="en-US" sz="3300" kern="1200" dirty="0"/>
        </a:p>
      </dsp:txBody>
      <dsp:txXfrm>
        <a:off x="5230145" y="1491723"/>
        <a:ext cx="1742275" cy="1161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fld id="{27A1A75E-2FF7-2C47-9D1C-AA99393E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51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DF00809E-1C08-F544-97C5-2B7249618095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4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CAA24D22-FF04-6843-8D28-DAFA9ADC7C2B}" type="slidenum">
              <a:rPr lang="en-US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lnSpc>
                <a:spcPct val="80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>
                <a:latin typeface="Arial" charset="0"/>
              </a:rPr>
              <a:t>7.1.4.1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Two types of messages: </a:t>
            </a:r>
          </a:p>
          <a:p>
            <a:pPr lvl="1"/>
            <a:r>
              <a:rPr lang="en-US" b="1">
                <a:solidFill>
                  <a:schemeClr val="accent2"/>
                </a:solidFill>
                <a:latin typeface="Times New Roman" charset="0"/>
              </a:rPr>
              <a:t>Request messages </a:t>
            </a:r>
          </a:p>
          <a:p>
            <a:pPr lvl="2"/>
            <a:r>
              <a:rPr lang="en-US">
                <a:latin typeface="Times New Roman" charset="0"/>
              </a:rPr>
              <a:t>used to ask neighboring nodes for an update</a:t>
            </a:r>
          </a:p>
          <a:p>
            <a:pPr lvl="1"/>
            <a:r>
              <a:rPr lang="en-US" b="1">
                <a:solidFill>
                  <a:schemeClr val="accent2"/>
                </a:solidFill>
                <a:latin typeface="Times New Roman" charset="0"/>
              </a:rPr>
              <a:t>Response messages</a:t>
            </a:r>
            <a:endParaRPr lang="en-US">
              <a:latin typeface="Times New Roman" charset="0"/>
            </a:endParaRPr>
          </a:p>
          <a:p>
            <a:pPr lvl="2"/>
            <a:r>
              <a:rPr lang="en-US">
                <a:latin typeface="Times New Roman" charset="0"/>
              </a:rPr>
              <a:t>contains an update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3705F5A3-4B89-BA47-9649-5F279FC69224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31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65138" eaLnBrk="1" hangingPunct="1">
              <a:spcBef>
                <a:spcPct val="0"/>
              </a:spcBef>
              <a:buClrTx/>
              <a:buSzTx/>
            </a:pPr>
            <a:r>
              <a:rPr lang="en-US">
                <a:latin typeface="Times New Roman" charset="0"/>
              </a:rPr>
              <a:t>Routes are timeout (set to 16) after 3 minutes if they are not updated</a:t>
            </a:r>
          </a:p>
          <a:p>
            <a:pPr defTabSz="465138"/>
            <a:endParaRPr lang="en-US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B2C4B413-BC97-6542-B12D-836750442F54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34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>
                <a:solidFill>
                  <a:srgbClr val="0000CC"/>
                </a:solidFill>
                <a:latin typeface="Comic Sans MS" charset="0"/>
                <a:ea typeface="新細明體" charset="0"/>
                <a:cs typeface="新細明體" charset="0"/>
              </a:rPr>
              <a:t>Classless Addressing</a:t>
            </a:r>
            <a:endParaRPr lang="en-US" altLang="zh-TW" sz="2600">
              <a:latin typeface="Comic Sans MS" charset="0"/>
              <a:ea typeface="新細明體" charset="0"/>
              <a:cs typeface="新細明體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>
                <a:solidFill>
                  <a:srgbClr val="0000CC"/>
                </a:solidFill>
                <a:latin typeface="Comic Sans MS" charset="0"/>
                <a:ea typeface="新細明體" charset="0"/>
                <a:cs typeface="新細明體" charset="0"/>
              </a:rPr>
              <a:t>Authentication</a:t>
            </a:r>
            <a:endParaRPr lang="en-US" altLang="zh-TW" sz="2600">
              <a:latin typeface="Comic Sans MS" charset="0"/>
              <a:ea typeface="新細明體" charset="0"/>
              <a:cs typeface="新細明體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>
                <a:solidFill>
                  <a:srgbClr val="0000CC"/>
                </a:solidFill>
                <a:latin typeface="Comic Sans MS" charset="0"/>
                <a:ea typeface="新細明體" charset="0"/>
                <a:cs typeface="新細明體" charset="0"/>
              </a:rPr>
              <a:t>Multicasting</a:t>
            </a:r>
          </a:p>
          <a:p>
            <a:pPr lvl="1" eaLnBrk="1" hangingPunct="1"/>
            <a:r>
              <a:rPr lang="en-US" altLang="zh-TW" sz="2400">
                <a:latin typeface="Comic Sans MS" charset="0"/>
                <a:ea typeface="新細明體" charset="0"/>
                <a:cs typeface="新細明體" charset="0"/>
              </a:rPr>
              <a:t>RIPv1 uses broadcasting to send RIP messages to every neighbors. Routers as well as hosts receive the packets</a:t>
            </a:r>
          </a:p>
          <a:p>
            <a:pPr lvl="1" eaLnBrk="1" hangingPunct="1"/>
            <a:r>
              <a:rPr lang="en-US" altLang="zh-TW" sz="2400">
                <a:latin typeface="Comic Sans MS" charset="0"/>
                <a:ea typeface="新細明體" charset="0"/>
                <a:cs typeface="新細明體" charset="0"/>
              </a:rPr>
              <a:t>RIPv2 uses the all-router multicast address to send the RIP messages only to RIP routers in the network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62BD65B6-6D7F-394C-B97D-01A1FBF91D28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38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can send its table to B immediately, everything is fine. However, the system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becomes unstable if B sends its routing table to A before receiving A's routing table.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before receiving A's routing table.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 A receives the update and, assuming that B has found a way to reach X, immediately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updates its routing table.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 triggered update strategy, A sends its new update to B.</a:t>
            </a:r>
            <a:endParaRPr 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19352766-2E43-4648-B77D-6A73749658F9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41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If A receives a packet destined for X, it goes to B and then comes back to A. Similarly, if B receives a packet destined for X, it goes to A and comes back to B. 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33D4225B-5CCF-D945-9927-7C3CF3FECCED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42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A796F0-23FD-4463-ACE8-1E0C800A2913}" type="slidenum">
              <a:rPr lang="en-US" altLang="en-US" sz="800"/>
              <a:pPr/>
              <a:t>44</a:t>
            </a:fld>
            <a:endParaRPr lang="en-US" altLang="en-US" sz="8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30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AC7643-2AF7-4522-A16B-8DFC885B774B}" type="slidenum">
              <a:rPr lang="en-US" altLang="en-US" sz="800"/>
              <a:pPr/>
              <a:t>45</a:t>
            </a:fld>
            <a:endParaRPr lang="en-US" altLang="en-US" sz="8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5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01BC31-61A7-4D55-9787-4BBA4F3125D8}" type="slidenum">
              <a:rPr lang="en-US" altLang="en-US" sz="800"/>
              <a:pPr/>
              <a:t>46</a:t>
            </a:fld>
            <a:endParaRPr lang="en-US" altLang="en-US" sz="8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19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FFC86-E88F-44C8-9607-84556F0C3361}" type="slidenum">
              <a:rPr lang="en-US" altLang="en-US" sz="800"/>
              <a:pPr/>
              <a:t>47</a:t>
            </a:fld>
            <a:endParaRPr lang="en-US" altLang="en-US" sz="8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55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64E24F-8132-44C5-B2FA-013A46FDB374}" type="slidenum">
              <a:rPr lang="en-US" altLang="en-US" sz="800"/>
              <a:pPr/>
              <a:t>49</a:t>
            </a:fld>
            <a:endParaRPr lang="en-US" altLang="en-US" sz="8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1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22964996-E529-1642-ACA8-FD726F135D1E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5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FA2BA6DD-BD2A-1245-92EF-E3C0B2193618}" type="slidenum">
              <a:rPr lang="en-US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lnSpc>
                <a:spcPct val="80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>
                <a:latin typeface="Arial" charset="0"/>
              </a:rPr>
              <a:t>7.1.4.3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split horizon strategy has one drawback.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Normally, the distance vector protocol uses a timer, and if there is no news about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route, the node deletes the route from its table. When node B in the previous scenario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eliminates the route to X from its advertisement to A, node A cannot guess that this is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the split horizon strategy (the source of information was A) or because B has not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received any news about X recently.</a:t>
            </a:r>
            <a:endParaRPr lang="en-US" dirty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E3A490CA-C7C6-0443-8924-FF8E553D3C7D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50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21365F60-BF69-0C40-AC69-4B4A21932CF8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7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842573F5-D6D8-484B-8139-B69AB46E8FE3}" type="slidenum">
              <a:rPr lang="en-US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lnSpc>
                <a:spcPct val="80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>
                <a:latin typeface="Arial" charset="0"/>
              </a:rPr>
              <a:t>7.1.4.8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DF00809E-1C08-F544-97C5-2B7249618095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9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CAA24D22-FF04-6843-8D28-DAFA9ADC7C2B}" type="slidenum">
              <a:rPr lang="en-US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>
              <a:lnSpc>
                <a:spcPct val="80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000">
                <a:latin typeface="Arial" charset="0"/>
              </a:rPr>
              <a:t>7.1.4.1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6B703261-B4E7-A344-8C5A-F37B6833C12A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12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0000"/>
              </a:lnSpc>
            </a:pPr>
            <a:fld id="{15008CCC-76D4-7A47-9C47-979058AAD027}" type="slidenum">
              <a:rPr lang="en-US">
                <a:solidFill>
                  <a:srgbClr val="000000"/>
                </a:solidFill>
              </a:rPr>
              <a:pPr algn="ctr" eaLnBrk="1">
                <a:lnSpc>
                  <a:spcPct val="90000"/>
                </a:lnSpc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3625" y="-11798300"/>
            <a:ext cx="15730538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indent="0" algn="l" defTabSz="457200" rtl="0" eaLnBrk="1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Some send periodic updates to broadcast IP 255.255.255.255 even if topology has not changed </a:t>
            </a:r>
          </a:p>
          <a:p>
            <a:pPr eaLnBrk="1">
              <a:lnSpc>
                <a:spcPct val="80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ngsana New" charset="0"/>
              </a:rPr>
              <a:t>The whole idea of distance vector routing is the sharing of information between neighbors</a:t>
            </a:r>
          </a:p>
          <a:p>
            <a:pPr eaLnBrk="1" hangingPunct="1"/>
            <a:r>
              <a:rPr lang="en-US" dirty="0" smtClean="0">
                <a:latin typeface="Arial" charset="0"/>
                <a:cs typeface="Angsana New" charset="0"/>
              </a:rPr>
              <a:t>Although router A does not know about router C, router B does. So if router B shares its routing table with A, node A can also know how to reach node C</a:t>
            </a:r>
            <a:endParaRPr lang="th-TH" dirty="0" smtClean="0">
              <a:latin typeface="Angsana New" charset="0"/>
              <a:cs typeface="Angsana New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A1A75E-2FF7-2C47-9D1C-AA99393EC3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8881FCE3-1EC3-AC49-B838-5846CE66B2E3}" type="slidenum">
              <a:rPr lang="en-US" altLang="zh-TW" sz="1400">
                <a:latin typeface="Times New Roman" charset="0"/>
                <a:cs typeface="DejaVu Sans" charset="0"/>
              </a:rPr>
              <a:pPr eaLnBrk="1"/>
              <a:t>26</a:t>
            </a:fld>
            <a:endParaRPr lang="en-US" altLang="zh-TW" sz="1400">
              <a:latin typeface="Times New Roman" charset="0"/>
              <a:cs typeface="DejaVu Sans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zh-TW">
              <a:latin typeface="Times New Roman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65138" eaLnBrk="1" hangingPunct="1">
              <a:spcBef>
                <a:spcPct val="0"/>
              </a:spcBef>
              <a:buClrTx/>
              <a:buSzTx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Triggered Updates:</a:t>
            </a:r>
            <a:r>
              <a:rPr lang="en-US">
                <a:latin typeface="Times New Roman" charset="0"/>
              </a:rPr>
              <a:t> If a metric changes on a link, a router immediately sends out an update without waiting for the end of the update period.</a:t>
            </a:r>
          </a:p>
          <a:p>
            <a:pPr defTabSz="465138"/>
            <a:endParaRPr lang="en-US">
              <a:latin typeface="Times New Roman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7FB070AF-88B2-C248-9DAC-2F80788F13AD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27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65138" eaLnBrk="1" hangingPunct="1">
              <a:spcBef>
                <a:spcPct val="0"/>
              </a:spcBef>
              <a:buClrTx/>
              <a:buSzTx/>
            </a:pPr>
            <a:r>
              <a:rPr lang="en-US">
                <a:latin typeface="Arial" charset="0"/>
                <a:cs typeface="Angsana New" charset="0"/>
              </a:rPr>
              <a:t>Family: </a:t>
            </a:r>
            <a:r>
              <a:rPr lang="en-US">
                <a:latin typeface="Times New Roman" charset="0"/>
              </a:rPr>
              <a:t>Indicates type of address being specified (IP, IPX, etc)</a:t>
            </a:r>
          </a:p>
          <a:p>
            <a:pPr defTabSz="465138"/>
            <a:endParaRPr lang="en-US">
              <a:latin typeface="Times New Roman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55BFDD30-6284-4B4B-8143-ADB64A64319B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29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hangingPunct="1">
              <a:defRPr/>
            </a:pPr>
            <a:endParaRPr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7A2F7EC-1125-184C-AF85-6B75B98067CE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83CE-38CE-594D-86E2-A605CBADAABC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9468-8394-2F4D-9952-DC1F8590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6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9526-203E-034F-A00A-9CB0393EAF57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8C92-4FBD-8A41-BFA3-B76EE95AE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D3BA-0BA9-5D4E-BCDA-312FB4B1A173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0DA8-7D1E-A14E-A7A2-076C14520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8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F756-9BC4-1848-9484-25E777F07287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5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5942-8A15-5247-A49C-84207F872249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B88A-9CC3-B04B-8AF2-48A54F18D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7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B86D-85BE-F844-BFE6-07FCA9556F77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3A78-0403-A140-8964-81CB41C67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7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C5F3E5-ADEE-F046-9A23-A847F6A382C4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FB1FC-A1F8-574F-BEF5-7C22DD72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6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8A98FC-BBDD-B449-97AE-A57ECF28395C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58881-8CCE-F749-A53A-A9B30B1D9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87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80A46-931D-C340-8D01-65216BC08416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2A924-5C75-4F45-86DF-92B473ED1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ECA6-81E5-904B-A5A3-730706C928E3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8B49-53E7-FC40-9B0C-2D3E69069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9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0A8A-1550-B24C-BA6E-88080085F915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2F5D0-0B06-4E4F-AC6C-0E20A11B0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48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B707-739B-AC4D-962C-C43E0BA53239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5F9B8-890A-B247-A590-09DF41B70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6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343C-1725-354B-80C3-0A38BC3D9BA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5855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3AAA-46FD-6942-ADB5-0F1E63C67A2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730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52B7-81CD-D84B-898B-EEAE764F7E35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839E-3949-A146-A766-546E89DAD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F41ED18-F469-6344-B724-714AB8AB41E6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5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40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64BC53-2EBA-2C48-B564-620A14B6A375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FDC38-EBFD-F24D-B967-060DB1D3D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8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AF53-D6F8-4943-8CEF-48BFD33D98C4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E805-D791-7249-8FB4-B65FDE151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8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5096-0FE5-5B45-A1C8-F995D91FDC57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2A6B0-30AF-E041-BA42-F1FA6D5B5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9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91DC9-0C35-9D4F-8CED-B66C2C0D1007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FFD7-A9B8-CD4E-A13B-F9A6524F7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4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71EA-3CB2-F346-8F0A-382836C60F53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D4BC-033D-804A-B832-BF5EF6D2F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cs typeface="文泉驛正黑" charset="0"/>
              </a:defRPr>
            </a:lvl1pPr>
          </a:lstStyle>
          <a:p>
            <a:pPr>
              <a:defRPr/>
            </a:pPr>
            <a:fld id="{36818DBB-7881-F945-BEED-4703BB0FED4F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cs typeface="文泉驛正黑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cs typeface="文泉驛正黑" charset="0"/>
              </a:defRPr>
            </a:lvl1pPr>
          </a:lstStyle>
          <a:p>
            <a:pPr>
              <a:defRPr/>
            </a:pPr>
            <a:fld id="{65545BCD-3FCC-9948-9EE4-0AE00C7D4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00600" y="4624388"/>
            <a:ext cx="4038600" cy="933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Dynamic Routing Protocols part2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>
                <a:latin typeface="Arial"/>
                <a:cs typeface="Arial"/>
              </a:rPr>
              <a:t>Classful</a:t>
            </a:r>
            <a:r>
              <a:rPr lang="en-US" sz="2800" b="1" dirty="0" smtClean="0">
                <a:latin typeface="Arial"/>
                <a:cs typeface="Arial"/>
              </a:rPr>
              <a:t> and Classless Routing Protocols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556500" cy="4144963"/>
          </a:xfrm>
        </p:spPr>
        <p:txBody>
          <a:bodyPr/>
          <a:lstStyle/>
          <a:p>
            <a:pPr marL="342900" indent="-341313"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Classful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routing protocols do not send subnet mask information in their routing updates </a:t>
            </a:r>
          </a:p>
          <a:p>
            <a:pPr marL="571500" lvl="1" indent="-341313"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Only RIPv1 and IGRP are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classful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571500" lvl="1" indent="-341313"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Created when network addresses were allocated based on classes (class A, B, or C)</a:t>
            </a:r>
          </a:p>
          <a:p>
            <a:pPr marL="342900" indent="-341313"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Classless routing protocols include subnet mask information in the routing updates</a:t>
            </a:r>
          </a:p>
          <a:p>
            <a:pPr marL="571500" lvl="1" indent="-341313"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RIPv2, EIGRP, OSPF, and IS_IS</a:t>
            </a:r>
          </a:p>
          <a:p>
            <a:pPr marL="571500" lvl="1" indent="-341313"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Support VLSM and CIDR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1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69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663366"/>
                </a:solidFill>
                <a:latin typeface="Arial" charset="0"/>
                <a:cs typeface="文泉驛正黑" charset="0"/>
              </a:rPr>
              <a:t>Routing Protocol Characteristics</a:t>
            </a:r>
            <a:endParaRPr lang="en-US" sz="2800" dirty="0">
              <a:solidFill>
                <a:srgbClr val="6633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4864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</a:rPr>
              <a:t>RIP uses the Bellman-Ford algorithm as its routing algorithm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</a:rPr>
              <a:t>IGRP and EIGRP use the Diffusing Update Algorithm (DUAL) routing algorithm developed by Cisco</a:t>
            </a:r>
          </a:p>
        </p:txBody>
      </p:sp>
    </p:spTree>
    <p:extLst>
      <p:ext uri="{BB962C8B-B14F-4D97-AF65-F5344CB8AC3E}">
        <p14:creationId xmlns:p14="http://schemas.microsoft.com/office/powerpoint/2010/main" val="373411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>
              <a:tabLst>
                <a:tab pos="4803775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b="1" dirty="0" smtClean="0">
                <a:solidFill>
                  <a:srgbClr val="663366"/>
                </a:solidFill>
                <a:latin typeface="Arial" charset="0"/>
              </a:rPr>
              <a:t>Distance </a:t>
            </a:r>
            <a:r>
              <a:rPr lang="en-US" sz="2800" b="1" dirty="0">
                <a:solidFill>
                  <a:srgbClr val="663366"/>
                </a:solidFill>
                <a:latin typeface="Arial" charset="0"/>
              </a:rPr>
              <a:t>Vector Technologies</a:t>
            </a:r>
          </a:p>
        </p:txBody>
      </p:sp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533400" y="1905000"/>
            <a:ext cx="8229600" cy="2614647"/>
          </a:xfrm>
          <a:custGeom>
            <a:avLst/>
            <a:gdLst>
              <a:gd name="T0" fmla="*/ 25177005 w 5668963"/>
              <a:gd name="T1" fmla="*/ 2303584 h 4478338"/>
              <a:gd name="T2" fmla="*/ 12588515 w 5668963"/>
              <a:gd name="T3" fmla="*/ 4607166 h 4478338"/>
              <a:gd name="T4" fmla="*/ 0 w 5668963"/>
              <a:gd name="T5" fmla="*/ 2303584 h 4478338"/>
              <a:gd name="T6" fmla="*/ 12588515 w 5668963"/>
              <a:gd name="T7" fmla="*/ 0 h 44783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668963"/>
              <a:gd name="T13" fmla="*/ 0 h 4478338"/>
              <a:gd name="T14" fmla="*/ 5668963 w 5668963"/>
              <a:gd name="T15" fmla="*/ 4478338 h 4478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8963" h="4478338">
                <a:moveTo>
                  <a:pt x="0" y="0"/>
                </a:moveTo>
                <a:lnTo>
                  <a:pt x="15747" y="0"/>
                </a:lnTo>
                <a:lnTo>
                  <a:pt x="15747" y="12442"/>
                </a:lnTo>
                <a:lnTo>
                  <a:pt x="0" y="124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marL="342900" indent="-341313">
              <a:lnSpc>
                <a:spcPct val="12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 b="1" dirty="0">
                <a:solidFill>
                  <a:srgbClr val="595959"/>
                </a:solidFill>
              </a:rPr>
              <a:t>Distance vector routing protocols </a:t>
            </a:r>
          </a:p>
          <a:p>
            <a:pPr marL="342900" indent="-341313">
              <a:lnSpc>
                <a:spcPct val="100000"/>
              </a:lnSpc>
              <a:spcBef>
                <a:spcPts val="1200"/>
              </a:spcBef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 dirty="0">
                <a:solidFill>
                  <a:srgbClr val="595959"/>
                </a:solidFill>
              </a:rPr>
              <a:t>Share updates between neighbors</a:t>
            </a:r>
          </a:p>
          <a:p>
            <a:pPr marL="342900" indent="-341313">
              <a:lnSpc>
                <a:spcPct val="100000"/>
              </a:lnSpc>
              <a:spcBef>
                <a:spcPts val="1200"/>
              </a:spcBef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 dirty="0">
                <a:solidFill>
                  <a:srgbClr val="595959"/>
                </a:solidFill>
              </a:rPr>
              <a:t>Not aware of the network topology</a:t>
            </a:r>
          </a:p>
          <a:p>
            <a:pPr marL="342900" indent="-341313">
              <a:lnSpc>
                <a:spcPct val="100000"/>
              </a:lnSpc>
              <a:spcBef>
                <a:spcPts val="1200"/>
              </a:spcBef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 dirty="0" smtClean="0">
                <a:solidFill>
                  <a:srgbClr val="595959"/>
                </a:solidFill>
              </a:rPr>
              <a:t>Some send </a:t>
            </a:r>
            <a:r>
              <a:rPr lang="en-US" sz="2000" dirty="0">
                <a:solidFill>
                  <a:srgbClr val="595959"/>
                </a:solidFill>
              </a:rPr>
              <a:t>periodic updates </a:t>
            </a:r>
            <a:r>
              <a:rPr lang="en-US" sz="2000" dirty="0" smtClean="0">
                <a:solidFill>
                  <a:srgbClr val="595959"/>
                </a:solidFill>
              </a:rPr>
              <a:t>even </a:t>
            </a:r>
            <a:r>
              <a:rPr lang="en-US" sz="2000" dirty="0">
                <a:solidFill>
                  <a:srgbClr val="595959"/>
                </a:solidFill>
              </a:rPr>
              <a:t>if topology has not </a:t>
            </a:r>
            <a:r>
              <a:rPr lang="en-US" sz="2000" dirty="0" smtClean="0">
                <a:solidFill>
                  <a:srgbClr val="595959"/>
                </a:solidFill>
              </a:rPr>
              <a:t>changed </a:t>
            </a:r>
            <a:r>
              <a:rPr lang="en-US" sz="2000" dirty="0" err="1" smtClean="0">
                <a:solidFill>
                  <a:srgbClr val="595959"/>
                </a:solidFill>
              </a:rPr>
              <a:t>e.g</a:t>
            </a:r>
            <a:r>
              <a:rPr lang="en-US" sz="2000" dirty="0" smtClean="0">
                <a:solidFill>
                  <a:srgbClr val="595959"/>
                </a:solidFill>
              </a:rPr>
              <a:t> RIP  ( consume bandwidth and resources)</a:t>
            </a:r>
            <a:endParaRPr lang="en-US" sz="2000" dirty="0">
              <a:solidFill>
                <a:srgbClr val="595959"/>
              </a:solidFill>
            </a:endParaRPr>
          </a:p>
          <a:p>
            <a:pPr marL="342900" indent="-341313">
              <a:lnSpc>
                <a:spcPct val="100000"/>
              </a:lnSpc>
              <a:spcBef>
                <a:spcPts val="1200"/>
              </a:spcBef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 dirty="0" smtClean="0">
                <a:solidFill>
                  <a:srgbClr val="595959"/>
                </a:solidFill>
              </a:rPr>
              <a:t>Some only </a:t>
            </a:r>
            <a:r>
              <a:rPr lang="en-US" sz="2000" dirty="0">
                <a:solidFill>
                  <a:srgbClr val="595959"/>
                </a:solidFill>
              </a:rPr>
              <a:t>send an update when topology has </a:t>
            </a:r>
            <a:r>
              <a:rPr lang="en-US" sz="2000" dirty="0" smtClean="0">
                <a:solidFill>
                  <a:srgbClr val="595959"/>
                </a:solidFill>
              </a:rPr>
              <a:t>changed e.g. EIGRP </a:t>
            </a:r>
            <a:endParaRPr lang="en-US" sz="2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RIP Routing Protocol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867397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663366"/>
                </a:solidFill>
                <a:latin typeface="Arial" charset="0"/>
                <a:cs typeface="Arial" charset="0"/>
              </a:rPr>
              <a:t>RIP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848600" cy="406876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RIP is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 IGP routing protocol for exchanging routing table information between routers.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dirty="0" smtClean="0">
                <a:latin typeface="Arial"/>
                <a:cs typeface="Arial"/>
              </a:rPr>
              <a:t>It </a:t>
            </a:r>
            <a:r>
              <a:rPr lang="en-US" dirty="0">
                <a:latin typeface="Arial"/>
                <a:cs typeface="Arial"/>
              </a:rPr>
              <a:t>is a very simple protocol based on distance vector </a:t>
            </a:r>
            <a:r>
              <a:rPr lang="en-US" dirty="0" smtClean="0">
                <a:latin typeface="Arial"/>
                <a:cs typeface="Arial"/>
              </a:rPr>
              <a:t>routing.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dirty="0" smtClean="0">
                <a:latin typeface="Arial"/>
                <a:cs typeface="Arial"/>
              </a:rPr>
              <a:t>It uses a hop </a:t>
            </a:r>
            <a:r>
              <a:rPr lang="en-US" dirty="0">
                <a:latin typeface="Arial"/>
                <a:cs typeface="Arial"/>
              </a:rPr>
              <a:t>count as a path selection metric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RIP routes have an administrative distance </a:t>
            </a:r>
            <a:r>
              <a:rPr lang="en-US" dirty="0" smtClean="0">
                <a:latin typeface="Arial"/>
                <a:cs typeface="Arial"/>
              </a:rPr>
              <a:t>(AD) of </a:t>
            </a:r>
            <a:r>
              <a:rPr lang="en-US" dirty="0">
                <a:latin typeface="Arial"/>
                <a:cs typeface="Arial"/>
              </a:rPr>
              <a:t>120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>
              <a:spcBef>
                <a:spcPts val="800"/>
              </a:spcBef>
              <a:spcAft>
                <a:spcPts val="600"/>
              </a:spcAft>
              <a:defRPr/>
            </a:pPr>
            <a:r>
              <a:rPr lang="en-US" dirty="0">
                <a:latin typeface="Arial"/>
                <a:cs typeface="Arial"/>
              </a:rPr>
              <a:t>RIP has a maximum hop count of 15 hops , with “16” equal to “”.</a:t>
            </a:r>
          </a:p>
          <a:p>
            <a:pPr>
              <a:spcBef>
                <a:spcPts val="800"/>
              </a:spcBef>
              <a:spcAft>
                <a:spcPts val="600"/>
              </a:spcAft>
              <a:defRPr/>
            </a:pPr>
            <a:r>
              <a:rPr lang="en-US" dirty="0">
                <a:latin typeface="Arial"/>
                <a:cs typeface="Arial"/>
              </a:rPr>
              <a:t>It uses a </a:t>
            </a:r>
            <a:r>
              <a:rPr lang="en-US" dirty="0" smtClean="0">
                <a:latin typeface="Arial"/>
                <a:cs typeface="Arial"/>
              </a:rPr>
              <a:t>three </a:t>
            </a:r>
            <a:r>
              <a:rPr lang="en-US" dirty="0">
                <a:latin typeface="Arial"/>
                <a:cs typeface="Arial"/>
              </a:rPr>
              <a:t>types of timers.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 charset="0"/>
                <a:cs typeface="Arial" charset="0"/>
              </a:rPr>
              <a:t>Distance Vector Routing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Arial" charset="0"/>
                <a:cs typeface="Arial" charset="0"/>
              </a:rPr>
              <a:t>In distance vector routing, each router shares its routing table with its immediate neighbors </a:t>
            </a:r>
            <a:r>
              <a:rPr lang="en-US" dirty="0">
                <a:solidFill>
                  <a:schemeClr val="accent6"/>
                </a:solidFill>
                <a:latin typeface="Arial" charset="0"/>
                <a:cs typeface="Arial" charset="0"/>
              </a:rPr>
              <a:t>periodically</a:t>
            </a:r>
            <a:r>
              <a:rPr lang="en-US" dirty="0">
                <a:latin typeface="Arial" charset="0"/>
                <a:cs typeface="Arial" charset="0"/>
              </a:rPr>
              <a:t> and when there is a </a:t>
            </a:r>
            <a:r>
              <a:rPr lang="en-US" dirty="0">
                <a:solidFill>
                  <a:schemeClr val="accent5"/>
                </a:solidFill>
                <a:latin typeface="Arial" charset="0"/>
                <a:cs typeface="Arial" charset="0"/>
              </a:rPr>
              <a:t>change</a:t>
            </a:r>
            <a:r>
              <a:rPr lang="en-US" dirty="0">
                <a:latin typeface="Arial" charset="0"/>
                <a:cs typeface="Arial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charset="0"/>
                <a:cs typeface="Arial" charset="0"/>
              </a:rPr>
              <a:t>The three features: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Each router sends </a:t>
            </a:r>
            <a:r>
              <a:rPr lang="en-US" dirty="0">
                <a:solidFill>
                  <a:srgbClr val="F7901E"/>
                </a:solidFill>
                <a:latin typeface="Arial" charset="0"/>
                <a:cs typeface="Arial" charset="0"/>
              </a:rPr>
              <a:t>all</a:t>
            </a:r>
            <a:r>
              <a:rPr lang="en-US" dirty="0">
                <a:latin typeface="Arial" charset="0"/>
                <a:cs typeface="Arial" charset="0"/>
              </a:rPr>
              <a:t> or </a:t>
            </a:r>
            <a:r>
              <a:rPr lang="en-US" dirty="0">
                <a:solidFill>
                  <a:schemeClr val="accent6"/>
                </a:solidFill>
                <a:latin typeface="Arial" charset="0"/>
                <a:cs typeface="Arial" charset="0"/>
              </a:rPr>
              <a:t>part</a:t>
            </a:r>
            <a:r>
              <a:rPr lang="en-US" dirty="0">
                <a:latin typeface="Arial" charset="0"/>
                <a:cs typeface="Arial" charset="0"/>
              </a:rPr>
              <a:t> of its routing table in routing updates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Sharing </a:t>
            </a:r>
            <a:r>
              <a:rPr lang="en-US" dirty="0">
                <a:solidFill>
                  <a:schemeClr val="accent5"/>
                </a:solidFill>
                <a:latin typeface="Arial" charset="0"/>
                <a:cs typeface="Arial" charset="0"/>
              </a:rPr>
              <a:t>only</a:t>
            </a:r>
            <a:r>
              <a:rPr lang="en-US" dirty="0">
                <a:latin typeface="Arial" charset="0"/>
                <a:cs typeface="Arial" charset="0"/>
              </a:rPr>
              <a:t> with 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neighbors 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Sharing at </a:t>
            </a:r>
            <a:r>
              <a:rPr lang="en-US" dirty="0">
                <a:solidFill>
                  <a:schemeClr val="accent5"/>
                </a:solidFill>
                <a:latin typeface="Arial" charset="0"/>
                <a:cs typeface="Arial" charset="0"/>
              </a:rPr>
              <a:t>regular intervals </a:t>
            </a:r>
            <a:r>
              <a:rPr lang="en-US" dirty="0">
                <a:latin typeface="Arial" charset="0"/>
                <a:cs typeface="Arial" charset="0"/>
              </a:rPr>
              <a:t>and when there is a 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change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Routing Table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575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Every router keeps a routing table.</a:t>
            </a:r>
          </a:p>
          <a:p>
            <a:r>
              <a:rPr lang="en-US" dirty="0">
                <a:latin typeface="Arial" charset="0"/>
                <a:cs typeface="Arial" charset="0"/>
              </a:rPr>
              <a:t>The routing table has one entry for each destination network of which the router is aware</a:t>
            </a:r>
            <a:r>
              <a:rPr lang="en-US" dirty="0">
                <a:latin typeface="Rockwell" charset="0"/>
              </a:rPr>
              <a:t>.</a:t>
            </a:r>
          </a:p>
        </p:txBody>
      </p:sp>
      <p:pic>
        <p:nvPicPr>
          <p:cNvPr id="44035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2898" r="8990" b="19968"/>
          <a:stretch>
            <a:fillRect/>
          </a:stretch>
        </p:blipFill>
        <p:spPr bwMode="auto">
          <a:xfrm>
            <a:off x="1524000" y="3962400"/>
            <a:ext cx="61849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Routing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The entry consists of:</a:t>
            </a:r>
          </a:p>
          <a:p>
            <a:pPr lvl="1">
              <a:defRPr/>
            </a:pPr>
            <a:r>
              <a:rPr lang="en-US" dirty="0" smtClean="0">
                <a:latin typeface="Arial"/>
                <a:cs typeface="Arial"/>
              </a:rPr>
              <a:t> the destination network address,</a:t>
            </a:r>
          </a:p>
          <a:p>
            <a:pPr lvl="1">
              <a:defRPr/>
            </a:pPr>
            <a:r>
              <a:rPr lang="en-US" dirty="0" smtClean="0">
                <a:latin typeface="Arial"/>
                <a:cs typeface="Arial"/>
              </a:rPr>
              <a:t> the shortest path to reach the destination in hop count, </a:t>
            </a:r>
          </a:p>
          <a:p>
            <a:pPr lvl="1">
              <a:defRPr/>
            </a:pPr>
            <a:r>
              <a:rPr lang="en-US" dirty="0" smtClean="0">
                <a:latin typeface="Arial"/>
                <a:cs typeface="Arial"/>
              </a:rPr>
              <a:t>and the next router to which the packet should be delivered.</a:t>
            </a:r>
          </a:p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The table may contain other information.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Hop Count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959725" cy="4144963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The hop count is the number of networks that a packet encounters to reach its final destination.</a:t>
            </a:r>
          </a:p>
          <a:p>
            <a:r>
              <a:rPr lang="en-US">
                <a:latin typeface="Arial" charset="0"/>
                <a:cs typeface="Arial" charset="0"/>
              </a:rPr>
              <a:t>After 15 hops, the packet is discarded</a:t>
            </a:r>
          </a:p>
          <a:p>
            <a:endParaRPr lang="en-US">
              <a:latin typeface="Rockwell" charset="0"/>
            </a:endParaRPr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69342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/>
                <a:cs typeface="Arial"/>
              </a:rPr>
              <a:t>RIP </a:t>
            </a:r>
            <a:endParaRPr lang="en-US" sz="2800" b="1" dirty="0"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389298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Down Arrow 4"/>
          <p:cNvSpPr/>
          <p:nvPr/>
        </p:nvSpPr>
        <p:spPr>
          <a:xfrm rot="991370">
            <a:off x="4639439" y="3000536"/>
            <a:ext cx="1371600" cy="673408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1548078">
            <a:off x="4393031" y="4636671"/>
            <a:ext cx="1371600" cy="609600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8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CH2 Outline</a:t>
            </a:r>
            <a:endParaRPr lang="en-US">
              <a:latin typeface="Rockwel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257800" y="3810000"/>
            <a:ext cx="838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RIP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2362200" y="5257800"/>
            <a:ext cx="1219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OSPF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cs typeface="Angsana New" charset="0"/>
              </a:rPr>
              <a:t>Initialization</a:t>
            </a:r>
            <a:endParaRPr lang="th-TH" sz="2800" b="1" dirty="0">
              <a:latin typeface="Angsana New" charset="0"/>
              <a:cs typeface="Angsana New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200"/>
              </a:spcBef>
              <a:spcAft>
                <a:spcPts val="1200"/>
              </a:spcAft>
              <a:defRPr/>
            </a:pPr>
            <a:r>
              <a:rPr lang="en-US" dirty="0" smtClean="0">
                <a:latin typeface="Arial" charset="0"/>
                <a:cs typeface="Angsana New" charset="0"/>
              </a:rPr>
              <a:t>When a router is added to a network, it initializes a routing table for itself, using its configuration file.</a:t>
            </a:r>
          </a:p>
          <a:p>
            <a:pPr eaLnBrk="1" hangingPunct="1">
              <a:spcBef>
                <a:spcPts val="200"/>
              </a:spcBef>
              <a:spcAft>
                <a:spcPts val="1200"/>
              </a:spcAft>
              <a:defRPr/>
            </a:pPr>
            <a:r>
              <a:rPr lang="en-US" dirty="0" smtClean="0">
                <a:latin typeface="Arial" charset="0"/>
                <a:cs typeface="Angsana New" charset="0"/>
              </a:rPr>
              <a:t>The table contains only the directly attached networks and hop counts, which are initialized to 1.</a:t>
            </a:r>
          </a:p>
          <a:p>
            <a:pPr eaLnBrk="1" hangingPunct="1">
              <a:spcBef>
                <a:spcPts val="200"/>
              </a:spcBef>
              <a:spcAft>
                <a:spcPts val="1200"/>
              </a:spcAft>
              <a:defRPr/>
            </a:pPr>
            <a:r>
              <a:rPr lang="en-US" dirty="0" smtClean="0">
                <a:latin typeface="Arial" charset="0"/>
                <a:cs typeface="Angsana New" charset="0"/>
              </a:rPr>
              <a:t>The next-hop field is empty.</a:t>
            </a:r>
          </a:p>
        </p:txBody>
      </p:sp>
      <p:pic>
        <p:nvPicPr>
          <p:cNvPr id="4710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62611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cs typeface="Angsana New" charset="0"/>
              </a:rPr>
              <a:t>Sharing</a:t>
            </a:r>
            <a:endParaRPr lang="th-TH" sz="2800" b="1" dirty="0">
              <a:latin typeface="Angsana New" charset="0"/>
              <a:cs typeface="Angsana New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Each router sent its </a:t>
            </a:r>
            <a:r>
              <a:rPr lang="en-US" dirty="0">
                <a:latin typeface="Arial"/>
                <a:cs typeface="Arial"/>
              </a:rPr>
              <a:t>routing table </a:t>
            </a:r>
            <a:r>
              <a:rPr lang="en-US" dirty="0" smtClean="0">
                <a:latin typeface="Arial"/>
                <a:cs typeface="Arial"/>
              </a:rPr>
              <a:t>to its </a:t>
            </a:r>
            <a:r>
              <a:rPr lang="en-US" dirty="0">
                <a:latin typeface="Arial"/>
                <a:cs typeface="Arial"/>
              </a:rPr>
              <a:t>immediate neighbors periodically and when there is a </a:t>
            </a:r>
            <a:r>
              <a:rPr lang="en-US" dirty="0" smtClean="0">
                <a:latin typeface="Arial"/>
                <a:cs typeface="Arial"/>
              </a:rPr>
              <a:t>change in the table.</a:t>
            </a:r>
          </a:p>
          <a:p>
            <a:pPr marL="0" indent="0" eaLnBrk="1" hangingPunct="1">
              <a:buNone/>
            </a:pPr>
            <a:endParaRPr lang="en-US" dirty="0" smtClean="0">
              <a:latin typeface="Arial"/>
              <a:cs typeface="Arial"/>
            </a:endParaRPr>
          </a:p>
          <a:p>
            <a:pPr eaLnBrk="1" hangingPunct="1"/>
            <a:endParaRPr lang="th-TH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cs typeface="Angsana New" charset="0"/>
              </a:rPr>
              <a:t>Updating </a:t>
            </a:r>
            <a:endParaRPr lang="th-TH" sz="2800" b="1" dirty="0">
              <a:latin typeface="Angsana New" charset="0"/>
              <a:cs typeface="Angsana New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spcBef>
                <a:spcPts val="1800"/>
              </a:spcBef>
            </a:pPr>
            <a:r>
              <a:rPr lang="en-US" sz="2400" dirty="0">
                <a:latin typeface="Arial" charset="0"/>
                <a:cs typeface="Angsana New" charset="0"/>
              </a:rPr>
              <a:t>When a router  receives a 2-column table from a neighbor, it needs to update its routing </a:t>
            </a:r>
            <a:r>
              <a:rPr lang="en-US" sz="2400" dirty="0" smtClean="0">
                <a:latin typeface="Arial" charset="0"/>
                <a:cs typeface="Angsana New" charset="0"/>
              </a:rPr>
              <a:t>table.</a:t>
            </a:r>
          </a:p>
          <a:p>
            <a:pPr marL="609600" indent="-609600" eaLnBrk="1" hangingPunct="1">
              <a:spcBef>
                <a:spcPts val="1800"/>
              </a:spcBef>
            </a:pPr>
            <a:r>
              <a:rPr lang="en-US" sz="2400" dirty="0" smtClean="0">
                <a:latin typeface="Arial" charset="0"/>
                <a:cs typeface="Angsana New" charset="0"/>
              </a:rPr>
              <a:t>Updating </a:t>
            </a:r>
            <a:r>
              <a:rPr lang="en-US" sz="2400" dirty="0">
                <a:latin typeface="Arial" charset="0"/>
                <a:cs typeface="Angsana New" charset="0"/>
              </a:rPr>
              <a:t>takes 3 steps:</a:t>
            </a:r>
          </a:p>
          <a:p>
            <a:pPr marL="990600" lvl="1" indent="-533400" eaLnBrk="1" hangingPunct="1">
              <a:spcBef>
                <a:spcPts val="1800"/>
              </a:spcBef>
              <a:buFontTx/>
              <a:buAutoNum type="arabicPeriod"/>
            </a:pPr>
            <a:r>
              <a:rPr lang="en-US" sz="2000" dirty="0">
                <a:latin typeface="Arial" charset="0"/>
                <a:cs typeface="Angsana New" charset="0"/>
              </a:rPr>
              <a:t>The receiving router needs to add one hop count to each value in the hop count column</a:t>
            </a:r>
          </a:p>
          <a:p>
            <a:pPr marL="990600" lvl="1" indent="-533400" eaLnBrk="1" hangingPunct="1">
              <a:spcBef>
                <a:spcPts val="1800"/>
              </a:spcBef>
              <a:buFontTx/>
              <a:buAutoNum type="arabicPeriod"/>
            </a:pPr>
            <a:r>
              <a:rPr lang="en-US" sz="2000" dirty="0">
                <a:latin typeface="Arial" charset="0"/>
                <a:cs typeface="Angsana New" charset="0"/>
              </a:rPr>
              <a:t>The receiving router needs to add the name of the sending router to each row as the 3</a:t>
            </a:r>
            <a:r>
              <a:rPr lang="en-US" sz="2000" baseline="30000" dirty="0">
                <a:latin typeface="Arial" charset="0"/>
                <a:cs typeface="Angsana New" charset="0"/>
              </a:rPr>
              <a:t>rd</a:t>
            </a:r>
            <a:r>
              <a:rPr lang="en-US" sz="2000" dirty="0">
                <a:latin typeface="Arial" charset="0"/>
                <a:cs typeface="Angsana New" charset="0"/>
              </a:rPr>
              <a:t> column if the receiving router uses information from any row. The sending router is the next node in the route</a:t>
            </a:r>
            <a:endParaRPr lang="th-TH" sz="2000" dirty="0">
              <a:latin typeface="Angsana New" charset="0"/>
              <a:cs typeface="Angsana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 charset="0"/>
                <a:cs typeface="Angsana New" charset="0"/>
              </a:rPr>
              <a:t>Updating </a:t>
            </a:r>
            <a:endParaRPr lang="en-US" sz="2800" b="1" dirty="0">
              <a:latin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5275" indent="0"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cs typeface="Angsana New" charset="0"/>
              </a:rPr>
              <a:t>3- The receiving router needs to compare each row of its old table with the corresponding row of the modified version of the received table.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pic>
        <p:nvPicPr>
          <p:cNvPr id="5017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248025"/>
            <a:ext cx="7161213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Updating Algorithm</a:t>
            </a:r>
          </a:p>
        </p:txBody>
      </p:sp>
      <p:pic>
        <p:nvPicPr>
          <p:cNvPr id="51202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181225"/>
            <a:ext cx="8062912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頁尾版面配置區 1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TW">
                <a:ea typeface="新細明體" charset="0"/>
                <a:cs typeface="新細明體" charset="0"/>
              </a:rPr>
              <a:t>TCP/IP Protocol Suite</a:t>
            </a:r>
          </a:p>
        </p:txBody>
      </p:sp>
      <p:sp>
        <p:nvSpPr>
          <p:cNvPr id="47107" name="投影片編號版面配置區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084C5C26-82DA-0A4C-8419-390B2317DD81}" type="slidenum">
              <a:rPr lang="en-US" altLang="zh-TW" b="0">
                <a:ea typeface="新細明體" charset="0"/>
              </a:rPr>
              <a:pPr>
                <a:defRPr/>
              </a:pPr>
              <a:t>26</a:t>
            </a:fld>
            <a:endParaRPr lang="en-US" altLang="zh-TW" b="0">
              <a:ea typeface="新細明體" charset="0"/>
            </a:endParaRPr>
          </a:p>
        </p:txBody>
      </p:sp>
      <p:pic>
        <p:nvPicPr>
          <p:cNvPr id="65127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600200"/>
            <a:ext cx="7129462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1276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62450"/>
            <a:ext cx="12620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1278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4337050"/>
            <a:ext cx="1252537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1279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197350"/>
            <a:ext cx="125253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1280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3973513"/>
            <a:ext cx="1252537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1281" name="Picture 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67038"/>
            <a:ext cx="73342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1284" name="Picture 2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25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1285" name="Picture 2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67038"/>
            <a:ext cx="731838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1282" name="Picture 1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67038"/>
            <a:ext cx="725488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1574 L 0.5099 0.01574 " pathEditMode="relative" ptsTypes="AA">
                                      <p:cBhvr>
                                        <p:cTn id="14" dur="2000" fill="hold"/>
                                        <p:tgtEl>
                                          <p:spTgt spid="65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5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6.2963E-6 L 0.55 -6.2963E-6 " pathEditMode="relative" ptsTypes="AA">
                                      <p:cBhvr>
                                        <p:cTn id="31" dur="2000" fill="hold"/>
                                        <p:tgtEl>
                                          <p:spTgt spid="65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5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6667 -3.33333E-6 " pathEditMode="relative" ptsTypes="AA">
                                      <p:cBhvr>
                                        <p:cTn id="48" dur="2000" fill="hold"/>
                                        <p:tgtEl>
                                          <p:spTgt spid="651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5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6 L 0.65 -7.40741E-6 " pathEditMode="relative" ptsTypes="AA">
                                      <p:cBhvr>
                                        <p:cTn id="65" dur="2000" fill="hold"/>
                                        <p:tgtEl>
                                          <p:spTgt spid="651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65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cs typeface="Angsana New" charset="0"/>
              </a:rPr>
              <a:t>When to Share</a:t>
            </a:r>
            <a:endParaRPr lang="th-TH" sz="2800" b="1" dirty="0">
              <a:latin typeface="Angsana New" charset="0"/>
              <a:cs typeface="Angsana New" charset="0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spcBef>
                <a:spcPts val="600"/>
              </a:spcBef>
            </a:pPr>
            <a:r>
              <a:rPr lang="en-US" sz="2400" dirty="0" smtClean="0">
                <a:solidFill>
                  <a:schemeClr val="accent5"/>
                </a:solidFill>
                <a:latin typeface="Arial" charset="0"/>
                <a:cs typeface="Angsana New" charset="0"/>
              </a:rPr>
              <a:t>Periodic Update</a:t>
            </a:r>
            <a:r>
              <a:rPr lang="en-US" sz="2400" dirty="0" smtClean="0">
                <a:latin typeface="Arial" charset="0"/>
                <a:cs typeface="Angsana New" charset="0"/>
              </a:rPr>
              <a:t>:</a:t>
            </a:r>
            <a:br>
              <a:rPr lang="en-US" sz="2400" dirty="0" smtClean="0">
                <a:latin typeface="Arial" charset="0"/>
                <a:cs typeface="Angsana New" charset="0"/>
              </a:rPr>
            </a:br>
            <a:r>
              <a:rPr lang="en-US" sz="2400" dirty="0" smtClean="0">
                <a:latin typeface="Arial" charset="0"/>
                <a:cs typeface="Angsana New" charset="0"/>
              </a:rPr>
              <a:t> </a:t>
            </a:r>
            <a:r>
              <a:rPr lang="en-US" sz="2400" dirty="0">
                <a:latin typeface="Arial" charset="0"/>
                <a:cs typeface="Angsana New" charset="0"/>
              </a:rPr>
              <a:t>A router sends its routing table, normally every 30 seconds, in a periodic update.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en-US" sz="2400" dirty="0">
                <a:solidFill>
                  <a:srgbClr val="F7901E"/>
                </a:solidFill>
                <a:latin typeface="Arial" charset="0"/>
                <a:cs typeface="Angsana New" charset="0"/>
              </a:rPr>
              <a:t>Triggered </a:t>
            </a:r>
            <a:r>
              <a:rPr lang="en-US" sz="2400" dirty="0" smtClean="0">
                <a:solidFill>
                  <a:srgbClr val="F7901E"/>
                </a:solidFill>
                <a:latin typeface="Arial" charset="0"/>
                <a:cs typeface="Angsana New" charset="0"/>
              </a:rPr>
              <a:t>Update</a:t>
            </a:r>
            <a:r>
              <a:rPr lang="en-US" sz="2400" dirty="0" smtClean="0">
                <a:latin typeface="Arial" charset="0"/>
                <a:cs typeface="Angsana New" charset="0"/>
              </a:rPr>
              <a:t>:</a:t>
            </a:r>
            <a:br>
              <a:rPr lang="en-US" sz="2400" dirty="0" smtClean="0">
                <a:latin typeface="Arial" charset="0"/>
                <a:cs typeface="Angsana New" charset="0"/>
              </a:rPr>
            </a:br>
            <a:r>
              <a:rPr lang="en-US" sz="2400" dirty="0" smtClean="0">
                <a:latin typeface="Arial" charset="0"/>
                <a:cs typeface="Angsana New" charset="0"/>
              </a:rPr>
              <a:t> </a:t>
            </a:r>
            <a:r>
              <a:rPr lang="en-US" sz="2400" dirty="0">
                <a:latin typeface="Arial" charset="0"/>
                <a:cs typeface="Angsana New" charset="0"/>
              </a:rPr>
              <a:t>A router sends its 2-column routing table to its neighbors any time there is a change in its routing table. The change can result from the following.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Arial" charset="0"/>
                <a:cs typeface="Angsana New" charset="0"/>
              </a:rPr>
              <a:t>A router receive a table from a neighbor resulting in changes in its own table after updating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Arial" charset="0"/>
                <a:cs typeface="Angsana New" charset="0"/>
              </a:rPr>
              <a:t>A router detects some failure in the neighboring links which results in a distance change to infinity </a:t>
            </a:r>
            <a:endParaRPr lang="th-TH" sz="2000" dirty="0">
              <a:latin typeface="Angsana New" charset="0"/>
              <a:cs typeface="Angsana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cs typeface="Angsana New" charset="0"/>
              </a:rPr>
              <a:t>RIP Message Format</a:t>
            </a:r>
            <a:endParaRPr lang="th-TH" sz="2800" b="1" dirty="0">
              <a:latin typeface="Angsana New" charset="0"/>
              <a:cs typeface="Angsana New" charset="0"/>
            </a:endParaRPr>
          </a:p>
        </p:txBody>
      </p:sp>
      <p:pic>
        <p:nvPicPr>
          <p:cNvPr id="5734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05338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cs typeface="Angsana New" charset="0"/>
              </a:rPr>
              <a:t>RIP Message Format (cont.)</a:t>
            </a:r>
            <a:endParaRPr lang="th-TH" sz="2800" b="1" dirty="0">
              <a:latin typeface="Angsana New" charset="0"/>
              <a:cs typeface="Angsana New" charset="0"/>
            </a:endParaRPr>
          </a:p>
        </p:txBody>
      </p:sp>
      <p:sp>
        <p:nvSpPr>
          <p:cNvPr id="5837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ngsana New" charset="0"/>
              </a:rPr>
              <a:t>Command. This 8-bit field specifies the type of message: request (1) or response (2)</a:t>
            </a:r>
          </a:p>
          <a:p>
            <a:pPr eaLnBrk="1" hangingPunct="1"/>
            <a:r>
              <a:rPr lang="en-US" dirty="0">
                <a:latin typeface="Arial" charset="0"/>
                <a:cs typeface="Angsana New" charset="0"/>
              </a:rPr>
              <a:t>Version. This 8-bit defines the RIP version. </a:t>
            </a:r>
          </a:p>
          <a:p>
            <a:pPr eaLnBrk="1" hangingPunct="1"/>
            <a:r>
              <a:rPr lang="en-US" dirty="0">
                <a:latin typeface="Arial" charset="0"/>
                <a:cs typeface="Angsana New" charset="0"/>
              </a:rPr>
              <a:t>Family. This 16-bit field defines the family of the protocol used. For TCP/IP the value is 2.</a:t>
            </a:r>
          </a:p>
          <a:p>
            <a:pPr eaLnBrk="1" hangingPunct="1"/>
            <a:r>
              <a:rPr lang="en-US" dirty="0">
                <a:latin typeface="Arial" charset="0"/>
                <a:cs typeface="Angsana New" charset="0"/>
              </a:rPr>
              <a:t>Network address. RIP has allocated 14 bytes for this field to be applicable to any protocol.</a:t>
            </a:r>
          </a:p>
          <a:p>
            <a:pPr eaLnBrk="1" hangingPunct="1"/>
            <a:r>
              <a:rPr lang="en-US" dirty="0">
                <a:latin typeface="Arial" charset="0"/>
                <a:cs typeface="Angsana New" charset="0"/>
              </a:rPr>
              <a:t>Distance. This 32-bit field defines the hop count from the advertising router to the destination network</a:t>
            </a:r>
            <a:endParaRPr lang="th-TH" dirty="0">
              <a:latin typeface="Angsana New" charset="0"/>
              <a:cs typeface="Angsana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solidFill>
                  <a:srgbClr val="663366"/>
                </a:solidFill>
                <a:latin typeface="Arial"/>
                <a:cs typeface="Arial"/>
              </a:rPr>
              <a:t>CH2 p2 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95400"/>
            <a:ext cx="75565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2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Distance Vector Routing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Protocols</a:t>
            </a:r>
          </a:p>
          <a:p>
            <a:pPr eaLnBrk="1" hangingPunct="1">
              <a:lnSpc>
                <a:spcPct val="120000"/>
              </a:lnSpc>
              <a:spcBef>
                <a:spcPts val="2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Routing Protocol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Metrics</a:t>
            </a:r>
          </a:p>
          <a:p>
            <a:pPr eaLnBrk="1" hangingPunct="1">
              <a:lnSpc>
                <a:spcPct val="120000"/>
              </a:lnSpc>
              <a:spcBef>
                <a:spcPts val="200"/>
              </a:spcBef>
              <a:defRPr/>
            </a:pP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Classful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and Classless Routing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Protocols</a:t>
            </a:r>
          </a:p>
          <a:p>
            <a:pPr eaLnBrk="1" hangingPunct="1">
              <a:lnSpc>
                <a:spcPct val="120000"/>
              </a:lnSpc>
              <a:spcBef>
                <a:spcPts val="2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Routing Protocol Characteristics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20000"/>
              </a:lnSpc>
              <a:spcBef>
                <a:spcPts val="2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RIP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Routing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Routing table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Hop count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Initialization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Sharing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Updating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Message Format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Timers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Two-Node Loop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Instability and solutions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Example</a:t>
            </a:r>
          </a:p>
        </p:txBody>
      </p:sp>
      <p:pic>
        <p:nvPicPr>
          <p:cNvPr id="6041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4213"/>
            <a:ext cx="41941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2270125"/>
            <a:ext cx="369252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595438" y="5345113"/>
            <a:ext cx="117475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cs typeface="Angsana New" charset="0"/>
              </a:rPr>
              <a:t>Request and Response</a:t>
            </a:r>
            <a:endParaRPr lang="th-TH" sz="2800" b="1" dirty="0">
              <a:latin typeface="Angsana New" charset="0"/>
              <a:cs typeface="Angsana New" charset="0"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7901E"/>
                </a:solidFill>
                <a:latin typeface="Arial" charset="0"/>
                <a:cs typeface="Angsana New" charset="0"/>
              </a:rPr>
              <a:t>Request</a:t>
            </a:r>
            <a:r>
              <a:rPr lang="en-US" dirty="0" smtClean="0">
                <a:latin typeface="Arial" charset="0"/>
                <a:cs typeface="Angsana New" charset="0"/>
              </a:rPr>
              <a:t>:</a:t>
            </a:r>
            <a:br>
              <a:rPr lang="en-US" dirty="0" smtClean="0">
                <a:latin typeface="Arial" charset="0"/>
                <a:cs typeface="Angsana New" charset="0"/>
              </a:rPr>
            </a:br>
            <a:r>
              <a:rPr lang="en-US" dirty="0" smtClean="0">
                <a:latin typeface="Arial" charset="0"/>
                <a:cs typeface="Angsana New" charset="0"/>
              </a:rPr>
              <a:t> </a:t>
            </a:r>
            <a:r>
              <a:rPr lang="en-US" dirty="0">
                <a:latin typeface="Arial" charset="0"/>
                <a:cs typeface="Angsana New" charset="0"/>
              </a:rPr>
              <a:t>A request message is sent by a router that has just come up or by a router that has some time-out entries. A request can ask about specific entries or all entries</a:t>
            </a:r>
          </a:p>
          <a:p>
            <a:pPr eaLnBrk="1" hangingPunct="1"/>
            <a:r>
              <a:rPr lang="en-US" dirty="0" smtClean="0">
                <a:solidFill>
                  <a:srgbClr val="F7901E"/>
                </a:solidFill>
                <a:latin typeface="Arial" charset="0"/>
                <a:cs typeface="Angsana New" charset="0"/>
              </a:rPr>
              <a:t>Response</a:t>
            </a:r>
            <a:r>
              <a:rPr lang="en-US" dirty="0" smtClean="0">
                <a:latin typeface="Arial" charset="0"/>
                <a:cs typeface="Angsana New" charset="0"/>
              </a:rPr>
              <a:t>:</a:t>
            </a:r>
            <a:br>
              <a:rPr lang="en-US" dirty="0" smtClean="0">
                <a:latin typeface="Arial" charset="0"/>
                <a:cs typeface="Angsana New" charset="0"/>
              </a:rPr>
            </a:br>
            <a:r>
              <a:rPr lang="en-US" dirty="0" smtClean="0">
                <a:solidFill>
                  <a:schemeClr val="accent3"/>
                </a:solidFill>
                <a:latin typeface="Arial" charset="0"/>
                <a:cs typeface="Angsana New" charset="0"/>
              </a:rPr>
              <a:t> </a:t>
            </a:r>
            <a:r>
              <a:rPr lang="en-US" dirty="0">
                <a:solidFill>
                  <a:srgbClr val="B870B8"/>
                </a:solidFill>
                <a:latin typeface="Arial" charset="0"/>
                <a:cs typeface="Angsana New" charset="0"/>
              </a:rPr>
              <a:t>A solicited </a:t>
            </a:r>
            <a:r>
              <a:rPr lang="en-US" dirty="0">
                <a:solidFill>
                  <a:schemeClr val="accent1"/>
                </a:solidFill>
                <a:latin typeface="Arial" charset="0"/>
                <a:cs typeface="Angsana New" charset="0"/>
              </a:rPr>
              <a:t>response </a:t>
            </a:r>
            <a:r>
              <a:rPr lang="en-US" dirty="0">
                <a:latin typeface="Arial" charset="0"/>
                <a:cs typeface="Angsana New" charset="0"/>
              </a:rPr>
              <a:t>is sent only in answer to a request. It contains information about the destination specified in the corresponding request. </a:t>
            </a:r>
            <a:r>
              <a:rPr lang="en-US" dirty="0" smtClean="0">
                <a:latin typeface="Arial" charset="0"/>
                <a:cs typeface="Angsana New" charset="0"/>
              </a:rPr>
              <a:t/>
            </a:r>
            <a:br>
              <a:rPr lang="en-US" dirty="0" smtClean="0">
                <a:latin typeface="Arial" charset="0"/>
                <a:cs typeface="Angsana New" charset="0"/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ngsana New" charset="0"/>
              </a:rPr>
              <a:t>An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ngsana New" charset="0"/>
              </a:rPr>
              <a:t>unsolicited response </a:t>
            </a:r>
            <a:r>
              <a:rPr lang="en-US" dirty="0">
                <a:latin typeface="Arial" charset="0"/>
                <a:cs typeface="Angsana New" charset="0"/>
              </a:rPr>
              <a:t>is sent periodically, every 30 s or when there is a change in the routing table</a:t>
            </a:r>
            <a:endParaRPr lang="th-TH" dirty="0">
              <a:latin typeface="Angsana New" charset="0"/>
              <a:cs typeface="Angsana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Angsana New" charset="0"/>
              </a:rPr>
              <a:t>Timers </a:t>
            </a:r>
            <a:r>
              <a:rPr lang="en-US" sz="2800" b="1" dirty="0">
                <a:latin typeface="Arial" charset="0"/>
                <a:cs typeface="Angsana New" charset="0"/>
              </a:rPr>
              <a:t>in RIP</a:t>
            </a:r>
            <a:endParaRPr lang="th-TH" sz="2800" b="1" dirty="0">
              <a:latin typeface="Angsana New" charset="0"/>
              <a:cs typeface="Angsana New" charset="0"/>
            </a:endParaRPr>
          </a:p>
        </p:txBody>
      </p:sp>
      <p:pic>
        <p:nvPicPr>
          <p:cNvPr id="6349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72" b="-60072"/>
          <a:stretch>
            <a:fillRect/>
          </a:stretch>
        </p:blipFill>
        <p:spPr>
          <a:xfrm>
            <a:off x="533400" y="3581400"/>
            <a:ext cx="7556500" cy="3687763"/>
          </a:xfrm>
        </p:spPr>
      </p:pic>
      <p:sp>
        <p:nvSpPr>
          <p:cNvPr id="634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00200"/>
            <a:ext cx="8229600" cy="21859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Arial" charset="0"/>
                <a:cs typeface="Angsana New" charset="0"/>
              </a:rPr>
              <a:t>RIP uses 3 </a:t>
            </a:r>
            <a:r>
              <a:rPr lang="en-US" dirty="0" smtClean="0">
                <a:latin typeface="Arial" charset="0"/>
                <a:cs typeface="Angsana New" charset="0"/>
              </a:rPr>
              <a:t>timers:</a:t>
            </a:r>
          </a:p>
          <a:p>
            <a:pPr eaLnBrk="1" hangingPunct="1">
              <a:spcBef>
                <a:spcPts val="1400"/>
              </a:spcBef>
            </a:pPr>
            <a:r>
              <a:rPr lang="en-US" dirty="0" smtClean="0">
                <a:latin typeface="Arial" charset="0"/>
                <a:cs typeface="Angsana New" charset="0"/>
              </a:rPr>
              <a:t> </a:t>
            </a:r>
            <a:r>
              <a:rPr lang="en-US" dirty="0">
                <a:latin typeface="Arial" charset="0"/>
                <a:cs typeface="Angsana New" charset="0"/>
              </a:rPr>
              <a:t>The </a:t>
            </a:r>
            <a:r>
              <a:rPr lang="en-US" dirty="0">
                <a:solidFill>
                  <a:schemeClr val="accent5"/>
                </a:solidFill>
                <a:latin typeface="Arial" charset="0"/>
                <a:cs typeface="Angsana New" charset="0"/>
              </a:rPr>
              <a:t>periodic timer </a:t>
            </a:r>
            <a:r>
              <a:rPr lang="en-US" dirty="0">
                <a:latin typeface="Arial" charset="0"/>
                <a:cs typeface="Angsana New" charset="0"/>
              </a:rPr>
              <a:t>controls the sending of </a:t>
            </a:r>
            <a:r>
              <a:rPr lang="en-US" dirty="0" smtClean="0">
                <a:latin typeface="Arial" charset="0"/>
                <a:cs typeface="Angsana New" charset="0"/>
              </a:rPr>
              <a:t>messages</a:t>
            </a:r>
          </a:p>
          <a:p>
            <a:pPr eaLnBrk="1" hangingPunct="1">
              <a:spcBef>
                <a:spcPts val="1400"/>
              </a:spcBef>
            </a:pPr>
            <a:r>
              <a:rPr lang="en-US" dirty="0" smtClean="0">
                <a:latin typeface="Arial" charset="0"/>
                <a:cs typeface="Angsana New" charset="0"/>
              </a:rPr>
              <a:t> </a:t>
            </a:r>
            <a:r>
              <a:rPr lang="en-US" dirty="0">
                <a:latin typeface="Arial" charset="0"/>
                <a:cs typeface="Angsana New" charset="0"/>
              </a:rPr>
              <a:t>the </a:t>
            </a:r>
            <a:r>
              <a:rPr lang="en-US" dirty="0">
                <a:solidFill>
                  <a:srgbClr val="F7901E"/>
                </a:solidFill>
                <a:latin typeface="Arial" charset="0"/>
                <a:cs typeface="Angsana New" charset="0"/>
              </a:rPr>
              <a:t>expiration timer </a:t>
            </a:r>
            <a:r>
              <a:rPr lang="en-US" dirty="0">
                <a:latin typeface="Arial" charset="0"/>
                <a:cs typeface="Angsana New" charset="0"/>
              </a:rPr>
              <a:t>governs the validity of a </a:t>
            </a:r>
            <a:r>
              <a:rPr lang="en-US" dirty="0" smtClean="0">
                <a:latin typeface="Arial" charset="0"/>
                <a:cs typeface="Angsana New" charset="0"/>
              </a:rPr>
              <a:t>route</a:t>
            </a:r>
          </a:p>
          <a:p>
            <a:pPr eaLnBrk="1" hangingPunct="1">
              <a:spcBef>
                <a:spcPts val="1400"/>
              </a:spcBef>
            </a:pPr>
            <a:r>
              <a:rPr lang="en-US" dirty="0" smtClean="0">
                <a:latin typeface="Arial" charset="0"/>
                <a:cs typeface="Angsana New" charset="0"/>
              </a:rPr>
              <a:t>the </a:t>
            </a:r>
            <a:r>
              <a:rPr lang="en-US" dirty="0">
                <a:solidFill>
                  <a:srgbClr val="F7901E"/>
                </a:solidFill>
                <a:latin typeface="Arial" charset="0"/>
                <a:cs typeface="Angsana New" charset="0"/>
              </a:rPr>
              <a:t>garbage collection timer </a:t>
            </a:r>
            <a:r>
              <a:rPr lang="en-US" dirty="0">
                <a:latin typeface="Arial" charset="0"/>
                <a:cs typeface="Angsana New" charset="0"/>
              </a:rPr>
              <a:t>advertises the failure of a route</a:t>
            </a:r>
            <a:endParaRPr lang="th-TH" dirty="0">
              <a:latin typeface="Angsana New" charset="0"/>
              <a:cs typeface="Angsana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cs typeface="Angsana New" charset="0"/>
              </a:rPr>
              <a:t>Periodic Timer</a:t>
            </a:r>
            <a:endParaRPr lang="th-TH" sz="2800" b="1" dirty="0">
              <a:latin typeface="Angsana New" charset="0"/>
              <a:cs typeface="Angsana New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ngsana New" charset="0"/>
              </a:rPr>
              <a:t>The periodic timer controls the advertising of regular update messages </a:t>
            </a:r>
          </a:p>
          <a:p>
            <a:pPr eaLnBrk="1" hangingPunct="1"/>
            <a:r>
              <a:rPr lang="en-US" dirty="0">
                <a:latin typeface="Arial" charset="0"/>
                <a:cs typeface="Angsana New" charset="0"/>
              </a:rPr>
              <a:t>The working model uses a random number between 25 and 30 s</a:t>
            </a:r>
          </a:p>
          <a:p>
            <a:pPr eaLnBrk="1" hangingPunct="1"/>
            <a:r>
              <a:rPr lang="en-US" dirty="0">
                <a:latin typeface="Arial" charset="0"/>
                <a:cs typeface="Angsana New" charset="0"/>
              </a:rPr>
              <a:t>This is to prevent any possible synchronization and therefore overload on an network if routers update simultaneously</a:t>
            </a:r>
            <a:endParaRPr lang="th-TH" dirty="0">
              <a:latin typeface="Angsana New" charset="0"/>
              <a:cs typeface="Angsana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cs typeface="Angsana New" charset="0"/>
              </a:rPr>
              <a:t>Expiration Timer</a:t>
            </a:r>
            <a:endParaRPr lang="th-TH" sz="2800" b="1" dirty="0">
              <a:latin typeface="Angsana New" charset="0"/>
              <a:cs typeface="Angsana New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cs typeface="Angsana New" charset="0"/>
              </a:rPr>
              <a:t>The expiration timer governs the validity of a route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cs typeface="Angsana New" charset="0"/>
              </a:rPr>
              <a:t>When a router receives update information for a route, the expiration timer is set to 180 s for that particular route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cs typeface="Angsana New" charset="0"/>
              </a:rPr>
              <a:t>Every time a new update for the route is received, the timer is reset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cs typeface="Angsana New" charset="0"/>
              </a:rPr>
              <a:t>If the timer is expired, the hop count of the route is set to 16, which means the destination is unreachable</a:t>
            </a:r>
            <a:endParaRPr lang="th-TH" dirty="0">
              <a:latin typeface="Angsana New" charset="0"/>
              <a:cs typeface="Angsana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cs typeface="Angsana New" charset="0"/>
              </a:rPr>
              <a:t>Garbage Collection Timer</a:t>
            </a:r>
            <a:endParaRPr lang="th-TH" sz="2800" b="1" dirty="0">
              <a:latin typeface="Angsana New" charset="0"/>
              <a:cs typeface="Angsana New" charset="0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ngsana New" charset="0"/>
              </a:rPr>
              <a:t>When the information about a route becomes invalid, the router does not immediately purge that route from its table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ngsana New" charset="0"/>
              </a:rPr>
              <a:t>Instead, it continues to advertise the route with a metric value of 16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ngsana New" charset="0"/>
              </a:rPr>
              <a:t>At the same time, the garbage collection timer is set to 120 s for that route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ngsana New" charset="0"/>
              </a:rPr>
              <a:t>When the count reaches zero, the route is purged from the table</a:t>
            </a:r>
            <a:endParaRPr lang="th-TH">
              <a:latin typeface="Angsana New" charset="0"/>
              <a:cs typeface="Angsana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 routing table has 20 entries. It does not receive information about five routes for 200 s. How many timers are running at this time?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dirty="0" smtClean="0">
                <a:solidFill>
                  <a:srgbClr val="3333CC"/>
                </a:solidFill>
                <a:latin typeface="Arial"/>
                <a:cs typeface="Arial"/>
              </a:rPr>
              <a:t>Solution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The 21 timers are listed below: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dirty="0" smtClean="0">
                <a:solidFill>
                  <a:srgbClr val="3333CC"/>
                </a:solidFill>
                <a:latin typeface="Arial"/>
                <a:cs typeface="Arial"/>
              </a:rPr>
              <a:t>Periodic timer: 1</a:t>
            </a:r>
            <a:br>
              <a:rPr lang="en-US" dirty="0" smtClean="0">
                <a:solidFill>
                  <a:srgbClr val="3333CC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3333CC"/>
                </a:solidFill>
                <a:latin typeface="Arial"/>
                <a:cs typeface="Arial"/>
              </a:rPr>
              <a:t>  Expiration timer: 20 − 5 = 15</a:t>
            </a:r>
            <a:br>
              <a:rPr lang="en-US" dirty="0" smtClean="0">
                <a:solidFill>
                  <a:srgbClr val="3333CC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3333CC"/>
                </a:solidFill>
                <a:latin typeface="Arial"/>
                <a:cs typeface="Arial"/>
              </a:rPr>
              <a:t>  Garbage collection timer: 5</a:t>
            </a:r>
          </a:p>
          <a:p>
            <a:pPr>
              <a:defRPr/>
            </a:pPr>
            <a:endParaRPr lang="en-US" b="1" i="1" dirty="0" smtClean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RIP v1 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RIP version 1 does not recognize subnets.</a:t>
            </a:r>
          </a:p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This feature was added in RIP version 2.</a:t>
            </a:r>
          </a:p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Because RIP only uses hop count as a metric, packets may be forced to take a slower route with less hops over a faster route with more hops.</a:t>
            </a:r>
          </a:p>
          <a:p>
            <a:pPr lvl="1">
              <a:defRPr/>
            </a:pPr>
            <a:r>
              <a:rPr lang="en-US" dirty="0" smtClean="0">
                <a:latin typeface="Arial"/>
                <a:cs typeface="Arial"/>
              </a:rPr>
              <a:t>Other routing protocols use a combination of different metrics to calculate a route.</a:t>
            </a:r>
          </a:p>
          <a:p>
            <a:pPr marL="0" indent="0">
              <a:buFont typeface="Wingdings" charset="0"/>
              <a:buNone/>
              <a:defRPr/>
            </a:pP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4500" y="6423025"/>
            <a:ext cx="2133600" cy="365125"/>
          </a:xfrm>
        </p:spPr>
        <p:txBody>
          <a:bodyPr/>
          <a:lstStyle/>
          <a:p>
            <a:pPr>
              <a:defRPr/>
            </a:pPr>
            <a:fld id="{5D3659AF-34E2-DF40-A5AB-4B5E412A93BE}" type="slidenum"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38</a:t>
            </a:fld>
            <a:endParaRPr lang="en-U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RIPv2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RIPv2 is an extends RIPv1:</a:t>
            </a:r>
          </a:p>
          <a:p>
            <a:pPr lvl="1"/>
            <a:r>
              <a:rPr lang="en-US" dirty="0">
                <a:latin typeface="Arial"/>
                <a:cs typeface="Arial"/>
              </a:rPr>
              <a:t>Subnet masks are carried in the route information</a:t>
            </a:r>
          </a:p>
          <a:p>
            <a:pPr lvl="1"/>
            <a:r>
              <a:rPr lang="en-US" dirty="0">
                <a:latin typeface="Arial"/>
                <a:cs typeface="Arial"/>
              </a:rPr>
              <a:t>Authentication of routing messages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Exploits IP multicasting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Extensions of RIPv2 are carried in unused fields of RIPv1 messages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Exercise</a:t>
            </a:r>
          </a:p>
        </p:txBody>
      </p:sp>
      <p:pic>
        <p:nvPicPr>
          <p:cNvPr id="72706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703388"/>
            <a:ext cx="7297737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5025" y="4752975"/>
            <a:ext cx="71882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 the network above, all routers run RIPv2.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What is the initial routing table state of A?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 Assume C is the first router that sends a RIP update to all its neighbors. What is now the state of A's routing table?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b="1" dirty="0">
                <a:solidFill>
                  <a:srgbClr val="663366"/>
                </a:solidFill>
                <a:latin typeface="Arial"/>
                <a:cs typeface="Arial"/>
              </a:rPr>
              <a:t>Types of Routing Protocols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2364"/>
            <a:ext cx="7620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5800" y="4267200"/>
            <a:ext cx="2514600" cy="9906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 charset="0"/>
                <a:cs typeface="Angsana New" charset="0"/>
              </a:rPr>
              <a:t>Two-Node Loop Instability</a:t>
            </a:r>
            <a:endParaRPr lang="en-US" sz="2800" b="1" dirty="0">
              <a:latin typeface="Rockwell" charset="0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 problem with distance vector routing is instability, which means that a network using this protocol can become unstable.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03238"/>
            <a:ext cx="4625975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5087938" y="7080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Both A and B know how to reach X.</a:t>
            </a:r>
          </a:p>
        </p:txBody>
      </p:sp>
      <p:sp>
        <p:nvSpPr>
          <p:cNvPr id="74755" name="Rectangle 5"/>
          <p:cNvSpPr>
            <a:spLocks noChangeArrowheads="1"/>
          </p:cNvSpPr>
          <p:nvPr/>
        </p:nvSpPr>
        <p:spPr bwMode="auto">
          <a:xfrm>
            <a:off x="5087938" y="154781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A changes its table.</a:t>
            </a:r>
          </a:p>
        </p:txBody>
      </p:sp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5087938" y="1844675"/>
            <a:ext cx="457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Rockwell" charset="0"/>
              <a:buAutoNum type="arabicPeriod"/>
            </a:pPr>
            <a:r>
              <a:rPr lang="en-US" sz="1400"/>
              <a:t>If A send its table to B immediately    </a:t>
            </a:r>
            <a:r>
              <a:rPr lang="en-US" sz="1400">
                <a:latin typeface="Zapf Dingbats" charset="0"/>
                <a:cs typeface="Zapf Dingbats" charset="0"/>
                <a:sym typeface="Zapf Dingbats" charset="0"/>
              </a:rPr>
              <a:t>✔</a:t>
            </a:r>
            <a:r>
              <a:rPr lang="en-US" sz="1400"/>
              <a:t> </a:t>
            </a:r>
          </a:p>
          <a:p>
            <a:pPr marL="342900" indent="-342900">
              <a:buFont typeface="Rockwell" charset="0"/>
              <a:buAutoNum type="arabicPeriod"/>
            </a:pPr>
            <a:r>
              <a:rPr lang="en-US" sz="1400"/>
              <a:t>If B send its table to A  before receiving A's </a:t>
            </a:r>
          </a:p>
          <a:p>
            <a:pPr marL="342900" indent="-342900"/>
            <a:r>
              <a:rPr lang="en-US" sz="1400"/>
              <a:t>        routing table </a:t>
            </a:r>
            <a:r>
              <a:rPr lang="en-US" sz="1400" b="1"/>
              <a:t>!!</a:t>
            </a:r>
          </a:p>
        </p:txBody>
      </p:sp>
      <p:sp>
        <p:nvSpPr>
          <p:cNvPr id="74757" name="Rectangle 7"/>
          <p:cNvSpPr>
            <a:spLocks noChangeArrowheads="1"/>
          </p:cNvSpPr>
          <p:nvPr/>
        </p:nvSpPr>
        <p:spPr bwMode="auto">
          <a:xfrm>
            <a:off x="5087938" y="2874963"/>
            <a:ext cx="2873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B sends its routing table to A</a:t>
            </a:r>
          </a:p>
        </p:txBody>
      </p:sp>
      <p:sp>
        <p:nvSpPr>
          <p:cNvPr id="74758" name="Rectangle 8"/>
          <p:cNvSpPr>
            <a:spLocks noChangeArrowheads="1"/>
          </p:cNvSpPr>
          <p:nvPr/>
        </p:nvSpPr>
        <p:spPr bwMode="auto">
          <a:xfrm>
            <a:off x="4953000" y="3962400"/>
            <a:ext cx="3911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Based on the triggered update strategy,</a:t>
            </a:r>
          </a:p>
          <a:p>
            <a:r>
              <a:rPr lang="en-US"/>
              <a:t> A sends its new update to B.</a:t>
            </a:r>
          </a:p>
        </p:txBody>
      </p:sp>
      <p:sp>
        <p:nvSpPr>
          <p:cNvPr id="74759" name="Rectangle 9"/>
          <p:cNvSpPr>
            <a:spLocks noChangeArrowheads="1"/>
          </p:cNvSpPr>
          <p:nvPr/>
        </p:nvSpPr>
        <p:spPr bwMode="auto">
          <a:xfrm>
            <a:off x="5087938" y="56054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The cost of reaching X increases </a:t>
            </a:r>
          </a:p>
          <a:p>
            <a:r>
              <a:rPr lang="en-US"/>
              <a:t>  gradually until it reaches infinity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 charset="0"/>
                <a:cs typeface="Angsana New" charset="0"/>
              </a:rPr>
              <a:t>Two-Node Loop Instability</a:t>
            </a:r>
            <a:endParaRPr lang="en-US" sz="2800" b="1" dirty="0">
              <a:latin typeface="Rockwell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The cost of reaching X reaches infinity, both A and B know that X cannot be reached.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However, during the time of increasing cost the system is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not stable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Node A thinks that the route to X is via B; node B thinks that the route to X is via A.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If there is a packet to X, Packet bounces between A and B, creating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a two-node loop problem.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Solutions 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 few solutions have been proposed for instability of this </a:t>
            </a:r>
            <a:r>
              <a:rPr lang="en-US" dirty="0" smtClean="0">
                <a:latin typeface="Arial"/>
                <a:cs typeface="Arial"/>
              </a:rPr>
              <a:t>kind (routing loops).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Defining </a:t>
            </a:r>
            <a:r>
              <a:rPr lang="en-US" dirty="0" smtClean="0">
                <a:latin typeface="Arial"/>
                <a:cs typeface="Arial"/>
              </a:rPr>
              <a:t>Infinity</a:t>
            </a:r>
          </a:p>
          <a:p>
            <a:pPr lvl="1"/>
            <a:r>
              <a:rPr lang="en-US" altLang="en-US" dirty="0" err="1">
                <a:latin typeface="Arial"/>
                <a:cs typeface="Arial"/>
              </a:rPr>
              <a:t>Holddown</a:t>
            </a:r>
            <a:r>
              <a:rPr lang="en-US" altLang="en-US" dirty="0">
                <a:latin typeface="Arial"/>
                <a:cs typeface="Arial"/>
              </a:rPr>
              <a:t> timers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Split Horizon</a:t>
            </a:r>
          </a:p>
          <a:p>
            <a:pPr lvl="1"/>
            <a:r>
              <a:rPr lang="en-US" dirty="0">
                <a:latin typeface="Arial"/>
                <a:cs typeface="Arial"/>
              </a:rPr>
              <a:t>Split Horizon and Poison Reverse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Defining Infinity </a:t>
            </a:r>
            <a:endParaRPr lang="en-US" alt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82713"/>
            <a:ext cx="8059738" cy="35718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Setting a maximum</a:t>
            </a:r>
          </a:p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Distance Vector routing protocols</a:t>
            </a:r>
            <a:r>
              <a:rPr lang="en-US" altLang="en-US" dirty="0" smtClean="0">
                <a:solidFill>
                  <a:schemeClr val="tx1"/>
                </a:solidFill>
              </a:rPr>
              <a:t> set a specified metric value to indicate infinity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>
                <a:solidFill>
                  <a:schemeClr val="tx1"/>
                </a:solidFill>
              </a:rPr>
              <a:t>Once a router “counts to infinity” it marks the route as </a:t>
            </a:r>
            <a:r>
              <a:rPr lang="en-US" altLang="en-US" dirty="0" err="1" smtClean="0">
                <a:solidFill>
                  <a:schemeClr val="tx1"/>
                </a:solidFill>
              </a:rPr>
              <a:t>unreachable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solution is redefining infinity to a small number so the system will be stable in less updates.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Most implementation of the distance vector protocol define the distance between each router to be 1 and define 16 as infinity.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Therefore, the distance vector cannot be used in large systems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tx1"/>
              </a:solidFill>
              <a:latin typeface="Rockwell" charset="0"/>
            </a:endParaRPr>
          </a:p>
          <a:p>
            <a:pPr marL="688975" lvl="1" indent="-225425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43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Defining </a:t>
            </a:r>
            <a:r>
              <a:rPr lang="en-US" dirty="0" smtClean="0">
                <a:latin typeface="Arial"/>
                <a:cs typeface="Arial"/>
              </a:rPr>
              <a:t>Infinity- example</a:t>
            </a:r>
            <a:endParaRPr lang="en-US" alt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404938"/>
            <a:ext cx="7940675" cy="35718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This </a:t>
            </a:r>
            <a:r>
              <a:rPr lang="en-US" altLang="en-US" dirty="0" smtClean="0"/>
              <a:t>is </a:t>
            </a:r>
            <a:r>
              <a:rPr lang="en-US" altLang="en-US" dirty="0" smtClean="0">
                <a:solidFill>
                  <a:srgbClr val="0000FF"/>
                </a:solidFill>
              </a:rPr>
              <a:t>a routing loop whereby packets bounce infinitely around a network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992147"/>
            <a:ext cx="3970337" cy="223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62" y="3482371"/>
            <a:ext cx="3493613" cy="174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558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3279775"/>
            <a:ext cx="7545388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638175"/>
            <a:ext cx="8145462" cy="8382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Arial"/>
                <a:cs typeface="Arial"/>
              </a:rPr>
              <a:t>Holddown</a:t>
            </a:r>
            <a:r>
              <a:rPr lang="en-US" altLang="en-US" dirty="0">
                <a:latin typeface="Arial"/>
                <a:cs typeface="Arial"/>
              </a:rPr>
              <a:t> timers</a:t>
            </a:r>
            <a:endParaRPr lang="en-US" altLang="en-US" dirty="0">
              <a:latin typeface="Arial"/>
              <a:cs typeface="Arial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1433513"/>
            <a:ext cx="7940675" cy="357187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dirty="0" smtClean="0"/>
              <a:t>Preventing loops with </a:t>
            </a:r>
            <a:r>
              <a:rPr lang="en-US" altLang="en-US" dirty="0" err="1" smtClean="0"/>
              <a:t>holddown</a:t>
            </a:r>
            <a:r>
              <a:rPr lang="en-US" altLang="en-US" dirty="0" smtClean="0"/>
              <a:t> timers</a:t>
            </a:r>
          </a:p>
          <a:p>
            <a:pPr marL="688975" lvl="1" indent="-225425" eaLnBrk="1" hangingPunct="1">
              <a:lnSpc>
                <a:spcPct val="85000"/>
              </a:lnSpc>
            </a:pPr>
            <a:r>
              <a:rPr lang="en-US" altLang="en-US" dirty="0" err="1" smtClean="0">
                <a:solidFill>
                  <a:srgbClr val="0000FF"/>
                </a:solidFill>
              </a:rPr>
              <a:t>Holddown</a:t>
            </a:r>
            <a:r>
              <a:rPr lang="en-US" altLang="en-US" dirty="0" smtClean="0">
                <a:solidFill>
                  <a:srgbClr val="0000FF"/>
                </a:solidFill>
              </a:rPr>
              <a:t> timers</a:t>
            </a:r>
            <a:r>
              <a:rPr lang="en-US" altLang="en-US" dirty="0" smtClean="0"/>
              <a:t> allow a router to not accept any changes to a route for a specified period of time</a:t>
            </a:r>
          </a:p>
          <a:p>
            <a:pPr marL="688975" lvl="1" indent="-225425" eaLnBrk="1" hangingPunct="1">
              <a:lnSpc>
                <a:spcPct val="85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Point of using </a:t>
            </a:r>
            <a:r>
              <a:rPr lang="en-US" altLang="en-US" dirty="0" err="1" smtClean="0">
                <a:solidFill>
                  <a:srgbClr val="0000FF"/>
                </a:solidFill>
              </a:rPr>
              <a:t>holddown</a:t>
            </a:r>
            <a:r>
              <a:rPr lang="en-US" altLang="en-US" dirty="0" smtClean="0">
                <a:solidFill>
                  <a:srgbClr val="0000FF"/>
                </a:solidFill>
              </a:rPr>
              <a:t> timers</a:t>
            </a:r>
          </a:p>
          <a:p>
            <a:pPr marL="1139825" lvl="2" indent="-225425" eaLnBrk="1" hangingPunct="1">
              <a:lnSpc>
                <a:spcPct val="85000"/>
              </a:lnSpc>
            </a:pPr>
            <a:r>
              <a:rPr lang="en-US" altLang="en-US" dirty="0" smtClean="0"/>
              <a:t>Allows routing updates to propagate through network with the most current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278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636588"/>
            <a:ext cx="8145462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/>
                <a:cs typeface="Arial"/>
              </a:rPr>
              <a:t>Split Horizon</a:t>
            </a:r>
            <a:endParaRPr lang="en-US" altLang="en-US" dirty="0">
              <a:latin typeface="Arial"/>
              <a:cs typeface="Arial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1381125"/>
            <a:ext cx="7940675" cy="3571875"/>
          </a:xfrm>
        </p:spPr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Split Horizon Rule</a:t>
            </a:r>
            <a:r>
              <a:rPr lang="en-US" altLang="en-US" smtClean="0"/>
              <a:t> is </a:t>
            </a:r>
            <a:r>
              <a:rPr lang="en-US" altLang="en-US" smtClean="0">
                <a:solidFill>
                  <a:srgbClr val="0000FF"/>
                </a:solidFill>
              </a:rPr>
              <a:t>used to prevent routing loops</a:t>
            </a:r>
          </a:p>
          <a:p>
            <a:pPr eaLnBrk="1" hangingPunct="1"/>
            <a:r>
              <a:rPr lang="en-US" altLang="en-US" b="1" smtClean="0"/>
              <a:t>Split Horizon rule</a:t>
            </a:r>
            <a:r>
              <a:rPr lang="en-US" altLang="en-US" smtClean="0"/>
              <a:t>:</a:t>
            </a:r>
          </a:p>
          <a:p>
            <a:pPr marL="688975" lvl="1" indent="-225425" eaLnBrk="1" hangingPunct="1"/>
            <a:r>
              <a:rPr lang="en-US" altLang="en-US" smtClean="0"/>
              <a:t>	A router should not advertise a network through the interface from which the update came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3508375"/>
            <a:ext cx="61595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4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Split Horizon</a:t>
            </a:r>
          </a:p>
        </p:txBody>
      </p:sp>
      <p:pic>
        <p:nvPicPr>
          <p:cNvPr id="839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816225"/>
            <a:ext cx="757396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1366" y="533400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/>
                <a:cs typeface="Arial"/>
              </a:rPr>
              <a:t>Split horizon with poison reverse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1385888"/>
            <a:ext cx="3676650" cy="51943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Split horizon 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poison reverse 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strategy is a combination between split horizon and poison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reverse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rule states that once a router learns of an unreachable route through an interface, advertise it as unreachable back through the same interface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493838"/>
            <a:ext cx="43783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1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6865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>
              <a:tabLst>
                <a:tab pos="4803775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b="1" dirty="0" smtClean="0">
                <a:solidFill>
                  <a:srgbClr val="663366"/>
                </a:solidFill>
                <a:latin typeface="Arial" charset="0"/>
              </a:rPr>
              <a:t>Distance </a:t>
            </a:r>
            <a:r>
              <a:rPr lang="en-US" sz="2800" b="1" dirty="0">
                <a:solidFill>
                  <a:srgbClr val="663366"/>
                </a:solidFill>
                <a:latin typeface="Arial" charset="0"/>
              </a:rPr>
              <a:t>Vector Routing Protocols</a:t>
            </a:r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>
            <a:off x="1371600" y="5486400"/>
            <a:ext cx="6934200" cy="762000"/>
          </a:xfrm>
          <a:custGeom>
            <a:avLst/>
            <a:gdLst>
              <a:gd name="T0" fmla="*/ 27456481 w 4383088"/>
              <a:gd name="T1" fmla="*/ 134569 h 1077912"/>
              <a:gd name="T2" fmla="*/ 13728241 w 4383088"/>
              <a:gd name="T3" fmla="*/ 269137 h 1077912"/>
              <a:gd name="T4" fmla="*/ 0 w 4383088"/>
              <a:gd name="T5" fmla="*/ 134569 h 1077912"/>
              <a:gd name="T6" fmla="*/ 13728241 w 4383088"/>
              <a:gd name="T7" fmla="*/ 0 h 10779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383088"/>
              <a:gd name="T13" fmla="*/ 0 h 1077912"/>
              <a:gd name="T14" fmla="*/ 4383088 w 4383088"/>
              <a:gd name="T15" fmla="*/ 1077912 h 1077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3088" h="1077912">
                <a:moveTo>
                  <a:pt x="0" y="0"/>
                </a:moveTo>
                <a:lnTo>
                  <a:pt x="12176" y="0"/>
                </a:lnTo>
                <a:lnTo>
                  <a:pt x="12176" y="2994"/>
                </a:lnTo>
                <a:lnTo>
                  <a:pt x="0" y="299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>
                <a:solidFill>
                  <a:srgbClr val="000000"/>
                </a:solidFill>
              </a:rPr>
              <a:t>For R1, 172.16.3.0/24 is one hop away (</a:t>
            </a:r>
            <a:r>
              <a:rPr lang="en-US" sz="2400">
                <a:solidFill>
                  <a:srgbClr val="772399"/>
                </a:solidFill>
              </a:rPr>
              <a:t>distance</a:t>
            </a:r>
            <a:r>
              <a:rPr lang="en-US" sz="2400">
                <a:solidFill>
                  <a:srgbClr val="000000"/>
                </a:solidFill>
              </a:rPr>
              <a:t>) it can be reached through R2 (</a:t>
            </a:r>
            <a:r>
              <a:rPr lang="en-US" sz="2400">
                <a:solidFill>
                  <a:srgbClr val="772399"/>
                </a:solidFill>
              </a:rPr>
              <a:t>vector</a:t>
            </a:r>
            <a:r>
              <a:rPr lang="en-US" sz="240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Split Horizon and Poison Reverse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Arial" charset="0"/>
                <a:cs typeface="Angsana New" charset="0"/>
              </a:rPr>
              <a:t>Router </a:t>
            </a:r>
            <a:r>
              <a:rPr lang="en-US" dirty="0">
                <a:latin typeface="Arial" charset="0"/>
                <a:cs typeface="Angsana New" charset="0"/>
              </a:rPr>
              <a:t>B can still advertise the value of X, but if the source of information is A, it can replace the distance with infinity as a warning: “Don’t use this value; what I know about this route comes from you.”</a:t>
            </a:r>
            <a:endParaRPr lang="th-TH" altLang="ja-JP" dirty="0">
              <a:latin typeface="Angsana New" charset="0"/>
              <a:cs typeface="Angsana New" charset="0"/>
            </a:endParaRPr>
          </a:p>
          <a:p>
            <a:endParaRPr lang="en-US" dirty="0">
              <a:latin typeface="Rockwell" charset="0"/>
            </a:endParaRPr>
          </a:p>
        </p:txBody>
      </p:sp>
      <p:pic>
        <p:nvPicPr>
          <p:cNvPr id="8499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4554538"/>
            <a:ext cx="7573963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Exercise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Rockwell" charset="0"/>
            </a:endParaRPr>
          </a:p>
          <a:p>
            <a:endParaRPr lang="en-US" dirty="0">
              <a:latin typeface="Rockwell" charset="0"/>
            </a:endParaRPr>
          </a:p>
          <a:p>
            <a:endParaRPr lang="en-US" dirty="0">
              <a:latin typeface="Rockwell" charset="0"/>
            </a:endParaRPr>
          </a:p>
          <a:p>
            <a:endParaRPr lang="en-US" dirty="0">
              <a:latin typeface="Rockwell" charset="0"/>
            </a:endParaRPr>
          </a:p>
          <a:p>
            <a:endParaRPr lang="en-US" dirty="0">
              <a:latin typeface="Rockwell" charset="0"/>
            </a:endParaRPr>
          </a:p>
          <a:p>
            <a:r>
              <a:rPr lang="en-US" dirty="0">
                <a:latin typeface="Arial"/>
                <a:cs typeface="Arial"/>
              </a:rPr>
              <a:t>After convergence of RIP in the network, how many entries in the RIP update message does C send on 10.0.4.0/24 if RIP is configured to run:</a:t>
            </a:r>
          </a:p>
          <a:p>
            <a:pPr lvl="1"/>
            <a:r>
              <a:rPr lang="en-US" dirty="0">
                <a:latin typeface="Arial"/>
                <a:cs typeface="Arial"/>
              </a:rPr>
              <a:t>split horizon and poison reverse?</a:t>
            </a:r>
          </a:p>
          <a:p>
            <a:pPr lvl="1"/>
            <a:r>
              <a:rPr lang="en-US" dirty="0">
                <a:latin typeface="Arial"/>
                <a:cs typeface="Arial"/>
              </a:rPr>
              <a:t> only split horizon?</a:t>
            </a:r>
          </a:p>
          <a:p>
            <a:pPr lvl="1"/>
            <a:r>
              <a:rPr lang="en-US" dirty="0">
                <a:latin typeface="Arial"/>
                <a:cs typeface="Arial"/>
              </a:rPr>
              <a:t>neither split horizon nor poison reverse?</a:t>
            </a:r>
          </a:p>
        </p:txBody>
      </p:sp>
      <p:pic>
        <p:nvPicPr>
          <p:cNvPr id="8704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524000"/>
            <a:ext cx="62706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663366"/>
                </a:solidFill>
                <a:latin typeface="Arial" charset="0"/>
              </a:rPr>
              <a:t>Distance </a:t>
            </a:r>
            <a:r>
              <a:rPr lang="en-US" sz="2800" b="1" dirty="0">
                <a:solidFill>
                  <a:srgbClr val="663366"/>
                </a:solidFill>
                <a:latin typeface="Arial" charset="0"/>
              </a:rPr>
              <a:t>Vector Routing Protocols</a:t>
            </a:r>
            <a:endParaRPr lang="en-US" sz="2800" b="1" dirty="0">
              <a:solidFill>
                <a:srgbClr val="663366"/>
              </a:solidFill>
              <a:latin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731126" cy="4144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Distance vector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means that routes are advertised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by providing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two characteristics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: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marL="511175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accent6"/>
                </a:solidFill>
                <a:latin typeface="Arial"/>
                <a:ea typeface="+mn-ea"/>
                <a:cs typeface="Arial"/>
              </a:rPr>
              <a:t>Distance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: Identifies how far it is to the destination network and is based on a </a:t>
            </a:r>
            <a:r>
              <a:rPr lang="en-US" sz="2400" b="1" dirty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metric</a:t>
            </a:r>
            <a:r>
              <a:rPr lang="en-US" sz="2400" dirty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such as the hop count, cost, bandwidth, delay, and more</a:t>
            </a:r>
          </a:p>
          <a:p>
            <a:pPr marL="511175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rgbClr val="A3A101"/>
                </a:solidFill>
                <a:latin typeface="Arial"/>
                <a:ea typeface="+mn-ea"/>
                <a:cs typeface="Arial"/>
              </a:rPr>
              <a:t>Vector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: Specifies 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direction: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the </a:t>
            </a:r>
            <a:r>
              <a:rPr lang="en-US" sz="2400" dirty="0">
                <a:solidFill>
                  <a:srgbClr val="666699"/>
                </a:solidFill>
                <a:latin typeface="Arial"/>
                <a:ea typeface="+mn-ea"/>
                <a:cs typeface="Arial"/>
              </a:rPr>
              <a:t>next-hop router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or </a:t>
            </a:r>
            <a:r>
              <a:rPr lang="en-US" sz="2400" dirty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exit inte</a:t>
            </a:r>
            <a:r>
              <a:rPr lang="en-US" sz="2400" dirty="0">
                <a:solidFill>
                  <a:srgbClr val="666699"/>
                </a:solidFill>
                <a:latin typeface="Arial"/>
                <a:ea typeface="+mn-ea"/>
                <a:cs typeface="Arial"/>
              </a:rPr>
              <a:t>rface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 to reach the destination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>
              <a:tabLst>
                <a:tab pos="4803775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b="1" dirty="0" smtClean="0">
                <a:solidFill>
                  <a:srgbClr val="663366"/>
                </a:solidFill>
                <a:latin typeface="Arial" charset="0"/>
              </a:rPr>
              <a:t>Routing </a:t>
            </a:r>
            <a:r>
              <a:rPr lang="en-US" sz="2800" b="1" dirty="0">
                <a:solidFill>
                  <a:srgbClr val="663366"/>
                </a:solidFill>
                <a:latin typeface="Arial" charset="0"/>
              </a:rPr>
              <a:t>Protocol Metrics</a:t>
            </a:r>
          </a:p>
        </p:txBody>
      </p:sp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381000" y="1905000"/>
            <a:ext cx="7605713" cy="3476421"/>
          </a:xfrm>
          <a:custGeom>
            <a:avLst/>
            <a:gdLst>
              <a:gd name="T0" fmla="*/ 7605713 w 7605713"/>
              <a:gd name="T1" fmla="*/ 1562840 h 2979738"/>
              <a:gd name="T2" fmla="*/ 3802857 w 7605713"/>
              <a:gd name="T3" fmla="*/ 3125679 h 2979738"/>
              <a:gd name="T4" fmla="*/ 0 w 7605713"/>
              <a:gd name="T5" fmla="*/ 1562840 h 2979738"/>
              <a:gd name="T6" fmla="*/ 3802857 w 7605713"/>
              <a:gd name="T7" fmla="*/ 0 h 29797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605713"/>
              <a:gd name="T13" fmla="*/ 0 h 2979738"/>
              <a:gd name="T14" fmla="*/ 7605713 w 7605713"/>
              <a:gd name="T15" fmla="*/ 2979738 h 2979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5713" h="2979738">
                <a:moveTo>
                  <a:pt x="0" y="0"/>
                </a:moveTo>
                <a:lnTo>
                  <a:pt x="21126" y="0"/>
                </a:lnTo>
                <a:lnTo>
                  <a:pt x="21126" y="8276"/>
                </a:lnTo>
                <a:lnTo>
                  <a:pt x="0" y="82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marL="344487" indent="-342900">
              <a:lnSpc>
                <a:spcPct val="100000"/>
              </a:lnSpc>
              <a:spcBef>
                <a:spcPts val="1800"/>
              </a:spcBef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metric is a measurable value that is assigned by the routing protocol to different routes based on the usefulness of that route</a:t>
            </a:r>
          </a:p>
          <a:p>
            <a:pPr marL="342900" indent="-341313">
              <a:lnSpc>
                <a:spcPct val="100000"/>
              </a:lnSpc>
              <a:spcBef>
                <a:spcPts val="1800"/>
              </a:spcBef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Used to determine the overall “cost”  of a path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 source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destination</a:t>
            </a:r>
          </a:p>
          <a:p>
            <a:pPr marL="342900" indent="-341313">
              <a:lnSpc>
                <a:spcPct val="100000"/>
              </a:lnSpc>
              <a:spcBef>
                <a:spcPts val="1800"/>
              </a:spcBef>
              <a:buFont typeface="Wingdings" charset="0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Routing protocols determine the best path based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the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route with the lowest cost </a:t>
            </a:r>
          </a:p>
          <a:p>
            <a:pPr marL="342900" indent="-341313" algn="ctr">
              <a:lnSpc>
                <a:spcPct val="9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663366"/>
                </a:solidFill>
                <a:latin typeface="Arial" charset="0"/>
              </a:rPr>
              <a:t>Distance </a:t>
            </a:r>
            <a:r>
              <a:rPr lang="en-US" sz="2800" b="1" dirty="0">
                <a:solidFill>
                  <a:srgbClr val="663366"/>
                </a:solidFill>
                <a:latin typeface="Arial" charset="0"/>
              </a:rPr>
              <a:t>Vector Routing Protocols</a:t>
            </a:r>
            <a:endParaRPr lang="en-US" sz="2800" dirty="0">
              <a:solidFill>
                <a:srgbClr val="663366"/>
              </a:solidFill>
              <a:latin typeface="Rockwell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264525" cy="45720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A router using a distance vector routing protocol </a:t>
            </a:r>
            <a:r>
              <a:rPr lang="en-US" sz="2400" dirty="0">
                <a:solidFill>
                  <a:schemeClr val="accent3"/>
                </a:solidFill>
                <a:latin typeface="Arial" charset="0"/>
                <a:cs typeface="Arial" charset="0"/>
              </a:rPr>
              <a:t>does not have</a:t>
            </a:r>
            <a:r>
              <a:rPr lang="en-US" sz="2400" dirty="0">
                <a:latin typeface="Arial" charset="0"/>
                <a:cs typeface="Arial" charset="0"/>
              </a:rPr>
              <a:t> the knowledge of the entire path to a destination network.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cs typeface="Arial" charset="0"/>
              </a:rPr>
              <a:t>only information a router knows about a remote network is the distance or metric to reach that network and which path or interface to use to get there. 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Distance vector protocols use routers as sign posts along the path to the final destination. 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Distance vector routing protocols do not have an actual map of the network topology.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b="1" dirty="0">
                <a:solidFill>
                  <a:srgbClr val="663366"/>
                </a:solidFill>
                <a:latin typeface="Arial" charset="0"/>
              </a:rPr>
              <a:t>Types of Routing Protocols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518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Left Brace 2"/>
          <p:cNvSpPr/>
          <p:nvPr/>
        </p:nvSpPr>
        <p:spPr>
          <a:xfrm>
            <a:off x="2819400" y="5257800"/>
            <a:ext cx="304800" cy="457200"/>
          </a:xfrm>
          <a:prstGeom prst="leftBrace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2819400" y="6096000"/>
            <a:ext cx="304800" cy="457200"/>
          </a:xfrm>
          <a:prstGeom prst="leftBrace">
            <a:avLst/>
          </a:prstGeom>
          <a:ln>
            <a:solidFill>
              <a:srgbClr val="0000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334000"/>
            <a:ext cx="2660930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Classful</a:t>
            </a:r>
            <a:r>
              <a:rPr lang="en-US" dirty="0" smtClean="0"/>
              <a:t> routing protocol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72200"/>
            <a:ext cx="2827630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Classless routing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556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D4DD3AEB58E458FE2BB115391F984" ma:contentTypeVersion="0" ma:contentTypeDescription="Create a new document." ma:contentTypeScope="" ma:versionID="db74ddb0c6b2a9f6e3d14e45364247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DE9CA8-0886-4FF8-8E27-2FBC67C398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1412E2-31FB-4EE3-A1D8-97857FE61C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E527EE-A02C-4EBF-8472-5F5181069C1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2274</Words>
  <Application>Microsoft Office PowerPoint</Application>
  <PresentationFormat>On-screen Show (4:3)</PresentationFormat>
  <Paragraphs>286</Paragraphs>
  <Slides>51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ＭＳ Ｐゴシック</vt:lpstr>
      <vt:lpstr>Angsana New</vt:lpstr>
      <vt:lpstr>Arial</vt:lpstr>
      <vt:lpstr>Calibri</vt:lpstr>
      <vt:lpstr>Comic Sans MS</vt:lpstr>
      <vt:lpstr>DejaVu Sans</vt:lpstr>
      <vt:lpstr>新細明體</vt:lpstr>
      <vt:lpstr>Rockwell</vt:lpstr>
      <vt:lpstr>Tahoma</vt:lpstr>
      <vt:lpstr>Times New Roman</vt:lpstr>
      <vt:lpstr>Wingdings</vt:lpstr>
      <vt:lpstr>Zapf Dingbats</vt:lpstr>
      <vt:lpstr>文泉驛正黑</vt:lpstr>
      <vt:lpstr>Advantage</vt:lpstr>
      <vt:lpstr>Dynamic Routing Protocols part2</vt:lpstr>
      <vt:lpstr>CH2 Outline</vt:lpstr>
      <vt:lpstr>CH2 p2 Outline </vt:lpstr>
      <vt:lpstr>Types of Routing Protocols</vt:lpstr>
      <vt:lpstr>Distance Vector Routing Protocols</vt:lpstr>
      <vt:lpstr>Distance Vector Routing Protocols</vt:lpstr>
      <vt:lpstr>Routing Protocol Metrics</vt:lpstr>
      <vt:lpstr>Distance Vector Routing Protocols</vt:lpstr>
      <vt:lpstr>Types of Routing Protocols</vt:lpstr>
      <vt:lpstr>Classful and Classless Routing Protocols</vt:lpstr>
      <vt:lpstr>Routing Protocol Characteristics</vt:lpstr>
      <vt:lpstr>Distance Vector Technologies</vt:lpstr>
      <vt:lpstr>RIP Routing Protocol</vt:lpstr>
      <vt:lpstr>RIP</vt:lpstr>
      <vt:lpstr>Distance Vector Routing</vt:lpstr>
      <vt:lpstr>Routing Table</vt:lpstr>
      <vt:lpstr>Routing Table</vt:lpstr>
      <vt:lpstr>Hop Count</vt:lpstr>
      <vt:lpstr>RIP </vt:lpstr>
      <vt:lpstr>Initialization</vt:lpstr>
      <vt:lpstr>Sharing</vt:lpstr>
      <vt:lpstr>Updating </vt:lpstr>
      <vt:lpstr>Updating </vt:lpstr>
      <vt:lpstr>Updating Algorithm</vt:lpstr>
      <vt:lpstr>PowerPoint Presentation</vt:lpstr>
      <vt:lpstr>PowerPoint Presentation</vt:lpstr>
      <vt:lpstr>When to Share</vt:lpstr>
      <vt:lpstr>RIP Message Format</vt:lpstr>
      <vt:lpstr>RIP Message Format (cont.)</vt:lpstr>
      <vt:lpstr>Example</vt:lpstr>
      <vt:lpstr>Request and Response</vt:lpstr>
      <vt:lpstr>Timers in RIP</vt:lpstr>
      <vt:lpstr>Periodic Timer</vt:lpstr>
      <vt:lpstr>Expiration Timer</vt:lpstr>
      <vt:lpstr>Garbage Collection Timer</vt:lpstr>
      <vt:lpstr>Example</vt:lpstr>
      <vt:lpstr>RIP v1 Drawbacks</vt:lpstr>
      <vt:lpstr>RIPv2</vt:lpstr>
      <vt:lpstr>Exercise</vt:lpstr>
      <vt:lpstr>Two-Node Loop Instability</vt:lpstr>
      <vt:lpstr>PowerPoint Presentation</vt:lpstr>
      <vt:lpstr>Two-Node Loop Instability</vt:lpstr>
      <vt:lpstr>Solutions </vt:lpstr>
      <vt:lpstr>Defining Infinity </vt:lpstr>
      <vt:lpstr>Defining Infinity- example</vt:lpstr>
      <vt:lpstr>Holddown timers</vt:lpstr>
      <vt:lpstr>Split Horizon</vt:lpstr>
      <vt:lpstr>Split Horizon</vt:lpstr>
      <vt:lpstr>Split horizon with poison reverse </vt:lpstr>
      <vt:lpstr>Split Horizon and Poison Reverse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Routing Dynamically</dc:title>
  <cp:lastModifiedBy>As</cp:lastModifiedBy>
  <cp:revision>139</cp:revision>
  <cp:lastPrinted>1601-01-01T00:00:00Z</cp:lastPrinted>
  <dcterms:created xsi:type="dcterms:W3CDTF">1601-01-01T00:00:00Z</dcterms:created>
  <dcterms:modified xsi:type="dcterms:W3CDTF">2017-11-02T05:25:03Z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0x010100FCAD4DD3AEB58E458FE2BB115391F984</vt:lpwstr>
  </property>
</Properties>
</file>