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6"/>
  </p:notesMasterIdLst>
  <p:handoutMasterIdLst>
    <p:handoutMasterId r:id="rId27"/>
  </p:handoutMasterIdLst>
  <p:sldIdLst>
    <p:sldId id="266" r:id="rId2"/>
    <p:sldId id="323" r:id="rId3"/>
    <p:sldId id="267" r:id="rId4"/>
    <p:sldId id="325" r:id="rId5"/>
    <p:sldId id="324" r:id="rId6"/>
    <p:sldId id="403" r:id="rId7"/>
    <p:sldId id="282" r:id="rId8"/>
    <p:sldId id="283" r:id="rId9"/>
    <p:sldId id="375" r:id="rId10"/>
    <p:sldId id="376" r:id="rId11"/>
    <p:sldId id="284" r:id="rId12"/>
    <p:sldId id="290" r:id="rId13"/>
    <p:sldId id="291" r:id="rId14"/>
    <p:sldId id="295" r:id="rId15"/>
    <p:sldId id="297" r:id="rId16"/>
    <p:sldId id="296" r:id="rId17"/>
    <p:sldId id="396" r:id="rId18"/>
    <p:sldId id="407" r:id="rId19"/>
    <p:sldId id="300" r:id="rId20"/>
    <p:sldId id="408" r:id="rId21"/>
    <p:sldId id="399" r:id="rId22"/>
    <p:sldId id="400" r:id="rId23"/>
    <p:sldId id="401" r:id="rId24"/>
    <p:sldId id="402" r:id="rId25"/>
  </p:sldIdLst>
  <p:sldSz cx="9144000" cy="6858000" type="screen4x3"/>
  <p:notesSz cx="6997700" cy="9283700"/>
  <p:defaultTextStyle>
    <a:defPPr>
      <a:defRPr lang="en-US"/>
    </a:defPPr>
    <a:lvl1pPr algn="l" rtl="0" eaLnBrk="0" fontAlgn="base" hangingPunct="0">
      <a:spcBef>
        <a:spcPct val="0"/>
      </a:spcBef>
      <a:spcAft>
        <a:spcPct val="0"/>
      </a:spcAft>
      <a:defRPr sz="1600" kern="1200">
        <a:solidFill>
          <a:schemeClr val="tx1"/>
        </a:solidFill>
        <a:latin typeface="Helvetica"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Helvetica"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Helvetica"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Helvetica"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Helvetica" panose="020B0604020202020204" pitchFamily="34" charset="0"/>
        <a:ea typeface="ＭＳ Ｐゴシック" panose="020B0600070205080204" pitchFamily="34" charset="-128"/>
        <a:cs typeface="+mn-cs"/>
      </a:defRPr>
    </a:lvl5pPr>
    <a:lvl6pPr marL="2286000" algn="r" defTabSz="914400" rtl="1" eaLnBrk="1" latinLnBrk="0" hangingPunct="1">
      <a:defRPr sz="1600" kern="1200">
        <a:solidFill>
          <a:schemeClr val="tx1"/>
        </a:solidFill>
        <a:latin typeface="Helvetica" panose="020B0604020202020204" pitchFamily="34" charset="0"/>
        <a:ea typeface="ＭＳ Ｐゴシック" panose="020B0600070205080204" pitchFamily="34" charset="-128"/>
        <a:cs typeface="+mn-cs"/>
      </a:defRPr>
    </a:lvl6pPr>
    <a:lvl7pPr marL="2743200" algn="r" defTabSz="914400" rtl="1" eaLnBrk="1" latinLnBrk="0" hangingPunct="1">
      <a:defRPr sz="1600" kern="1200">
        <a:solidFill>
          <a:schemeClr val="tx1"/>
        </a:solidFill>
        <a:latin typeface="Helvetica" panose="020B0604020202020204" pitchFamily="34" charset="0"/>
        <a:ea typeface="ＭＳ Ｐゴシック" panose="020B0600070205080204" pitchFamily="34" charset="-128"/>
        <a:cs typeface="+mn-cs"/>
      </a:defRPr>
    </a:lvl7pPr>
    <a:lvl8pPr marL="3200400" algn="r" defTabSz="914400" rtl="1" eaLnBrk="1" latinLnBrk="0" hangingPunct="1">
      <a:defRPr sz="1600" kern="1200">
        <a:solidFill>
          <a:schemeClr val="tx1"/>
        </a:solidFill>
        <a:latin typeface="Helvetica" panose="020B0604020202020204" pitchFamily="34" charset="0"/>
        <a:ea typeface="ＭＳ Ｐゴシック" panose="020B0600070205080204" pitchFamily="34" charset="-128"/>
        <a:cs typeface="+mn-cs"/>
      </a:defRPr>
    </a:lvl8pPr>
    <a:lvl9pPr marL="3657600" algn="r" defTabSz="914400" rtl="1" eaLnBrk="1" latinLnBrk="0" hangingPunct="1">
      <a:defRPr sz="1600" kern="1200">
        <a:solidFill>
          <a:schemeClr val="tx1"/>
        </a:solidFill>
        <a:latin typeface="Helvetica"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707">
          <p15:clr>
            <a:srgbClr val="A4A3A4"/>
          </p15:clr>
        </p15:guide>
        <p15:guide id="2" pos="57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416" y="78"/>
      </p:cViewPr>
      <p:guideLst>
        <p:guide orient="horz" pos="707"/>
        <p:guide pos="5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189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7266"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lvl1pPr defTabSz="930275">
              <a:defRPr sz="1300">
                <a:latin typeface="Helvetica" charset="0"/>
                <a:ea typeface="+mn-ea"/>
              </a:defRPr>
            </a:lvl1pPr>
          </a:lstStyle>
          <a:p>
            <a:pPr>
              <a:defRPr/>
            </a:pPr>
            <a:endParaRPr lang="en-US"/>
          </a:p>
        </p:txBody>
      </p:sp>
      <p:sp>
        <p:nvSpPr>
          <p:cNvPr id="267267"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lvl1pPr algn="r" defTabSz="930275">
              <a:defRPr sz="1300">
                <a:latin typeface="Helvetica" charset="0"/>
                <a:ea typeface="+mn-ea"/>
              </a:defRPr>
            </a:lvl1pPr>
          </a:lstStyle>
          <a:p>
            <a:pPr>
              <a:defRPr/>
            </a:pPr>
            <a:endParaRPr lang="en-US"/>
          </a:p>
        </p:txBody>
      </p:sp>
      <p:sp>
        <p:nvSpPr>
          <p:cNvPr id="267268"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a:effectLst/>
        </p:spPr>
        <p:txBody>
          <a:bodyPr vert="horz" wrap="square" lIns="93027" tIns="46514" rIns="93027" bIns="46514" numCol="1" anchor="b" anchorCtr="0" compatLnSpc="1">
            <a:prstTxWarp prst="textNoShape">
              <a:avLst/>
            </a:prstTxWarp>
          </a:bodyPr>
          <a:lstStyle>
            <a:lvl1pPr defTabSz="930275">
              <a:defRPr sz="1300">
                <a:latin typeface="Helvetica" charset="0"/>
                <a:ea typeface="+mn-ea"/>
              </a:defRPr>
            </a:lvl1pPr>
          </a:lstStyle>
          <a:p>
            <a:pPr>
              <a:defRPr/>
            </a:pPr>
            <a:endParaRPr lang="en-US"/>
          </a:p>
        </p:txBody>
      </p:sp>
      <p:sp>
        <p:nvSpPr>
          <p:cNvPr id="267269"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a:effectLst/>
        </p:spPr>
        <p:txBody>
          <a:bodyPr vert="horz" wrap="square" lIns="93027" tIns="46514" rIns="93027" bIns="46514" numCol="1" anchor="b" anchorCtr="0" compatLnSpc="1">
            <a:prstTxWarp prst="textNoShape">
              <a:avLst/>
            </a:prstTxWarp>
          </a:bodyPr>
          <a:lstStyle>
            <a:lvl1pPr algn="r" defTabSz="930275">
              <a:defRPr sz="1300" smtClean="0"/>
            </a:lvl1pPr>
          </a:lstStyle>
          <a:p>
            <a:pPr>
              <a:defRPr/>
            </a:pPr>
            <a:fld id="{1B13066B-6265-4CDC-8264-6859A100840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0642"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none" lIns="93027" tIns="46514" rIns="93027" bIns="46514" numCol="1" anchor="t" anchorCtr="0" compatLnSpc="1">
            <a:prstTxWarp prst="textNoShape">
              <a:avLst/>
            </a:prstTxWarp>
          </a:bodyPr>
          <a:lstStyle>
            <a:lvl1pPr defTabSz="930275">
              <a:defRPr sz="1300">
                <a:latin typeface="Helvetica" charset="0"/>
                <a:ea typeface="+mn-ea"/>
              </a:defRPr>
            </a:lvl1pPr>
          </a:lstStyle>
          <a:p>
            <a:pPr>
              <a:defRPr/>
            </a:pPr>
            <a:endParaRPr lang="en-US"/>
          </a:p>
        </p:txBody>
      </p:sp>
      <p:sp>
        <p:nvSpPr>
          <p:cNvPr id="240643" name="Rectangle 3"/>
          <p:cNvSpPr>
            <a:spLocks noGrp="1" noChangeArrowheads="1"/>
          </p:cNvSpPr>
          <p:nvPr>
            <p:ph type="dt" idx="1"/>
          </p:nvPr>
        </p:nvSpPr>
        <p:spPr bwMode="auto">
          <a:xfrm>
            <a:off x="3965575" y="0"/>
            <a:ext cx="3032125" cy="463550"/>
          </a:xfrm>
          <a:prstGeom prst="rect">
            <a:avLst/>
          </a:prstGeom>
          <a:noFill/>
          <a:ln w="9525">
            <a:noFill/>
            <a:miter lim="800000"/>
            <a:headEnd/>
            <a:tailEnd/>
          </a:ln>
          <a:effectLst/>
        </p:spPr>
        <p:txBody>
          <a:bodyPr vert="horz" wrap="none" lIns="93027" tIns="46514" rIns="93027" bIns="46514" numCol="1" anchor="t" anchorCtr="0" compatLnSpc="1">
            <a:prstTxWarp prst="textNoShape">
              <a:avLst/>
            </a:prstTxWarp>
          </a:bodyPr>
          <a:lstStyle>
            <a:lvl1pPr algn="r" defTabSz="930275">
              <a:defRPr sz="1300">
                <a:latin typeface="Helvetica" charset="0"/>
                <a:ea typeface="+mn-ea"/>
              </a:defRPr>
            </a:lvl1pPr>
          </a:lstStyle>
          <a:p>
            <a:pPr>
              <a:defRPr/>
            </a:pPr>
            <a:endParaRPr lang="en-US"/>
          </a:p>
        </p:txBody>
      </p:sp>
      <p:sp>
        <p:nvSpPr>
          <p:cNvPr id="240645" name="Rectangle 5"/>
          <p:cNvSpPr>
            <a:spLocks noGrp="1" noChangeArrowheads="1"/>
          </p:cNvSpPr>
          <p:nvPr>
            <p:ph type="body" sz="quarter" idx="3"/>
          </p:nvPr>
        </p:nvSpPr>
        <p:spPr bwMode="auto">
          <a:xfrm>
            <a:off x="931863" y="4410075"/>
            <a:ext cx="5133975" cy="4176713"/>
          </a:xfrm>
          <a:prstGeom prst="rect">
            <a:avLst/>
          </a:prstGeom>
          <a:noFill/>
          <a:ln w="9525">
            <a:noFill/>
            <a:miter lim="800000"/>
            <a:headEnd/>
            <a:tailEnd/>
          </a:ln>
          <a:effectLst/>
        </p:spPr>
        <p:txBody>
          <a:bodyPr vert="horz" wrap="none" lIns="93027" tIns="46514" rIns="93027" bIns="465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0647"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a:effectLst/>
        </p:spPr>
        <p:txBody>
          <a:bodyPr vert="horz" wrap="none" lIns="93027" tIns="46514" rIns="93027" bIns="46514" numCol="1" anchor="b" anchorCtr="0" compatLnSpc="1">
            <a:prstTxWarp prst="textNoShape">
              <a:avLst/>
            </a:prstTxWarp>
          </a:bodyPr>
          <a:lstStyle>
            <a:lvl1pPr algn="r" defTabSz="930275">
              <a:defRPr sz="1300" smtClean="0"/>
            </a:lvl1pPr>
          </a:lstStyle>
          <a:p>
            <a:pPr>
              <a:defRPr/>
            </a:pPr>
            <a:fld id="{BF427673-FB25-41F2-A681-B245AC9EDFC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37493042-0A1C-47AF-8511-829046F5B9AD}" type="slidenum">
              <a:rPr lang="en-US" altLang="en-US" sz="1300"/>
              <a:pPr/>
              <a:t>1</a:t>
            </a:fld>
            <a:endParaRPr lang="en-US" altLang="en-US" sz="1300"/>
          </a:p>
        </p:txBody>
      </p:sp>
      <p:sp>
        <p:nvSpPr>
          <p:cNvPr id="6147"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F4F4687E-2717-4E87-A666-67442698BE07}" type="slidenum">
              <a:rPr lang="en-US" altLang="en-US" sz="1300"/>
              <a:pPr/>
              <a:t>11</a:t>
            </a:fld>
            <a:endParaRPr lang="en-US" altLang="en-US" sz="1300"/>
          </a:p>
        </p:txBody>
      </p:sp>
      <p:sp>
        <p:nvSpPr>
          <p:cNvPr id="25603"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2E029CA2-B906-432A-8086-78FE64452848}" type="slidenum">
              <a:rPr lang="en-US" altLang="en-US" sz="1300"/>
              <a:pPr/>
              <a:t>12</a:t>
            </a:fld>
            <a:endParaRPr lang="en-US" altLang="en-US" sz="1300"/>
          </a:p>
        </p:txBody>
      </p:sp>
      <p:sp>
        <p:nvSpPr>
          <p:cNvPr id="27651"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4F214717-D7CF-43DA-A68A-C2DF61263050}" type="slidenum">
              <a:rPr lang="en-US" altLang="en-US" sz="1300"/>
              <a:pPr/>
              <a:t>13</a:t>
            </a:fld>
            <a:endParaRPr lang="en-US" altLang="en-US" sz="1300"/>
          </a:p>
        </p:txBody>
      </p:sp>
      <p:sp>
        <p:nvSpPr>
          <p:cNvPr id="29699"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688FAF89-E8F9-4C42-9AC5-CE8355C2DDE9}" type="slidenum">
              <a:rPr lang="en-US" altLang="en-US" sz="1300"/>
              <a:pPr/>
              <a:t>14</a:t>
            </a:fld>
            <a:endParaRPr lang="en-US" altLang="en-US" sz="1300"/>
          </a:p>
        </p:txBody>
      </p:sp>
      <p:sp>
        <p:nvSpPr>
          <p:cNvPr id="31747"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7630A42F-742A-4CDE-9D4D-4C3ACC383A33}" type="slidenum">
              <a:rPr lang="en-US" altLang="en-US" sz="1300"/>
              <a:pPr/>
              <a:t>15</a:t>
            </a:fld>
            <a:endParaRPr lang="en-US" altLang="en-US" sz="1300"/>
          </a:p>
        </p:txBody>
      </p:sp>
      <p:sp>
        <p:nvSpPr>
          <p:cNvPr id="33795"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CA998133-F6F1-4943-9BF0-D88F9EE3E0D6}" type="slidenum">
              <a:rPr lang="en-US" altLang="en-US" sz="1300"/>
              <a:pPr/>
              <a:t>16</a:t>
            </a:fld>
            <a:endParaRPr lang="en-US" altLang="en-US" sz="1300"/>
          </a:p>
        </p:txBody>
      </p:sp>
      <p:sp>
        <p:nvSpPr>
          <p:cNvPr id="35843"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D3ADE83B-DF87-42EC-9DDA-F7266E5BBC7E}" type="slidenum">
              <a:rPr lang="en-US" altLang="en-US" sz="1300"/>
              <a:pPr/>
              <a:t>17</a:t>
            </a:fld>
            <a:endParaRPr lang="en-US" altLang="en-US" sz="1300"/>
          </a:p>
        </p:txBody>
      </p:sp>
      <p:sp>
        <p:nvSpPr>
          <p:cNvPr id="37891"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A9A2CEC8-8D23-4FAC-BE81-5E9A7E4C7BF1}" type="slidenum">
              <a:rPr lang="en-US" altLang="en-US" sz="1300"/>
              <a:pPr/>
              <a:t>19</a:t>
            </a:fld>
            <a:endParaRPr lang="en-US" altLang="en-US" sz="1300"/>
          </a:p>
        </p:txBody>
      </p:sp>
      <p:sp>
        <p:nvSpPr>
          <p:cNvPr id="40963"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3965575" y="8820150"/>
            <a:ext cx="30321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027" tIns="46514" rIns="93027" bIns="46514" anchor="b"/>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r"/>
            <a:fld id="{1C7E6A96-07C5-4443-9518-5623029CF955}" type="slidenum">
              <a:rPr lang="en-US" altLang="en-US" sz="1300"/>
              <a:pPr algn="r"/>
              <a:t>21</a:t>
            </a:fld>
            <a:endParaRPr lang="en-US" altLang="en-US" sz="1300"/>
          </a:p>
        </p:txBody>
      </p:sp>
      <p:sp>
        <p:nvSpPr>
          <p:cNvPr id="44035"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965575" y="8820150"/>
            <a:ext cx="30321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027" tIns="46514" rIns="93027" bIns="46514" anchor="b"/>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r"/>
            <a:fld id="{45661784-0E5B-4344-AFDF-231C306E2178}" type="slidenum">
              <a:rPr lang="en-US" altLang="en-US" sz="1300"/>
              <a:pPr algn="r"/>
              <a:t>22</a:t>
            </a:fld>
            <a:endParaRPr lang="en-US" altLang="en-US" sz="1300"/>
          </a:p>
        </p:txBody>
      </p:sp>
      <p:sp>
        <p:nvSpPr>
          <p:cNvPr id="46083"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BCA2E3A9-E5FF-42A7-8ECE-F3756425F24F}" type="slidenum">
              <a:rPr lang="en-US" altLang="en-US" sz="1300"/>
              <a:pPr/>
              <a:t>2</a:t>
            </a:fld>
            <a:endParaRPr lang="en-US" altLang="en-US" sz="1300"/>
          </a:p>
        </p:txBody>
      </p:sp>
      <p:sp>
        <p:nvSpPr>
          <p:cNvPr id="8195"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3965575" y="8820150"/>
            <a:ext cx="30321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027" tIns="46514" rIns="93027" bIns="46514" anchor="b"/>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r"/>
            <a:fld id="{278FACA1-AA75-4527-95B2-B598C7157443}" type="slidenum">
              <a:rPr lang="en-US" altLang="en-US" sz="1300"/>
              <a:pPr algn="r"/>
              <a:t>23</a:t>
            </a:fld>
            <a:endParaRPr lang="en-US" altLang="en-US" sz="1300"/>
          </a:p>
        </p:txBody>
      </p:sp>
      <p:sp>
        <p:nvSpPr>
          <p:cNvPr id="48131"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965575" y="8820150"/>
            <a:ext cx="30321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027" tIns="46514" rIns="93027" bIns="46514" anchor="b"/>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r"/>
            <a:fld id="{B3208703-1223-45F6-8A99-432642827C86}" type="slidenum">
              <a:rPr lang="en-US" altLang="en-US" sz="1300"/>
              <a:pPr algn="r"/>
              <a:t>24</a:t>
            </a:fld>
            <a:endParaRPr lang="en-US" altLang="en-US" sz="1300"/>
          </a:p>
        </p:txBody>
      </p:sp>
      <p:sp>
        <p:nvSpPr>
          <p:cNvPr id="50179"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656B864A-8A30-42F0-8352-2C7D7161BC69}" type="slidenum">
              <a:rPr lang="en-US" altLang="en-US" sz="1300"/>
              <a:pPr/>
              <a:t>3</a:t>
            </a:fld>
            <a:endParaRPr lang="en-US" altLang="en-US" sz="1300"/>
          </a:p>
        </p:txBody>
      </p:sp>
      <p:sp>
        <p:nvSpPr>
          <p:cNvPr id="10243"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11EEFB3B-0578-4D04-BB17-232AB1FE5762}" type="slidenum">
              <a:rPr lang="en-US" altLang="en-US" sz="1300"/>
              <a:pPr/>
              <a:t>4</a:t>
            </a:fld>
            <a:endParaRPr lang="en-US" altLang="en-US" sz="1300"/>
          </a:p>
        </p:txBody>
      </p:sp>
      <p:sp>
        <p:nvSpPr>
          <p:cNvPr id="12291"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D8945C0F-051A-4E31-AEF4-539557BB6E56}" type="slidenum">
              <a:rPr lang="en-US" altLang="en-US" sz="1300"/>
              <a:pPr/>
              <a:t>5</a:t>
            </a:fld>
            <a:endParaRPr lang="en-US" altLang="en-US" sz="1300"/>
          </a:p>
        </p:txBody>
      </p:sp>
      <p:sp>
        <p:nvSpPr>
          <p:cNvPr id="14339"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9BCD2885-D221-451C-AC8A-16F753DDFC38}" type="slidenum">
              <a:rPr lang="en-US" altLang="en-US" sz="1300"/>
              <a:pPr/>
              <a:t>7</a:t>
            </a:fld>
            <a:endParaRPr lang="en-US" altLang="en-US" sz="1300"/>
          </a:p>
        </p:txBody>
      </p:sp>
      <p:sp>
        <p:nvSpPr>
          <p:cNvPr id="17411"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59CFD2CA-4180-48CD-889F-F9E6C92CF7C3}" type="slidenum">
              <a:rPr lang="en-US" altLang="en-US" sz="1300"/>
              <a:pPr/>
              <a:t>8</a:t>
            </a:fld>
            <a:endParaRPr lang="en-US" altLang="en-US" sz="1300"/>
          </a:p>
        </p:txBody>
      </p:sp>
      <p:sp>
        <p:nvSpPr>
          <p:cNvPr id="19459"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728DEDFC-78F7-44AE-BB94-B66B4194EB79}" type="slidenum">
              <a:rPr lang="en-US" altLang="en-US" sz="1300"/>
              <a:pPr/>
              <a:t>9</a:t>
            </a:fld>
            <a:endParaRPr lang="en-US" altLang="en-US" sz="1300"/>
          </a:p>
        </p:txBody>
      </p:sp>
      <p:sp>
        <p:nvSpPr>
          <p:cNvPr id="21507"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sz="1600">
                <a:solidFill>
                  <a:schemeClr val="tx1"/>
                </a:solidFill>
                <a:latin typeface="Helvetica" panose="020B0604020202020204" pitchFamily="34" charset="0"/>
                <a:ea typeface="ＭＳ Ｐゴシック" panose="020B0600070205080204" pitchFamily="34" charset="-128"/>
              </a:defRPr>
            </a:lvl1pPr>
            <a:lvl2pPr marL="37931725" indent="-37474525" defTabSz="930275">
              <a:defRPr sz="1600">
                <a:solidFill>
                  <a:schemeClr val="tx1"/>
                </a:solidFill>
                <a:latin typeface="Helvetica" panose="020B0604020202020204" pitchFamily="34" charset="0"/>
                <a:ea typeface="ＭＳ Ｐゴシック" panose="020B0600070205080204" pitchFamily="34" charset="-128"/>
              </a:defRPr>
            </a:lvl2pPr>
            <a:lvl3pPr marL="1143000" indent="-228600" defTabSz="930275">
              <a:defRPr sz="1600">
                <a:solidFill>
                  <a:schemeClr val="tx1"/>
                </a:solidFill>
                <a:latin typeface="Helvetica" panose="020B0604020202020204" pitchFamily="34" charset="0"/>
                <a:ea typeface="ＭＳ Ｐゴシック" panose="020B0600070205080204" pitchFamily="34" charset="-128"/>
              </a:defRPr>
            </a:lvl3pPr>
            <a:lvl4pPr marL="1600200" indent="-228600" defTabSz="930275">
              <a:defRPr sz="1600">
                <a:solidFill>
                  <a:schemeClr val="tx1"/>
                </a:solidFill>
                <a:latin typeface="Helvetica" panose="020B0604020202020204" pitchFamily="34" charset="0"/>
                <a:ea typeface="ＭＳ Ｐゴシック" panose="020B0600070205080204" pitchFamily="34" charset="-128"/>
              </a:defRPr>
            </a:lvl4pPr>
            <a:lvl5pPr marL="2057400" indent="-228600" defTabSz="930275">
              <a:defRPr sz="1600">
                <a:solidFill>
                  <a:schemeClr val="tx1"/>
                </a:solidFill>
                <a:latin typeface="Helvetica" panose="020B0604020202020204" pitchFamily="34" charset="0"/>
                <a:ea typeface="ＭＳ Ｐゴシック" panose="020B0600070205080204" pitchFamily="34" charset="-128"/>
              </a:defRPr>
            </a:lvl5pPr>
            <a:lvl6pPr marL="25146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defTabSz="930275"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fld id="{1F656C18-C607-494D-B457-EEE50473BDD9}" type="slidenum">
              <a:rPr lang="en-US" altLang="en-US" sz="1300"/>
              <a:pPr/>
              <a:t>10</a:t>
            </a:fld>
            <a:endParaRPr lang="en-US" altLang="en-US" sz="1300"/>
          </a:p>
        </p:txBody>
      </p:sp>
      <p:sp>
        <p:nvSpPr>
          <p:cNvPr id="23555" name="Rectangle 2"/>
          <p:cNvSpPr>
            <a:spLocks noChangeArrowheads="1" noTextEdit="1"/>
          </p:cNvSpPr>
          <p:nvPr>
            <p:ph type="sldImg"/>
          </p:nvPr>
        </p:nvSpPr>
        <p:spPr bwMode="auto">
          <a:xfrm>
            <a:off x="1177925" y="696913"/>
            <a:ext cx="4641850" cy="34813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1.jpeg"/><Relationship Id="rId4" Type="http://schemas.openxmlformats.org/officeDocument/2006/relationships/hyperlink" Target="http://www.db-book.com/"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Rectangle 2"/>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62466" name="Clip" r:id="rId3" imgW="0" imgH="0" progId="MS_ClipArt_Gallery.2">
                  <p:embed/>
                </p:oleObj>
              </mc:Choice>
              <mc:Fallback>
                <p:oleObj name="Clip" r:id="rId3" imgW="0" imgH="0" progId="MS_ClipArt_Gallery.2">
                  <p:embed/>
                  <p:pic>
                    <p:nvPicPr>
                      <p:cNvPr id="2050" name="Rectangle 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ext Box 7"/>
          <p:cNvSpPr txBox="1">
            <a:spLocks noChangeArrowheads="1"/>
          </p:cNvSpPr>
          <p:nvPr/>
        </p:nvSpPr>
        <p:spPr bwMode="auto">
          <a:xfrm>
            <a:off x="2674938" y="5726113"/>
            <a:ext cx="3694112" cy="793750"/>
          </a:xfrm>
          <a:prstGeom prst="rect">
            <a:avLst/>
          </a:prstGeom>
          <a:noFill/>
          <a:ln w="9525">
            <a:noFill/>
            <a:miter lim="800000"/>
            <a:headEnd/>
            <a:tailEnd/>
          </a:ln>
          <a:effec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37931725" indent="-37474525">
              <a:defRPr sz="1600">
                <a:solidFill>
                  <a:schemeClr val="tx1"/>
                </a:solidFill>
                <a:latin typeface="Helvetica" panose="020B0604020202020204" pitchFamily="34" charset="0"/>
                <a:ea typeface="ＭＳ Ｐゴシック" panose="020B0600070205080204" pitchFamily="34" charset="-128"/>
              </a:defRPr>
            </a:lvl2pPr>
            <a:lvl3pPr>
              <a:defRPr sz="1600">
                <a:solidFill>
                  <a:schemeClr val="tx1"/>
                </a:solidFill>
                <a:latin typeface="Helvetica" panose="020B0604020202020204" pitchFamily="34" charset="0"/>
                <a:ea typeface="ＭＳ Ｐゴシック" panose="020B0600070205080204" pitchFamily="34" charset="-128"/>
              </a:defRPr>
            </a:lvl3pPr>
            <a:lvl4pPr>
              <a:defRPr sz="1600">
                <a:solidFill>
                  <a:schemeClr val="tx1"/>
                </a:solidFill>
                <a:latin typeface="Helvetica" panose="020B0604020202020204" pitchFamily="34" charset="0"/>
                <a:ea typeface="ＭＳ Ｐゴシック" panose="020B0600070205080204" pitchFamily="34" charset="-128"/>
              </a:defRPr>
            </a:lvl4pPr>
            <a:lvl5pPr>
              <a:defRPr sz="1600">
                <a:solidFill>
                  <a:schemeClr val="tx1"/>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ctr">
              <a:spcBef>
                <a:spcPct val="50000"/>
              </a:spcBef>
              <a:defRPr/>
            </a:pPr>
            <a:r>
              <a:rPr lang="en-US" altLang="en-US" b="1" smtClean="0">
                <a:solidFill>
                  <a:srgbClr val="CC3300"/>
                </a:solidFill>
              </a:rPr>
              <a:t>Database System Concepts, 6</a:t>
            </a:r>
            <a:r>
              <a:rPr lang="en-US" altLang="en-US" b="1" baseline="30000" smtClean="0">
                <a:solidFill>
                  <a:srgbClr val="CC3300"/>
                </a:solidFill>
              </a:rPr>
              <a:t>th</a:t>
            </a:r>
            <a:r>
              <a:rPr lang="en-US" altLang="en-US" b="1" smtClean="0">
                <a:solidFill>
                  <a:srgbClr val="CC3300"/>
                </a:solidFill>
              </a:rPr>
              <a:t> Ed</a:t>
            </a:r>
            <a:r>
              <a:rPr lang="en-US" altLang="en-US" smtClean="0">
                <a:solidFill>
                  <a:srgbClr val="CC3300"/>
                </a:solidFill>
              </a:rPr>
              <a:t>.</a:t>
            </a:r>
          </a:p>
          <a:p>
            <a:pPr algn="ctr">
              <a:spcBef>
                <a:spcPct val="50000"/>
              </a:spcBef>
              <a:defRPr/>
            </a:pPr>
            <a:r>
              <a:rPr lang="en-US" altLang="en-US" sz="1200" b="1" smtClean="0">
                <a:solidFill>
                  <a:srgbClr val="CC3300"/>
                </a:solidFill>
              </a:rPr>
              <a:t>©Silberschatz, Korth and Sudarshan</a:t>
            </a:r>
            <a:br>
              <a:rPr lang="en-US" altLang="en-US" sz="1200" b="1" smtClean="0">
                <a:solidFill>
                  <a:srgbClr val="CC3300"/>
                </a:solidFill>
              </a:rPr>
            </a:br>
            <a:r>
              <a:rPr lang="en-US" altLang="en-US" sz="1200" b="1" smtClean="0">
                <a:solidFill>
                  <a:srgbClr val="CC3300"/>
                </a:solidFill>
              </a:rPr>
              <a:t>See </a:t>
            </a:r>
            <a:r>
              <a:rPr lang="en-US" altLang="en-US" sz="1200" b="1" smtClean="0">
                <a:solidFill>
                  <a:srgbClr val="CC3300"/>
                </a:solidFill>
                <a:hlinkClick r:id="rId4"/>
              </a:rPr>
              <a:t>www.db-book.com</a:t>
            </a:r>
            <a:r>
              <a:rPr lang="en-US" altLang="en-US" sz="1200" b="1" smtClean="0">
                <a:solidFill>
                  <a:srgbClr val="CC3300"/>
                </a:solidFill>
              </a:rPr>
              <a:t> for conditions on re-use </a:t>
            </a:r>
          </a:p>
        </p:txBody>
      </p:sp>
      <p:pic>
        <p:nvPicPr>
          <p:cNvPr id="6" name="Picture 8" descr="Cover-6E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392238"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26" name="Rectangle 2"/>
          <p:cNvSpPr>
            <a:spLocks noGrp="1" noChangeArrowheads="1"/>
          </p:cNvSpPr>
          <p:nvPr>
            <p:ph type="ctrTitle"/>
          </p:nvPr>
        </p:nvSpPr>
        <p:spPr>
          <a:xfrm>
            <a:off x="685800" y="2286000"/>
            <a:ext cx="7772400" cy="1143000"/>
          </a:xfrm>
        </p:spPr>
        <p:txBody>
          <a:bodyPr/>
          <a:lstStyle>
            <a:lvl1pPr>
              <a:defRPr>
                <a:solidFill>
                  <a:srgbClr val="CC3300"/>
                </a:solidFill>
              </a:defRPr>
            </a:lvl1pPr>
          </a:lstStyle>
          <a:p>
            <a:r>
              <a:rPr lang="en-US"/>
              <a:t>Click to edit Master title style</a:t>
            </a:r>
          </a:p>
        </p:txBody>
      </p:sp>
      <p:sp>
        <p:nvSpPr>
          <p:cNvPr id="513027" name="Rectangle 3"/>
          <p:cNvSpPr>
            <a:spLocks noGrp="1" noChangeArrowheads="1"/>
          </p:cNvSpPr>
          <p:nvPr>
            <p:ph type="subTitle" idx="1"/>
          </p:nvPr>
        </p:nvSpPr>
        <p:spPr>
          <a:xfrm>
            <a:off x="1371600" y="3886200"/>
            <a:ext cx="6400800" cy="1752600"/>
          </a:xfrm>
        </p:spPr>
        <p:txBody>
          <a:bodyPr/>
          <a:lstStyle>
            <a:lvl1pPr marL="0" indent="0" algn="ctr">
              <a:buFont typeface="Monotype Sorts" charset="2"/>
              <a:buNone/>
              <a:defRPr/>
            </a:lvl1pPr>
          </a:lstStyle>
          <a:p>
            <a:r>
              <a:rPr lang="en-US"/>
              <a:t>Click to edit Master subtitle style</a:t>
            </a:r>
          </a:p>
        </p:txBody>
      </p:sp>
      <p:sp>
        <p:nvSpPr>
          <p:cNvPr id="7" name="Rectangle 4"/>
          <p:cNvSpPr>
            <a:spLocks noGrp="1" noChangeArrowheads="1"/>
          </p:cNvSpPr>
          <p:nvPr>
            <p:ph type="ftr" sz="quarter" idx="10"/>
          </p:nvPr>
        </p:nvSpPr>
        <p:spPr bwMode="auto">
          <a:xfrm>
            <a:off x="2862263" y="5780088"/>
            <a:ext cx="34480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a:solidFill>
                  <a:srgbClr val="578963"/>
                </a:solidFill>
                <a:latin typeface="Times New Roman" charset="0"/>
                <a:ea typeface="+mn-ea"/>
              </a:defRPr>
            </a:lvl1pPr>
          </a:lstStyle>
          <a:p>
            <a:pPr>
              <a:defRPr/>
            </a:pPr>
            <a:endParaRPr lang="en-US"/>
          </a:p>
        </p:txBody>
      </p:sp>
      <p:sp>
        <p:nvSpPr>
          <p:cNvPr id="8" name="Rectangle 5"/>
          <p:cNvSpPr>
            <a:spLocks noGrp="1" noChangeArrowheads="1"/>
          </p:cNvSpPr>
          <p:nvPr>
            <p:ph type="sldNum" sz="quarter" idx="11"/>
          </p:nvPr>
        </p:nvSpPr>
        <p:spPr>
          <a:xfrm>
            <a:off x="6596063" y="6218238"/>
            <a:ext cx="1905000" cy="457200"/>
          </a:xfrm>
        </p:spPr>
        <p:txBody>
          <a:bodyPr/>
          <a:lstStyle>
            <a:lvl1pPr>
              <a:defRPr smtClean="0">
                <a:solidFill>
                  <a:srgbClr val="578963"/>
                </a:solidFill>
              </a:defRPr>
            </a:lvl1pPr>
          </a:lstStyle>
          <a:p>
            <a:pPr>
              <a:defRPr/>
            </a:pPr>
            <a:fld id="{D793335F-AF2D-4D94-8D5B-7C8E80925B9D}" type="slidenum">
              <a:rPr lang="en-US" altLang="en-US"/>
              <a:pPr>
                <a:defRPr/>
              </a:pPr>
              <a:t>‹#›</a:t>
            </a:fld>
            <a:endParaRPr lang="en-US" altLang="en-US"/>
          </a:p>
        </p:txBody>
      </p:sp>
    </p:spTree>
    <p:extLst>
      <p:ext uri="{BB962C8B-B14F-4D97-AF65-F5344CB8AC3E}">
        <p14:creationId xmlns:p14="http://schemas.microsoft.com/office/powerpoint/2010/main" val="2238830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6D2BDC55-7A7D-4360-BD9F-671645F99716}" type="slidenum">
              <a:rPr lang="en-US" altLang="en-US"/>
              <a:pPr>
                <a:defRPr/>
              </a:pPr>
              <a:t>‹#›</a:t>
            </a:fld>
            <a:endParaRPr lang="en-US" altLang="en-US"/>
          </a:p>
        </p:txBody>
      </p:sp>
    </p:spTree>
    <p:extLst>
      <p:ext uri="{BB962C8B-B14F-4D97-AF65-F5344CB8AC3E}">
        <p14:creationId xmlns:p14="http://schemas.microsoft.com/office/powerpoint/2010/main" val="2232341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6250" y="117475"/>
            <a:ext cx="2019300" cy="5880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8350" y="117475"/>
            <a:ext cx="5905500" cy="5880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544FBFD5-B7B8-4B81-89CC-9F6752A3C4A9}" type="slidenum">
              <a:rPr lang="en-US" altLang="en-US"/>
              <a:pPr>
                <a:defRPr/>
              </a:pPr>
              <a:t>‹#›</a:t>
            </a:fld>
            <a:endParaRPr lang="en-US" altLang="en-US"/>
          </a:p>
        </p:txBody>
      </p:sp>
    </p:spTree>
    <p:extLst>
      <p:ext uri="{BB962C8B-B14F-4D97-AF65-F5344CB8AC3E}">
        <p14:creationId xmlns:p14="http://schemas.microsoft.com/office/powerpoint/2010/main" val="1230247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369F64BF-F011-4056-9FB2-59AACAF32FF4}" type="slidenum">
              <a:rPr lang="en-US" altLang="en-US"/>
              <a:pPr>
                <a:defRPr/>
              </a:pPr>
              <a:t>‹#›</a:t>
            </a:fld>
            <a:endParaRPr lang="en-US" altLang="en-US"/>
          </a:p>
        </p:txBody>
      </p:sp>
    </p:spTree>
    <p:extLst>
      <p:ext uri="{BB962C8B-B14F-4D97-AF65-F5344CB8AC3E}">
        <p14:creationId xmlns:p14="http://schemas.microsoft.com/office/powerpoint/2010/main" val="2211210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62D121A3-2879-4220-A832-E4EC79D8CD83}" type="slidenum">
              <a:rPr lang="en-US" altLang="en-US"/>
              <a:pPr>
                <a:defRPr/>
              </a:pPr>
              <a:t>‹#›</a:t>
            </a:fld>
            <a:endParaRPr lang="en-US" altLang="en-US"/>
          </a:p>
        </p:txBody>
      </p:sp>
    </p:spTree>
    <p:extLst>
      <p:ext uri="{BB962C8B-B14F-4D97-AF65-F5344CB8AC3E}">
        <p14:creationId xmlns:p14="http://schemas.microsoft.com/office/powerpoint/2010/main" val="1768101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E0FB1DDA-C9B2-45D0-BAFA-F8C1C421230A}" type="slidenum">
              <a:rPr lang="en-US" altLang="en-US"/>
              <a:pPr>
                <a:defRPr/>
              </a:pPr>
              <a:t>‹#›</a:t>
            </a:fld>
            <a:endParaRPr lang="en-US" altLang="en-US"/>
          </a:p>
        </p:txBody>
      </p:sp>
    </p:spTree>
    <p:extLst>
      <p:ext uri="{BB962C8B-B14F-4D97-AF65-F5344CB8AC3E}">
        <p14:creationId xmlns:p14="http://schemas.microsoft.com/office/powerpoint/2010/main" val="103185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4388" y="1093788"/>
            <a:ext cx="3754437" cy="4903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1225" y="1093788"/>
            <a:ext cx="3754438" cy="4903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645A154B-8235-498C-93F9-C8D0371E9D47}" type="slidenum">
              <a:rPr lang="en-US" altLang="en-US"/>
              <a:pPr>
                <a:defRPr/>
              </a:pPr>
              <a:t>‹#›</a:t>
            </a:fld>
            <a:endParaRPr lang="en-US" altLang="en-US"/>
          </a:p>
        </p:txBody>
      </p:sp>
    </p:spTree>
    <p:extLst>
      <p:ext uri="{BB962C8B-B14F-4D97-AF65-F5344CB8AC3E}">
        <p14:creationId xmlns:p14="http://schemas.microsoft.com/office/powerpoint/2010/main" val="3207151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5C0908B9-2180-4E95-AAB2-882DD09F3FA9}" type="slidenum">
              <a:rPr lang="en-US" altLang="en-US"/>
              <a:pPr>
                <a:defRPr/>
              </a:pPr>
              <a:t>‹#›</a:t>
            </a:fld>
            <a:endParaRPr lang="en-US" altLang="en-US"/>
          </a:p>
        </p:txBody>
      </p:sp>
    </p:spTree>
    <p:extLst>
      <p:ext uri="{BB962C8B-B14F-4D97-AF65-F5344CB8AC3E}">
        <p14:creationId xmlns:p14="http://schemas.microsoft.com/office/powerpoint/2010/main" val="888933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000F5DA3-12D3-4CA3-83D4-217CC2E8FA93}" type="slidenum">
              <a:rPr lang="en-US" altLang="en-US"/>
              <a:pPr>
                <a:defRPr/>
              </a:pPr>
              <a:t>‹#›</a:t>
            </a:fld>
            <a:endParaRPr lang="en-US" altLang="en-US"/>
          </a:p>
        </p:txBody>
      </p:sp>
    </p:spTree>
    <p:extLst>
      <p:ext uri="{BB962C8B-B14F-4D97-AF65-F5344CB8AC3E}">
        <p14:creationId xmlns:p14="http://schemas.microsoft.com/office/powerpoint/2010/main" val="482672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7955F88F-40A0-473A-A036-45ABA1CB9ED0}" type="slidenum">
              <a:rPr lang="en-US" altLang="en-US"/>
              <a:pPr>
                <a:defRPr/>
              </a:pPr>
              <a:t>‹#›</a:t>
            </a:fld>
            <a:endParaRPr lang="en-US" altLang="en-US"/>
          </a:p>
        </p:txBody>
      </p:sp>
    </p:spTree>
    <p:extLst>
      <p:ext uri="{BB962C8B-B14F-4D97-AF65-F5344CB8AC3E}">
        <p14:creationId xmlns:p14="http://schemas.microsoft.com/office/powerpoint/2010/main" val="2821267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3EC23BF0-072C-4F5A-AF42-604DB51EADB5}" type="slidenum">
              <a:rPr lang="en-US" altLang="en-US"/>
              <a:pPr>
                <a:defRPr/>
              </a:pPr>
              <a:t>‹#›</a:t>
            </a:fld>
            <a:endParaRPr lang="en-US" altLang="en-US"/>
          </a:p>
        </p:txBody>
      </p:sp>
    </p:spTree>
    <p:extLst>
      <p:ext uri="{BB962C8B-B14F-4D97-AF65-F5344CB8AC3E}">
        <p14:creationId xmlns:p14="http://schemas.microsoft.com/office/powerpoint/2010/main" val="754340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302CE4C6-962B-47EB-BB88-709A94095BB7}" type="slidenum">
              <a:rPr lang="en-US" altLang="en-US"/>
              <a:pPr>
                <a:defRPr/>
              </a:pPr>
              <a:t>‹#›</a:t>
            </a:fld>
            <a:endParaRPr lang="en-US" altLang="en-US"/>
          </a:p>
        </p:txBody>
      </p:sp>
    </p:spTree>
    <p:extLst>
      <p:ext uri="{BB962C8B-B14F-4D97-AF65-F5344CB8AC3E}">
        <p14:creationId xmlns:p14="http://schemas.microsoft.com/office/powerpoint/2010/main" val="1957376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814388" y="1093788"/>
            <a:ext cx="7661275" cy="490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12003" name="Rectangle 3"/>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smtClean="0">
                <a:solidFill>
                  <a:schemeClr val="bg2"/>
                </a:solidFill>
                <a:latin typeface="Times New Roman" panose="02020603050405020304" pitchFamily="18" charset="0"/>
              </a:defRPr>
            </a:lvl1pPr>
          </a:lstStyle>
          <a:p>
            <a:pPr>
              <a:defRPr/>
            </a:pPr>
            <a:fld id="{7633B9AC-6782-4C45-BA13-3B3A6E565B09}" type="slidenum">
              <a:rPr lang="en-US" altLang="en-US"/>
              <a:pPr>
                <a:defRPr/>
              </a:pPr>
              <a:t>‹#›</a:t>
            </a:fld>
            <a:endParaRPr lang="en-US" altLang="en-US"/>
          </a:p>
        </p:txBody>
      </p:sp>
      <p:sp>
        <p:nvSpPr>
          <p:cNvPr id="512004" name="Text Box 4"/>
          <p:cNvSpPr txBox="1">
            <a:spLocks noChangeArrowheads="1"/>
          </p:cNvSpPr>
          <p:nvPr/>
        </p:nvSpPr>
        <p:spPr bwMode="auto">
          <a:xfrm>
            <a:off x="6762750" y="6613525"/>
            <a:ext cx="2381250" cy="244475"/>
          </a:xfrm>
          <a:prstGeom prst="rect">
            <a:avLst/>
          </a:prstGeom>
          <a:noFill/>
          <a:ln w="9525">
            <a:noFill/>
            <a:miter lim="800000"/>
            <a:headEnd/>
            <a:tailEnd/>
          </a:ln>
          <a:effec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37931725" indent="-37474525">
              <a:defRPr sz="1600">
                <a:solidFill>
                  <a:schemeClr val="tx1"/>
                </a:solidFill>
                <a:latin typeface="Helvetica" panose="020B0604020202020204" pitchFamily="34" charset="0"/>
                <a:ea typeface="ＭＳ Ｐゴシック" panose="020B0600070205080204" pitchFamily="34" charset="-128"/>
              </a:defRPr>
            </a:lvl2pPr>
            <a:lvl3pPr>
              <a:defRPr sz="1600">
                <a:solidFill>
                  <a:schemeClr val="tx1"/>
                </a:solidFill>
                <a:latin typeface="Helvetica" panose="020B0604020202020204" pitchFamily="34" charset="0"/>
                <a:ea typeface="ＭＳ Ｐゴシック" panose="020B0600070205080204" pitchFamily="34" charset="-128"/>
              </a:defRPr>
            </a:lvl3pPr>
            <a:lvl4pPr>
              <a:defRPr sz="1600">
                <a:solidFill>
                  <a:schemeClr val="tx1"/>
                </a:solidFill>
                <a:latin typeface="Helvetica" panose="020B0604020202020204" pitchFamily="34" charset="0"/>
                <a:ea typeface="ＭＳ Ｐゴシック" panose="020B0600070205080204" pitchFamily="34" charset="-128"/>
              </a:defRPr>
            </a:lvl4pPr>
            <a:lvl5pPr>
              <a:defRPr sz="1600">
                <a:solidFill>
                  <a:schemeClr val="tx1"/>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ctr">
              <a:spcBef>
                <a:spcPct val="50000"/>
              </a:spcBef>
              <a:defRPr/>
            </a:pPr>
            <a:r>
              <a:rPr lang="en-US" altLang="en-US" sz="1000" b="1" smtClean="0">
                <a:solidFill>
                  <a:schemeClr val="tx2"/>
                </a:solidFill>
              </a:rPr>
              <a:t>©Silberschatz, Korth and Sudarshan</a:t>
            </a:r>
          </a:p>
        </p:txBody>
      </p:sp>
      <p:sp>
        <p:nvSpPr>
          <p:cNvPr id="512005" name="Text Box 5"/>
          <p:cNvSpPr txBox="1">
            <a:spLocks noChangeArrowheads="1"/>
          </p:cNvSpPr>
          <p:nvPr/>
        </p:nvSpPr>
        <p:spPr bwMode="auto">
          <a:xfrm>
            <a:off x="4446588" y="6613525"/>
            <a:ext cx="514350" cy="244475"/>
          </a:xfrm>
          <a:prstGeom prst="rect">
            <a:avLst/>
          </a:prstGeom>
          <a:noFill/>
          <a:ln w="9525">
            <a:noFill/>
            <a:miter lim="800000"/>
            <a:headEnd/>
            <a:tailEnd/>
          </a:ln>
          <a:effec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37931725" indent="-37474525">
              <a:defRPr sz="1600">
                <a:solidFill>
                  <a:schemeClr val="tx1"/>
                </a:solidFill>
                <a:latin typeface="Helvetica" panose="020B0604020202020204" pitchFamily="34" charset="0"/>
                <a:ea typeface="ＭＳ Ｐゴシック" panose="020B0600070205080204" pitchFamily="34" charset="-128"/>
              </a:defRPr>
            </a:lvl2pPr>
            <a:lvl3pPr>
              <a:defRPr sz="1600">
                <a:solidFill>
                  <a:schemeClr val="tx1"/>
                </a:solidFill>
                <a:latin typeface="Helvetica" panose="020B0604020202020204" pitchFamily="34" charset="0"/>
                <a:ea typeface="ＭＳ Ｐゴシック" panose="020B0600070205080204" pitchFamily="34" charset="-128"/>
              </a:defRPr>
            </a:lvl3pPr>
            <a:lvl4pPr>
              <a:defRPr sz="1600">
                <a:solidFill>
                  <a:schemeClr val="tx1"/>
                </a:solidFill>
                <a:latin typeface="Helvetica" panose="020B0604020202020204" pitchFamily="34" charset="0"/>
                <a:ea typeface="ＭＳ Ｐゴシック" panose="020B0600070205080204" pitchFamily="34" charset="-128"/>
              </a:defRPr>
            </a:lvl4pPr>
            <a:lvl5pPr>
              <a:defRPr sz="1600">
                <a:solidFill>
                  <a:schemeClr val="tx1"/>
                </a:solidFill>
                <a:latin typeface="Helvetica" panose="020B0604020202020204" pitchFamily="34" charset="0"/>
                <a:ea typeface="ＭＳ Ｐゴシック" panose="020B0600070205080204" pitchFamily="34" charset="-128"/>
              </a:defRPr>
            </a:lvl5pPr>
            <a:lvl6pPr marL="4572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9144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lgn="ctr">
              <a:spcBef>
                <a:spcPct val="50000"/>
              </a:spcBef>
              <a:defRPr/>
            </a:pPr>
            <a:r>
              <a:rPr lang="en-US" altLang="en-US" sz="1000" b="1" smtClean="0">
                <a:solidFill>
                  <a:schemeClr val="tx2"/>
                </a:solidFill>
              </a:rPr>
              <a:t>10.</a:t>
            </a:r>
            <a:fld id="{03916858-1D48-4AF0-918F-4FA8C0E48A9C}" type="slidenum">
              <a:rPr lang="en-US" altLang="en-US" sz="1000" b="1" smtClean="0">
                <a:solidFill>
                  <a:schemeClr val="tx2"/>
                </a:solidFill>
              </a:rPr>
              <a:pPr algn="ctr">
                <a:spcBef>
                  <a:spcPct val="50000"/>
                </a:spcBef>
                <a:defRPr/>
              </a:pPr>
              <a:t>‹#›</a:t>
            </a:fld>
            <a:endParaRPr lang="en-US" altLang="en-US" sz="1000" b="1" smtClean="0">
              <a:solidFill>
                <a:schemeClr val="tx2"/>
              </a:solidFill>
            </a:endParaRPr>
          </a:p>
        </p:txBody>
      </p:sp>
      <p:sp>
        <p:nvSpPr>
          <p:cNvPr id="512006" name="Rectangle 6"/>
          <p:cNvSpPr>
            <a:spLocks noGrp="1" noChangeArrowheads="1"/>
          </p:cNvSpPr>
          <p:nvPr>
            <p:ph type="title"/>
          </p:nvPr>
        </p:nvSpPr>
        <p:spPr bwMode="auto">
          <a:xfrm>
            <a:off x="768350" y="117475"/>
            <a:ext cx="80772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1" name="Text Box 7"/>
          <p:cNvSpPr txBox="1">
            <a:spLocks noChangeArrowheads="1"/>
          </p:cNvSpPr>
          <p:nvPr/>
        </p:nvSpPr>
        <p:spPr bwMode="auto">
          <a:xfrm>
            <a:off x="0" y="6613525"/>
            <a:ext cx="25717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spcBef>
                <a:spcPct val="50000"/>
              </a:spcBef>
            </a:pPr>
            <a:r>
              <a:rPr lang="en-US" altLang="ar-SA" sz="1000" b="1">
                <a:solidFill>
                  <a:schemeClr val="tx2"/>
                </a:solidFill>
              </a:rPr>
              <a:t>Database System Concepts - 6</a:t>
            </a:r>
            <a:r>
              <a:rPr lang="en-US" altLang="ar-SA" sz="1000" b="1" baseline="30000">
                <a:solidFill>
                  <a:schemeClr val="tx2"/>
                </a:solidFill>
              </a:rPr>
              <a:t>th</a:t>
            </a:r>
            <a:r>
              <a:rPr lang="en-US" altLang="ar-SA" sz="1000" b="1">
                <a:solidFill>
                  <a:schemeClr val="tx2"/>
                </a:solidFill>
              </a:rPr>
              <a:t> Edition</a:t>
            </a:r>
          </a:p>
        </p:txBody>
      </p:sp>
      <p:sp>
        <p:nvSpPr>
          <p:cNvPr id="1032" name="Freeform 8"/>
          <p:cNvSpPr>
            <a:spLocks/>
          </p:cNvSpPr>
          <p:nvPr/>
        </p:nvSpPr>
        <p:spPr bwMode="auto">
          <a:xfrm>
            <a:off x="8916988" y="5445125"/>
            <a:ext cx="227012" cy="47625"/>
          </a:xfrm>
          <a:custGeom>
            <a:avLst/>
            <a:gdLst>
              <a:gd name="T0" fmla="*/ 0 w 285"/>
              <a:gd name="T1" fmla="*/ 59 h 61"/>
              <a:gd name="T2" fmla="*/ 2 w 285"/>
              <a:gd name="T3" fmla="*/ 48 h 61"/>
              <a:gd name="T4" fmla="*/ 9 w 285"/>
              <a:gd name="T5" fmla="*/ 34 h 61"/>
              <a:gd name="T6" fmla="*/ 17 w 285"/>
              <a:gd name="T7" fmla="*/ 25 h 61"/>
              <a:gd name="T8" fmla="*/ 30 w 285"/>
              <a:gd name="T9" fmla="*/ 17 h 61"/>
              <a:gd name="T10" fmla="*/ 45 w 285"/>
              <a:gd name="T11" fmla="*/ 10 h 61"/>
              <a:gd name="T12" fmla="*/ 57 w 285"/>
              <a:gd name="T13" fmla="*/ 6 h 61"/>
              <a:gd name="T14" fmla="*/ 70 w 285"/>
              <a:gd name="T15" fmla="*/ 2 h 61"/>
              <a:gd name="T16" fmla="*/ 85 w 285"/>
              <a:gd name="T17" fmla="*/ 0 h 61"/>
              <a:gd name="T18" fmla="*/ 100 w 285"/>
              <a:gd name="T19" fmla="*/ 0 h 61"/>
              <a:gd name="T20" fmla="*/ 118 w 285"/>
              <a:gd name="T21" fmla="*/ 0 h 61"/>
              <a:gd name="T22" fmla="*/ 137 w 285"/>
              <a:gd name="T23" fmla="*/ 0 h 61"/>
              <a:gd name="T24" fmla="*/ 154 w 285"/>
              <a:gd name="T25" fmla="*/ 2 h 61"/>
              <a:gd name="T26" fmla="*/ 173 w 285"/>
              <a:gd name="T27" fmla="*/ 6 h 61"/>
              <a:gd name="T28" fmla="*/ 192 w 285"/>
              <a:gd name="T29" fmla="*/ 8 h 61"/>
              <a:gd name="T30" fmla="*/ 209 w 285"/>
              <a:gd name="T31" fmla="*/ 12 h 61"/>
              <a:gd name="T32" fmla="*/ 224 w 285"/>
              <a:gd name="T33" fmla="*/ 15 h 61"/>
              <a:gd name="T34" fmla="*/ 239 w 285"/>
              <a:gd name="T35" fmla="*/ 19 h 61"/>
              <a:gd name="T36" fmla="*/ 254 w 285"/>
              <a:gd name="T37" fmla="*/ 23 h 61"/>
              <a:gd name="T38" fmla="*/ 266 w 285"/>
              <a:gd name="T39" fmla="*/ 25 h 61"/>
              <a:gd name="T40" fmla="*/ 273 w 285"/>
              <a:gd name="T41" fmla="*/ 27 h 61"/>
              <a:gd name="T42" fmla="*/ 283 w 285"/>
              <a:gd name="T43" fmla="*/ 31 h 61"/>
              <a:gd name="T44" fmla="*/ 279 w 285"/>
              <a:gd name="T45" fmla="*/ 44 h 61"/>
              <a:gd name="T46" fmla="*/ 273 w 285"/>
              <a:gd name="T47" fmla="*/ 42 h 61"/>
              <a:gd name="T48" fmla="*/ 260 w 285"/>
              <a:gd name="T49" fmla="*/ 40 h 61"/>
              <a:gd name="T50" fmla="*/ 241 w 285"/>
              <a:gd name="T51" fmla="*/ 36 h 61"/>
              <a:gd name="T52" fmla="*/ 230 w 285"/>
              <a:gd name="T53" fmla="*/ 34 h 61"/>
              <a:gd name="T54" fmla="*/ 218 w 285"/>
              <a:gd name="T55" fmla="*/ 32 h 61"/>
              <a:gd name="T56" fmla="*/ 207 w 285"/>
              <a:gd name="T57" fmla="*/ 31 h 61"/>
              <a:gd name="T58" fmla="*/ 196 w 285"/>
              <a:gd name="T59" fmla="*/ 29 h 61"/>
              <a:gd name="T60" fmla="*/ 182 w 285"/>
              <a:gd name="T61" fmla="*/ 27 h 61"/>
              <a:gd name="T62" fmla="*/ 173 w 285"/>
              <a:gd name="T63" fmla="*/ 25 h 61"/>
              <a:gd name="T64" fmla="*/ 163 w 285"/>
              <a:gd name="T65" fmla="*/ 23 h 61"/>
              <a:gd name="T66" fmla="*/ 154 w 285"/>
              <a:gd name="T67" fmla="*/ 21 h 61"/>
              <a:gd name="T68" fmla="*/ 142 w 285"/>
              <a:gd name="T69" fmla="*/ 19 h 61"/>
              <a:gd name="T70" fmla="*/ 110 w 285"/>
              <a:gd name="T71" fmla="*/ 15 h 61"/>
              <a:gd name="T72" fmla="*/ 83 w 285"/>
              <a:gd name="T73" fmla="*/ 21 h 61"/>
              <a:gd name="T74" fmla="*/ 59 w 285"/>
              <a:gd name="T75" fmla="*/ 29 h 61"/>
              <a:gd name="T76" fmla="*/ 53 w 285"/>
              <a:gd name="T77" fmla="*/ 31 h 61"/>
              <a:gd name="T78" fmla="*/ 43 w 285"/>
              <a:gd name="T79" fmla="*/ 34 h 61"/>
              <a:gd name="T80" fmla="*/ 32 w 285"/>
              <a:gd name="T81" fmla="*/ 38 h 61"/>
              <a:gd name="T82" fmla="*/ 23 w 285"/>
              <a:gd name="T83" fmla="*/ 44 h 61"/>
              <a:gd name="T84" fmla="*/ 7 w 285"/>
              <a:gd name="T85" fmla="*/ 55 h 61"/>
              <a:gd name="T86" fmla="*/ 2 w 285"/>
              <a:gd name="T87" fmla="*/ 61 h 6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5" h="61">
                <a:moveTo>
                  <a:pt x="2" y="61"/>
                </a:moveTo>
                <a:lnTo>
                  <a:pt x="0" y="59"/>
                </a:lnTo>
                <a:lnTo>
                  <a:pt x="0" y="55"/>
                </a:lnTo>
                <a:lnTo>
                  <a:pt x="2" y="48"/>
                </a:lnTo>
                <a:lnTo>
                  <a:pt x="5" y="40"/>
                </a:lnTo>
                <a:lnTo>
                  <a:pt x="9" y="34"/>
                </a:lnTo>
                <a:lnTo>
                  <a:pt x="13" y="31"/>
                </a:lnTo>
                <a:lnTo>
                  <a:pt x="17" y="25"/>
                </a:lnTo>
                <a:lnTo>
                  <a:pt x="24" y="21"/>
                </a:lnTo>
                <a:lnTo>
                  <a:pt x="30" y="17"/>
                </a:lnTo>
                <a:lnTo>
                  <a:pt x="40" y="13"/>
                </a:lnTo>
                <a:lnTo>
                  <a:pt x="45" y="10"/>
                </a:lnTo>
                <a:lnTo>
                  <a:pt x="51" y="8"/>
                </a:lnTo>
                <a:lnTo>
                  <a:pt x="57" y="6"/>
                </a:lnTo>
                <a:lnTo>
                  <a:pt x="64" y="6"/>
                </a:lnTo>
                <a:lnTo>
                  <a:pt x="70" y="2"/>
                </a:lnTo>
                <a:lnTo>
                  <a:pt x="78" y="2"/>
                </a:lnTo>
                <a:lnTo>
                  <a:pt x="85" y="0"/>
                </a:lnTo>
                <a:lnTo>
                  <a:pt x="93" y="0"/>
                </a:lnTo>
                <a:lnTo>
                  <a:pt x="100" y="0"/>
                </a:lnTo>
                <a:lnTo>
                  <a:pt x="110" y="0"/>
                </a:lnTo>
                <a:lnTo>
                  <a:pt x="118" y="0"/>
                </a:lnTo>
                <a:lnTo>
                  <a:pt x="129" y="0"/>
                </a:lnTo>
                <a:lnTo>
                  <a:pt x="137" y="0"/>
                </a:lnTo>
                <a:lnTo>
                  <a:pt x="146" y="2"/>
                </a:lnTo>
                <a:lnTo>
                  <a:pt x="154" y="2"/>
                </a:lnTo>
                <a:lnTo>
                  <a:pt x="163" y="4"/>
                </a:lnTo>
                <a:lnTo>
                  <a:pt x="173" y="6"/>
                </a:lnTo>
                <a:lnTo>
                  <a:pt x="182" y="8"/>
                </a:lnTo>
                <a:lnTo>
                  <a:pt x="192" y="8"/>
                </a:lnTo>
                <a:lnTo>
                  <a:pt x="201" y="12"/>
                </a:lnTo>
                <a:lnTo>
                  <a:pt x="209" y="12"/>
                </a:lnTo>
                <a:lnTo>
                  <a:pt x="216" y="13"/>
                </a:lnTo>
                <a:lnTo>
                  <a:pt x="224" y="15"/>
                </a:lnTo>
                <a:lnTo>
                  <a:pt x="234" y="17"/>
                </a:lnTo>
                <a:lnTo>
                  <a:pt x="239" y="19"/>
                </a:lnTo>
                <a:lnTo>
                  <a:pt x="247" y="21"/>
                </a:lnTo>
                <a:lnTo>
                  <a:pt x="254" y="23"/>
                </a:lnTo>
                <a:lnTo>
                  <a:pt x="260" y="25"/>
                </a:lnTo>
                <a:lnTo>
                  <a:pt x="266" y="25"/>
                </a:lnTo>
                <a:lnTo>
                  <a:pt x="270" y="27"/>
                </a:lnTo>
                <a:lnTo>
                  <a:pt x="273" y="27"/>
                </a:lnTo>
                <a:lnTo>
                  <a:pt x="279" y="29"/>
                </a:lnTo>
                <a:lnTo>
                  <a:pt x="283" y="31"/>
                </a:lnTo>
                <a:lnTo>
                  <a:pt x="285" y="32"/>
                </a:lnTo>
                <a:lnTo>
                  <a:pt x="279" y="44"/>
                </a:lnTo>
                <a:lnTo>
                  <a:pt x="277" y="44"/>
                </a:lnTo>
                <a:lnTo>
                  <a:pt x="273" y="42"/>
                </a:lnTo>
                <a:lnTo>
                  <a:pt x="268" y="42"/>
                </a:lnTo>
                <a:lnTo>
                  <a:pt x="260" y="40"/>
                </a:lnTo>
                <a:lnTo>
                  <a:pt x="251" y="38"/>
                </a:lnTo>
                <a:lnTo>
                  <a:pt x="241" y="36"/>
                </a:lnTo>
                <a:lnTo>
                  <a:pt x="235" y="34"/>
                </a:lnTo>
                <a:lnTo>
                  <a:pt x="230" y="34"/>
                </a:lnTo>
                <a:lnTo>
                  <a:pt x="224" y="32"/>
                </a:lnTo>
                <a:lnTo>
                  <a:pt x="218" y="32"/>
                </a:lnTo>
                <a:lnTo>
                  <a:pt x="213" y="31"/>
                </a:lnTo>
                <a:lnTo>
                  <a:pt x="207" y="31"/>
                </a:lnTo>
                <a:lnTo>
                  <a:pt x="201" y="29"/>
                </a:lnTo>
                <a:lnTo>
                  <a:pt x="196" y="29"/>
                </a:lnTo>
                <a:lnTo>
                  <a:pt x="190" y="27"/>
                </a:lnTo>
                <a:lnTo>
                  <a:pt x="182" y="27"/>
                </a:lnTo>
                <a:lnTo>
                  <a:pt x="178" y="25"/>
                </a:lnTo>
                <a:lnTo>
                  <a:pt x="173" y="25"/>
                </a:lnTo>
                <a:lnTo>
                  <a:pt x="167" y="23"/>
                </a:lnTo>
                <a:lnTo>
                  <a:pt x="163" y="23"/>
                </a:lnTo>
                <a:lnTo>
                  <a:pt x="158" y="21"/>
                </a:lnTo>
                <a:lnTo>
                  <a:pt x="154" y="21"/>
                </a:lnTo>
                <a:lnTo>
                  <a:pt x="148" y="19"/>
                </a:lnTo>
                <a:lnTo>
                  <a:pt x="142" y="19"/>
                </a:lnTo>
                <a:lnTo>
                  <a:pt x="144" y="48"/>
                </a:lnTo>
                <a:lnTo>
                  <a:pt x="110" y="15"/>
                </a:lnTo>
                <a:lnTo>
                  <a:pt x="118" y="48"/>
                </a:lnTo>
                <a:lnTo>
                  <a:pt x="83" y="21"/>
                </a:lnTo>
                <a:lnTo>
                  <a:pt x="91" y="48"/>
                </a:lnTo>
                <a:lnTo>
                  <a:pt x="59" y="29"/>
                </a:lnTo>
                <a:lnTo>
                  <a:pt x="57" y="29"/>
                </a:lnTo>
                <a:lnTo>
                  <a:pt x="53" y="31"/>
                </a:lnTo>
                <a:lnTo>
                  <a:pt x="49" y="31"/>
                </a:lnTo>
                <a:lnTo>
                  <a:pt x="43" y="34"/>
                </a:lnTo>
                <a:lnTo>
                  <a:pt x="38" y="36"/>
                </a:lnTo>
                <a:lnTo>
                  <a:pt x="32" y="38"/>
                </a:lnTo>
                <a:lnTo>
                  <a:pt x="26" y="42"/>
                </a:lnTo>
                <a:lnTo>
                  <a:pt x="23" y="44"/>
                </a:lnTo>
                <a:lnTo>
                  <a:pt x="15" y="50"/>
                </a:lnTo>
                <a:lnTo>
                  <a:pt x="7" y="55"/>
                </a:lnTo>
                <a:lnTo>
                  <a:pt x="4" y="59"/>
                </a:lnTo>
                <a:lnTo>
                  <a:pt x="2"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ar-SA"/>
          </a:p>
        </p:txBody>
      </p:sp>
      <p:pic>
        <p:nvPicPr>
          <p:cNvPr id="1033" name="Picture 9" descr="Cover-6Ed"/>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75" y="0"/>
            <a:ext cx="66833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6"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xStyles>
    <p:titleStyle>
      <a:lvl1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mj-lt"/>
          <a:ea typeface="ＭＳ Ｐゴシック" panose="020B0600070205080204" pitchFamily="34" charset="-128"/>
          <a:cs typeface="+mj-cs"/>
        </a:defRPr>
      </a:lvl1pPr>
      <a:lvl2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ＭＳ Ｐゴシック" panose="020B0600070205080204" pitchFamily="34" charset="-128"/>
        </a:defRPr>
      </a:lvl2pPr>
      <a:lvl3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ＭＳ Ｐゴシック" panose="020B0600070205080204" pitchFamily="34" charset="-128"/>
        </a:defRPr>
      </a:lvl3pPr>
      <a:lvl4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ＭＳ Ｐゴシック" panose="020B0600070205080204" pitchFamily="34" charset="-128"/>
        </a:defRPr>
      </a:lvl4pPr>
      <a:lvl5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ＭＳ Ｐゴシック" panose="020B0600070205080204" pitchFamily="34" charset="-128"/>
        </a:defRPr>
      </a:lvl5pPr>
      <a:lvl6pPr marL="4572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6pPr>
      <a:lvl7pPr marL="9144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7pPr>
      <a:lvl8pPr marL="13716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8pPr>
      <a:lvl9pPr marL="18288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9pPr>
    </p:titleStyle>
    <p:bodyStyle>
      <a:lvl1pPr marL="342900" indent="-342900" algn="l" rtl="0" eaLnBrk="0" fontAlgn="base" hangingPunct="0">
        <a:spcBef>
          <a:spcPct val="35000"/>
        </a:spcBef>
        <a:spcAft>
          <a:spcPct val="0"/>
        </a:spcAft>
        <a:buClr>
          <a:schemeClr val="tx2"/>
        </a:buClr>
        <a:buSzPct val="90000"/>
        <a:buFont typeface="Monotype Sorts" charset="2"/>
        <a:buChar char="n"/>
        <a:defRPr kumimoji="1">
          <a:solidFill>
            <a:schemeClr val="tx1"/>
          </a:solidFill>
          <a:latin typeface="+mn-lt"/>
          <a:ea typeface="ＭＳ Ｐゴシック" panose="020B0600070205080204" pitchFamily="34" charset="-128"/>
          <a:cs typeface="+mn-cs"/>
        </a:defRPr>
      </a:lvl1pPr>
      <a:lvl2pPr marL="742950" indent="-285750" algn="l" rtl="0" eaLnBrk="0" fontAlgn="base" hangingPunct="0">
        <a:spcBef>
          <a:spcPct val="35000"/>
        </a:spcBef>
        <a:spcAft>
          <a:spcPct val="0"/>
        </a:spcAft>
        <a:buClr>
          <a:schemeClr val="folHlink"/>
        </a:buClr>
        <a:buSzPct val="80000"/>
        <a:buFont typeface="Monotype Sorts" charset="2"/>
        <a:buChar char="l"/>
        <a:defRPr kumimoji="1">
          <a:solidFill>
            <a:schemeClr val="tx1"/>
          </a:solidFill>
          <a:latin typeface="+mn-lt"/>
          <a:ea typeface="ＭＳ Ｐゴシック" charset="-128"/>
        </a:defRPr>
      </a:lvl2pPr>
      <a:lvl3pPr marL="1085850" indent="-228600" algn="l" rtl="0" eaLnBrk="0" fontAlgn="base" hangingPunct="0">
        <a:spcBef>
          <a:spcPct val="35000"/>
        </a:spcBef>
        <a:spcAft>
          <a:spcPct val="0"/>
        </a:spcAft>
        <a:buClr>
          <a:srgbClr val="33CC33"/>
        </a:buClr>
        <a:buSzPct val="75000"/>
        <a:buFont typeface="Webdings" panose="05030102010509060703" pitchFamily="18" charset="2"/>
        <a:buChar char="4"/>
        <a:defRPr kumimoji="1">
          <a:solidFill>
            <a:schemeClr val="tx1"/>
          </a:solidFill>
          <a:latin typeface="+mn-lt"/>
          <a:ea typeface="ＭＳ Ｐゴシック" charset="-128"/>
        </a:defRPr>
      </a:lvl3pPr>
      <a:lvl4pPr marL="1428750" indent="-228600" algn="l" rtl="0" eaLnBrk="0" fontAlgn="base" hangingPunct="0">
        <a:spcBef>
          <a:spcPct val="35000"/>
        </a:spcBef>
        <a:spcAft>
          <a:spcPct val="0"/>
        </a:spcAft>
        <a:buClr>
          <a:schemeClr val="hlink"/>
        </a:buClr>
        <a:buFont typeface="Times New Roman" panose="02020603050405020304" pitchFamily="18" charset="0"/>
        <a:buChar char="–"/>
        <a:defRPr kumimoji="1">
          <a:solidFill>
            <a:schemeClr val="tx1"/>
          </a:solidFill>
          <a:latin typeface="+mn-lt"/>
          <a:ea typeface="ＭＳ Ｐゴシック" charset="-128"/>
        </a:defRPr>
      </a:lvl4pPr>
      <a:lvl5pPr marL="17716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5pPr>
      <a:lvl6pPr marL="22288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6pPr>
      <a:lvl7pPr marL="26860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7pPr>
      <a:lvl8pPr marL="31432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8pPr>
      <a:lvl9pPr marL="36004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pPr>
              <a:defRPr/>
            </a:pPr>
            <a:r>
              <a:rPr lang="en-US">
                <a:ea typeface="+mj-ea"/>
              </a:rPr>
              <a:t>Performance Measures of Disks</a:t>
            </a:r>
          </a:p>
        </p:txBody>
      </p:sp>
      <p:sp>
        <p:nvSpPr>
          <p:cNvPr id="5123" name="Rectangle 5"/>
          <p:cNvSpPr>
            <a:spLocks noGrp="1" noChangeArrowheads="1"/>
          </p:cNvSpPr>
          <p:nvPr>
            <p:ph type="body" idx="1"/>
          </p:nvPr>
        </p:nvSpPr>
        <p:spPr>
          <a:xfrm>
            <a:off x="984250" y="1122363"/>
            <a:ext cx="7637463" cy="5294312"/>
          </a:xfrm>
        </p:spPr>
        <p:txBody>
          <a:bodyPr/>
          <a:lstStyle/>
          <a:p>
            <a:pPr>
              <a:lnSpc>
                <a:spcPct val="80000"/>
              </a:lnSpc>
            </a:pPr>
            <a:r>
              <a:rPr lang="en-US" altLang="en-US" sz="1600" b="1" smtClean="0">
                <a:solidFill>
                  <a:srgbClr val="000099"/>
                </a:solidFill>
              </a:rPr>
              <a:t>Access time</a:t>
            </a:r>
            <a:r>
              <a:rPr lang="en-US" altLang="en-US" sz="1600" smtClean="0"/>
              <a:t> – the time it takes from when a read or write request is issued to when data transfer begins.  Consists of: </a:t>
            </a:r>
          </a:p>
          <a:p>
            <a:pPr lvl="1">
              <a:lnSpc>
                <a:spcPct val="80000"/>
              </a:lnSpc>
            </a:pPr>
            <a:r>
              <a:rPr lang="en-US" altLang="en-US" sz="1600" b="1" smtClean="0">
                <a:solidFill>
                  <a:srgbClr val="000099"/>
                </a:solidFill>
                <a:ea typeface="ＭＳ Ｐゴシック" panose="020B0600070205080204" pitchFamily="34" charset="-128"/>
              </a:rPr>
              <a:t>Seek time</a:t>
            </a:r>
            <a:r>
              <a:rPr lang="en-US" altLang="en-US" sz="1600" smtClean="0">
                <a:ea typeface="ＭＳ Ｐゴシック" panose="020B0600070205080204" pitchFamily="34" charset="-128"/>
              </a:rPr>
              <a:t> – time it takes to reposition the arm over the correct track. </a:t>
            </a:r>
          </a:p>
          <a:p>
            <a:pPr lvl="2">
              <a:lnSpc>
                <a:spcPct val="80000"/>
              </a:lnSpc>
            </a:pPr>
            <a:r>
              <a:rPr lang="en-US" altLang="en-US" sz="1600" smtClean="0">
                <a:ea typeface="ＭＳ Ｐゴシック" panose="020B0600070205080204" pitchFamily="34" charset="-128"/>
              </a:rPr>
              <a:t> Average seek time is 1/2 the worst case seek time.</a:t>
            </a:r>
          </a:p>
          <a:p>
            <a:pPr lvl="3">
              <a:lnSpc>
                <a:spcPct val="80000"/>
              </a:lnSpc>
            </a:pPr>
            <a:r>
              <a:rPr lang="en-US" altLang="en-US" sz="1600" smtClean="0">
                <a:ea typeface="ＭＳ Ｐゴシック" panose="020B0600070205080204" pitchFamily="34" charset="-128"/>
              </a:rPr>
              <a:t>Would be 1/3 if all tracks had the same number of sectors, and we ignore the time to start and stop arm movement</a:t>
            </a:r>
          </a:p>
          <a:p>
            <a:pPr lvl="2">
              <a:lnSpc>
                <a:spcPct val="80000"/>
              </a:lnSpc>
            </a:pPr>
            <a:r>
              <a:rPr lang="en-US" altLang="en-US" sz="1600" smtClean="0">
                <a:ea typeface="ＭＳ Ｐゴシック" panose="020B0600070205080204" pitchFamily="34" charset="-128"/>
              </a:rPr>
              <a:t>4 to 10 milliseconds on typical disks</a:t>
            </a:r>
          </a:p>
          <a:p>
            <a:pPr lvl="1">
              <a:lnSpc>
                <a:spcPct val="80000"/>
              </a:lnSpc>
            </a:pPr>
            <a:r>
              <a:rPr lang="en-US" altLang="en-US" sz="1600" b="1" smtClean="0">
                <a:solidFill>
                  <a:srgbClr val="000099"/>
                </a:solidFill>
                <a:ea typeface="ＭＳ Ｐゴシック" panose="020B0600070205080204" pitchFamily="34" charset="-128"/>
              </a:rPr>
              <a:t>Rotational latency</a:t>
            </a:r>
            <a:r>
              <a:rPr lang="en-US" altLang="en-US" sz="1600" smtClean="0">
                <a:ea typeface="ＭＳ Ｐゴシック" panose="020B0600070205080204" pitchFamily="34" charset="-128"/>
              </a:rPr>
              <a:t> – time it takes for the sector to be accessed to appear under the head. </a:t>
            </a:r>
          </a:p>
          <a:p>
            <a:pPr lvl="2">
              <a:lnSpc>
                <a:spcPct val="80000"/>
              </a:lnSpc>
            </a:pPr>
            <a:r>
              <a:rPr lang="en-US" altLang="en-US" sz="1600" smtClean="0">
                <a:ea typeface="ＭＳ Ｐゴシック" panose="020B0600070205080204" pitchFamily="34" charset="-128"/>
              </a:rPr>
              <a:t> Average latency is 1/2 of the worst case latency.</a:t>
            </a:r>
          </a:p>
          <a:p>
            <a:pPr lvl="2">
              <a:lnSpc>
                <a:spcPct val="80000"/>
              </a:lnSpc>
            </a:pPr>
            <a:r>
              <a:rPr lang="en-US" altLang="en-US" sz="1600" smtClean="0">
                <a:ea typeface="ＭＳ Ｐゴシック" panose="020B0600070205080204" pitchFamily="34" charset="-128"/>
              </a:rPr>
              <a:t>4 to 11 milliseconds on typical disks (5400 to 15000 r.p.m.)</a:t>
            </a:r>
          </a:p>
          <a:p>
            <a:pPr>
              <a:lnSpc>
                <a:spcPct val="80000"/>
              </a:lnSpc>
            </a:pPr>
            <a:r>
              <a:rPr lang="en-US" altLang="en-US" sz="1600" b="1" smtClean="0">
                <a:solidFill>
                  <a:srgbClr val="000099"/>
                </a:solidFill>
              </a:rPr>
              <a:t>Data-transfer rate</a:t>
            </a:r>
            <a:r>
              <a:rPr lang="en-US" altLang="en-US" sz="1600" b="1" smtClean="0"/>
              <a:t> </a:t>
            </a:r>
            <a:r>
              <a:rPr lang="en-US" altLang="en-US" sz="1600" smtClean="0"/>
              <a:t>– the rate at which data can be retrieved from or stored to the disk.</a:t>
            </a:r>
          </a:p>
          <a:p>
            <a:pPr lvl="1">
              <a:lnSpc>
                <a:spcPct val="80000"/>
              </a:lnSpc>
            </a:pPr>
            <a:r>
              <a:rPr lang="en-US" altLang="en-US" sz="1600" smtClean="0">
                <a:ea typeface="ＭＳ Ｐゴシック" panose="020B0600070205080204" pitchFamily="34" charset="-128"/>
              </a:rPr>
              <a:t>25 to 100 MB per second max rate, lower for inner tracks</a:t>
            </a:r>
          </a:p>
          <a:p>
            <a:pPr lvl="1">
              <a:lnSpc>
                <a:spcPct val="80000"/>
              </a:lnSpc>
            </a:pPr>
            <a:r>
              <a:rPr lang="en-US" altLang="en-US" sz="1600" smtClean="0">
                <a:ea typeface="ＭＳ Ｐゴシック" panose="020B0600070205080204" pitchFamily="34" charset="-128"/>
              </a:rPr>
              <a:t>Multiple disks may share a controller, so rate that controller can handle is also important</a:t>
            </a:r>
          </a:p>
          <a:p>
            <a:pPr lvl="2">
              <a:lnSpc>
                <a:spcPct val="80000"/>
              </a:lnSpc>
            </a:pPr>
            <a:r>
              <a:rPr lang="en-US" altLang="en-US" sz="1600" smtClean="0">
                <a:ea typeface="ＭＳ Ｐゴシック" panose="020B0600070205080204" pitchFamily="34" charset="-128"/>
              </a:rPr>
              <a:t>E.g. SATA: 150 MB/sec, SATA-II 3Gb (300 MB/sec)</a:t>
            </a:r>
          </a:p>
          <a:p>
            <a:pPr lvl="2">
              <a:lnSpc>
                <a:spcPct val="80000"/>
              </a:lnSpc>
            </a:pPr>
            <a:r>
              <a:rPr lang="en-US" altLang="en-US" sz="1600" smtClean="0">
                <a:ea typeface="ＭＳ Ｐゴシック" panose="020B0600070205080204" pitchFamily="34" charset="-128"/>
              </a:rPr>
              <a:t>Ultra 320 SCSI: 320 MB/s, SAS (3 to 6 Gb/sec)</a:t>
            </a:r>
          </a:p>
          <a:p>
            <a:pPr lvl="2">
              <a:lnSpc>
                <a:spcPct val="80000"/>
              </a:lnSpc>
            </a:pPr>
            <a:r>
              <a:rPr lang="en-US" altLang="en-US" sz="1600" smtClean="0">
                <a:ea typeface="ＭＳ Ｐゴシック" panose="020B0600070205080204" pitchFamily="34" charset="-128"/>
              </a:rPr>
              <a:t>Fiber Channel (FC2Gb or 4Gb): 256 to 512 MB/s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768350" y="117475"/>
            <a:ext cx="8191500" cy="609600"/>
          </a:xfrm>
        </p:spPr>
        <p:txBody>
          <a:bodyPr/>
          <a:lstStyle/>
          <a:p>
            <a:pPr>
              <a:defRPr/>
            </a:pPr>
            <a:r>
              <a:rPr lang="en-US" dirty="0">
                <a:ea typeface="+mj-ea"/>
              </a:rPr>
              <a:t>Deleting record 3 and moving last record</a:t>
            </a:r>
          </a:p>
        </p:txBody>
      </p:sp>
      <p:pic>
        <p:nvPicPr>
          <p:cNvPr id="2253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313" y="892175"/>
            <a:ext cx="7967662" cy="466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pPr>
              <a:defRPr/>
            </a:pPr>
            <a:r>
              <a:rPr lang="en-US">
                <a:ea typeface="+mj-ea"/>
              </a:rPr>
              <a:t>Free Lists</a:t>
            </a:r>
          </a:p>
        </p:txBody>
      </p:sp>
      <p:sp>
        <p:nvSpPr>
          <p:cNvPr id="24579" name="Rectangle 3"/>
          <p:cNvSpPr>
            <a:spLocks noGrp="1" noChangeArrowheads="1"/>
          </p:cNvSpPr>
          <p:nvPr>
            <p:ph type="body" idx="1"/>
          </p:nvPr>
        </p:nvSpPr>
        <p:spPr>
          <a:xfrm>
            <a:off x="914400" y="1122363"/>
            <a:ext cx="7754938" cy="2438400"/>
          </a:xfrm>
        </p:spPr>
        <p:txBody>
          <a:bodyPr/>
          <a:lstStyle/>
          <a:p>
            <a:r>
              <a:rPr lang="en-US" altLang="en-US" smtClean="0"/>
              <a:t>Store the address of the first deleted record in the file header.</a:t>
            </a:r>
          </a:p>
          <a:p>
            <a:r>
              <a:rPr lang="en-US" altLang="en-US" smtClean="0"/>
              <a:t>Use this first record to store the address of the second deleted record, and so on</a:t>
            </a:r>
          </a:p>
          <a:p>
            <a:r>
              <a:rPr lang="en-US" altLang="en-US" smtClean="0"/>
              <a:t>Can think of these stored addresses as </a:t>
            </a:r>
            <a:r>
              <a:rPr lang="en-US" altLang="en-US" smtClean="0">
                <a:solidFill>
                  <a:srgbClr val="000099"/>
                </a:solidFill>
              </a:rPr>
              <a:t>pointers</a:t>
            </a:r>
            <a:r>
              <a:rPr lang="en-US" altLang="en-US" i="1" smtClean="0"/>
              <a:t> </a:t>
            </a:r>
            <a:r>
              <a:rPr lang="en-US" altLang="en-US" smtClean="0"/>
              <a:t>since they “point” to the location of a record.</a:t>
            </a:r>
          </a:p>
          <a:p>
            <a:r>
              <a:rPr lang="en-US" altLang="en-US" smtClean="0"/>
              <a:t>More space efficient representation:  reuse space for normal attributes of free records to store pointers.  (No pointers stored in in-use records.)</a:t>
            </a:r>
          </a:p>
          <a:p>
            <a:endParaRPr lang="en-US" altLang="en-US" smtClean="0"/>
          </a:p>
        </p:txBody>
      </p:sp>
      <p:pic>
        <p:nvPicPr>
          <p:cNvPr id="2458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113" y="3424238"/>
            <a:ext cx="5140325" cy="322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pPr>
              <a:defRPr/>
            </a:pPr>
            <a:r>
              <a:rPr lang="en-US">
                <a:ea typeface="+mj-ea"/>
              </a:rPr>
              <a:t>Variable-Length Records</a:t>
            </a:r>
          </a:p>
        </p:txBody>
      </p:sp>
      <p:sp>
        <p:nvSpPr>
          <p:cNvPr id="26627" name="Rectangle 3"/>
          <p:cNvSpPr>
            <a:spLocks noGrp="1" noChangeArrowheads="1"/>
          </p:cNvSpPr>
          <p:nvPr>
            <p:ph type="body" idx="1"/>
          </p:nvPr>
        </p:nvSpPr>
        <p:spPr>
          <a:xfrm>
            <a:off x="519113" y="1236663"/>
            <a:ext cx="8062912" cy="4897437"/>
          </a:xfrm>
        </p:spPr>
        <p:txBody>
          <a:bodyPr/>
          <a:lstStyle/>
          <a:p>
            <a:r>
              <a:rPr lang="en-US" altLang="en-US" smtClean="0"/>
              <a:t>Variable-length records arise in database systems in several ways:</a:t>
            </a:r>
          </a:p>
          <a:p>
            <a:pPr lvl="1"/>
            <a:r>
              <a:rPr lang="en-US" altLang="en-US" smtClean="0">
                <a:ea typeface="ＭＳ Ｐゴシック" panose="020B0600070205080204" pitchFamily="34" charset="-128"/>
              </a:rPr>
              <a:t>Storage of multiple record types in a file.</a:t>
            </a:r>
          </a:p>
          <a:p>
            <a:pPr lvl="1"/>
            <a:r>
              <a:rPr lang="en-US" altLang="en-US" smtClean="0">
                <a:ea typeface="ＭＳ Ｐゴシック" panose="020B0600070205080204" pitchFamily="34" charset="-128"/>
              </a:rPr>
              <a:t>Record types that allow variable lengths for one or more fields such as strings (</a:t>
            </a:r>
            <a:r>
              <a:rPr lang="en-US" altLang="en-US" b="1" smtClean="0">
                <a:ea typeface="ＭＳ Ｐゴシック" panose="020B0600070205080204" pitchFamily="34" charset="-128"/>
              </a:rPr>
              <a:t>varchar</a:t>
            </a:r>
            <a:r>
              <a:rPr lang="en-US" altLang="en-US" smtClean="0">
                <a:ea typeface="ＭＳ Ｐゴシック" panose="020B0600070205080204" pitchFamily="34" charset="-128"/>
              </a:rPr>
              <a:t>)</a:t>
            </a:r>
          </a:p>
          <a:p>
            <a:pPr lvl="1"/>
            <a:r>
              <a:rPr lang="en-US" altLang="en-US" smtClean="0">
                <a:ea typeface="ＭＳ Ｐゴシック" panose="020B0600070205080204" pitchFamily="34" charset="-128"/>
              </a:rPr>
              <a:t>Record types that allow repeating fields (used in some older data models).</a:t>
            </a:r>
          </a:p>
          <a:p>
            <a:r>
              <a:rPr lang="en-US" altLang="en-US" smtClean="0"/>
              <a:t>Attributes are stored in order</a:t>
            </a:r>
          </a:p>
          <a:p>
            <a:r>
              <a:rPr lang="en-US" altLang="en-US" smtClean="0"/>
              <a:t>Variable length attributes represented by fixed size (offset, length), with actual data stored after all fixed length attributes</a:t>
            </a:r>
          </a:p>
          <a:p>
            <a:r>
              <a:rPr lang="en-US" altLang="en-US" smtClean="0"/>
              <a:t>Null values represented by null-value bitmap</a:t>
            </a:r>
          </a:p>
          <a:p>
            <a:pPr>
              <a:buFont typeface="Monotype Sorts" charset="2"/>
              <a:buNone/>
            </a:pPr>
            <a:endParaRPr lang="en-US" altLang="en-US" smtClean="0"/>
          </a:p>
        </p:txBody>
      </p:sp>
      <p:pic>
        <p:nvPicPr>
          <p:cNvPr id="266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813" y="4849813"/>
            <a:ext cx="8220075" cy="154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563563" y="223838"/>
            <a:ext cx="8694737" cy="457200"/>
          </a:xfrm>
        </p:spPr>
        <p:txBody>
          <a:bodyPr/>
          <a:lstStyle/>
          <a:p>
            <a:pPr>
              <a:defRPr/>
            </a:pPr>
            <a:r>
              <a:rPr lang="en-US" sz="2800">
                <a:ea typeface="+mj-ea"/>
              </a:rPr>
              <a:t>Variable-Length Records: Slotted Page Structure</a:t>
            </a:r>
          </a:p>
        </p:txBody>
      </p:sp>
      <p:sp>
        <p:nvSpPr>
          <p:cNvPr id="28675" name="Rectangle 3"/>
          <p:cNvSpPr>
            <a:spLocks noGrp="1" noChangeArrowheads="1"/>
          </p:cNvSpPr>
          <p:nvPr>
            <p:ph type="body" idx="1"/>
          </p:nvPr>
        </p:nvSpPr>
        <p:spPr>
          <a:xfrm>
            <a:off x="914400" y="3065463"/>
            <a:ext cx="7615238" cy="3438525"/>
          </a:xfrm>
        </p:spPr>
        <p:txBody>
          <a:bodyPr/>
          <a:lstStyle/>
          <a:p>
            <a:r>
              <a:rPr lang="en-US" altLang="en-US" b="1" smtClean="0">
                <a:solidFill>
                  <a:srgbClr val="000099"/>
                </a:solidFill>
              </a:rPr>
              <a:t>Slotted page</a:t>
            </a:r>
            <a:r>
              <a:rPr lang="en-US" altLang="en-US" smtClean="0"/>
              <a:t> header contains:</a:t>
            </a:r>
          </a:p>
          <a:p>
            <a:pPr lvl="1"/>
            <a:r>
              <a:rPr lang="en-US" altLang="en-US" smtClean="0">
                <a:ea typeface="ＭＳ Ｐゴシック" panose="020B0600070205080204" pitchFamily="34" charset="-128"/>
              </a:rPr>
              <a:t>number of record entries</a:t>
            </a:r>
          </a:p>
          <a:p>
            <a:pPr lvl="1"/>
            <a:r>
              <a:rPr lang="en-US" altLang="en-US" smtClean="0">
                <a:ea typeface="ＭＳ Ｐゴシック" panose="020B0600070205080204" pitchFamily="34" charset="-128"/>
              </a:rPr>
              <a:t>end of free space in the block</a:t>
            </a:r>
          </a:p>
          <a:p>
            <a:pPr lvl="1"/>
            <a:r>
              <a:rPr lang="en-US" altLang="en-US" smtClean="0">
                <a:ea typeface="ＭＳ Ｐゴシック" panose="020B0600070205080204" pitchFamily="34" charset="-128"/>
              </a:rPr>
              <a:t>location and size of each record</a:t>
            </a:r>
          </a:p>
          <a:p>
            <a:r>
              <a:rPr lang="en-US" altLang="en-US" smtClean="0"/>
              <a:t>Records can be moved around within a page to keep them contiguous with no empty space between them; entry in the header must be updated.</a:t>
            </a:r>
          </a:p>
          <a:p>
            <a:r>
              <a:rPr lang="en-US" altLang="en-US" smtClean="0"/>
              <a:t>Pointers should not point directly to record — instead they should point to the entry for the record in header.</a:t>
            </a:r>
          </a:p>
        </p:txBody>
      </p:sp>
      <p:pic>
        <p:nvPicPr>
          <p:cNvPr id="2867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600" y="755650"/>
            <a:ext cx="6702425"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pPr>
              <a:defRPr/>
            </a:pPr>
            <a:r>
              <a:rPr lang="en-US">
                <a:ea typeface="+mj-ea"/>
              </a:rPr>
              <a:t>Organization of Records in Files</a:t>
            </a:r>
          </a:p>
        </p:txBody>
      </p:sp>
      <p:sp>
        <p:nvSpPr>
          <p:cNvPr id="30723" name="Rectangle 3"/>
          <p:cNvSpPr>
            <a:spLocks noGrp="1" noChangeArrowheads="1"/>
          </p:cNvSpPr>
          <p:nvPr>
            <p:ph type="body" idx="1"/>
          </p:nvPr>
        </p:nvSpPr>
        <p:spPr>
          <a:xfrm>
            <a:off x="814388" y="1193800"/>
            <a:ext cx="6980237" cy="4772025"/>
          </a:xfrm>
        </p:spPr>
        <p:txBody>
          <a:bodyPr/>
          <a:lstStyle/>
          <a:p>
            <a:r>
              <a:rPr lang="en-US" altLang="en-US" b="1" smtClean="0">
                <a:solidFill>
                  <a:srgbClr val="000099"/>
                </a:solidFill>
              </a:rPr>
              <a:t>Heap</a:t>
            </a:r>
            <a:r>
              <a:rPr lang="en-US" altLang="en-US" b="1" smtClean="0"/>
              <a:t> </a:t>
            </a:r>
            <a:r>
              <a:rPr lang="en-US" altLang="en-US" smtClean="0"/>
              <a:t>– a record can be placed anywhere in the file where there is space</a:t>
            </a:r>
          </a:p>
          <a:p>
            <a:r>
              <a:rPr lang="en-US" altLang="en-US" b="1" smtClean="0">
                <a:solidFill>
                  <a:srgbClr val="000099"/>
                </a:solidFill>
              </a:rPr>
              <a:t>Sequential</a:t>
            </a:r>
            <a:r>
              <a:rPr lang="en-US" altLang="en-US" b="1" smtClean="0">
                <a:solidFill>
                  <a:schemeClr val="tx2"/>
                </a:solidFill>
              </a:rPr>
              <a:t> </a:t>
            </a:r>
            <a:r>
              <a:rPr lang="en-US" altLang="en-US" smtClean="0"/>
              <a:t>– store records in sequential order, based on the value of the search key of each record</a:t>
            </a:r>
          </a:p>
          <a:p>
            <a:r>
              <a:rPr lang="en-US" altLang="en-US" b="1" smtClean="0">
                <a:solidFill>
                  <a:srgbClr val="000099"/>
                </a:solidFill>
              </a:rPr>
              <a:t>Hashing</a:t>
            </a:r>
            <a:r>
              <a:rPr lang="en-US" altLang="en-US" smtClean="0"/>
              <a:t> – a hash function computed on some attribute of each record; the result specifies in which block of the file the record should be placed</a:t>
            </a:r>
          </a:p>
          <a:p>
            <a:r>
              <a:rPr lang="en-US" altLang="en-US" smtClean="0"/>
              <a:t>Records of each relation may be stored in a separate file. In a  </a:t>
            </a:r>
            <a:r>
              <a:rPr lang="en-US" altLang="en-US" b="1" smtClean="0">
                <a:solidFill>
                  <a:srgbClr val="000099"/>
                </a:solidFill>
              </a:rPr>
              <a:t>multitable clustering file organization</a:t>
            </a:r>
            <a:r>
              <a:rPr lang="en-US" altLang="en-US" b="1" smtClean="0">
                <a:solidFill>
                  <a:schemeClr val="tx2"/>
                </a:solidFill>
              </a:rPr>
              <a:t> </a:t>
            </a:r>
            <a:r>
              <a:rPr lang="en-US" altLang="en-US" smtClean="0"/>
              <a:t> records of several different relations can be stored in the same file</a:t>
            </a:r>
          </a:p>
          <a:p>
            <a:pPr lvl="1"/>
            <a:r>
              <a:rPr lang="en-US" altLang="en-US" smtClean="0">
                <a:ea typeface="ＭＳ Ｐゴシック" panose="020B0600070205080204" pitchFamily="34" charset="-128"/>
              </a:rPr>
              <a:t>Motivation: store related records on the same block to minimize I/O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pPr>
              <a:defRPr/>
            </a:pPr>
            <a:r>
              <a:rPr lang="en-US">
                <a:ea typeface="+mj-ea"/>
              </a:rPr>
              <a:t>Sequential File Organization</a:t>
            </a:r>
          </a:p>
        </p:txBody>
      </p:sp>
      <p:sp>
        <p:nvSpPr>
          <p:cNvPr id="32771" name="Rectangle 3"/>
          <p:cNvSpPr>
            <a:spLocks noGrp="1" noChangeArrowheads="1"/>
          </p:cNvSpPr>
          <p:nvPr>
            <p:ph type="body" idx="1"/>
          </p:nvPr>
        </p:nvSpPr>
        <p:spPr>
          <a:xfrm>
            <a:off x="814388" y="1093788"/>
            <a:ext cx="6724650" cy="1333500"/>
          </a:xfrm>
        </p:spPr>
        <p:txBody>
          <a:bodyPr/>
          <a:lstStyle/>
          <a:p>
            <a:r>
              <a:rPr lang="en-US" altLang="en-US" smtClean="0"/>
              <a:t>Suitable for applications that require sequential processing of the entire file </a:t>
            </a:r>
          </a:p>
          <a:p>
            <a:r>
              <a:rPr lang="en-US" altLang="en-US" smtClean="0"/>
              <a:t>The records in the file are ordered by a </a:t>
            </a:r>
            <a:r>
              <a:rPr lang="en-US" altLang="en-US" smtClean="0">
                <a:solidFill>
                  <a:srgbClr val="000099"/>
                </a:solidFill>
              </a:rPr>
              <a:t>search-key</a:t>
            </a:r>
          </a:p>
        </p:txBody>
      </p:sp>
      <p:pic>
        <p:nvPicPr>
          <p:cNvPr id="3277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6825" y="2212975"/>
            <a:ext cx="6430963"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pPr>
              <a:defRPr/>
            </a:pPr>
            <a:r>
              <a:rPr lang="en-US">
                <a:ea typeface="+mj-ea"/>
              </a:rPr>
              <a:t>Sequential File Organization (Cont.)</a:t>
            </a:r>
          </a:p>
        </p:txBody>
      </p:sp>
      <p:sp>
        <p:nvSpPr>
          <p:cNvPr id="34819" name="Rectangle 3"/>
          <p:cNvSpPr>
            <a:spLocks noGrp="1" noChangeArrowheads="1"/>
          </p:cNvSpPr>
          <p:nvPr>
            <p:ph type="body" idx="1"/>
          </p:nvPr>
        </p:nvSpPr>
        <p:spPr>
          <a:xfrm>
            <a:off x="914400" y="1122363"/>
            <a:ext cx="8299450" cy="3976687"/>
          </a:xfrm>
        </p:spPr>
        <p:txBody>
          <a:bodyPr/>
          <a:lstStyle/>
          <a:p>
            <a:r>
              <a:rPr lang="en-US" altLang="en-US" smtClean="0"/>
              <a:t>Deletion – use pointer chains</a:t>
            </a:r>
          </a:p>
          <a:p>
            <a:r>
              <a:rPr lang="en-US" altLang="en-US" smtClean="0"/>
              <a:t>Insertion –locate the position where the record is to be inserted</a:t>
            </a:r>
          </a:p>
          <a:p>
            <a:pPr lvl="1"/>
            <a:r>
              <a:rPr lang="en-US" altLang="en-US" smtClean="0">
                <a:ea typeface="ＭＳ Ｐゴシック" panose="020B0600070205080204" pitchFamily="34" charset="-128"/>
              </a:rPr>
              <a:t>if there is free space insert there </a:t>
            </a:r>
          </a:p>
          <a:p>
            <a:pPr lvl="1"/>
            <a:r>
              <a:rPr lang="en-US" altLang="en-US" smtClean="0">
                <a:ea typeface="ＭＳ Ｐゴシック" panose="020B0600070205080204" pitchFamily="34" charset="-128"/>
              </a:rPr>
              <a:t>if no free space, insert the record in an </a:t>
            </a:r>
            <a:r>
              <a:rPr lang="en-US" altLang="en-US" smtClean="0">
                <a:solidFill>
                  <a:srgbClr val="000099"/>
                </a:solidFill>
                <a:ea typeface="ＭＳ Ｐゴシック" panose="020B0600070205080204" pitchFamily="34" charset="-128"/>
              </a:rPr>
              <a:t>overflow block</a:t>
            </a:r>
          </a:p>
          <a:p>
            <a:pPr lvl="1"/>
            <a:r>
              <a:rPr lang="en-US" altLang="en-US" smtClean="0">
                <a:ea typeface="ＭＳ Ｐゴシック" panose="020B0600070205080204" pitchFamily="34" charset="-128"/>
              </a:rPr>
              <a:t>In either case, pointer chain must be updated</a:t>
            </a:r>
          </a:p>
          <a:p>
            <a:r>
              <a:rPr lang="en-US" altLang="en-US" smtClean="0"/>
              <a:t>Need to reorganize the file</a:t>
            </a:r>
            <a:br>
              <a:rPr lang="en-US" altLang="en-US" smtClean="0"/>
            </a:br>
            <a:r>
              <a:rPr lang="en-US" altLang="en-US" smtClean="0"/>
              <a:t> from time to time to restore</a:t>
            </a:r>
            <a:br>
              <a:rPr lang="en-US" altLang="en-US" smtClean="0"/>
            </a:br>
            <a:r>
              <a:rPr lang="en-US" altLang="en-US" smtClean="0"/>
              <a:t> sequential order</a:t>
            </a:r>
          </a:p>
        </p:txBody>
      </p:sp>
      <p:pic>
        <p:nvPicPr>
          <p:cNvPr id="3482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1800" y="3006725"/>
            <a:ext cx="4708525"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p:txBody>
          <a:bodyPr/>
          <a:lstStyle/>
          <a:p>
            <a:pPr>
              <a:defRPr/>
            </a:pPr>
            <a:r>
              <a:rPr lang="en-US">
                <a:ea typeface="+mj-ea"/>
              </a:rPr>
              <a:t>Multitable Clustering File Organization</a:t>
            </a:r>
          </a:p>
        </p:txBody>
      </p:sp>
      <p:sp>
        <p:nvSpPr>
          <p:cNvPr id="36867" name="Rectangle 3"/>
          <p:cNvSpPr>
            <a:spLocks noChangeArrowheads="1"/>
          </p:cNvSpPr>
          <p:nvPr/>
        </p:nvSpPr>
        <p:spPr bwMode="auto">
          <a:xfrm>
            <a:off x="868363" y="1016000"/>
            <a:ext cx="67849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37931725" indent="-37474525">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kumimoji="1" lang="en-US" altLang="en-US" sz="1800"/>
              <a:t>Store several relations in one file using a </a:t>
            </a:r>
            <a:r>
              <a:rPr kumimoji="1" lang="en-US" altLang="en-US" sz="1800" b="1">
                <a:solidFill>
                  <a:srgbClr val="000099"/>
                </a:solidFill>
              </a:rPr>
              <a:t>multitable clustering</a:t>
            </a:r>
            <a:r>
              <a:rPr kumimoji="1" lang="en-US" altLang="en-US" sz="1800" b="1"/>
              <a:t> </a:t>
            </a:r>
            <a:r>
              <a:rPr kumimoji="1" lang="en-US" altLang="en-US" sz="1800"/>
              <a:t>file organization</a:t>
            </a:r>
          </a:p>
        </p:txBody>
      </p:sp>
      <p:pic>
        <p:nvPicPr>
          <p:cNvPr id="36868" name="Picture 4" descr="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7050" y="1538288"/>
            <a:ext cx="5046663"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5" descr="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3875" y="2778125"/>
            <a:ext cx="5308600"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6263" y="4464050"/>
            <a:ext cx="5246687"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Text Box 7"/>
          <p:cNvSpPr txBox="1">
            <a:spLocks noChangeArrowheads="1"/>
          </p:cNvSpPr>
          <p:nvPr/>
        </p:nvSpPr>
        <p:spPr bwMode="auto">
          <a:xfrm>
            <a:off x="1203325" y="1895475"/>
            <a:ext cx="1339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sz="1800" i="1"/>
              <a:t>department</a:t>
            </a:r>
          </a:p>
        </p:txBody>
      </p:sp>
      <p:sp>
        <p:nvSpPr>
          <p:cNvPr id="36872" name="Text Box 8"/>
          <p:cNvSpPr txBox="1">
            <a:spLocks noChangeArrowheads="1"/>
          </p:cNvSpPr>
          <p:nvPr/>
        </p:nvSpPr>
        <p:spPr bwMode="auto">
          <a:xfrm>
            <a:off x="1263650" y="3238500"/>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sz="1800" i="1"/>
              <a:t>instructor</a:t>
            </a:r>
          </a:p>
        </p:txBody>
      </p:sp>
      <p:sp>
        <p:nvSpPr>
          <p:cNvPr id="36873" name="Text Box 9"/>
          <p:cNvSpPr txBox="1">
            <a:spLocks noChangeArrowheads="1"/>
          </p:cNvSpPr>
          <p:nvPr/>
        </p:nvSpPr>
        <p:spPr bwMode="auto">
          <a:xfrm>
            <a:off x="728663" y="4738688"/>
            <a:ext cx="22034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sz="1800"/>
              <a:t>multitable clustering</a:t>
            </a:r>
          </a:p>
          <a:p>
            <a:r>
              <a:rPr lang="en-US" altLang="en-US" sz="1800"/>
              <a:t>of</a:t>
            </a:r>
            <a:r>
              <a:rPr lang="en-US" altLang="en-US" sz="1800" i="1"/>
              <a:t> department </a:t>
            </a:r>
            <a:r>
              <a:rPr lang="en-US" altLang="en-US" sz="1800"/>
              <a:t>and</a:t>
            </a:r>
            <a:r>
              <a:rPr lang="en-US" altLang="en-US" sz="1800" i="1"/>
              <a:t> </a:t>
            </a:r>
          </a:p>
          <a:p>
            <a:r>
              <a:rPr lang="en-US" altLang="en-US" sz="1800" i="1"/>
              <a:t>instructor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z="2800" smtClean="0">
                <a:effectLst>
                  <a:outerShdw blurRad="38100" dist="38100" dir="2700000" algn="tl">
                    <a:srgbClr val="C0C0C0"/>
                  </a:outerShdw>
                </a:effectLst>
              </a:rPr>
              <a:t>Multitable Clustering File Organization (cont.)</a:t>
            </a:r>
          </a:p>
        </p:txBody>
      </p:sp>
      <p:sp>
        <p:nvSpPr>
          <p:cNvPr id="38915" name="Rectangle 3"/>
          <p:cNvSpPr>
            <a:spLocks noGrp="1" noChangeArrowheads="1"/>
          </p:cNvSpPr>
          <p:nvPr>
            <p:ph type="body" idx="1"/>
          </p:nvPr>
        </p:nvSpPr>
        <p:spPr>
          <a:xfrm>
            <a:off x="814388" y="1268413"/>
            <a:ext cx="7661275" cy="2282825"/>
          </a:xfrm>
        </p:spPr>
        <p:txBody>
          <a:bodyPr/>
          <a:lstStyle/>
          <a:p>
            <a:r>
              <a:rPr lang="en-US" altLang="en-US" smtClean="0"/>
              <a:t>good for queries involving </a:t>
            </a:r>
            <a:r>
              <a:rPr lang="en-US" altLang="en-US" i="1" smtClean="0"/>
              <a:t>department</a:t>
            </a:r>
            <a:r>
              <a:rPr lang="en-US" altLang="en-US" smtClean="0"/>
              <a:t>     </a:t>
            </a:r>
            <a:r>
              <a:rPr lang="en-US" altLang="en-US" i="1" smtClean="0"/>
              <a:t>instructor</a:t>
            </a:r>
            <a:r>
              <a:rPr lang="en-US" altLang="en-US" smtClean="0"/>
              <a:t>, and for queries involving one single department and its instructors</a:t>
            </a:r>
          </a:p>
          <a:p>
            <a:r>
              <a:rPr lang="en-US" altLang="en-US" smtClean="0"/>
              <a:t>bad for queries involving only </a:t>
            </a:r>
            <a:r>
              <a:rPr lang="en-US" altLang="en-US" i="1" smtClean="0"/>
              <a:t>department</a:t>
            </a:r>
          </a:p>
          <a:p>
            <a:r>
              <a:rPr lang="en-US" altLang="en-US" smtClean="0"/>
              <a:t>results in variable size records</a:t>
            </a:r>
          </a:p>
          <a:p>
            <a:r>
              <a:rPr lang="en-US" altLang="en-US" smtClean="0"/>
              <a:t>Can add pointer chains to link records of a particular relation</a:t>
            </a:r>
          </a:p>
        </p:txBody>
      </p:sp>
      <p:pic>
        <p:nvPicPr>
          <p:cNvPr id="389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3" y="3911600"/>
            <a:ext cx="7334250"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AutoShape 28"/>
          <p:cNvSpPr>
            <a:spLocks noChangeArrowheads="1"/>
          </p:cNvSpPr>
          <p:nvPr/>
        </p:nvSpPr>
        <p:spPr bwMode="auto">
          <a:xfrm rot="5400000">
            <a:off x="5185569" y="1337469"/>
            <a:ext cx="136525" cy="192087"/>
          </a:xfrm>
          <a:prstGeom prst="flowChartCollat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a:defRPr sz="1600">
                <a:solidFill>
                  <a:schemeClr val="tx1"/>
                </a:solidFill>
                <a:latin typeface="Helvetica" panose="020B0604020202020204" pitchFamily="34" charset="0"/>
                <a:ea typeface="ＭＳ Ｐゴシック" panose="020B0600070205080204" pitchFamily="34" charset="-128"/>
              </a:defRPr>
            </a:lvl1pPr>
            <a:lvl2pPr marL="37931725" indent="-37474525">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pPr>
              <a:defRPr/>
            </a:pPr>
            <a:r>
              <a:rPr lang="en-US">
                <a:ea typeface="+mj-ea"/>
              </a:rPr>
              <a:t>Data Dictionary Storage</a:t>
            </a:r>
          </a:p>
        </p:txBody>
      </p:sp>
      <p:sp>
        <p:nvSpPr>
          <p:cNvPr id="39939" name="Rectangle 3"/>
          <p:cNvSpPr>
            <a:spLocks noGrp="1" noChangeArrowheads="1"/>
          </p:cNvSpPr>
          <p:nvPr>
            <p:ph type="body" idx="1"/>
          </p:nvPr>
        </p:nvSpPr>
        <p:spPr>
          <a:xfrm>
            <a:off x="914400" y="1779588"/>
            <a:ext cx="7280275" cy="4527550"/>
          </a:xfrm>
        </p:spPr>
        <p:txBody>
          <a:bodyPr/>
          <a:lstStyle/>
          <a:p>
            <a:pPr>
              <a:lnSpc>
                <a:spcPct val="90000"/>
              </a:lnSpc>
            </a:pPr>
            <a:r>
              <a:rPr lang="en-US" altLang="en-US" smtClean="0"/>
              <a:t>Information about relations</a:t>
            </a:r>
          </a:p>
          <a:p>
            <a:pPr lvl="1">
              <a:lnSpc>
                <a:spcPct val="90000"/>
              </a:lnSpc>
            </a:pPr>
            <a:r>
              <a:rPr lang="en-US" altLang="en-US" smtClean="0">
                <a:ea typeface="ＭＳ Ｐゴシック" panose="020B0600070205080204" pitchFamily="34" charset="-128"/>
              </a:rPr>
              <a:t>names of relations</a:t>
            </a:r>
          </a:p>
          <a:p>
            <a:pPr lvl="1">
              <a:lnSpc>
                <a:spcPct val="90000"/>
              </a:lnSpc>
            </a:pPr>
            <a:r>
              <a:rPr lang="en-US" altLang="en-US" smtClean="0">
                <a:ea typeface="ＭＳ Ｐゴシック" panose="020B0600070205080204" pitchFamily="34" charset="-128"/>
              </a:rPr>
              <a:t>names, types and lengths of attributes of each relation</a:t>
            </a:r>
          </a:p>
          <a:p>
            <a:pPr lvl="1">
              <a:lnSpc>
                <a:spcPct val="90000"/>
              </a:lnSpc>
            </a:pPr>
            <a:r>
              <a:rPr lang="en-US" altLang="en-US" smtClean="0">
                <a:ea typeface="ＭＳ Ｐゴシック" panose="020B0600070205080204" pitchFamily="34" charset="-128"/>
              </a:rPr>
              <a:t>names and definitions of views</a:t>
            </a:r>
          </a:p>
          <a:p>
            <a:pPr lvl="1">
              <a:lnSpc>
                <a:spcPct val="90000"/>
              </a:lnSpc>
            </a:pPr>
            <a:r>
              <a:rPr lang="en-US" altLang="en-US" smtClean="0">
                <a:ea typeface="ＭＳ Ｐゴシック" panose="020B0600070205080204" pitchFamily="34" charset="-128"/>
              </a:rPr>
              <a:t>integrity constraints</a:t>
            </a:r>
          </a:p>
          <a:p>
            <a:pPr>
              <a:lnSpc>
                <a:spcPct val="90000"/>
              </a:lnSpc>
            </a:pPr>
            <a:r>
              <a:rPr lang="en-US" altLang="en-US" smtClean="0"/>
              <a:t>User and accounting information, including passwords</a:t>
            </a:r>
          </a:p>
          <a:p>
            <a:pPr>
              <a:lnSpc>
                <a:spcPct val="90000"/>
              </a:lnSpc>
            </a:pPr>
            <a:r>
              <a:rPr lang="en-US" altLang="en-US" smtClean="0"/>
              <a:t>Statistical and descriptive data</a:t>
            </a:r>
          </a:p>
          <a:p>
            <a:pPr lvl="1">
              <a:lnSpc>
                <a:spcPct val="90000"/>
              </a:lnSpc>
            </a:pPr>
            <a:r>
              <a:rPr lang="en-US" altLang="en-US" smtClean="0">
                <a:ea typeface="ＭＳ Ｐゴシック" panose="020B0600070205080204" pitchFamily="34" charset="-128"/>
              </a:rPr>
              <a:t>number of tuples in each relation</a:t>
            </a:r>
          </a:p>
          <a:p>
            <a:pPr>
              <a:lnSpc>
                <a:spcPct val="90000"/>
              </a:lnSpc>
            </a:pPr>
            <a:r>
              <a:rPr lang="en-US" altLang="en-US" smtClean="0"/>
              <a:t>Physical file organization information</a:t>
            </a:r>
          </a:p>
          <a:p>
            <a:pPr lvl="1">
              <a:lnSpc>
                <a:spcPct val="90000"/>
              </a:lnSpc>
            </a:pPr>
            <a:r>
              <a:rPr lang="en-US" altLang="en-US" smtClean="0">
                <a:ea typeface="ＭＳ Ｐゴシック" panose="020B0600070205080204" pitchFamily="34" charset="-128"/>
              </a:rPr>
              <a:t>How relation is stored (sequential/hash/…)</a:t>
            </a:r>
          </a:p>
          <a:p>
            <a:pPr lvl="1">
              <a:lnSpc>
                <a:spcPct val="90000"/>
              </a:lnSpc>
            </a:pPr>
            <a:r>
              <a:rPr lang="en-US" altLang="en-US" smtClean="0">
                <a:ea typeface="ＭＳ Ｐゴシック" panose="020B0600070205080204" pitchFamily="34" charset="-128"/>
              </a:rPr>
              <a:t>Physical location of relation </a:t>
            </a:r>
          </a:p>
          <a:p>
            <a:pPr>
              <a:lnSpc>
                <a:spcPct val="90000"/>
              </a:lnSpc>
            </a:pPr>
            <a:r>
              <a:rPr lang="en-US" altLang="en-US" smtClean="0"/>
              <a:t>Information about indices (Chapter 11) </a:t>
            </a:r>
          </a:p>
        </p:txBody>
      </p:sp>
      <p:sp>
        <p:nvSpPr>
          <p:cNvPr id="39940" name="Text Box 6"/>
          <p:cNvSpPr txBox="1">
            <a:spLocks noChangeArrowheads="1"/>
          </p:cNvSpPr>
          <p:nvPr/>
        </p:nvSpPr>
        <p:spPr bwMode="auto">
          <a:xfrm>
            <a:off x="914400" y="1108075"/>
            <a:ext cx="6678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37931725" indent="-37474525">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pPr>
              <a:spcBef>
                <a:spcPct val="50000"/>
              </a:spcBef>
            </a:pPr>
            <a:r>
              <a:rPr lang="en-US" altLang="en-US" sz="1800"/>
              <a:t>The</a:t>
            </a:r>
            <a:r>
              <a:rPr lang="en-US" altLang="en-US" sz="1800">
                <a:solidFill>
                  <a:srgbClr val="000099"/>
                </a:solidFill>
              </a:rPr>
              <a:t> </a:t>
            </a:r>
            <a:r>
              <a:rPr lang="en-US" altLang="en-US" sz="1800" b="1">
                <a:solidFill>
                  <a:srgbClr val="000099"/>
                </a:solidFill>
              </a:rPr>
              <a:t>Data dictionary</a:t>
            </a:r>
            <a:r>
              <a:rPr lang="en-US" altLang="en-US" sz="1800"/>
              <a:t> (also called </a:t>
            </a:r>
            <a:r>
              <a:rPr lang="en-US" altLang="en-US" sz="1800" b="1">
                <a:solidFill>
                  <a:srgbClr val="000099"/>
                </a:solidFill>
              </a:rPr>
              <a:t>system catalog</a:t>
            </a:r>
            <a:r>
              <a:rPr lang="en-US" altLang="en-US" sz="1800"/>
              <a:t>) stores </a:t>
            </a:r>
            <a:r>
              <a:rPr lang="en-US" altLang="en-US" sz="1800" b="1">
                <a:solidFill>
                  <a:srgbClr val="000099"/>
                </a:solidFill>
              </a:rPr>
              <a:t>metadata</a:t>
            </a:r>
            <a:r>
              <a:rPr lang="en-US" altLang="en-US" sz="1800"/>
              <a:t>; that is, data about data, such 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pPr>
              <a:defRPr/>
            </a:pPr>
            <a:r>
              <a:rPr lang="en-US">
                <a:ea typeface="+mj-ea"/>
              </a:rPr>
              <a:t>Performance Measures (Cont.)</a:t>
            </a:r>
          </a:p>
        </p:txBody>
      </p:sp>
      <p:sp>
        <p:nvSpPr>
          <p:cNvPr id="7171" name="Rectangle 3"/>
          <p:cNvSpPr>
            <a:spLocks noGrp="1" noChangeArrowheads="1"/>
          </p:cNvSpPr>
          <p:nvPr>
            <p:ph type="body" idx="1"/>
          </p:nvPr>
        </p:nvSpPr>
        <p:spPr>
          <a:xfrm>
            <a:off x="914400" y="1265238"/>
            <a:ext cx="7500938" cy="4859337"/>
          </a:xfrm>
        </p:spPr>
        <p:txBody>
          <a:bodyPr/>
          <a:lstStyle/>
          <a:p>
            <a:r>
              <a:rPr lang="en-US" altLang="en-US" b="1" smtClean="0">
                <a:solidFill>
                  <a:srgbClr val="000099"/>
                </a:solidFill>
              </a:rPr>
              <a:t>Mean time to failure (MTTF)</a:t>
            </a:r>
            <a:r>
              <a:rPr lang="en-US" altLang="en-US" smtClean="0"/>
              <a:t> – the average time the disk is expected to run continuously without any failure.</a:t>
            </a:r>
          </a:p>
          <a:p>
            <a:pPr lvl="1"/>
            <a:r>
              <a:rPr lang="en-US" altLang="en-US" smtClean="0">
                <a:ea typeface="ＭＳ Ｐゴシック" panose="020B0600070205080204" pitchFamily="34" charset="-128"/>
              </a:rPr>
              <a:t>Typically 3 to 5 years</a:t>
            </a:r>
          </a:p>
          <a:p>
            <a:pPr lvl="1"/>
            <a:r>
              <a:rPr lang="en-US" altLang="en-US" smtClean="0">
                <a:ea typeface="ＭＳ Ｐゴシック" panose="020B0600070205080204" pitchFamily="34" charset="-128"/>
              </a:rPr>
              <a:t>Probability of failure of new disks is quite low, corresponding to a</a:t>
            </a:r>
            <a:br>
              <a:rPr lang="en-US" altLang="en-US" smtClean="0">
                <a:ea typeface="ＭＳ Ｐゴシック" panose="020B0600070205080204" pitchFamily="34" charset="-128"/>
              </a:rPr>
            </a:br>
            <a:r>
              <a:rPr lang="en-US" altLang="en-US" smtClean="0">
                <a:ea typeface="ＭＳ Ｐゴシック" panose="020B0600070205080204" pitchFamily="34" charset="-128"/>
              </a:rPr>
              <a:t>“theoretical MTTF” of 500,000 to 1,200,000 hours for a new disk</a:t>
            </a:r>
          </a:p>
          <a:p>
            <a:pPr lvl="2"/>
            <a:r>
              <a:rPr lang="en-US" altLang="en-US" smtClean="0">
                <a:ea typeface="ＭＳ Ｐゴシック" panose="020B0600070205080204" pitchFamily="34" charset="-128"/>
              </a:rPr>
              <a:t>E.g., an MTTF of 1,200,000 hours for a new disk means that given 1000 relatively new disks, on an average one will fail every 1200 hours</a:t>
            </a:r>
          </a:p>
          <a:p>
            <a:pPr lvl="1"/>
            <a:r>
              <a:rPr lang="en-US" altLang="en-US" smtClean="0">
                <a:ea typeface="ＭＳ Ｐゴシック" panose="020B0600070205080204" pitchFamily="34" charset="-128"/>
              </a:rPr>
              <a:t>MTTF decreases as disk ages</a:t>
            </a:r>
          </a:p>
          <a:p>
            <a:pPr lvl="1">
              <a:buFont typeface="Monotype Sorts" charset="2"/>
              <a:buNone/>
            </a:pPr>
            <a:endParaRPr lang="en-US" altLang="en-US" smtClean="0">
              <a:ea typeface="ＭＳ Ｐゴシック" panose="020B0600070205080204" pitchFamily="34" charset="-128"/>
            </a:endParaRPr>
          </a:p>
          <a:p>
            <a:endParaRPr lang="en-US"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2800" smtClean="0">
                <a:effectLst/>
              </a:rPr>
              <a:t>Relational Representation of System Metadata</a:t>
            </a:r>
          </a:p>
        </p:txBody>
      </p:sp>
      <p:pic>
        <p:nvPicPr>
          <p:cNvPr id="4198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7825" y="1041400"/>
            <a:ext cx="5961063" cy="494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Rectangle 6"/>
          <p:cNvSpPr>
            <a:spLocks noGrp="1" noChangeArrowheads="1"/>
          </p:cNvSpPr>
          <p:nvPr>
            <p:ph type="body" idx="1"/>
          </p:nvPr>
        </p:nvSpPr>
        <p:spPr>
          <a:xfrm>
            <a:off x="311150" y="1384300"/>
            <a:ext cx="2419350" cy="4873625"/>
          </a:xfrm>
          <a:noFill/>
        </p:spPr>
        <p:txBody>
          <a:bodyPr/>
          <a:lstStyle/>
          <a:p>
            <a:r>
              <a:rPr lang="en-US" altLang="en-US" smtClean="0"/>
              <a:t>Relational representation on disk</a:t>
            </a:r>
          </a:p>
          <a:p>
            <a:r>
              <a:rPr lang="en-US" altLang="en-US" smtClean="0"/>
              <a:t>Specialized data structures designed for efficient access, in memory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idx="4294967295"/>
          </p:nvPr>
        </p:nvSpPr>
        <p:spPr/>
        <p:txBody>
          <a:bodyPr/>
          <a:lstStyle/>
          <a:p>
            <a:pPr>
              <a:defRPr/>
            </a:pPr>
            <a:r>
              <a:rPr lang="en-US">
                <a:ea typeface="+mj-ea"/>
              </a:rPr>
              <a:t>Storage Access</a:t>
            </a:r>
          </a:p>
        </p:txBody>
      </p:sp>
      <p:sp>
        <p:nvSpPr>
          <p:cNvPr id="43011" name="Rectangle 3"/>
          <p:cNvSpPr>
            <a:spLocks noGrp="1" noChangeArrowheads="1"/>
          </p:cNvSpPr>
          <p:nvPr>
            <p:ph type="body" idx="4294967295"/>
          </p:nvPr>
        </p:nvSpPr>
        <p:spPr>
          <a:xfrm>
            <a:off x="900113" y="1150938"/>
            <a:ext cx="7197725" cy="4816475"/>
          </a:xfrm>
        </p:spPr>
        <p:txBody>
          <a:bodyPr/>
          <a:lstStyle/>
          <a:p>
            <a:r>
              <a:rPr lang="en-US" altLang="en-US" smtClean="0"/>
              <a:t>A database file is partitioned into fixed-length storage units called </a:t>
            </a:r>
            <a:r>
              <a:rPr lang="en-US" altLang="en-US" b="1" smtClean="0">
                <a:solidFill>
                  <a:srgbClr val="000099"/>
                </a:solidFill>
              </a:rPr>
              <a:t>blocks</a:t>
            </a:r>
            <a:r>
              <a:rPr lang="en-US" altLang="en-US" smtClean="0"/>
              <a:t>.  Blocks are units of both storage allocation and data transfer.</a:t>
            </a:r>
          </a:p>
          <a:p>
            <a:r>
              <a:rPr lang="en-US" altLang="en-US" smtClean="0"/>
              <a:t>Database system seeks to minimize the number of block transfers between the disk and memory.  We can reduce the number of disk accesses by keeping as many blocks as possible in main memory.</a:t>
            </a:r>
          </a:p>
          <a:p>
            <a:r>
              <a:rPr lang="en-US" altLang="en-US" b="1" smtClean="0">
                <a:solidFill>
                  <a:srgbClr val="000099"/>
                </a:solidFill>
              </a:rPr>
              <a:t>Buffer</a:t>
            </a:r>
            <a:r>
              <a:rPr lang="en-US" altLang="en-US" b="1" smtClean="0"/>
              <a:t> </a:t>
            </a:r>
            <a:r>
              <a:rPr lang="en-US" altLang="en-US" smtClean="0"/>
              <a:t>– portion of main memory available to store copies of disk blocks.</a:t>
            </a:r>
          </a:p>
          <a:p>
            <a:r>
              <a:rPr lang="en-US" altLang="en-US" b="1" smtClean="0">
                <a:solidFill>
                  <a:srgbClr val="000099"/>
                </a:solidFill>
              </a:rPr>
              <a:t>Buffer manager</a:t>
            </a:r>
            <a:r>
              <a:rPr lang="en-US" altLang="en-US" smtClean="0"/>
              <a:t> – subsystem responsible for allocating buffer space in main memory.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idx="4294967295"/>
          </p:nvPr>
        </p:nvSpPr>
        <p:spPr/>
        <p:txBody>
          <a:bodyPr/>
          <a:lstStyle/>
          <a:p>
            <a:pPr>
              <a:defRPr/>
            </a:pPr>
            <a:r>
              <a:rPr lang="en-US">
                <a:ea typeface="+mj-ea"/>
              </a:rPr>
              <a:t>Buffer Manager</a:t>
            </a:r>
          </a:p>
        </p:txBody>
      </p:sp>
      <p:sp>
        <p:nvSpPr>
          <p:cNvPr id="45059" name="Rectangle 3"/>
          <p:cNvSpPr>
            <a:spLocks noGrp="1" noChangeArrowheads="1"/>
          </p:cNvSpPr>
          <p:nvPr>
            <p:ph type="body" idx="4294967295"/>
          </p:nvPr>
        </p:nvSpPr>
        <p:spPr>
          <a:xfrm>
            <a:off x="835025" y="1133475"/>
            <a:ext cx="7227888" cy="5026025"/>
          </a:xfrm>
        </p:spPr>
        <p:txBody>
          <a:bodyPr/>
          <a:lstStyle/>
          <a:p>
            <a:pPr marL="381000" indent="-381000"/>
            <a:r>
              <a:rPr lang="en-US" altLang="en-US" smtClean="0"/>
              <a:t>Programs call on the buffer manager when they need a block from disk.</a:t>
            </a:r>
          </a:p>
          <a:p>
            <a:pPr marL="800100" lvl="1" indent="-342900">
              <a:buFont typeface="Monotype Sorts" charset="2"/>
              <a:buAutoNum type="arabicPeriod"/>
            </a:pPr>
            <a:r>
              <a:rPr lang="en-US" altLang="en-US" smtClean="0">
                <a:ea typeface="ＭＳ Ｐゴシック" panose="020B0600070205080204" pitchFamily="34" charset="-128"/>
              </a:rPr>
              <a:t>If the block is already in the buffer, buffer manager returns the address of the block in main memory</a:t>
            </a:r>
          </a:p>
          <a:p>
            <a:pPr marL="800100" lvl="1" indent="-342900">
              <a:buFont typeface="Monotype Sorts" charset="2"/>
              <a:buAutoNum type="arabicPeriod"/>
            </a:pPr>
            <a:r>
              <a:rPr lang="en-US" altLang="en-US" smtClean="0">
                <a:ea typeface="ＭＳ Ｐゴシック" panose="020B0600070205080204" pitchFamily="34" charset="-128"/>
              </a:rPr>
              <a:t>If the block is not in the buffer, the buffer manager</a:t>
            </a:r>
          </a:p>
          <a:p>
            <a:pPr marL="1200150" lvl="2" indent="-342900">
              <a:buFont typeface="Monotype Sorts" charset="2"/>
              <a:buAutoNum type="arabicPeriod"/>
            </a:pPr>
            <a:r>
              <a:rPr lang="en-US" altLang="en-US" smtClean="0">
                <a:ea typeface="ＭＳ Ｐゴシック" panose="020B0600070205080204" pitchFamily="34" charset="-128"/>
              </a:rPr>
              <a:t>Allocates space in the buffer for the block</a:t>
            </a:r>
          </a:p>
          <a:p>
            <a:pPr marL="1543050" lvl="3" indent="-342900">
              <a:buFont typeface="Monotype Sorts" charset="2"/>
              <a:buAutoNum type="arabicPeriod"/>
            </a:pPr>
            <a:r>
              <a:rPr lang="en-US" altLang="en-US" smtClean="0">
                <a:ea typeface="ＭＳ Ｐゴシック" panose="020B0600070205080204" pitchFamily="34" charset="-128"/>
              </a:rPr>
              <a:t>Replacing (throwing out) some other block, if required, to make space for the new block.</a:t>
            </a:r>
          </a:p>
          <a:p>
            <a:pPr marL="1543050" lvl="3" indent="-342900">
              <a:buFont typeface="Monotype Sorts" charset="2"/>
              <a:buAutoNum type="arabicPeriod"/>
            </a:pPr>
            <a:r>
              <a:rPr lang="en-US" altLang="en-US" smtClean="0">
                <a:ea typeface="ＭＳ Ｐゴシック" panose="020B0600070205080204" pitchFamily="34" charset="-128"/>
              </a:rPr>
              <a:t>Replaced block written back to disk only if it was modified since the most recent time that it was written to/fetched from the disk.</a:t>
            </a:r>
          </a:p>
          <a:p>
            <a:pPr marL="1200150" lvl="2" indent="-342900">
              <a:buFont typeface="Monotype Sorts" charset="2"/>
              <a:buAutoNum type="arabicPeriod"/>
            </a:pPr>
            <a:r>
              <a:rPr lang="en-US" altLang="en-US" smtClean="0">
                <a:ea typeface="ＭＳ Ｐゴシック" panose="020B0600070205080204" pitchFamily="34" charset="-128"/>
              </a:rPr>
              <a:t>Reads the block from the disk to the buffer, and returns the address of the block in main memory to requester.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idx="4294967295"/>
          </p:nvPr>
        </p:nvSpPr>
        <p:spPr/>
        <p:txBody>
          <a:bodyPr/>
          <a:lstStyle/>
          <a:p>
            <a:pPr>
              <a:defRPr/>
            </a:pPr>
            <a:r>
              <a:rPr lang="en-US">
                <a:ea typeface="+mj-ea"/>
              </a:rPr>
              <a:t>Buffer-Replacement Policies</a:t>
            </a:r>
          </a:p>
        </p:txBody>
      </p:sp>
      <p:sp>
        <p:nvSpPr>
          <p:cNvPr id="47107" name="Rectangle 3"/>
          <p:cNvSpPr>
            <a:spLocks noGrp="1" noChangeArrowheads="1"/>
          </p:cNvSpPr>
          <p:nvPr>
            <p:ph type="body" idx="4294967295"/>
          </p:nvPr>
        </p:nvSpPr>
        <p:spPr>
          <a:xfrm>
            <a:off x="914400" y="1122363"/>
            <a:ext cx="7380288" cy="5067300"/>
          </a:xfrm>
        </p:spPr>
        <p:txBody>
          <a:bodyPr/>
          <a:lstStyle/>
          <a:p>
            <a:r>
              <a:rPr lang="en-US" altLang="en-US" smtClean="0"/>
              <a:t>Most operating systems replace the block </a:t>
            </a:r>
            <a:r>
              <a:rPr lang="en-US" altLang="en-US" b="1" smtClean="0">
                <a:solidFill>
                  <a:srgbClr val="000099"/>
                </a:solidFill>
              </a:rPr>
              <a:t>least recently used</a:t>
            </a:r>
            <a:r>
              <a:rPr lang="en-US" altLang="en-US" smtClean="0"/>
              <a:t> (</a:t>
            </a:r>
            <a:r>
              <a:rPr lang="en-US" altLang="en-US" smtClean="0">
                <a:solidFill>
                  <a:srgbClr val="000099"/>
                </a:solidFill>
              </a:rPr>
              <a:t>LRU strategy</a:t>
            </a:r>
            <a:r>
              <a:rPr lang="en-US" altLang="en-US" smtClean="0"/>
              <a:t>)</a:t>
            </a:r>
          </a:p>
          <a:p>
            <a:r>
              <a:rPr lang="en-US" altLang="en-US" smtClean="0"/>
              <a:t>Idea behind LRU – use past pattern of block references as a predictor of future references</a:t>
            </a:r>
          </a:p>
          <a:p>
            <a:r>
              <a:rPr lang="en-US" altLang="en-US" smtClean="0"/>
              <a:t>Queries have well-defined access patterns (such as sequential scans), and a database system can use the information in a user’s query to predict future references</a:t>
            </a:r>
          </a:p>
          <a:p>
            <a:pPr lvl="1"/>
            <a:r>
              <a:rPr lang="en-US" altLang="en-US" smtClean="0">
                <a:ea typeface="ＭＳ Ｐゴシック" panose="020B0600070205080204" pitchFamily="34" charset="-128"/>
              </a:rPr>
              <a:t>LRU can be a bad strategy for certain access patterns involving repeated scans of data</a:t>
            </a:r>
          </a:p>
          <a:p>
            <a:pPr lvl="2"/>
            <a:r>
              <a:rPr lang="en-US" altLang="en-US" smtClean="0">
                <a:ea typeface="ＭＳ Ｐゴシック" panose="020B0600070205080204" pitchFamily="34" charset="-128"/>
              </a:rPr>
              <a:t>For example: when computing the join of 2 relations r and s by a nested loops </a:t>
            </a:r>
            <a:br>
              <a:rPr lang="en-US" altLang="en-US" smtClean="0">
                <a:ea typeface="ＭＳ Ｐゴシック" panose="020B0600070205080204" pitchFamily="34" charset="-128"/>
              </a:rPr>
            </a:br>
            <a:r>
              <a:rPr lang="en-US" altLang="en-US" smtClean="0">
                <a:ea typeface="ＭＳ Ｐゴシック" panose="020B0600070205080204" pitchFamily="34" charset="-128"/>
              </a:rPr>
              <a:t>  for each tuple </a:t>
            </a:r>
            <a:r>
              <a:rPr lang="en-US" altLang="en-US" i="1" smtClean="0">
                <a:ea typeface="ＭＳ Ｐゴシック" panose="020B0600070205080204" pitchFamily="34" charset="-128"/>
              </a:rPr>
              <a:t>tr</a:t>
            </a:r>
            <a:r>
              <a:rPr lang="en-US" altLang="en-US" smtClean="0">
                <a:ea typeface="ＭＳ Ｐゴシック" panose="020B0600070205080204" pitchFamily="34" charset="-128"/>
              </a:rPr>
              <a:t> of </a:t>
            </a:r>
            <a:r>
              <a:rPr lang="en-US" altLang="en-US" i="1" smtClean="0">
                <a:ea typeface="ＭＳ Ｐゴシック" panose="020B0600070205080204" pitchFamily="34" charset="-128"/>
              </a:rPr>
              <a:t>r</a:t>
            </a:r>
            <a:r>
              <a:rPr lang="en-US" altLang="en-US" smtClean="0">
                <a:ea typeface="ＭＳ Ｐゴシック" panose="020B0600070205080204" pitchFamily="34" charset="-128"/>
              </a:rPr>
              <a:t> do </a:t>
            </a:r>
            <a:br>
              <a:rPr lang="en-US" altLang="en-US" smtClean="0">
                <a:ea typeface="ＭＳ Ｐゴシック" panose="020B0600070205080204" pitchFamily="34" charset="-128"/>
              </a:rPr>
            </a:br>
            <a:r>
              <a:rPr lang="en-US" altLang="en-US" smtClean="0">
                <a:ea typeface="ＭＳ Ｐゴシック" panose="020B0600070205080204" pitchFamily="34" charset="-128"/>
              </a:rPr>
              <a:t>     for each tuple </a:t>
            </a:r>
            <a:r>
              <a:rPr lang="en-US" altLang="en-US" i="1" smtClean="0">
                <a:ea typeface="ＭＳ Ｐゴシック" panose="020B0600070205080204" pitchFamily="34" charset="-128"/>
              </a:rPr>
              <a:t>ts</a:t>
            </a:r>
            <a:r>
              <a:rPr lang="en-US" altLang="en-US" smtClean="0">
                <a:ea typeface="ＭＳ Ｐゴシック" panose="020B0600070205080204" pitchFamily="34" charset="-128"/>
              </a:rPr>
              <a:t> of </a:t>
            </a:r>
            <a:r>
              <a:rPr lang="en-US" altLang="en-US" i="1" smtClean="0">
                <a:ea typeface="ＭＳ Ｐゴシック" panose="020B0600070205080204" pitchFamily="34" charset="-128"/>
              </a:rPr>
              <a:t>s</a:t>
            </a:r>
            <a:r>
              <a:rPr lang="en-US" altLang="en-US" smtClean="0">
                <a:ea typeface="ＭＳ Ｐゴシック" panose="020B0600070205080204" pitchFamily="34" charset="-128"/>
              </a:rPr>
              <a:t> do </a:t>
            </a:r>
            <a:br>
              <a:rPr lang="en-US" altLang="en-US" smtClean="0">
                <a:ea typeface="ＭＳ Ｐゴシック" panose="020B0600070205080204" pitchFamily="34" charset="-128"/>
              </a:rPr>
            </a:br>
            <a:r>
              <a:rPr lang="en-US" altLang="en-US" smtClean="0">
                <a:ea typeface="ＭＳ Ｐゴシック" panose="020B0600070205080204" pitchFamily="34" charset="-128"/>
              </a:rPr>
              <a:t>       if the tuples </a:t>
            </a:r>
            <a:r>
              <a:rPr lang="en-US" altLang="en-US" i="1" smtClean="0">
                <a:ea typeface="ＭＳ Ｐゴシック" panose="020B0600070205080204" pitchFamily="34" charset="-128"/>
              </a:rPr>
              <a:t>tr</a:t>
            </a:r>
            <a:r>
              <a:rPr lang="en-US" altLang="en-US" smtClean="0">
                <a:ea typeface="ＭＳ Ｐゴシック" panose="020B0600070205080204" pitchFamily="34" charset="-128"/>
              </a:rPr>
              <a:t> and </a:t>
            </a:r>
            <a:r>
              <a:rPr lang="en-US" altLang="en-US" i="1" smtClean="0">
                <a:ea typeface="ＭＳ Ｐゴシック" panose="020B0600070205080204" pitchFamily="34" charset="-128"/>
              </a:rPr>
              <a:t>ts</a:t>
            </a:r>
            <a:r>
              <a:rPr lang="en-US" altLang="en-US" smtClean="0">
                <a:ea typeface="ＭＳ Ｐゴシック" panose="020B0600070205080204" pitchFamily="34" charset="-128"/>
              </a:rPr>
              <a:t> match …</a:t>
            </a:r>
          </a:p>
          <a:p>
            <a:pPr lvl="1"/>
            <a:r>
              <a:rPr lang="en-US" altLang="en-US" smtClean="0">
                <a:ea typeface="ＭＳ Ｐゴシック" panose="020B0600070205080204" pitchFamily="34" charset="-128"/>
              </a:rPr>
              <a:t>Mixed strategy with hints on replacement strategy provided</a:t>
            </a:r>
            <a:br>
              <a:rPr lang="en-US" altLang="en-US" smtClean="0">
                <a:ea typeface="ＭＳ Ｐゴシック" panose="020B0600070205080204" pitchFamily="34" charset="-128"/>
              </a:rPr>
            </a:br>
            <a:r>
              <a:rPr lang="en-US" altLang="en-US" smtClean="0">
                <a:ea typeface="ＭＳ Ｐゴシック" panose="020B0600070205080204" pitchFamily="34" charset="-128"/>
              </a:rPr>
              <a:t>by the query optimizer is preferable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idx="4294967295"/>
          </p:nvPr>
        </p:nvSpPr>
        <p:spPr/>
        <p:txBody>
          <a:bodyPr/>
          <a:lstStyle/>
          <a:p>
            <a:pPr>
              <a:defRPr/>
            </a:pPr>
            <a:r>
              <a:rPr lang="en-US">
                <a:ea typeface="+mj-ea"/>
              </a:rPr>
              <a:t>Buffer-Replacement Policies (Cont.)</a:t>
            </a:r>
          </a:p>
        </p:txBody>
      </p:sp>
      <p:sp>
        <p:nvSpPr>
          <p:cNvPr id="49155" name="Rectangle 3"/>
          <p:cNvSpPr>
            <a:spLocks noGrp="1" noChangeArrowheads="1"/>
          </p:cNvSpPr>
          <p:nvPr>
            <p:ph type="body" idx="4294967295"/>
          </p:nvPr>
        </p:nvSpPr>
        <p:spPr>
          <a:xfrm>
            <a:off x="914400" y="1122363"/>
            <a:ext cx="7197725" cy="5019675"/>
          </a:xfrm>
        </p:spPr>
        <p:txBody>
          <a:bodyPr/>
          <a:lstStyle/>
          <a:p>
            <a:r>
              <a:rPr lang="en-US" altLang="en-US" b="1" smtClean="0">
                <a:solidFill>
                  <a:srgbClr val="000099"/>
                </a:solidFill>
              </a:rPr>
              <a:t>Pinned block</a:t>
            </a:r>
            <a:r>
              <a:rPr lang="en-US" altLang="en-US" smtClean="0"/>
              <a:t> – memory block that is not allowed to be written back to disk.</a:t>
            </a:r>
          </a:p>
          <a:p>
            <a:r>
              <a:rPr lang="en-US" altLang="en-US" b="1" smtClean="0">
                <a:solidFill>
                  <a:srgbClr val="000099"/>
                </a:solidFill>
              </a:rPr>
              <a:t>Toss-immediate</a:t>
            </a:r>
            <a:r>
              <a:rPr lang="en-US" altLang="en-US" smtClean="0"/>
              <a:t> strategy – frees the space occupied by a block as soon as the final tuple of that block has been processed</a:t>
            </a:r>
          </a:p>
          <a:p>
            <a:r>
              <a:rPr lang="en-US" altLang="en-US" b="1" smtClean="0">
                <a:solidFill>
                  <a:srgbClr val="000099"/>
                </a:solidFill>
              </a:rPr>
              <a:t>Most recently used (MRU) strategy</a:t>
            </a:r>
            <a:r>
              <a:rPr lang="en-US" altLang="en-US" smtClean="0"/>
              <a:t> –  system must pin the block currently being processed.  After the final tuple of that block has been processed, the block is unpinned, and it becomes the most recently used block.</a:t>
            </a:r>
          </a:p>
          <a:p>
            <a:r>
              <a:rPr lang="en-US" altLang="en-US" smtClean="0"/>
              <a:t>Buffer manager can use statistical information regarding the probability that a request will reference a particular relation</a:t>
            </a:r>
          </a:p>
          <a:p>
            <a:pPr lvl="1"/>
            <a:r>
              <a:rPr lang="en-US" altLang="en-US" smtClean="0">
                <a:ea typeface="ＭＳ Ｐゴシック" panose="020B0600070205080204" pitchFamily="34" charset="-128"/>
              </a:rPr>
              <a:t>E.g., the data dictionary is frequently accessed.  Heuristic:  keep data-dictionary blocks in main memory buffer</a:t>
            </a:r>
          </a:p>
          <a:p>
            <a:r>
              <a:rPr lang="en-US" altLang="en-US" smtClean="0"/>
              <a:t>Buffer managers also support </a:t>
            </a:r>
            <a:r>
              <a:rPr lang="en-US" altLang="en-US" b="1" smtClean="0">
                <a:solidFill>
                  <a:srgbClr val="000099"/>
                </a:solidFill>
              </a:rPr>
              <a:t>forced output</a:t>
            </a:r>
            <a:r>
              <a:rPr lang="en-US" altLang="en-US" smtClean="0"/>
              <a:t> of blocks for the purpose of recovery (more in Chapter 16)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pPr>
              <a:defRPr/>
            </a:pPr>
            <a:r>
              <a:rPr lang="en-US">
                <a:ea typeface="+mj-ea"/>
              </a:rPr>
              <a:t>Optimization of Disk-Block Access</a:t>
            </a:r>
          </a:p>
        </p:txBody>
      </p:sp>
      <p:sp>
        <p:nvSpPr>
          <p:cNvPr id="9219" name="Rectangle 3"/>
          <p:cNvSpPr>
            <a:spLocks noGrp="1" noChangeArrowheads="1"/>
          </p:cNvSpPr>
          <p:nvPr>
            <p:ph type="body" idx="1"/>
          </p:nvPr>
        </p:nvSpPr>
        <p:spPr>
          <a:xfrm>
            <a:off x="914400" y="1122363"/>
            <a:ext cx="7675563" cy="5092700"/>
          </a:xfrm>
        </p:spPr>
        <p:txBody>
          <a:bodyPr/>
          <a:lstStyle/>
          <a:p>
            <a:r>
              <a:rPr lang="en-US" altLang="en-US" b="1" smtClean="0">
                <a:solidFill>
                  <a:srgbClr val="000099"/>
                </a:solidFill>
              </a:rPr>
              <a:t>Block</a:t>
            </a:r>
            <a:r>
              <a:rPr lang="en-US" altLang="en-US" b="1" smtClean="0">
                <a:solidFill>
                  <a:schemeClr val="tx2"/>
                </a:solidFill>
              </a:rPr>
              <a:t> </a:t>
            </a:r>
            <a:r>
              <a:rPr lang="en-US" altLang="en-US" smtClean="0"/>
              <a:t>– a contiguous sequence of sectors from a single track </a:t>
            </a:r>
          </a:p>
          <a:p>
            <a:pPr lvl="1"/>
            <a:r>
              <a:rPr lang="en-US" altLang="en-US" smtClean="0">
                <a:ea typeface="ＭＳ Ｐゴシック" panose="020B0600070205080204" pitchFamily="34" charset="-128"/>
              </a:rPr>
              <a:t>data is transferred between disk and main memory in blocks </a:t>
            </a:r>
          </a:p>
          <a:p>
            <a:pPr lvl="1"/>
            <a:r>
              <a:rPr lang="en-US" altLang="en-US" smtClean="0">
                <a:ea typeface="ＭＳ Ｐゴシック" panose="020B0600070205080204" pitchFamily="34" charset="-128"/>
              </a:rPr>
              <a:t>sizes range from 512 bytes to several kilobytes</a:t>
            </a:r>
          </a:p>
          <a:p>
            <a:pPr lvl="2"/>
            <a:r>
              <a:rPr lang="en-US" altLang="en-US" smtClean="0">
                <a:ea typeface="ＭＳ Ｐゴシック" panose="020B0600070205080204" pitchFamily="34" charset="-128"/>
              </a:rPr>
              <a:t>Smaller blocks: more transfers from disk</a:t>
            </a:r>
          </a:p>
          <a:p>
            <a:pPr lvl="2"/>
            <a:r>
              <a:rPr lang="en-US" altLang="en-US" smtClean="0">
                <a:ea typeface="ＭＳ Ｐゴシック" panose="020B0600070205080204" pitchFamily="34" charset="-128"/>
              </a:rPr>
              <a:t>Larger blocks:  more space wasted due to partially filled blocks</a:t>
            </a:r>
          </a:p>
          <a:p>
            <a:pPr lvl="2"/>
            <a:r>
              <a:rPr lang="en-US" altLang="en-US" smtClean="0">
                <a:ea typeface="ＭＳ Ｐゴシック" panose="020B0600070205080204" pitchFamily="34" charset="-128"/>
              </a:rPr>
              <a:t>Typical block sizes today range from 4 to 16 kilobytes</a:t>
            </a:r>
          </a:p>
          <a:p>
            <a:r>
              <a:rPr lang="en-US" altLang="en-US" b="1" smtClean="0">
                <a:solidFill>
                  <a:srgbClr val="000099"/>
                </a:solidFill>
              </a:rPr>
              <a:t>Disk-arm-scheduling</a:t>
            </a:r>
            <a:r>
              <a:rPr lang="en-US" altLang="en-US" smtClean="0"/>
              <a:t> algorithms order pending accesses to tracks so that disk arm movement is minimized </a:t>
            </a:r>
          </a:p>
          <a:p>
            <a:pPr lvl="1"/>
            <a:r>
              <a:rPr lang="en-US" altLang="en-US" b="1" smtClean="0">
                <a:solidFill>
                  <a:srgbClr val="000099"/>
                </a:solidFill>
                <a:ea typeface="ＭＳ Ｐゴシック" panose="020B0600070205080204" pitchFamily="34" charset="-128"/>
              </a:rPr>
              <a:t>elevator algorithm</a:t>
            </a:r>
            <a:r>
              <a:rPr lang="en-US" altLang="en-US" smtClean="0">
                <a:ea typeface="ＭＳ Ｐゴシック" panose="020B0600070205080204" pitchFamily="34" charset="-128"/>
              </a:rPr>
              <a:t>:</a:t>
            </a:r>
          </a:p>
        </p:txBody>
      </p:sp>
      <p:sp>
        <p:nvSpPr>
          <p:cNvPr id="9220" name="Line 4"/>
          <p:cNvSpPr>
            <a:spLocks noChangeShapeType="1"/>
          </p:cNvSpPr>
          <p:nvPr/>
        </p:nvSpPr>
        <p:spPr bwMode="auto">
          <a:xfrm>
            <a:off x="4230688" y="5295900"/>
            <a:ext cx="27035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ar-SA"/>
          </a:p>
        </p:txBody>
      </p:sp>
      <p:sp>
        <p:nvSpPr>
          <p:cNvPr id="9221" name="Line 5"/>
          <p:cNvSpPr>
            <a:spLocks noChangeShapeType="1"/>
          </p:cNvSpPr>
          <p:nvPr/>
        </p:nvSpPr>
        <p:spPr bwMode="auto">
          <a:xfrm flipH="1">
            <a:off x="2746375" y="5627688"/>
            <a:ext cx="41878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ar-SA"/>
          </a:p>
        </p:txBody>
      </p:sp>
      <p:sp>
        <p:nvSpPr>
          <p:cNvPr id="9222" name="Text Box 6"/>
          <p:cNvSpPr txBox="1">
            <a:spLocks noChangeArrowheads="1"/>
          </p:cNvSpPr>
          <p:nvPr/>
        </p:nvSpPr>
        <p:spPr bwMode="auto">
          <a:xfrm>
            <a:off x="4083050" y="4594225"/>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R1</a:t>
            </a:r>
          </a:p>
        </p:txBody>
      </p:sp>
      <p:sp>
        <p:nvSpPr>
          <p:cNvPr id="9223" name="Text Box 7"/>
          <p:cNvSpPr txBox="1">
            <a:spLocks noChangeArrowheads="1"/>
          </p:cNvSpPr>
          <p:nvPr/>
        </p:nvSpPr>
        <p:spPr bwMode="auto">
          <a:xfrm>
            <a:off x="4895850" y="4581525"/>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R5</a:t>
            </a:r>
          </a:p>
        </p:txBody>
      </p:sp>
      <p:sp>
        <p:nvSpPr>
          <p:cNvPr id="9224" name="Text Box 8"/>
          <p:cNvSpPr txBox="1">
            <a:spLocks noChangeArrowheads="1"/>
          </p:cNvSpPr>
          <p:nvPr/>
        </p:nvSpPr>
        <p:spPr bwMode="auto">
          <a:xfrm>
            <a:off x="5835650" y="4581525"/>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R2</a:t>
            </a:r>
          </a:p>
        </p:txBody>
      </p:sp>
      <p:sp>
        <p:nvSpPr>
          <p:cNvPr id="9225" name="Text Box 9"/>
          <p:cNvSpPr txBox="1">
            <a:spLocks noChangeArrowheads="1"/>
          </p:cNvSpPr>
          <p:nvPr/>
        </p:nvSpPr>
        <p:spPr bwMode="auto">
          <a:xfrm>
            <a:off x="6610350" y="4594225"/>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R4</a:t>
            </a:r>
          </a:p>
        </p:txBody>
      </p:sp>
      <p:sp>
        <p:nvSpPr>
          <p:cNvPr id="9226" name="Text Box 10"/>
          <p:cNvSpPr txBox="1">
            <a:spLocks noChangeArrowheads="1"/>
          </p:cNvSpPr>
          <p:nvPr/>
        </p:nvSpPr>
        <p:spPr bwMode="auto">
          <a:xfrm>
            <a:off x="3321050" y="4594225"/>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R3</a:t>
            </a:r>
          </a:p>
        </p:txBody>
      </p:sp>
      <p:sp>
        <p:nvSpPr>
          <p:cNvPr id="9227" name="Text Box 11"/>
          <p:cNvSpPr txBox="1">
            <a:spLocks noChangeArrowheads="1"/>
          </p:cNvSpPr>
          <p:nvPr/>
        </p:nvSpPr>
        <p:spPr bwMode="auto">
          <a:xfrm>
            <a:off x="2755900" y="4613275"/>
            <a:ext cx="44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R6</a:t>
            </a:r>
          </a:p>
        </p:txBody>
      </p:sp>
      <p:sp>
        <p:nvSpPr>
          <p:cNvPr id="9228" name="Line 12"/>
          <p:cNvSpPr>
            <a:spLocks noChangeShapeType="1"/>
          </p:cNvSpPr>
          <p:nvPr/>
        </p:nvSpPr>
        <p:spPr bwMode="auto">
          <a:xfrm>
            <a:off x="1484313" y="5976938"/>
            <a:ext cx="60039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ar-SA"/>
          </a:p>
        </p:txBody>
      </p:sp>
      <p:sp>
        <p:nvSpPr>
          <p:cNvPr id="9229" name="Text Box 13"/>
          <p:cNvSpPr txBox="1">
            <a:spLocks noChangeArrowheads="1"/>
          </p:cNvSpPr>
          <p:nvPr/>
        </p:nvSpPr>
        <p:spPr bwMode="auto">
          <a:xfrm>
            <a:off x="769938" y="6026150"/>
            <a:ext cx="1146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Inner track</a:t>
            </a:r>
          </a:p>
        </p:txBody>
      </p:sp>
      <p:sp>
        <p:nvSpPr>
          <p:cNvPr id="9230" name="Text Box 14"/>
          <p:cNvSpPr txBox="1">
            <a:spLocks noChangeArrowheads="1"/>
          </p:cNvSpPr>
          <p:nvPr/>
        </p:nvSpPr>
        <p:spPr bwMode="auto">
          <a:xfrm>
            <a:off x="6713538" y="6059488"/>
            <a:ext cx="1192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1600">
                <a:solidFill>
                  <a:schemeClr val="tx1"/>
                </a:solidFill>
                <a:latin typeface="Helvetica" panose="020B0604020202020204" pitchFamily="34" charset="0"/>
                <a:ea typeface="ＭＳ Ｐゴシック" panose="020B0600070205080204" pitchFamily="34" charset="-128"/>
              </a:defRPr>
            </a:lvl1pPr>
            <a:lvl2pPr marL="742950" indent="-285750">
              <a:defRPr sz="1600">
                <a:solidFill>
                  <a:schemeClr val="tx1"/>
                </a:solidFill>
                <a:latin typeface="Helvetica" panose="020B0604020202020204" pitchFamily="34" charset="0"/>
                <a:ea typeface="ＭＳ Ｐゴシック" panose="020B0600070205080204" pitchFamily="34" charset="-128"/>
              </a:defRPr>
            </a:lvl2pPr>
            <a:lvl3pPr marL="1143000" indent="-228600">
              <a:defRPr sz="1600">
                <a:solidFill>
                  <a:schemeClr val="tx1"/>
                </a:solidFill>
                <a:latin typeface="Helvetica" panose="020B0604020202020204" pitchFamily="34" charset="0"/>
                <a:ea typeface="ＭＳ Ｐゴシック" panose="020B0600070205080204" pitchFamily="34" charset="-128"/>
              </a:defRPr>
            </a:lvl3pPr>
            <a:lvl4pPr marL="1600200" indent="-228600">
              <a:defRPr sz="1600">
                <a:solidFill>
                  <a:schemeClr val="tx1"/>
                </a:solidFill>
                <a:latin typeface="Helvetica" panose="020B0604020202020204" pitchFamily="34" charset="0"/>
                <a:ea typeface="ＭＳ Ｐゴシック" panose="020B0600070205080204" pitchFamily="34" charset="-128"/>
              </a:defRPr>
            </a:lvl4pPr>
            <a:lvl5pPr marL="2057400" indent="-228600">
              <a:defRPr sz="1600">
                <a:solidFill>
                  <a:schemeClr val="tx1"/>
                </a:solidFill>
                <a:latin typeface="Helvetica" panose="020B0604020202020204" pitchFamily="34" charset="0"/>
                <a:ea typeface="ＭＳ Ｐゴシック" panose="020B0600070205080204" pitchFamily="34" charset="-128"/>
              </a:defRPr>
            </a:lvl5pPr>
            <a:lvl6pPr marL="25146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6pPr>
            <a:lvl7pPr marL="29718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7pPr>
            <a:lvl8pPr marL="34290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8pPr>
            <a:lvl9pPr marL="3886200" indent="-228600" algn="l" rtl="0" eaLnBrk="0" fontAlgn="base" hangingPunct="0">
              <a:spcBef>
                <a:spcPct val="0"/>
              </a:spcBef>
              <a:spcAft>
                <a:spcPct val="0"/>
              </a:spcAft>
              <a:defRPr sz="1600">
                <a:solidFill>
                  <a:schemeClr val="tx1"/>
                </a:solidFill>
                <a:latin typeface="Helvetica" panose="020B0604020202020204" pitchFamily="34" charset="0"/>
                <a:ea typeface="ＭＳ Ｐゴシック" panose="020B0600070205080204" pitchFamily="34" charset="-128"/>
              </a:defRPr>
            </a:lvl9pPr>
          </a:lstStyle>
          <a:p>
            <a:r>
              <a:rPr lang="en-US" altLang="en-US"/>
              <a:t>Outer track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pPr>
              <a:defRPr/>
            </a:pPr>
            <a:r>
              <a:rPr lang="en-US" sz="2800">
                <a:ea typeface="+mj-ea"/>
              </a:rPr>
              <a:t>Optimization of Disk Block Access (Cont.)</a:t>
            </a:r>
          </a:p>
        </p:txBody>
      </p:sp>
      <p:sp>
        <p:nvSpPr>
          <p:cNvPr id="11267" name="Rectangle 3"/>
          <p:cNvSpPr>
            <a:spLocks noGrp="1" noChangeArrowheads="1"/>
          </p:cNvSpPr>
          <p:nvPr>
            <p:ph type="body" idx="1"/>
          </p:nvPr>
        </p:nvSpPr>
        <p:spPr>
          <a:xfrm>
            <a:off x="814388" y="1093788"/>
            <a:ext cx="7385050" cy="4875212"/>
          </a:xfrm>
        </p:spPr>
        <p:txBody>
          <a:bodyPr/>
          <a:lstStyle/>
          <a:p>
            <a:r>
              <a:rPr lang="en-US" altLang="en-US" b="1" smtClean="0"/>
              <a:t>File organization</a:t>
            </a:r>
            <a:r>
              <a:rPr lang="en-US" altLang="en-US" smtClean="0"/>
              <a:t> – optimize block access time by organizing the blocks to correspond to how data will be accessed</a:t>
            </a:r>
          </a:p>
          <a:p>
            <a:pPr lvl="1"/>
            <a:r>
              <a:rPr lang="en-US" altLang="en-US" smtClean="0">
                <a:ea typeface="ＭＳ Ｐゴシック" panose="020B0600070205080204" pitchFamily="34" charset="-128"/>
              </a:rPr>
              <a:t>E.g.  Store related information on the same or nearby cylinders.</a:t>
            </a:r>
          </a:p>
          <a:p>
            <a:pPr lvl="1"/>
            <a:r>
              <a:rPr lang="en-US" altLang="en-US" smtClean="0">
                <a:ea typeface="ＭＳ Ｐゴシック" panose="020B0600070205080204" pitchFamily="34" charset="-128"/>
              </a:rPr>
              <a:t>Files may get </a:t>
            </a:r>
            <a:r>
              <a:rPr lang="en-US" altLang="en-US" b="1" smtClean="0">
                <a:solidFill>
                  <a:srgbClr val="000099"/>
                </a:solidFill>
                <a:ea typeface="ＭＳ Ｐゴシック" panose="020B0600070205080204" pitchFamily="34" charset="-128"/>
              </a:rPr>
              <a:t>fragmented</a:t>
            </a:r>
            <a:r>
              <a:rPr lang="en-US" altLang="en-US" smtClean="0">
                <a:ea typeface="ＭＳ Ｐゴシック" panose="020B0600070205080204" pitchFamily="34" charset="-128"/>
              </a:rPr>
              <a:t> over time</a:t>
            </a:r>
          </a:p>
          <a:p>
            <a:pPr lvl="2"/>
            <a:r>
              <a:rPr lang="en-US" altLang="en-US" smtClean="0">
                <a:ea typeface="ＭＳ Ｐゴシック" panose="020B0600070205080204" pitchFamily="34" charset="-128"/>
              </a:rPr>
              <a:t>E.g. if data is inserted to/deleted from the file</a:t>
            </a:r>
          </a:p>
          <a:p>
            <a:pPr lvl="2"/>
            <a:r>
              <a:rPr lang="en-US" altLang="en-US" smtClean="0">
                <a:ea typeface="ＭＳ Ｐゴシック" panose="020B0600070205080204" pitchFamily="34" charset="-128"/>
              </a:rPr>
              <a:t>Or free blocks on disk are scattered, and newly created file has its blocks scattered over the disk</a:t>
            </a:r>
          </a:p>
          <a:p>
            <a:pPr lvl="2"/>
            <a:r>
              <a:rPr lang="en-US" altLang="en-US" smtClean="0">
                <a:ea typeface="ＭＳ Ｐゴシック" panose="020B0600070205080204" pitchFamily="34" charset="-128"/>
              </a:rPr>
              <a:t>Sequential access to a fragmented file results in increased disk arm movement</a:t>
            </a:r>
          </a:p>
          <a:p>
            <a:pPr lvl="1"/>
            <a:r>
              <a:rPr lang="en-US" altLang="en-US" smtClean="0">
                <a:ea typeface="ＭＳ Ｐゴシック" panose="020B0600070205080204" pitchFamily="34" charset="-128"/>
              </a:rPr>
              <a:t>Some systems have utilities to </a:t>
            </a:r>
            <a:r>
              <a:rPr lang="en-US" altLang="en-US" smtClean="0">
                <a:solidFill>
                  <a:srgbClr val="000099"/>
                </a:solidFill>
                <a:ea typeface="ＭＳ Ｐゴシック" panose="020B0600070205080204" pitchFamily="34" charset="-128"/>
              </a:rPr>
              <a:t>defragment</a:t>
            </a:r>
            <a:r>
              <a:rPr lang="en-US" altLang="en-US" smtClean="0">
                <a:ea typeface="ＭＳ Ｐゴシック" panose="020B0600070205080204" pitchFamily="34" charset="-128"/>
              </a:rPr>
              <a:t> the file system, in order to speed up file access</a:t>
            </a:r>
          </a:p>
          <a:p>
            <a:pPr lvl="2"/>
            <a:endParaRPr lang="en-US" altLang="en-US" smtClean="0">
              <a:ea typeface="ＭＳ Ｐゴシック" panose="020B0600070205080204" pitchFamily="34" charset="-128"/>
            </a:endParaRPr>
          </a:p>
          <a:p>
            <a:endParaRPr lang="en-US"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1016000" y="1122363"/>
            <a:ext cx="8128000" cy="5549900"/>
          </a:xfrm>
        </p:spPr>
        <p:txBody>
          <a:bodyPr/>
          <a:lstStyle/>
          <a:p>
            <a:r>
              <a:rPr lang="en-US" altLang="en-US" sz="1600" b="1" smtClean="0">
                <a:solidFill>
                  <a:srgbClr val="000099"/>
                </a:solidFill>
              </a:rPr>
              <a:t>Nonvolatile write buffers</a:t>
            </a:r>
            <a:r>
              <a:rPr lang="en-US" altLang="en-US" sz="1600" smtClean="0"/>
              <a:t> speed up disk writes by writing blocks to a non-volatile RAM buffer immediately</a:t>
            </a:r>
          </a:p>
          <a:p>
            <a:pPr lvl="1"/>
            <a:r>
              <a:rPr lang="en-US" altLang="en-US" sz="1600" smtClean="0">
                <a:ea typeface="ＭＳ Ｐゴシック" panose="020B0600070205080204" pitchFamily="34" charset="-128"/>
              </a:rPr>
              <a:t>Non-volatile RAM:  battery backed up RAM or flash memory</a:t>
            </a:r>
          </a:p>
          <a:p>
            <a:pPr lvl="2"/>
            <a:r>
              <a:rPr lang="en-US" altLang="en-US" sz="1600" smtClean="0">
                <a:ea typeface="ＭＳ Ｐゴシック" panose="020B0600070205080204" pitchFamily="34" charset="-128"/>
              </a:rPr>
              <a:t>Even if power fails, the data is safe and will be written to disk when power returns</a:t>
            </a:r>
          </a:p>
          <a:p>
            <a:pPr lvl="1"/>
            <a:r>
              <a:rPr lang="en-US" altLang="en-US" sz="1600" smtClean="0">
                <a:ea typeface="ＭＳ Ｐゴシック" panose="020B0600070205080204" pitchFamily="34" charset="-128"/>
              </a:rPr>
              <a:t>Controller then writes to disk whenever the disk has no other requests or request has been pending for some time</a:t>
            </a:r>
          </a:p>
          <a:p>
            <a:pPr lvl="1"/>
            <a:r>
              <a:rPr lang="en-US" altLang="en-US" sz="1600" smtClean="0">
                <a:ea typeface="ＭＳ Ｐゴシック" panose="020B0600070205080204" pitchFamily="34" charset="-128"/>
              </a:rPr>
              <a:t>Database operations that require data to be safely stored before continuing can continue without waiting for data to be written to disk</a:t>
            </a:r>
          </a:p>
          <a:p>
            <a:pPr lvl="1"/>
            <a:r>
              <a:rPr lang="en-US" altLang="en-US" sz="1600" i="1" smtClean="0">
                <a:ea typeface="ＭＳ Ｐゴシック" panose="020B0600070205080204" pitchFamily="34" charset="-128"/>
              </a:rPr>
              <a:t>Writes can be reordered to minimize disk arm movement</a:t>
            </a:r>
          </a:p>
          <a:p>
            <a:r>
              <a:rPr lang="en-US" altLang="en-US" sz="1600" b="1" smtClean="0">
                <a:solidFill>
                  <a:srgbClr val="000099"/>
                </a:solidFill>
              </a:rPr>
              <a:t>Log disk</a:t>
            </a:r>
            <a:r>
              <a:rPr lang="en-US" altLang="en-US" sz="1600" smtClean="0"/>
              <a:t> – a disk devoted to writing a sequential log of block updates</a:t>
            </a:r>
          </a:p>
          <a:p>
            <a:pPr lvl="1"/>
            <a:r>
              <a:rPr lang="en-US" altLang="en-US" sz="1600" smtClean="0">
                <a:ea typeface="ＭＳ Ｐゴシック" panose="020B0600070205080204" pitchFamily="34" charset="-128"/>
              </a:rPr>
              <a:t> Used exactly like nonvolatile RAM</a:t>
            </a:r>
          </a:p>
          <a:p>
            <a:pPr lvl="2"/>
            <a:r>
              <a:rPr lang="en-US" altLang="en-US" sz="1600" smtClean="0">
                <a:ea typeface="ＭＳ Ｐゴシック" panose="020B0600070205080204" pitchFamily="34" charset="-128"/>
              </a:rPr>
              <a:t>Write to log disk is very fast since no seeks are required</a:t>
            </a:r>
          </a:p>
          <a:p>
            <a:pPr lvl="2"/>
            <a:r>
              <a:rPr lang="en-US" altLang="en-US" sz="1600" smtClean="0">
                <a:ea typeface="ＭＳ Ｐゴシック" panose="020B0600070205080204" pitchFamily="34" charset="-128"/>
              </a:rPr>
              <a:t>No need for special hardware (NV-RAM)</a:t>
            </a:r>
          </a:p>
          <a:p>
            <a:r>
              <a:rPr lang="en-US" altLang="en-US" sz="1600" smtClean="0"/>
              <a:t>File systems typically reorder writes to disk to improve performance</a:t>
            </a:r>
          </a:p>
          <a:p>
            <a:pPr lvl="1"/>
            <a:r>
              <a:rPr lang="en-US" altLang="en-US" sz="1600" b="1" smtClean="0">
                <a:solidFill>
                  <a:srgbClr val="000099"/>
                </a:solidFill>
                <a:ea typeface="ＭＳ Ｐゴシック" panose="020B0600070205080204" pitchFamily="34" charset="-128"/>
              </a:rPr>
              <a:t>Journaling file systems</a:t>
            </a:r>
            <a:r>
              <a:rPr lang="en-US" altLang="en-US" sz="1600" b="1" smtClean="0">
                <a:solidFill>
                  <a:schemeClr val="tx2"/>
                </a:solidFill>
                <a:ea typeface="ＭＳ Ｐゴシック" panose="020B0600070205080204" pitchFamily="34" charset="-128"/>
              </a:rPr>
              <a:t> </a:t>
            </a:r>
            <a:r>
              <a:rPr lang="en-US" altLang="en-US" sz="1600" smtClean="0">
                <a:ea typeface="ＭＳ Ｐゴシック" panose="020B0600070205080204" pitchFamily="34" charset="-128"/>
              </a:rPr>
              <a:t>write data in safe order to NV-RAM or log disk</a:t>
            </a:r>
            <a:endParaRPr lang="en-US" altLang="en-US" sz="1600" b="1" smtClean="0">
              <a:solidFill>
                <a:schemeClr val="tx2"/>
              </a:solidFill>
              <a:ea typeface="ＭＳ Ｐゴシック" panose="020B0600070205080204" pitchFamily="34" charset="-128"/>
            </a:endParaRPr>
          </a:p>
          <a:p>
            <a:pPr lvl="1"/>
            <a:r>
              <a:rPr lang="en-US" altLang="en-US" sz="1600" smtClean="0">
                <a:ea typeface="ＭＳ Ｐゴシック" panose="020B0600070205080204" pitchFamily="34" charset="-128"/>
              </a:rPr>
              <a:t>Reordering without journaling: risk of corruption of file system data</a:t>
            </a:r>
          </a:p>
        </p:txBody>
      </p:sp>
      <p:sp>
        <p:nvSpPr>
          <p:cNvPr id="254980" name="Rectangle 4"/>
          <p:cNvSpPr>
            <a:spLocks noGrp="1" noChangeArrowheads="1"/>
          </p:cNvSpPr>
          <p:nvPr>
            <p:ph type="title"/>
          </p:nvPr>
        </p:nvSpPr>
        <p:spPr/>
        <p:txBody>
          <a:bodyPr/>
          <a:lstStyle/>
          <a:p>
            <a:pPr>
              <a:defRPr/>
            </a:pPr>
            <a:r>
              <a:rPr lang="en-US" sz="2800">
                <a:ea typeface="+mj-ea"/>
              </a:rPr>
              <a:t>Optimization of Disk Block Access (Cont.)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ph type="ctrTitle"/>
          </p:nvPr>
        </p:nvSpPr>
        <p:spPr>
          <a:xfrm>
            <a:off x="685800" y="2130425"/>
            <a:ext cx="7772400"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3200" smtClean="0">
                <a:effectLst/>
              </a:rPr>
              <a:t>File Organization, Record Organization and Storage Access</a:t>
            </a:r>
          </a:p>
        </p:txBody>
      </p:sp>
      <p:sp>
        <p:nvSpPr>
          <p:cNvPr id="15363" name="Rectangle 5"/>
          <p:cNvSpPr>
            <a:spLocks noGrp="1" noChangeArrowheads="1"/>
          </p:cNvSpPr>
          <p:nvPr>
            <p:ph type="subTitle" idx="1"/>
          </p:nvPr>
        </p:nvSpPr>
        <p:spPr>
          <a:xfrm>
            <a:off x="1371600" y="3886200"/>
            <a:ext cx="6400800" cy="1752600"/>
          </a:xfrm>
        </p:spPr>
        <p:txBody>
          <a:bodyPr/>
          <a:lstStyle/>
          <a:p>
            <a:endParaRPr lang="en-US" altLang="en-US" sz="1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a:defRPr/>
            </a:pPr>
            <a:r>
              <a:rPr lang="en-US">
                <a:ea typeface="+mj-ea"/>
              </a:rPr>
              <a:t>File Organization</a:t>
            </a:r>
          </a:p>
        </p:txBody>
      </p:sp>
      <p:sp>
        <p:nvSpPr>
          <p:cNvPr id="16387" name="Rectangle 3"/>
          <p:cNvSpPr>
            <a:spLocks noGrp="1" noChangeArrowheads="1"/>
          </p:cNvSpPr>
          <p:nvPr>
            <p:ph type="body" idx="1"/>
          </p:nvPr>
        </p:nvSpPr>
        <p:spPr>
          <a:xfrm>
            <a:off x="914400" y="1250950"/>
            <a:ext cx="7210425" cy="4887913"/>
          </a:xfrm>
        </p:spPr>
        <p:txBody>
          <a:bodyPr/>
          <a:lstStyle/>
          <a:p>
            <a:r>
              <a:rPr lang="en-US" altLang="en-US" smtClean="0"/>
              <a:t>The database is stored as a collection of </a:t>
            </a:r>
            <a:r>
              <a:rPr lang="en-US" altLang="en-US" i="1" smtClean="0"/>
              <a:t>files</a:t>
            </a:r>
            <a:r>
              <a:rPr lang="en-US" altLang="en-US" smtClean="0"/>
              <a:t>.  Each file is a sequence of </a:t>
            </a:r>
            <a:r>
              <a:rPr lang="en-US" altLang="en-US" i="1" smtClean="0"/>
              <a:t>records.  </a:t>
            </a:r>
            <a:r>
              <a:rPr lang="en-US" altLang="en-US" smtClean="0"/>
              <a:t>A record is a sequence of fields.</a:t>
            </a:r>
          </a:p>
          <a:p>
            <a:r>
              <a:rPr lang="en-US" altLang="en-US" smtClean="0"/>
              <a:t>One approach:</a:t>
            </a:r>
          </a:p>
          <a:p>
            <a:pPr marL="465138" lvl="1" indent="-7938"/>
            <a:r>
              <a:rPr lang="en-US" altLang="en-US" smtClean="0">
                <a:ea typeface="ＭＳ Ｐゴシック" panose="020B0600070205080204" pitchFamily="34" charset="-128"/>
              </a:rPr>
              <a:t>assume record size is fixed</a:t>
            </a:r>
          </a:p>
          <a:p>
            <a:pPr marL="465138" lvl="1" indent="-7938"/>
            <a:r>
              <a:rPr lang="en-US" altLang="en-US" smtClean="0">
                <a:ea typeface="ＭＳ Ｐゴシック" panose="020B0600070205080204" pitchFamily="34" charset="-128"/>
              </a:rPr>
              <a:t>each file has records of one particular type only </a:t>
            </a:r>
          </a:p>
          <a:p>
            <a:pPr marL="465138" lvl="1" indent="-7938"/>
            <a:r>
              <a:rPr lang="en-US" altLang="en-US" smtClean="0">
                <a:ea typeface="ＭＳ Ｐゴシック" panose="020B0600070205080204" pitchFamily="34" charset="-128"/>
              </a:rPr>
              <a:t>different files are used for different relations</a:t>
            </a:r>
          </a:p>
          <a:p>
            <a:pPr marL="465138" lvl="1" indent="-7938">
              <a:buFont typeface="Monotype Sorts" charset="2"/>
              <a:buNone/>
            </a:pPr>
            <a:r>
              <a:rPr lang="en-US" altLang="en-US" smtClean="0">
                <a:ea typeface="ＭＳ Ｐゴシック" panose="020B0600070205080204" pitchFamily="34" charset="-128"/>
              </a:rPr>
              <a:t>This case is easiest to implement; will consider variable length records later.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pPr>
              <a:defRPr/>
            </a:pPr>
            <a:r>
              <a:rPr lang="en-US">
                <a:ea typeface="+mj-ea"/>
              </a:rPr>
              <a:t>Fixed-Length Records</a:t>
            </a:r>
          </a:p>
        </p:txBody>
      </p:sp>
      <p:sp>
        <p:nvSpPr>
          <p:cNvPr id="18435" name="Rectangle 3"/>
          <p:cNvSpPr>
            <a:spLocks noGrp="1" noChangeArrowheads="1"/>
          </p:cNvSpPr>
          <p:nvPr>
            <p:ph type="body" idx="1"/>
          </p:nvPr>
        </p:nvSpPr>
        <p:spPr>
          <a:xfrm>
            <a:off x="914400" y="1122363"/>
            <a:ext cx="7848600" cy="4876800"/>
          </a:xfrm>
        </p:spPr>
        <p:txBody>
          <a:bodyPr/>
          <a:lstStyle/>
          <a:p>
            <a:r>
              <a:rPr lang="en-US" altLang="en-US" smtClean="0"/>
              <a:t>Simple approach:</a:t>
            </a:r>
          </a:p>
          <a:p>
            <a:pPr lvl="1"/>
            <a:r>
              <a:rPr lang="en-US" altLang="en-US" smtClean="0">
                <a:ea typeface="ＭＳ Ｐゴシック" panose="020B0600070205080204" pitchFamily="34" charset="-128"/>
              </a:rPr>
              <a:t>Store record </a:t>
            </a:r>
            <a:r>
              <a:rPr lang="en-US" altLang="en-US" i="1" smtClean="0">
                <a:ea typeface="ＭＳ Ｐゴシック" panose="020B0600070205080204" pitchFamily="34" charset="-128"/>
              </a:rPr>
              <a:t>i</a:t>
            </a:r>
            <a:r>
              <a:rPr lang="en-US" altLang="en-US" smtClean="0">
                <a:ea typeface="ＭＳ Ｐゴシック" panose="020B0600070205080204" pitchFamily="34" charset="-128"/>
              </a:rPr>
              <a:t> starting from byte </a:t>
            </a:r>
            <a:r>
              <a:rPr lang="en-US" altLang="en-US" i="1" smtClean="0">
                <a:ea typeface="ＭＳ Ｐゴシック" panose="020B0600070205080204" pitchFamily="34" charset="-128"/>
                <a:sym typeface="Greek Symbols" pitchFamily="18" charset="2"/>
              </a:rPr>
              <a:t>n </a:t>
            </a:r>
            <a:r>
              <a:rPr lang="en-US" altLang="en-US" i="1" smtClean="0">
                <a:ea typeface="ＭＳ Ｐゴシック" panose="020B0600070205080204" pitchFamily="34" charset="-128"/>
                <a:sym typeface="Symbol" panose="05050102010706020507" pitchFamily="18" charset="2"/>
              </a:rPr>
              <a:t> (i – </a:t>
            </a:r>
            <a:r>
              <a:rPr lang="en-US" altLang="en-US" smtClean="0">
                <a:ea typeface="ＭＳ Ｐゴシック" panose="020B0600070205080204" pitchFamily="34" charset="-128"/>
                <a:sym typeface="Symbol" panose="05050102010706020507" pitchFamily="18" charset="2"/>
              </a:rPr>
              <a:t>1), where </a:t>
            </a:r>
            <a:r>
              <a:rPr lang="en-US" altLang="en-US" i="1" smtClean="0">
                <a:ea typeface="ＭＳ Ｐゴシック" panose="020B0600070205080204" pitchFamily="34" charset="-128"/>
                <a:sym typeface="Symbol" panose="05050102010706020507" pitchFamily="18" charset="2"/>
              </a:rPr>
              <a:t>n </a:t>
            </a:r>
            <a:r>
              <a:rPr lang="en-US" altLang="en-US" smtClean="0">
                <a:ea typeface="ＭＳ Ｐゴシック" panose="020B0600070205080204" pitchFamily="34" charset="-128"/>
                <a:sym typeface="Symbol" panose="05050102010706020507" pitchFamily="18" charset="2"/>
              </a:rPr>
              <a:t>is the size of each record.</a:t>
            </a:r>
          </a:p>
          <a:p>
            <a:pPr lvl="1"/>
            <a:r>
              <a:rPr lang="en-US" altLang="en-US" smtClean="0">
                <a:ea typeface="ＭＳ Ｐゴシック" panose="020B0600070205080204" pitchFamily="34" charset="-128"/>
                <a:sym typeface="Symbol" panose="05050102010706020507" pitchFamily="18" charset="2"/>
              </a:rPr>
              <a:t>Record access is simple but records may cross blocks</a:t>
            </a:r>
          </a:p>
          <a:p>
            <a:pPr lvl="2"/>
            <a:r>
              <a:rPr lang="en-US" altLang="en-US" smtClean="0">
                <a:ea typeface="ＭＳ Ｐゴシック" panose="020B0600070205080204" pitchFamily="34" charset="-128"/>
                <a:sym typeface="Symbol" panose="05050102010706020507" pitchFamily="18" charset="2"/>
              </a:rPr>
              <a:t>Modification: do not allow records to cross block boundaries</a:t>
            </a:r>
          </a:p>
          <a:p>
            <a:pPr lvl="2">
              <a:buFont typeface="Webdings" panose="05030102010509060703" pitchFamily="18" charset="2"/>
              <a:buNone/>
            </a:pPr>
            <a:endParaRPr lang="en-US" altLang="en-US" smtClean="0">
              <a:ea typeface="ＭＳ Ｐゴシック" panose="020B0600070205080204" pitchFamily="34" charset="-128"/>
              <a:sym typeface="Symbol" panose="05050102010706020507" pitchFamily="18" charset="2"/>
            </a:endParaRPr>
          </a:p>
          <a:p>
            <a:r>
              <a:rPr lang="en-US" altLang="en-US" smtClean="0"/>
              <a:t>Deletion of record </a:t>
            </a:r>
            <a:r>
              <a:rPr lang="en-US" altLang="en-US" i="1" smtClean="0"/>
              <a:t>i: </a:t>
            </a:r>
            <a:br>
              <a:rPr lang="en-US" altLang="en-US" i="1" smtClean="0"/>
            </a:br>
            <a:r>
              <a:rPr lang="en-US" altLang="en-US" smtClean="0"/>
              <a:t>alternatives</a:t>
            </a:r>
            <a:r>
              <a:rPr lang="en-US" altLang="en-US" i="1" smtClean="0"/>
              <a:t>:</a:t>
            </a:r>
          </a:p>
          <a:p>
            <a:pPr lvl="1"/>
            <a:r>
              <a:rPr lang="en-US" altLang="en-US" smtClean="0">
                <a:ea typeface="ＭＳ Ｐゴシック" panose="020B0600070205080204" pitchFamily="34" charset="-128"/>
              </a:rPr>
              <a:t>move records </a:t>
            </a:r>
            <a:r>
              <a:rPr lang="en-US" altLang="en-US" i="1" smtClean="0">
                <a:ea typeface="ＭＳ Ｐゴシック" panose="020B0600070205080204" pitchFamily="34" charset="-128"/>
              </a:rPr>
              <a:t>i</a:t>
            </a:r>
            <a:r>
              <a:rPr lang="en-US" altLang="en-US" smtClean="0">
                <a:ea typeface="ＭＳ Ｐゴシック" panose="020B0600070205080204" pitchFamily="34" charset="-128"/>
              </a:rPr>
              <a:t> + 1, . . ., </a:t>
            </a:r>
            <a:r>
              <a:rPr lang="en-US" altLang="en-US" i="1" smtClean="0">
                <a:ea typeface="ＭＳ Ｐゴシック" panose="020B0600070205080204" pitchFamily="34" charset="-128"/>
              </a:rPr>
              <a:t>n</a:t>
            </a:r>
            <a:r>
              <a:rPr lang="en-US" altLang="en-US" smtClean="0">
                <a:ea typeface="ＭＳ Ｐゴシック" panose="020B0600070205080204" pitchFamily="34" charset="-128"/>
              </a:rPr>
              <a:t> </a:t>
            </a:r>
            <a:br>
              <a:rPr lang="en-US" altLang="en-US" smtClean="0">
                <a:ea typeface="ＭＳ Ｐゴシック" panose="020B0600070205080204" pitchFamily="34" charset="-128"/>
              </a:rPr>
            </a:br>
            <a:r>
              <a:rPr lang="en-US" altLang="en-US" smtClean="0">
                <a:ea typeface="ＭＳ Ｐゴシック" panose="020B0600070205080204" pitchFamily="34" charset="-128"/>
              </a:rPr>
              <a:t>to </a:t>
            </a:r>
            <a:r>
              <a:rPr lang="en-US" altLang="en-US" i="1" smtClean="0">
                <a:ea typeface="ＭＳ Ｐゴシック" panose="020B0600070205080204" pitchFamily="34" charset="-128"/>
              </a:rPr>
              <a:t>i, . . . , n </a:t>
            </a:r>
            <a:r>
              <a:rPr lang="en-US" altLang="en-US" i="1" smtClean="0">
                <a:ea typeface="ＭＳ Ｐゴシック" panose="020B0600070205080204" pitchFamily="34" charset="-128"/>
                <a:sym typeface="Symbol" panose="05050102010706020507" pitchFamily="18" charset="2"/>
              </a:rPr>
              <a:t>– </a:t>
            </a:r>
            <a:r>
              <a:rPr lang="en-US" altLang="en-US" smtClean="0">
                <a:ea typeface="ＭＳ Ｐゴシック" panose="020B0600070205080204" pitchFamily="34" charset="-128"/>
                <a:sym typeface="Symbol" panose="05050102010706020507" pitchFamily="18" charset="2"/>
              </a:rPr>
              <a:t>1</a:t>
            </a:r>
          </a:p>
          <a:p>
            <a:pPr lvl="1"/>
            <a:r>
              <a:rPr lang="en-US" altLang="en-US" smtClean="0">
                <a:ea typeface="ＭＳ Ｐゴシック" panose="020B0600070205080204" pitchFamily="34" charset="-128"/>
                <a:sym typeface="Symbol" panose="05050102010706020507" pitchFamily="18" charset="2"/>
              </a:rPr>
              <a:t>move record </a:t>
            </a:r>
            <a:r>
              <a:rPr lang="en-US" altLang="en-US" i="1" smtClean="0">
                <a:ea typeface="ＭＳ Ｐゴシック" panose="020B0600070205080204" pitchFamily="34" charset="-128"/>
                <a:sym typeface="Symbol" panose="05050102010706020507" pitchFamily="18" charset="2"/>
              </a:rPr>
              <a:t>n </a:t>
            </a:r>
            <a:r>
              <a:rPr lang="en-US" altLang="en-US" smtClean="0">
                <a:ea typeface="ＭＳ Ｐゴシック" panose="020B0600070205080204" pitchFamily="34" charset="-128"/>
                <a:sym typeface="Symbol" panose="05050102010706020507" pitchFamily="18" charset="2"/>
              </a:rPr>
              <a:t> to </a:t>
            </a:r>
            <a:r>
              <a:rPr lang="en-US" altLang="en-US" i="1" smtClean="0">
                <a:ea typeface="ＭＳ Ｐゴシック" panose="020B0600070205080204" pitchFamily="34" charset="-128"/>
                <a:sym typeface="Symbol" panose="05050102010706020507" pitchFamily="18" charset="2"/>
              </a:rPr>
              <a:t>i</a:t>
            </a:r>
            <a:endParaRPr lang="en-US" altLang="en-US" smtClean="0">
              <a:ea typeface="ＭＳ Ｐゴシック" panose="020B0600070205080204" pitchFamily="34" charset="-128"/>
              <a:sym typeface="Symbol" panose="05050102010706020507" pitchFamily="18" charset="2"/>
            </a:endParaRPr>
          </a:p>
          <a:p>
            <a:pPr lvl="1"/>
            <a:r>
              <a:rPr lang="en-US" altLang="en-US" smtClean="0">
                <a:ea typeface="ＭＳ Ｐゴシック" panose="020B0600070205080204" pitchFamily="34" charset="-128"/>
                <a:sym typeface="Symbol" panose="05050102010706020507" pitchFamily="18" charset="2"/>
              </a:rPr>
              <a:t>do not move records, but </a:t>
            </a:r>
            <a:br>
              <a:rPr lang="en-US" altLang="en-US" smtClean="0">
                <a:ea typeface="ＭＳ Ｐゴシック" panose="020B0600070205080204" pitchFamily="34" charset="-128"/>
                <a:sym typeface="Symbol" panose="05050102010706020507" pitchFamily="18" charset="2"/>
              </a:rPr>
            </a:br>
            <a:r>
              <a:rPr lang="en-US" altLang="en-US" smtClean="0">
                <a:ea typeface="ＭＳ Ｐゴシック" panose="020B0600070205080204" pitchFamily="34" charset="-128"/>
                <a:sym typeface="Symbol" panose="05050102010706020507" pitchFamily="18" charset="2"/>
              </a:rPr>
              <a:t>link all free records on a</a:t>
            </a:r>
            <a:br>
              <a:rPr lang="en-US" altLang="en-US" smtClean="0">
                <a:ea typeface="ＭＳ Ｐゴシック" panose="020B0600070205080204" pitchFamily="34" charset="-128"/>
                <a:sym typeface="Symbol" panose="05050102010706020507" pitchFamily="18" charset="2"/>
              </a:rPr>
            </a:br>
            <a:r>
              <a:rPr lang="en-US" altLang="en-US" i="1" smtClean="0">
                <a:ea typeface="ＭＳ Ｐゴシック" panose="020B0600070205080204" pitchFamily="34" charset="-128"/>
                <a:sym typeface="Symbol" panose="05050102010706020507" pitchFamily="18" charset="2"/>
              </a:rPr>
              <a:t>free list</a:t>
            </a:r>
            <a:endParaRPr lang="en-US" altLang="en-US" smtClean="0">
              <a:ea typeface="ＭＳ Ｐゴシック" panose="020B0600070205080204" pitchFamily="34" charset="-128"/>
              <a:sym typeface="Symbol" panose="05050102010706020507" pitchFamily="18" charset="2"/>
            </a:endParaRPr>
          </a:p>
        </p:txBody>
      </p:sp>
      <p:pic>
        <p:nvPicPr>
          <p:cNvPr id="1843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8975" y="3087688"/>
            <a:ext cx="4419600"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lstStyle/>
          <a:p>
            <a:pPr>
              <a:defRPr/>
            </a:pPr>
            <a:r>
              <a:rPr lang="en-US">
                <a:ea typeface="+mj-ea"/>
              </a:rPr>
              <a:t>Deleting record 3 and compacting</a:t>
            </a:r>
          </a:p>
        </p:txBody>
      </p:sp>
      <p:pic>
        <p:nvPicPr>
          <p:cNvPr id="2048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875" y="919163"/>
            <a:ext cx="8124825" cy="475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2_db-5-grey">
  <a:themeElements>
    <a:clrScheme name="">
      <a:dk1>
        <a:srgbClr val="000000"/>
      </a:dk1>
      <a:lt1>
        <a:srgbClr val="CCECFF"/>
      </a:lt1>
      <a:dk2>
        <a:srgbClr val="CC3300"/>
      </a:dk2>
      <a:lt2>
        <a:srgbClr val="666699"/>
      </a:lt2>
      <a:accent1>
        <a:srgbClr val="FFFFFF"/>
      </a:accent1>
      <a:accent2>
        <a:srgbClr val="CCCC00"/>
      </a:accent2>
      <a:accent3>
        <a:srgbClr val="E2F4FF"/>
      </a:accent3>
      <a:accent4>
        <a:srgbClr val="000000"/>
      </a:accent4>
      <a:accent5>
        <a:srgbClr val="FFFFFF"/>
      </a:accent5>
      <a:accent6>
        <a:srgbClr val="B9B900"/>
      </a:accent6>
      <a:hlink>
        <a:srgbClr val="FF9900"/>
      </a:hlink>
      <a:folHlink>
        <a:srgbClr val="FF9933"/>
      </a:folHlink>
    </a:clrScheme>
    <a:fontScheme name="2_db-5-grey">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Helvetica" charset="0"/>
          </a:defRPr>
        </a:defPPr>
      </a:lstStyle>
    </a:lnDef>
  </a:objectDefaults>
  <a:extraClrSchemeLst>
    <a:extraClrScheme>
      <a:clrScheme name="2_db-5-grey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2_db-5-grey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2_db-5-grey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DB6</Template>
  <TotalTime>17745</TotalTime>
  <Words>1825</Words>
  <Application>Microsoft Office PowerPoint</Application>
  <PresentationFormat>عرض على الشاشة (4:3)</PresentationFormat>
  <Paragraphs>193</Paragraphs>
  <Slides>24</Slides>
  <Notes>21</Notes>
  <HiddenSlides>0</HiddenSlides>
  <MMClips>0</MMClips>
  <ScaleCrop>false</ScaleCrop>
  <HeadingPairs>
    <vt:vector size="8" baseType="variant">
      <vt:variant>
        <vt:lpstr>الخطوط المستخدمة</vt:lpstr>
      </vt:variant>
      <vt:variant>
        <vt:i4>8</vt:i4>
      </vt:variant>
      <vt:variant>
        <vt:lpstr>نسق</vt:lpstr>
      </vt:variant>
      <vt:variant>
        <vt:i4>1</vt:i4>
      </vt:variant>
      <vt:variant>
        <vt:lpstr>خوادم OLE مضمنة</vt:lpstr>
      </vt:variant>
      <vt:variant>
        <vt:i4>1</vt:i4>
      </vt:variant>
      <vt:variant>
        <vt:lpstr>عناوين الشرائح</vt:lpstr>
      </vt:variant>
      <vt:variant>
        <vt:i4>24</vt:i4>
      </vt:variant>
    </vt:vector>
  </HeadingPairs>
  <TitlesOfParts>
    <vt:vector size="34" baseType="lpstr">
      <vt:lpstr>Helvetica</vt:lpstr>
      <vt:lpstr>ＭＳ Ｐゴシック</vt:lpstr>
      <vt:lpstr>Arial</vt:lpstr>
      <vt:lpstr>Monotype Sorts</vt:lpstr>
      <vt:lpstr>Webdings</vt:lpstr>
      <vt:lpstr>Times New Roman</vt:lpstr>
      <vt:lpstr>Greek Symbols</vt:lpstr>
      <vt:lpstr>Symbol</vt:lpstr>
      <vt:lpstr>2_db-5-grey</vt:lpstr>
      <vt:lpstr>Microsoft Clip Gallery</vt:lpstr>
      <vt:lpstr>Performance Measures of Disks</vt:lpstr>
      <vt:lpstr>Performance Measures (Cont.)</vt:lpstr>
      <vt:lpstr>Optimization of Disk-Block Access</vt:lpstr>
      <vt:lpstr>Optimization of Disk Block Access (Cont.)</vt:lpstr>
      <vt:lpstr>Optimization of Disk Block Access (Cont.)</vt:lpstr>
      <vt:lpstr>File Organization, Record Organization and Storage Access</vt:lpstr>
      <vt:lpstr>File Organization</vt:lpstr>
      <vt:lpstr>Fixed-Length Records</vt:lpstr>
      <vt:lpstr>Deleting record 3 and compacting</vt:lpstr>
      <vt:lpstr>Deleting record 3 and moving last record</vt:lpstr>
      <vt:lpstr>Free Lists</vt:lpstr>
      <vt:lpstr>Variable-Length Records</vt:lpstr>
      <vt:lpstr>Variable-Length Records: Slotted Page Structure</vt:lpstr>
      <vt:lpstr>Organization of Records in Files</vt:lpstr>
      <vt:lpstr>Sequential File Organization</vt:lpstr>
      <vt:lpstr>Sequential File Organization (Cont.)</vt:lpstr>
      <vt:lpstr>Multitable Clustering File Organization</vt:lpstr>
      <vt:lpstr>Multitable Clustering File Organization (cont.)</vt:lpstr>
      <vt:lpstr>Data Dictionary Storage</vt:lpstr>
      <vt:lpstr>Relational Representation of System Metadata</vt:lpstr>
      <vt:lpstr>Storage Access</vt:lpstr>
      <vt:lpstr>Buffer Manager</vt:lpstr>
      <vt:lpstr>Buffer-Replacement Policies</vt:lpstr>
      <vt:lpstr>Buffer-Replacement Policies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Storage and File Structures</dc:title>
  <dc:creator>Silberschatz, Korth and Sudarshan</dc:creator>
  <cp:lastModifiedBy>Sara</cp:lastModifiedBy>
  <cp:revision>348</cp:revision>
  <cp:lastPrinted>1999-06-28T19:27:31Z</cp:lastPrinted>
  <dcterms:created xsi:type="dcterms:W3CDTF">2009-12-21T15:40:22Z</dcterms:created>
  <dcterms:modified xsi:type="dcterms:W3CDTF">2017-10-29T14:49:04Z</dcterms:modified>
</cp:coreProperties>
</file>