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34"/>
  </p:notesMasterIdLst>
  <p:sldIdLst>
    <p:sldId id="256" r:id="rId5"/>
    <p:sldId id="257" r:id="rId6"/>
    <p:sldId id="258" r:id="rId7"/>
    <p:sldId id="281" r:id="rId8"/>
    <p:sldId id="280" r:id="rId9"/>
    <p:sldId id="271" r:id="rId10"/>
    <p:sldId id="289" r:id="rId11"/>
    <p:sldId id="290" r:id="rId12"/>
    <p:sldId id="282" r:id="rId13"/>
    <p:sldId id="284" r:id="rId14"/>
    <p:sldId id="261" r:id="rId15"/>
    <p:sldId id="262" r:id="rId16"/>
    <p:sldId id="263" r:id="rId17"/>
    <p:sldId id="264" r:id="rId18"/>
    <p:sldId id="285" r:id="rId19"/>
    <p:sldId id="265" r:id="rId20"/>
    <p:sldId id="266" r:id="rId21"/>
    <p:sldId id="267" r:id="rId22"/>
    <p:sldId id="268" r:id="rId23"/>
    <p:sldId id="269" r:id="rId24"/>
    <p:sldId id="278" r:id="rId25"/>
    <p:sldId id="279" r:id="rId26"/>
    <p:sldId id="272" r:id="rId27"/>
    <p:sldId id="273" r:id="rId28"/>
    <p:sldId id="277" r:id="rId29"/>
    <p:sldId id="274" r:id="rId30"/>
    <p:sldId id="275" r:id="rId31"/>
    <p:sldId id="276" r:id="rId32"/>
    <p:sldId id="27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70" autoAdjust="0"/>
    <p:restoredTop sz="94660"/>
  </p:normalViewPr>
  <p:slideViewPr>
    <p:cSldViewPr>
      <p:cViewPr varScale="1">
        <p:scale>
          <a:sx n="50" d="100"/>
          <a:sy n="50" d="100"/>
        </p:scale>
        <p:origin x="26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61E0F-69C1-4893-A17C-94473F3AA3F1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7FB71-039E-4CD3-92BE-94B5E818D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2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E7FB71-039E-4CD3-92BE-94B5E818D7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609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NET301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NonReturn</a:t>
            </a:r>
            <a:r>
              <a:rPr lang="en-US" dirty="0" smtClean="0"/>
              <a:t> </a:t>
            </a:r>
            <a:r>
              <a:rPr lang="en-US" dirty="0" smtClean="0"/>
              <a:t>to Zero level NRZ-L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 type of polar signal.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The level of the signal depends on the type of bit it represents. There is a two </a:t>
            </a:r>
            <a:r>
              <a:rPr lang="en-US" dirty="0"/>
              <a:t>different voltages for 0 and 1 bits</a:t>
            </a:r>
            <a:endParaRPr lang="en-US" dirty="0" smtClean="0"/>
          </a:p>
          <a:p>
            <a:pPr lvl="1" algn="l" rtl="0"/>
            <a:r>
              <a:rPr lang="en-US" dirty="0" smtClean="0"/>
              <a:t>A positive voltage: the bit is a 0.</a:t>
            </a:r>
          </a:p>
          <a:p>
            <a:pPr lvl="1" algn="l" rtl="0"/>
            <a:r>
              <a:rPr lang="en-US" dirty="0" smtClean="0"/>
              <a:t>A negative voltage: the bit is a1.</a:t>
            </a:r>
          </a:p>
          <a:p>
            <a:pPr lvl="1" algn="l" rtl="0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96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NonReturn</a:t>
            </a:r>
            <a:r>
              <a:rPr lang="en-US" dirty="0" smtClean="0"/>
              <a:t> </a:t>
            </a:r>
            <a:r>
              <a:rPr lang="en-US" dirty="0" smtClean="0"/>
              <a:t>to Zero level NRZ-L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 problem can occur when the data contain a long stream of 0s or 1s. The receiver receives a continuous voltage and determines how many bits are sent by relying on its clock, which may or my not be synchronized with the sender clock.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No synchronization provided.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NonReturn</a:t>
            </a:r>
            <a:r>
              <a:rPr lang="en-US" dirty="0" smtClean="0"/>
              <a:t> </a:t>
            </a:r>
            <a:r>
              <a:rPr lang="en-US" dirty="0" smtClean="0"/>
              <a:t>to Zero Invert NRZ-I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An inversion of the voltage level represents a 1 bit. It is the transmission between a positive and negative voltage, not the voltage itself, that represents a 1bit. </a:t>
            </a:r>
            <a:endParaRPr lang="en-US" dirty="0" smtClean="0"/>
          </a:p>
          <a:p>
            <a:pPr algn="l" rtl="0"/>
            <a:r>
              <a:rPr lang="en-US" dirty="0" smtClean="0"/>
              <a:t>Transition </a:t>
            </a:r>
            <a:r>
              <a:rPr lang="en-US" dirty="0"/>
              <a:t>(low to high or high to </a:t>
            </a:r>
            <a:r>
              <a:rPr lang="en-US" dirty="0" smtClean="0"/>
              <a:t>low) denotes </a:t>
            </a:r>
            <a:r>
              <a:rPr lang="en-US" dirty="0"/>
              <a:t>a binary </a:t>
            </a:r>
            <a:r>
              <a:rPr lang="en-US" dirty="0" smtClean="0"/>
              <a:t>1, </a:t>
            </a:r>
            <a:r>
              <a:rPr lang="en-US" dirty="0"/>
              <a:t>No transition denotes binary </a:t>
            </a:r>
            <a:r>
              <a:rPr lang="en-US" dirty="0" smtClean="0"/>
              <a:t>0</a:t>
            </a:r>
          </a:p>
          <a:p>
            <a:pPr marL="411480" lvl="1" indent="0" algn="l" rtl="0">
              <a:buNone/>
            </a:pPr>
            <a:endParaRPr lang="en-US" dirty="0"/>
          </a:p>
          <a:p>
            <a:pPr algn="l" rtl="0"/>
            <a:r>
              <a:rPr lang="en-US" dirty="0" smtClean="0"/>
              <a:t>Provide </a:t>
            </a:r>
            <a:r>
              <a:rPr lang="en-US" dirty="0" smtClean="0"/>
              <a:t>synchronization.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58" t="43013" r="40000" b="26743"/>
          <a:stretch>
            <a:fillRect/>
          </a:stretch>
        </p:blipFill>
        <p:spPr bwMode="auto">
          <a:xfrm>
            <a:off x="1658471" y="533400"/>
            <a:ext cx="580912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3775" t="25000" r="40139" b="8333"/>
          <a:stretch>
            <a:fillRect/>
          </a:stretch>
        </p:blipFill>
        <p:spPr bwMode="auto">
          <a:xfrm>
            <a:off x="1828800" y="2514600"/>
            <a:ext cx="552569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Alternate </a:t>
            </a:r>
            <a:r>
              <a:rPr lang="en-US" dirty="0" smtClean="0"/>
              <a:t>Mark Inversion- AMI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/>
              <a:t>BiPolar</a:t>
            </a:r>
            <a:r>
              <a:rPr lang="en-US" dirty="0"/>
              <a:t> encoding.</a:t>
            </a:r>
          </a:p>
          <a:p>
            <a:pPr algn="l" rtl="0"/>
            <a:r>
              <a:rPr lang="en-US" dirty="0" smtClean="0"/>
              <a:t>Use </a:t>
            </a:r>
            <a:r>
              <a:rPr lang="en-US" dirty="0"/>
              <a:t>more than two levels</a:t>
            </a:r>
            <a:endParaRPr lang="en-US" dirty="0" smtClean="0"/>
          </a:p>
          <a:p>
            <a:pPr algn="l" rtl="0"/>
            <a:r>
              <a:rPr lang="en-US" dirty="0" smtClean="0"/>
              <a:t>Mark </a:t>
            </a:r>
            <a:r>
              <a:rPr lang="en-US" dirty="0" smtClean="0"/>
              <a:t>: comes from telegraphy means and means 1.</a:t>
            </a:r>
          </a:p>
          <a:p>
            <a:pPr algn="l" rtl="0"/>
            <a:r>
              <a:rPr lang="en-US" dirty="0" smtClean="0"/>
              <a:t>AMI: alternate 1 inversion.</a:t>
            </a:r>
          </a:p>
          <a:p>
            <a:pPr algn="l" rtl="0"/>
            <a:r>
              <a:rPr lang="en-US" dirty="0" smtClean="0"/>
              <a:t>A natural 0 voltage represents binary 0, Binary 1s are represented by alternating positive and negative voltage.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560773"/>
            <a:ext cx="8260672" cy="1039427"/>
          </a:xfrm>
        </p:spPr>
        <p:txBody>
          <a:bodyPr>
            <a:normAutofit/>
          </a:bodyPr>
          <a:lstStyle/>
          <a:p>
            <a:r>
              <a:rPr lang="en-US" dirty="0" smtClean="0"/>
              <a:t>Alternate </a:t>
            </a:r>
            <a:r>
              <a:rPr lang="en-US" dirty="0" smtClean="0"/>
              <a:t>Mark Inversion- AMI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No loss of sync if a long string of “</a:t>
            </a:r>
            <a:r>
              <a:rPr lang="en-US" dirty="0" smtClean="0"/>
              <a:t>1”s</a:t>
            </a:r>
          </a:p>
          <a:p>
            <a:pPr algn="l" rtl="0"/>
            <a:r>
              <a:rPr lang="en-US" dirty="0" smtClean="0"/>
              <a:t>Can </a:t>
            </a:r>
            <a:r>
              <a:rPr lang="en-US" dirty="0"/>
              <a:t>NOT provide synchronization if sequence of 0s are sent. (“</a:t>
            </a:r>
            <a:r>
              <a:rPr lang="en-US" dirty="0" smtClean="0"/>
              <a:t>0”still </a:t>
            </a:r>
            <a:r>
              <a:rPr lang="en-US" dirty="0"/>
              <a:t>a problem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Easy </a:t>
            </a:r>
            <a:r>
              <a:rPr lang="en-US" dirty="0"/>
              <a:t>error detection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5845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3698" t="34375" r="39599" b="17708"/>
          <a:stretch>
            <a:fillRect/>
          </a:stretch>
        </p:blipFill>
        <p:spPr bwMode="auto">
          <a:xfrm>
            <a:off x="1295400" y="1905000"/>
            <a:ext cx="7010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Manchester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</a:t>
            </a:r>
            <a:r>
              <a:rPr lang="en-US" dirty="0" err="1" smtClean="0"/>
              <a:t>Biphase</a:t>
            </a:r>
            <a:r>
              <a:rPr lang="en-US" dirty="0" smtClean="0"/>
              <a:t> encoding technique.  </a:t>
            </a:r>
          </a:p>
          <a:p>
            <a:pPr algn="l" rtl="0"/>
            <a:r>
              <a:rPr lang="en-US" dirty="0" smtClean="0"/>
              <a:t>Manchester encoding uses an inversion at the middle of each bit interval for both synchronization and bit represent.</a:t>
            </a:r>
          </a:p>
          <a:p>
            <a:pPr lvl="1" algn="l" rtl="0"/>
            <a:r>
              <a:rPr lang="en-US" dirty="0" smtClean="0"/>
              <a:t>A negative to positive transmission represent binary 1.</a:t>
            </a:r>
          </a:p>
          <a:p>
            <a:pPr lvl="1" algn="l" rtl="0"/>
            <a:r>
              <a:rPr lang="en-US" dirty="0" smtClean="0"/>
              <a:t>A positive to negative transmission represents binary 0.</a:t>
            </a:r>
          </a:p>
          <a:p>
            <a:pPr algn="l" rtl="0"/>
            <a:r>
              <a:rPr lang="en-US" dirty="0" smtClean="0"/>
              <a:t>Bit transmitted are less than signals. </a:t>
            </a:r>
          </a:p>
          <a:p>
            <a:pPr algn="l" rtl="0"/>
            <a:r>
              <a:rPr lang="en-US" dirty="0" smtClean="0"/>
              <a:t>A </a:t>
            </a:r>
            <a:r>
              <a:rPr lang="en-US" dirty="0" smtClean="0"/>
              <a:t>large Frequency bandwidth is needed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10/18/2015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Manchester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3694" t="26323" r="39635" b="9542"/>
          <a:stretch/>
        </p:blipFill>
        <p:spPr bwMode="auto">
          <a:xfrm>
            <a:off x="1905000" y="1905000"/>
            <a:ext cx="5348434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Manchester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</a:t>
            </a:r>
            <a:r>
              <a:rPr lang="en-US" dirty="0" err="1" smtClean="0"/>
              <a:t>Biphase</a:t>
            </a:r>
            <a:r>
              <a:rPr lang="en-US" dirty="0" smtClean="0"/>
              <a:t> encoding technique.</a:t>
            </a:r>
          </a:p>
          <a:p>
            <a:pPr algn="l" rtl="0"/>
            <a:r>
              <a:rPr lang="en-US" dirty="0" smtClean="0"/>
              <a:t>The inversion at the middle of the bit interval is used for </a:t>
            </a:r>
            <a:r>
              <a:rPr lang="en-US" dirty="0" smtClean="0"/>
              <a:t>synchronization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algn="l" rtl="0"/>
            <a:r>
              <a:rPr lang="en-US" dirty="0" smtClean="0"/>
              <a:t>The presence or absence of an additional transition at the beginning of the interval is used to identify the bit. </a:t>
            </a:r>
          </a:p>
          <a:p>
            <a:pPr lvl="1" algn="l" rtl="0"/>
            <a:r>
              <a:rPr lang="en-US" dirty="0" smtClean="0"/>
              <a:t>A transition means binary 0. </a:t>
            </a:r>
          </a:p>
          <a:p>
            <a:pPr lvl="1" algn="l" rtl="0"/>
            <a:r>
              <a:rPr lang="en-US" dirty="0" smtClean="0"/>
              <a:t>No transition means binary 1.</a:t>
            </a:r>
          </a:p>
          <a:p>
            <a:pPr algn="l" rtl="0"/>
            <a:r>
              <a:rPr lang="en-US" dirty="0" smtClean="0"/>
              <a:t>2 signal changes to represent binary 0, but only one to represent binary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encoding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Digital signal:</a:t>
            </a:r>
          </a:p>
          <a:p>
            <a:pPr lvl="1" algn="l" rtl="0"/>
            <a:r>
              <a:rPr lang="en-US" dirty="0" smtClean="0"/>
              <a:t>is a sequence of discrete, discontinuous voltage pulses.</a:t>
            </a:r>
          </a:p>
          <a:p>
            <a:pPr lvl="1" algn="l" rtl="0"/>
            <a:r>
              <a:rPr lang="en-US" dirty="0" smtClean="0"/>
              <a:t>Each </a:t>
            </a:r>
            <a:r>
              <a:rPr lang="en-US" dirty="0"/>
              <a:t>pulse is a signal element</a:t>
            </a:r>
          </a:p>
          <a:p>
            <a:pPr lvl="1" algn="l" rtl="0"/>
            <a:r>
              <a:rPr lang="en-US" dirty="0" smtClean="0"/>
              <a:t>Binary </a:t>
            </a:r>
            <a:r>
              <a:rPr lang="en-US" dirty="0"/>
              <a:t>data encoded into signal elements</a:t>
            </a:r>
          </a:p>
          <a:p>
            <a:pPr algn="l" rtl="0"/>
            <a:r>
              <a:rPr lang="en-US" dirty="0" smtClean="0"/>
              <a:t>Line Coding:</a:t>
            </a:r>
          </a:p>
          <a:p>
            <a:pPr lvl="1" algn="l" rtl="0"/>
            <a:r>
              <a:rPr lang="en-US" dirty="0" smtClean="0"/>
              <a:t>The process of converting binary data, sequence of bits, to a digital signal.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559" t="56250" r="46996" b="26042"/>
          <a:stretch>
            <a:fillRect/>
          </a:stretch>
        </p:blipFill>
        <p:spPr bwMode="auto">
          <a:xfrm>
            <a:off x="1676400" y="4548316"/>
            <a:ext cx="4876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</a:t>
            </a:r>
            <a:r>
              <a:rPr lang="en-US" dirty="0" err="1" smtClean="0"/>
              <a:t>manchester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3698" t="36458" r="39599" b="19792"/>
          <a:stretch>
            <a:fillRect/>
          </a:stretch>
        </p:blipFill>
        <p:spPr bwMode="auto">
          <a:xfrm>
            <a:off x="1066800" y="2057400"/>
            <a:ext cx="701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0955" t="12501" r="16795" b="24999"/>
          <a:stretch/>
        </p:blipFill>
        <p:spPr bwMode="auto">
          <a:xfrm>
            <a:off x="228600" y="304800"/>
            <a:ext cx="872235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984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3421" t="25000" r="22958" b="9375"/>
          <a:stretch>
            <a:fillRect/>
          </a:stretch>
        </p:blipFill>
        <p:spPr bwMode="auto">
          <a:xfrm>
            <a:off x="1295400" y="1447800"/>
            <a:ext cx="6629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7031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Scrambled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Similar to AMI but used as an improvement of AMI; better synchronization.</a:t>
            </a:r>
          </a:p>
          <a:p>
            <a:pPr lvl="1" algn="l" rtl="0"/>
            <a:r>
              <a:rPr lang="en-US" dirty="0" smtClean="0"/>
              <a:t>Replace every sequence of 8 bits of 0s with a special codes in the American systems and replace a sequence of 4 bits of 0s with a special codes in the European systems . </a:t>
            </a:r>
          </a:p>
          <a:p>
            <a:pPr algn="l" rtl="0"/>
            <a:r>
              <a:rPr lang="en-US" dirty="0" smtClean="0"/>
              <a:t>Receiver replace the special codes with the sequence of 0s when receiver recognizes the code.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To improve the performance of line coding.</a:t>
            </a:r>
          </a:p>
          <a:p>
            <a:pPr algn="l" rtl="0"/>
            <a:r>
              <a:rPr lang="en-US" dirty="0" smtClean="0"/>
              <a:t>Some kind of redundancy are needed to ensure synchronization.</a:t>
            </a:r>
          </a:p>
          <a:p>
            <a:pPr algn="l" rtl="0"/>
            <a:r>
              <a:rPr lang="en-US" dirty="0" smtClean="0"/>
              <a:t>Additional bits are </a:t>
            </a:r>
            <a:r>
              <a:rPr lang="en-US" dirty="0" smtClean="0"/>
              <a:t>included </a:t>
            </a:r>
            <a:r>
              <a:rPr lang="en-US" dirty="0" smtClean="0"/>
              <a:t>to detects errors.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10478" t="23958" r="43914" b="8333"/>
          <a:stretch>
            <a:fillRect/>
          </a:stretch>
        </p:blipFill>
        <p:spPr bwMode="auto">
          <a:xfrm>
            <a:off x="2286000" y="1752600"/>
            <a:ext cx="4724400" cy="4149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944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coding: 4B\5B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l" rtl="0">
              <a:buNone/>
            </a:pPr>
            <a:r>
              <a:rPr lang="en-US" dirty="0" smtClean="0"/>
              <a:t>Used in fiber optics LANs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Division:</a:t>
            </a:r>
          </a:p>
          <a:p>
            <a:pPr marL="761238" lvl="1" indent="-514350" algn="l" rtl="0"/>
            <a:r>
              <a:rPr lang="en-US" dirty="0" smtClean="0"/>
              <a:t>The sequence of bits are divided into groups of m bits.</a:t>
            </a:r>
          </a:p>
          <a:p>
            <a:pPr marL="761238" lvl="1" indent="-514350" algn="l" rtl="0"/>
            <a:r>
              <a:rPr lang="en-US" dirty="0" smtClean="0"/>
              <a:t>Ex: in </a:t>
            </a:r>
            <a:r>
              <a:rPr lang="en-US" dirty="0" smtClean="0">
                <a:solidFill>
                  <a:srgbClr val="FF0000"/>
                </a:solidFill>
              </a:rPr>
              <a:t>4B\5B</a:t>
            </a:r>
            <a:r>
              <a:rPr lang="en-US" dirty="0" smtClean="0"/>
              <a:t> block coding, the original bit sequence is divided into 4-bit groups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Substitution:</a:t>
            </a:r>
          </a:p>
          <a:p>
            <a:pPr marL="761238" lvl="1" indent="-514350" algn="l" rtl="0"/>
            <a:r>
              <a:rPr lang="en-US" dirty="0" smtClean="0"/>
              <a:t>M bits code are substituted for n bits group.</a:t>
            </a:r>
          </a:p>
          <a:p>
            <a:pPr marL="761238" lvl="1" indent="-514350" algn="l" rtl="0"/>
            <a:r>
              <a:rPr lang="en-US" dirty="0" smtClean="0"/>
              <a:t>Ex: in </a:t>
            </a:r>
            <a:r>
              <a:rPr lang="en-US" dirty="0" smtClean="0">
                <a:solidFill>
                  <a:srgbClr val="FF0000"/>
                </a:solidFill>
              </a:rPr>
              <a:t>4B\5B</a:t>
            </a:r>
            <a:r>
              <a:rPr lang="en-US" dirty="0" smtClean="0"/>
              <a:t> block coding, 5 bits will substitute the 4 bits group.</a:t>
            </a:r>
          </a:p>
          <a:p>
            <a:pPr marL="761238" lvl="1" indent="-514350" algn="l" rtl="0"/>
            <a:r>
              <a:rPr lang="en-US" dirty="0" smtClean="0"/>
              <a:t>4 bits codes = 2^</a:t>
            </a:r>
            <a:r>
              <a:rPr lang="en-US" baseline="30000" dirty="0" smtClean="0"/>
              <a:t>4</a:t>
            </a:r>
            <a:r>
              <a:rPr lang="en-US" dirty="0" smtClean="0"/>
              <a:t> = 16 possible codes</a:t>
            </a:r>
          </a:p>
          <a:p>
            <a:pPr marL="761238" lvl="1" indent="-514350" algn="l" rtl="0"/>
            <a:r>
              <a:rPr lang="en-US" dirty="0" smtClean="0"/>
              <a:t>5 bits codes = 2^</a:t>
            </a:r>
            <a:r>
              <a:rPr lang="en-US" baseline="30000" dirty="0" smtClean="0"/>
              <a:t>5</a:t>
            </a:r>
            <a:r>
              <a:rPr lang="en-US" dirty="0" smtClean="0"/>
              <a:t> = 32 possible codes</a:t>
            </a:r>
          </a:p>
          <a:p>
            <a:pPr marL="761238" lvl="1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coding : 4B\5B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61238" lvl="1" indent="-514350" algn="l" rtl="0">
              <a:buFont typeface="Wingdings" pitchFamily="2" charset="2"/>
              <a:buChar char="§"/>
            </a:pPr>
            <a:r>
              <a:rPr lang="en-US" dirty="0" smtClean="0"/>
              <a:t>Choosing process of 5 bits codes are based on strategies and policies that ensures and helps in synchronization and error detection. </a:t>
            </a:r>
          </a:p>
          <a:p>
            <a:pPr marL="761238" lvl="1" indent="-514350" algn="l" rtl="0"/>
            <a:r>
              <a:rPr lang="en-US" dirty="0" smtClean="0"/>
              <a:t>No more than 3 consecutives 0s or 1s.</a:t>
            </a:r>
          </a:p>
          <a:p>
            <a:pPr marL="514350" indent="-514350" algn="l" rtl="0">
              <a:buFont typeface="+mj-lt"/>
              <a:buAutoNum type="arabicPeriod" startAt="3"/>
            </a:pPr>
            <a:r>
              <a:rPr lang="en-US" smtClean="0"/>
              <a:t>Line </a:t>
            </a:r>
            <a:r>
              <a:rPr lang="en-US" dirty="0" smtClean="0"/>
              <a:t>coding:	</a:t>
            </a:r>
          </a:p>
          <a:p>
            <a:pPr lvl="1" algn="l" rtl="0"/>
            <a:r>
              <a:rPr lang="en-US" dirty="0" smtClean="0"/>
              <a:t>NRZ-I are used for line encoding.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coding : 8B\10B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Used in highly speed LANs.</a:t>
            </a:r>
          </a:p>
          <a:p>
            <a:pPr algn="l" rtl="0"/>
            <a:r>
              <a:rPr lang="en-US" dirty="0" smtClean="0"/>
              <a:t>Better in synchronization. </a:t>
            </a:r>
          </a:p>
          <a:p>
            <a:pPr algn="l" rtl="0"/>
            <a:r>
              <a:rPr lang="en-US" dirty="0" smtClean="0"/>
              <a:t>Better in error detection.</a:t>
            </a:r>
          </a:p>
          <a:p>
            <a:pPr algn="l" rtl="0"/>
            <a:r>
              <a:rPr lang="en-US" dirty="0" smtClean="0"/>
              <a:t>Better effective of transmission.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b="1" u="sng" dirty="0" smtClean="0">
                <a:solidFill>
                  <a:srgbClr val="FF0000"/>
                </a:solidFill>
              </a:rPr>
              <a:t>BUT: </a:t>
            </a:r>
            <a:r>
              <a:rPr lang="en-US" dirty="0" smtClean="0"/>
              <a:t>the required bandwidth is increased in 4B\5B and  8B\10B.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coding : 8B\6T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Used in fast Ethernet LANs.</a:t>
            </a:r>
          </a:p>
          <a:p>
            <a:pPr algn="l" rtl="0"/>
            <a:r>
              <a:rPr lang="en-US" dirty="0" smtClean="0"/>
              <a:t>Division of bits into 8 bits groups.</a:t>
            </a:r>
          </a:p>
          <a:p>
            <a:pPr algn="l" rtl="0"/>
            <a:r>
              <a:rPr lang="en-US" dirty="0" smtClean="0"/>
              <a:t>Substitute 8 bit groups with a 6 symbol code.</a:t>
            </a:r>
          </a:p>
          <a:p>
            <a:pPr lvl="1" algn="l" rtl="0"/>
            <a:r>
              <a:rPr lang="en-US" dirty="0" smtClean="0"/>
              <a:t>Each symbol is ternary; having 1 of 3 signal levels.</a:t>
            </a:r>
          </a:p>
          <a:p>
            <a:pPr lvl="1" algn="l" rtl="0"/>
            <a:r>
              <a:rPr lang="en-US" dirty="0" smtClean="0"/>
              <a:t>Each block of 8 bits  data is encoded as units of ternary signals ( +1, 0 , -1 V)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3082" t="47917" r="39599" b="32291"/>
          <a:stretch>
            <a:fillRect/>
          </a:stretch>
        </p:blipFill>
        <p:spPr bwMode="auto">
          <a:xfrm>
            <a:off x="990600" y="4572000"/>
            <a:ext cx="708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Data rate</a:t>
            </a:r>
          </a:p>
          <a:p>
            <a:pPr lvl="1" algn="l" rtl="0"/>
            <a:r>
              <a:rPr lang="en-US" dirty="0" smtClean="0"/>
              <a:t>Rate </a:t>
            </a:r>
            <a:r>
              <a:rPr lang="en-US" dirty="0"/>
              <a:t>of data transmission in bits per </a:t>
            </a:r>
            <a:r>
              <a:rPr lang="en-US" dirty="0" smtClean="0"/>
              <a:t>second</a:t>
            </a:r>
          </a:p>
          <a:p>
            <a:pPr lvl="1" algn="l" rtl="0"/>
            <a:endParaRPr lang="en-US" dirty="0"/>
          </a:p>
          <a:p>
            <a:pPr algn="l" rtl="0"/>
            <a:r>
              <a:rPr lang="en-US" dirty="0" smtClean="0"/>
              <a:t>Duration </a:t>
            </a:r>
            <a:r>
              <a:rPr lang="en-US" dirty="0"/>
              <a:t>or length of a </a:t>
            </a:r>
            <a:r>
              <a:rPr lang="en-US" dirty="0" smtClean="0"/>
              <a:t>bit (Bit interval)</a:t>
            </a:r>
            <a:endParaRPr lang="en-US" dirty="0"/>
          </a:p>
          <a:p>
            <a:pPr lvl="1" algn="l" rtl="0"/>
            <a:r>
              <a:rPr lang="en-US" dirty="0"/>
              <a:t>The time required to send one signal bit.</a:t>
            </a:r>
          </a:p>
          <a:p>
            <a:pPr marL="114300" indent="0" algn="l" rtl="0">
              <a:buNone/>
            </a:pPr>
            <a:endParaRPr lang="en-US" dirty="0" smtClean="0"/>
          </a:p>
          <a:p>
            <a:pPr algn="l" rtl="0"/>
            <a:r>
              <a:rPr lang="en-US" dirty="0"/>
              <a:t>Modulation rate</a:t>
            </a:r>
          </a:p>
          <a:p>
            <a:pPr lvl="1" algn="l" rtl="0"/>
            <a:r>
              <a:rPr lang="en-US" dirty="0" smtClean="0"/>
              <a:t>Rate </a:t>
            </a:r>
            <a:r>
              <a:rPr lang="en-US" dirty="0"/>
              <a:t>at which the signal level </a:t>
            </a:r>
            <a:r>
              <a:rPr lang="en-US" dirty="0" smtClean="0"/>
              <a:t>changes</a:t>
            </a:r>
          </a:p>
          <a:p>
            <a:pPr lvl="1" algn="l" rtl="0"/>
            <a:r>
              <a:rPr lang="en-US" dirty="0" smtClean="0"/>
              <a:t>Measured </a:t>
            </a:r>
            <a:r>
              <a:rPr lang="en-US" dirty="0"/>
              <a:t>in baud = signal elements </a:t>
            </a:r>
            <a:r>
              <a:rPr lang="en-US" dirty="0" smtClean="0"/>
              <a:t>per second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Polar signal:</a:t>
            </a:r>
          </a:p>
          <a:p>
            <a:pPr lvl="1" algn="l" rtl="0"/>
            <a:r>
              <a:rPr lang="en-US" dirty="0" smtClean="0"/>
              <a:t>Polar Signal has 2 voltage levels, one positive and one negative</a:t>
            </a:r>
          </a:p>
          <a:p>
            <a:pPr lvl="1" algn="l" rtl="0"/>
            <a:endParaRPr lang="en-US" dirty="0"/>
          </a:p>
          <a:p>
            <a:pPr lvl="1" algn="l" rtl="0"/>
            <a:endParaRPr lang="en-US" dirty="0" smtClean="0"/>
          </a:p>
          <a:p>
            <a:pPr algn="l" rtl="0"/>
            <a:r>
              <a:rPr lang="en-US" dirty="0" err="1" smtClean="0"/>
              <a:t>Unipolar</a:t>
            </a:r>
            <a:r>
              <a:rPr lang="en-US" dirty="0" smtClean="0"/>
              <a:t> signal: </a:t>
            </a:r>
          </a:p>
          <a:p>
            <a:pPr lvl="1" algn="l" rtl="0"/>
            <a:r>
              <a:rPr lang="en-US" dirty="0" err="1" smtClean="0"/>
              <a:t>UniPolar</a:t>
            </a:r>
            <a:r>
              <a:rPr lang="en-US" dirty="0" smtClean="0"/>
              <a:t> signal has only 1 voltage level.</a:t>
            </a:r>
          </a:p>
          <a:p>
            <a:pPr lvl="1" algn="l" rtl="0"/>
            <a:r>
              <a:rPr lang="en-US" dirty="0"/>
              <a:t>All signal elements have same </a:t>
            </a:r>
            <a:r>
              <a:rPr lang="en-US" dirty="0" smtClean="0"/>
              <a:t>sign.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6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err="1" smtClean="0"/>
              <a:t>BiPolar</a:t>
            </a:r>
            <a:r>
              <a:rPr lang="en-US" dirty="0" smtClean="0"/>
              <a:t> signal:</a:t>
            </a:r>
          </a:p>
          <a:p>
            <a:pPr lvl="1" algn="l" rtl="0"/>
            <a:r>
              <a:rPr lang="en-US" dirty="0" err="1" smtClean="0"/>
              <a:t>Bibolar</a:t>
            </a:r>
            <a:r>
              <a:rPr lang="en-US" dirty="0" smtClean="0"/>
              <a:t> signal has 3 voltage levels, positive, negative and zero.</a:t>
            </a:r>
          </a:p>
          <a:p>
            <a:pPr lvl="1" algn="l" rtl="0"/>
            <a:endParaRPr lang="en-US" dirty="0" smtClean="0"/>
          </a:p>
          <a:p>
            <a:pPr algn="l" rtl="0"/>
            <a:r>
              <a:rPr lang="en-US" dirty="0" err="1" smtClean="0"/>
              <a:t>Biphase</a:t>
            </a:r>
            <a:r>
              <a:rPr lang="en-US" dirty="0" smtClean="0"/>
              <a:t> Signal:</a:t>
            </a:r>
          </a:p>
          <a:p>
            <a:pPr lvl="1" algn="l" rtl="0"/>
            <a:r>
              <a:rPr lang="en-US" dirty="0" err="1" smtClean="0"/>
              <a:t>Biphase</a:t>
            </a:r>
            <a:r>
              <a:rPr lang="en-US" dirty="0" smtClean="0"/>
              <a:t> signal voltage changers during bit transmission time (bit interval).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4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0478" t="31250" r="46995" b="15625"/>
          <a:stretch>
            <a:fillRect/>
          </a:stretch>
        </p:blipFill>
        <p:spPr bwMode="auto">
          <a:xfrm>
            <a:off x="1295400" y="1371600"/>
            <a:ext cx="649941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0955" t="12501" r="16795" b="24999"/>
          <a:stretch/>
        </p:blipFill>
        <p:spPr bwMode="auto">
          <a:xfrm>
            <a:off x="228600" y="304800"/>
            <a:ext cx="872235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153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3421" t="25000" r="22958" b="9375"/>
          <a:stretch>
            <a:fillRect/>
          </a:stretch>
        </p:blipFill>
        <p:spPr bwMode="auto">
          <a:xfrm>
            <a:off x="1295400" y="1447800"/>
            <a:ext cx="6629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99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Encoding </a:t>
            </a:r>
            <a:r>
              <a:rPr lang="en-US" dirty="0" smtClean="0"/>
              <a:t>Schemes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 </a:t>
            </a:r>
            <a:r>
              <a:rPr lang="en-US" dirty="0" err="1"/>
              <a:t>Nonreturn</a:t>
            </a:r>
            <a:r>
              <a:rPr lang="en-US" dirty="0"/>
              <a:t> to Zero-Level (NRZ-L)</a:t>
            </a:r>
          </a:p>
          <a:p>
            <a:pPr algn="l" rtl="0"/>
            <a:r>
              <a:rPr lang="en-US" dirty="0" err="1" smtClean="0"/>
              <a:t>Nonreturn</a:t>
            </a:r>
            <a:r>
              <a:rPr lang="en-US" dirty="0" smtClean="0"/>
              <a:t> </a:t>
            </a:r>
            <a:r>
              <a:rPr lang="en-US" dirty="0"/>
              <a:t>to Zero Inverted (NRZI)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Bipolar -AMI</a:t>
            </a:r>
          </a:p>
          <a:p>
            <a:pPr algn="l" rtl="0"/>
            <a:r>
              <a:rPr lang="en-US" dirty="0" smtClean="0"/>
              <a:t>Manchester</a:t>
            </a:r>
            <a:endParaRPr lang="en-US" dirty="0"/>
          </a:p>
          <a:p>
            <a:pPr algn="l" rtl="0"/>
            <a:r>
              <a:rPr lang="en-US" dirty="0" smtClean="0"/>
              <a:t> </a:t>
            </a:r>
            <a:r>
              <a:rPr lang="en-US" dirty="0"/>
              <a:t>Differential Manchester</a:t>
            </a:r>
          </a:p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Lect5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12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CF55B7227A0543887043829D6DC766" ma:contentTypeVersion="0" ma:contentTypeDescription="Create a new document." ma:contentTypeScope="" ma:versionID="2b5e5f1b12ab97dd82a4c142b56661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B11400-2AD1-4F2B-8A40-CF84E0D63A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5F03A6-4CBC-4C79-A879-9696AEBD1D4D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A247064-9512-4668-BE0A-515415C9C9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1003</TotalTime>
  <Words>1004</Words>
  <Application>Microsoft Office PowerPoint</Application>
  <PresentationFormat>On-screen Show (4:3)</PresentationFormat>
  <Paragraphs>207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Book Antiqua</vt:lpstr>
      <vt:lpstr>Calibri</vt:lpstr>
      <vt:lpstr>Century Gothic</vt:lpstr>
      <vt:lpstr>Tahoma</vt:lpstr>
      <vt:lpstr>Times New Roman</vt:lpstr>
      <vt:lpstr>Wingdings</vt:lpstr>
      <vt:lpstr>Apothecary</vt:lpstr>
      <vt:lpstr>NET301</vt:lpstr>
      <vt:lpstr>Data encoding</vt:lpstr>
      <vt:lpstr>terms</vt:lpstr>
      <vt:lpstr>terms</vt:lpstr>
      <vt:lpstr>terms</vt:lpstr>
      <vt:lpstr>PowerPoint Presentation</vt:lpstr>
      <vt:lpstr>PowerPoint Presentation</vt:lpstr>
      <vt:lpstr>PowerPoint Presentation</vt:lpstr>
      <vt:lpstr>Encoding Schemes</vt:lpstr>
      <vt:lpstr>NonReturn to Zero level NRZ-L </vt:lpstr>
      <vt:lpstr>NonReturn to Zero level NRZ-L </vt:lpstr>
      <vt:lpstr>NonReturn to Zero Invert NRZ-I</vt:lpstr>
      <vt:lpstr>PowerPoint Presentation</vt:lpstr>
      <vt:lpstr>Alternate Mark Inversion- AMI</vt:lpstr>
      <vt:lpstr>Alternate Mark Inversion- AMI</vt:lpstr>
      <vt:lpstr>AMI</vt:lpstr>
      <vt:lpstr>Manchester</vt:lpstr>
      <vt:lpstr>Manchester</vt:lpstr>
      <vt:lpstr>Differential Manchester</vt:lpstr>
      <vt:lpstr>Differential manchester</vt:lpstr>
      <vt:lpstr>PowerPoint Presentation</vt:lpstr>
      <vt:lpstr>PowerPoint Presentation</vt:lpstr>
      <vt:lpstr>Scrambled codes</vt:lpstr>
      <vt:lpstr>Block coding</vt:lpstr>
      <vt:lpstr>Block coding</vt:lpstr>
      <vt:lpstr>Block coding: 4B\5B</vt:lpstr>
      <vt:lpstr>Block coding : 4B\5B</vt:lpstr>
      <vt:lpstr>Block coding : 8B\10B</vt:lpstr>
      <vt:lpstr>Block coding : 8B\6T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Ashwaq</cp:lastModifiedBy>
  <cp:revision>52</cp:revision>
  <dcterms:created xsi:type="dcterms:W3CDTF">2006-08-16T00:00:00Z</dcterms:created>
  <dcterms:modified xsi:type="dcterms:W3CDTF">2015-10-19T04:43:59Z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0x010100BFCF55B7227A0543887043829D6DC766</vt:lpwstr>
  </property>
</Properties>
</file>