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sldIdLst>
    <p:sldId id="256" r:id="rId5"/>
    <p:sldId id="291" r:id="rId6"/>
    <p:sldId id="257" r:id="rId7"/>
    <p:sldId id="258" r:id="rId8"/>
    <p:sldId id="281" r:id="rId9"/>
    <p:sldId id="271" r:id="rId10"/>
    <p:sldId id="282" r:id="rId11"/>
    <p:sldId id="289" r:id="rId12"/>
    <p:sldId id="290" r:id="rId13"/>
    <p:sldId id="28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2" r:id="rId23"/>
    <p:sldId id="273" r:id="rId24"/>
    <p:sldId id="277" r:id="rId25"/>
    <p:sldId id="274" r:id="rId26"/>
    <p:sldId id="275" r:id="rId27"/>
    <p:sldId id="276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0" autoAdjust="0"/>
    <p:restoredTop sz="94660"/>
  </p:normalViewPr>
  <p:slideViewPr>
    <p:cSldViewPr>
      <p:cViewPr>
        <p:scale>
          <a:sx n="80" d="100"/>
          <a:sy n="80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1E0F-69C1-4893-A17C-94473F3AA3F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7FB71-039E-4CD3-92BE-94B5E818D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FB71-039E-4CD3-92BE-94B5E818D7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Lecture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NET301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NonReturn</a:t>
            </a:r>
            <a:r>
              <a:rPr lang="en-US" dirty="0" smtClean="0"/>
              <a:t> to Zero level NRZ-L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type of polar signal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The level of the signal depends on the type of bit it represents. There is a two </a:t>
            </a:r>
            <a:r>
              <a:rPr lang="en-US" dirty="0"/>
              <a:t>different voltages for 0 and 1 bits</a:t>
            </a:r>
            <a:endParaRPr lang="en-US" dirty="0" smtClean="0"/>
          </a:p>
          <a:p>
            <a:pPr lvl="1" algn="l" rtl="0"/>
            <a:r>
              <a:rPr lang="en-US" dirty="0" smtClean="0"/>
              <a:t>A positive voltage: the bit is a 0.</a:t>
            </a:r>
          </a:p>
          <a:p>
            <a:pPr lvl="1" algn="l" rtl="0"/>
            <a:r>
              <a:rPr lang="en-US" dirty="0" smtClean="0"/>
              <a:t>A negative voltage: the bit is a1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A problem can occur when the data contain a long stream of 0s or 1s. The receiver receives a continuous voltage and determines how many bits are sent by relying on its clock, which may or my not be synchronized with the sender clock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No synchronization provided.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NonReturn</a:t>
            </a:r>
            <a:r>
              <a:rPr lang="en-US" dirty="0" smtClean="0"/>
              <a:t> to Zero Invert NRZ-I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 inversion of the voltage level represents a 1 bit. It is the transmission between a positive and negative voltage, not the voltage itself, that represents a 1bit. </a:t>
            </a:r>
          </a:p>
          <a:p>
            <a:pPr algn="l" rtl="0"/>
            <a:r>
              <a:rPr lang="en-US" dirty="0" smtClean="0"/>
              <a:t>Transition </a:t>
            </a:r>
            <a:r>
              <a:rPr lang="en-US" dirty="0"/>
              <a:t>(low to high or high to </a:t>
            </a:r>
            <a:r>
              <a:rPr lang="en-US" dirty="0" smtClean="0"/>
              <a:t>low) denotes </a:t>
            </a:r>
            <a:r>
              <a:rPr lang="en-US" dirty="0"/>
              <a:t>a binary </a:t>
            </a:r>
            <a:r>
              <a:rPr lang="en-US" dirty="0" smtClean="0"/>
              <a:t>1, </a:t>
            </a:r>
            <a:r>
              <a:rPr lang="en-US" dirty="0"/>
              <a:t>No transition denotes binary </a:t>
            </a:r>
            <a:r>
              <a:rPr lang="en-US" dirty="0" smtClean="0"/>
              <a:t>0</a:t>
            </a:r>
          </a:p>
          <a:p>
            <a:pPr marL="411480" lvl="1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Provide synchronization.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8" t="43013" r="40000" b="26743"/>
          <a:stretch>
            <a:fillRect/>
          </a:stretch>
        </p:blipFill>
        <p:spPr bwMode="auto">
          <a:xfrm>
            <a:off x="1658471" y="533400"/>
            <a:ext cx="58091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775" t="25000" r="40139" b="8333"/>
          <a:stretch>
            <a:fillRect/>
          </a:stretch>
        </p:blipFill>
        <p:spPr bwMode="auto">
          <a:xfrm>
            <a:off x="1828800" y="2514600"/>
            <a:ext cx="55256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Alternate </a:t>
            </a:r>
            <a:r>
              <a:rPr lang="en-US" dirty="0" smtClean="0"/>
              <a:t>Mark Inversion- 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BiPolar</a:t>
            </a:r>
            <a:r>
              <a:rPr lang="en-US" dirty="0"/>
              <a:t> encoding.</a:t>
            </a:r>
          </a:p>
          <a:p>
            <a:pPr algn="l" rtl="0"/>
            <a:r>
              <a:rPr lang="en-US" dirty="0"/>
              <a:t>Use </a:t>
            </a:r>
            <a:r>
              <a:rPr lang="en-US" dirty="0"/>
              <a:t>more than two levels</a:t>
            </a:r>
            <a:endParaRPr lang="en-US" dirty="0"/>
          </a:p>
          <a:p>
            <a:pPr algn="l" rtl="0"/>
            <a:r>
              <a:rPr lang="en-US" dirty="0" smtClean="0"/>
              <a:t>AMI</a:t>
            </a:r>
            <a:r>
              <a:rPr lang="en-US" dirty="0" smtClean="0"/>
              <a:t>: alternate 1 inversion.</a:t>
            </a:r>
          </a:p>
          <a:p>
            <a:pPr algn="l" rtl="0"/>
            <a:r>
              <a:rPr lang="en-US" dirty="0" smtClean="0"/>
              <a:t>A natural 0 voltage represents binary 0, Binary 1s are represented by alternating positive and negative voltage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No loss of sync if a long string of “1”s</a:t>
            </a:r>
          </a:p>
          <a:p>
            <a:pPr algn="l" rtl="0"/>
            <a:r>
              <a:rPr lang="en-US" dirty="0" smtClean="0"/>
              <a:t>Can </a:t>
            </a:r>
            <a:r>
              <a:rPr lang="en-US" dirty="0"/>
              <a:t>NOT provide synchronization if sequence of 0s are sent. (“0”still a problem)</a:t>
            </a:r>
          </a:p>
          <a:p>
            <a:pPr algn="l" rt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98" t="34375" r="39599" b="17708"/>
          <a:stretch>
            <a:fillRect/>
          </a:stretch>
        </p:blipFill>
        <p:spPr bwMode="auto">
          <a:xfrm>
            <a:off x="1295400" y="1905000"/>
            <a:ext cx="701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dirty="0" err="1" smtClean="0"/>
              <a:t>Biphase</a:t>
            </a:r>
            <a:r>
              <a:rPr lang="en-US" dirty="0" smtClean="0"/>
              <a:t> encoding technique.  </a:t>
            </a:r>
          </a:p>
          <a:p>
            <a:pPr algn="l" rtl="0"/>
            <a:r>
              <a:rPr lang="en-US" dirty="0" smtClean="0"/>
              <a:t>Manchester encoding uses an inversion at the middle of each bit interval for both synchronization and bit represent.</a:t>
            </a:r>
          </a:p>
          <a:p>
            <a:pPr lvl="1" algn="l" rtl="0"/>
            <a:r>
              <a:rPr lang="en-US" dirty="0" smtClean="0"/>
              <a:t>A negative to positive transmission represent binary 1.</a:t>
            </a:r>
          </a:p>
          <a:p>
            <a:pPr lvl="1" algn="l" rtl="0"/>
            <a:r>
              <a:rPr lang="en-US" dirty="0" smtClean="0"/>
              <a:t>A positive to negative transmission represents binary 0.</a:t>
            </a:r>
          </a:p>
          <a:p>
            <a:pPr algn="l" rtl="0"/>
            <a:r>
              <a:rPr lang="en-US" dirty="0" smtClean="0"/>
              <a:t>Bit transmitted are less than signals. </a:t>
            </a:r>
          </a:p>
          <a:p>
            <a:pPr algn="l" rtl="0"/>
            <a:r>
              <a:rPr lang="en-US" dirty="0" smtClean="0"/>
              <a:t>A large Frequency bandwidth is needed.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Manchester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694" t="26323" r="39635" b="9542"/>
          <a:stretch/>
        </p:blipFill>
        <p:spPr bwMode="auto">
          <a:xfrm>
            <a:off x="1905000" y="1905000"/>
            <a:ext cx="534843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Manchester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dirty="0" err="1" smtClean="0"/>
              <a:t>Biphase</a:t>
            </a:r>
            <a:r>
              <a:rPr lang="en-US" dirty="0" smtClean="0"/>
              <a:t> encoding technique.</a:t>
            </a:r>
          </a:p>
          <a:p>
            <a:pPr algn="l" rtl="0"/>
            <a:r>
              <a:rPr lang="en-US" dirty="0" smtClean="0"/>
              <a:t>The inversion at the middle of the bit interval is used for synchronization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dirty="0" smtClean="0"/>
              <a:t>The presence or absence of an additional transition at the beginning of the interval is used to identify the bit. </a:t>
            </a:r>
          </a:p>
          <a:p>
            <a:pPr lvl="1" algn="l" rtl="0"/>
            <a:r>
              <a:rPr lang="en-US" dirty="0" smtClean="0"/>
              <a:t>A transition means binary 0. </a:t>
            </a:r>
          </a:p>
          <a:p>
            <a:pPr lvl="1" algn="l" rtl="0"/>
            <a:r>
              <a:rPr lang="en-US" dirty="0" smtClean="0"/>
              <a:t>No transition means binary 1.</a:t>
            </a:r>
          </a:p>
          <a:p>
            <a:pPr algn="l" rtl="0"/>
            <a:r>
              <a:rPr lang="en-US" dirty="0" smtClean="0"/>
              <a:t>2 signal changes to represent binary 0, but only one to represent binary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</a:t>
            </a:r>
            <a:r>
              <a:rPr lang="en-US" dirty="0" err="1" smtClean="0"/>
              <a:t>manchester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698" t="36458" r="39599" b="19792"/>
          <a:stretch>
            <a:fillRect/>
          </a:stretch>
        </p:blipFill>
        <p:spPr bwMode="auto">
          <a:xfrm>
            <a:off x="1066800" y="2057400"/>
            <a:ext cx="701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Similar to AMI but used as an improvement of AMI; better synchronization.</a:t>
            </a:r>
          </a:p>
          <a:p>
            <a:pPr lvl="1" algn="l" rtl="0"/>
            <a:r>
              <a:rPr lang="en-US" dirty="0" smtClean="0"/>
              <a:t>Replace every sequence of 8 bits of 0s with a special codes in the American systems and replace a sequence of 4 bits of 0s with a special codes in the European systems . </a:t>
            </a:r>
          </a:p>
          <a:p>
            <a:pPr algn="l" rtl="0"/>
            <a:r>
              <a:rPr lang="en-US" dirty="0" smtClean="0"/>
              <a:t>Receiver replace the special codes with the sequence of 0s when receiver recognizes the code.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DIGITAL-TO-DIGITAL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three techniques of digital to digital conversion: </a:t>
            </a:r>
            <a:endParaRPr lang="en-US" dirty="0" smtClean="0"/>
          </a:p>
          <a:p>
            <a:pPr lvl="1" algn="l" rtl="0"/>
            <a:r>
              <a:rPr lang="en-US" dirty="0" smtClean="0"/>
              <a:t>line coding. </a:t>
            </a:r>
          </a:p>
          <a:p>
            <a:pPr lvl="1" algn="l" rtl="0"/>
            <a:r>
              <a:rPr lang="en-US" dirty="0" smtClean="0"/>
              <a:t>block coding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/>
              <a:t>scrambling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improve the performance of line coding.</a:t>
            </a:r>
          </a:p>
          <a:p>
            <a:pPr algn="l" rtl="0"/>
            <a:r>
              <a:rPr lang="en-US" dirty="0" smtClean="0"/>
              <a:t>Some kind of redundancy are needed to ensure synchronization.</a:t>
            </a:r>
          </a:p>
          <a:p>
            <a:pPr algn="l" rtl="0"/>
            <a:r>
              <a:rPr lang="en-US" dirty="0" smtClean="0"/>
              <a:t>Additional bits are included to detects errors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478" t="23958" r="43914" b="8333"/>
          <a:stretch>
            <a:fillRect/>
          </a:stretch>
        </p:blipFill>
        <p:spPr bwMode="auto">
          <a:xfrm>
            <a:off x="1447800" y="533400"/>
            <a:ext cx="6199163" cy="54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coding: 4B\5B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dirty="0" smtClean="0"/>
              <a:t>Used in fiber optics LANs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Division:</a:t>
            </a:r>
          </a:p>
          <a:p>
            <a:pPr marL="761238" lvl="1" indent="-514350" algn="l" rtl="0"/>
            <a:r>
              <a:rPr lang="en-US" dirty="0" smtClean="0"/>
              <a:t>The sequence of bits are divided into groups of m bits.</a:t>
            </a:r>
          </a:p>
          <a:p>
            <a:pPr marL="761238" lvl="1" indent="-514350" algn="l" rtl="0"/>
            <a:r>
              <a:rPr lang="en-US" dirty="0" smtClean="0"/>
              <a:t>Ex: in </a:t>
            </a:r>
            <a:r>
              <a:rPr lang="en-US" dirty="0" smtClean="0">
                <a:solidFill>
                  <a:srgbClr val="FF0000"/>
                </a:solidFill>
              </a:rPr>
              <a:t>4B\5B</a:t>
            </a:r>
            <a:r>
              <a:rPr lang="en-US" dirty="0" smtClean="0"/>
              <a:t> block coding, the original bit sequence is divided into 4-bit groups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Substitution:</a:t>
            </a:r>
          </a:p>
          <a:p>
            <a:pPr marL="761238" lvl="1" indent="-514350" algn="l" rtl="0"/>
            <a:r>
              <a:rPr lang="en-US" dirty="0" smtClean="0"/>
              <a:t>M bits code are substituted for n bits group.</a:t>
            </a:r>
          </a:p>
          <a:p>
            <a:pPr marL="761238" lvl="1" indent="-514350" algn="l" rtl="0"/>
            <a:r>
              <a:rPr lang="en-US" dirty="0" smtClean="0"/>
              <a:t>Ex: in </a:t>
            </a:r>
            <a:r>
              <a:rPr lang="en-US" dirty="0" smtClean="0">
                <a:solidFill>
                  <a:srgbClr val="FF0000"/>
                </a:solidFill>
              </a:rPr>
              <a:t>4B\5B</a:t>
            </a:r>
            <a:r>
              <a:rPr lang="en-US" dirty="0" smtClean="0"/>
              <a:t> block coding, 5 bits will substitute the 4 bits group.</a:t>
            </a:r>
          </a:p>
          <a:p>
            <a:pPr marL="761238" lvl="1" indent="-514350" algn="l" rtl="0"/>
            <a:r>
              <a:rPr lang="en-US" dirty="0" smtClean="0"/>
              <a:t>4 bits codes = 2^</a:t>
            </a:r>
            <a:r>
              <a:rPr lang="en-US" baseline="30000" dirty="0" smtClean="0"/>
              <a:t>4</a:t>
            </a:r>
            <a:r>
              <a:rPr lang="en-US" dirty="0" smtClean="0"/>
              <a:t> = 16 possible codes</a:t>
            </a:r>
          </a:p>
          <a:p>
            <a:pPr marL="761238" lvl="1" indent="-514350" algn="l" rtl="0"/>
            <a:r>
              <a:rPr lang="en-US" dirty="0" smtClean="0"/>
              <a:t>5 bits codes = 2^</a:t>
            </a:r>
            <a:r>
              <a:rPr lang="en-US" baseline="30000" dirty="0" smtClean="0"/>
              <a:t>5</a:t>
            </a:r>
            <a:r>
              <a:rPr lang="en-US" dirty="0" smtClean="0"/>
              <a:t> = 32 possible codes</a:t>
            </a:r>
          </a:p>
          <a:p>
            <a:pPr marL="761238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coding : 4B\5B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1238" lvl="1" indent="-514350" algn="l" rtl="0">
              <a:buFont typeface="Wingdings" pitchFamily="2" charset="2"/>
              <a:buChar char="§"/>
            </a:pPr>
            <a:r>
              <a:rPr lang="en-US" dirty="0" smtClean="0"/>
              <a:t>Choosing process of 5 bits codes are based on strategies and policies that ensures and helps in synchronization and error detection. </a:t>
            </a:r>
          </a:p>
          <a:p>
            <a:pPr marL="761238" lvl="1" indent="-514350" algn="l" rtl="0"/>
            <a:r>
              <a:rPr lang="en-US" dirty="0" smtClean="0"/>
              <a:t>No more than 3 consecutives 0s or 1s</a:t>
            </a:r>
            <a:r>
              <a:rPr lang="en-US" dirty="0" smtClean="0"/>
              <a:t>.</a:t>
            </a:r>
          </a:p>
          <a:p>
            <a:pPr marL="761238" lvl="1" indent="-514350" algn="l" rtl="0"/>
            <a:r>
              <a:rPr lang="en-US" dirty="0" smtClean="0"/>
              <a:t>No </a:t>
            </a:r>
            <a:r>
              <a:rPr lang="en-US" dirty="0"/>
              <a:t>more than 1 leading 0 and no more than 2 trailing 0s.</a:t>
            </a:r>
          </a:p>
          <a:p>
            <a:pPr marL="761238" lvl="1" indent="-514350" algn="l" rtl="0"/>
            <a:r>
              <a:rPr lang="en-US" dirty="0"/>
              <a:t>If one or more of the bits in the block is changed in such a way that one of the unused codes is received ,the receiver can easily detect the error</a:t>
            </a:r>
          </a:p>
          <a:p>
            <a:pPr marL="761238" lvl="1" indent="-514350" algn="l" rtl="0"/>
            <a:endParaRPr lang="en-US" dirty="0" smtClean="0"/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dirty="0" smtClean="0"/>
              <a:t>Line coding:	</a:t>
            </a:r>
          </a:p>
          <a:p>
            <a:pPr lvl="1" algn="l" rtl="0"/>
            <a:r>
              <a:rPr lang="en-US" dirty="0" smtClean="0"/>
              <a:t>NRZ-I are used for line encoding.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coding : 8B\10B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Used in highly speed LANs.</a:t>
            </a:r>
          </a:p>
          <a:p>
            <a:pPr algn="l" rtl="0"/>
            <a:r>
              <a:rPr lang="en-US" dirty="0" smtClean="0"/>
              <a:t>Better in synchronization. </a:t>
            </a:r>
          </a:p>
          <a:p>
            <a:pPr algn="l" rtl="0"/>
            <a:r>
              <a:rPr lang="en-US" dirty="0" smtClean="0"/>
              <a:t>Better in error detection.</a:t>
            </a:r>
          </a:p>
          <a:p>
            <a:pPr algn="l" rtl="0"/>
            <a:r>
              <a:rPr lang="en-US" dirty="0" smtClean="0"/>
              <a:t>Better effective of transmission.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BUT: </a:t>
            </a:r>
            <a:r>
              <a:rPr lang="en-US" dirty="0" smtClean="0"/>
              <a:t>the required bandwidth is increased in 4B\5B and  8B\10B.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coding : 8B\6B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Used in fast Ethernet LANs.</a:t>
            </a:r>
          </a:p>
          <a:p>
            <a:pPr algn="l" rtl="0"/>
            <a:r>
              <a:rPr lang="en-US" dirty="0" smtClean="0"/>
              <a:t>Division of bits into 8 bits groups.</a:t>
            </a:r>
          </a:p>
          <a:p>
            <a:pPr algn="l" rtl="0"/>
            <a:r>
              <a:rPr lang="en-US" dirty="0" smtClean="0"/>
              <a:t>Substitute 8 bit groups with a 6 symbol code.</a:t>
            </a:r>
          </a:p>
          <a:p>
            <a:pPr lvl="1" algn="l" rtl="0"/>
            <a:r>
              <a:rPr lang="en-US" dirty="0" smtClean="0"/>
              <a:t>Each symbol is ternary; having 1 of 3 signal levels.</a:t>
            </a:r>
          </a:p>
          <a:p>
            <a:pPr lvl="1" algn="l" rtl="0"/>
            <a:r>
              <a:rPr lang="en-US" dirty="0" smtClean="0"/>
              <a:t>Each block of 8 bits  data is encoded as units of ternary signals ( +1, 0 , -1 V)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082" t="47917" r="39599" b="32291"/>
          <a:stretch>
            <a:fillRect/>
          </a:stretch>
        </p:blipFill>
        <p:spPr bwMode="auto">
          <a:xfrm>
            <a:off x="990600" y="45720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Digital signal:</a:t>
            </a:r>
          </a:p>
          <a:p>
            <a:pPr lvl="1" algn="l" rtl="0"/>
            <a:r>
              <a:rPr lang="en-US" dirty="0" smtClean="0"/>
              <a:t>is a sequence of discrete, discontinuous voltage pulses.</a:t>
            </a:r>
          </a:p>
          <a:p>
            <a:pPr algn="l" rtl="0"/>
            <a:r>
              <a:rPr lang="en-US" dirty="0"/>
              <a:t>Bit interval:</a:t>
            </a:r>
          </a:p>
          <a:p>
            <a:pPr lvl="1" algn="l" rtl="0"/>
            <a:r>
              <a:rPr lang="en-US" dirty="0"/>
              <a:t>The time required to send one signal bit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Line </a:t>
            </a:r>
            <a:r>
              <a:rPr lang="en-US" dirty="0" smtClean="0"/>
              <a:t>Coding:</a:t>
            </a:r>
          </a:p>
          <a:p>
            <a:pPr lvl="1" algn="l" rtl="0"/>
            <a:r>
              <a:rPr lang="en-US" dirty="0" smtClean="0"/>
              <a:t>The process of converting binary data, sequence of bits, to a digital signal.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559" t="56250" r="46996" b="26042"/>
          <a:stretch>
            <a:fillRect/>
          </a:stretch>
        </p:blipFill>
        <p:spPr bwMode="auto">
          <a:xfrm>
            <a:off x="1676400" y="4548316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u="sng" dirty="0"/>
              <a:t>Data rate</a:t>
            </a:r>
          </a:p>
          <a:p>
            <a:pPr lvl="1" algn="l" rtl="0"/>
            <a:r>
              <a:rPr lang="en-US" dirty="0" smtClean="0"/>
              <a:t>Rate </a:t>
            </a:r>
            <a:r>
              <a:rPr lang="en-US" dirty="0"/>
              <a:t>of data transmission in bits per </a:t>
            </a:r>
            <a:r>
              <a:rPr lang="en-US" dirty="0" smtClean="0"/>
              <a:t>second</a:t>
            </a:r>
          </a:p>
          <a:p>
            <a:pPr lvl="1" algn="l" rtl="0"/>
            <a:endParaRPr lang="en-US" dirty="0"/>
          </a:p>
          <a:p>
            <a:pPr algn="l" rtl="0"/>
            <a:r>
              <a:rPr lang="en-US" u="sng" dirty="0" smtClean="0"/>
              <a:t>Duration </a:t>
            </a:r>
            <a:r>
              <a:rPr lang="en-US" u="sng" dirty="0"/>
              <a:t>or length of a </a:t>
            </a:r>
            <a:r>
              <a:rPr lang="en-US" u="sng" dirty="0" smtClean="0"/>
              <a:t>bit (Bit interval)</a:t>
            </a:r>
            <a:endParaRPr lang="en-US" u="sng" dirty="0"/>
          </a:p>
          <a:p>
            <a:pPr lvl="1" algn="l" rtl="0"/>
            <a:r>
              <a:rPr lang="en-US" dirty="0"/>
              <a:t>The time required to send one signal bit.</a:t>
            </a:r>
          </a:p>
          <a:p>
            <a:pPr marL="114300" indent="0" algn="l" rtl="0">
              <a:buNone/>
            </a:pPr>
            <a:endParaRPr lang="en-US" dirty="0" smtClean="0"/>
          </a:p>
          <a:p>
            <a:pPr algn="l" rtl="0"/>
            <a:r>
              <a:rPr lang="en-US" u="sng" dirty="0"/>
              <a:t>Modulation rate</a:t>
            </a:r>
          </a:p>
          <a:p>
            <a:pPr lvl="1" algn="l" rtl="0"/>
            <a:r>
              <a:rPr lang="en-US" dirty="0" smtClean="0"/>
              <a:t>Rate </a:t>
            </a:r>
            <a:r>
              <a:rPr lang="en-US" dirty="0"/>
              <a:t>at which the signal level </a:t>
            </a:r>
            <a:r>
              <a:rPr lang="en-US" dirty="0" smtClean="0"/>
              <a:t>changes</a:t>
            </a:r>
          </a:p>
          <a:p>
            <a:pPr lvl="1" algn="l" rtl="0"/>
            <a:r>
              <a:rPr lang="en-US" dirty="0" smtClean="0"/>
              <a:t>Measured </a:t>
            </a:r>
            <a:r>
              <a:rPr lang="en-US" dirty="0"/>
              <a:t>in baud = signal elements </a:t>
            </a:r>
            <a:r>
              <a:rPr lang="en-US" dirty="0" smtClean="0"/>
              <a:t>per second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encoding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u="sng" dirty="0" smtClean="0"/>
              <a:t>Polar signal:</a:t>
            </a:r>
          </a:p>
          <a:p>
            <a:pPr lvl="1" algn="l" rtl="0"/>
            <a:r>
              <a:rPr lang="en-US" dirty="0" smtClean="0"/>
              <a:t>Polar Signal has 2 voltage levels, one positive and one negative</a:t>
            </a:r>
          </a:p>
          <a:p>
            <a:pPr algn="l" rtl="0"/>
            <a:r>
              <a:rPr lang="en-US" u="sng" dirty="0" smtClean="0"/>
              <a:t>Unipolar </a:t>
            </a:r>
            <a:r>
              <a:rPr lang="en-US" u="sng" dirty="0" smtClean="0"/>
              <a:t>signal: </a:t>
            </a:r>
          </a:p>
          <a:p>
            <a:pPr lvl="1" algn="l" rtl="0"/>
            <a:r>
              <a:rPr lang="en-US" dirty="0" err="1" smtClean="0"/>
              <a:t>UniPolar</a:t>
            </a:r>
            <a:r>
              <a:rPr lang="en-US" dirty="0" smtClean="0"/>
              <a:t> signal has only 1 voltage level.</a:t>
            </a:r>
          </a:p>
          <a:p>
            <a:pPr lvl="1" algn="l" rtl="0"/>
            <a:r>
              <a:rPr lang="en-US" dirty="0"/>
              <a:t>All signal elements have same </a:t>
            </a:r>
            <a:r>
              <a:rPr lang="en-US" dirty="0" smtClean="0"/>
              <a:t>sign</a:t>
            </a:r>
            <a:r>
              <a:rPr lang="en-US" dirty="0" smtClean="0"/>
              <a:t>.</a:t>
            </a:r>
          </a:p>
          <a:p>
            <a:pPr algn="l" rtl="0"/>
            <a:r>
              <a:rPr lang="en-US" u="sng" dirty="0" err="1"/>
              <a:t>BiPolar</a:t>
            </a:r>
            <a:r>
              <a:rPr lang="en-US" u="sng" dirty="0"/>
              <a:t> signal:</a:t>
            </a:r>
          </a:p>
          <a:p>
            <a:pPr lvl="1" algn="l" rtl="0"/>
            <a:r>
              <a:rPr lang="en-US" dirty="0" err="1"/>
              <a:t>Bibolar</a:t>
            </a:r>
            <a:r>
              <a:rPr lang="en-US" dirty="0"/>
              <a:t> signal has 3 voltage levels, positive, negative and zero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u="sng" dirty="0" err="1"/>
              <a:t>Biphase</a:t>
            </a:r>
            <a:r>
              <a:rPr lang="en-US" u="sng" dirty="0"/>
              <a:t> Signal:</a:t>
            </a:r>
          </a:p>
          <a:p>
            <a:pPr lvl="1" algn="l" rtl="0"/>
            <a:r>
              <a:rPr lang="en-US" dirty="0" err="1"/>
              <a:t>Biphase</a:t>
            </a:r>
            <a:r>
              <a:rPr lang="en-US" dirty="0"/>
              <a:t> signal voltage changers during bit transmission time (bit interval).</a:t>
            </a:r>
          </a:p>
          <a:p>
            <a:pPr lvl="1" algn="l" rt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478" t="31250" r="46995" b="15625"/>
          <a:stretch>
            <a:fillRect/>
          </a:stretch>
        </p:blipFill>
        <p:spPr bwMode="auto">
          <a:xfrm>
            <a:off x="1295400" y="1371600"/>
            <a:ext cx="6499411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Encoding </a:t>
            </a:r>
            <a:r>
              <a:rPr lang="en-US" dirty="0" smtClean="0"/>
              <a:t>Schemes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 err="1"/>
              <a:t>Nonreturn</a:t>
            </a:r>
            <a:r>
              <a:rPr lang="en-US" dirty="0"/>
              <a:t> to Zero-Level (NRZ-L)</a:t>
            </a:r>
          </a:p>
          <a:p>
            <a:pPr algn="l" rtl="0"/>
            <a:r>
              <a:rPr lang="en-US" dirty="0" err="1" smtClean="0"/>
              <a:t>Nonreturn</a:t>
            </a:r>
            <a:r>
              <a:rPr lang="en-US" dirty="0" smtClean="0"/>
              <a:t> </a:t>
            </a:r>
            <a:r>
              <a:rPr lang="en-US" dirty="0"/>
              <a:t>to Zero Inverted (NRZI)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Bipolar -AMI</a:t>
            </a:r>
          </a:p>
          <a:p>
            <a:pPr algn="l" rtl="0"/>
            <a:r>
              <a:rPr lang="en-US" dirty="0" smtClean="0"/>
              <a:t>Manchester</a:t>
            </a: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Differential Manchester</a:t>
            </a:r>
          </a:p>
          <a:p>
            <a:pPr algn="l" rtl="0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955" t="12501" r="16795" b="24999"/>
          <a:stretch/>
        </p:blipFill>
        <p:spPr bwMode="auto">
          <a:xfrm>
            <a:off x="228599" y="457200"/>
            <a:ext cx="872235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5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421" t="25000" r="22958" b="9375"/>
          <a:stretch>
            <a:fillRect/>
          </a:stretch>
        </p:blipFill>
        <p:spPr bwMode="auto">
          <a:xfrm>
            <a:off x="1295400" y="14478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Lect5 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9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F122C878F5448B8FFEAD953BC777" ma:contentTypeVersion="0" ma:contentTypeDescription="Create a new document." ma:contentTypeScope="" ma:versionID="6ea09659bca41ea10aa76cd94e3595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92E2B2-022F-413D-B9DA-9FFB2EBAC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5F03A6-4CBC-4C79-A879-9696AEBD1D4D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0B11400-2AD1-4F2B-8A40-CF84E0D63A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3654</TotalTime>
  <Words>1029</Words>
  <Application>Microsoft Office PowerPoint</Application>
  <PresentationFormat>On-screen Show (4:3)</PresentationFormat>
  <Paragraphs>192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Apothecary</vt:lpstr>
      <vt:lpstr>NET301</vt:lpstr>
      <vt:lpstr>DIGITAL-TO-DIGITAL CONVERSION</vt:lpstr>
      <vt:lpstr>Data encoding</vt:lpstr>
      <vt:lpstr>terms</vt:lpstr>
      <vt:lpstr>Digital encoding techniques</vt:lpstr>
      <vt:lpstr>PowerPoint Presentation</vt:lpstr>
      <vt:lpstr>Encoding Schemes</vt:lpstr>
      <vt:lpstr>PowerPoint Presentation</vt:lpstr>
      <vt:lpstr>PowerPoint Presentation</vt:lpstr>
      <vt:lpstr>NonReturn to Zero level NRZ-L </vt:lpstr>
      <vt:lpstr>NonReturn to Zero Invert NRZ-I</vt:lpstr>
      <vt:lpstr>PowerPoint Presentation</vt:lpstr>
      <vt:lpstr>Alternate Mark Inversion- AMI</vt:lpstr>
      <vt:lpstr>AMI</vt:lpstr>
      <vt:lpstr>Manchester</vt:lpstr>
      <vt:lpstr>Manchester</vt:lpstr>
      <vt:lpstr>Differential Manchester</vt:lpstr>
      <vt:lpstr>Differential manchester</vt:lpstr>
      <vt:lpstr>Scrambled codes</vt:lpstr>
      <vt:lpstr>Block coding</vt:lpstr>
      <vt:lpstr>PowerPoint Presentation</vt:lpstr>
      <vt:lpstr>Block coding: 4B\5B</vt:lpstr>
      <vt:lpstr>Block coding : 4B\5B</vt:lpstr>
      <vt:lpstr>Block coding : 8B\10B</vt:lpstr>
      <vt:lpstr>Block coding : 8B\6B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CT1303 LAN</dc:title>
  <dc:creator>Rehab</dc:creator>
  <cp:lastModifiedBy>USER</cp:lastModifiedBy>
  <cp:revision>62</cp:revision>
  <dcterms:created xsi:type="dcterms:W3CDTF">2006-08-16T00:00:00Z</dcterms:created>
  <dcterms:modified xsi:type="dcterms:W3CDTF">2017-10-28T08:08:35Z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0x0101004AEDF122C878F5448B8FFEAD953BC777</vt:lpwstr>
  </property>
</Properties>
</file>