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56.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35.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0.xml" ContentType="application/vnd.openxmlformats-officedocument.presentationml.slide+xml"/>
  <Override PartName="/ppt/slides/slide49.xml" ContentType="application/vnd.openxmlformats-officedocument.presentationml.slide+xml"/>
  <Override PartName="/ppt/slides/slide48.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28.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5.xml" ContentType="application/vnd.openxmlformats-officedocument.presentationml.slide+xml"/>
  <Override PartName="/ppt/slides/slide12.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13.xml" ContentType="application/vnd.openxmlformats-officedocument.presentationml.slide+xml"/>
  <Override PartName="/ppt/slides/slide21.xml" ContentType="application/vnd.openxmlformats-officedocument.presentationml.slide+xml"/>
  <Override PartName="/ppt/slides/slide19.xml" ContentType="application/vnd.openxmlformats-officedocument.presentationml.slide+xml"/>
  <Override PartName="/ppt/slides/slide15.xml" ContentType="application/vnd.openxmlformats-officedocument.presentationml.slide+xml"/>
  <Override PartName="/ppt/slides/slide20.xml" ContentType="application/vnd.openxmlformats-officedocument.presentationml.slide+xml"/>
  <Override PartName="/ppt/slides/slide16.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8"/>
  </p:notes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7" r:id="rId20"/>
    <p:sldId id="278" r:id="rId21"/>
    <p:sldId id="279" r:id="rId22"/>
    <p:sldId id="281" r:id="rId23"/>
    <p:sldId id="282" r:id="rId24"/>
    <p:sldId id="283" r:id="rId25"/>
    <p:sldId id="284" r:id="rId26"/>
    <p:sldId id="285" r:id="rId27"/>
    <p:sldId id="286" r:id="rId28"/>
    <p:sldId id="287" r:id="rId29"/>
    <p:sldId id="288" r:id="rId30"/>
    <p:sldId id="289" r:id="rId31"/>
    <p:sldId id="290" r:id="rId32"/>
    <p:sldId id="291" r:id="rId33"/>
    <p:sldId id="315"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Lst>
  <p:sldSz cx="9906000" cy="6858000" type="A4"/>
  <p:notesSz cx="6858000" cy="9144000"/>
  <p:defaultTextStyle>
    <a:lvl1pPr algn="ctr">
      <a:spcBef>
        <a:spcPts val="900"/>
      </a:spcBef>
      <a:defRPr sz="1600">
        <a:latin typeface="+mj-lt"/>
        <a:ea typeface="+mj-ea"/>
        <a:cs typeface="+mj-cs"/>
        <a:sym typeface="Helvetica"/>
      </a:defRPr>
    </a:lvl1pPr>
    <a:lvl2pPr indent="457200" algn="ctr">
      <a:spcBef>
        <a:spcPts val="900"/>
      </a:spcBef>
      <a:defRPr sz="1600">
        <a:latin typeface="+mj-lt"/>
        <a:ea typeface="+mj-ea"/>
        <a:cs typeface="+mj-cs"/>
        <a:sym typeface="Helvetica"/>
      </a:defRPr>
    </a:lvl2pPr>
    <a:lvl3pPr indent="914400" algn="ctr">
      <a:spcBef>
        <a:spcPts val="900"/>
      </a:spcBef>
      <a:defRPr sz="1600">
        <a:latin typeface="+mj-lt"/>
        <a:ea typeface="+mj-ea"/>
        <a:cs typeface="+mj-cs"/>
        <a:sym typeface="Helvetica"/>
      </a:defRPr>
    </a:lvl3pPr>
    <a:lvl4pPr indent="1371600" algn="ctr">
      <a:spcBef>
        <a:spcPts val="900"/>
      </a:spcBef>
      <a:defRPr sz="1600">
        <a:latin typeface="+mj-lt"/>
        <a:ea typeface="+mj-ea"/>
        <a:cs typeface="+mj-cs"/>
        <a:sym typeface="Helvetica"/>
      </a:defRPr>
    </a:lvl4pPr>
    <a:lvl5pPr indent="1828800" algn="ctr">
      <a:spcBef>
        <a:spcPts val="900"/>
      </a:spcBef>
      <a:defRPr sz="1600">
        <a:latin typeface="+mj-lt"/>
        <a:ea typeface="+mj-ea"/>
        <a:cs typeface="+mj-cs"/>
        <a:sym typeface="Helvetica"/>
      </a:defRPr>
    </a:lvl5pPr>
    <a:lvl6pPr algn="ctr">
      <a:spcBef>
        <a:spcPts val="900"/>
      </a:spcBef>
      <a:defRPr sz="1600">
        <a:latin typeface="+mj-lt"/>
        <a:ea typeface="+mj-ea"/>
        <a:cs typeface="+mj-cs"/>
        <a:sym typeface="Helvetica"/>
      </a:defRPr>
    </a:lvl6pPr>
    <a:lvl7pPr algn="ctr">
      <a:spcBef>
        <a:spcPts val="900"/>
      </a:spcBef>
      <a:defRPr sz="1600">
        <a:latin typeface="+mj-lt"/>
        <a:ea typeface="+mj-ea"/>
        <a:cs typeface="+mj-cs"/>
        <a:sym typeface="Helvetica"/>
      </a:defRPr>
    </a:lvl7pPr>
    <a:lvl8pPr algn="ctr">
      <a:spcBef>
        <a:spcPts val="900"/>
      </a:spcBef>
      <a:defRPr sz="1600">
        <a:latin typeface="+mj-lt"/>
        <a:ea typeface="+mj-ea"/>
        <a:cs typeface="+mj-cs"/>
        <a:sym typeface="Helvetica"/>
      </a:defRPr>
    </a:lvl8pPr>
    <a:lvl9pPr algn="ctr">
      <a:spcBef>
        <a:spcPts val="900"/>
      </a:spcBef>
      <a:defRPr sz="1600">
        <a:latin typeface="+mj-lt"/>
        <a:ea typeface="+mj-ea"/>
        <a:cs typeface="+mj-cs"/>
        <a:sym typeface="Helvetica"/>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EC"/>
          </a:solidFill>
        </a:fill>
      </a:tcStyle>
    </a:wholeTbl>
    <a:band2H>
      <a:tcTxStyle/>
      <a:tcStyle>
        <a:tcBdr/>
        <a:fill>
          <a:solidFill>
            <a:srgbClr val="FFFFF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CC"/>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CC"/>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CC"/>
          </a:solidFill>
        </a:fill>
      </a:tcStyle>
    </a:firstRow>
  </a:tblStyle>
  <a:tblStyle styleId="{C7B018BB-80A7-4F77-B60F-C8B233D01FF8}"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0ECED"/>
          </a:solidFill>
        </a:fill>
      </a:tcStyle>
    </a:wholeTbl>
    <a:band2H>
      <a:tcTxStyle/>
      <a:tcStyle>
        <a:tcBdr/>
        <a:fill>
          <a:solidFill>
            <a:srgbClr val="F0F6F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4CBCE"/>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4CBCE"/>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4CBCE"/>
          </a:solidFill>
        </a:fill>
      </a:tcStyle>
    </a:firstRow>
  </a:tblStyle>
  <a:tblStyle styleId="{CF821DB8-F4EB-4A41-A1BA-3FCAFE7338EE}" styleName="">
    <a:tblBg/>
    <a:wholeTbl>
      <a:tcTxStyle b="on" i="on">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CC"/>
          </a:solidFill>
        </a:fill>
      </a:tcStyle>
    </a:firstCol>
    <a:lastRow>
      <a:tcTxStyle b="on" i="on">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CC"/>
          </a:solidFill>
        </a:fill>
      </a:tcStyle>
    </a:firstRow>
  </a:tblStyle>
  <a:tblStyle styleId="{33BA23B1-9221-436E-865A-0063620EA4FD}" styleName="">
    <a:tblBg/>
    <a:wholeTbl>
      <a:tcTxStyle b="on" i="on">
        <a:fontRef idx="major">
          <a:srgbClr val="000000"/>
        </a:fontRef>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Ref idx="major">
          <a:srgbClr val="FFFFFF"/>
        </a:fontRef>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Ref idx="major">
          <a:srgbClr val="000000"/>
        </a:fontRef>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123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customXml" Target="../customXml/item2.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65"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Shape 14"/>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15" name="Shape 15"/>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987722666"/>
      </p:ext>
    </p:extLst>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6" name="Shape 6"/>
          <p:cNvSpPr>
            <a:spLocks noGrp="1"/>
          </p:cNvSpPr>
          <p:nvPr>
            <p:ph type="sldNum" sz="quarter" idx="2"/>
          </p:nvPr>
        </p:nvSpPr>
        <p:spPr>
          <a:prstGeom prst="rect">
            <a:avLst/>
          </a:prstGeom>
        </p:spPr>
        <p:txBody>
          <a:bodyPr/>
          <a:lstStyle/>
          <a:p>
            <a:pPr lvl="0"/>
            <a:fld id="{86CB4B4D-7CA3-9044-876B-883B54F8677D}" type="slidenum">
              <a:t>‹#›</a:t>
            </a:fld>
            <a:endParaRPr/>
          </a:p>
        </p:txBody>
      </p:sp>
      <p:sp>
        <p:nvSpPr>
          <p:cNvPr id="7" name="Shape 7"/>
          <p:cNvSpPr>
            <a:spLocks noGrp="1"/>
          </p:cNvSpPr>
          <p:nvPr>
            <p:ph type="title"/>
          </p:nvPr>
        </p:nvSpPr>
        <p:spPr>
          <a:prstGeom prst="rect">
            <a:avLst/>
          </a:prstGeom>
        </p:spPr>
        <p:txBody>
          <a:bodyPr/>
          <a:lstStyle/>
          <a:p>
            <a:pPr lvl="0"/>
            <a:endParaRPr/>
          </a:p>
        </p:txBody>
      </p:sp>
      <p:sp>
        <p:nvSpPr>
          <p:cNvPr id="8" name="Shape 8"/>
          <p:cNvSpPr>
            <a:spLocks noGrp="1"/>
          </p:cNvSpPr>
          <p:nvPr>
            <p:ph type="body" idx="1"/>
          </p:nvPr>
        </p:nvSpPr>
        <p:spPr>
          <a:prstGeom prst="rect">
            <a:avLst/>
          </a:prstGeom>
        </p:spPr>
        <p:txBody>
          <a:bodyPr/>
          <a:lstStyle/>
          <a:p>
            <a:pPr lvl="0"/>
            <a:endParaRPr/>
          </a:p>
        </p:txBody>
      </p:sp>
    </p:spTree>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Default">
    <p:bg>
      <p:bgPr>
        <a:solidFill>
          <a:srgbClr val="FFFFFF"/>
        </a:solidFill>
        <a:effectLst/>
      </p:bgPr>
    </p:bg>
    <p:spTree>
      <p:nvGrpSpPr>
        <p:cNvPr id="1" name=""/>
        <p:cNvGrpSpPr/>
        <p:nvPr/>
      </p:nvGrpSpPr>
      <p:grpSpPr>
        <a:xfrm>
          <a:off x="0" y="0"/>
          <a:ext cx="0" cy="0"/>
          <a:chOff x="0" y="0"/>
          <a:chExt cx="0" cy="0"/>
        </a:xfrm>
      </p:grpSpPr>
      <p:sp>
        <p:nvSpPr>
          <p:cNvPr id="10" name="Shape 10"/>
          <p:cNvSpPr/>
          <p:nvPr/>
        </p:nvSpPr>
        <p:spPr>
          <a:xfrm>
            <a:off x="1898650" y="1600199"/>
            <a:ext cx="8007350" cy="5257558"/>
          </a:xfrm>
          <a:prstGeom prst="rect">
            <a:avLst/>
          </a:prstGeom>
          <a:gradFill>
            <a:gsLst>
              <a:gs pos="0">
                <a:srgbClr val="FFFFFF"/>
              </a:gs>
              <a:gs pos="50000">
                <a:srgbClr val="FFFFFF"/>
              </a:gs>
              <a:gs pos="100000">
                <a:srgbClr val="FFFFFF"/>
              </a:gs>
            </a:gsLst>
            <a:lin ang="2700000"/>
          </a:gradFill>
          <a:ln w="12700">
            <a:miter lim="400000"/>
          </a:ln>
        </p:spPr>
        <p:txBody>
          <a:bodyPr lIns="0" tIns="0" rIns="0" bIns="0" anchor="ctr"/>
          <a:lstStyle/>
          <a:p>
            <a:pPr lvl="0" algn="l">
              <a:spcBef>
                <a:spcPts val="0"/>
              </a:spcBef>
              <a:defRPr sz="1800">
                <a:latin typeface="Times New Roman"/>
                <a:ea typeface="Times New Roman"/>
                <a:cs typeface="Times New Roman"/>
                <a:sym typeface="Times New Roman"/>
              </a:defRPr>
            </a:pPr>
            <a:endParaRPr/>
          </a:p>
        </p:txBody>
      </p:sp>
      <p:sp>
        <p:nvSpPr>
          <p:cNvPr id="11" name="Shape 11"/>
          <p:cNvSpPr>
            <a:spLocks noGrp="1"/>
          </p:cNvSpPr>
          <p:nvPr>
            <p:ph type="sldNum" sz="quarter" idx="2"/>
          </p:nvPr>
        </p:nvSpPr>
        <p:spPr>
          <a:xfrm>
            <a:off x="7429500" y="6468806"/>
            <a:ext cx="2063750" cy="311407"/>
          </a:xfrm>
          <a:prstGeom prst="rect">
            <a:avLst/>
          </a:prstGeom>
        </p:spPr>
        <p:txBody>
          <a:bodyPr/>
          <a:lstStyle/>
          <a:p>
            <a:pPr lvl="0"/>
            <a:fld id="{86CB4B4D-7CA3-9044-876B-883B54F8677D}" type="slidenum">
              <a:t>‹#›</a:t>
            </a:fld>
            <a:endParaRPr/>
          </a:p>
        </p:txBody>
      </p:sp>
      <p:sp>
        <p:nvSpPr>
          <p:cNvPr id="12" name="Shape 12"/>
          <p:cNvSpPr>
            <a:spLocks noGrp="1"/>
          </p:cNvSpPr>
          <p:nvPr>
            <p:ph type="title"/>
          </p:nvPr>
        </p:nvSpPr>
        <p:spPr>
          <a:prstGeom prst="rect">
            <a:avLst/>
          </a:prstGeom>
        </p:spPr>
        <p:txBody>
          <a:bodyPr/>
          <a:lstStyle/>
          <a:p>
            <a:pPr lvl="0"/>
            <a:endParaRPr/>
          </a:p>
        </p:txBody>
      </p:sp>
      <p:sp>
        <p:nvSpPr>
          <p:cNvPr id="13" name="Shape 13"/>
          <p:cNvSpPr>
            <a:spLocks noGrp="1"/>
          </p:cNvSpPr>
          <p:nvPr>
            <p:ph type="body" idx="1"/>
          </p:nvPr>
        </p:nvSpPr>
        <p:spPr>
          <a:prstGeom prst="rect">
            <a:avLst/>
          </a:prstGeom>
        </p:spPr>
        <p:txBody>
          <a:bodyPr/>
          <a:lstStyle/>
          <a:p>
            <a:pPr lvl="0"/>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FF"/>
            </a:gs>
            <a:gs pos="50000">
              <a:srgbClr val="FFFFFF"/>
            </a:gs>
            <a:gs pos="100000">
              <a:srgbClr val="FFFFFF"/>
            </a:gs>
          </a:gsLst>
          <a:lin ang="2700000" scaled="0"/>
        </a:gradFill>
        <a:effectLst/>
      </p:bgPr>
    </p:bg>
    <p:spTree>
      <p:nvGrpSpPr>
        <p:cNvPr id="1" name=""/>
        <p:cNvGrpSpPr/>
        <p:nvPr/>
      </p:nvGrpSpPr>
      <p:grpSpPr>
        <a:xfrm>
          <a:off x="0" y="0"/>
          <a:ext cx="0" cy="0"/>
          <a:chOff x="0" y="0"/>
          <a:chExt cx="0" cy="0"/>
        </a:xfrm>
      </p:grpSpPr>
      <p:sp>
        <p:nvSpPr>
          <p:cNvPr id="2" name="Shape 2"/>
          <p:cNvSpPr>
            <a:spLocks noGrp="1"/>
          </p:cNvSpPr>
          <p:nvPr>
            <p:ph type="sldNum" sz="quarter" idx="2"/>
          </p:nvPr>
        </p:nvSpPr>
        <p:spPr>
          <a:xfrm>
            <a:off x="7099300" y="6468806"/>
            <a:ext cx="2063750" cy="311407"/>
          </a:xfrm>
          <a:prstGeom prst="rect">
            <a:avLst/>
          </a:prstGeom>
          <a:ln w="12700">
            <a:miter lim="400000"/>
          </a:ln>
        </p:spPr>
        <p:txBody>
          <a:bodyPr lIns="45718" tIns="45718" rIns="45718" bIns="45718" anchor="b">
            <a:spAutoFit/>
          </a:bodyPr>
          <a:lstStyle>
            <a:lvl1pPr algn="r">
              <a:spcBef>
                <a:spcPts val="0"/>
              </a:spcBef>
              <a:defRPr>
                <a:latin typeface="Times New Roman"/>
                <a:ea typeface="Times New Roman"/>
                <a:cs typeface="Times New Roman"/>
                <a:sym typeface="Times New Roman"/>
              </a:defRPr>
            </a:lvl1pPr>
          </a:lstStyle>
          <a:p>
            <a:pPr lvl="0"/>
            <a:fld id="{86CB4B4D-7CA3-9044-876B-883B54F8677D}" type="slidenum">
              <a:t>‹#›</a:t>
            </a:fld>
            <a:endParaRPr/>
          </a:p>
        </p:txBody>
      </p:sp>
      <p:sp>
        <p:nvSpPr>
          <p:cNvPr id="3" name="Shape 3"/>
          <p:cNvSpPr>
            <a:spLocks noGrp="1"/>
          </p:cNvSpPr>
          <p:nvPr>
            <p:ph type="title"/>
          </p:nvPr>
        </p:nvSpPr>
        <p:spPr>
          <a:xfrm>
            <a:off x="495300" y="274637"/>
            <a:ext cx="8915400" cy="1325564"/>
          </a:xfrm>
          <a:prstGeom prst="rect">
            <a:avLst/>
          </a:prstGeom>
          <a:ln w="12700">
            <a:miter lim="400000"/>
          </a:ln>
        </p:spPr>
        <p:txBody>
          <a:bodyPr lIns="45719" rIns="45719"/>
          <a:lstStyle/>
          <a:p>
            <a:pPr lvl="0"/>
            <a:endParaRPr/>
          </a:p>
        </p:txBody>
      </p:sp>
      <p:sp>
        <p:nvSpPr>
          <p:cNvPr id="4" name="Shape 4"/>
          <p:cNvSpPr>
            <a:spLocks noGrp="1"/>
          </p:cNvSpPr>
          <p:nvPr>
            <p:ph type="body" idx="1"/>
          </p:nvPr>
        </p:nvSpPr>
        <p:spPr>
          <a:xfrm>
            <a:off x="495300" y="1600200"/>
            <a:ext cx="8915400" cy="5257800"/>
          </a:xfrm>
          <a:prstGeom prst="rect">
            <a:avLst/>
          </a:prstGeom>
          <a:ln w="12700">
            <a:miter lim="400000"/>
          </a:ln>
        </p:spPr>
        <p:txBody>
          <a:bodyPr lIns="45719" rIns="45719"/>
          <a:lstStyle/>
          <a:p>
            <a:pPr lvl="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med"/>
  <p:txStyles>
    <p:titleStyle>
      <a:lvl1pPr defTabSz="457200">
        <a:defRPr sz="1200">
          <a:latin typeface="+mj-lt"/>
          <a:ea typeface="+mj-ea"/>
          <a:cs typeface="+mj-cs"/>
          <a:sym typeface="Helvetica"/>
        </a:defRPr>
      </a:lvl1pPr>
      <a:lvl2pPr defTabSz="457200">
        <a:defRPr sz="1200">
          <a:latin typeface="+mj-lt"/>
          <a:ea typeface="+mj-ea"/>
          <a:cs typeface="+mj-cs"/>
          <a:sym typeface="Helvetica"/>
        </a:defRPr>
      </a:lvl2pPr>
      <a:lvl3pPr defTabSz="457200">
        <a:defRPr sz="1200">
          <a:latin typeface="+mj-lt"/>
          <a:ea typeface="+mj-ea"/>
          <a:cs typeface="+mj-cs"/>
          <a:sym typeface="Helvetica"/>
        </a:defRPr>
      </a:lvl3pPr>
      <a:lvl4pPr defTabSz="457200">
        <a:defRPr sz="1200">
          <a:latin typeface="+mj-lt"/>
          <a:ea typeface="+mj-ea"/>
          <a:cs typeface="+mj-cs"/>
          <a:sym typeface="Helvetica"/>
        </a:defRPr>
      </a:lvl4pPr>
      <a:lvl5pPr defTabSz="457200">
        <a:defRPr sz="1200">
          <a:latin typeface="+mj-lt"/>
          <a:ea typeface="+mj-ea"/>
          <a:cs typeface="+mj-cs"/>
          <a:sym typeface="Helvetica"/>
        </a:defRPr>
      </a:lvl5pPr>
      <a:lvl6pPr indent="457200" defTabSz="457200">
        <a:defRPr sz="1200">
          <a:latin typeface="+mj-lt"/>
          <a:ea typeface="+mj-ea"/>
          <a:cs typeface="+mj-cs"/>
          <a:sym typeface="Helvetica"/>
        </a:defRPr>
      </a:lvl6pPr>
      <a:lvl7pPr indent="914400" defTabSz="457200">
        <a:defRPr sz="1200">
          <a:latin typeface="+mj-lt"/>
          <a:ea typeface="+mj-ea"/>
          <a:cs typeface="+mj-cs"/>
          <a:sym typeface="Helvetica"/>
        </a:defRPr>
      </a:lvl7pPr>
      <a:lvl8pPr indent="1371600" defTabSz="457200">
        <a:defRPr sz="1200">
          <a:latin typeface="+mj-lt"/>
          <a:ea typeface="+mj-ea"/>
          <a:cs typeface="+mj-cs"/>
          <a:sym typeface="Helvetica"/>
        </a:defRPr>
      </a:lvl8pPr>
      <a:lvl9pPr indent="1828800" defTabSz="457200">
        <a:defRPr sz="1200">
          <a:latin typeface="+mj-lt"/>
          <a:ea typeface="+mj-ea"/>
          <a:cs typeface="+mj-cs"/>
          <a:sym typeface="Helvetica"/>
        </a:defRPr>
      </a:lvl9pPr>
    </p:titleStyle>
    <p:bodyStyle>
      <a:lvl1pPr defTabSz="457200">
        <a:defRPr sz="1200">
          <a:latin typeface="+mj-lt"/>
          <a:ea typeface="+mj-ea"/>
          <a:cs typeface="+mj-cs"/>
          <a:sym typeface="Helvetica"/>
        </a:defRPr>
      </a:lvl1pPr>
      <a:lvl2pPr indent="228600" defTabSz="457200">
        <a:defRPr sz="1200">
          <a:latin typeface="+mj-lt"/>
          <a:ea typeface="+mj-ea"/>
          <a:cs typeface="+mj-cs"/>
          <a:sym typeface="Helvetica"/>
        </a:defRPr>
      </a:lvl2pPr>
      <a:lvl3pPr indent="457200" defTabSz="457200">
        <a:defRPr sz="1200">
          <a:latin typeface="+mj-lt"/>
          <a:ea typeface="+mj-ea"/>
          <a:cs typeface="+mj-cs"/>
          <a:sym typeface="Helvetica"/>
        </a:defRPr>
      </a:lvl3pPr>
      <a:lvl4pPr indent="685800" defTabSz="457200">
        <a:defRPr sz="1200">
          <a:latin typeface="+mj-lt"/>
          <a:ea typeface="+mj-ea"/>
          <a:cs typeface="+mj-cs"/>
          <a:sym typeface="Helvetica"/>
        </a:defRPr>
      </a:lvl4pPr>
      <a:lvl5pPr indent="914400" defTabSz="457200">
        <a:defRPr sz="1200">
          <a:latin typeface="+mj-lt"/>
          <a:ea typeface="+mj-ea"/>
          <a:cs typeface="+mj-cs"/>
          <a:sym typeface="Helvetica"/>
        </a:defRPr>
      </a:lvl5pPr>
      <a:lvl6pPr indent="1371600" defTabSz="457200">
        <a:defRPr sz="1200">
          <a:latin typeface="+mj-lt"/>
          <a:ea typeface="+mj-ea"/>
          <a:cs typeface="+mj-cs"/>
          <a:sym typeface="Helvetica"/>
        </a:defRPr>
      </a:lvl6pPr>
      <a:lvl7pPr indent="1828800" defTabSz="457200">
        <a:defRPr sz="1200">
          <a:latin typeface="+mj-lt"/>
          <a:ea typeface="+mj-ea"/>
          <a:cs typeface="+mj-cs"/>
          <a:sym typeface="Helvetica"/>
        </a:defRPr>
      </a:lvl7pPr>
      <a:lvl8pPr indent="2286000" defTabSz="457200">
        <a:defRPr sz="1200">
          <a:latin typeface="+mj-lt"/>
          <a:ea typeface="+mj-ea"/>
          <a:cs typeface="+mj-cs"/>
          <a:sym typeface="Helvetica"/>
        </a:defRPr>
      </a:lvl8pPr>
      <a:lvl9pPr indent="2743200" defTabSz="457200">
        <a:defRPr sz="1200">
          <a:latin typeface="+mj-lt"/>
          <a:ea typeface="+mj-ea"/>
          <a:cs typeface="+mj-cs"/>
          <a:sym typeface="Helvetica"/>
        </a:defRPr>
      </a:lvl9pPr>
    </p:bodyStyle>
    <p:otherStyle>
      <a:lvl1pPr algn="r">
        <a:defRPr sz="1600">
          <a:solidFill>
            <a:schemeClr val="tx1"/>
          </a:solidFill>
          <a:latin typeface="+mn-lt"/>
          <a:ea typeface="+mn-ea"/>
          <a:cs typeface="+mn-cs"/>
          <a:sym typeface="Times New Roman"/>
        </a:defRPr>
      </a:lvl1pPr>
      <a:lvl2pPr indent="457200" algn="r">
        <a:defRPr sz="1600">
          <a:solidFill>
            <a:schemeClr val="tx1"/>
          </a:solidFill>
          <a:latin typeface="+mn-lt"/>
          <a:ea typeface="+mn-ea"/>
          <a:cs typeface="+mn-cs"/>
          <a:sym typeface="Times New Roman"/>
        </a:defRPr>
      </a:lvl2pPr>
      <a:lvl3pPr indent="914400" algn="r">
        <a:defRPr sz="1600">
          <a:solidFill>
            <a:schemeClr val="tx1"/>
          </a:solidFill>
          <a:latin typeface="+mn-lt"/>
          <a:ea typeface="+mn-ea"/>
          <a:cs typeface="+mn-cs"/>
          <a:sym typeface="Times New Roman"/>
        </a:defRPr>
      </a:lvl3pPr>
      <a:lvl4pPr indent="1371600" algn="r">
        <a:defRPr sz="1600">
          <a:solidFill>
            <a:schemeClr val="tx1"/>
          </a:solidFill>
          <a:latin typeface="+mn-lt"/>
          <a:ea typeface="+mn-ea"/>
          <a:cs typeface="+mn-cs"/>
          <a:sym typeface="Times New Roman"/>
        </a:defRPr>
      </a:lvl4pPr>
      <a:lvl5pPr indent="1828800" algn="r">
        <a:defRPr sz="1600">
          <a:solidFill>
            <a:schemeClr val="tx1"/>
          </a:solidFill>
          <a:latin typeface="+mn-lt"/>
          <a:ea typeface="+mn-ea"/>
          <a:cs typeface="+mn-cs"/>
          <a:sym typeface="Times New Roman"/>
        </a:defRPr>
      </a:lvl5pPr>
      <a:lvl6pPr algn="r">
        <a:defRPr sz="1600">
          <a:solidFill>
            <a:schemeClr val="tx1"/>
          </a:solidFill>
          <a:latin typeface="+mn-lt"/>
          <a:ea typeface="+mn-ea"/>
          <a:cs typeface="+mn-cs"/>
          <a:sym typeface="Times New Roman"/>
        </a:defRPr>
      </a:lvl6pPr>
      <a:lvl7pPr algn="r">
        <a:defRPr sz="1600">
          <a:solidFill>
            <a:schemeClr val="tx1"/>
          </a:solidFill>
          <a:latin typeface="+mn-lt"/>
          <a:ea typeface="+mn-ea"/>
          <a:cs typeface="+mn-cs"/>
          <a:sym typeface="Times New Roman"/>
        </a:defRPr>
      </a:lvl7pPr>
      <a:lvl8pPr algn="r">
        <a:defRPr sz="1600">
          <a:solidFill>
            <a:schemeClr val="tx1"/>
          </a:solidFill>
          <a:latin typeface="+mn-lt"/>
          <a:ea typeface="+mn-ea"/>
          <a:cs typeface="+mn-cs"/>
          <a:sym typeface="Times New Roman"/>
        </a:defRPr>
      </a:lvl8pPr>
      <a:lvl9pPr algn="r">
        <a:defRPr sz="1600">
          <a:solidFill>
            <a:schemeClr val="tx1"/>
          </a:solidFill>
          <a:latin typeface="+mn-lt"/>
          <a:ea typeface="+mn-ea"/>
          <a:cs typeface="+mn-cs"/>
          <a:sym typeface="Times New Roman"/>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hyperlink" Target="http://en.wikipedia.org/wiki/ISATAP" TargetMode="External"/><Relationship Id="rId5" Type="http://schemas.openxmlformats.org/officeDocument/2006/relationships/hyperlink" Target="http://en.wikipedia.org/wiki/Teredo_tunneling" TargetMode="External"/><Relationship Id="rId4" Type="http://schemas.openxmlformats.org/officeDocument/2006/relationships/hyperlink" Target="http://en.wikipedia.org/wiki/6to4" TargetMode="External"/></Relationships>
</file>

<file path=ppt/slides/_rels/slide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4.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5.png"/></Relationships>
</file>

<file path=ppt/slides/_rels/slide5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4.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5.png"/></Relationships>
</file>

<file path=ppt/slides/_rels/slide5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4.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5.png"/></Relationships>
</file>

<file path=ppt/slides/_rels/slide5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4.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5.png"/></Relationships>
</file>

<file path=ppt/slides/_rels/slide5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44.png"/><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45.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Shape 17"/>
          <p:cNvSpPr>
            <a:spLocks noGrp="1"/>
          </p:cNvSpPr>
          <p:nvPr>
            <p:ph type="title"/>
          </p:nvPr>
        </p:nvSpPr>
        <p:spPr>
          <a:xfrm>
            <a:off x="1196975" y="1298575"/>
            <a:ext cx="7512050" cy="2362200"/>
          </a:xfrm>
          <a:prstGeom prst="rect">
            <a:avLst/>
          </a:prstGeom>
          <a:ln w="25400">
            <a:solidFill>
              <a:srgbClr val="FFFFFF"/>
            </a:solidFill>
            <a:round/>
          </a:ln>
          <a:extLst>
            <a:ext uri="{C572A759-6A51-4108-AA02-DFA0A04FC94B}">
              <ma14:wrappingTextBoxFlag xmlns="" xmlns:ma14="http://schemas.microsoft.com/office/mac/drawingml/2011/main" val="1"/>
            </a:ext>
          </a:extLst>
        </p:spPr>
        <p:txBody>
          <a:bodyPr lIns="0" tIns="0" rIns="0" bIns="0" anchor="ctr">
            <a:normAutofit/>
          </a:bodyPr>
          <a:lstStyle/>
          <a:p>
            <a:pPr lvl="0" algn="ctr" defTabSz="914400">
              <a:spcBef>
                <a:spcPts val="900"/>
              </a:spcBef>
              <a:defRPr sz="1800"/>
            </a:pPr>
            <a:r>
              <a:rPr sz="3600">
                <a:latin typeface="Times New Roman"/>
                <a:ea typeface="Times New Roman"/>
                <a:cs typeface="Times New Roman"/>
                <a:sym typeface="Times New Roman"/>
              </a:rPr>
              <a:t>Wide Area Networks and Internet</a:t>
            </a:r>
            <a:br>
              <a:rPr sz="3600">
                <a:latin typeface="Times New Roman"/>
                <a:ea typeface="Times New Roman"/>
                <a:cs typeface="Times New Roman"/>
                <a:sym typeface="Times New Roman"/>
              </a:rPr>
            </a:br>
            <a:r>
              <a:rPr sz="3600">
                <a:latin typeface="Times New Roman"/>
                <a:ea typeface="Times New Roman"/>
                <a:cs typeface="Times New Roman"/>
                <a:sym typeface="Times New Roman"/>
              </a:rPr>
              <a:t>CT1403</a:t>
            </a:r>
          </a:p>
        </p:txBody>
      </p:sp>
      <p:sp>
        <p:nvSpPr>
          <p:cNvPr id="18" name="Shape 18"/>
          <p:cNvSpPr>
            <a:spLocks noGrp="1"/>
          </p:cNvSpPr>
          <p:nvPr>
            <p:ph type="body" idx="1"/>
          </p:nvPr>
        </p:nvSpPr>
        <p:spPr>
          <a:xfrm>
            <a:off x="933450" y="3660775"/>
            <a:ext cx="7775575" cy="1295400"/>
          </a:xfrm>
          <a:prstGeom prst="rect">
            <a:avLst/>
          </a:prstGeom>
          <a:extLst>
            <a:ext uri="{C572A759-6A51-4108-AA02-DFA0A04FC94B}">
              <ma14:wrappingTextBoxFlag xmlns="" xmlns:ma14="http://schemas.microsoft.com/office/mac/drawingml/2011/main" val="1"/>
            </a:ext>
          </a:extLst>
        </p:spPr>
        <p:txBody>
          <a:bodyPr lIns="0" tIns="0" rIns="0" bIns="0">
            <a:normAutofit/>
          </a:bodyPr>
          <a:lstStyle>
            <a:lvl1pPr algn="ctr" defTabSz="831850">
              <a:spcBef>
                <a:spcPts val="700"/>
              </a:spcBef>
              <a:defRPr sz="3200" b="1" i="1">
                <a:solidFill>
                  <a:srgbClr val="000099"/>
                </a:solidFill>
                <a:latin typeface="Times New Roman"/>
                <a:ea typeface="Times New Roman"/>
                <a:cs typeface="Times New Roman"/>
                <a:sym typeface="Times New Roman"/>
              </a:defRPr>
            </a:lvl1pPr>
          </a:lstStyle>
          <a:p>
            <a:pPr lvl="0" rtl="0">
              <a:defRPr sz="1800" b="0" i="0">
                <a:solidFill>
                  <a:srgbClr val="000000"/>
                </a:solidFill>
              </a:defRPr>
            </a:pPr>
            <a:r>
              <a:rPr sz="3200" b="1" i="1" dirty="0" smtClean="0">
                <a:solidFill>
                  <a:srgbClr val="000099"/>
                </a:solidFill>
              </a:rPr>
              <a:t>Lectu</a:t>
            </a:r>
            <a:r>
              <a:rPr lang="en-US" sz="3200" b="1" i="1" dirty="0" smtClean="0">
                <a:solidFill>
                  <a:srgbClr val="000099"/>
                </a:solidFill>
              </a:rPr>
              <a:t>re-5</a:t>
            </a:r>
            <a:r>
              <a:rPr sz="3200" b="1" i="1" dirty="0" smtClean="0">
                <a:solidFill>
                  <a:srgbClr val="000099"/>
                </a:solidFill>
              </a:rPr>
              <a:t>: </a:t>
            </a:r>
            <a:r>
              <a:rPr sz="3200" b="1" i="1" dirty="0">
                <a:solidFill>
                  <a:srgbClr val="000099"/>
                </a:solidFill>
              </a:rPr>
              <a:t>Internet Network Layer (</a:t>
            </a:r>
            <a:r>
              <a:rPr sz="3200" b="1" i="1" dirty="0" smtClean="0">
                <a:solidFill>
                  <a:srgbClr val="000099"/>
                </a:solidFill>
              </a:rPr>
              <a:t>Par</a:t>
            </a:r>
            <a:r>
              <a:rPr lang="en-US" sz="3200" b="1" i="1" dirty="0" smtClean="0">
                <a:solidFill>
                  <a:srgbClr val="000099"/>
                </a:solidFill>
              </a:rPr>
              <a:t>t 3</a:t>
            </a:r>
            <a:r>
              <a:rPr sz="3200" b="1" i="1" dirty="0" smtClean="0">
                <a:solidFill>
                  <a:srgbClr val="000099"/>
                </a:solidFill>
              </a:rPr>
              <a:t>)</a:t>
            </a:r>
            <a:endParaRPr sz="3200" b="1" i="1" dirty="0">
              <a:solidFill>
                <a:srgbClr val="000099"/>
              </a:solidFill>
            </a:endParaRPr>
          </a:p>
        </p:txBody>
      </p:sp>
      <p:sp>
        <p:nvSpPr>
          <p:cNvPr id="19" name="Shape 19"/>
          <p:cNvSpPr/>
          <p:nvPr/>
        </p:nvSpPr>
        <p:spPr>
          <a:xfrm>
            <a:off x="7429500" y="6494715"/>
            <a:ext cx="2063750" cy="2870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lgn="r">
              <a:spcBef>
                <a:spcPts val="0"/>
              </a:spcBef>
              <a:defRPr sz="1400">
                <a:latin typeface="Times New Roman"/>
                <a:ea typeface="Times New Roman"/>
                <a:cs typeface="Times New Roman"/>
                <a:sym typeface="Times New Roman"/>
              </a:defRPr>
            </a:lvl1pPr>
          </a:lstStyle>
          <a:p>
            <a:pPr lvl="0">
              <a:defRPr sz="1800"/>
            </a:pPr>
            <a:r>
              <a:rPr sz="1400"/>
              <a:t>1</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Shape 78"/>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79" name="Shape 79"/>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NAT: network address translation</a:t>
            </a:r>
          </a:p>
        </p:txBody>
      </p:sp>
      <p:pic>
        <p:nvPicPr>
          <p:cNvPr id="80"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pic>
        <p:nvPicPr>
          <p:cNvPr id="81" name="Screen Shot 2014-02-25 at 12.46.44 AM.png"/>
          <p:cNvPicPr/>
          <p:nvPr/>
        </p:nvPicPr>
        <p:blipFill>
          <a:blip r:embed="rId3">
            <a:extLst/>
          </a:blip>
          <a:stretch>
            <a:fillRect/>
          </a:stretch>
        </p:blipFill>
        <p:spPr>
          <a:xfrm>
            <a:off x="1130300" y="2855912"/>
            <a:ext cx="7658100" cy="2984501"/>
          </a:xfrm>
          <a:prstGeom prst="rect">
            <a:avLst/>
          </a:prstGeom>
          <a:ln w="12700">
            <a:miter lim="400000"/>
          </a:ln>
        </p:spPr>
      </p:pic>
      <p:sp>
        <p:nvSpPr>
          <p:cNvPr id="82" name="Shape 82"/>
          <p:cNvSpPr/>
          <p:nvPr/>
        </p:nvSpPr>
        <p:spPr>
          <a:xfrm>
            <a:off x="538162" y="1308100"/>
            <a:ext cx="8597901" cy="1041200"/>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lvl1pPr marL="359568" indent="-359568" algn="just">
              <a:lnSpc>
                <a:spcPct val="90000"/>
              </a:lnSpc>
              <a:spcBef>
                <a:spcPts val="500"/>
              </a:spcBef>
              <a:buSzPct val="100000"/>
              <a:buChar char="•"/>
              <a:defRPr sz="2400">
                <a:latin typeface="Times New Roman"/>
                <a:ea typeface="Times New Roman"/>
                <a:cs typeface="Times New Roman"/>
                <a:sym typeface="Times New Roman"/>
              </a:defRPr>
            </a:lvl1pPr>
          </a:lstStyle>
          <a:p>
            <a:pPr lvl="0">
              <a:defRPr sz="1800"/>
            </a:pPr>
            <a:r>
              <a:rPr sz="2400"/>
              <a:t>What happens when a host with a private address 192.168.1.3 wants to connect to a remote web sever with a public IP address 40.30.20.10   ?</a:t>
            </a:r>
          </a:p>
        </p:txBody>
      </p:sp>
      <p:sp>
        <p:nvSpPr>
          <p:cNvPr id="83" name="Shape 83"/>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11</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Shape 85"/>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86" name="Shape 86"/>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Internet Communication &amp; NAT </a:t>
            </a:r>
          </a:p>
        </p:txBody>
      </p:sp>
      <p:pic>
        <p:nvPicPr>
          <p:cNvPr id="87"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pic>
        <p:nvPicPr>
          <p:cNvPr id="88" name="Screen Shot 2014-02-25 at 12.47.22 AM.png"/>
          <p:cNvPicPr/>
          <p:nvPr/>
        </p:nvPicPr>
        <p:blipFill>
          <a:blip r:embed="rId3">
            <a:extLst/>
          </a:blip>
          <a:stretch>
            <a:fillRect/>
          </a:stretch>
        </p:blipFill>
        <p:spPr>
          <a:xfrm>
            <a:off x="515937" y="1612900"/>
            <a:ext cx="5364163" cy="2116138"/>
          </a:xfrm>
          <a:prstGeom prst="rect">
            <a:avLst/>
          </a:prstGeom>
          <a:ln w="12700">
            <a:miter lim="400000"/>
          </a:ln>
        </p:spPr>
      </p:pic>
      <p:pic>
        <p:nvPicPr>
          <p:cNvPr id="89" name="Screen Shot 2014-02-25 at 12.48.33 AM.png"/>
          <p:cNvPicPr/>
          <p:nvPr/>
        </p:nvPicPr>
        <p:blipFill>
          <a:blip r:embed="rId4">
            <a:extLst/>
          </a:blip>
          <a:stretch>
            <a:fillRect/>
          </a:stretch>
        </p:blipFill>
        <p:spPr>
          <a:xfrm>
            <a:off x="550862" y="3944937"/>
            <a:ext cx="5226051" cy="2184401"/>
          </a:xfrm>
          <a:prstGeom prst="rect">
            <a:avLst/>
          </a:prstGeom>
          <a:ln w="12700">
            <a:miter lim="400000"/>
          </a:ln>
        </p:spPr>
      </p:pic>
      <p:sp>
        <p:nvSpPr>
          <p:cNvPr id="90" name="Shape 90"/>
          <p:cNvSpPr/>
          <p:nvPr/>
        </p:nvSpPr>
        <p:spPr>
          <a:xfrm>
            <a:off x="5918199" y="1308100"/>
            <a:ext cx="3217864" cy="31825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178593" lvl="0" indent="-178593" algn="just">
              <a:lnSpc>
                <a:spcPct val="90000"/>
              </a:lnSpc>
              <a:spcBef>
                <a:spcPts val="500"/>
              </a:spcBef>
              <a:buSzPct val="100000"/>
              <a:buChar char="•"/>
              <a:defRPr sz="1800"/>
            </a:pPr>
            <a:r>
              <a:rPr sz="2400">
                <a:latin typeface="Times New Roman"/>
                <a:ea typeface="Times New Roman"/>
                <a:cs typeface="Times New Roman"/>
                <a:sym typeface="Times New Roman"/>
              </a:rPr>
              <a:t>This Communication can not be performed in the traditional Source-to-Destination method, because the destination can not respond to the source’s request using its private IP address! </a:t>
            </a:r>
          </a:p>
          <a:p>
            <a:pPr marL="119062" lvl="0" indent="-119062" algn="just">
              <a:lnSpc>
                <a:spcPct val="90000"/>
              </a:lnSpc>
              <a:spcBef>
                <a:spcPts val="500"/>
              </a:spcBef>
              <a:defRPr sz="1800"/>
            </a:pPr>
            <a:r>
              <a:rPr sz="2400" i="1">
                <a:solidFill>
                  <a:srgbClr val="FF2600"/>
                </a:solidFill>
                <a:latin typeface="Times New Roman"/>
                <a:ea typeface="Times New Roman"/>
                <a:cs typeface="Times New Roman"/>
                <a:sym typeface="Times New Roman"/>
              </a:rPr>
              <a:t>How to perform this communication ?</a:t>
            </a:r>
          </a:p>
        </p:txBody>
      </p:sp>
      <p:sp>
        <p:nvSpPr>
          <p:cNvPr id="91" name="Shape 91"/>
          <p:cNvSpPr/>
          <p:nvPr/>
        </p:nvSpPr>
        <p:spPr>
          <a:xfrm flipV="1">
            <a:off x="1984375" y="2989262"/>
            <a:ext cx="1625600" cy="1625601"/>
          </a:xfrm>
          <a:prstGeom prst="line">
            <a:avLst/>
          </a:prstGeom>
          <a:ln w="25400">
            <a:solidFill>
              <a:srgbClr val="B5E0E3"/>
            </a:solidFill>
            <a:round/>
          </a:ln>
          <a:effectLst>
            <a:outerShdw blurRad="38100" dist="20000" dir="5400000" rotWithShape="0">
              <a:srgbClr val="000000">
                <a:alpha val="37998"/>
              </a:srgbClr>
            </a:outerShdw>
          </a:effectLst>
        </p:spPr>
        <p:txBody>
          <a:bodyPr lIns="0" tIns="0" rIns="0" bIns="0"/>
          <a:lstStyle/>
          <a:p>
            <a:pPr lvl="0" algn="l" defTabSz="457200">
              <a:spcBef>
                <a:spcPts val="0"/>
              </a:spcBef>
              <a:defRPr sz="1200"/>
            </a:pPr>
            <a:endParaRPr/>
          </a:p>
        </p:txBody>
      </p:sp>
      <p:sp>
        <p:nvSpPr>
          <p:cNvPr id="92" name="Shape 92"/>
          <p:cNvSpPr/>
          <p:nvPr/>
        </p:nvSpPr>
        <p:spPr>
          <a:xfrm flipH="1" flipV="1">
            <a:off x="2120900" y="3146425"/>
            <a:ext cx="1352550" cy="1352550"/>
          </a:xfrm>
          <a:prstGeom prst="line">
            <a:avLst/>
          </a:prstGeom>
          <a:ln w="25400">
            <a:solidFill>
              <a:srgbClr val="B5E0E3"/>
            </a:solidFill>
            <a:round/>
          </a:ln>
          <a:effectLst>
            <a:outerShdw blurRad="38100" dist="20000" dir="5400000" rotWithShape="0">
              <a:srgbClr val="000000">
                <a:alpha val="37998"/>
              </a:srgbClr>
            </a:outerShdw>
          </a:effectLst>
        </p:spPr>
        <p:txBody>
          <a:bodyPr lIns="0" tIns="0" rIns="0" bIns="0"/>
          <a:lstStyle/>
          <a:p>
            <a:pPr lvl="0" algn="l" defTabSz="457200">
              <a:spcBef>
                <a:spcPts val="0"/>
              </a:spcBef>
              <a:defRPr sz="1200"/>
            </a:pPr>
            <a:endParaRPr/>
          </a:p>
        </p:txBody>
      </p:sp>
      <p:sp>
        <p:nvSpPr>
          <p:cNvPr id="93" name="Shape 93"/>
          <p:cNvSpPr/>
          <p:nvPr/>
        </p:nvSpPr>
        <p:spPr>
          <a:xfrm>
            <a:off x="5878512" y="5843587"/>
            <a:ext cx="3697288" cy="195648"/>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just">
              <a:lnSpc>
                <a:spcPct val="90000"/>
              </a:lnSpc>
              <a:spcBef>
                <a:spcPts val="500"/>
              </a:spcBef>
              <a:defRPr sz="1400" b="1" i="1">
                <a:solidFill>
                  <a:srgbClr val="00F900"/>
                </a:solidFill>
                <a:latin typeface="Times New Roman"/>
                <a:ea typeface="Times New Roman"/>
                <a:cs typeface="Times New Roman"/>
                <a:sym typeface="Times New Roman"/>
              </a:defRPr>
            </a:lvl1pPr>
          </a:lstStyle>
          <a:p>
            <a:pPr lvl="0">
              <a:defRPr sz="1800" b="0" i="0">
                <a:solidFill>
                  <a:srgbClr val="000000"/>
                </a:solidFill>
              </a:defRPr>
            </a:pPr>
            <a:r>
              <a:rPr sz="1400" b="1" i="1">
                <a:solidFill>
                  <a:srgbClr val="00F900"/>
                </a:solidFill>
              </a:rPr>
              <a:t>Remember: Port 80 is reserved for HTTP request</a:t>
            </a:r>
          </a:p>
        </p:txBody>
      </p:sp>
      <p:sp>
        <p:nvSpPr>
          <p:cNvPr id="94" name="Shape 94"/>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12</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Shape 96"/>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97" name="Shape 97"/>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Internet Communication &amp; NAT </a:t>
            </a:r>
          </a:p>
        </p:txBody>
      </p:sp>
      <p:pic>
        <p:nvPicPr>
          <p:cNvPr id="98"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pic>
        <p:nvPicPr>
          <p:cNvPr id="99" name="Screen Shot 2014-02-25 at 12.49.26 AM.png"/>
          <p:cNvPicPr/>
          <p:nvPr/>
        </p:nvPicPr>
        <p:blipFill>
          <a:blip r:embed="rId3">
            <a:extLst/>
          </a:blip>
          <a:stretch>
            <a:fillRect/>
          </a:stretch>
        </p:blipFill>
        <p:spPr>
          <a:xfrm>
            <a:off x="4972050" y="1223962"/>
            <a:ext cx="4502150" cy="2474913"/>
          </a:xfrm>
          <a:prstGeom prst="rect">
            <a:avLst/>
          </a:prstGeom>
          <a:ln w="12700">
            <a:miter lim="400000"/>
          </a:ln>
        </p:spPr>
      </p:pic>
      <p:pic>
        <p:nvPicPr>
          <p:cNvPr id="100" name="Screen Shot 2014-02-25 at 12.50.06 AM.png"/>
          <p:cNvPicPr/>
          <p:nvPr/>
        </p:nvPicPr>
        <p:blipFill>
          <a:blip r:embed="rId4">
            <a:extLst/>
          </a:blip>
          <a:stretch>
            <a:fillRect/>
          </a:stretch>
        </p:blipFill>
        <p:spPr>
          <a:xfrm>
            <a:off x="295275" y="4054475"/>
            <a:ext cx="4546600" cy="1965325"/>
          </a:xfrm>
          <a:prstGeom prst="rect">
            <a:avLst/>
          </a:prstGeom>
          <a:ln w="12700">
            <a:miter lim="400000"/>
          </a:ln>
        </p:spPr>
      </p:pic>
      <p:pic>
        <p:nvPicPr>
          <p:cNvPr id="101" name="Screen Shot 2014-02-25 at 1.21.54 AM.png"/>
          <p:cNvPicPr/>
          <p:nvPr/>
        </p:nvPicPr>
        <p:blipFill>
          <a:blip r:embed="rId5">
            <a:extLst/>
          </a:blip>
          <a:stretch>
            <a:fillRect/>
          </a:stretch>
        </p:blipFill>
        <p:spPr>
          <a:xfrm>
            <a:off x="5106987" y="3829050"/>
            <a:ext cx="4502151" cy="2416175"/>
          </a:xfrm>
          <a:prstGeom prst="rect">
            <a:avLst/>
          </a:prstGeom>
          <a:ln w="12700">
            <a:miter lim="400000"/>
          </a:ln>
        </p:spPr>
      </p:pic>
      <p:grpSp>
        <p:nvGrpSpPr>
          <p:cNvPr id="104" name="Group 104"/>
          <p:cNvGrpSpPr/>
          <p:nvPr/>
        </p:nvGrpSpPr>
        <p:grpSpPr>
          <a:xfrm>
            <a:off x="396874" y="1293812"/>
            <a:ext cx="619127" cy="311137"/>
            <a:chOff x="0" y="0"/>
            <a:chExt cx="619125" cy="311135"/>
          </a:xfrm>
        </p:grpSpPr>
        <p:sp>
          <p:nvSpPr>
            <p:cNvPr id="102" name="Shape 102"/>
            <p:cNvSpPr/>
            <p:nvPr/>
          </p:nvSpPr>
          <p:spPr>
            <a:xfrm>
              <a:off x="-1" y="-1"/>
              <a:ext cx="619127" cy="311137"/>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Times New Roman"/>
                  <a:ea typeface="Times New Roman"/>
                  <a:cs typeface="Times New Roman"/>
                  <a:sym typeface="Times New Roman"/>
                </a:defRPr>
              </a:pPr>
              <a:endParaRPr/>
            </a:p>
          </p:txBody>
        </p:sp>
        <p:sp>
          <p:nvSpPr>
            <p:cNvPr id="103" name="Shape 103"/>
            <p:cNvSpPr/>
            <p:nvPr/>
          </p:nvSpPr>
          <p:spPr>
            <a:xfrm>
              <a:off x="-1" y="0"/>
              <a:ext cx="619127" cy="2199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a:solidFill>
                    <a:srgbClr val="FF2600"/>
                  </a:solidFill>
                  <a:latin typeface="Times New Roman"/>
                  <a:ea typeface="Times New Roman"/>
                  <a:cs typeface="Times New Roman"/>
                  <a:sym typeface="Times New Roman"/>
                </a:defRPr>
              </a:lvl1pPr>
            </a:lstStyle>
            <a:p>
              <a:pPr lvl="0">
                <a:defRPr sz="1800">
                  <a:solidFill>
                    <a:srgbClr val="000000"/>
                  </a:solidFill>
                </a:defRPr>
              </a:pPr>
              <a:r>
                <a:rPr sz="1600">
                  <a:solidFill>
                    <a:srgbClr val="FF2600"/>
                  </a:solidFill>
                </a:rPr>
                <a:t>Step 1</a:t>
              </a:r>
            </a:p>
          </p:txBody>
        </p:sp>
      </p:grpSp>
      <p:grpSp>
        <p:nvGrpSpPr>
          <p:cNvPr id="107" name="Group 107"/>
          <p:cNvGrpSpPr/>
          <p:nvPr/>
        </p:nvGrpSpPr>
        <p:grpSpPr>
          <a:xfrm>
            <a:off x="5064125" y="1293812"/>
            <a:ext cx="617538" cy="311137"/>
            <a:chOff x="0" y="0"/>
            <a:chExt cx="617537" cy="311135"/>
          </a:xfrm>
        </p:grpSpPr>
        <p:sp>
          <p:nvSpPr>
            <p:cNvPr id="105" name="Shape 105"/>
            <p:cNvSpPr/>
            <p:nvPr/>
          </p:nvSpPr>
          <p:spPr>
            <a:xfrm>
              <a:off x="0" y="-1"/>
              <a:ext cx="617538" cy="311137"/>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Times New Roman"/>
                  <a:ea typeface="Times New Roman"/>
                  <a:cs typeface="Times New Roman"/>
                  <a:sym typeface="Times New Roman"/>
                </a:defRPr>
              </a:pPr>
              <a:endParaRPr/>
            </a:p>
          </p:txBody>
        </p:sp>
        <p:sp>
          <p:nvSpPr>
            <p:cNvPr id="106" name="Shape 106"/>
            <p:cNvSpPr/>
            <p:nvPr/>
          </p:nvSpPr>
          <p:spPr>
            <a:xfrm>
              <a:off x="0" y="0"/>
              <a:ext cx="617538" cy="2199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a:solidFill>
                    <a:srgbClr val="FF2600"/>
                  </a:solidFill>
                  <a:latin typeface="Times New Roman"/>
                  <a:ea typeface="Times New Roman"/>
                  <a:cs typeface="Times New Roman"/>
                  <a:sym typeface="Times New Roman"/>
                </a:defRPr>
              </a:lvl1pPr>
            </a:lstStyle>
            <a:p>
              <a:pPr lvl="0">
                <a:defRPr sz="1800">
                  <a:solidFill>
                    <a:srgbClr val="000000"/>
                  </a:solidFill>
                </a:defRPr>
              </a:pPr>
              <a:r>
                <a:rPr sz="1600">
                  <a:solidFill>
                    <a:srgbClr val="FF2600"/>
                  </a:solidFill>
                </a:rPr>
                <a:t>Step 2</a:t>
              </a:r>
            </a:p>
          </p:txBody>
        </p:sp>
      </p:grpSp>
      <p:grpSp>
        <p:nvGrpSpPr>
          <p:cNvPr id="110" name="Group 110"/>
          <p:cNvGrpSpPr/>
          <p:nvPr/>
        </p:nvGrpSpPr>
        <p:grpSpPr>
          <a:xfrm>
            <a:off x="330200" y="4071937"/>
            <a:ext cx="617538" cy="312724"/>
            <a:chOff x="0" y="0"/>
            <a:chExt cx="617537" cy="312723"/>
          </a:xfrm>
        </p:grpSpPr>
        <p:sp>
          <p:nvSpPr>
            <p:cNvPr id="108" name="Shape 108"/>
            <p:cNvSpPr/>
            <p:nvPr/>
          </p:nvSpPr>
          <p:spPr>
            <a:xfrm>
              <a:off x="0" y="0"/>
              <a:ext cx="617538" cy="312724"/>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Times New Roman"/>
                  <a:ea typeface="Times New Roman"/>
                  <a:cs typeface="Times New Roman"/>
                  <a:sym typeface="Times New Roman"/>
                </a:defRPr>
              </a:pPr>
              <a:endParaRPr/>
            </a:p>
          </p:txBody>
        </p:sp>
        <p:sp>
          <p:nvSpPr>
            <p:cNvPr id="109" name="Shape 109"/>
            <p:cNvSpPr/>
            <p:nvPr/>
          </p:nvSpPr>
          <p:spPr>
            <a:xfrm>
              <a:off x="0" y="0"/>
              <a:ext cx="617538" cy="2199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a:solidFill>
                    <a:srgbClr val="FF2600"/>
                  </a:solidFill>
                  <a:latin typeface="Times New Roman"/>
                  <a:ea typeface="Times New Roman"/>
                  <a:cs typeface="Times New Roman"/>
                  <a:sym typeface="Times New Roman"/>
                </a:defRPr>
              </a:lvl1pPr>
            </a:lstStyle>
            <a:p>
              <a:pPr lvl="0">
                <a:defRPr sz="1800">
                  <a:solidFill>
                    <a:srgbClr val="000000"/>
                  </a:solidFill>
                </a:defRPr>
              </a:pPr>
              <a:r>
                <a:rPr sz="1600">
                  <a:solidFill>
                    <a:srgbClr val="FF2600"/>
                  </a:solidFill>
                </a:rPr>
                <a:t>Step 3</a:t>
              </a:r>
            </a:p>
          </p:txBody>
        </p:sp>
      </p:grpSp>
      <p:grpSp>
        <p:nvGrpSpPr>
          <p:cNvPr id="113" name="Group 113"/>
          <p:cNvGrpSpPr/>
          <p:nvPr/>
        </p:nvGrpSpPr>
        <p:grpSpPr>
          <a:xfrm>
            <a:off x="5195887" y="3929062"/>
            <a:ext cx="617538" cy="311137"/>
            <a:chOff x="0" y="0"/>
            <a:chExt cx="617537" cy="311135"/>
          </a:xfrm>
        </p:grpSpPr>
        <p:sp>
          <p:nvSpPr>
            <p:cNvPr id="111" name="Shape 111"/>
            <p:cNvSpPr/>
            <p:nvPr/>
          </p:nvSpPr>
          <p:spPr>
            <a:xfrm>
              <a:off x="0" y="-1"/>
              <a:ext cx="617538" cy="311137"/>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Times New Roman"/>
                  <a:ea typeface="Times New Roman"/>
                  <a:cs typeface="Times New Roman"/>
                  <a:sym typeface="Times New Roman"/>
                </a:defRPr>
              </a:pPr>
              <a:endParaRPr/>
            </a:p>
          </p:txBody>
        </p:sp>
        <p:sp>
          <p:nvSpPr>
            <p:cNvPr id="112" name="Shape 112"/>
            <p:cNvSpPr/>
            <p:nvPr/>
          </p:nvSpPr>
          <p:spPr>
            <a:xfrm>
              <a:off x="0" y="0"/>
              <a:ext cx="617538" cy="21996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a:solidFill>
                    <a:srgbClr val="FF2600"/>
                  </a:solidFill>
                  <a:latin typeface="Times New Roman"/>
                  <a:ea typeface="Times New Roman"/>
                  <a:cs typeface="Times New Roman"/>
                  <a:sym typeface="Times New Roman"/>
                </a:defRPr>
              </a:lvl1pPr>
            </a:lstStyle>
            <a:p>
              <a:pPr lvl="0">
                <a:defRPr sz="1800">
                  <a:solidFill>
                    <a:srgbClr val="000000"/>
                  </a:solidFill>
                </a:defRPr>
              </a:pPr>
              <a:r>
                <a:rPr sz="1600">
                  <a:solidFill>
                    <a:srgbClr val="FF2600"/>
                  </a:solidFill>
                </a:rPr>
                <a:t>Step 4</a:t>
              </a:r>
            </a:p>
          </p:txBody>
        </p:sp>
      </p:grpSp>
      <p:pic>
        <p:nvPicPr>
          <p:cNvPr id="114" name="Screen Shot 2014-02-25 at 12.47.22 AM.png"/>
          <p:cNvPicPr/>
          <p:nvPr/>
        </p:nvPicPr>
        <p:blipFill>
          <a:blip r:embed="rId6">
            <a:extLst/>
          </a:blip>
          <a:stretch>
            <a:fillRect/>
          </a:stretch>
        </p:blipFill>
        <p:spPr>
          <a:xfrm>
            <a:off x="293687" y="1644650"/>
            <a:ext cx="4138613" cy="1633538"/>
          </a:xfrm>
          <a:prstGeom prst="rect">
            <a:avLst/>
          </a:prstGeom>
          <a:ln w="12700">
            <a:miter lim="400000"/>
          </a:ln>
        </p:spPr>
      </p:pic>
      <p:sp>
        <p:nvSpPr>
          <p:cNvPr id="115" name="Shape 115"/>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13</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Shape 117"/>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118" name="Shape 118"/>
          <p:cNvSpPr/>
          <p:nvPr/>
        </p:nvSpPr>
        <p:spPr>
          <a:xfrm>
            <a:off x="5913437" y="6467474"/>
            <a:ext cx="2894013"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a:spcBef>
                <a:spcPts val="0"/>
              </a:spcBef>
              <a:defRPr sz="1200">
                <a:latin typeface="Tahoma"/>
                <a:ea typeface="Tahoma"/>
                <a:cs typeface="Tahoma"/>
                <a:sym typeface="Tahoma"/>
              </a:defRPr>
            </a:lvl1pPr>
          </a:lstStyle>
          <a:p>
            <a:pPr lvl="0">
              <a:defRPr sz="1800"/>
            </a:pPr>
            <a:r>
              <a:rPr sz="1200"/>
              <a:t> </a:t>
            </a:r>
          </a:p>
        </p:txBody>
      </p:sp>
      <p:sp>
        <p:nvSpPr>
          <p:cNvPr id="119" name="Shape 119"/>
          <p:cNvSpPr/>
          <p:nvPr/>
        </p:nvSpPr>
        <p:spPr>
          <a:xfrm>
            <a:off x="8705850" y="6462712"/>
            <a:ext cx="674688"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200">
                <a:latin typeface="Tahoma"/>
                <a:ea typeface="Tahoma"/>
                <a:cs typeface="Tahoma"/>
                <a:sym typeface="Tahoma"/>
              </a:defRPr>
            </a:lvl1pPr>
          </a:lstStyle>
          <a:p>
            <a:pPr lvl="0">
              <a:defRPr sz="1800"/>
            </a:pPr>
            <a:r>
              <a:rPr sz="1200"/>
              <a:t> </a:t>
            </a:r>
          </a:p>
        </p:txBody>
      </p:sp>
      <p:sp>
        <p:nvSpPr>
          <p:cNvPr id="120" name="Shape 120"/>
          <p:cNvSpPr>
            <a:spLocks noGrp="1"/>
          </p:cNvSpPr>
          <p:nvPr>
            <p:ph type="body" idx="1"/>
          </p:nvPr>
        </p:nvSpPr>
        <p:spPr>
          <a:xfrm>
            <a:off x="615950" y="1482725"/>
            <a:ext cx="8575675" cy="4648200"/>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defTabSz="914400">
              <a:lnSpc>
                <a:spcPct val="80000"/>
              </a:lnSpc>
              <a:spcBef>
                <a:spcPts val="600"/>
              </a:spcBef>
              <a:defRPr sz="1800"/>
            </a:pPr>
            <a:r>
              <a:rPr sz="2800">
                <a:solidFill>
                  <a:srgbClr val="FF0000"/>
                </a:solidFill>
                <a:latin typeface="Gill Sans MT"/>
                <a:ea typeface="Gill Sans MT"/>
                <a:cs typeface="Gill Sans MT"/>
                <a:sym typeface="Gill Sans MT"/>
              </a:rPr>
              <a:t>  </a:t>
            </a:r>
            <a:r>
              <a:rPr sz="2800">
                <a:latin typeface="Gill Sans MT"/>
                <a:ea typeface="Gill Sans MT"/>
                <a:cs typeface="Gill Sans MT"/>
                <a:sym typeface="Gill Sans MT"/>
              </a:rPr>
              <a:t>NAT router must:</a:t>
            </a:r>
            <a:br>
              <a:rPr sz="2800">
                <a:latin typeface="Gill Sans MT"/>
                <a:ea typeface="Gill Sans MT"/>
                <a:cs typeface="Gill Sans MT"/>
                <a:sym typeface="Gill Sans MT"/>
              </a:rPr>
            </a:br>
            <a:endParaRPr sz="2800">
              <a:latin typeface="Gill Sans MT"/>
              <a:ea typeface="Gill Sans MT"/>
              <a:cs typeface="Gill Sans MT"/>
              <a:sym typeface="Gill Sans MT"/>
            </a:endParaRPr>
          </a:p>
          <a:p>
            <a:pPr marL="838200" lvl="1" indent="-381000" defTabSz="914400">
              <a:lnSpc>
                <a:spcPct val="80000"/>
              </a:lnSpc>
              <a:spcBef>
                <a:spcPts val="500"/>
              </a:spcBef>
              <a:buClr>
                <a:srgbClr val="000099"/>
              </a:buClr>
              <a:buSzPct val="100000"/>
              <a:buFont typeface="Wingdings"/>
              <a:buChar char="▪"/>
              <a:defRPr sz="1800"/>
            </a:pPr>
            <a:r>
              <a:rPr sz="2400" i="1">
                <a:solidFill>
                  <a:srgbClr val="000099"/>
                </a:solidFill>
                <a:latin typeface="Gill Sans MT"/>
                <a:ea typeface="Gill Sans MT"/>
                <a:cs typeface="Gill Sans MT"/>
                <a:sym typeface="Gill Sans MT"/>
              </a:rPr>
              <a:t>outgoing datagrams:</a:t>
            </a:r>
            <a:r>
              <a:rPr sz="2400">
                <a:solidFill>
                  <a:srgbClr val="000099"/>
                </a:solidFill>
                <a:latin typeface="Gill Sans MT"/>
                <a:ea typeface="Gill Sans MT"/>
                <a:cs typeface="Gill Sans MT"/>
                <a:sym typeface="Gill Sans MT"/>
              </a:rPr>
              <a:t> </a:t>
            </a:r>
            <a:r>
              <a:rPr sz="2400" i="1">
                <a:solidFill>
                  <a:srgbClr val="000099"/>
                </a:solidFill>
                <a:latin typeface="Gill Sans MT"/>
                <a:ea typeface="Gill Sans MT"/>
                <a:cs typeface="Gill Sans MT"/>
                <a:sym typeface="Gill Sans MT"/>
              </a:rPr>
              <a:t>replace</a:t>
            </a:r>
            <a:r>
              <a:rPr sz="2400">
                <a:latin typeface="Gill Sans MT"/>
                <a:ea typeface="Gill Sans MT"/>
                <a:cs typeface="Gill Sans MT"/>
                <a:sym typeface="Gill Sans MT"/>
              </a:rPr>
              <a:t> (source IP address, port #) of every outgoing datagram to (NAT IP address, new port #)</a:t>
            </a:r>
          </a:p>
          <a:p>
            <a:pPr lvl="2" indent="914400" defTabSz="914400">
              <a:lnSpc>
                <a:spcPct val="80000"/>
              </a:lnSpc>
              <a:spcBef>
                <a:spcPts val="500"/>
              </a:spcBef>
              <a:defRPr sz="1800"/>
            </a:pPr>
            <a:r>
              <a:rPr sz="2400">
                <a:latin typeface="Gill Sans MT"/>
                <a:ea typeface="Gill Sans MT"/>
                <a:cs typeface="Gill Sans MT"/>
                <a:sym typeface="Gill Sans MT"/>
              </a:rPr>
              <a:t>. . . remote clients/servers will respond using (NAT IP address, new port #) as destination addr</a:t>
            </a:r>
            <a:br>
              <a:rPr sz="2400">
                <a:latin typeface="Gill Sans MT"/>
                <a:ea typeface="Gill Sans MT"/>
                <a:cs typeface="Gill Sans MT"/>
                <a:sym typeface="Gill Sans MT"/>
              </a:rPr>
            </a:br>
            <a:endParaRPr sz="2400">
              <a:latin typeface="Comic Sans MS"/>
              <a:ea typeface="Comic Sans MS"/>
              <a:cs typeface="Comic Sans MS"/>
              <a:sym typeface="Comic Sans MS"/>
            </a:endParaRPr>
          </a:p>
          <a:p>
            <a:pPr marL="838200" lvl="1" indent="-381000" defTabSz="914400">
              <a:lnSpc>
                <a:spcPct val="80000"/>
              </a:lnSpc>
              <a:spcBef>
                <a:spcPts val="500"/>
              </a:spcBef>
              <a:buClr>
                <a:srgbClr val="000099"/>
              </a:buClr>
              <a:buSzPct val="100000"/>
              <a:buFont typeface="Wingdings"/>
              <a:buChar char="▪"/>
              <a:defRPr sz="1800"/>
            </a:pPr>
            <a:r>
              <a:rPr sz="2400" i="1">
                <a:solidFill>
                  <a:srgbClr val="000099"/>
                </a:solidFill>
                <a:latin typeface="Gill Sans MT"/>
                <a:ea typeface="Gill Sans MT"/>
                <a:cs typeface="Gill Sans MT"/>
                <a:sym typeface="Gill Sans MT"/>
              </a:rPr>
              <a:t>remember (in NAT translation (or forwarding) table)</a:t>
            </a:r>
            <a:r>
              <a:rPr sz="2400" i="1">
                <a:solidFill>
                  <a:srgbClr val="3333CC"/>
                </a:solidFill>
                <a:latin typeface="Gill Sans MT"/>
                <a:ea typeface="Gill Sans MT"/>
                <a:cs typeface="Gill Sans MT"/>
                <a:sym typeface="Gill Sans MT"/>
              </a:rPr>
              <a:t> </a:t>
            </a:r>
            <a:r>
              <a:rPr sz="2400">
                <a:latin typeface="Gill Sans MT"/>
                <a:ea typeface="Gill Sans MT"/>
                <a:cs typeface="Gill Sans MT"/>
                <a:sym typeface="Gill Sans MT"/>
              </a:rPr>
              <a:t>every (source IP address, port #)  to (NAT IP address, new port #) translation pair</a:t>
            </a:r>
            <a:br>
              <a:rPr sz="2400">
                <a:latin typeface="Gill Sans MT"/>
                <a:ea typeface="Gill Sans MT"/>
                <a:cs typeface="Gill Sans MT"/>
                <a:sym typeface="Gill Sans MT"/>
              </a:rPr>
            </a:br>
            <a:endParaRPr sz="2400">
              <a:latin typeface="Gill Sans MT"/>
              <a:ea typeface="Gill Sans MT"/>
              <a:cs typeface="Gill Sans MT"/>
              <a:sym typeface="Gill Sans MT"/>
            </a:endParaRPr>
          </a:p>
          <a:p>
            <a:pPr marL="838200" lvl="1" indent="-381000" defTabSz="914400">
              <a:lnSpc>
                <a:spcPct val="80000"/>
              </a:lnSpc>
              <a:spcBef>
                <a:spcPts val="500"/>
              </a:spcBef>
              <a:buClr>
                <a:srgbClr val="000099"/>
              </a:buClr>
              <a:buSzPct val="100000"/>
              <a:buFont typeface="Wingdings"/>
              <a:buChar char="▪"/>
              <a:defRPr sz="1800"/>
            </a:pPr>
            <a:r>
              <a:rPr sz="2400" i="1">
                <a:solidFill>
                  <a:srgbClr val="000099"/>
                </a:solidFill>
                <a:latin typeface="Gill Sans MT"/>
                <a:ea typeface="Gill Sans MT"/>
                <a:cs typeface="Gill Sans MT"/>
                <a:sym typeface="Gill Sans MT"/>
              </a:rPr>
              <a:t>incoming datagrams:</a:t>
            </a:r>
            <a:r>
              <a:rPr sz="2400">
                <a:solidFill>
                  <a:srgbClr val="000099"/>
                </a:solidFill>
                <a:latin typeface="Gill Sans MT"/>
                <a:ea typeface="Gill Sans MT"/>
                <a:cs typeface="Gill Sans MT"/>
                <a:sym typeface="Gill Sans MT"/>
              </a:rPr>
              <a:t> </a:t>
            </a:r>
            <a:r>
              <a:rPr sz="2400" i="1">
                <a:solidFill>
                  <a:srgbClr val="000099"/>
                </a:solidFill>
                <a:latin typeface="Gill Sans MT"/>
                <a:ea typeface="Gill Sans MT"/>
                <a:cs typeface="Gill Sans MT"/>
                <a:sym typeface="Gill Sans MT"/>
              </a:rPr>
              <a:t>replace</a:t>
            </a:r>
            <a:r>
              <a:rPr sz="2400">
                <a:latin typeface="Gill Sans MT"/>
                <a:ea typeface="Gill Sans MT"/>
                <a:cs typeface="Gill Sans MT"/>
                <a:sym typeface="Gill Sans MT"/>
              </a:rPr>
              <a:t> (NAT IP address, new port #) in dest fields of every incoming datagram with corresponding (source IP address, port #) stored in NAT table</a:t>
            </a:r>
          </a:p>
        </p:txBody>
      </p:sp>
      <p:sp>
        <p:nvSpPr>
          <p:cNvPr id="121" name="Shape 121"/>
          <p:cNvSpPr>
            <a:spLocks noGrp="1"/>
          </p:cNvSpPr>
          <p:nvPr>
            <p:ph type="title"/>
          </p:nvPr>
        </p:nvSpPr>
        <p:spPr>
          <a:xfrm>
            <a:off x="906462" y="238125"/>
            <a:ext cx="8091488" cy="908050"/>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NAT: Implementation</a:t>
            </a:r>
          </a:p>
        </p:txBody>
      </p:sp>
      <p:pic>
        <p:nvPicPr>
          <p:cNvPr id="122"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sp>
        <p:nvSpPr>
          <p:cNvPr id="123" name="Shape 123"/>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14</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Shape 125"/>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126" name="Shape 126"/>
          <p:cNvSpPr/>
          <p:nvPr/>
        </p:nvSpPr>
        <p:spPr>
          <a:xfrm>
            <a:off x="5913437" y="6467474"/>
            <a:ext cx="2894013"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a:spcBef>
                <a:spcPts val="0"/>
              </a:spcBef>
              <a:defRPr sz="1200">
                <a:latin typeface="Tahoma"/>
                <a:ea typeface="Tahoma"/>
                <a:cs typeface="Tahoma"/>
                <a:sym typeface="Tahoma"/>
              </a:defRPr>
            </a:lvl1pPr>
          </a:lstStyle>
          <a:p>
            <a:pPr lvl="0">
              <a:defRPr sz="1800"/>
            </a:pPr>
            <a:r>
              <a:rPr sz="1200"/>
              <a:t> </a:t>
            </a:r>
          </a:p>
        </p:txBody>
      </p:sp>
      <p:sp>
        <p:nvSpPr>
          <p:cNvPr id="127" name="Shape 127"/>
          <p:cNvSpPr/>
          <p:nvPr/>
        </p:nvSpPr>
        <p:spPr>
          <a:xfrm>
            <a:off x="592088" y="3756031"/>
            <a:ext cx="3833816" cy="1154095"/>
          </a:xfrm>
          <a:custGeom>
            <a:avLst/>
            <a:gdLst/>
            <a:ahLst/>
            <a:cxnLst>
              <a:cxn ang="0">
                <a:pos x="wd2" y="hd2"/>
              </a:cxn>
              <a:cxn ang="5400000">
                <a:pos x="wd2" y="hd2"/>
              </a:cxn>
              <a:cxn ang="10800000">
                <a:pos x="wd2" y="hd2"/>
              </a:cxn>
              <a:cxn ang="16200000">
                <a:pos x="wd2" y="hd2"/>
              </a:cxn>
            </a:cxnLst>
            <a:rect l="0" t="0" r="r" b="b"/>
            <a:pathLst>
              <a:path w="20255" h="18387" extrusionOk="0">
                <a:moveTo>
                  <a:pt x="17803" y="5535"/>
                </a:moveTo>
                <a:cubicBezTo>
                  <a:pt x="15270" y="4852"/>
                  <a:pt x="6711" y="6344"/>
                  <a:pt x="3808" y="5484"/>
                </a:cubicBezTo>
                <a:cubicBezTo>
                  <a:pt x="904" y="4624"/>
                  <a:pt x="971" y="-1673"/>
                  <a:pt x="400" y="426"/>
                </a:cubicBezTo>
                <a:cubicBezTo>
                  <a:pt x="-171" y="2525"/>
                  <a:pt x="-95" y="16235"/>
                  <a:pt x="400" y="18081"/>
                </a:cubicBezTo>
                <a:cubicBezTo>
                  <a:pt x="895" y="19927"/>
                  <a:pt x="285" y="12871"/>
                  <a:pt x="3389" y="11454"/>
                </a:cubicBezTo>
                <a:cubicBezTo>
                  <a:pt x="6492" y="10038"/>
                  <a:pt x="16632" y="10620"/>
                  <a:pt x="19031" y="9633"/>
                </a:cubicBezTo>
                <a:cubicBezTo>
                  <a:pt x="21429" y="8646"/>
                  <a:pt x="19916" y="6395"/>
                  <a:pt x="17803" y="5535"/>
                </a:cubicBezTo>
                <a:close/>
              </a:path>
            </a:pathLst>
          </a:custGeom>
          <a:gradFill>
            <a:gsLst>
              <a:gs pos="0">
                <a:srgbClr val="FFFFFF">
                  <a:alpha val="97999"/>
                </a:srgbClr>
              </a:gs>
              <a:gs pos="100000">
                <a:srgbClr val="66CCFF"/>
              </a:gs>
            </a:gsLst>
          </a:gradFill>
          <a:ln w="12700">
            <a:miter lim="400000"/>
          </a:ln>
        </p:spPr>
        <p:txBody>
          <a:bodyPr lIns="0" tIns="0" rIns="0" bIns="0" anchor="ctr"/>
          <a:lstStyle/>
          <a:p>
            <a:pPr lvl="0" algn="l">
              <a:spcBef>
                <a:spcPts val="0"/>
              </a:spcBef>
              <a:defRPr sz="2400">
                <a:latin typeface="Arial"/>
                <a:ea typeface="Arial"/>
                <a:cs typeface="Arial"/>
                <a:sym typeface="Arial"/>
              </a:defRPr>
            </a:pPr>
            <a:endParaRPr/>
          </a:p>
        </p:txBody>
      </p:sp>
      <p:sp>
        <p:nvSpPr>
          <p:cNvPr id="128" name="Shape 128"/>
          <p:cNvSpPr/>
          <p:nvPr/>
        </p:nvSpPr>
        <p:spPr>
          <a:xfrm>
            <a:off x="5016416" y="2932014"/>
            <a:ext cx="3571786" cy="2632073"/>
          </a:xfrm>
          <a:custGeom>
            <a:avLst/>
            <a:gdLst/>
            <a:ahLst/>
            <a:cxnLst>
              <a:cxn ang="0">
                <a:pos x="wd2" y="hd2"/>
              </a:cxn>
              <a:cxn ang="5400000">
                <a:pos x="wd2" y="hd2"/>
              </a:cxn>
              <a:cxn ang="10800000">
                <a:pos x="wd2" y="hd2"/>
              </a:cxn>
              <a:cxn ang="16200000">
                <a:pos x="wd2" y="hd2"/>
              </a:cxn>
            </a:cxnLst>
            <a:rect l="0" t="0" r="r" b="b"/>
            <a:pathLst>
              <a:path w="20632" h="21078" extrusionOk="0">
                <a:moveTo>
                  <a:pt x="2233" y="9589"/>
                </a:moveTo>
                <a:cubicBezTo>
                  <a:pt x="4415" y="9183"/>
                  <a:pt x="12002" y="10339"/>
                  <a:pt x="14175" y="9221"/>
                </a:cubicBezTo>
                <a:cubicBezTo>
                  <a:pt x="16349" y="8102"/>
                  <a:pt x="14717" y="4377"/>
                  <a:pt x="15294" y="2839"/>
                </a:cubicBezTo>
                <a:cubicBezTo>
                  <a:pt x="15872" y="1300"/>
                  <a:pt x="16890" y="118"/>
                  <a:pt x="17642" y="16"/>
                </a:cubicBezTo>
                <a:cubicBezTo>
                  <a:pt x="18395" y="-85"/>
                  <a:pt x="19330" y="258"/>
                  <a:pt x="19825" y="2241"/>
                </a:cubicBezTo>
                <a:cubicBezTo>
                  <a:pt x="20321" y="4224"/>
                  <a:pt x="20632" y="8903"/>
                  <a:pt x="20632" y="11890"/>
                </a:cubicBezTo>
                <a:cubicBezTo>
                  <a:pt x="20632" y="14878"/>
                  <a:pt x="20614" y="18794"/>
                  <a:pt x="19825" y="20154"/>
                </a:cubicBezTo>
                <a:cubicBezTo>
                  <a:pt x="19037" y="21515"/>
                  <a:pt x="16817" y="21273"/>
                  <a:pt x="15909" y="20078"/>
                </a:cubicBezTo>
                <a:cubicBezTo>
                  <a:pt x="15001" y="18883"/>
                  <a:pt x="16826" y="14344"/>
                  <a:pt x="14350" y="12946"/>
                </a:cubicBezTo>
                <a:cubicBezTo>
                  <a:pt x="11873" y="11547"/>
                  <a:pt x="3067" y="12208"/>
                  <a:pt x="1049" y="11649"/>
                </a:cubicBezTo>
                <a:cubicBezTo>
                  <a:pt x="-968" y="11090"/>
                  <a:pt x="196" y="10022"/>
                  <a:pt x="2233" y="9589"/>
                </a:cubicBezTo>
                <a:close/>
              </a:path>
            </a:pathLst>
          </a:custGeom>
          <a:solidFill>
            <a:srgbClr val="66CCFF"/>
          </a:solidFill>
          <a:ln w="12700">
            <a:miter lim="400000"/>
          </a:ln>
        </p:spPr>
        <p:txBody>
          <a:bodyPr lIns="0" tIns="0" rIns="0" bIns="0" anchor="ctr"/>
          <a:lstStyle/>
          <a:p>
            <a:pPr lvl="0" algn="l">
              <a:spcBef>
                <a:spcPts val="0"/>
              </a:spcBef>
              <a:defRPr sz="2400">
                <a:latin typeface="Arial"/>
                <a:ea typeface="Arial"/>
                <a:cs typeface="Arial"/>
                <a:sym typeface="Arial"/>
              </a:defRPr>
            </a:pPr>
            <a:endParaRPr/>
          </a:p>
        </p:txBody>
      </p:sp>
      <p:sp>
        <p:nvSpPr>
          <p:cNvPr id="129" name="Shape 129"/>
          <p:cNvSpPr/>
          <p:nvPr/>
        </p:nvSpPr>
        <p:spPr>
          <a:xfrm>
            <a:off x="4964112" y="4244975"/>
            <a:ext cx="604838" cy="0"/>
          </a:xfrm>
          <a:prstGeom prst="line">
            <a:avLst/>
          </a:prstGeom>
          <a:ln w="12700">
            <a:solidFill/>
            <a:round/>
          </a:ln>
        </p:spPr>
        <p:txBody>
          <a:bodyPr lIns="0" tIns="0" rIns="0" bIns="0"/>
          <a:lstStyle/>
          <a:p>
            <a:pPr lvl="0" algn="l" defTabSz="457200">
              <a:spcBef>
                <a:spcPts val="0"/>
              </a:spcBef>
              <a:defRPr sz="1200"/>
            </a:pPr>
            <a:endParaRPr/>
          </a:p>
        </p:txBody>
      </p:sp>
      <p:sp>
        <p:nvSpPr>
          <p:cNvPr id="130" name="Shape 130"/>
          <p:cNvSpPr/>
          <p:nvPr/>
        </p:nvSpPr>
        <p:spPr>
          <a:xfrm>
            <a:off x="7804150" y="3495675"/>
            <a:ext cx="133351" cy="7938"/>
          </a:xfrm>
          <a:prstGeom prst="line">
            <a:avLst/>
          </a:prstGeom>
          <a:ln w="12700">
            <a:solidFill/>
            <a:round/>
          </a:ln>
        </p:spPr>
        <p:txBody>
          <a:bodyPr lIns="0" tIns="0" rIns="0" bIns="0"/>
          <a:lstStyle/>
          <a:p>
            <a:pPr lvl="0" algn="l" defTabSz="457200">
              <a:spcBef>
                <a:spcPts val="0"/>
              </a:spcBef>
              <a:defRPr sz="1200"/>
            </a:pPr>
            <a:endParaRPr/>
          </a:p>
        </p:txBody>
      </p:sp>
      <p:sp>
        <p:nvSpPr>
          <p:cNvPr id="131" name="Shape 131"/>
          <p:cNvSpPr/>
          <p:nvPr/>
        </p:nvSpPr>
        <p:spPr>
          <a:xfrm>
            <a:off x="7810500" y="5002212"/>
            <a:ext cx="171450" cy="1"/>
          </a:xfrm>
          <a:prstGeom prst="line">
            <a:avLst/>
          </a:prstGeom>
          <a:ln w="12700">
            <a:solidFill/>
            <a:round/>
          </a:ln>
        </p:spPr>
        <p:txBody>
          <a:bodyPr lIns="0" tIns="0" rIns="0" bIns="0"/>
          <a:lstStyle/>
          <a:p>
            <a:pPr lvl="0" algn="l" defTabSz="457200">
              <a:spcBef>
                <a:spcPts val="0"/>
              </a:spcBef>
              <a:defRPr sz="1200"/>
            </a:pPr>
            <a:endParaRPr/>
          </a:p>
        </p:txBody>
      </p:sp>
      <p:sp>
        <p:nvSpPr>
          <p:cNvPr id="132" name="Shape 132"/>
          <p:cNvSpPr/>
          <p:nvPr/>
        </p:nvSpPr>
        <p:spPr>
          <a:xfrm>
            <a:off x="8429625" y="3227387"/>
            <a:ext cx="744538" cy="24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a:latin typeface="Gill Sans MT"/>
                <a:ea typeface="Gill Sans MT"/>
                <a:cs typeface="Gill Sans MT"/>
                <a:sym typeface="Gill Sans MT"/>
              </a:defRPr>
            </a:lvl1pPr>
          </a:lstStyle>
          <a:p>
            <a:pPr lvl="0">
              <a:defRPr sz="1800"/>
            </a:pPr>
            <a:r>
              <a:rPr sz="1600"/>
              <a:t>10.0.0.1</a:t>
            </a:r>
          </a:p>
        </p:txBody>
      </p:sp>
      <p:sp>
        <p:nvSpPr>
          <p:cNvPr id="133" name="Shape 133"/>
          <p:cNvSpPr/>
          <p:nvPr/>
        </p:nvSpPr>
        <p:spPr>
          <a:xfrm>
            <a:off x="8556625" y="3995737"/>
            <a:ext cx="744538" cy="24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a:latin typeface="Gill Sans MT"/>
                <a:ea typeface="Gill Sans MT"/>
                <a:cs typeface="Gill Sans MT"/>
                <a:sym typeface="Gill Sans MT"/>
              </a:defRPr>
            </a:lvl1pPr>
          </a:lstStyle>
          <a:p>
            <a:pPr lvl="0">
              <a:defRPr sz="1800"/>
            </a:pPr>
            <a:r>
              <a:rPr sz="1600"/>
              <a:t>10.0.0.2</a:t>
            </a:r>
          </a:p>
        </p:txBody>
      </p:sp>
      <p:sp>
        <p:nvSpPr>
          <p:cNvPr id="134" name="Shape 134"/>
          <p:cNvSpPr/>
          <p:nvPr/>
        </p:nvSpPr>
        <p:spPr>
          <a:xfrm>
            <a:off x="8518525" y="4891087"/>
            <a:ext cx="744538" cy="24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a:latin typeface="Gill Sans MT"/>
                <a:ea typeface="Gill Sans MT"/>
                <a:cs typeface="Gill Sans MT"/>
                <a:sym typeface="Gill Sans MT"/>
              </a:defRPr>
            </a:lvl1pPr>
          </a:lstStyle>
          <a:p>
            <a:pPr lvl="0">
              <a:defRPr sz="1800"/>
            </a:pPr>
            <a:r>
              <a:rPr sz="1600"/>
              <a:t>10.0.0.3</a:t>
            </a:r>
          </a:p>
        </p:txBody>
      </p:sp>
      <p:grpSp>
        <p:nvGrpSpPr>
          <p:cNvPr id="150" name="Group 150"/>
          <p:cNvGrpSpPr/>
          <p:nvPr/>
        </p:nvGrpSpPr>
        <p:grpSpPr>
          <a:xfrm>
            <a:off x="6010275" y="2855912"/>
            <a:ext cx="1871577" cy="1033438"/>
            <a:chOff x="0" y="0"/>
            <a:chExt cx="1871576" cy="1033437"/>
          </a:xfrm>
        </p:grpSpPr>
        <p:grpSp>
          <p:nvGrpSpPr>
            <p:cNvPr id="145" name="Group 145"/>
            <p:cNvGrpSpPr/>
            <p:nvPr/>
          </p:nvGrpSpPr>
          <p:grpSpPr>
            <a:xfrm>
              <a:off x="0" y="-1"/>
              <a:ext cx="1871577" cy="566739"/>
              <a:chOff x="0" y="0"/>
              <a:chExt cx="1871576" cy="566737"/>
            </a:xfrm>
          </p:grpSpPr>
          <p:sp>
            <p:nvSpPr>
              <p:cNvPr id="135" name="Shape 135"/>
              <p:cNvSpPr/>
              <p:nvPr/>
            </p:nvSpPr>
            <p:spPr>
              <a:xfrm>
                <a:off x="6756" y="69849"/>
                <a:ext cx="1864821" cy="406401"/>
              </a:xfrm>
              <a:prstGeom prst="rect">
                <a:avLst/>
              </a:prstGeom>
              <a:solidFill>
                <a:srgbClr val="FFFFFF"/>
              </a:soli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136" name="Shape 136"/>
              <p:cNvSpPr/>
              <p:nvPr/>
            </p:nvSpPr>
            <p:spPr>
              <a:xfrm>
                <a:off x="0" y="42861"/>
                <a:ext cx="1765242" cy="3556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lvl="0" algn="l">
                  <a:spcBef>
                    <a:spcPts val="0"/>
                  </a:spcBef>
                  <a:defRPr sz="1800"/>
                </a:pPr>
                <a:r>
                  <a:rPr sz="1200">
                    <a:latin typeface="Gill Sans MT"/>
                    <a:ea typeface="Gill Sans MT"/>
                    <a:cs typeface="Gill Sans MT"/>
                    <a:sym typeface="Gill Sans MT"/>
                  </a:rPr>
                  <a:t>S: 10.0.0.1, 3345</a:t>
                </a:r>
              </a:p>
              <a:p>
                <a:pPr lvl="0" algn="l">
                  <a:spcBef>
                    <a:spcPts val="0"/>
                  </a:spcBef>
                  <a:defRPr sz="1800"/>
                </a:pPr>
                <a:r>
                  <a:rPr sz="1200">
                    <a:latin typeface="Gill Sans MT"/>
                    <a:ea typeface="Gill Sans MT"/>
                    <a:cs typeface="Gill Sans MT"/>
                    <a:sym typeface="Gill Sans MT"/>
                  </a:rPr>
                  <a:t>D: 128.119.40.186, 80</a:t>
                </a:r>
              </a:p>
            </p:txBody>
          </p:sp>
          <p:grpSp>
            <p:nvGrpSpPr>
              <p:cNvPr id="140" name="Group 140"/>
              <p:cNvGrpSpPr/>
              <p:nvPr/>
            </p:nvGrpSpPr>
            <p:grpSpPr>
              <a:xfrm>
                <a:off x="1711185" y="0"/>
                <a:ext cx="81084" cy="157163"/>
                <a:chOff x="0" y="0"/>
                <a:chExt cx="81082" cy="157162"/>
              </a:xfrm>
            </p:grpSpPr>
            <p:sp>
              <p:nvSpPr>
                <p:cNvPr id="137" name="Shape 137"/>
                <p:cNvSpPr/>
                <p:nvPr/>
              </p:nvSpPr>
              <p:spPr>
                <a:xfrm>
                  <a:off x="0" y="0"/>
                  <a:ext cx="81083" cy="157163"/>
                </a:xfrm>
                <a:custGeom>
                  <a:avLst/>
                  <a:gdLst/>
                  <a:ahLst/>
                  <a:cxnLst>
                    <a:cxn ang="0">
                      <a:pos x="wd2" y="hd2"/>
                    </a:cxn>
                    <a:cxn ang="5400000">
                      <a:pos x="wd2" y="hd2"/>
                    </a:cxn>
                    <a:cxn ang="10800000">
                      <a:pos x="wd2" y="hd2"/>
                    </a:cxn>
                    <a:cxn ang="16200000">
                      <a:pos x="wd2" y="hd2"/>
                    </a:cxn>
                  </a:cxnLst>
                  <a:rect l="0" t="0" r="r" b="b"/>
                  <a:pathLst>
                    <a:path w="21600" h="21600" extrusionOk="0">
                      <a:moveTo>
                        <a:pt x="9449" y="0"/>
                      </a:moveTo>
                      <a:lnTo>
                        <a:pt x="0" y="15709"/>
                      </a:lnTo>
                      <a:lnTo>
                        <a:pt x="12149" y="21600"/>
                      </a:lnTo>
                      <a:lnTo>
                        <a:pt x="21600" y="4581"/>
                      </a:lnTo>
                      <a:lnTo>
                        <a:pt x="9449" y="0"/>
                      </a:lnTo>
                      <a:close/>
                    </a:path>
                  </a:pathLst>
                </a:custGeom>
                <a:solidFill>
                  <a:srgbClr val="FFFFFF"/>
                </a:soli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138" name="Shape 138"/>
                <p:cNvSpPr/>
                <p:nvPr/>
              </p:nvSpPr>
              <p:spPr>
                <a:xfrm flipH="1">
                  <a:off x="6755" y="14286"/>
                  <a:ext cx="35476" cy="107952"/>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139" name="Shape 139"/>
                <p:cNvSpPr/>
                <p:nvPr/>
              </p:nvSpPr>
              <p:spPr>
                <a:xfrm flipH="1">
                  <a:off x="47297" y="33336"/>
                  <a:ext cx="33786" cy="107952"/>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144" name="Group 144"/>
              <p:cNvGrpSpPr/>
              <p:nvPr/>
            </p:nvGrpSpPr>
            <p:grpSpPr>
              <a:xfrm>
                <a:off x="1690914" y="409574"/>
                <a:ext cx="81085" cy="157164"/>
                <a:chOff x="0" y="0"/>
                <a:chExt cx="81083" cy="157162"/>
              </a:xfrm>
            </p:grpSpPr>
            <p:sp>
              <p:nvSpPr>
                <p:cNvPr id="141" name="Shape 141"/>
                <p:cNvSpPr/>
                <p:nvPr/>
              </p:nvSpPr>
              <p:spPr>
                <a:xfrm>
                  <a:off x="0" y="0"/>
                  <a:ext cx="81084" cy="157163"/>
                </a:xfrm>
                <a:custGeom>
                  <a:avLst/>
                  <a:gdLst/>
                  <a:ahLst/>
                  <a:cxnLst>
                    <a:cxn ang="0">
                      <a:pos x="wd2" y="hd2"/>
                    </a:cxn>
                    <a:cxn ang="5400000">
                      <a:pos x="wd2" y="hd2"/>
                    </a:cxn>
                    <a:cxn ang="10800000">
                      <a:pos x="wd2" y="hd2"/>
                    </a:cxn>
                    <a:cxn ang="16200000">
                      <a:pos x="wd2" y="hd2"/>
                    </a:cxn>
                  </a:cxnLst>
                  <a:rect l="0" t="0" r="r" b="b"/>
                  <a:pathLst>
                    <a:path w="21600" h="21600" extrusionOk="0">
                      <a:moveTo>
                        <a:pt x="9449" y="0"/>
                      </a:moveTo>
                      <a:lnTo>
                        <a:pt x="0" y="15709"/>
                      </a:lnTo>
                      <a:lnTo>
                        <a:pt x="12149" y="21600"/>
                      </a:lnTo>
                      <a:lnTo>
                        <a:pt x="21600" y="4581"/>
                      </a:lnTo>
                      <a:lnTo>
                        <a:pt x="9449" y="0"/>
                      </a:lnTo>
                      <a:close/>
                    </a:path>
                  </a:pathLst>
                </a:custGeom>
                <a:solidFill>
                  <a:srgbClr val="FFFFFF"/>
                </a:soli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142" name="Shape 142"/>
                <p:cNvSpPr/>
                <p:nvPr/>
              </p:nvSpPr>
              <p:spPr>
                <a:xfrm flipH="1">
                  <a:off x="6756" y="14286"/>
                  <a:ext cx="35476" cy="107952"/>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143" name="Shape 143"/>
                <p:cNvSpPr/>
                <p:nvPr/>
              </p:nvSpPr>
              <p:spPr>
                <a:xfrm flipH="1">
                  <a:off x="47298" y="33336"/>
                  <a:ext cx="33786" cy="107952"/>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sp>
          <p:nvSpPr>
            <p:cNvPr id="146" name="Shape 146"/>
            <p:cNvSpPr/>
            <p:nvPr/>
          </p:nvSpPr>
          <p:spPr>
            <a:xfrm>
              <a:off x="36512" y="490536"/>
              <a:ext cx="895310" cy="54290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21600" y="0"/>
                  </a:lnTo>
                </a:path>
              </a:pathLst>
            </a:custGeom>
            <a:noFill/>
            <a:ln w="25400" cap="flat">
              <a:solidFill>
                <a:srgbClr val="000000"/>
              </a:solidFill>
              <a:prstDash val="solid"/>
              <a:round/>
              <a:headEnd type="triangle" w="med" len="me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nvGrpSpPr>
            <p:cNvPr id="149" name="Group 149"/>
            <p:cNvGrpSpPr/>
            <p:nvPr/>
          </p:nvGrpSpPr>
          <p:grpSpPr>
            <a:xfrm>
              <a:off x="765166" y="573087"/>
              <a:ext cx="346058" cy="361924"/>
              <a:chOff x="-8" y="1"/>
              <a:chExt cx="346057" cy="361922"/>
            </a:xfrm>
          </p:grpSpPr>
          <p:sp>
            <p:nvSpPr>
              <p:cNvPr id="147" name="Shape 147"/>
              <p:cNvSpPr/>
              <p:nvPr/>
            </p:nvSpPr>
            <p:spPr>
              <a:xfrm>
                <a:off x="-9" y="15867"/>
                <a:ext cx="346058" cy="346057"/>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solidFill>
                <a:srgbClr val="FFFFFF"/>
              </a:solidFill>
              <a:ln w="3175" cap="flat">
                <a:solidFill>
                  <a:srgbClr val="CC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148" name="Shape 148"/>
              <p:cNvSpPr/>
              <p:nvPr/>
            </p:nvSpPr>
            <p:spPr>
              <a:xfrm>
                <a:off x="22224" y="1"/>
                <a:ext cx="218441" cy="2667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solidFill>
                      <a:srgbClr val="CC0000"/>
                    </a:solidFill>
                    <a:latin typeface="Gill Sans MT"/>
                    <a:ea typeface="Gill Sans MT"/>
                    <a:cs typeface="Gill Sans MT"/>
                    <a:sym typeface="Gill Sans MT"/>
                  </a:defRPr>
                </a:lvl1pPr>
              </a:lstStyle>
              <a:p>
                <a:pPr lvl="0">
                  <a:defRPr>
                    <a:solidFill>
                      <a:srgbClr val="000000"/>
                    </a:solidFill>
                  </a:defRPr>
                </a:pPr>
                <a:r>
                  <a:rPr>
                    <a:solidFill>
                      <a:srgbClr val="CC0000"/>
                    </a:solidFill>
                  </a:rPr>
                  <a:t>1</a:t>
                </a:r>
              </a:p>
            </p:txBody>
          </p:sp>
        </p:grpSp>
      </p:grpSp>
      <p:sp>
        <p:nvSpPr>
          <p:cNvPr id="151" name="Shape 151"/>
          <p:cNvSpPr/>
          <p:nvPr/>
        </p:nvSpPr>
        <p:spPr>
          <a:xfrm>
            <a:off x="4914900" y="3817937"/>
            <a:ext cx="744538" cy="24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a:latin typeface="Gill Sans MT"/>
                <a:ea typeface="Gill Sans MT"/>
                <a:cs typeface="Gill Sans MT"/>
                <a:sym typeface="Gill Sans MT"/>
              </a:defRPr>
            </a:lvl1pPr>
          </a:lstStyle>
          <a:p>
            <a:pPr lvl="0">
              <a:defRPr sz="1800"/>
            </a:pPr>
            <a:r>
              <a:rPr sz="1600"/>
              <a:t>10.0.0.4</a:t>
            </a:r>
          </a:p>
        </p:txBody>
      </p:sp>
      <p:sp>
        <p:nvSpPr>
          <p:cNvPr id="152" name="Shape 152"/>
          <p:cNvSpPr/>
          <p:nvPr/>
        </p:nvSpPr>
        <p:spPr>
          <a:xfrm flipH="1">
            <a:off x="5037137" y="4071937"/>
            <a:ext cx="85726" cy="130176"/>
          </a:xfrm>
          <a:prstGeom prst="line">
            <a:avLst/>
          </a:prstGeom>
          <a:ln w="12700">
            <a:solidFill/>
            <a:round/>
            <a:tailEnd type="triangle"/>
          </a:ln>
        </p:spPr>
        <p:txBody>
          <a:bodyPr lIns="0" tIns="0" rIns="0" bIns="0"/>
          <a:lstStyle/>
          <a:p>
            <a:pPr lvl="0" algn="l" defTabSz="457200">
              <a:spcBef>
                <a:spcPts val="0"/>
              </a:spcBef>
              <a:defRPr sz="1200"/>
            </a:pPr>
            <a:endParaRPr/>
          </a:p>
        </p:txBody>
      </p:sp>
      <p:sp>
        <p:nvSpPr>
          <p:cNvPr id="153" name="Shape 153"/>
          <p:cNvSpPr/>
          <p:nvPr/>
        </p:nvSpPr>
        <p:spPr>
          <a:xfrm>
            <a:off x="3076575" y="4375150"/>
            <a:ext cx="1049338" cy="2413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a:latin typeface="Gill Sans MT"/>
                <a:ea typeface="Gill Sans MT"/>
                <a:cs typeface="Gill Sans MT"/>
                <a:sym typeface="Gill Sans MT"/>
              </a:defRPr>
            </a:lvl1pPr>
          </a:lstStyle>
          <a:p>
            <a:pPr lvl="0">
              <a:defRPr sz="1800"/>
            </a:pPr>
            <a:r>
              <a:rPr sz="1600"/>
              <a:t>138.76.29.7</a:t>
            </a:r>
          </a:p>
        </p:txBody>
      </p:sp>
      <p:sp>
        <p:nvSpPr>
          <p:cNvPr id="154" name="Shape 154"/>
          <p:cNvSpPr/>
          <p:nvPr/>
        </p:nvSpPr>
        <p:spPr>
          <a:xfrm flipH="1">
            <a:off x="4297362" y="4310062"/>
            <a:ext cx="85726" cy="130176"/>
          </a:xfrm>
          <a:prstGeom prst="line">
            <a:avLst/>
          </a:prstGeom>
          <a:ln w="12700">
            <a:solidFill/>
            <a:round/>
            <a:headEnd type="triangle"/>
          </a:ln>
        </p:spPr>
        <p:txBody>
          <a:bodyPr lIns="0" tIns="0" rIns="0" bIns="0"/>
          <a:lstStyle/>
          <a:p>
            <a:pPr lvl="0" algn="l" defTabSz="457200">
              <a:spcBef>
                <a:spcPts val="0"/>
              </a:spcBef>
              <a:defRPr sz="1200"/>
            </a:pPr>
            <a:endParaRPr/>
          </a:p>
        </p:txBody>
      </p:sp>
      <p:grpSp>
        <p:nvGrpSpPr>
          <p:cNvPr id="157" name="Group 157"/>
          <p:cNvGrpSpPr/>
          <p:nvPr/>
        </p:nvGrpSpPr>
        <p:grpSpPr>
          <a:xfrm>
            <a:off x="6850062" y="1568451"/>
            <a:ext cx="2206626" cy="1390649"/>
            <a:chOff x="0" y="1"/>
            <a:chExt cx="2206625" cy="1390648"/>
          </a:xfrm>
        </p:grpSpPr>
        <p:sp>
          <p:nvSpPr>
            <p:cNvPr id="155" name="Shape 155"/>
            <p:cNvSpPr/>
            <p:nvPr/>
          </p:nvSpPr>
          <p:spPr>
            <a:xfrm>
              <a:off x="280895" y="1"/>
              <a:ext cx="1925731" cy="72009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lvl="0" algn="l">
                <a:lnSpc>
                  <a:spcPct val="85000"/>
                </a:lnSpc>
                <a:spcBef>
                  <a:spcPts val="0"/>
                </a:spcBef>
                <a:defRPr sz="1800"/>
              </a:pPr>
              <a:r>
                <a:rPr b="1" i="1">
                  <a:solidFill>
                    <a:srgbClr val="CC0000"/>
                  </a:solidFill>
                  <a:latin typeface="Gill Sans MT"/>
                  <a:ea typeface="Gill Sans MT"/>
                  <a:cs typeface="Gill Sans MT"/>
                  <a:sym typeface="Gill Sans MT"/>
                </a:rPr>
                <a:t>1:</a:t>
              </a:r>
              <a:r>
                <a:rPr>
                  <a:solidFill>
                    <a:srgbClr val="FF0000"/>
                  </a:solidFill>
                  <a:latin typeface="Gill Sans MT"/>
                  <a:ea typeface="Gill Sans MT"/>
                  <a:cs typeface="Gill Sans MT"/>
                  <a:sym typeface="Gill Sans MT"/>
                </a:rPr>
                <a:t> </a:t>
              </a:r>
              <a:r>
                <a:rPr>
                  <a:solidFill>
                    <a:srgbClr val="000099"/>
                  </a:solidFill>
                  <a:latin typeface="Gill Sans MT"/>
                  <a:ea typeface="Gill Sans MT"/>
                  <a:cs typeface="Gill Sans MT"/>
                  <a:sym typeface="Gill Sans MT"/>
                </a:rPr>
                <a:t>host 10.0.0.1 </a:t>
              </a:r>
            </a:p>
            <a:p>
              <a:pPr lvl="0" algn="l">
                <a:lnSpc>
                  <a:spcPct val="85000"/>
                </a:lnSpc>
                <a:spcBef>
                  <a:spcPts val="0"/>
                </a:spcBef>
                <a:defRPr sz="1800"/>
              </a:pPr>
              <a:r>
                <a:rPr>
                  <a:solidFill>
                    <a:srgbClr val="000099"/>
                  </a:solidFill>
                  <a:latin typeface="Gill Sans MT"/>
                  <a:ea typeface="Gill Sans MT"/>
                  <a:cs typeface="Gill Sans MT"/>
                  <a:sym typeface="Gill Sans MT"/>
                </a:rPr>
                <a:t>sends datagram to </a:t>
              </a:r>
            </a:p>
            <a:p>
              <a:pPr lvl="0" algn="l">
                <a:lnSpc>
                  <a:spcPct val="85000"/>
                </a:lnSpc>
                <a:spcBef>
                  <a:spcPts val="0"/>
                </a:spcBef>
                <a:defRPr sz="1800"/>
              </a:pPr>
              <a:r>
                <a:rPr>
                  <a:solidFill>
                    <a:srgbClr val="000099"/>
                  </a:solidFill>
                  <a:latin typeface="Gill Sans MT"/>
                  <a:ea typeface="Gill Sans MT"/>
                  <a:cs typeface="Gill Sans MT"/>
                  <a:sym typeface="Gill Sans MT"/>
                </a:rPr>
                <a:t>128.119.40.186, 80</a:t>
              </a:r>
            </a:p>
          </p:txBody>
        </p:sp>
        <p:sp>
          <p:nvSpPr>
            <p:cNvPr id="156" name="Shape 156"/>
            <p:cNvSpPr/>
            <p:nvPr/>
          </p:nvSpPr>
          <p:spPr>
            <a:xfrm flipH="1">
              <a:off x="-1" y="184360"/>
              <a:ext cx="312638" cy="1206290"/>
            </a:xfrm>
            <a:prstGeom prst="line">
              <a:avLst/>
            </a:prstGeom>
            <a:noFill/>
            <a:ln w="12700"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grpSp>
      <p:sp>
        <p:nvSpPr>
          <p:cNvPr id="158" name="Shape 158"/>
          <p:cNvSpPr/>
          <p:nvPr/>
        </p:nvSpPr>
        <p:spPr>
          <a:xfrm>
            <a:off x="2725737" y="2682843"/>
            <a:ext cx="3744856" cy="1476337"/>
          </a:xfrm>
          <a:custGeom>
            <a:avLst/>
            <a:gdLst/>
            <a:ahLst/>
            <a:cxnLst>
              <a:cxn ang="0">
                <a:pos x="wd2" y="hd2"/>
              </a:cxn>
              <a:cxn ang="5400000">
                <a:pos x="wd2" y="hd2"/>
              </a:cxn>
              <a:cxn ang="10800000">
                <a:pos x="wd2" y="hd2"/>
              </a:cxn>
              <a:cxn ang="16200000">
                <a:pos x="wd2" y="hd2"/>
              </a:cxn>
            </a:cxnLst>
            <a:rect l="0" t="0" r="r" b="b"/>
            <a:pathLst>
              <a:path w="20945" h="20804" extrusionOk="0">
                <a:moveTo>
                  <a:pt x="0" y="636"/>
                </a:moveTo>
                <a:cubicBezTo>
                  <a:pt x="0" y="636"/>
                  <a:pt x="18457" y="-796"/>
                  <a:pt x="20880" y="636"/>
                </a:cubicBezTo>
                <a:cubicBezTo>
                  <a:pt x="21600" y="479"/>
                  <a:pt x="16104" y="6120"/>
                  <a:pt x="14559" y="9276"/>
                </a:cubicBezTo>
                <a:cubicBezTo>
                  <a:pt x="13015" y="12433"/>
                  <a:pt x="12278" y="19081"/>
                  <a:pt x="11612" y="20804"/>
                </a:cubicBezTo>
                <a:lnTo>
                  <a:pt x="10289" y="20804"/>
                </a:lnTo>
                <a:cubicBezTo>
                  <a:pt x="9570" y="18678"/>
                  <a:pt x="8993" y="11426"/>
                  <a:pt x="7279" y="8067"/>
                </a:cubicBezTo>
                <a:cubicBezTo>
                  <a:pt x="5175" y="3837"/>
                  <a:pt x="1677" y="2382"/>
                  <a:pt x="0" y="636"/>
                </a:cubicBezTo>
                <a:close/>
              </a:path>
            </a:pathLst>
          </a:custGeom>
          <a:gradFill>
            <a:gsLst>
              <a:gs pos="0">
                <a:srgbClr val="FFFFFF"/>
              </a:gs>
              <a:gs pos="100000">
                <a:srgbClr val="CCCCFF"/>
              </a:gs>
            </a:gsLst>
            <a:lin ang="16200000"/>
          </a:gradFill>
          <a:ln w="3175">
            <a:solidFill>
              <a:srgbClr val="CCCCFF"/>
            </a:solidFill>
            <a:round/>
          </a:ln>
        </p:spPr>
        <p:txBody>
          <a:bodyPr lIns="0" tIns="0" rIns="0" bIns="0"/>
          <a:lstStyle/>
          <a:p>
            <a:pPr lvl="0" algn="l">
              <a:spcBef>
                <a:spcPts val="0"/>
              </a:spcBef>
              <a:defRPr sz="2400">
                <a:latin typeface="Arial"/>
                <a:ea typeface="Arial"/>
                <a:cs typeface="Arial"/>
                <a:sym typeface="Arial"/>
              </a:defRPr>
            </a:pPr>
            <a:endParaRPr/>
          </a:p>
        </p:txBody>
      </p:sp>
      <p:sp>
        <p:nvSpPr>
          <p:cNvPr id="159" name="Shape 159"/>
          <p:cNvSpPr/>
          <p:nvPr/>
        </p:nvSpPr>
        <p:spPr>
          <a:xfrm>
            <a:off x="2725737" y="1374774"/>
            <a:ext cx="3784601" cy="1354076"/>
          </a:xfrm>
          <a:prstGeom prst="rect">
            <a:avLst/>
          </a:prstGeom>
          <a:solidFill>
            <a:srgbClr val="FFFFFF"/>
          </a:solidFill>
          <a:ln w="3175">
            <a:solidFill/>
            <a:round/>
          </a:ln>
        </p:spPr>
        <p:txBody>
          <a:bodyPr lIns="0" tIns="0" rIns="0" bIns="0" anchor="ctr"/>
          <a:lstStyle/>
          <a:p>
            <a:pPr lvl="0" algn="l">
              <a:spcBef>
                <a:spcPts val="0"/>
              </a:spcBef>
              <a:defRPr sz="1800">
                <a:latin typeface="Gill Sans MT"/>
                <a:ea typeface="Gill Sans MT"/>
                <a:cs typeface="Gill Sans MT"/>
                <a:sym typeface="Gill Sans MT"/>
              </a:defRPr>
            </a:pPr>
            <a:endParaRPr/>
          </a:p>
        </p:txBody>
      </p:sp>
      <p:sp>
        <p:nvSpPr>
          <p:cNvPr id="160" name="Shape 160"/>
          <p:cNvSpPr/>
          <p:nvPr/>
        </p:nvSpPr>
        <p:spPr>
          <a:xfrm>
            <a:off x="2890837" y="1419225"/>
            <a:ext cx="3427413" cy="5334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spcBef>
                <a:spcPts val="0"/>
              </a:spcBef>
              <a:defRPr sz="1800"/>
            </a:pPr>
            <a:r>
              <a:rPr>
                <a:latin typeface="Gill Sans MT"/>
                <a:ea typeface="Gill Sans MT"/>
                <a:cs typeface="Gill Sans MT"/>
                <a:sym typeface="Gill Sans MT"/>
              </a:rPr>
              <a:t>NAT translation table</a:t>
            </a:r>
          </a:p>
          <a:p>
            <a:pPr lvl="0">
              <a:spcBef>
                <a:spcPts val="0"/>
              </a:spcBef>
              <a:defRPr sz="1800"/>
            </a:pPr>
            <a:r>
              <a:rPr>
                <a:latin typeface="Gill Sans MT"/>
                <a:ea typeface="Gill Sans MT"/>
                <a:cs typeface="Gill Sans MT"/>
                <a:sym typeface="Gill Sans MT"/>
              </a:rPr>
              <a:t>WAN side addr        LAN side addr</a:t>
            </a:r>
          </a:p>
        </p:txBody>
      </p:sp>
      <p:sp>
        <p:nvSpPr>
          <p:cNvPr id="161" name="Shape 161"/>
          <p:cNvSpPr/>
          <p:nvPr/>
        </p:nvSpPr>
        <p:spPr>
          <a:xfrm flipV="1">
            <a:off x="2725737" y="1747837"/>
            <a:ext cx="3789364" cy="9526"/>
          </a:xfrm>
          <a:prstGeom prst="line">
            <a:avLst/>
          </a:prstGeom>
          <a:ln w="3175">
            <a:solidFill/>
            <a:round/>
          </a:ln>
        </p:spPr>
        <p:txBody>
          <a:bodyPr lIns="0" tIns="0" rIns="0" bIns="0"/>
          <a:lstStyle/>
          <a:p>
            <a:pPr lvl="0" algn="l" defTabSz="457200">
              <a:spcBef>
                <a:spcPts val="0"/>
              </a:spcBef>
              <a:defRPr sz="1200"/>
            </a:pPr>
            <a:endParaRPr/>
          </a:p>
        </p:txBody>
      </p:sp>
      <p:sp>
        <p:nvSpPr>
          <p:cNvPr id="162" name="Shape 162"/>
          <p:cNvSpPr/>
          <p:nvPr/>
        </p:nvSpPr>
        <p:spPr>
          <a:xfrm flipV="1">
            <a:off x="2740025" y="2025649"/>
            <a:ext cx="3748088" cy="9526"/>
          </a:xfrm>
          <a:prstGeom prst="line">
            <a:avLst/>
          </a:prstGeom>
          <a:ln w="3175">
            <a:solidFill/>
            <a:round/>
          </a:ln>
        </p:spPr>
        <p:txBody>
          <a:bodyPr lIns="0" tIns="0" rIns="0" bIns="0"/>
          <a:lstStyle/>
          <a:p>
            <a:pPr lvl="0" algn="l" defTabSz="457200">
              <a:spcBef>
                <a:spcPts val="0"/>
              </a:spcBef>
              <a:defRPr sz="1200"/>
            </a:pPr>
            <a:endParaRPr/>
          </a:p>
        </p:txBody>
      </p:sp>
      <p:sp>
        <p:nvSpPr>
          <p:cNvPr id="163" name="Shape 163"/>
          <p:cNvSpPr/>
          <p:nvPr/>
        </p:nvSpPr>
        <p:spPr>
          <a:xfrm>
            <a:off x="4849812" y="1770062"/>
            <a:ext cx="1588" cy="954088"/>
          </a:xfrm>
          <a:prstGeom prst="line">
            <a:avLst/>
          </a:prstGeom>
          <a:ln w="3175">
            <a:solidFill/>
            <a:round/>
          </a:ln>
        </p:spPr>
        <p:txBody>
          <a:bodyPr lIns="0" tIns="0" rIns="0" bIns="0"/>
          <a:lstStyle/>
          <a:p>
            <a:pPr lvl="0" algn="l" defTabSz="457200">
              <a:spcBef>
                <a:spcPts val="0"/>
              </a:spcBef>
              <a:defRPr sz="1200"/>
            </a:pPr>
            <a:endParaRPr/>
          </a:p>
        </p:txBody>
      </p:sp>
      <p:sp>
        <p:nvSpPr>
          <p:cNvPr id="164" name="Shape 164"/>
          <p:cNvSpPr/>
          <p:nvPr/>
        </p:nvSpPr>
        <p:spPr>
          <a:xfrm>
            <a:off x="2822575" y="2044700"/>
            <a:ext cx="3621088" cy="5334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spcBef>
                <a:spcPts val="0"/>
              </a:spcBef>
              <a:defRPr sz="1800"/>
            </a:pPr>
            <a:r>
              <a:rPr>
                <a:solidFill>
                  <a:srgbClr val="CC0000"/>
                </a:solidFill>
                <a:latin typeface="Gill Sans MT"/>
                <a:ea typeface="Gill Sans MT"/>
                <a:cs typeface="Gill Sans MT"/>
                <a:sym typeface="Gill Sans MT"/>
              </a:rPr>
              <a:t>138.76.29.7, 5001   10.0.0.1, 3345</a:t>
            </a:r>
          </a:p>
          <a:p>
            <a:pPr lvl="0">
              <a:spcBef>
                <a:spcPts val="0"/>
              </a:spcBef>
              <a:defRPr sz="1800"/>
            </a:pPr>
            <a:r>
              <a:rPr>
                <a:latin typeface="Gill Sans MT"/>
                <a:ea typeface="Gill Sans MT"/>
                <a:cs typeface="Gill Sans MT"/>
                <a:sym typeface="Gill Sans MT"/>
              </a:rPr>
              <a:t>……                                         ……</a:t>
            </a:r>
          </a:p>
        </p:txBody>
      </p:sp>
      <p:grpSp>
        <p:nvGrpSpPr>
          <p:cNvPr id="179" name="Group 179"/>
          <p:cNvGrpSpPr/>
          <p:nvPr/>
        </p:nvGrpSpPr>
        <p:grpSpPr>
          <a:xfrm>
            <a:off x="5146674" y="3435349"/>
            <a:ext cx="2784476" cy="1475506"/>
            <a:chOff x="0" y="0"/>
            <a:chExt cx="2784475" cy="1475504"/>
          </a:xfrm>
        </p:grpSpPr>
        <p:sp>
          <p:nvSpPr>
            <p:cNvPr id="165" name="Shape 165"/>
            <p:cNvSpPr/>
            <p:nvPr/>
          </p:nvSpPr>
          <p:spPr>
            <a:xfrm>
              <a:off x="0" y="1005881"/>
              <a:ext cx="1865227" cy="406162"/>
            </a:xfrm>
            <a:prstGeom prst="rect">
              <a:avLst/>
            </a:prstGeom>
            <a:solidFill>
              <a:srgbClr val="FFFFFF"/>
            </a:soli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166" name="Shape 166"/>
            <p:cNvSpPr/>
            <p:nvPr/>
          </p:nvSpPr>
          <p:spPr>
            <a:xfrm>
              <a:off x="161925" y="991602"/>
              <a:ext cx="1765301" cy="3556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lvl="0" algn="l">
                <a:spcBef>
                  <a:spcPts val="0"/>
                </a:spcBef>
                <a:defRPr sz="1800"/>
              </a:pPr>
              <a:r>
                <a:rPr sz="1200">
                  <a:latin typeface="Gill Sans MT"/>
                  <a:ea typeface="Gill Sans MT"/>
                  <a:cs typeface="Gill Sans MT"/>
                  <a:sym typeface="Gill Sans MT"/>
                </a:rPr>
                <a:t>S: 128.119.40.186, 80 </a:t>
              </a:r>
            </a:p>
            <a:p>
              <a:pPr lvl="0" algn="l">
                <a:spcBef>
                  <a:spcPts val="0"/>
                </a:spcBef>
                <a:defRPr sz="1800"/>
              </a:pPr>
              <a:r>
                <a:rPr sz="1200">
                  <a:latin typeface="Gill Sans MT"/>
                  <a:ea typeface="Gill Sans MT"/>
                  <a:cs typeface="Gill Sans MT"/>
                  <a:sym typeface="Gill Sans MT"/>
                </a:rPr>
                <a:t>D: 10.0.0.1, 3345</a:t>
              </a:r>
            </a:p>
          </p:txBody>
        </p:sp>
        <p:grpSp>
          <p:nvGrpSpPr>
            <p:cNvPr id="170" name="Group 170"/>
            <p:cNvGrpSpPr/>
            <p:nvPr/>
          </p:nvGrpSpPr>
          <p:grpSpPr>
            <a:xfrm>
              <a:off x="82549" y="936073"/>
              <a:ext cx="80964" cy="157071"/>
              <a:chOff x="0" y="0"/>
              <a:chExt cx="80963" cy="157070"/>
            </a:xfrm>
          </p:grpSpPr>
          <p:sp>
            <p:nvSpPr>
              <p:cNvPr id="167" name="Shape 167"/>
              <p:cNvSpPr/>
              <p:nvPr/>
            </p:nvSpPr>
            <p:spPr>
              <a:xfrm>
                <a:off x="0" y="0"/>
                <a:ext cx="80964" cy="157071"/>
              </a:xfrm>
              <a:custGeom>
                <a:avLst/>
                <a:gdLst/>
                <a:ahLst/>
                <a:cxnLst>
                  <a:cxn ang="0">
                    <a:pos x="wd2" y="hd2"/>
                  </a:cxn>
                  <a:cxn ang="5400000">
                    <a:pos x="wd2" y="hd2"/>
                  </a:cxn>
                  <a:cxn ang="10800000">
                    <a:pos x="wd2" y="hd2"/>
                  </a:cxn>
                  <a:cxn ang="16200000">
                    <a:pos x="wd2" y="hd2"/>
                  </a:cxn>
                </a:cxnLst>
                <a:rect l="0" t="0" r="r" b="b"/>
                <a:pathLst>
                  <a:path w="21600" h="21600" extrusionOk="0">
                    <a:moveTo>
                      <a:pt x="9449" y="0"/>
                    </a:moveTo>
                    <a:lnTo>
                      <a:pt x="0" y="15709"/>
                    </a:lnTo>
                    <a:lnTo>
                      <a:pt x="12150" y="21600"/>
                    </a:lnTo>
                    <a:lnTo>
                      <a:pt x="21600" y="4581"/>
                    </a:lnTo>
                    <a:lnTo>
                      <a:pt x="9449" y="0"/>
                    </a:lnTo>
                    <a:close/>
                  </a:path>
                </a:pathLst>
              </a:custGeom>
              <a:solidFill>
                <a:srgbClr val="FFFFFF"/>
              </a:soli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168" name="Shape 168"/>
              <p:cNvSpPr/>
              <p:nvPr/>
            </p:nvSpPr>
            <p:spPr>
              <a:xfrm flipH="1">
                <a:off x="6746" y="14278"/>
                <a:ext cx="35423" cy="107888"/>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169" name="Shape 169"/>
              <p:cNvSpPr/>
              <p:nvPr/>
            </p:nvSpPr>
            <p:spPr>
              <a:xfrm flipH="1">
                <a:off x="47228" y="33317"/>
                <a:ext cx="33736" cy="107888"/>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174" name="Group 174"/>
            <p:cNvGrpSpPr/>
            <p:nvPr/>
          </p:nvGrpSpPr>
          <p:grpSpPr>
            <a:xfrm>
              <a:off x="90486" y="1318434"/>
              <a:ext cx="80964" cy="157071"/>
              <a:chOff x="0" y="0"/>
              <a:chExt cx="80963" cy="157070"/>
            </a:xfrm>
          </p:grpSpPr>
          <p:sp>
            <p:nvSpPr>
              <p:cNvPr id="171" name="Shape 171"/>
              <p:cNvSpPr/>
              <p:nvPr/>
            </p:nvSpPr>
            <p:spPr>
              <a:xfrm>
                <a:off x="0" y="0"/>
                <a:ext cx="80964" cy="157071"/>
              </a:xfrm>
              <a:custGeom>
                <a:avLst/>
                <a:gdLst/>
                <a:ahLst/>
                <a:cxnLst>
                  <a:cxn ang="0">
                    <a:pos x="wd2" y="hd2"/>
                  </a:cxn>
                  <a:cxn ang="5400000">
                    <a:pos x="wd2" y="hd2"/>
                  </a:cxn>
                  <a:cxn ang="10800000">
                    <a:pos x="wd2" y="hd2"/>
                  </a:cxn>
                  <a:cxn ang="16200000">
                    <a:pos x="wd2" y="hd2"/>
                  </a:cxn>
                </a:cxnLst>
                <a:rect l="0" t="0" r="r" b="b"/>
                <a:pathLst>
                  <a:path w="21600" h="21600" extrusionOk="0">
                    <a:moveTo>
                      <a:pt x="9449" y="0"/>
                    </a:moveTo>
                    <a:lnTo>
                      <a:pt x="0" y="15709"/>
                    </a:lnTo>
                    <a:lnTo>
                      <a:pt x="12150" y="21600"/>
                    </a:lnTo>
                    <a:lnTo>
                      <a:pt x="21600" y="4581"/>
                    </a:lnTo>
                    <a:lnTo>
                      <a:pt x="9449" y="0"/>
                    </a:lnTo>
                    <a:close/>
                  </a:path>
                </a:pathLst>
              </a:custGeom>
              <a:solidFill>
                <a:srgbClr val="FFFFFF"/>
              </a:soli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172" name="Shape 172"/>
              <p:cNvSpPr/>
              <p:nvPr/>
            </p:nvSpPr>
            <p:spPr>
              <a:xfrm flipH="1">
                <a:off x="6746" y="14278"/>
                <a:ext cx="35423" cy="107888"/>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173" name="Shape 173"/>
              <p:cNvSpPr/>
              <p:nvPr/>
            </p:nvSpPr>
            <p:spPr>
              <a:xfrm flipH="1">
                <a:off x="47228" y="33317"/>
                <a:ext cx="33736" cy="107888"/>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sp>
          <p:nvSpPr>
            <p:cNvPr id="175" name="Shape 175"/>
            <p:cNvSpPr/>
            <p:nvPr/>
          </p:nvSpPr>
          <p:spPr>
            <a:xfrm>
              <a:off x="1868487" y="0"/>
              <a:ext cx="915988" cy="121848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2802" y="0"/>
                  </a:lnTo>
                  <a:lnTo>
                    <a:pt x="12802" y="21600"/>
                  </a:lnTo>
                  <a:lnTo>
                    <a:pt x="0" y="21375"/>
                  </a:lnTo>
                </a:path>
              </a:pathLst>
            </a:custGeom>
            <a:noFill/>
            <a:ln w="25400" cap="flat">
              <a:solidFill>
                <a:srgbClr val="000000"/>
              </a:solidFill>
              <a:prstDash val="solid"/>
              <a:round/>
              <a:headEnd type="triangle" w="med" len="me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nvGrpSpPr>
            <p:cNvPr id="178" name="Group 178"/>
            <p:cNvGrpSpPr/>
            <p:nvPr/>
          </p:nvGrpSpPr>
          <p:grpSpPr>
            <a:xfrm>
              <a:off x="1965316" y="1021747"/>
              <a:ext cx="346058" cy="361711"/>
              <a:chOff x="-8" y="1"/>
              <a:chExt cx="346057" cy="361710"/>
            </a:xfrm>
          </p:grpSpPr>
          <p:sp>
            <p:nvSpPr>
              <p:cNvPr id="176" name="Shape 176"/>
              <p:cNvSpPr/>
              <p:nvPr/>
            </p:nvSpPr>
            <p:spPr>
              <a:xfrm>
                <a:off x="-9" y="15857"/>
                <a:ext cx="346058" cy="345855"/>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solidFill>
                <a:srgbClr val="FFFFFF"/>
              </a:solidFill>
              <a:ln w="3175" cap="flat">
                <a:solidFill>
                  <a:srgbClr val="CC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177" name="Shape 177"/>
              <p:cNvSpPr/>
              <p:nvPr/>
            </p:nvSpPr>
            <p:spPr>
              <a:xfrm>
                <a:off x="22224" y="1"/>
                <a:ext cx="218442" cy="2667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solidFill>
                      <a:srgbClr val="CC0000"/>
                    </a:solidFill>
                    <a:latin typeface="Gill Sans MT"/>
                    <a:ea typeface="Gill Sans MT"/>
                    <a:cs typeface="Gill Sans MT"/>
                    <a:sym typeface="Gill Sans MT"/>
                  </a:defRPr>
                </a:lvl1pPr>
              </a:lstStyle>
              <a:p>
                <a:pPr lvl="0">
                  <a:defRPr>
                    <a:solidFill>
                      <a:srgbClr val="000000"/>
                    </a:solidFill>
                  </a:defRPr>
                </a:pPr>
                <a:r>
                  <a:rPr>
                    <a:solidFill>
                      <a:srgbClr val="CC0000"/>
                    </a:solidFill>
                  </a:rPr>
                  <a:t>4</a:t>
                </a:r>
              </a:p>
            </p:txBody>
          </p:sp>
        </p:grpSp>
      </p:grpSp>
      <p:grpSp>
        <p:nvGrpSpPr>
          <p:cNvPr id="195" name="Group 195"/>
          <p:cNvGrpSpPr/>
          <p:nvPr/>
        </p:nvGrpSpPr>
        <p:grpSpPr>
          <a:xfrm>
            <a:off x="1911350" y="3652837"/>
            <a:ext cx="2497138" cy="566738"/>
            <a:chOff x="0" y="0"/>
            <a:chExt cx="2497137" cy="566737"/>
          </a:xfrm>
        </p:grpSpPr>
        <p:grpSp>
          <p:nvGrpSpPr>
            <p:cNvPr id="190" name="Group 190"/>
            <p:cNvGrpSpPr/>
            <p:nvPr/>
          </p:nvGrpSpPr>
          <p:grpSpPr>
            <a:xfrm>
              <a:off x="612774" y="0"/>
              <a:ext cx="1884364" cy="566738"/>
              <a:chOff x="0" y="0"/>
              <a:chExt cx="1884362" cy="566737"/>
            </a:xfrm>
          </p:grpSpPr>
          <p:sp>
            <p:nvSpPr>
              <p:cNvPr id="180" name="Shape 180"/>
              <p:cNvSpPr/>
              <p:nvPr/>
            </p:nvSpPr>
            <p:spPr>
              <a:xfrm>
                <a:off x="6803" y="69849"/>
                <a:ext cx="1877560" cy="406401"/>
              </a:xfrm>
              <a:prstGeom prst="rect">
                <a:avLst/>
              </a:prstGeom>
              <a:solidFill>
                <a:srgbClr val="FFFFFF"/>
              </a:soli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181" name="Shape 181"/>
              <p:cNvSpPr/>
              <p:nvPr/>
            </p:nvSpPr>
            <p:spPr>
              <a:xfrm>
                <a:off x="0" y="42861"/>
                <a:ext cx="1777220" cy="3556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lvl="0" algn="l">
                  <a:spcBef>
                    <a:spcPts val="0"/>
                  </a:spcBef>
                  <a:defRPr sz="1800"/>
                </a:pPr>
                <a:r>
                  <a:rPr sz="1200">
                    <a:latin typeface="Gill Sans MT"/>
                    <a:ea typeface="Gill Sans MT"/>
                    <a:cs typeface="Gill Sans MT"/>
                    <a:sym typeface="Gill Sans MT"/>
                  </a:rPr>
                  <a:t>S: 138.76.29.7, 5001</a:t>
                </a:r>
              </a:p>
              <a:p>
                <a:pPr lvl="0" algn="l">
                  <a:spcBef>
                    <a:spcPts val="0"/>
                  </a:spcBef>
                  <a:defRPr sz="1800"/>
                </a:pPr>
                <a:r>
                  <a:rPr sz="1200">
                    <a:latin typeface="Gill Sans MT"/>
                    <a:ea typeface="Gill Sans MT"/>
                    <a:cs typeface="Gill Sans MT"/>
                    <a:sym typeface="Gill Sans MT"/>
                  </a:rPr>
                  <a:t>D: 128.119.40.186, 80</a:t>
                </a:r>
              </a:p>
            </p:txBody>
          </p:sp>
          <p:grpSp>
            <p:nvGrpSpPr>
              <p:cNvPr id="185" name="Group 185"/>
              <p:cNvGrpSpPr/>
              <p:nvPr/>
            </p:nvGrpSpPr>
            <p:grpSpPr>
              <a:xfrm>
                <a:off x="1722796" y="0"/>
                <a:ext cx="83335" cy="157163"/>
                <a:chOff x="0" y="0"/>
                <a:chExt cx="83333" cy="157162"/>
              </a:xfrm>
            </p:grpSpPr>
            <p:sp>
              <p:nvSpPr>
                <p:cNvPr id="182" name="Shape 182"/>
                <p:cNvSpPr/>
                <p:nvPr/>
              </p:nvSpPr>
              <p:spPr>
                <a:xfrm>
                  <a:off x="-1" y="0"/>
                  <a:ext cx="81632" cy="157163"/>
                </a:xfrm>
                <a:custGeom>
                  <a:avLst/>
                  <a:gdLst/>
                  <a:ahLst/>
                  <a:cxnLst>
                    <a:cxn ang="0">
                      <a:pos x="wd2" y="hd2"/>
                    </a:cxn>
                    <a:cxn ang="5400000">
                      <a:pos x="wd2" y="hd2"/>
                    </a:cxn>
                    <a:cxn ang="10800000">
                      <a:pos x="wd2" y="hd2"/>
                    </a:cxn>
                    <a:cxn ang="16200000">
                      <a:pos x="wd2" y="hd2"/>
                    </a:cxn>
                  </a:cxnLst>
                  <a:rect l="0" t="0" r="r" b="b"/>
                  <a:pathLst>
                    <a:path w="21600" h="21600" extrusionOk="0">
                      <a:moveTo>
                        <a:pt x="9449" y="0"/>
                      </a:moveTo>
                      <a:lnTo>
                        <a:pt x="0" y="15709"/>
                      </a:lnTo>
                      <a:lnTo>
                        <a:pt x="12150" y="21600"/>
                      </a:lnTo>
                      <a:lnTo>
                        <a:pt x="21600" y="4581"/>
                      </a:lnTo>
                      <a:lnTo>
                        <a:pt x="9449" y="0"/>
                      </a:lnTo>
                      <a:close/>
                    </a:path>
                  </a:pathLst>
                </a:custGeom>
                <a:solidFill>
                  <a:srgbClr val="FFFFFF"/>
                </a:soli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183" name="Shape 183"/>
                <p:cNvSpPr/>
                <p:nvPr/>
              </p:nvSpPr>
              <p:spPr>
                <a:xfrm flipH="1">
                  <a:off x="6801" y="14286"/>
                  <a:ext cx="35717" cy="107952"/>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184" name="Shape 184"/>
                <p:cNvSpPr/>
                <p:nvPr/>
              </p:nvSpPr>
              <p:spPr>
                <a:xfrm flipH="1">
                  <a:off x="47618" y="33336"/>
                  <a:ext cx="35716" cy="107952"/>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189" name="Group 189"/>
              <p:cNvGrpSpPr/>
              <p:nvPr/>
            </p:nvGrpSpPr>
            <p:grpSpPr>
              <a:xfrm>
                <a:off x="1702387" y="409574"/>
                <a:ext cx="83336" cy="157164"/>
                <a:chOff x="0" y="0"/>
                <a:chExt cx="83334" cy="157162"/>
              </a:xfrm>
            </p:grpSpPr>
            <p:sp>
              <p:nvSpPr>
                <p:cNvPr id="186" name="Shape 186"/>
                <p:cNvSpPr/>
                <p:nvPr/>
              </p:nvSpPr>
              <p:spPr>
                <a:xfrm>
                  <a:off x="0" y="0"/>
                  <a:ext cx="81632" cy="157163"/>
                </a:xfrm>
                <a:custGeom>
                  <a:avLst/>
                  <a:gdLst/>
                  <a:ahLst/>
                  <a:cxnLst>
                    <a:cxn ang="0">
                      <a:pos x="wd2" y="hd2"/>
                    </a:cxn>
                    <a:cxn ang="5400000">
                      <a:pos x="wd2" y="hd2"/>
                    </a:cxn>
                    <a:cxn ang="10800000">
                      <a:pos x="wd2" y="hd2"/>
                    </a:cxn>
                    <a:cxn ang="16200000">
                      <a:pos x="wd2" y="hd2"/>
                    </a:cxn>
                  </a:cxnLst>
                  <a:rect l="0" t="0" r="r" b="b"/>
                  <a:pathLst>
                    <a:path w="21600" h="21600" extrusionOk="0">
                      <a:moveTo>
                        <a:pt x="9449" y="0"/>
                      </a:moveTo>
                      <a:lnTo>
                        <a:pt x="0" y="15709"/>
                      </a:lnTo>
                      <a:lnTo>
                        <a:pt x="12150" y="21600"/>
                      </a:lnTo>
                      <a:lnTo>
                        <a:pt x="21600" y="4581"/>
                      </a:lnTo>
                      <a:lnTo>
                        <a:pt x="9449" y="0"/>
                      </a:lnTo>
                      <a:close/>
                    </a:path>
                  </a:pathLst>
                </a:custGeom>
                <a:solidFill>
                  <a:srgbClr val="FFFFFF"/>
                </a:soli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187" name="Shape 187"/>
                <p:cNvSpPr/>
                <p:nvPr/>
              </p:nvSpPr>
              <p:spPr>
                <a:xfrm flipH="1">
                  <a:off x="5102" y="14286"/>
                  <a:ext cx="35716" cy="107952"/>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188" name="Shape 188"/>
                <p:cNvSpPr/>
                <p:nvPr/>
              </p:nvSpPr>
              <p:spPr>
                <a:xfrm flipH="1">
                  <a:off x="47619" y="33336"/>
                  <a:ext cx="35716" cy="107952"/>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sp>
          <p:nvSpPr>
            <p:cNvPr id="191" name="Shape 191"/>
            <p:cNvSpPr/>
            <p:nvPr/>
          </p:nvSpPr>
          <p:spPr>
            <a:xfrm flipH="1" flipV="1">
              <a:off x="0" y="269873"/>
              <a:ext cx="596901" cy="3"/>
            </a:xfrm>
            <a:prstGeom prst="line">
              <a:avLst/>
            </a:prstGeom>
            <a:noFill/>
            <a:ln w="12700" cap="flat">
              <a:solidFill>
                <a:srgbClr val="000000"/>
              </a:solidFill>
              <a:prstDash val="solid"/>
              <a:round/>
              <a:tailEnd type="triangle" w="med" len="med"/>
            </a:ln>
            <a:effectLst/>
          </p:spPr>
          <p:txBody>
            <a:bodyPr wrap="square" lIns="0" tIns="0" rIns="0" bIns="0" numCol="1" anchor="t">
              <a:noAutofit/>
            </a:bodyPr>
            <a:lstStyle/>
            <a:p>
              <a:pPr lvl="0" algn="l" defTabSz="457200">
                <a:spcBef>
                  <a:spcPts val="0"/>
                </a:spcBef>
                <a:defRPr sz="1200"/>
              </a:pPr>
              <a:endParaRPr/>
            </a:p>
          </p:txBody>
        </p:sp>
        <p:grpSp>
          <p:nvGrpSpPr>
            <p:cNvPr id="194" name="Group 194"/>
            <p:cNvGrpSpPr/>
            <p:nvPr/>
          </p:nvGrpSpPr>
          <p:grpSpPr>
            <a:xfrm>
              <a:off x="185729" y="85724"/>
              <a:ext cx="346058" cy="361925"/>
              <a:chOff x="-8" y="0"/>
              <a:chExt cx="346057" cy="361923"/>
            </a:xfrm>
          </p:grpSpPr>
          <p:sp>
            <p:nvSpPr>
              <p:cNvPr id="192" name="Shape 192"/>
              <p:cNvSpPr/>
              <p:nvPr/>
            </p:nvSpPr>
            <p:spPr>
              <a:xfrm>
                <a:off x="-9" y="15867"/>
                <a:ext cx="346058" cy="346058"/>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solidFill>
                <a:srgbClr val="FFFFFF"/>
              </a:solidFill>
              <a:ln w="3175" cap="flat">
                <a:solidFill>
                  <a:srgbClr val="FF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193" name="Shape 193"/>
              <p:cNvSpPr/>
              <p:nvPr/>
            </p:nvSpPr>
            <p:spPr>
              <a:xfrm>
                <a:off x="22224" y="0"/>
                <a:ext cx="218441" cy="2667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solidFill>
                      <a:srgbClr val="CC0000"/>
                    </a:solidFill>
                    <a:latin typeface="Gill Sans MT"/>
                    <a:ea typeface="Gill Sans MT"/>
                    <a:cs typeface="Gill Sans MT"/>
                    <a:sym typeface="Gill Sans MT"/>
                  </a:defRPr>
                </a:lvl1pPr>
              </a:lstStyle>
              <a:p>
                <a:pPr lvl="0">
                  <a:defRPr>
                    <a:solidFill>
                      <a:srgbClr val="000000"/>
                    </a:solidFill>
                  </a:defRPr>
                </a:pPr>
                <a:r>
                  <a:rPr>
                    <a:solidFill>
                      <a:srgbClr val="CC0000"/>
                    </a:solidFill>
                  </a:rPr>
                  <a:t>2</a:t>
                </a:r>
              </a:p>
            </p:txBody>
          </p:sp>
        </p:grpSp>
      </p:grpSp>
      <p:grpSp>
        <p:nvGrpSpPr>
          <p:cNvPr id="200" name="Group 200"/>
          <p:cNvGrpSpPr/>
          <p:nvPr/>
        </p:nvGrpSpPr>
        <p:grpSpPr>
          <a:xfrm>
            <a:off x="380999" y="1670050"/>
            <a:ext cx="5154614" cy="2054226"/>
            <a:chOff x="0" y="0"/>
            <a:chExt cx="5154612" cy="2054224"/>
          </a:xfrm>
        </p:grpSpPr>
        <p:sp>
          <p:nvSpPr>
            <p:cNvPr id="196" name="Shape 196"/>
            <p:cNvSpPr/>
            <p:nvPr/>
          </p:nvSpPr>
          <p:spPr>
            <a:xfrm>
              <a:off x="-1" y="0"/>
              <a:ext cx="1807591" cy="140017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lvl="0" algn="l">
                <a:lnSpc>
                  <a:spcPct val="85000"/>
                </a:lnSpc>
                <a:spcBef>
                  <a:spcPts val="0"/>
                </a:spcBef>
                <a:defRPr sz="1800"/>
              </a:pPr>
              <a:r>
                <a:rPr b="1" i="1">
                  <a:solidFill>
                    <a:srgbClr val="CC0000"/>
                  </a:solidFill>
                  <a:latin typeface="Gill Sans MT"/>
                  <a:ea typeface="Gill Sans MT"/>
                  <a:cs typeface="Gill Sans MT"/>
                  <a:sym typeface="Gill Sans MT"/>
                </a:rPr>
                <a:t>2:</a:t>
              </a:r>
              <a:r>
                <a:rPr>
                  <a:solidFill>
                    <a:srgbClr val="FF0000"/>
                  </a:solidFill>
                  <a:latin typeface="Gill Sans MT"/>
                  <a:ea typeface="Gill Sans MT"/>
                  <a:cs typeface="Gill Sans MT"/>
                  <a:sym typeface="Gill Sans MT"/>
                </a:rPr>
                <a:t> </a:t>
              </a:r>
              <a:r>
                <a:rPr>
                  <a:solidFill>
                    <a:srgbClr val="000099"/>
                  </a:solidFill>
                  <a:latin typeface="Gill Sans MT"/>
                  <a:ea typeface="Gill Sans MT"/>
                  <a:cs typeface="Gill Sans MT"/>
                  <a:sym typeface="Gill Sans MT"/>
                </a:rPr>
                <a:t>NAT router</a:t>
              </a:r>
            </a:p>
            <a:p>
              <a:pPr lvl="0" algn="l">
                <a:lnSpc>
                  <a:spcPct val="85000"/>
                </a:lnSpc>
                <a:spcBef>
                  <a:spcPts val="0"/>
                </a:spcBef>
                <a:defRPr sz="1800"/>
              </a:pPr>
              <a:r>
                <a:rPr>
                  <a:solidFill>
                    <a:srgbClr val="000099"/>
                  </a:solidFill>
                  <a:latin typeface="Gill Sans MT"/>
                  <a:ea typeface="Gill Sans MT"/>
                  <a:cs typeface="Gill Sans MT"/>
                  <a:sym typeface="Gill Sans MT"/>
                </a:rPr>
                <a:t>changes datagram</a:t>
              </a:r>
            </a:p>
            <a:p>
              <a:pPr lvl="0" algn="l">
                <a:lnSpc>
                  <a:spcPct val="85000"/>
                </a:lnSpc>
                <a:spcBef>
                  <a:spcPts val="0"/>
                </a:spcBef>
                <a:defRPr sz="1800"/>
              </a:pPr>
              <a:r>
                <a:rPr>
                  <a:solidFill>
                    <a:srgbClr val="000099"/>
                  </a:solidFill>
                  <a:latin typeface="Gill Sans MT"/>
                  <a:ea typeface="Gill Sans MT"/>
                  <a:cs typeface="Gill Sans MT"/>
                  <a:sym typeface="Gill Sans MT"/>
                </a:rPr>
                <a:t>source addr from</a:t>
              </a:r>
            </a:p>
            <a:p>
              <a:pPr lvl="0" algn="l">
                <a:lnSpc>
                  <a:spcPct val="85000"/>
                </a:lnSpc>
                <a:spcBef>
                  <a:spcPts val="0"/>
                </a:spcBef>
                <a:defRPr sz="1800"/>
              </a:pPr>
              <a:r>
                <a:rPr>
                  <a:solidFill>
                    <a:srgbClr val="000099"/>
                  </a:solidFill>
                  <a:latin typeface="Gill Sans MT"/>
                  <a:ea typeface="Gill Sans MT"/>
                  <a:cs typeface="Gill Sans MT"/>
                  <a:sym typeface="Gill Sans MT"/>
                </a:rPr>
                <a:t>10.0.0.1, 3345 to</a:t>
              </a:r>
            </a:p>
            <a:p>
              <a:pPr lvl="0" algn="l">
                <a:lnSpc>
                  <a:spcPct val="85000"/>
                </a:lnSpc>
                <a:spcBef>
                  <a:spcPts val="0"/>
                </a:spcBef>
                <a:defRPr sz="1800"/>
              </a:pPr>
              <a:r>
                <a:rPr>
                  <a:solidFill>
                    <a:srgbClr val="000099"/>
                  </a:solidFill>
                  <a:latin typeface="Gill Sans MT"/>
                  <a:ea typeface="Gill Sans MT"/>
                  <a:cs typeface="Gill Sans MT"/>
                  <a:sym typeface="Gill Sans MT"/>
                </a:rPr>
                <a:t>138.76.29.7, 5001,</a:t>
              </a:r>
            </a:p>
            <a:p>
              <a:pPr lvl="0" algn="l">
                <a:lnSpc>
                  <a:spcPct val="85000"/>
                </a:lnSpc>
                <a:spcBef>
                  <a:spcPts val="0"/>
                </a:spcBef>
                <a:defRPr sz="1800"/>
              </a:pPr>
              <a:r>
                <a:rPr>
                  <a:solidFill>
                    <a:srgbClr val="000099"/>
                  </a:solidFill>
                  <a:latin typeface="Gill Sans MT"/>
                  <a:ea typeface="Gill Sans MT"/>
                  <a:cs typeface="Gill Sans MT"/>
                  <a:sym typeface="Gill Sans MT"/>
                </a:rPr>
                <a:t>updates table</a:t>
              </a:r>
            </a:p>
          </p:txBody>
        </p:sp>
        <p:sp>
          <p:nvSpPr>
            <p:cNvPr id="197" name="Shape 197"/>
            <p:cNvSpPr/>
            <p:nvPr/>
          </p:nvSpPr>
          <p:spPr>
            <a:xfrm>
              <a:off x="2039936" y="1488637"/>
              <a:ext cx="233365" cy="565589"/>
            </a:xfrm>
            <a:prstGeom prst="line">
              <a:avLst/>
            </a:prstGeom>
            <a:noFill/>
            <a:ln w="12700"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198" name="Shape 198"/>
            <p:cNvSpPr/>
            <p:nvPr/>
          </p:nvSpPr>
          <p:spPr>
            <a:xfrm flipV="1">
              <a:off x="2024061" y="765767"/>
              <a:ext cx="1052515" cy="722872"/>
            </a:xfrm>
            <a:prstGeom prst="line">
              <a:avLst/>
            </a:prstGeom>
            <a:noFill/>
            <a:ln w="12700"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199" name="Shape 199"/>
            <p:cNvSpPr/>
            <p:nvPr/>
          </p:nvSpPr>
          <p:spPr>
            <a:xfrm flipV="1">
              <a:off x="2024061" y="706983"/>
              <a:ext cx="3130552" cy="780068"/>
            </a:xfrm>
            <a:prstGeom prst="line">
              <a:avLst/>
            </a:prstGeom>
            <a:noFill/>
            <a:ln w="12700"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215" name="Group 215"/>
          <p:cNvGrpSpPr/>
          <p:nvPr/>
        </p:nvGrpSpPr>
        <p:grpSpPr>
          <a:xfrm>
            <a:off x="1741487" y="4681537"/>
            <a:ext cx="2471739" cy="524729"/>
            <a:chOff x="0" y="0"/>
            <a:chExt cx="2471737" cy="524728"/>
          </a:xfrm>
        </p:grpSpPr>
        <p:sp>
          <p:nvSpPr>
            <p:cNvPr id="201" name="Shape 201"/>
            <p:cNvSpPr/>
            <p:nvPr/>
          </p:nvSpPr>
          <p:spPr>
            <a:xfrm>
              <a:off x="0" y="69752"/>
              <a:ext cx="1878013" cy="405833"/>
            </a:xfrm>
            <a:prstGeom prst="rect">
              <a:avLst/>
            </a:prstGeom>
            <a:solidFill>
              <a:srgbClr val="FFFFFF"/>
            </a:soli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202" name="Shape 202"/>
            <p:cNvSpPr/>
            <p:nvPr/>
          </p:nvSpPr>
          <p:spPr>
            <a:xfrm>
              <a:off x="187325" y="57070"/>
              <a:ext cx="1778000" cy="3556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lvl="0" algn="l">
                <a:spcBef>
                  <a:spcPts val="0"/>
                </a:spcBef>
                <a:defRPr sz="1800"/>
              </a:pPr>
              <a:r>
                <a:rPr sz="1200">
                  <a:latin typeface="Gill Sans MT"/>
                  <a:ea typeface="Gill Sans MT"/>
                  <a:cs typeface="Gill Sans MT"/>
                  <a:sym typeface="Gill Sans MT"/>
                </a:rPr>
                <a:t>S: 128.119.40.186, 80 </a:t>
              </a:r>
            </a:p>
            <a:p>
              <a:pPr lvl="0" algn="l">
                <a:spcBef>
                  <a:spcPts val="0"/>
                </a:spcBef>
                <a:defRPr sz="1800"/>
              </a:pPr>
              <a:r>
                <a:rPr sz="1200">
                  <a:latin typeface="Gill Sans MT"/>
                  <a:ea typeface="Gill Sans MT"/>
                  <a:cs typeface="Gill Sans MT"/>
                  <a:sym typeface="Gill Sans MT"/>
                </a:rPr>
                <a:t>D: 138.76.29.7, 5001</a:t>
              </a:r>
            </a:p>
          </p:txBody>
        </p:sp>
        <p:grpSp>
          <p:nvGrpSpPr>
            <p:cNvPr id="206" name="Group 206"/>
            <p:cNvGrpSpPr/>
            <p:nvPr/>
          </p:nvGrpSpPr>
          <p:grpSpPr>
            <a:xfrm>
              <a:off x="80961" y="-1"/>
              <a:ext cx="82552" cy="156945"/>
              <a:chOff x="0" y="0"/>
              <a:chExt cx="82550" cy="156943"/>
            </a:xfrm>
          </p:grpSpPr>
          <p:sp>
            <p:nvSpPr>
              <p:cNvPr id="203" name="Shape 203"/>
              <p:cNvSpPr/>
              <p:nvPr/>
            </p:nvSpPr>
            <p:spPr>
              <a:xfrm>
                <a:off x="-1" y="0"/>
                <a:ext cx="82548" cy="156944"/>
              </a:xfrm>
              <a:custGeom>
                <a:avLst/>
                <a:gdLst/>
                <a:ahLst/>
                <a:cxnLst>
                  <a:cxn ang="0">
                    <a:pos x="wd2" y="hd2"/>
                  </a:cxn>
                  <a:cxn ang="5400000">
                    <a:pos x="wd2" y="hd2"/>
                  </a:cxn>
                  <a:cxn ang="10800000">
                    <a:pos x="wd2" y="hd2"/>
                  </a:cxn>
                  <a:cxn ang="16200000">
                    <a:pos x="wd2" y="hd2"/>
                  </a:cxn>
                </a:cxnLst>
                <a:rect l="0" t="0" r="r" b="b"/>
                <a:pathLst>
                  <a:path w="21600" h="21600" extrusionOk="0">
                    <a:moveTo>
                      <a:pt x="9450" y="0"/>
                    </a:moveTo>
                    <a:lnTo>
                      <a:pt x="0" y="15709"/>
                    </a:lnTo>
                    <a:lnTo>
                      <a:pt x="12151" y="21600"/>
                    </a:lnTo>
                    <a:lnTo>
                      <a:pt x="21600" y="4581"/>
                    </a:lnTo>
                    <a:lnTo>
                      <a:pt x="9450" y="0"/>
                    </a:lnTo>
                    <a:close/>
                  </a:path>
                </a:pathLst>
              </a:custGeom>
              <a:solidFill>
                <a:srgbClr val="FFFFFF"/>
              </a:soli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204" name="Shape 204"/>
              <p:cNvSpPr/>
              <p:nvPr/>
            </p:nvSpPr>
            <p:spPr>
              <a:xfrm flipH="1">
                <a:off x="6878" y="14267"/>
                <a:ext cx="34398" cy="107801"/>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205" name="Shape 205"/>
              <p:cNvSpPr/>
              <p:nvPr/>
            </p:nvSpPr>
            <p:spPr>
              <a:xfrm flipH="1">
                <a:off x="48153" y="33290"/>
                <a:ext cx="34398" cy="107801"/>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210" name="Group 210"/>
            <p:cNvGrpSpPr/>
            <p:nvPr/>
          </p:nvGrpSpPr>
          <p:grpSpPr>
            <a:xfrm>
              <a:off x="47624" y="367785"/>
              <a:ext cx="82552" cy="156944"/>
              <a:chOff x="0" y="0"/>
              <a:chExt cx="82550" cy="156943"/>
            </a:xfrm>
          </p:grpSpPr>
          <p:sp>
            <p:nvSpPr>
              <p:cNvPr id="207" name="Shape 207"/>
              <p:cNvSpPr/>
              <p:nvPr/>
            </p:nvSpPr>
            <p:spPr>
              <a:xfrm>
                <a:off x="-1" y="0"/>
                <a:ext cx="82548" cy="156944"/>
              </a:xfrm>
              <a:custGeom>
                <a:avLst/>
                <a:gdLst/>
                <a:ahLst/>
                <a:cxnLst>
                  <a:cxn ang="0">
                    <a:pos x="wd2" y="hd2"/>
                  </a:cxn>
                  <a:cxn ang="5400000">
                    <a:pos x="wd2" y="hd2"/>
                  </a:cxn>
                  <a:cxn ang="10800000">
                    <a:pos x="wd2" y="hd2"/>
                  </a:cxn>
                  <a:cxn ang="16200000">
                    <a:pos x="wd2" y="hd2"/>
                  </a:cxn>
                </a:cxnLst>
                <a:rect l="0" t="0" r="r" b="b"/>
                <a:pathLst>
                  <a:path w="21600" h="21600" extrusionOk="0">
                    <a:moveTo>
                      <a:pt x="9450" y="0"/>
                    </a:moveTo>
                    <a:lnTo>
                      <a:pt x="0" y="15709"/>
                    </a:lnTo>
                    <a:lnTo>
                      <a:pt x="12151" y="21600"/>
                    </a:lnTo>
                    <a:lnTo>
                      <a:pt x="21600" y="4581"/>
                    </a:lnTo>
                    <a:lnTo>
                      <a:pt x="9450" y="0"/>
                    </a:lnTo>
                    <a:close/>
                  </a:path>
                </a:pathLst>
              </a:custGeom>
              <a:solidFill>
                <a:srgbClr val="FFFFFF"/>
              </a:soli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208" name="Shape 208"/>
              <p:cNvSpPr/>
              <p:nvPr/>
            </p:nvSpPr>
            <p:spPr>
              <a:xfrm flipH="1">
                <a:off x="6878" y="14267"/>
                <a:ext cx="34398" cy="107801"/>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209" name="Shape 209"/>
              <p:cNvSpPr/>
              <p:nvPr/>
            </p:nvSpPr>
            <p:spPr>
              <a:xfrm flipH="1">
                <a:off x="48153" y="33290"/>
                <a:ext cx="34398" cy="107801"/>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sp>
          <p:nvSpPr>
            <p:cNvPr id="211" name="Shape 211"/>
            <p:cNvSpPr/>
            <p:nvPr/>
          </p:nvSpPr>
          <p:spPr>
            <a:xfrm flipH="1" flipV="1">
              <a:off x="1874836" y="283764"/>
              <a:ext cx="596902" cy="2"/>
            </a:xfrm>
            <a:prstGeom prst="line">
              <a:avLst/>
            </a:prstGeom>
            <a:noFill/>
            <a:ln w="12700" cap="flat">
              <a:solidFill>
                <a:srgbClr val="000000"/>
              </a:solidFill>
              <a:prstDash val="solid"/>
              <a:round/>
              <a:headEnd type="triangle" w="med" len="med"/>
            </a:ln>
            <a:effectLst/>
          </p:spPr>
          <p:txBody>
            <a:bodyPr wrap="square" lIns="0" tIns="0" rIns="0" bIns="0" numCol="1" anchor="t">
              <a:noAutofit/>
            </a:bodyPr>
            <a:lstStyle/>
            <a:p>
              <a:pPr lvl="0" algn="l" defTabSz="457200">
                <a:spcBef>
                  <a:spcPts val="0"/>
                </a:spcBef>
                <a:defRPr sz="1200"/>
              </a:pPr>
              <a:endParaRPr/>
            </a:p>
          </p:txBody>
        </p:sp>
        <p:grpSp>
          <p:nvGrpSpPr>
            <p:cNvPr id="214" name="Group 214"/>
            <p:cNvGrpSpPr/>
            <p:nvPr/>
          </p:nvGrpSpPr>
          <p:grpSpPr>
            <a:xfrm>
              <a:off x="1978015" y="99873"/>
              <a:ext cx="346059" cy="361417"/>
              <a:chOff x="-8" y="1"/>
              <a:chExt cx="346057" cy="361416"/>
            </a:xfrm>
          </p:grpSpPr>
          <p:sp>
            <p:nvSpPr>
              <p:cNvPr id="212" name="Shape 212"/>
              <p:cNvSpPr/>
              <p:nvPr/>
            </p:nvSpPr>
            <p:spPr>
              <a:xfrm>
                <a:off x="-9" y="15844"/>
                <a:ext cx="346058" cy="345574"/>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solidFill>
                <a:srgbClr val="FFFFFF"/>
              </a:solidFill>
              <a:ln w="3175" cap="flat">
                <a:solidFill>
                  <a:srgbClr val="CC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213" name="Shape 213"/>
              <p:cNvSpPr/>
              <p:nvPr/>
            </p:nvSpPr>
            <p:spPr>
              <a:xfrm>
                <a:off x="22224" y="1"/>
                <a:ext cx="218441" cy="2667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solidFill>
                      <a:srgbClr val="CC0000"/>
                    </a:solidFill>
                    <a:latin typeface="Gill Sans MT"/>
                    <a:ea typeface="Gill Sans MT"/>
                    <a:cs typeface="Gill Sans MT"/>
                    <a:sym typeface="Gill Sans MT"/>
                  </a:defRPr>
                </a:lvl1pPr>
              </a:lstStyle>
              <a:p>
                <a:pPr lvl="0">
                  <a:defRPr>
                    <a:solidFill>
                      <a:srgbClr val="000000"/>
                    </a:solidFill>
                  </a:defRPr>
                </a:pPr>
                <a:r>
                  <a:rPr>
                    <a:solidFill>
                      <a:srgbClr val="CC0000"/>
                    </a:solidFill>
                  </a:rPr>
                  <a:t>3</a:t>
                </a:r>
              </a:p>
            </p:txBody>
          </p:sp>
        </p:grpSp>
      </p:grpSp>
      <p:sp>
        <p:nvSpPr>
          <p:cNvPr id="216" name="Shape 216"/>
          <p:cNvSpPr/>
          <p:nvPr/>
        </p:nvSpPr>
        <p:spPr>
          <a:xfrm>
            <a:off x="1698625" y="5170487"/>
            <a:ext cx="1779588" cy="72009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l">
              <a:lnSpc>
                <a:spcPct val="85000"/>
              </a:lnSpc>
              <a:spcBef>
                <a:spcPts val="0"/>
              </a:spcBef>
              <a:defRPr sz="1800"/>
            </a:pPr>
            <a:r>
              <a:rPr b="1" i="1">
                <a:solidFill>
                  <a:srgbClr val="CC0000"/>
                </a:solidFill>
                <a:latin typeface="Gill Sans MT"/>
                <a:ea typeface="Gill Sans MT"/>
                <a:cs typeface="Gill Sans MT"/>
                <a:sym typeface="Gill Sans MT"/>
              </a:rPr>
              <a:t>3:</a:t>
            </a:r>
            <a:r>
              <a:rPr>
                <a:solidFill>
                  <a:srgbClr val="FF0000"/>
                </a:solidFill>
                <a:latin typeface="Gill Sans MT"/>
                <a:ea typeface="Gill Sans MT"/>
                <a:cs typeface="Gill Sans MT"/>
                <a:sym typeface="Gill Sans MT"/>
              </a:rPr>
              <a:t> </a:t>
            </a:r>
            <a:r>
              <a:rPr>
                <a:solidFill>
                  <a:srgbClr val="000099"/>
                </a:solidFill>
                <a:latin typeface="Gill Sans MT"/>
                <a:ea typeface="Gill Sans MT"/>
                <a:cs typeface="Gill Sans MT"/>
                <a:sym typeface="Gill Sans MT"/>
              </a:rPr>
              <a:t>reply arrives</a:t>
            </a:r>
          </a:p>
          <a:p>
            <a:pPr lvl="0" algn="l">
              <a:lnSpc>
                <a:spcPct val="85000"/>
              </a:lnSpc>
              <a:spcBef>
                <a:spcPts val="0"/>
              </a:spcBef>
              <a:defRPr sz="1800"/>
            </a:pPr>
            <a:r>
              <a:rPr>
                <a:solidFill>
                  <a:srgbClr val="000099"/>
                </a:solidFill>
                <a:latin typeface="Gill Sans MT"/>
                <a:ea typeface="Gill Sans MT"/>
                <a:cs typeface="Gill Sans MT"/>
                <a:sym typeface="Gill Sans MT"/>
              </a:rPr>
              <a:t> dest. address:</a:t>
            </a:r>
          </a:p>
          <a:p>
            <a:pPr lvl="0" algn="l">
              <a:lnSpc>
                <a:spcPct val="85000"/>
              </a:lnSpc>
              <a:spcBef>
                <a:spcPts val="0"/>
              </a:spcBef>
              <a:defRPr sz="1800"/>
            </a:pPr>
            <a:r>
              <a:rPr>
                <a:solidFill>
                  <a:srgbClr val="000099"/>
                </a:solidFill>
                <a:latin typeface="Gill Sans MT"/>
                <a:ea typeface="Gill Sans MT"/>
                <a:cs typeface="Gill Sans MT"/>
                <a:sym typeface="Gill Sans MT"/>
              </a:rPr>
              <a:t> 138.76.29.7, 5001</a:t>
            </a:r>
          </a:p>
        </p:txBody>
      </p:sp>
      <p:sp>
        <p:nvSpPr>
          <p:cNvPr id="217" name="Shape 217"/>
          <p:cNvSpPr/>
          <p:nvPr/>
        </p:nvSpPr>
        <p:spPr>
          <a:xfrm>
            <a:off x="5122862" y="5005387"/>
            <a:ext cx="3441701" cy="9467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l">
              <a:lnSpc>
                <a:spcPct val="85000"/>
              </a:lnSpc>
              <a:spcBef>
                <a:spcPts val="0"/>
              </a:spcBef>
              <a:defRPr sz="1800"/>
            </a:pPr>
            <a:r>
              <a:rPr b="1" i="1">
                <a:solidFill>
                  <a:srgbClr val="CC0000"/>
                </a:solidFill>
                <a:latin typeface="Gill Sans MT"/>
                <a:ea typeface="Gill Sans MT"/>
                <a:cs typeface="Gill Sans MT"/>
                <a:sym typeface="Gill Sans MT"/>
              </a:rPr>
              <a:t>4:</a:t>
            </a:r>
            <a:r>
              <a:rPr>
                <a:solidFill>
                  <a:srgbClr val="FF0000"/>
                </a:solidFill>
                <a:latin typeface="Gill Sans MT"/>
                <a:ea typeface="Gill Sans MT"/>
                <a:cs typeface="Gill Sans MT"/>
                <a:sym typeface="Gill Sans MT"/>
              </a:rPr>
              <a:t> </a:t>
            </a:r>
            <a:r>
              <a:rPr>
                <a:solidFill>
                  <a:srgbClr val="000099"/>
                </a:solidFill>
                <a:latin typeface="Gill Sans MT"/>
                <a:ea typeface="Gill Sans MT"/>
                <a:cs typeface="Gill Sans MT"/>
                <a:sym typeface="Gill Sans MT"/>
              </a:rPr>
              <a:t>NAT router</a:t>
            </a:r>
          </a:p>
          <a:p>
            <a:pPr lvl="0" algn="l">
              <a:lnSpc>
                <a:spcPct val="85000"/>
              </a:lnSpc>
              <a:spcBef>
                <a:spcPts val="0"/>
              </a:spcBef>
              <a:defRPr sz="1800"/>
            </a:pPr>
            <a:r>
              <a:rPr>
                <a:solidFill>
                  <a:srgbClr val="000099"/>
                </a:solidFill>
                <a:latin typeface="Gill Sans MT"/>
                <a:ea typeface="Gill Sans MT"/>
                <a:cs typeface="Gill Sans MT"/>
                <a:sym typeface="Gill Sans MT"/>
              </a:rPr>
              <a:t>changes datagram</a:t>
            </a:r>
          </a:p>
          <a:p>
            <a:pPr lvl="0" algn="l">
              <a:lnSpc>
                <a:spcPct val="85000"/>
              </a:lnSpc>
              <a:spcBef>
                <a:spcPts val="0"/>
              </a:spcBef>
              <a:defRPr sz="1800"/>
            </a:pPr>
            <a:r>
              <a:rPr>
                <a:solidFill>
                  <a:srgbClr val="000099"/>
                </a:solidFill>
                <a:latin typeface="Gill Sans MT"/>
                <a:ea typeface="Gill Sans MT"/>
                <a:cs typeface="Gill Sans MT"/>
                <a:sym typeface="Gill Sans MT"/>
              </a:rPr>
              <a:t>dest addr from</a:t>
            </a:r>
          </a:p>
          <a:p>
            <a:pPr lvl="0" algn="l">
              <a:lnSpc>
                <a:spcPct val="85000"/>
              </a:lnSpc>
              <a:spcBef>
                <a:spcPts val="0"/>
              </a:spcBef>
              <a:defRPr sz="1800"/>
            </a:pPr>
            <a:r>
              <a:rPr>
                <a:solidFill>
                  <a:srgbClr val="000099"/>
                </a:solidFill>
                <a:latin typeface="Gill Sans MT"/>
                <a:ea typeface="Gill Sans MT"/>
                <a:cs typeface="Gill Sans MT"/>
                <a:sym typeface="Gill Sans MT"/>
              </a:rPr>
              <a:t>138.76.29.7, 5001 to 10.0.0.1, 3345 </a:t>
            </a:r>
          </a:p>
        </p:txBody>
      </p:sp>
      <p:sp>
        <p:nvSpPr>
          <p:cNvPr id="218" name="Shape 218"/>
          <p:cNvSpPr/>
          <p:nvPr/>
        </p:nvSpPr>
        <p:spPr>
          <a:xfrm>
            <a:off x="1403350" y="4273550"/>
            <a:ext cx="3025776" cy="4763"/>
          </a:xfrm>
          <a:prstGeom prst="line">
            <a:avLst/>
          </a:prstGeom>
          <a:ln w="12700">
            <a:solidFill/>
            <a:round/>
          </a:ln>
        </p:spPr>
        <p:txBody>
          <a:bodyPr lIns="0" tIns="0" rIns="0" bIns="0"/>
          <a:lstStyle/>
          <a:p>
            <a:pPr lvl="0" algn="l" defTabSz="457200">
              <a:spcBef>
                <a:spcPts val="0"/>
              </a:spcBef>
              <a:defRPr sz="1200"/>
            </a:pPr>
            <a:endParaRPr/>
          </a:p>
        </p:txBody>
      </p:sp>
      <p:sp>
        <p:nvSpPr>
          <p:cNvPr id="219" name="Shape 219"/>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NAT implementation: Example 2</a:t>
            </a:r>
          </a:p>
        </p:txBody>
      </p:sp>
      <p:pic>
        <p:nvPicPr>
          <p:cNvPr id="220"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grpSp>
        <p:nvGrpSpPr>
          <p:cNvPr id="229" name="Group 229"/>
          <p:cNvGrpSpPr/>
          <p:nvPr/>
        </p:nvGrpSpPr>
        <p:grpSpPr>
          <a:xfrm>
            <a:off x="4416410" y="4095744"/>
            <a:ext cx="585803" cy="322255"/>
            <a:chOff x="-14" y="-5"/>
            <a:chExt cx="585802" cy="322254"/>
          </a:xfrm>
        </p:grpSpPr>
        <p:sp>
          <p:nvSpPr>
            <p:cNvPr id="221" name="Shape 221"/>
            <p:cNvSpPr/>
            <p:nvPr/>
          </p:nvSpPr>
          <p:spPr>
            <a:xfrm>
              <a:off x="2600" y="142934"/>
              <a:ext cx="580551" cy="179315"/>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40" y="6724"/>
                    <a:pt x="20640" y="12954"/>
                    <a:pt x="16797" y="16797"/>
                  </a:cubicBezTo>
                  <a:cubicBezTo>
                    <a:pt x="12954" y="20639"/>
                    <a:pt x="6725" y="20639"/>
                    <a:pt x="2882" y="16797"/>
                  </a:cubicBezTo>
                  <a:cubicBezTo>
                    <a:pt x="-960" y="12954"/>
                    <a:pt x="-960" y="6724"/>
                    <a:pt x="2882" y="2881"/>
                  </a:cubicBezTo>
                  <a:cubicBezTo>
                    <a:pt x="6725"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222" name="Shape 222"/>
            <p:cNvSpPr/>
            <p:nvPr/>
          </p:nvSpPr>
          <p:spPr>
            <a:xfrm>
              <a:off x="2614" y="122147"/>
              <a:ext cx="583174" cy="111749"/>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223" name="Shape 223"/>
            <p:cNvSpPr/>
            <p:nvPr/>
          </p:nvSpPr>
          <p:spPr>
            <a:xfrm>
              <a:off x="-15" y="-6"/>
              <a:ext cx="581423" cy="210501"/>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40" y="6724"/>
                    <a:pt x="20640" y="12954"/>
                    <a:pt x="16797" y="16797"/>
                  </a:cubicBezTo>
                  <a:cubicBezTo>
                    <a:pt x="12954" y="20639"/>
                    <a:pt x="6725" y="20639"/>
                    <a:pt x="2882" y="16797"/>
                  </a:cubicBezTo>
                  <a:cubicBezTo>
                    <a:pt x="-960" y="12954"/>
                    <a:pt x="-960" y="6724"/>
                    <a:pt x="2882" y="2881"/>
                  </a:cubicBezTo>
                  <a:cubicBezTo>
                    <a:pt x="6725"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226" name="Group 226"/>
            <p:cNvGrpSpPr/>
            <p:nvPr/>
          </p:nvGrpSpPr>
          <p:grpSpPr>
            <a:xfrm>
              <a:off x="116808" y="54576"/>
              <a:ext cx="328635" cy="97456"/>
              <a:chOff x="0" y="0"/>
              <a:chExt cx="328634" cy="97455"/>
            </a:xfrm>
          </p:grpSpPr>
          <p:sp>
            <p:nvSpPr>
              <p:cNvPr id="224" name="Shape 224"/>
              <p:cNvSpPr/>
              <p:nvPr/>
            </p:nvSpPr>
            <p:spPr>
              <a:xfrm>
                <a:off x="0" y="-1"/>
                <a:ext cx="328635" cy="9745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8" y="0"/>
                    </a:lnTo>
                    <a:lnTo>
                      <a:pt x="21600" y="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225" name="Shape 225"/>
              <p:cNvSpPr/>
              <p:nvPr/>
            </p:nvSpPr>
            <p:spPr>
              <a:xfrm>
                <a:off x="14840" y="-1"/>
                <a:ext cx="298953" cy="9745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227" name="Shape 227"/>
            <p:cNvSpPr/>
            <p:nvPr/>
          </p:nvSpPr>
          <p:spPr>
            <a:xfrm flipH="1">
              <a:off x="3486" y="100057"/>
              <a:ext cx="2" cy="140341"/>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228" name="Shape 228"/>
            <p:cNvSpPr/>
            <p:nvPr/>
          </p:nvSpPr>
          <p:spPr>
            <a:xfrm>
              <a:off x="581428" y="105254"/>
              <a:ext cx="2" cy="139043"/>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232" name="Group 232"/>
          <p:cNvGrpSpPr/>
          <p:nvPr/>
        </p:nvGrpSpPr>
        <p:grpSpPr>
          <a:xfrm>
            <a:off x="7910512" y="3311525"/>
            <a:ext cx="641351" cy="558800"/>
            <a:chOff x="0" y="0"/>
            <a:chExt cx="641350" cy="558800"/>
          </a:xfrm>
        </p:grpSpPr>
        <p:pic>
          <p:nvPicPr>
            <p:cNvPr id="230" name="desktop_computer_stylized_medium.png" descr="desktop_computer_stylized_medium"/>
            <p:cNvPicPr/>
            <p:nvPr/>
          </p:nvPicPr>
          <p:blipFill>
            <a:blip r:embed="rId3">
              <a:extLst/>
            </a:blip>
            <a:stretch>
              <a:fillRect/>
            </a:stretch>
          </p:blipFill>
          <p:spPr>
            <a:xfrm>
              <a:off x="0" y="0"/>
              <a:ext cx="641350" cy="558800"/>
            </a:xfrm>
            <a:prstGeom prst="rect">
              <a:avLst/>
            </a:prstGeom>
            <a:ln w="12700" cap="flat">
              <a:noFill/>
              <a:miter lim="400000"/>
            </a:ln>
            <a:effectLst/>
          </p:spPr>
        </p:pic>
        <p:sp>
          <p:nvSpPr>
            <p:cNvPr id="231" name="Shape 231"/>
            <p:cNvSpPr/>
            <p:nvPr/>
          </p:nvSpPr>
          <p:spPr>
            <a:xfrm>
              <a:off x="56223" y="53603"/>
              <a:ext cx="311837" cy="25588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3" y="821"/>
                  </a:lnTo>
                  <a:lnTo>
                    <a:pt x="21600" y="17256"/>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grpSp>
        <p:nvGrpSpPr>
          <p:cNvPr id="235" name="Group 235"/>
          <p:cNvGrpSpPr/>
          <p:nvPr/>
        </p:nvGrpSpPr>
        <p:grpSpPr>
          <a:xfrm>
            <a:off x="7921625" y="4054475"/>
            <a:ext cx="641350" cy="558800"/>
            <a:chOff x="0" y="0"/>
            <a:chExt cx="641350" cy="558800"/>
          </a:xfrm>
        </p:grpSpPr>
        <p:pic>
          <p:nvPicPr>
            <p:cNvPr id="233" name="desktop_computer_stylized_medium.png" descr="desktop_computer_stylized_medium"/>
            <p:cNvPicPr/>
            <p:nvPr/>
          </p:nvPicPr>
          <p:blipFill>
            <a:blip r:embed="rId3">
              <a:extLst/>
            </a:blip>
            <a:stretch>
              <a:fillRect/>
            </a:stretch>
          </p:blipFill>
          <p:spPr>
            <a:xfrm>
              <a:off x="0" y="0"/>
              <a:ext cx="641350" cy="558800"/>
            </a:xfrm>
            <a:prstGeom prst="rect">
              <a:avLst/>
            </a:prstGeom>
            <a:ln w="12700" cap="flat">
              <a:noFill/>
              <a:miter lim="400000"/>
            </a:ln>
            <a:effectLst/>
          </p:spPr>
        </p:pic>
        <p:sp>
          <p:nvSpPr>
            <p:cNvPr id="234" name="Shape 234"/>
            <p:cNvSpPr/>
            <p:nvPr/>
          </p:nvSpPr>
          <p:spPr>
            <a:xfrm>
              <a:off x="56223" y="53603"/>
              <a:ext cx="311837" cy="25588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3" y="821"/>
                  </a:lnTo>
                  <a:lnTo>
                    <a:pt x="21600" y="17256"/>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grpSp>
        <p:nvGrpSpPr>
          <p:cNvPr id="238" name="Group 238"/>
          <p:cNvGrpSpPr/>
          <p:nvPr/>
        </p:nvGrpSpPr>
        <p:grpSpPr>
          <a:xfrm>
            <a:off x="7929562" y="4808537"/>
            <a:ext cx="641351" cy="558801"/>
            <a:chOff x="0" y="0"/>
            <a:chExt cx="641350" cy="558800"/>
          </a:xfrm>
        </p:grpSpPr>
        <p:pic>
          <p:nvPicPr>
            <p:cNvPr id="236" name="desktop_computer_stylized_medium.png" descr="desktop_computer_stylized_medium"/>
            <p:cNvPicPr/>
            <p:nvPr/>
          </p:nvPicPr>
          <p:blipFill>
            <a:blip r:embed="rId3">
              <a:extLst/>
            </a:blip>
            <a:stretch>
              <a:fillRect/>
            </a:stretch>
          </p:blipFill>
          <p:spPr>
            <a:xfrm>
              <a:off x="0" y="0"/>
              <a:ext cx="641350" cy="558800"/>
            </a:xfrm>
            <a:prstGeom prst="rect">
              <a:avLst/>
            </a:prstGeom>
            <a:ln w="12700" cap="flat">
              <a:noFill/>
              <a:miter lim="400000"/>
            </a:ln>
            <a:effectLst/>
          </p:spPr>
        </p:pic>
        <p:sp>
          <p:nvSpPr>
            <p:cNvPr id="237" name="Shape 237"/>
            <p:cNvSpPr/>
            <p:nvPr/>
          </p:nvSpPr>
          <p:spPr>
            <a:xfrm>
              <a:off x="56223" y="53603"/>
              <a:ext cx="311837" cy="25588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3" y="821"/>
                  </a:lnTo>
                  <a:lnTo>
                    <a:pt x="21600" y="17256"/>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239" name="Shape 239"/>
          <p:cNvSpPr/>
          <p:nvPr/>
        </p:nvSpPr>
        <p:spPr>
          <a:xfrm>
            <a:off x="7767637" y="4238625"/>
            <a:ext cx="219076" cy="0"/>
          </a:xfrm>
          <a:prstGeom prst="line">
            <a:avLst/>
          </a:prstGeom>
          <a:ln w="12700">
            <a:solidFill/>
            <a:round/>
          </a:ln>
        </p:spPr>
        <p:txBody>
          <a:bodyPr lIns="0" tIns="0" rIns="0" bIns="0"/>
          <a:lstStyle/>
          <a:p>
            <a:pPr lvl="0" algn="l" defTabSz="457200">
              <a:spcBef>
                <a:spcPts val="0"/>
              </a:spcBef>
              <a:defRPr sz="1200"/>
            </a:pPr>
            <a:endParaRPr/>
          </a:p>
        </p:txBody>
      </p:sp>
      <p:sp>
        <p:nvSpPr>
          <p:cNvPr id="240" name="Shape 240"/>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15</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2" fill="hold" grpId="1" nodeType="clickEffect">
                                  <p:stCondLst>
                                    <p:cond delay="0"/>
                                  </p:stCondLst>
                                  <p:iterate>
                                    <p:tmAbs val="0"/>
                                  </p:iterate>
                                  <p:childTnLst>
                                    <p:set>
                                      <p:cBhvr>
                                        <p:cTn id="6" fill="hold"/>
                                        <p:tgtEl>
                                          <p:spTgt spid="150"/>
                                        </p:tgtEl>
                                        <p:attrNameLst>
                                          <p:attrName>style.visibility</p:attrName>
                                        </p:attrNameLst>
                                      </p:cBhvr>
                                      <p:to>
                                        <p:strVal val="visible"/>
                                      </p:to>
                                    </p:set>
                                    <p:animEffect transition="in" filter="wipe(right)">
                                      <p:cBhvr>
                                        <p:cTn id="7" dur="1000"/>
                                        <p:tgtEl>
                                          <p:spTgt spid="150"/>
                                        </p:tgtEl>
                                      </p:cBhvr>
                                    </p:animEffect>
                                  </p:childTnLst>
                                </p:cTn>
                              </p:par>
                            </p:childTnLst>
                          </p:cTn>
                        </p:par>
                        <p:par>
                          <p:cTn id="8" fill="hold">
                            <p:stCondLst>
                              <p:cond delay="1000"/>
                            </p:stCondLst>
                            <p:childTnLst>
                              <p:par>
                                <p:cTn id="9" presetID="1" presetClass="entr" presetSubtype="0" fill="hold" grpId="2" nodeType="afterEffect">
                                  <p:stCondLst>
                                    <p:cond delay="0"/>
                                  </p:stCondLst>
                                  <p:iterate>
                                    <p:tmAbs val="0"/>
                                  </p:iterate>
                                  <p:childTnLst>
                                    <p:set>
                                      <p:cBhvr>
                                        <p:cTn id="10" fill="hold"/>
                                        <p:tgtEl>
                                          <p:spTgt spid="15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2" fill="hold" grpId="3" nodeType="clickEffect">
                                  <p:stCondLst>
                                    <p:cond delay="0"/>
                                  </p:stCondLst>
                                  <p:iterate>
                                    <p:tmAbs val="0"/>
                                  </p:iterate>
                                  <p:childTnLst>
                                    <p:set>
                                      <p:cBhvr>
                                        <p:cTn id="14" fill="hold"/>
                                        <p:tgtEl>
                                          <p:spTgt spid="195"/>
                                        </p:tgtEl>
                                        <p:attrNameLst>
                                          <p:attrName>style.visibility</p:attrName>
                                        </p:attrNameLst>
                                      </p:cBhvr>
                                      <p:to>
                                        <p:strVal val="visible"/>
                                      </p:to>
                                    </p:set>
                                    <p:animEffect transition="in" filter="wipe(right)">
                                      <p:cBhvr>
                                        <p:cTn id="15" dur="1000"/>
                                        <p:tgtEl>
                                          <p:spTgt spid="195"/>
                                        </p:tgtEl>
                                      </p:cBhvr>
                                    </p:animEffect>
                                  </p:childTnLst>
                                </p:cTn>
                              </p:par>
                            </p:childTnLst>
                          </p:cTn>
                        </p:par>
                        <p:par>
                          <p:cTn id="16" fill="hold">
                            <p:stCondLst>
                              <p:cond delay="1000"/>
                            </p:stCondLst>
                            <p:childTnLst>
                              <p:par>
                                <p:cTn id="17" presetID="1" presetClass="entr" presetSubtype="0" fill="hold" grpId="4" nodeType="afterEffect">
                                  <p:stCondLst>
                                    <p:cond delay="0"/>
                                  </p:stCondLst>
                                  <p:iterate>
                                    <p:tmAbs val="0"/>
                                  </p:iterate>
                                  <p:childTnLst>
                                    <p:set>
                                      <p:cBhvr>
                                        <p:cTn id="18" fill="hold"/>
                                        <p:tgtEl>
                                          <p:spTgt spid="164"/>
                                        </p:tgtEl>
                                        <p:attrNameLst>
                                          <p:attrName>style.visibility</p:attrName>
                                        </p:attrNameLst>
                                      </p:cBhvr>
                                      <p:to>
                                        <p:strVal val="visible"/>
                                      </p:to>
                                    </p:set>
                                  </p:childTnLst>
                                </p:cTn>
                              </p:par>
                            </p:childTnLst>
                          </p:cTn>
                        </p:par>
                        <p:par>
                          <p:cTn id="19" fill="hold">
                            <p:stCondLst>
                              <p:cond delay="1000"/>
                            </p:stCondLst>
                            <p:childTnLst>
                              <p:par>
                                <p:cTn id="20" presetID="1" presetClass="entr" presetSubtype="0" fill="hold" grpId="5" nodeType="afterEffect">
                                  <p:stCondLst>
                                    <p:cond delay="0"/>
                                  </p:stCondLst>
                                  <p:iterate>
                                    <p:tmAbs val="0"/>
                                  </p:iterate>
                                  <p:childTnLst>
                                    <p:set>
                                      <p:cBhvr>
                                        <p:cTn id="21" fill="hold"/>
                                        <p:tgtEl>
                                          <p:spTgt spid="200"/>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6" nodeType="clickEffect">
                                  <p:stCondLst>
                                    <p:cond delay="0"/>
                                  </p:stCondLst>
                                  <p:iterate>
                                    <p:tmAbs val="0"/>
                                  </p:iterate>
                                  <p:childTnLst>
                                    <p:set>
                                      <p:cBhvr>
                                        <p:cTn id="25" fill="hold"/>
                                        <p:tgtEl>
                                          <p:spTgt spid="215"/>
                                        </p:tgtEl>
                                        <p:attrNameLst>
                                          <p:attrName>style.visibility</p:attrName>
                                        </p:attrNameLst>
                                      </p:cBhvr>
                                      <p:to>
                                        <p:strVal val="visible"/>
                                      </p:to>
                                    </p:set>
                                    <p:animEffect transition="in" filter="wipe(left)">
                                      <p:cBhvr>
                                        <p:cTn id="26" dur="1000"/>
                                        <p:tgtEl>
                                          <p:spTgt spid="215"/>
                                        </p:tgtEl>
                                      </p:cBhvr>
                                    </p:animEffect>
                                  </p:childTnLst>
                                </p:cTn>
                              </p:par>
                            </p:childTnLst>
                          </p:cTn>
                        </p:par>
                        <p:par>
                          <p:cTn id="27" fill="hold">
                            <p:stCondLst>
                              <p:cond delay="1000"/>
                            </p:stCondLst>
                            <p:childTnLst>
                              <p:par>
                                <p:cTn id="28" presetID="1" presetClass="entr" presetSubtype="0" fill="hold" grpId="7" nodeType="afterEffect">
                                  <p:stCondLst>
                                    <p:cond delay="0"/>
                                  </p:stCondLst>
                                  <p:iterate>
                                    <p:tmAbs val="0"/>
                                  </p:iterate>
                                  <p:childTnLst>
                                    <p:set>
                                      <p:cBhvr>
                                        <p:cTn id="29" fill="hold"/>
                                        <p:tgtEl>
                                          <p:spTgt spid="216"/>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8" nodeType="clickEffect">
                                  <p:stCondLst>
                                    <p:cond delay="0"/>
                                  </p:stCondLst>
                                  <p:iterate>
                                    <p:tmAbs val="0"/>
                                  </p:iterate>
                                  <p:childTnLst>
                                    <p:set>
                                      <p:cBhvr>
                                        <p:cTn id="33" fill="hold"/>
                                        <p:tgtEl>
                                          <p:spTgt spid="179"/>
                                        </p:tgtEl>
                                        <p:attrNameLst>
                                          <p:attrName>style.visibility</p:attrName>
                                        </p:attrNameLst>
                                      </p:cBhvr>
                                      <p:to>
                                        <p:strVal val="visible"/>
                                      </p:to>
                                    </p:set>
                                    <p:animEffect transition="in" filter="wipe(left)">
                                      <p:cBhvr>
                                        <p:cTn id="34" dur="1000"/>
                                        <p:tgtEl>
                                          <p:spTgt spid="179"/>
                                        </p:tgtEl>
                                      </p:cBhvr>
                                    </p:animEffect>
                                  </p:childTnLst>
                                </p:cTn>
                              </p:par>
                            </p:childTnLst>
                          </p:cTn>
                        </p:par>
                        <p:par>
                          <p:cTn id="35" fill="hold">
                            <p:stCondLst>
                              <p:cond delay="1000"/>
                            </p:stCondLst>
                            <p:childTnLst>
                              <p:par>
                                <p:cTn id="36" presetID="1" presetClass="entr" presetSubtype="0" fill="hold" grpId="9" nodeType="afterEffect">
                                  <p:stCondLst>
                                    <p:cond delay="0"/>
                                  </p:stCondLst>
                                  <p:iterate>
                                    <p:tmAbs val="0"/>
                                  </p:iterate>
                                  <p:childTnLst>
                                    <p:set>
                                      <p:cBhvr>
                                        <p:cTn id="37" fill="hold"/>
                                        <p:tgtEl>
                                          <p:spTgt spid="2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 grpId="1" animBg="1" advAuto="0"/>
      <p:bldP spid="157" grpId="2" animBg="1" advAuto="0"/>
      <p:bldP spid="164" grpId="4" animBg="1" advAuto="0"/>
      <p:bldP spid="179" grpId="8" animBg="1" advAuto="0"/>
      <p:bldP spid="195" grpId="3" animBg="1" advAuto="0"/>
      <p:bldP spid="200" grpId="5" animBg="1" advAuto="0"/>
      <p:bldP spid="215" grpId="6" animBg="1" advAuto="0"/>
      <p:bldP spid="216" grpId="7" animBg="1" advAuto="0"/>
      <p:bldP spid="217" grpId="9" animBg="1"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243" name="Shape 243"/>
          <p:cNvSpPr/>
          <p:nvPr/>
        </p:nvSpPr>
        <p:spPr>
          <a:xfrm>
            <a:off x="5913437" y="6467474"/>
            <a:ext cx="2894013"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a:spcBef>
                <a:spcPts val="0"/>
              </a:spcBef>
              <a:defRPr sz="1200">
                <a:latin typeface="Tahoma"/>
                <a:ea typeface="Tahoma"/>
                <a:cs typeface="Tahoma"/>
                <a:sym typeface="Tahoma"/>
              </a:defRPr>
            </a:lvl1pPr>
          </a:lstStyle>
          <a:p>
            <a:pPr lvl="0">
              <a:defRPr sz="1800"/>
            </a:pPr>
            <a:r>
              <a:rPr sz="1200"/>
              <a:t> </a:t>
            </a:r>
          </a:p>
        </p:txBody>
      </p:sp>
      <p:sp>
        <p:nvSpPr>
          <p:cNvPr id="244" name="Shape 244"/>
          <p:cNvSpPr/>
          <p:nvPr/>
        </p:nvSpPr>
        <p:spPr>
          <a:xfrm>
            <a:off x="4700503" y="1881089"/>
            <a:ext cx="3571787" cy="2632073"/>
          </a:xfrm>
          <a:custGeom>
            <a:avLst/>
            <a:gdLst/>
            <a:ahLst/>
            <a:cxnLst>
              <a:cxn ang="0">
                <a:pos x="wd2" y="hd2"/>
              </a:cxn>
              <a:cxn ang="5400000">
                <a:pos x="wd2" y="hd2"/>
              </a:cxn>
              <a:cxn ang="10800000">
                <a:pos x="wd2" y="hd2"/>
              </a:cxn>
              <a:cxn ang="16200000">
                <a:pos x="wd2" y="hd2"/>
              </a:cxn>
            </a:cxnLst>
            <a:rect l="0" t="0" r="r" b="b"/>
            <a:pathLst>
              <a:path w="20632" h="21078" extrusionOk="0">
                <a:moveTo>
                  <a:pt x="2233" y="9589"/>
                </a:moveTo>
                <a:cubicBezTo>
                  <a:pt x="4415" y="9183"/>
                  <a:pt x="12002" y="10339"/>
                  <a:pt x="14175" y="9221"/>
                </a:cubicBezTo>
                <a:cubicBezTo>
                  <a:pt x="16349" y="8102"/>
                  <a:pt x="14717" y="4377"/>
                  <a:pt x="15294" y="2839"/>
                </a:cubicBezTo>
                <a:cubicBezTo>
                  <a:pt x="15872" y="1300"/>
                  <a:pt x="16890" y="118"/>
                  <a:pt x="17642" y="16"/>
                </a:cubicBezTo>
                <a:cubicBezTo>
                  <a:pt x="18395" y="-85"/>
                  <a:pt x="19330" y="258"/>
                  <a:pt x="19825" y="2241"/>
                </a:cubicBezTo>
                <a:cubicBezTo>
                  <a:pt x="20321" y="4224"/>
                  <a:pt x="20632" y="8903"/>
                  <a:pt x="20632" y="11890"/>
                </a:cubicBezTo>
                <a:cubicBezTo>
                  <a:pt x="20632" y="14878"/>
                  <a:pt x="20614" y="18794"/>
                  <a:pt x="19825" y="20154"/>
                </a:cubicBezTo>
                <a:cubicBezTo>
                  <a:pt x="19037" y="21515"/>
                  <a:pt x="16817" y="21273"/>
                  <a:pt x="15909" y="20078"/>
                </a:cubicBezTo>
                <a:cubicBezTo>
                  <a:pt x="15001" y="18883"/>
                  <a:pt x="16826" y="14344"/>
                  <a:pt x="14350" y="12946"/>
                </a:cubicBezTo>
                <a:cubicBezTo>
                  <a:pt x="11873" y="11547"/>
                  <a:pt x="3067" y="12208"/>
                  <a:pt x="1049" y="11649"/>
                </a:cubicBezTo>
                <a:cubicBezTo>
                  <a:pt x="-968" y="11090"/>
                  <a:pt x="196" y="10022"/>
                  <a:pt x="2233" y="9589"/>
                </a:cubicBezTo>
                <a:close/>
              </a:path>
            </a:pathLst>
          </a:custGeom>
          <a:solidFill>
            <a:srgbClr val="66CCFF"/>
          </a:solidFill>
          <a:ln w="12700">
            <a:miter lim="400000"/>
          </a:ln>
        </p:spPr>
        <p:txBody>
          <a:bodyPr lIns="0" tIns="0" rIns="0" bIns="0" anchor="ctr"/>
          <a:lstStyle/>
          <a:p>
            <a:pPr lvl="0" algn="l">
              <a:spcBef>
                <a:spcPts val="0"/>
              </a:spcBef>
              <a:defRPr sz="2400">
                <a:latin typeface="Arial"/>
                <a:ea typeface="Arial"/>
                <a:cs typeface="Arial"/>
                <a:sym typeface="Arial"/>
              </a:defRPr>
            </a:pPr>
            <a:endParaRPr/>
          </a:p>
        </p:txBody>
      </p:sp>
      <p:sp>
        <p:nvSpPr>
          <p:cNvPr id="245" name="Shape 245"/>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NAT: network address translation</a:t>
            </a:r>
          </a:p>
        </p:txBody>
      </p:sp>
      <p:sp>
        <p:nvSpPr>
          <p:cNvPr id="246" name="Shape 246"/>
          <p:cNvSpPr/>
          <p:nvPr/>
        </p:nvSpPr>
        <p:spPr>
          <a:xfrm>
            <a:off x="484050" y="2624115"/>
            <a:ext cx="3568612" cy="1322348"/>
          </a:xfrm>
          <a:custGeom>
            <a:avLst/>
            <a:gdLst/>
            <a:ahLst/>
            <a:cxnLst>
              <a:cxn ang="0">
                <a:pos x="wd2" y="hd2"/>
              </a:cxn>
              <a:cxn ang="5400000">
                <a:pos x="wd2" y="hd2"/>
              </a:cxn>
              <a:cxn ang="10800000">
                <a:pos x="wd2" y="hd2"/>
              </a:cxn>
              <a:cxn ang="16200000">
                <a:pos x="wd2" y="hd2"/>
              </a:cxn>
            </a:cxnLst>
            <a:rect l="0" t="0" r="r" b="b"/>
            <a:pathLst>
              <a:path w="20028" h="20040" extrusionOk="0">
                <a:moveTo>
                  <a:pt x="17732" y="6269"/>
                </a:moveTo>
                <a:cubicBezTo>
                  <a:pt x="15683" y="4681"/>
                  <a:pt x="9509" y="2036"/>
                  <a:pt x="6632" y="1122"/>
                </a:cubicBezTo>
                <a:cubicBezTo>
                  <a:pt x="3755" y="207"/>
                  <a:pt x="1466" y="-682"/>
                  <a:pt x="442" y="761"/>
                </a:cubicBezTo>
                <a:cubicBezTo>
                  <a:pt x="-582" y="2204"/>
                  <a:pt x="495" y="6558"/>
                  <a:pt x="495" y="9733"/>
                </a:cubicBezTo>
                <a:cubicBezTo>
                  <a:pt x="495" y="12909"/>
                  <a:pt x="-360" y="18609"/>
                  <a:pt x="442" y="19764"/>
                </a:cubicBezTo>
                <a:cubicBezTo>
                  <a:pt x="1243" y="20918"/>
                  <a:pt x="2232" y="18176"/>
                  <a:pt x="5314" y="16661"/>
                </a:cubicBezTo>
                <a:cubicBezTo>
                  <a:pt x="8396" y="15146"/>
                  <a:pt x="16886" y="12404"/>
                  <a:pt x="18952" y="10672"/>
                </a:cubicBezTo>
                <a:cubicBezTo>
                  <a:pt x="21018" y="8939"/>
                  <a:pt x="19834" y="7183"/>
                  <a:pt x="17732" y="6269"/>
                </a:cubicBezTo>
                <a:close/>
              </a:path>
            </a:pathLst>
          </a:custGeom>
          <a:gradFill>
            <a:gsLst>
              <a:gs pos="0">
                <a:srgbClr val="FFFFFF">
                  <a:alpha val="97999"/>
                </a:srgbClr>
              </a:gs>
              <a:gs pos="100000">
                <a:srgbClr val="66CCFF"/>
              </a:gs>
            </a:gsLst>
          </a:gradFill>
          <a:ln w="12700">
            <a:miter lim="400000"/>
          </a:ln>
        </p:spPr>
        <p:txBody>
          <a:bodyPr lIns="0" tIns="0" rIns="0" bIns="0" anchor="ctr"/>
          <a:lstStyle/>
          <a:p>
            <a:pPr lvl="0" algn="l">
              <a:spcBef>
                <a:spcPts val="0"/>
              </a:spcBef>
              <a:defRPr sz="2400">
                <a:latin typeface="Arial"/>
                <a:ea typeface="Arial"/>
                <a:cs typeface="Arial"/>
                <a:sym typeface="Arial"/>
              </a:defRPr>
            </a:pPr>
            <a:endParaRPr/>
          </a:p>
        </p:txBody>
      </p:sp>
      <p:sp>
        <p:nvSpPr>
          <p:cNvPr id="247" name="Shape 247"/>
          <p:cNvSpPr/>
          <p:nvPr/>
        </p:nvSpPr>
        <p:spPr>
          <a:xfrm flipV="1">
            <a:off x="4646612" y="3182937"/>
            <a:ext cx="1214438" cy="9526"/>
          </a:xfrm>
          <a:prstGeom prst="line">
            <a:avLst/>
          </a:prstGeom>
          <a:ln w="12700">
            <a:solidFill/>
            <a:round/>
          </a:ln>
        </p:spPr>
        <p:txBody>
          <a:bodyPr lIns="0" tIns="0" rIns="0" bIns="0"/>
          <a:lstStyle/>
          <a:p>
            <a:pPr lvl="0" algn="l" defTabSz="457200">
              <a:spcBef>
                <a:spcPts val="0"/>
              </a:spcBef>
              <a:defRPr sz="1200"/>
            </a:pPr>
            <a:endParaRPr/>
          </a:p>
        </p:txBody>
      </p:sp>
      <p:sp>
        <p:nvSpPr>
          <p:cNvPr id="248" name="Shape 248"/>
          <p:cNvSpPr/>
          <p:nvPr/>
        </p:nvSpPr>
        <p:spPr>
          <a:xfrm flipH="1">
            <a:off x="7391399" y="3233737"/>
            <a:ext cx="300039" cy="1"/>
          </a:xfrm>
          <a:prstGeom prst="line">
            <a:avLst/>
          </a:prstGeom>
          <a:ln w="12700">
            <a:solidFill/>
            <a:round/>
          </a:ln>
        </p:spPr>
        <p:txBody>
          <a:bodyPr lIns="0" tIns="0" rIns="0" bIns="0"/>
          <a:lstStyle/>
          <a:p>
            <a:pPr lvl="0" algn="l" defTabSz="457200">
              <a:spcBef>
                <a:spcPts val="0"/>
              </a:spcBef>
              <a:defRPr sz="1200"/>
            </a:pPr>
            <a:endParaRPr/>
          </a:p>
        </p:txBody>
      </p:sp>
      <p:sp>
        <p:nvSpPr>
          <p:cNvPr id="249" name="Shape 249"/>
          <p:cNvSpPr/>
          <p:nvPr/>
        </p:nvSpPr>
        <p:spPr>
          <a:xfrm>
            <a:off x="7488237" y="2444750"/>
            <a:ext cx="133351" cy="7938"/>
          </a:xfrm>
          <a:prstGeom prst="line">
            <a:avLst/>
          </a:prstGeom>
          <a:ln w="12700">
            <a:solidFill/>
            <a:round/>
          </a:ln>
        </p:spPr>
        <p:txBody>
          <a:bodyPr lIns="0" tIns="0" rIns="0" bIns="0"/>
          <a:lstStyle/>
          <a:p>
            <a:pPr lvl="0" algn="l" defTabSz="457200">
              <a:spcBef>
                <a:spcPts val="0"/>
              </a:spcBef>
              <a:defRPr sz="1200"/>
            </a:pPr>
            <a:endParaRPr/>
          </a:p>
        </p:txBody>
      </p:sp>
      <p:sp>
        <p:nvSpPr>
          <p:cNvPr id="250" name="Shape 250"/>
          <p:cNvSpPr/>
          <p:nvPr/>
        </p:nvSpPr>
        <p:spPr>
          <a:xfrm>
            <a:off x="7494587" y="3951287"/>
            <a:ext cx="171451" cy="1"/>
          </a:xfrm>
          <a:prstGeom prst="line">
            <a:avLst/>
          </a:prstGeom>
          <a:ln w="12700">
            <a:solidFill/>
            <a:round/>
          </a:ln>
        </p:spPr>
        <p:txBody>
          <a:bodyPr lIns="0" tIns="0" rIns="0" bIns="0"/>
          <a:lstStyle/>
          <a:p>
            <a:pPr lvl="0" algn="l" defTabSz="457200">
              <a:spcBef>
                <a:spcPts val="0"/>
              </a:spcBef>
              <a:defRPr sz="1200"/>
            </a:pPr>
            <a:endParaRPr/>
          </a:p>
        </p:txBody>
      </p:sp>
      <p:sp>
        <p:nvSpPr>
          <p:cNvPr id="251" name="Shape 251"/>
          <p:cNvSpPr/>
          <p:nvPr/>
        </p:nvSpPr>
        <p:spPr>
          <a:xfrm>
            <a:off x="8113712" y="2176462"/>
            <a:ext cx="744538" cy="24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a:latin typeface="Gill Sans MT"/>
                <a:ea typeface="Gill Sans MT"/>
                <a:cs typeface="Gill Sans MT"/>
                <a:sym typeface="Gill Sans MT"/>
              </a:defRPr>
            </a:lvl1pPr>
          </a:lstStyle>
          <a:p>
            <a:pPr lvl="0">
              <a:defRPr sz="1800"/>
            </a:pPr>
            <a:r>
              <a:rPr sz="1600"/>
              <a:t>10.0.0.1</a:t>
            </a:r>
          </a:p>
        </p:txBody>
      </p:sp>
      <p:sp>
        <p:nvSpPr>
          <p:cNvPr id="252" name="Shape 252"/>
          <p:cNvSpPr/>
          <p:nvPr/>
        </p:nvSpPr>
        <p:spPr>
          <a:xfrm>
            <a:off x="8240712" y="2944812"/>
            <a:ext cx="744538" cy="24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a:latin typeface="Gill Sans MT"/>
                <a:ea typeface="Gill Sans MT"/>
                <a:cs typeface="Gill Sans MT"/>
                <a:sym typeface="Gill Sans MT"/>
              </a:defRPr>
            </a:lvl1pPr>
          </a:lstStyle>
          <a:p>
            <a:pPr lvl="0">
              <a:defRPr sz="1800"/>
            </a:pPr>
            <a:r>
              <a:rPr sz="1600"/>
              <a:t>10.0.0.2</a:t>
            </a:r>
          </a:p>
        </p:txBody>
      </p:sp>
      <p:sp>
        <p:nvSpPr>
          <p:cNvPr id="253" name="Shape 253"/>
          <p:cNvSpPr/>
          <p:nvPr/>
        </p:nvSpPr>
        <p:spPr>
          <a:xfrm>
            <a:off x="8191500" y="3751262"/>
            <a:ext cx="744538" cy="24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a:latin typeface="Gill Sans MT"/>
                <a:ea typeface="Gill Sans MT"/>
                <a:cs typeface="Gill Sans MT"/>
                <a:sym typeface="Gill Sans MT"/>
              </a:defRPr>
            </a:lvl1pPr>
          </a:lstStyle>
          <a:p>
            <a:pPr lvl="0">
              <a:defRPr sz="1800"/>
            </a:pPr>
            <a:r>
              <a:rPr sz="1600"/>
              <a:t>10.0.0.3</a:t>
            </a:r>
          </a:p>
        </p:txBody>
      </p:sp>
      <p:sp>
        <p:nvSpPr>
          <p:cNvPr id="254" name="Shape 254"/>
          <p:cNvSpPr/>
          <p:nvPr/>
        </p:nvSpPr>
        <p:spPr>
          <a:xfrm>
            <a:off x="4598987" y="2667000"/>
            <a:ext cx="744538" cy="2413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a:latin typeface="Gill Sans MT"/>
                <a:ea typeface="Gill Sans MT"/>
                <a:cs typeface="Gill Sans MT"/>
                <a:sym typeface="Gill Sans MT"/>
              </a:defRPr>
            </a:lvl1pPr>
          </a:lstStyle>
          <a:p>
            <a:pPr lvl="0">
              <a:defRPr sz="1800"/>
            </a:pPr>
            <a:r>
              <a:rPr sz="1600"/>
              <a:t>10.0.0.4</a:t>
            </a:r>
          </a:p>
        </p:txBody>
      </p:sp>
      <p:sp>
        <p:nvSpPr>
          <p:cNvPr id="255" name="Shape 255"/>
          <p:cNvSpPr/>
          <p:nvPr/>
        </p:nvSpPr>
        <p:spPr>
          <a:xfrm flipH="1">
            <a:off x="4721225" y="2943224"/>
            <a:ext cx="85725" cy="130176"/>
          </a:xfrm>
          <a:prstGeom prst="line">
            <a:avLst/>
          </a:prstGeom>
          <a:ln w="12700">
            <a:solidFill/>
            <a:round/>
            <a:tailEnd type="triangle"/>
          </a:ln>
        </p:spPr>
        <p:txBody>
          <a:bodyPr lIns="0" tIns="0" rIns="0" bIns="0"/>
          <a:lstStyle/>
          <a:p>
            <a:pPr lvl="0" algn="l" defTabSz="457200">
              <a:spcBef>
                <a:spcPts val="0"/>
              </a:spcBef>
              <a:defRPr sz="1200"/>
            </a:pPr>
            <a:endParaRPr/>
          </a:p>
        </p:txBody>
      </p:sp>
      <p:sp>
        <p:nvSpPr>
          <p:cNvPr id="256" name="Shape 256"/>
          <p:cNvSpPr/>
          <p:nvPr/>
        </p:nvSpPr>
        <p:spPr>
          <a:xfrm>
            <a:off x="2705100" y="3324225"/>
            <a:ext cx="1049338" cy="2413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a:latin typeface="Gill Sans MT"/>
                <a:ea typeface="Gill Sans MT"/>
                <a:cs typeface="Gill Sans MT"/>
                <a:sym typeface="Gill Sans MT"/>
              </a:defRPr>
            </a:lvl1pPr>
          </a:lstStyle>
          <a:p>
            <a:pPr lvl="0">
              <a:defRPr sz="1800"/>
            </a:pPr>
            <a:r>
              <a:rPr sz="1600"/>
              <a:t>138.76.29.7</a:t>
            </a:r>
          </a:p>
        </p:txBody>
      </p:sp>
      <p:sp>
        <p:nvSpPr>
          <p:cNvPr id="257" name="Shape 257"/>
          <p:cNvSpPr/>
          <p:nvPr/>
        </p:nvSpPr>
        <p:spPr>
          <a:xfrm flipH="1">
            <a:off x="3881437" y="3270250"/>
            <a:ext cx="85726" cy="130175"/>
          </a:xfrm>
          <a:prstGeom prst="line">
            <a:avLst/>
          </a:prstGeom>
          <a:ln w="12700">
            <a:solidFill/>
            <a:round/>
            <a:headEnd type="triangle"/>
          </a:ln>
        </p:spPr>
        <p:txBody>
          <a:bodyPr lIns="0" tIns="0" rIns="0" bIns="0"/>
          <a:lstStyle/>
          <a:p>
            <a:pPr lvl="0" algn="l" defTabSz="457200">
              <a:spcBef>
                <a:spcPts val="0"/>
              </a:spcBef>
              <a:defRPr sz="1200"/>
            </a:pPr>
            <a:endParaRPr/>
          </a:p>
        </p:txBody>
      </p:sp>
      <p:sp>
        <p:nvSpPr>
          <p:cNvPr id="258" name="Shape 258"/>
          <p:cNvSpPr/>
          <p:nvPr/>
        </p:nvSpPr>
        <p:spPr>
          <a:xfrm>
            <a:off x="1087437" y="3222624"/>
            <a:ext cx="3025776" cy="4764"/>
          </a:xfrm>
          <a:prstGeom prst="line">
            <a:avLst/>
          </a:prstGeom>
          <a:ln w="12700">
            <a:solidFill/>
            <a:round/>
          </a:ln>
        </p:spPr>
        <p:txBody>
          <a:bodyPr lIns="0" tIns="0" rIns="0" bIns="0"/>
          <a:lstStyle/>
          <a:p>
            <a:pPr lvl="0" algn="l" defTabSz="457200">
              <a:spcBef>
                <a:spcPts val="0"/>
              </a:spcBef>
              <a:defRPr sz="1200"/>
            </a:pPr>
            <a:endParaRPr/>
          </a:p>
        </p:txBody>
      </p:sp>
      <p:sp>
        <p:nvSpPr>
          <p:cNvPr id="259" name="Shape 259"/>
          <p:cNvSpPr/>
          <p:nvPr/>
        </p:nvSpPr>
        <p:spPr>
          <a:xfrm>
            <a:off x="5189537" y="1674812"/>
            <a:ext cx="2093913" cy="8001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spcBef>
                <a:spcPts val="0"/>
              </a:spcBef>
              <a:defRPr sz="1800"/>
            </a:pPr>
            <a:r>
              <a:rPr>
                <a:latin typeface="Gill Sans MT"/>
                <a:ea typeface="Gill Sans MT"/>
                <a:cs typeface="Gill Sans MT"/>
                <a:sym typeface="Gill Sans MT"/>
              </a:rPr>
              <a:t>local network</a:t>
            </a:r>
          </a:p>
          <a:p>
            <a:pPr lvl="0">
              <a:spcBef>
                <a:spcPts val="0"/>
              </a:spcBef>
              <a:defRPr sz="1800"/>
            </a:pPr>
            <a:r>
              <a:rPr>
                <a:latin typeface="Gill Sans MT"/>
                <a:ea typeface="Gill Sans MT"/>
                <a:cs typeface="Gill Sans MT"/>
                <a:sym typeface="Gill Sans MT"/>
              </a:rPr>
              <a:t>(e.g., home network)</a:t>
            </a:r>
          </a:p>
          <a:p>
            <a:pPr lvl="0">
              <a:spcBef>
                <a:spcPts val="0"/>
              </a:spcBef>
              <a:defRPr sz="1800"/>
            </a:pPr>
            <a:r>
              <a:rPr>
                <a:latin typeface="Gill Sans MT"/>
                <a:ea typeface="Gill Sans MT"/>
                <a:cs typeface="Gill Sans MT"/>
                <a:sym typeface="Gill Sans MT"/>
              </a:rPr>
              <a:t>10.0.0/24</a:t>
            </a:r>
          </a:p>
        </p:txBody>
      </p:sp>
      <p:sp>
        <p:nvSpPr>
          <p:cNvPr id="260" name="Shape 260"/>
          <p:cNvSpPr/>
          <p:nvPr/>
        </p:nvSpPr>
        <p:spPr>
          <a:xfrm>
            <a:off x="7366000" y="1900237"/>
            <a:ext cx="1385888" cy="1"/>
          </a:xfrm>
          <a:prstGeom prst="line">
            <a:avLst/>
          </a:prstGeom>
          <a:ln w="3175">
            <a:solidFill/>
            <a:round/>
            <a:tailEnd type="triangle"/>
          </a:ln>
        </p:spPr>
        <p:txBody>
          <a:bodyPr lIns="0" tIns="0" rIns="0" bIns="0"/>
          <a:lstStyle/>
          <a:p>
            <a:pPr lvl="0" algn="l" defTabSz="457200">
              <a:spcBef>
                <a:spcPts val="0"/>
              </a:spcBef>
              <a:defRPr sz="1200"/>
            </a:pPr>
            <a:endParaRPr/>
          </a:p>
        </p:txBody>
      </p:sp>
      <p:sp>
        <p:nvSpPr>
          <p:cNvPr id="261" name="Shape 261"/>
          <p:cNvSpPr/>
          <p:nvPr/>
        </p:nvSpPr>
        <p:spPr>
          <a:xfrm>
            <a:off x="4413250" y="1760537"/>
            <a:ext cx="0" cy="1079501"/>
          </a:xfrm>
          <a:prstGeom prst="line">
            <a:avLst/>
          </a:prstGeom>
          <a:ln w="3175">
            <a:solidFill/>
            <a:round/>
          </a:ln>
        </p:spPr>
        <p:txBody>
          <a:bodyPr lIns="0" tIns="0" rIns="0" bIns="0"/>
          <a:lstStyle/>
          <a:p>
            <a:pPr lvl="0" algn="l" defTabSz="457200">
              <a:spcBef>
                <a:spcPts val="0"/>
              </a:spcBef>
              <a:defRPr sz="1200"/>
            </a:pPr>
            <a:endParaRPr/>
          </a:p>
        </p:txBody>
      </p:sp>
      <p:sp>
        <p:nvSpPr>
          <p:cNvPr id="262" name="Shape 262"/>
          <p:cNvSpPr/>
          <p:nvPr/>
        </p:nvSpPr>
        <p:spPr>
          <a:xfrm flipH="1">
            <a:off x="4554537" y="1887537"/>
            <a:ext cx="898526" cy="1"/>
          </a:xfrm>
          <a:prstGeom prst="line">
            <a:avLst/>
          </a:prstGeom>
          <a:ln w="3175">
            <a:solidFill/>
            <a:round/>
            <a:tailEnd type="triangle"/>
          </a:ln>
        </p:spPr>
        <p:txBody>
          <a:bodyPr lIns="0" tIns="0" rIns="0" bIns="0"/>
          <a:lstStyle/>
          <a:p>
            <a:pPr lvl="0" algn="l" defTabSz="457200">
              <a:spcBef>
                <a:spcPts val="0"/>
              </a:spcBef>
              <a:defRPr sz="1200"/>
            </a:pPr>
            <a:endParaRPr/>
          </a:p>
        </p:txBody>
      </p:sp>
      <p:sp>
        <p:nvSpPr>
          <p:cNvPr id="263" name="Shape 263"/>
          <p:cNvSpPr/>
          <p:nvPr/>
        </p:nvSpPr>
        <p:spPr>
          <a:xfrm>
            <a:off x="2959100" y="1900237"/>
            <a:ext cx="1385888" cy="1"/>
          </a:xfrm>
          <a:prstGeom prst="line">
            <a:avLst/>
          </a:prstGeom>
          <a:ln w="3175">
            <a:solidFill/>
            <a:round/>
            <a:tailEnd type="triangle"/>
          </a:ln>
        </p:spPr>
        <p:txBody>
          <a:bodyPr lIns="0" tIns="0" rIns="0" bIns="0"/>
          <a:lstStyle/>
          <a:p>
            <a:pPr lvl="0" algn="l" defTabSz="457200">
              <a:spcBef>
                <a:spcPts val="0"/>
              </a:spcBef>
              <a:defRPr sz="1200"/>
            </a:pPr>
            <a:endParaRPr/>
          </a:p>
        </p:txBody>
      </p:sp>
      <p:sp>
        <p:nvSpPr>
          <p:cNvPr id="264" name="Shape 264"/>
          <p:cNvSpPr/>
          <p:nvPr/>
        </p:nvSpPr>
        <p:spPr>
          <a:xfrm flipH="1">
            <a:off x="1147762" y="1887537"/>
            <a:ext cx="898526" cy="1"/>
          </a:xfrm>
          <a:prstGeom prst="line">
            <a:avLst/>
          </a:prstGeom>
          <a:ln w="3175">
            <a:solidFill/>
            <a:round/>
            <a:tailEnd type="triangle"/>
          </a:ln>
        </p:spPr>
        <p:txBody>
          <a:bodyPr lIns="0" tIns="0" rIns="0" bIns="0"/>
          <a:lstStyle/>
          <a:p>
            <a:pPr lvl="0" algn="l" defTabSz="457200">
              <a:spcBef>
                <a:spcPts val="0"/>
              </a:spcBef>
              <a:defRPr sz="1200"/>
            </a:pPr>
            <a:endParaRPr/>
          </a:p>
        </p:txBody>
      </p:sp>
      <p:sp>
        <p:nvSpPr>
          <p:cNvPr id="265" name="Shape 265"/>
          <p:cNvSpPr/>
          <p:nvPr/>
        </p:nvSpPr>
        <p:spPr>
          <a:xfrm>
            <a:off x="2087562" y="1662112"/>
            <a:ext cx="852488" cy="533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spcBef>
                <a:spcPts val="0"/>
              </a:spcBef>
              <a:defRPr sz="1800"/>
            </a:pPr>
            <a:r>
              <a:rPr>
                <a:latin typeface="Gill Sans MT"/>
                <a:ea typeface="Gill Sans MT"/>
                <a:cs typeface="Gill Sans MT"/>
                <a:sym typeface="Gill Sans MT"/>
              </a:rPr>
              <a:t>rest of</a:t>
            </a:r>
          </a:p>
          <a:p>
            <a:pPr lvl="0">
              <a:spcBef>
                <a:spcPts val="0"/>
              </a:spcBef>
              <a:defRPr sz="1800"/>
            </a:pPr>
            <a:r>
              <a:rPr>
                <a:latin typeface="Gill Sans MT"/>
                <a:ea typeface="Gill Sans MT"/>
                <a:cs typeface="Gill Sans MT"/>
                <a:sym typeface="Gill Sans MT"/>
              </a:rPr>
              <a:t>Internet</a:t>
            </a:r>
          </a:p>
        </p:txBody>
      </p:sp>
      <p:sp>
        <p:nvSpPr>
          <p:cNvPr id="266" name="Shape 266"/>
          <p:cNvSpPr/>
          <p:nvPr/>
        </p:nvSpPr>
        <p:spPr>
          <a:xfrm>
            <a:off x="4641850" y="4741862"/>
            <a:ext cx="2765425" cy="9467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l">
              <a:lnSpc>
                <a:spcPct val="85000"/>
              </a:lnSpc>
              <a:spcBef>
                <a:spcPts val="0"/>
              </a:spcBef>
              <a:defRPr sz="1800"/>
            </a:pPr>
            <a:r>
              <a:rPr>
                <a:latin typeface="Gill Sans MT"/>
                <a:ea typeface="Gill Sans MT"/>
                <a:cs typeface="Gill Sans MT"/>
                <a:sym typeface="Gill Sans MT"/>
              </a:rPr>
              <a:t>datagrams with source or </a:t>
            </a:r>
          </a:p>
          <a:p>
            <a:pPr lvl="0" algn="l">
              <a:lnSpc>
                <a:spcPct val="85000"/>
              </a:lnSpc>
              <a:spcBef>
                <a:spcPts val="0"/>
              </a:spcBef>
              <a:defRPr sz="1800"/>
            </a:pPr>
            <a:r>
              <a:rPr>
                <a:latin typeface="Gill Sans MT"/>
                <a:ea typeface="Gill Sans MT"/>
                <a:cs typeface="Gill Sans MT"/>
                <a:sym typeface="Gill Sans MT"/>
              </a:rPr>
              <a:t>destination in this network</a:t>
            </a:r>
          </a:p>
          <a:p>
            <a:pPr lvl="0" algn="l">
              <a:lnSpc>
                <a:spcPct val="85000"/>
              </a:lnSpc>
              <a:spcBef>
                <a:spcPts val="0"/>
              </a:spcBef>
              <a:defRPr sz="1800"/>
            </a:pPr>
            <a:r>
              <a:rPr>
                <a:latin typeface="Gill Sans MT"/>
                <a:ea typeface="Gill Sans MT"/>
                <a:cs typeface="Gill Sans MT"/>
                <a:sym typeface="Gill Sans MT"/>
              </a:rPr>
              <a:t>have 10.0.0/24 address for </a:t>
            </a:r>
          </a:p>
          <a:p>
            <a:pPr lvl="0" algn="l">
              <a:lnSpc>
                <a:spcPct val="85000"/>
              </a:lnSpc>
              <a:spcBef>
                <a:spcPts val="0"/>
              </a:spcBef>
              <a:defRPr sz="1800"/>
            </a:pPr>
            <a:r>
              <a:rPr>
                <a:latin typeface="Gill Sans MT"/>
                <a:ea typeface="Gill Sans MT"/>
                <a:cs typeface="Gill Sans MT"/>
                <a:sym typeface="Gill Sans MT"/>
              </a:rPr>
              <a:t>source, destination (as usual)</a:t>
            </a:r>
          </a:p>
        </p:txBody>
      </p:sp>
      <p:sp>
        <p:nvSpPr>
          <p:cNvPr id="267" name="Shape 267"/>
          <p:cNvSpPr/>
          <p:nvPr/>
        </p:nvSpPr>
        <p:spPr>
          <a:xfrm>
            <a:off x="650875" y="4746625"/>
            <a:ext cx="3684588" cy="9467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r">
              <a:lnSpc>
                <a:spcPct val="85000"/>
              </a:lnSpc>
              <a:spcBef>
                <a:spcPts val="0"/>
              </a:spcBef>
              <a:defRPr sz="1800"/>
            </a:pPr>
            <a:r>
              <a:rPr i="1">
                <a:solidFill>
                  <a:srgbClr val="CC0000"/>
                </a:solidFill>
                <a:latin typeface="Gill Sans MT"/>
                <a:ea typeface="Gill Sans MT"/>
                <a:cs typeface="Gill Sans MT"/>
                <a:sym typeface="Gill Sans MT"/>
              </a:rPr>
              <a:t>all</a:t>
            </a:r>
            <a:r>
              <a:rPr>
                <a:solidFill>
                  <a:srgbClr val="CC0000"/>
                </a:solidFill>
                <a:latin typeface="Gill Sans MT"/>
                <a:ea typeface="Gill Sans MT"/>
                <a:cs typeface="Gill Sans MT"/>
                <a:sym typeface="Gill Sans MT"/>
              </a:rPr>
              <a:t> </a:t>
            </a:r>
            <a:r>
              <a:rPr>
                <a:latin typeface="Gill Sans MT"/>
                <a:ea typeface="Gill Sans MT"/>
                <a:cs typeface="Gill Sans MT"/>
                <a:sym typeface="Gill Sans MT"/>
              </a:rPr>
              <a:t>datagrams </a:t>
            </a:r>
            <a:r>
              <a:rPr i="1">
                <a:solidFill>
                  <a:srgbClr val="CC0000"/>
                </a:solidFill>
                <a:latin typeface="Gill Sans MT"/>
                <a:ea typeface="Gill Sans MT"/>
                <a:cs typeface="Gill Sans MT"/>
                <a:sym typeface="Gill Sans MT"/>
              </a:rPr>
              <a:t>leaving</a:t>
            </a:r>
            <a:r>
              <a:rPr>
                <a:latin typeface="Gill Sans MT"/>
                <a:ea typeface="Gill Sans MT"/>
                <a:cs typeface="Gill Sans MT"/>
                <a:sym typeface="Gill Sans MT"/>
              </a:rPr>
              <a:t> local</a:t>
            </a:r>
          </a:p>
          <a:p>
            <a:pPr lvl="0" algn="r">
              <a:lnSpc>
                <a:spcPct val="85000"/>
              </a:lnSpc>
              <a:spcBef>
                <a:spcPts val="0"/>
              </a:spcBef>
              <a:defRPr sz="1800"/>
            </a:pPr>
            <a:r>
              <a:rPr>
                <a:latin typeface="Gill Sans MT"/>
                <a:ea typeface="Gill Sans MT"/>
                <a:cs typeface="Gill Sans MT"/>
                <a:sym typeface="Gill Sans MT"/>
              </a:rPr>
              <a:t>network have </a:t>
            </a:r>
            <a:r>
              <a:rPr i="1">
                <a:solidFill>
                  <a:srgbClr val="CC0000"/>
                </a:solidFill>
                <a:latin typeface="Gill Sans MT"/>
                <a:ea typeface="Gill Sans MT"/>
                <a:cs typeface="Gill Sans MT"/>
                <a:sym typeface="Gill Sans MT"/>
              </a:rPr>
              <a:t>same</a:t>
            </a:r>
            <a:r>
              <a:rPr>
                <a:latin typeface="Gill Sans MT"/>
                <a:ea typeface="Gill Sans MT"/>
                <a:cs typeface="Gill Sans MT"/>
                <a:sym typeface="Gill Sans MT"/>
              </a:rPr>
              <a:t> single source NAT IP address: 138.76.29.7,different source port numbers</a:t>
            </a:r>
          </a:p>
        </p:txBody>
      </p:sp>
      <p:pic>
        <p:nvPicPr>
          <p:cNvPr id="268"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sp>
        <p:nvSpPr>
          <p:cNvPr id="269" name="Shape 269"/>
          <p:cNvSpPr/>
          <p:nvPr/>
        </p:nvSpPr>
        <p:spPr>
          <a:xfrm flipV="1">
            <a:off x="5197475" y="3343274"/>
            <a:ext cx="669926" cy="1428751"/>
          </a:xfrm>
          <a:prstGeom prst="line">
            <a:avLst/>
          </a:prstGeom>
          <a:ln w="3175">
            <a:solidFill>
              <a:srgbClr val="CC0000"/>
            </a:solidFill>
            <a:round/>
          </a:ln>
        </p:spPr>
        <p:txBody>
          <a:bodyPr lIns="0" tIns="0" rIns="0" bIns="0"/>
          <a:lstStyle/>
          <a:p>
            <a:pPr lvl="0" algn="l" defTabSz="457200">
              <a:spcBef>
                <a:spcPts val="0"/>
              </a:spcBef>
              <a:defRPr sz="1200"/>
            </a:pPr>
            <a:endParaRPr/>
          </a:p>
        </p:txBody>
      </p:sp>
      <p:sp>
        <p:nvSpPr>
          <p:cNvPr id="270" name="Shape 270"/>
          <p:cNvSpPr/>
          <p:nvPr/>
        </p:nvSpPr>
        <p:spPr>
          <a:xfrm flipV="1">
            <a:off x="3086100" y="3306762"/>
            <a:ext cx="669926" cy="1428751"/>
          </a:xfrm>
          <a:prstGeom prst="line">
            <a:avLst/>
          </a:prstGeom>
          <a:ln w="3175">
            <a:solidFill>
              <a:srgbClr val="CC0000"/>
            </a:solidFill>
            <a:round/>
          </a:ln>
        </p:spPr>
        <p:txBody>
          <a:bodyPr lIns="0" tIns="0" rIns="0" bIns="0"/>
          <a:lstStyle/>
          <a:p>
            <a:pPr lvl="0" algn="l" defTabSz="457200">
              <a:spcBef>
                <a:spcPts val="0"/>
              </a:spcBef>
              <a:defRPr sz="1200"/>
            </a:pPr>
            <a:endParaRPr/>
          </a:p>
        </p:txBody>
      </p:sp>
      <p:grpSp>
        <p:nvGrpSpPr>
          <p:cNvPr id="279" name="Group 279"/>
          <p:cNvGrpSpPr/>
          <p:nvPr/>
        </p:nvGrpSpPr>
        <p:grpSpPr>
          <a:xfrm>
            <a:off x="4013177" y="3057519"/>
            <a:ext cx="901682" cy="347662"/>
            <a:chOff x="-22" y="-5"/>
            <a:chExt cx="901681" cy="347660"/>
          </a:xfrm>
        </p:grpSpPr>
        <p:sp>
          <p:nvSpPr>
            <p:cNvPr id="271" name="Shape 271"/>
            <p:cNvSpPr/>
            <p:nvPr/>
          </p:nvSpPr>
          <p:spPr>
            <a:xfrm>
              <a:off x="4003" y="154200"/>
              <a:ext cx="893604" cy="193456"/>
            </a:xfrm>
            <a:custGeom>
              <a:avLst/>
              <a:gdLst/>
              <a:ahLst/>
              <a:cxnLst>
                <a:cxn ang="0">
                  <a:pos x="wd2" y="hd2"/>
                </a:cxn>
                <a:cxn ang="5400000">
                  <a:pos x="wd2" y="hd2"/>
                </a:cxn>
                <a:cxn ang="10800000">
                  <a:pos x="wd2" y="hd2"/>
                </a:cxn>
                <a:cxn ang="16200000">
                  <a:pos x="wd2" y="hd2"/>
                </a:cxn>
              </a:cxnLst>
              <a:rect l="0" t="0" r="r" b="b"/>
              <a:pathLst>
                <a:path w="19679" h="19679" extrusionOk="0">
                  <a:moveTo>
                    <a:pt x="16797" y="2882"/>
                  </a:moveTo>
                  <a:cubicBezTo>
                    <a:pt x="20639" y="6725"/>
                    <a:pt x="20639" y="12954"/>
                    <a:pt x="16797" y="16797"/>
                  </a:cubicBezTo>
                  <a:cubicBezTo>
                    <a:pt x="12954" y="20640"/>
                    <a:pt x="6724" y="20640"/>
                    <a:pt x="2881" y="16797"/>
                  </a:cubicBezTo>
                  <a:cubicBezTo>
                    <a:pt x="-961" y="12954"/>
                    <a:pt x="-961" y="6725"/>
                    <a:pt x="2881" y="2882"/>
                  </a:cubicBezTo>
                  <a:cubicBezTo>
                    <a:pt x="6724" y="-960"/>
                    <a:pt x="12954" y="-960"/>
                    <a:pt x="16797" y="2882"/>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272" name="Shape 272"/>
            <p:cNvSpPr/>
            <p:nvPr/>
          </p:nvSpPr>
          <p:spPr>
            <a:xfrm>
              <a:off x="4026" y="131775"/>
              <a:ext cx="897633" cy="120556"/>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273" name="Shape 273"/>
            <p:cNvSpPr/>
            <p:nvPr/>
          </p:nvSpPr>
          <p:spPr>
            <a:xfrm>
              <a:off x="-23" y="-6"/>
              <a:ext cx="894981" cy="227092"/>
            </a:xfrm>
            <a:custGeom>
              <a:avLst/>
              <a:gdLst/>
              <a:ahLst/>
              <a:cxnLst>
                <a:cxn ang="0">
                  <a:pos x="wd2" y="hd2"/>
                </a:cxn>
                <a:cxn ang="5400000">
                  <a:pos x="wd2" y="hd2"/>
                </a:cxn>
                <a:cxn ang="10800000">
                  <a:pos x="wd2" y="hd2"/>
                </a:cxn>
                <a:cxn ang="16200000">
                  <a:pos x="wd2" y="hd2"/>
                </a:cxn>
              </a:cxnLst>
              <a:rect l="0" t="0" r="r" b="b"/>
              <a:pathLst>
                <a:path w="19679" h="19679" extrusionOk="0">
                  <a:moveTo>
                    <a:pt x="16796" y="2881"/>
                  </a:moveTo>
                  <a:cubicBezTo>
                    <a:pt x="20639" y="6724"/>
                    <a:pt x="20639" y="12954"/>
                    <a:pt x="16796" y="16797"/>
                  </a:cubicBezTo>
                  <a:cubicBezTo>
                    <a:pt x="12953" y="20639"/>
                    <a:pt x="6724" y="20639"/>
                    <a:pt x="2881" y="16797"/>
                  </a:cubicBezTo>
                  <a:cubicBezTo>
                    <a:pt x="-961" y="12954"/>
                    <a:pt x="-961" y="6724"/>
                    <a:pt x="2881" y="2881"/>
                  </a:cubicBezTo>
                  <a:cubicBezTo>
                    <a:pt x="6724" y="-961"/>
                    <a:pt x="12953" y="-961"/>
                    <a:pt x="16796"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276" name="Group 276"/>
            <p:cNvGrpSpPr/>
            <p:nvPr/>
          </p:nvGrpSpPr>
          <p:grpSpPr>
            <a:xfrm>
              <a:off x="179803" y="58878"/>
              <a:ext cx="505866" cy="105137"/>
              <a:chOff x="0" y="0"/>
              <a:chExt cx="505864" cy="105135"/>
            </a:xfrm>
          </p:grpSpPr>
          <p:sp>
            <p:nvSpPr>
              <p:cNvPr id="274" name="Shape 274"/>
              <p:cNvSpPr/>
              <p:nvPr/>
            </p:nvSpPr>
            <p:spPr>
              <a:xfrm>
                <a:off x="0" y="0"/>
                <a:ext cx="505865" cy="10513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8" y="0"/>
                    </a:lnTo>
                    <a:lnTo>
                      <a:pt x="21600" y="0"/>
                    </a:lnTo>
                  </a:path>
                </a:pathLst>
              </a:custGeom>
              <a:noFill/>
              <a:ln w="254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275" name="Shape 275"/>
              <p:cNvSpPr/>
              <p:nvPr/>
            </p:nvSpPr>
            <p:spPr>
              <a:xfrm>
                <a:off x="22845" y="0"/>
                <a:ext cx="460175" cy="1051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noFill/>
              <a:ln w="254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277" name="Shape 277"/>
            <p:cNvSpPr/>
            <p:nvPr/>
          </p:nvSpPr>
          <p:spPr>
            <a:xfrm flipH="1">
              <a:off x="5367" y="106541"/>
              <a:ext cx="2" cy="152805"/>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278" name="Shape 278"/>
            <p:cNvSpPr/>
            <p:nvPr/>
          </p:nvSpPr>
          <p:spPr>
            <a:xfrm>
              <a:off x="894990" y="114952"/>
              <a:ext cx="2" cy="148599"/>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282" name="Group 282"/>
          <p:cNvGrpSpPr/>
          <p:nvPr/>
        </p:nvGrpSpPr>
        <p:grpSpPr>
          <a:xfrm>
            <a:off x="7588250" y="2239962"/>
            <a:ext cx="641350" cy="558801"/>
            <a:chOff x="0" y="0"/>
            <a:chExt cx="641350" cy="558800"/>
          </a:xfrm>
        </p:grpSpPr>
        <p:pic>
          <p:nvPicPr>
            <p:cNvPr id="280" name="desktop_computer_stylized_medium.png" descr="desktop_computer_stylized_medium"/>
            <p:cNvPicPr/>
            <p:nvPr/>
          </p:nvPicPr>
          <p:blipFill>
            <a:blip r:embed="rId3">
              <a:extLst/>
            </a:blip>
            <a:stretch>
              <a:fillRect/>
            </a:stretch>
          </p:blipFill>
          <p:spPr>
            <a:xfrm>
              <a:off x="0" y="0"/>
              <a:ext cx="641350" cy="558800"/>
            </a:xfrm>
            <a:prstGeom prst="rect">
              <a:avLst/>
            </a:prstGeom>
            <a:ln w="12700" cap="flat">
              <a:noFill/>
              <a:miter lim="400000"/>
            </a:ln>
            <a:effectLst/>
          </p:spPr>
        </p:pic>
        <p:sp>
          <p:nvSpPr>
            <p:cNvPr id="281" name="Shape 281"/>
            <p:cNvSpPr/>
            <p:nvPr/>
          </p:nvSpPr>
          <p:spPr>
            <a:xfrm>
              <a:off x="56223" y="53603"/>
              <a:ext cx="311837" cy="25588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3" y="821"/>
                  </a:lnTo>
                  <a:lnTo>
                    <a:pt x="21600" y="17256"/>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grpSp>
        <p:nvGrpSpPr>
          <p:cNvPr id="285" name="Group 285"/>
          <p:cNvGrpSpPr/>
          <p:nvPr/>
        </p:nvGrpSpPr>
        <p:grpSpPr>
          <a:xfrm>
            <a:off x="7627937" y="2916237"/>
            <a:ext cx="641351" cy="558801"/>
            <a:chOff x="0" y="0"/>
            <a:chExt cx="641350" cy="558800"/>
          </a:xfrm>
        </p:grpSpPr>
        <p:pic>
          <p:nvPicPr>
            <p:cNvPr id="283" name="desktop_computer_stylized_medium.png" descr="desktop_computer_stylized_medium"/>
            <p:cNvPicPr/>
            <p:nvPr/>
          </p:nvPicPr>
          <p:blipFill>
            <a:blip r:embed="rId3">
              <a:extLst/>
            </a:blip>
            <a:stretch>
              <a:fillRect/>
            </a:stretch>
          </p:blipFill>
          <p:spPr>
            <a:xfrm>
              <a:off x="0" y="0"/>
              <a:ext cx="641350" cy="558800"/>
            </a:xfrm>
            <a:prstGeom prst="rect">
              <a:avLst/>
            </a:prstGeom>
            <a:ln w="12700" cap="flat">
              <a:noFill/>
              <a:miter lim="400000"/>
            </a:ln>
            <a:effectLst/>
          </p:spPr>
        </p:pic>
        <p:sp>
          <p:nvSpPr>
            <p:cNvPr id="284" name="Shape 284"/>
            <p:cNvSpPr/>
            <p:nvPr/>
          </p:nvSpPr>
          <p:spPr>
            <a:xfrm>
              <a:off x="56223" y="53603"/>
              <a:ext cx="311837" cy="25588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3" y="821"/>
                  </a:lnTo>
                  <a:lnTo>
                    <a:pt x="21600" y="17256"/>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grpSp>
        <p:nvGrpSpPr>
          <p:cNvPr id="288" name="Group 288"/>
          <p:cNvGrpSpPr/>
          <p:nvPr/>
        </p:nvGrpSpPr>
        <p:grpSpPr>
          <a:xfrm>
            <a:off x="7635875" y="3670300"/>
            <a:ext cx="641350" cy="558800"/>
            <a:chOff x="0" y="0"/>
            <a:chExt cx="641350" cy="558800"/>
          </a:xfrm>
        </p:grpSpPr>
        <p:pic>
          <p:nvPicPr>
            <p:cNvPr id="286" name="desktop_computer_stylized_medium.png" descr="desktop_computer_stylized_medium"/>
            <p:cNvPicPr/>
            <p:nvPr/>
          </p:nvPicPr>
          <p:blipFill>
            <a:blip r:embed="rId3">
              <a:extLst/>
            </a:blip>
            <a:stretch>
              <a:fillRect/>
            </a:stretch>
          </p:blipFill>
          <p:spPr>
            <a:xfrm>
              <a:off x="0" y="0"/>
              <a:ext cx="641350" cy="558800"/>
            </a:xfrm>
            <a:prstGeom prst="rect">
              <a:avLst/>
            </a:prstGeom>
            <a:ln w="12700" cap="flat">
              <a:noFill/>
              <a:miter lim="400000"/>
            </a:ln>
            <a:effectLst/>
          </p:spPr>
        </p:pic>
        <p:sp>
          <p:nvSpPr>
            <p:cNvPr id="287" name="Shape 287"/>
            <p:cNvSpPr/>
            <p:nvPr/>
          </p:nvSpPr>
          <p:spPr>
            <a:xfrm>
              <a:off x="56223" y="53603"/>
              <a:ext cx="311837" cy="25588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3" y="821"/>
                  </a:lnTo>
                  <a:lnTo>
                    <a:pt x="21600" y="17256"/>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289" name="Shape 289"/>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16</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hape 291"/>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292" name="Shape 292"/>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NAT: Advantages</a:t>
            </a:r>
          </a:p>
        </p:txBody>
      </p:sp>
      <p:pic>
        <p:nvPicPr>
          <p:cNvPr id="293"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pic>
        <p:nvPicPr>
          <p:cNvPr id="294" name="Screen Shot 2014-02-25 at 1.20.42 AM.png"/>
          <p:cNvPicPr/>
          <p:nvPr/>
        </p:nvPicPr>
        <p:blipFill>
          <a:blip r:embed="rId3">
            <a:extLst/>
          </a:blip>
          <a:stretch>
            <a:fillRect/>
          </a:stretch>
        </p:blipFill>
        <p:spPr>
          <a:xfrm>
            <a:off x="1274762" y="1874837"/>
            <a:ext cx="8039101" cy="4406901"/>
          </a:xfrm>
          <a:prstGeom prst="rect">
            <a:avLst/>
          </a:prstGeom>
          <a:ln w="12700">
            <a:miter lim="400000"/>
          </a:ln>
        </p:spPr>
      </p:pic>
      <p:sp>
        <p:nvSpPr>
          <p:cNvPr id="295" name="Shape 295"/>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17</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 name="Shape 297"/>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298" name="Shape 298"/>
          <p:cNvSpPr/>
          <p:nvPr/>
        </p:nvSpPr>
        <p:spPr>
          <a:xfrm>
            <a:off x="5913437" y="6467474"/>
            <a:ext cx="2894013"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a:spcBef>
                <a:spcPts val="0"/>
              </a:spcBef>
              <a:defRPr sz="1200">
                <a:latin typeface="Tahoma"/>
                <a:ea typeface="Tahoma"/>
                <a:cs typeface="Tahoma"/>
                <a:sym typeface="Tahoma"/>
              </a:defRPr>
            </a:lvl1pPr>
          </a:lstStyle>
          <a:p>
            <a:pPr lvl="0">
              <a:defRPr sz="1800"/>
            </a:pPr>
            <a:r>
              <a:rPr sz="1200"/>
              <a:t> </a:t>
            </a:r>
          </a:p>
        </p:txBody>
      </p:sp>
      <p:sp>
        <p:nvSpPr>
          <p:cNvPr id="299" name="Shape 299"/>
          <p:cNvSpPr>
            <a:spLocks noGrp="1"/>
          </p:cNvSpPr>
          <p:nvPr>
            <p:ph type="body" idx="1"/>
          </p:nvPr>
        </p:nvSpPr>
        <p:spPr>
          <a:xfrm>
            <a:off x="766762" y="1600200"/>
            <a:ext cx="8418513" cy="4648200"/>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lvl="0" defTabSz="895350">
              <a:lnSpc>
                <a:spcPct val="85000"/>
              </a:lnSpc>
              <a:spcBef>
                <a:spcPts val="600"/>
              </a:spcBef>
              <a:defRPr sz="1800"/>
            </a:pPr>
            <a:r>
              <a:rPr sz="2700" i="1">
                <a:solidFill>
                  <a:srgbClr val="CC0000"/>
                </a:solidFill>
                <a:latin typeface="Gill Sans MT"/>
                <a:ea typeface="Gill Sans MT"/>
                <a:cs typeface="Gill Sans MT"/>
                <a:sym typeface="Gill Sans MT"/>
              </a:rPr>
              <a:t>-</a:t>
            </a:r>
            <a:r>
              <a:rPr sz="2700">
                <a:latin typeface="Gill Sans MT"/>
                <a:ea typeface="Gill Sans MT"/>
                <a:cs typeface="Gill Sans MT"/>
                <a:sym typeface="Gill Sans MT"/>
              </a:rPr>
              <a:t> local network uses just one IP address as far as outside world is concerned:</a:t>
            </a:r>
          </a:p>
          <a:p>
            <a:pPr marL="938212" lvl="1" indent="-490537" defTabSz="895350">
              <a:lnSpc>
                <a:spcPct val="85000"/>
              </a:lnSpc>
              <a:spcBef>
                <a:spcPts val="600"/>
              </a:spcBef>
              <a:buClr>
                <a:srgbClr val="000099"/>
              </a:buClr>
              <a:buSzPct val="100000"/>
              <a:buFont typeface="Wingdings"/>
              <a:buChar char="▪"/>
              <a:defRPr sz="1800"/>
            </a:pPr>
            <a:r>
              <a:rPr sz="2700">
                <a:solidFill>
                  <a:srgbClr val="FF2600"/>
                </a:solidFill>
                <a:latin typeface="Gill Sans MT"/>
                <a:ea typeface="Gill Sans MT"/>
                <a:cs typeface="Gill Sans MT"/>
                <a:sym typeface="Gill Sans MT"/>
              </a:rPr>
              <a:t>range</a:t>
            </a:r>
            <a:r>
              <a:rPr sz="2700">
                <a:latin typeface="Gill Sans MT"/>
                <a:ea typeface="Gill Sans MT"/>
                <a:cs typeface="Gill Sans MT"/>
                <a:sym typeface="Gill Sans MT"/>
              </a:rPr>
              <a:t> of addresses not </a:t>
            </a:r>
            <a:r>
              <a:rPr sz="2700">
                <a:solidFill>
                  <a:srgbClr val="FF2600"/>
                </a:solidFill>
                <a:latin typeface="Gill Sans MT"/>
                <a:ea typeface="Gill Sans MT"/>
                <a:cs typeface="Gill Sans MT"/>
                <a:sym typeface="Gill Sans MT"/>
              </a:rPr>
              <a:t>needed from ISP</a:t>
            </a:r>
            <a:r>
              <a:rPr sz="2700">
                <a:latin typeface="Gill Sans MT"/>
                <a:ea typeface="Gill Sans MT"/>
                <a:cs typeface="Gill Sans MT"/>
                <a:sym typeface="Gill Sans MT"/>
              </a:rPr>
              <a:t>:  just one IP address for all devices</a:t>
            </a:r>
          </a:p>
          <a:p>
            <a:pPr marL="938212" lvl="1" indent="-490537" defTabSz="895350">
              <a:lnSpc>
                <a:spcPct val="85000"/>
              </a:lnSpc>
              <a:spcBef>
                <a:spcPts val="600"/>
              </a:spcBef>
              <a:buClr>
                <a:srgbClr val="000099"/>
              </a:buClr>
              <a:buSzPct val="100000"/>
              <a:buFont typeface="Wingdings"/>
              <a:buChar char="▪"/>
              <a:defRPr sz="1800"/>
            </a:pPr>
            <a:r>
              <a:rPr sz="2700">
                <a:latin typeface="Gill Sans MT"/>
                <a:ea typeface="Gill Sans MT"/>
                <a:cs typeface="Gill Sans MT"/>
                <a:sym typeface="Gill Sans MT"/>
              </a:rPr>
              <a:t>can </a:t>
            </a:r>
            <a:r>
              <a:rPr sz="2700" b="1">
                <a:solidFill>
                  <a:srgbClr val="FF2600"/>
                </a:solidFill>
                <a:latin typeface="Gill Sans MT"/>
                <a:ea typeface="Gill Sans MT"/>
                <a:cs typeface="Gill Sans MT"/>
                <a:sym typeface="Gill Sans MT"/>
              </a:rPr>
              <a:t>change</a:t>
            </a:r>
            <a:r>
              <a:rPr sz="2700">
                <a:latin typeface="Gill Sans MT"/>
                <a:ea typeface="Gill Sans MT"/>
                <a:cs typeface="Gill Sans MT"/>
                <a:sym typeface="Gill Sans MT"/>
              </a:rPr>
              <a:t> addresses of devices in local network </a:t>
            </a:r>
            <a:r>
              <a:rPr sz="2700">
                <a:solidFill>
                  <a:srgbClr val="FF2600"/>
                </a:solidFill>
                <a:latin typeface="Gill Sans MT"/>
                <a:ea typeface="Gill Sans MT"/>
                <a:cs typeface="Gill Sans MT"/>
                <a:sym typeface="Gill Sans MT"/>
              </a:rPr>
              <a:t>without</a:t>
            </a:r>
            <a:r>
              <a:rPr sz="2700">
                <a:latin typeface="Gill Sans MT"/>
                <a:ea typeface="Gill Sans MT"/>
                <a:cs typeface="Gill Sans MT"/>
                <a:sym typeface="Gill Sans MT"/>
              </a:rPr>
              <a:t> </a:t>
            </a:r>
            <a:r>
              <a:rPr sz="2700">
                <a:solidFill>
                  <a:srgbClr val="FF2600"/>
                </a:solidFill>
                <a:latin typeface="Gill Sans MT"/>
                <a:ea typeface="Gill Sans MT"/>
                <a:cs typeface="Gill Sans MT"/>
                <a:sym typeface="Gill Sans MT"/>
              </a:rPr>
              <a:t>notifying outside world</a:t>
            </a:r>
            <a:endParaRPr sz="2700">
              <a:latin typeface="Gill Sans MT"/>
              <a:ea typeface="Gill Sans MT"/>
              <a:cs typeface="Gill Sans MT"/>
              <a:sym typeface="Gill Sans MT"/>
            </a:endParaRPr>
          </a:p>
          <a:p>
            <a:pPr marL="938212" lvl="1" indent="-490537" defTabSz="895350">
              <a:lnSpc>
                <a:spcPct val="85000"/>
              </a:lnSpc>
              <a:spcBef>
                <a:spcPts val="600"/>
              </a:spcBef>
              <a:buClr>
                <a:srgbClr val="000099"/>
              </a:buClr>
              <a:buSzPct val="100000"/>
              <a:buFont typeface="Wingdings"/>
              <a:buChar char="▪"/>
              <a:defRPr sz="1800"/>
            </a:pPr>
            <a:r>
              <a:rPr sz="2700">
                <a:latin typeface="Gill Sans MT"/>
                <a:ea typeface="Gill Sans MT"/>
                <a:cs typeface="Gill Sans MT"/>
                <a:sym typeface="Gill Sans MT"/>
              </a:rPr>
              <a:t>can </a:t>
            </a:r>
            <a:r>
              <a:rPr sz="2700">
                <a:solidFill>
                  <a:srgbClr val="FF2600"/>
                </a:solidFill>
                <a:latin typeface="Gill Sans MT"/>
                <a:ea typeface="Gill Sans MT"/>
                <a:cs typeface="Gill Sans MT"/>
                <a:sym typeface="Gill Sans MT"/>
              </a:rPr>
              <a:t>change ISP</a:t>
            </a:r>
            <a:r>
              <a:rPr sz="2700">
                <a:latin typeface="Gill Sans MT"/>
                <a:ea typeface="Gill Sans MT"/>
                <a:cs typeface="Gill Sans MT"/>
                <a:sym typeface="Gill Sans MT"/>
              </a:rPr>
              <a:t> without changing addresses of devices in local network</a:t>
            </a:r>
          </a:p>
          <a:p>
            <a:pPr marL="938212" lvl="1" indent="-490537" defTabSz="895350">
              <a:lnSpc>
                <a:spcPct val="85000"/>
              </a:lnSpc>
              <a:spcBef>
                <a:spcPts val="600"/>
              </a:spcBef>
              <a:buClr>
                <a:srgbClr val="000099"/>
              </a:buClr>
              <a:buSzPct val="100000"/>
              <a:buFont typeface="Wingdings"/>
              <a:buChar char="▪"/>
              <a:defRPr sz="1800"/>
            </a:pPr>
            <a:r>
              <a:rPr sz="2700">
                <a:latin typeface="Gill Sans MT"/>
                <a:ea typeface="Gill Sans MT"/>
                <a:cs typeface="Gill Sans MT"/>
                <a:sym typeface="Gill Sans MT"/>
              </a:rPr>
              <a:t>devices inside local net </a:t>
            </a:r>
            <a:r>
              <a:rPr sz="2700">
                <a:solidFill>
                  <a:srgbClr val="FF2600"/>
                </a:solidFill>
                <a:latin typeface="Gill Sans MT"/>
                <a:ea typeface="Gill Sans MT"/>
                <a:cs typeface="Gill Sans MT"/>
                <a:sym typeface="Gill Sans MT"/>
              </a:rPr>
              <a:t>not explicitly addressable</a:t>
            </a:r>
            <a:r>
              <a:rPr sz="2700">
                <a:latin typeface="Gill Sans MT"/>
                <a:ea typeface="Gill Sans MT"/>
                <a:cs typeface="Gill Sans MT"/>
                <a:sym typeface="Gill Sans MT"/>
              </a:rPr>
              <a:t>, visible by outside world (a </a:t>
            </a:r>
            <a:r>
              <a:rPr sz="2700">
                <a:solidFill>
                  <a:srgbClr val="FF2600"/>
                </a:solidFill>
                <a:latin typeface="Gill Sans MT"/>
                <a:ea typeface="Gill Sans MT"/>
                <a:cs typeface="Gill Sans MT"/>
                <a:sym typeface="Gill Sans MT"/>
              </a:rPr>
              <a:t>security</a:t>
            </a:r>
            <a:r>
              <a:rPr sz="2700">
                <a:latin typeface="Gill Sans MT"/>
                <a:ea typeface="Gill Sans MT"/>
                <a:cs typeface="Gill Sans MT"/>
                <a:sym typeface="Gill Sans MT"/>
              </a:rPr>
              <a:t> plus)</a:t>
            </a:r>
          </a:p>
          <a:p>
            <a:pPr marL="938212" lvl="1" indent="-490537" defTabSz="895350">
              <a:lnSpc>
                <a:spcPct val="85000"/>
              </a:lnSpc>
              <a:spcBef>
                <a:spcPts val="600"/>
              </a:spcBef>
              <a:buClr>
                <a:srgbClr val="000099"/>
              </a:buClr>
              <a:buSzPct val="100000"/>
              <a:buFont typeface="Wingdings"/>
              <a:buChar char="▪"/>
              <a:defRPr sz="1800"/>
            </a:pPr>
            <a:r>
              <a:rPr sz="2700">
                <a:solidFill>
                  <a:srgbClr val="FF2600"/>
                </a:solidFill>
                <a:latin typeface="Gill Sans MT"/>
                <a:ea typeface="Gill Sans MT"/>
                <a:cs typeface="Gill Sans MT"/>
                <a:sym typeface="Gill Sans MT"/>
              </a:rPr>
              <a:t>Security</a:t>
            </a:r>
            <a:r>
              <a:rPr sz="2700">
                <a:latin typeface="Gill Sans MT"/>
                <a:ea typeface="Gill Sans MT"/>
                <a:cs typeface="Gill Sans MT"/>
                <a:sym typeface="Gill Sans MT"/>
              </a:rPr>
              <a:t>: the NAT box is often combined with the </a:t>
            </a:r>
            <a:r>
              <a:rPr sz="2700">
                <a:solidFill>
                  <a:srgbClr val="FF2600"/>
                </a:solidFill>
                <a:latin typeface="Gill Sans MT"/>
                <a:ea typeface="Gill Sans MT"/>
                <a:cs typeface="Gill Sans MT"/>
                <a:sym typeface="Gill Sans MT"/>
              </a:rPr>
              <a:t>firewall</a:t>
            </a:r>
            <a:r>
              <a:rPr sz="2700">
                <a:latin typeface="Gill Sans MT"/>
                <a:ea typeface="Gill Sans MT"/>
                <a:cs typeface="Gill Sans MT"/>
                <a:sym typeface="Gill Sans MT"/>
              </a:rPr>
              <a:t>. </a:t>
            </a:r>
          </a:p>
        </p:txBody>
      </p:sp>
      <p:sp>
        <p:nvSpPr>
          <p:cNvPr id="300" name="Shape 300"/>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NAT: Advantages</a:t>
            </a:r>
          </a:p>
        </p:txBody>
      </p:sp>
      <p:pic>
        <p:nvPicPr>
          <p:cNvPr id="301"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sp>
        <p:nvSpPr>
          <p:cNvPr id="302" name="Shape 302"/>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18</a:t>
            </a:r>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 name="Shape 304"/>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305" name="Shape 305"/>
          <p:cNvSpPr/>
          <p:nvPr/>
        </p:nvSpPr>
        <p:spPr>
          <a:xfrm>
            <a:off x="5913437" y="6467474"/>
            <a:ext cx="2894013"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a:spcBef>
                <a:spcPts val="0"/>
              </a:spcBef>
              <a:defRPr sz="1200">
                <a:latin typeface="Tahoma"/>
                <a:ea typeface="Tahoma"/>
                <a:cs typeface="Tahoma"/>
                <a:sym typeface="Tahoma"/>
              </a:defRPr>
            </a:lvl1pPr>
          </a:lstStyle>
          <a:p>
            <a:pPr lvl="0">
              <a:defRPr sz="1800"/>
            </a:pPr>
            <a:r>
              <a:rPr sz="1200"/>
              <a:t> </a:t>
            </a:r>
          </a:p>
        </p:txBody>
      </p:sp>
      <p:sp>
        <p:nvSpPr>
          <p:cNvPr id="306" name="Shape 306"/>
          <p:cNvSpPr/>
          <p:nvPr/>
        </p:nvSpPr>
        <p:spPr>
          <a:xfrm>
            <a:off x="8705850" y="6462712"/>
            <a:ext cx="674688"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200">
                <a:latin typeface="Tahoma"/>
                <a:ea typeface="Tahoma"/>
                <a:cs typeface="Tahoma"/>
                <a:sym typeface="Tahoma"/>
              </a:defRPr>
            </a:lvl1pPr>
          </a:lstStyle>
          <a:p>
            <a:pPr lvl="0">
              <a:defRPr sz="1800"/>
            </a:pPr>
            <a:r>
              <a:rPr sz="1200"/>
              <a:t> </a:t>
            </a:r>
          </a:p>
        </p:txBody>
      </p:sp>
      <p:sp>
        <p:nvSpPr>
          <p:cNvPr id="307" name="Shape 307"/>
          <p:cNvSpPr>
            <a:spLocks noGrp="1"/>
          </p:cNvSpPr>
          <p:nvPr>
            <p:ph type="body" idx="1"/>
          </p:nvPr>
        </p:nvSpPr>
        <p:spPr>
          <a:xfrm>
            <a:off x="914400" y="1600200"/>
            <a:ext cx="7772400" cy="4648200"/>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marL="800100" lvl="0" indent="-800100" defTabSz="914400">
              <a:lnSpc>
                <a:spcPct val="85000"/>
              </a:lnSpc>
              <a:spcBef>
                <a:spcPts val="600"/>
              </a:spcBef>
              <a:buClr>
                <a:srgbClr val="000099"/>
              </a:buClr>
              <a:buSzPct val="65000"/>
              <a:buFont typeface="Wingdings"/>
              <a:buChar char="❖"/>
              <a:defRPr sz="1800"/>
            </a:pPr>
            <a:r>
              <a:rPr sz="2800">
                <a:latin typeface="Gill Sans MT"/>
                <a:ea typeface="Gill Sans MT"/>
                <a:cs typeface="Gill Sans MT"/>
                <a:sym typeface="Gill Sans MT"/>
              </a:rPr>
              <a:t>16-bit port-number field: </a:t>
            </a:r>
          </a:p>
          <a:p>
            <a:pPr marL="975783" lvl="1" indent="-518583" defTabSz="914400">
              <a:lnSpc>
                <a:spcPct val="85000"/>
              </a:lnSpc>
              <a:spcBef>
                <a:spcPts val="600"/>
              </a:spcBef>
              <a:buClr>
                <a:srgbClr val="000099"/>
              </a:buClr>
              <a:buSzPct val="100000"/>
              <a:buFont typeface="Wingdings"/>
              <a:buChar char="▪"/>
              <a:defRPr sz="1800"/>
            </a:pPr>
            <a:r>
              <a:rPr sz="2800">
                <a:latin typeface="Gill Sans MT"/>
                <a:ea typeface="Gill Sans MT"/>
                <a:cs typeface="Gill Sans MT"/>
                <a:sym typeface="Gill Sans MT"/>
              </a:rPr>
              <a:t>60,000 simultaneous connections with a single LAN-side address!</a:t>
            </a:r>
          </a:p>
          <a:p>
            <a:pPr marL="800100" lvl="0" indent="-800100" defTabSz="914400">
              <a:lnSpc>
                <a:spcPct val="85000"/>
              </a:lnSpc>
              <a:spcBef>
                <a:spcPts val="600"/>
              </a:spcBef>
              <a:buClr>
                <a:srgbClr val="000099"/>
              </a:buClr>
              <a:buSzPct val="65000"/>
              <a:buFont typeface="Wingdings"/>
              <a:buChar char="❖"/>
              <a:defRPr sz="1800"/>
            </a:pPr>
            <a:r>
              <a:rPr sz="2800">
                <a:latin typeface="Gill Sans MT"/>
                <a:ea typeface="Gill Sans MT"/>
                <a:cs typeface="Gill Sans MT"/>
                <a:sym typeface="Gill Sans MT"/>
              </a:rPr>
              <a:t>NAT is controversial:</a:t>
            </a:r>
          </a:p>
          <a:p>
            <a:pPr marL="975783" lvl="1" indent="-518583" defTabSz="914400">
              <a:lnSpc>
                <a:spcPct val="85000"/>
              </a:lnSpc>
              <a:spcBef>
                <a:spcPts val="600"/>
              </a:spcBef>
              <a:buClr>
                <a:srgbClr val="000099"/>
              </a:buClr>
              <a:buSzPct val="100000"/>
              <a:buFont typeface="Wingdings"/>
              <a:buChar char="▪"/>
              <a:defRPr sz="1800"/>
            </a:pPr>
            <a:r>
              <a:rPr sz="2800">
                <a:latin typeface="Gill Sans MT"/>
                <a:ea typeface="Gill Sans MT"/>
                <a:cs typeface="Gill Sans MT"/>
                <a:sym typeface="Gill Sans MT"/>
              </a:rPr>
              <a:t>routers should only process up to layer 3</a:t>
            </a:r>
          </a:p>
          <a:p>
            <a:pPr marL="975783" lvl="1" indent="-518583" defTabSz="914400">
              <a:lnSpc>
                <a:spcPct val="85000"/>
              </a:lnSpc>
              <a:spcBef>
                <a:spcPts val="600"/>
              </a:spcBef>
              <a:buClr>
                <a:srgbClr val="000099"/>
              </a:buClr>
              <a:buSzPct val="100000"/>
              <a:buFont typeface="Wingdings"/>
              <a:buChar char="▪"/>
              <a:defRPr sz="1800"/>
            </a:pPr>
            <a:r>
              <a:rPr sz="2800">
                <a:latin typeface="Gill Sans MT"/>
                <a:ea typeface="Gill Sans MT"/>
                <a:cs typeface="Gill Sans MT"/>
                <a:sym typeface="Gill Sans MT"/>
              </a:rPr>
              <a:t>violates end-to-end argument</a:t>
            </a:r>
          </a:p>
          <a:p>
            <a:pPr marL="1278466" lvl="2" indent="-364066" defTabSz="914400">
              <a:spcBef>
                <a:spcPts val="500"/>
              </a:spcBef>
              <a:buSzPct val="100000"/>
              <a:buFont typeface="Gill Sans MT"/>
              <a:buChar char="•"/>
              <a:defRPr sz="1800"/>
            </a:pPr>
            <a:r>
              <a:rPr sz="2400">
                <a:latin typeface="Gill Sans MT"/>
                <a:ea typeface="Gill Sans MT"/>
                <a:cs typeface="Gill Sans MT"/>
                <a:sym typeface="Gill Sans MT"/>
              </a:rPr>
              <a:t>NAT possibility must be taken into account by app designers, e.g., P2P applications</a:t>
            </a:r>
            <a:endParaRPr sz="2400">
              <a:latin typeface="Comic Sans MS"/>
              <a:ea typeface="Comic Sans MS"/>
              <a:cs typeface="Comic Sans MS"/>
              <a:sym typeface="Comic Sans MS"/>
            </a:endParaRPr>
          </a:p>
          <a:p>
            <a:pPr marL="975783" lvl="1" indent="-518583" defTabSz="914400">
              <a:lnSpc>
                <a:spcPct val="85000"/>
              </a:lnSpc>
              <a:spcBef>
                <a:spcPts val="600"/>
              </a:spcBef>
              <a:buClr>
                <a:srgbClr val="000099"/>
              </a:buClr>
              <a:buSzPct val="100000"/>
              <a:buFont typeface="Wingdings"/>
              <a:buChar char="▪"/>
              <a:defRPr sz="1800"/>
            </a:pPr>
            <a:r>
              <a:rPr sz="2800">
                <a:latin typeface="Gill Sans MT"/>
                <a:ea typeface="Gill Sans MT"/>
                <a:cs typeface="Gill Sans MT"/>
                <a:sym typeface="Gill Sans MT"/>
              </a:rPr>
              <a:t>address shortage should instead be solved by IPv6</a:t>
            </a:r>
          </a:p>
        </p:txBody>
      </p:sp>
      <p:sp>
        <p:nvSpPr>
          <p:cNvPr id="308" name="Shape 308"/>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NAT Challenges !</a:t>
            </a:r>
          </a:p>
        </p:txBody>
      </p:sp>
      <p:pic>
        <p:nvPicPr>
          <p:cNvPr id="309"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sp>
        <p:nvSpPr>
          <p:cNvPr id="310" name="Shape 310"/>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19</a:t>
            </a:r>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 name="Shape 322"/>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323" name="Shape 323"/>
          <p:cNvSpPr/>
          <p:nvPr/>
        </p:nvSpPr>
        <p:spPr>
          <a:xfrm>
            <a:off x="5913437" y="6467474"/>
            <a:ext cx="2894013"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a:spcBef>
                <a:spcPts val="0"/>
              </a:spcBef>
              <a:defRPr sz="1200">
                <a:latin typeface="Tahoma"/>
                <a:ea typeface="Tahoma"/>
                <a:cs typeface="Tahoma"/>
                <a:sym typeface="Tahoma"/>
              </a:defRPr>
            </a:lvl1pPr>
          </a:lstStyle>
          <a:p>
            <a:pPr lvl="0">
              <a:defRPr sz="1800"/>
            </a:pPr>
            <a:r>
              <a:rPr sz="1200"/>
              <a:t> </a:t>
            </a:r>
          </a:p>
        </p:txBody>
      </p:sp>
      <p:pic>
        <p:nvPicPr>
          <p:cNvPr id="324" name="underline_base.png" descr="underline_base"/>
          <p:cNvPicPr/>
          <p:nvPr/>
        </p:nvPicPr>
        <p:blipFill>
          <a:blip r:embed="rId2">
            <a:extLst/>
          </a:blip>
          <a:stretch>
            <a:fillRect/>
          </a:stretch>
        </p:blipFill>
        <p:spPr>
          <a:xfrm>
            <a:off x="965200" y="1079500"/>
            <a:ext cx="5484813" cy="173038"/>
          </a:xfrm>
          <a:prstGeom prst="rect">
            <a:avLst/>
          </a:prstGeom>
          <a:ln w="12700">
            <a:miter lim="400000"/>
          </a:ln>
        </p:spPr>
      </p:pic>
      <p:sp>
        <p:nvSpPr>
          <p:cNvPr id="325" name="Shape 325"/>
          <p:cNvSpPr>
            <a:spLocks noGrp="1"/>
          </p:cNvSpPr>
          <p:nvPr>
            <p:ph type="title"/>
          </p:nvPr>
        </p:nvSpPr>
        <p:spPr>
          <a:xfrm>
            <a:off x="914400" y="227012"/>
            <a:ext cx="7772400" cy="1144588"/>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849312">
              <a:defRPr sz="4000">
                <a:solidFill>
                  <a:srgbClr val="000099"/>
                </a:solidFill>
                <a:latin typeface="Gill Sans MT"/>
                <a:ea typeface="Gill Sans MT"/>
                <a:cs typeface="Gill Sans MT"/>
                <a:sym typeface="Gill Sans MT"/>
              </a:defRPr>
            </a:lvl1pPr>
          </a:lstStyle>
          <a:p>
            <a:pPr lvl="0">
              <a:defRPr sz="1800">
                <a:solidFill>
                  <a:srgbClr val="000000"/>
                </a:solidFill>
              </a:defRPr>
            </a:pPr>
            <a:r>
              <a:rPr sz="4000">
                <a:solidFill>
                  <a:srgbClr val="000099"/>
                </a:solidFill>
              </a:rPr>
              <a:t>NAT traversal problem: Local server</a:t>
            </a:r>
          </a:p>
        </p:txBody>
      </p:sp>
      <p:sp>
        <p:nvSpPr>
          <p:cNvPr id="326" name="Shape 326"/>
          <p:cNvSpPr>
            <a:spLocks noGrp="1"/>
          </p:cNvSpPr>
          <p:nvPr>
            <p:ph type="body" idx="1"/>
          </p:nvPr>
        </p:nvSpPr>
        <p:spPr>
          <a:xfrm>
            <a:off x="914399" y="1404937"/>
            <a:ext cx="4557714" cy="5160963"/>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marL="685800" lvl="0" indent="-685800" defTabSz="914400">
              <a:lnSpc>
                <a:spcPct val="85000"/>
              </a:lnSpc>
              <a:spcBef>
                <a:spcPts val="500"/>
              </a:spcBef>
              <a:buClr>
                <a:srgbClr val="000099"/>
              </a:buClr>
              <a:buSzPct val="65000"/>
              <a:buFont typeface="Wingdings"/>
              <a:buChar char="❖"/>
              <a:defRPr sz="1800"/>
            </a:pPr>
            <a:r>
              <a:rPr sz="2400">
                <a:latin typeface="Gill Sans MT"/>
                <a:ea typeface="Gill Sans MT"/>
                <a:cs typeface="Gill Sans MT"/>
                <a:sym typeface="Gill Sans MT"/>
              </a:rPr>
              <a:t>client wants to connect to a local server with address 10.0.0.1</a:t>
            </a:r>
          </a:p>
          <a:p>
            <a:pPr marL="774700" lvl="1" indent="-317500" defTabSz="914400">
              <a:lnSpc>
                <a:spcPct val="85000"/>
              </a:lnSpc>
              <a:spcBef>
                <a:spcPts val="400"/>
              </a:spcBef>
              <a:buClr>
                <a:srgbClr val="000099"/>
              </a:buClr>
              <a:buSzPct val="100000"/>
              <a:buFont typeface="Wingdings"/>
              <a:buChar char="▪"/>
              <a:defRPr sz="1800"/>
            </a:pPr>
            <a:r>
              <a:rPr sz="2000">
                <a:latin typeface="Gill Sans MT"/>
                <a:ea typeface="Gill Sans MT"/>
                <a:cs typeface="Gill Sans MT"/>
                <a:sym typeface="Gill Sans MT"/>
              </a:rPr>
              <a:t>server address 10.0.0.1 local to LAN (client can’t use it as destination addr)</a:t>
            </a:r>
          </a:p>
          <a:p>
            <a:pPr marL="774700" lvl="1" indent="-317500" defTabSz="914400">
              <a:lnSpc>
                <a:spcPct val="85000"/>
              </a:lnSpc>
              <a:spcBef>
                <a:spcPts val="400"/>
              </a:spcBef>
              <a:buClr>
                <a:srgbClr val="000099"/>
              </a:buClr>
              <a:buSzPct val="100000"/>
              <a:buFont typeface="Wingdings"/>
              <a:buChar char="▪"/>
              <a:defRPr sz="1800"/>
            </a:pPr>
            <a:r>
              <a:rPr sz="2000">
                <a:latin typeface="Gill Sans MT"/>
                <a:ea typeface="Gill Sans MT"/>
                <a:cs typeface="Gill Sans MT"/>
                <a:sym typeface="Gill Sans MT"/>
              </a:rPr>
              <a:t>only one externally visible NATed address: 138.76.29.7</a:t>
            </a:r>
          </a:p>
          <a:p>
            <a:pPr marL="685800" lvl="0" indent="-685800" defTabSz="914400">
              <a:lnSpc>
                <a:spcPct val="85000"/>
              </a:lnSpc>
              <a:spcBef>
                <a:spcPts val="500"/>
              </a:spcBef>
              <a:buClr>
                <a:srgbClr val="000099"/>
              </a:buClr>
              <a:buSzPct val="65000"/>
              <a:buFont typeface="Wingdings"/>
              <a:buChar char="❖"/>
              <a:defRPr sz="1800"/>
            </a:pPr>
            <a:r>
              <a:rPr sz="2400" i="1">
                <a:solidFill>
                  <a:srgbClr val="CC0000"/>
                </a:solidFill>
                <a:latin typeface="Gill Sans MT"/>
                <a:ea typeface="Gill Sans MT"/>
                <a:cs typeface="Gill Sans MT"/>
                <a:sym typeface="Gill Sans MT"/>
              </a:rPr>
              <a:t>solution1:</a:t>
            </a:r>
            <a:r>
              <a:rPr sz="2400">
                <a:latin typeface="Gill Sans MT"/>
                <a:ea typeface="Gill Sans MT"/>
                <a:cs typeface="Gill Sans MT"/>
                <a:sym typeface="Gill Sans MT"/>
              </a:rPr>
              <a:t> statically configure NAT to forward incoming connection requests at given port to the local server</a:t>
            </a:r>
          </a:p>
          <a:p>
            <a:pPr marL="774700" lvl="1" indent="-317500" defTabSz="914400">
              <a:lnSpc>
                <a:spcPct val="85000"/>
              </a:lnSpc>
              <a:spcBef>
                <a:spcPts val="400"/>
              </a:spcBef>
              <a:buClr>
                <a:srgbClr val="000099"/>
              </a:buClr>
              <a:buSzPct val="100000"/>
              <a:buFont typeface="Wingdings"/>
              <a:buChar char="▪"/>
              <a:defRPr sz="1800"/>
            </a:pPr>
            <a:r>
              <a:rPr sz="2000">
                <a:latin typeface="Gill Sans MT"/>
                <a:ea typeface="Gill Sans MT"/>
                <a:cs typeface="Gill Sans MT"/>
                <a:sym typeface="Gill Sans MT"/>
              </a:rPr>
              <a:t>e.g., (123.76.29.7, port 2500) always forwarded to 10.0.0.1 port 25000</a:t>
            </a:r>
          </a:p>
        </p:txBody>
      </p:sp>
      <p:sp>
        <p:nvSpPr>
          <p:cNvPr id="327" name="Shape 327"/>
          <p:cNvSpPr/>
          <p:nvPr/>
        </p:nvSpPr>
        <p:spPr>
          <a:xfrm>
            <a:off x="7539037" y="2224043"/>
            <a:ext cx="1581117" cy="2400237"/>
          </a:xfrm>
          <a:custGeom>
            <a:avLst/>
            <a:gdLst/>
            <a:ahLst/>
            <a:cxnLst>
              <a:cxn ang="0">
                <a:pos x="wd2" y="hd2"/>
              </a:cxn>
              <a:cxn ang="5400000">
                <a:pos x="wd2" y="hd2"/>
              </a:cxn>
              <a:cxn ang="10800000">
                <a:pos x="wd2" y="hd2"/>
              </a:cxn>
              <a:cxn ang="16200000">
                <a:pos x="wd2" y="hd2"/>
              </a:cxn>
            </a:cxnLst>
            <a:rect l="0" t="0" r="r" b="b"/>
            <a:pathLst>
              <a:path w="20366" h="20837" extrusionOk="0">
                <a:moveTo>
                  <a:pt x="1667" y="8978"/>
                </a:moveTo>
                <a:cubicBezTo>
                  <a:pt x="3508" y="8537"/>
                  <a:pt x="10217" y="8716"/>
                  <a:pt x="11669" y="8578"/>
                </a:cubicBezTo>
                <a:cubicBezTo>
                  <a:pt x="13122" y="8440"/>
                  <a:pt x="10442" y="9226"/>
                  <a:pt x="10340" y="8123"/>
                </a:cubicBezTo>
                <a:cubicBezTo>
                  <a:pt x="10217" y="7020"/>
                  <a:pt x="10115" y="3312"/>
                  <a:pt x="11015" y="1989"/>
                </a:cubicBezTo>
                <a:cubicBezTo>
                  <a:pt x="11915" y="666"/>
                  <a:pt x="14185" y="362"/>
                  <a:pt x="15699" y="183"/>
                </a:cubicBezTo>
                <a:cubicBezTo>
                  <a:pt x="17213" y="4"/>
                  <a:pt x="19503" y="-340"/>
                  <a:pt x="20158" y="900"/>
                </a:cubicBezTo>
                <a:cubicBezTo>
                  <a:pt x="20813" y="2141"/>
                  <a:pt x="19647" y="5835"/>
                  <a:pt x="19626" y="7641"/>
                </a:cubicBezTo>
                <a:cubicBezTo>
                  <a:pt x="19606" y="9446"/>
                  <a:pt x="19994" y="9722"/>
                  <a:pt x="19994" y="11722"/>
                </a:cubicBezTo>
                <a:cubicBezTo>
                  <a:pt x="19994" y="13720"/>
                  <a:pt x="21038" y="18283"/>
                  <a:pt x="19626" y="19662"/>
                </a:cubicBezTo>
                <a:cubicBezTo>
                  <a:pt x="18215" y="21040"/>
                  <a:pt x="13306" y="21260"/>
                  <a:pt x="11547" y="20034"/>
                </a:cubicBezTo>
                <a:cubicBezTo>
                  <a:pt x="9787" y="18807"/>
                  <a:pt x="10933" y="13803"/>
                  <a:pt x="9112" y="12328"/>
                </a:cubicBezTo>
                <a:cubicBezTo>
                  <a:pt x="7292" y="10853"/>
                  <a:pt x="1933" y="11763"/>
                  <a:pt x="685" y="11212"/>
                </a:cubicBezTo>
                <a:cubicBezTo>
                  <a:pt x="-562" y="10660"/>
                  <a:pt x="-31" y="9446"/>
                  <a:pt x="1667" y="8978"/>
                </a:cubicBezTo>
                <a:close/>
              </a:path>
            </a:pathLst>
          </a:custGeom>
          <a:solidFill>
            <a:srgbClr val="66CCFF"/>
          </a:solidFill>
          <a:ln w="12700">
            <a:miter lim="400000"/>
          </a:ln>
        </p:spPr>
        <p:txBody>
          <a:bodyPr lIns="0" tIns="0" rIns="0" bIns="0" anchor="ctr"/>
          <a:lstStyle/>
          <a:p>
            <a:pPr lvl="0" algn="l">
              <a:spcBef>
                <a:spcPts val="0"/>
              </a:spcBef>
              <a:defRPr sz="2400">
                <a:latin typeface="Arial"/>
                <a:ea typeface="Arial"/>
                <a:cs typeface="Arial"/>
                <a:sym typeface="Arial"/>
              </a:defRPr>
            </a:pPr>
            <a:endParaRPr/>
          </a:p>
        </p:txBody>
      </p:sp>
      <p:sp>
        <p:nvSpPr>
          <p:cNvPr id="328" name="Shape 328"/>
          <p:cNvSpPr/>
          <p:nvPr/>
        </p:nvSpPr>
        <p:spPr>
          <a:xfrm>
            <a:off x="8521700" y="2611437"/>
            <a:ext cx="133351" cy="7938"/>
          </a:xfrm>
          <a:prstGeom prst="line">
            <a:avLst/>
          </a:prstGeom>
          <a:ln w="12700">
            <a:solidFill/>
            <a:round/>
          </a:ln>
        </p:spPr>
        <p:txBody>
          <a:bodyPr lIns="0" tIns="0" rIns="0" bIns="0"/>
          <a:lstStyle/>
          <a:p>
            <a:pPr lvl="0" algn="l" defTabSz="457200">
              <a:spcBef>
                <a:spcPts val="0"/>
              </a:spcBef>
              <a:defRPr sz="1200"/>
            </a:pPr>
            <a:endParaRPr/>
          </a:p>
        </p:txBody>
      </p:sp>
      <p:sp>
        <p:nvSpPr>
          <p:cNvPr id="329" name="Shape 329"/>
          <p:cNvSpPr/>
          <p:nvPr/>
        </p:nvSpPr>
        <p:spPr>
          <a:xfrm>
            <a:off x="8415337" y="4117975"/>
            <a:ext cx="171451" cy="0"/>
          </a:xfrm>
          <a:prstGeom prst="line">
            <a:avLst/>
          </a:prstGeom>
          <a:ln w="12700">
            <a:solidFill/>
            <a:round/>
          </a:ln>
        </p:spPr>
        <p:txBody>
          <a:bodyPr lIns="0" tIns="0" rIns="0" bIns="0"/>
          <a:lstStyle/>
          <a:p>
            <a:pPr lvl="0" algn="l" defTabSz="457200">
              <a:spcBef>
                <a:spcPts val="0"/>
              </a:spcBef>
              <a:defRPr sz="1200"/>
            </a:pPr>
            <a:endParaRPr/>
          </a:p>
        </p:txBody>
      </p:sp>
      <p:sp>
        <p:nvSpPr>
          <p:cNvPr id="330" name="Shape 330"/>
          <p:cNvSpPr/>
          <p:nvPr/>
        </p:nvSpPr>
        <p:spPr>
          <a:xfrm>
            <a:off x="8286750" y="1997075"/>
            <a:ext cx="744538" cy="2413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a:latin typeface="Gill Sans MT"/>
                <a:ea typeface="Gill Sans MT"/>
                <a:cs typeface="Gill Sans MT"/>
                <a:sym typeface="Gill Sans MT"/>
              </a:defRPr>
            </a:lvl1pPr>
          </a:lstStyle>
          <a:p>
            <a:pPr lvl="0">
              <a:defRPr sz="1800"/>
            </a:pPr>
            <a:r>
              <a:rPr sz="1600"/>
              <a:t>10.0.0.1</a:t>
            </a:r>
          </a:p>
        </p:txBody>
      </p:sp>
      <p:sp>
        <p:nvSpPr>
          <p:cNvPr id="331" name="Shape 331"/>
          <p:cNvSpPr/>
          <p:nvPr/>
        </p:nvSpPr>
        <p:spPr>
          <a:xfrm>
            <a:off x="7515225" y="2946400"/>
            <a:ext cx="744538" cy="2413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a:latin typeface="Gill Sans MT"/>
                <a:ea typeface="Gill Sans MT"/>
                <a:cs typeface="Gill Sans MT"/>
                <a:sym typeface="Gill Sans MT"/>
              </a:defRPr>
            </a:lvl1pPr>
          </a:lstStyle>
          <a:p>
            <a:pPr lvl="0">
              <a:defRPr sz="1800"/>
            </a:pPr>
            <a:r>
              <a:rPr sz="1600"/>
              <a:t>10.0.0.4</a:t>
            </a:r>
          </a:p>
        </p:txBody>
      </p:sp>
      <p:sp>
        <p:nvSpPr>
          <p:cNvPr id="332" name="Shape 332"/>
          <p:cNvSpPr/>
          <p:nvPr/>
        </p:nvSpPr>
        <p:spPr>
          <a:xfrm flipH="1">
            <a:off x="7639050" y="3200399"/>
            <a:ext cx="85725" cy="130176"/>
          </a:xfrm>
          <a:prstGeom prst="line">
            <a:avLst/>
          </a:prstGeom>
          <a:ln w="12700">
            <a:solidFill/>
            <a:round/>
            <a:tailEnd type="triangle"/>
          </a:ln>
        </p:spPr>
        <p:txBody>
          <a:bodyPr lIns="0" tIns="0" rIns="0" bIns="0"/>
          <a:lstStyle/>
          <a:p>
            <a:pPr lvl="0" algn="l" defTabSz="457200">
              <a:spcBef>
                <a:spcPts val="0"/>
              </a:spcBef>
              <a:defRPr sz="1200"/>
            </a:pPr>
            <a:endParaRPr/>
          </a:p>
        </p:txBody>
      </p:sp>
      <p:sp>
        <p:nvSpPr>
          <p:cNvPr id="333" name="Shape 333"/>
          <p:cNvSpPr/>
          <p:nvPr/>
        </p:nvSpPr>
        <p:spPr>
          <a:xfrm flipH="1">
            <a:off x="6899275" y="3438525"/>
            <a:ext cx="85725" cy="130175"/>
          </a:xfrm>
          <a:prstGeom prst="line">
            <a:avLst/>
          </a:prstGeom>
          <a:ln w="12700">
            <a:solidFill/>
            <a:round/>
            <a:headEnd type="triangle"/>
          </a:ln>
        </p:spPr>
        <p:txBody>
          <a:bodyPr lIns="0" tIns="0" rIns="0" bIns="0"/>
          <a:lstStyle/>
          <a:p>
            <a:pPr lvl="0" algn="l" defTabSz="457200">
              <a:spcBef>
                <a:spcPts val="0"/>
              </a:spcBef>
              <a:defRPr sz="1200"/>
            </a:pPr>
            <a:endParaRPr/>
          </a:p>
        </p:txBody>
      </p:sp>
      <p:sp>
        <p:nvSpPr>
          <p:cNvPr id="334" name="Shape 334"/>
          <p:cNvSpPr/>
          <p:nvPr/>
        </p:nvSpPr>
        <p:spPr>
          <a:xfrm>
            <a:off x="7031037" y="3551237"/>
            <a:ext cx="706438" cy="4933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nSpc>
                <a:spcPct val="85000"/>
              </a:lnSpc>
              <a:spcBef>
                <a:spcPts val="0"/>
              </a:spcBef>
              <a:defRPr sz="1800"/>
            </a:pPr>
            <a:r>
              <a:rPr>
                <a:solidFill>
                  <a:srgbClr val="CC0000"/>
                </a:solidFill>
                <a:latin typeface="Gill Sans MT"/>
                <a:ea typeface="Gill Sans MT"/>
                <a:cs typeface="Gill Sans MT"/>
                <a:sym typeface="Gill Sans MT"/>
              </a:rPr>
              <a:t>NAT </a:t>
            </a:r>
          </a:p>
          <a:p>
            <a:pPr lvl="0">
              <a:lnSpc>
                <a:spcPct val="85000"/>
              </a:lnSpc>
              <a:spcBef>
                <a:spcPts val="0"/>
              </a:spcBef>
              <a:defRPr sz="1800"/>
            </a:pPr>
            <a:r>
              <a:rPr>
                <a:solidFill>
                  <a:srgbClr val="CC0000"/>
                </a:solidFill>
                <a:latin typeface="Gill Sans MT"/>
                <a:ea typeface="Gill Sans MT"/>
                <a:cs typeface="Gill Sans MT"/>
                <a:sym typeface="Gill Sans MT"/>
              </a:rPr>
              <a:t>router</a:t>
            </a:r>
          </a:p>
        </p:txBody>
      </p:sp>
      <p:sp>
        <p:nvSpPr>
          <p:cNvPr id="335" name="Shape 335"/>
          <p:cNvSpPr/>
          <p:nvPr/>
        </p:nvSpPr>
        <p:spPr>
          <a:xfrm>
            <a:off x="5676900" y="3503612"/>
            <a:ext cx="1049338" cy="24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a:latin typeface="Gill Sans MT"/>
                <a:ea typeface="Gill Sans MT"/>
                <a:cs typeface="Gill Sans MT"/>
                <a:sym typeface="Gill Sans MT"/>
              </a:defRPr>
            </a:lvl1pPr>
          </a:lstStyle>
          <a:p>
            <a:pPr lvl="0">
              <a:defRPr sz="1800"/>
            </a:pPr>
            <a:r>
              <a:rPr sz="1600"/>
              <a:t>138.76.29.7</a:t>
            </a:r>
          </a:p>
        </p:txBody>
      </p:sp>
      <p:sp>
        <p:nvSpPr>
          <p:cNvPr id="336" name="Shape 336"/>
          <p:cNvSpPr/>
          <p:nvPr/>
        </p:nvSpPr>
        <p:spPr>
          <a:xfrm>
            <a:off x="6726237" y="3422650"/>
            <a:ext cx="401638" cy="0"/>
          </a:xfrm>
          <a:prstGeom prst="line">
            <a:avLst/>
          </a:prstGeom>
          <a:ln w="3175">
            <a:solidFill/>
            <a:round/>
          </a:ln>
        </p:spPr>
        <p:txBody>
          <a:bodyPr lIns="0" tIns="0" rIns="0" bIns="0"/>
          <a:lstStyle/>
          <a:p>
            <a:pPr lvl="0" algn="l" defTabSz="457200">
              <a:spcBef>
                <a:spcPts val="0"/>
              </a:spcBef>
              <a:defRPr sz="1200"/>
            </a:pPr>
            <a:endParaRPr/>
          </a:p>
        </p:txBody>
      </p:sp>
      <p:sp>
        <p:nvSpPr>
          <p:cNvPr id="337" name="Shape 337"/>
          <p:cNvSpPr/>
          <p:nvPr/>
        </p:nvSpPr>
        <p:spPr>
          <a:xfrm>
            <a:off x="5427662" y="2182812"/>
            <a:ext cx="603251"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client</a:t>
            </a:r>
          </a:p>
        </p:txBody>
      </p:sp>
      <p:sp>
        <p:nvSpPr>
          <p:cNvPr id="338" name="Shape 338"/>
          <p:cNvSpPr/>
          <p:nvPr/>
        </p:nvSpPr>
        <p:spPr>
          <a:xfrm>
            <a:off x="6049962" y="2405062"/>
            <a:ext cx="238126" cy="4699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3200">
                <a:solidFill>
                  <a:srgbClr val="000099"/>
                </a:solidFill>
                <a:latin typeface="Gill Sans MT"/>
                <a:ea typeface="Gill Sans MT"/>
                <a:cs typeface="Gill Sans MT"/>
                <a:sym typeface="Gill Sans MT"/>
              </a:defRPr>
            </a:lvl1pPr>
          </a:lstStyle>
          <a:p>
            <a:pPr lvl="0">
              <a:defRPr sz="1800">
                <a:solidFill>
                  <a:srgbClr val="000000"/>
                </a:solidFill>
              </a:defRPr>
            </a:pPr>
            <a:r>
              <a:rPr sz="3200">
                <a:solidFill>
                  <a:srgbClr val="000099"/>
                </a:solidFill>
              </a:rPr>
              <a:t>?</a:t>
            </a:r>
          </a:p>
        </p:txBody>
      </p:sp>
      <p:sp>
        <p:nvSpPr>
          <p:cNvPr id="339" name="Shape 339"/>
          <p:cNvSpPr/>
          <p:nvPr/>
        </p:nvSpPr>
        <p:spPr>
          <a:xfrm>
            <a:off x="6032500" y="3017837"/>
            <a:ext cx="401638" cy="279401"/>
          </a:xfrm>
          <a:prstGeom prst="line">
            <a:avLst/>
          </a:prstGeom>
          <a:ln w="3175">
            <a:solidFill/>
            <a:round/>
            <a:tailEnd type="triangle"/>
          </a:ln>
        </p:spPr>
        <p:txBody>
          <a:bodyPr lIns="0" tIns="0" rIns="0" bIns="0"/>
          <a:lstStyle/>
          <a:p>
            <a:pPr lvl="0" algn="l" defTabSz="457200">
              <a:spcBef>
                <a:spcPts val="0"/>
              </a:spcBef>
              <a:defRPr sz="1200"/>
            </a:pPr>
            <a:endParaRPr/>
          </a:p>
        </p:txBody>
      </p:sp>
      <p:grpSp>
        <p:nvGrpSpPr>
          <p:cNvPr id="348" name="Group 348"/>
          <p:cNvGrpSpPr/>
          <p:nvPr/>
        </p:nvGrpSpPr>
        <p:grpSpPr>
          <a:xfrm>
            <a:off x="7037372" y="3203569"/>
            <a:ext cx="585804" cy="322255"/>
            <a:chOff x="-14" y="-5"/>
            <a:chExt cx="585802" cy="322254"/>
          </a:xfrm>
        </p:grpSpPr>
        <p:sp>
          <p:nvSpPr>
            <p:cNvPr id="340" name="Shape 340"/>
            <p:cNvSpPr/>
            <p:nvPr/>
          </p:nvSpPr>
          <p:spPr>
            <a:xfrm>
              <a:off x="2600" y="142934"/>
              <a:ext cx="580551" cy="179315"/>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40" y="6724"/>
                    <a:pt x="20640" y="12954"/>
                    <a:pt x="16797" y="16797"/>
                  </a:cubicBezTo>
                  <a:cubicBezTo>
                    <a:pt x="12954" y="20639"/>
                    <a:pt x="6725" y="20639"/>
                    <a:pt x="2882" y="16797"/>
                  </a:cubicBezTo>
                  <a:cubicBezTo>
                    <a:pt x="-960" y="12954"/>
                    <a:pt x="-960" y="6724"/>
                    <a:pt x="2882" y="2881"/>
                  </a:cubicBezTo>
                  <a:cubicBezTo>
                    <a:pt x="6725"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341" name="Shape 341"/>
            <p:cNvSpPr/>
            <p:nvPr/>
          </p:nvSpPr>
          <p:spPr>
            <a:xfrm>
              <a:off x="2614" y="122147"/>
              <a:ext cx="583174" cy="111749"/>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Gill Sans MT"/>
                  <a:ea typeface="Gill Sans MT"/>
                  <a:cs typeface="Gill Sans MT"/>
                  <a:sym typeface="Gill Sans MT"/>
                </a:defRPr>
              </a:pPr>
              <a:endParaRPr/>
            </a:p>
          </p:txBody>
        </p:sp>
        <p:sp>
          <p:nvSpPr>
            <p:cNvPr id="342" name="Shape 342"/>
            <p:cNvSpPr/>
            <p:nvPr/>
          </p:nvSpPr>
          <p:spPr>
            <a:xfrm>
              <a:off x="-15" y="-6"/>
              <a:ext cx="581423" cy="210501"/>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40" y="6724"/>
                    <a:pt x="20640" y="12954"/>
                    <a:pt x="16797" y="16797"/>
                  </a:cubicBezTo>
                  <a:cubicBezTo>
                    <a:pt x="12954" y="20639"/>
                    <a:pt x="6725" y="20639"/>
                    <a:pt x="2882" y="16797"/>
                  </a:cubicBezTo>
                  <a:cubicBezTo>
                    <a:pt x="-960" y="12954"/>
                    <a:pt x="-960" y="6724"/>
                    <a:pt x="2882" y="2881"/>
                  </a:cubicBezTo>
                  <a:cubicBezTo>
                    <a:pt x="6725"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grpSp>
          <p:nvGrpSpPr>
            <p:cNvPr id="345" name="Group 345"/>
            <p:cNvGrpSpPr/>
            <p:nvPr/>
          </p:nvGrpSpPr>
          <p:grpSpPr>
            <a:xfrm>
              <a:off x="116808" y="54576"/>
              <a:ext cx="328635" cy="97456"/>
              <a:chOff x="0" y="0"/>
              <a:chExt cx="328634" cy="97455"/>
            </a:xfrm>
          </p:grpSpPr>
          <p:sp>
            <p:nvSpPr>
              <p:cNvPr id="343" name="Shape 343"/>
              <p:cNvSpPr/>
              <p:nvPr/>
            </p:nvSpPr>
            <p:spPr>
              <a:xfrm>
                <a:off x="0" y="-1"/>
                <a:ext cx="328635" cy="97457"/>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8" y="0"/>
                    </a:lnTo>
                    <a:lnTo>
                      <a:pt x="21600" y="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344" name="Shape 344"/>
              <p:cNvSpPr/>
              <p:nvPr/>
            </p:nvSpPr>
            <p:spPr>
              <a:xfrm>
                <a:off x="14840" y="-1"/>
                <a:ext cx="298953" cy="9745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346" name="Shape 346"/>
            <p:cNvSpPr/>
            <p:nvPr/>
          </p:nvSpPr>
          <p:spPr>
            <a:xfrm flipH="1">
              <a:off x="3486" y="100057"/>
              <a:ext cx="2" cy="140341"/>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347" name="Shape 347"/>
            <p:cNvSpPr/>
            <p:nvPr/>
          </p:nvSpPr>
          <p:spPr>
            <a:xfrm>
              <a:off x="581428" y="105254"/>
              <a:ext cx="2" cy="139043"/>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351" name="Group 351"/>
          <p:cNvGrpSpPr/>
          <p:nvPr/>
        </p:nvGrpSpPr>
        <p:grpSpPr>
          <a:xfrm>
            <a:off x="5402262" y="2652712"/>
            <a:ext cx="685801" cy="649289"/>
            <a:chOff x="0" y="0"/>
            <a:chExt cx="685800" cy="649287"/>
          </a:xfrm>
        </p:grpSpPr>
        <p:pic>
          <p:nvPicPr>
            <p:cNvPr id="349" name="desktop_computer_stylized_medium.png" descr="desktop_computer_stylized_medium"/>
            <p:cNvPicPr/>
            <p:nvPr/>
          </p:nvPicPr>
          <p:blipFill>
            <a:blip r:embed="rId3">
              <a:extLst/>
            </a:blip>
            <a:stretch>
              <a:fillRect/>
            </a:stretch>
          </p:blipFill>
          <p:spPr>
            <a:xfrm flipH="1">
              <a:off x="0" y="-1"/>
              <a:ext cx="685800" cy="649289"/>
            </a:xfrm>
            <a:prstGeom prst="rect">
              <a:avLst/>
            </a:prstGeom>
            <a:ln w="12700" cap="flat">
              <a:noFill/>
              <a:miter lim="400000"/>
            </a:ln>
            <a:effectLst/>
          </p:spPr>
        </p:pic>
        <p:sp>
          <p:nvSpPr>
            <p:cNvPr id="350" name="Shape 350"/>
            <p:cNvSpPr/>
            <p:nvPr/>
          </p:nvSpPr>
          <p:spPr>
            <a:xfrm flipH="1">
              <a:off x="292216" y="62283"/>
              <a:ext cx="333464" cy="2973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2" y="821"/>
                  </a:lnTo>
                  <a:lnTo>
                    <a:pt x="21600" y="17256"/>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grpSp>
        <p:nvGrpSpPr>
          <p:cNvPr id="354" name="Group 354"/>
          <p:cNvGrpSpPr/>
          <p:nvPr/>
        </p:nvGrpSpPr>
        <p:grpSpPr>
          <a:xfrm>
            <a:off x="8489950" y="3163887"/>
            <a:ext cx="641350" cy="558801"/>
            <a:chOff x="0" y="0"/>
            <a:chExt cx="641350" cy="558800"/>
          </a:xfrm>
        </p:grpSpPr>
        <p:pic>
          <p:nvPicPr>
            <p:cNvPr id="352" name="desktop_computer_stylized_medium.png" descr="desktop_computer_stylized_medium"/>
            <p:cNvPicPr/>
            <p:nvPr/>
          </p:nvPicPr>
          <p:blipFill>
            <a:blip r:embed="rId3">
              <a:extLst/>
            </a:blip>
            <a:stretch>
              <a:fillRect/>
            </a:stretch>
          </p:blipFill>
          <p:spPr>
            <a:xfrm>
              <a:off x="0" y="0"/>
              <a:ext cx="641350" cy="558800"/>
            </a:xfrm>
            <a:prstGeom prst="rect">
              <a:avLst/>
            </a:prstGeom>
            <a:ln w="12700" cap="flat">
              <a:noFill/>
              <a:miter lim="400000"/>
            </a:ln>
            <a:effectLst/>
          </p:spPr>
        </p:pic>
        <p:sp>
          <p:nvSpPr>
            <p:cNvPr id="353" name="Shape 353"/>
            <p:cNvSpPr/>
            <p:nvPr/>
          </p:nvSpPr>
          <p:spPr>
            <a:xfrm>
              <a:off x="56223" y="53603"/>
              <a:ext cx="311837" cy="25588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3" y="821"/>
                  </a:lnTo>
                  <a:lnTo>
                    <a:pt x="21600" y="17256"/>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grpSp>
        <p:nvGrpSpPr>
          <p:cNvPr id="357" name="Group 357"/>
          <p:cNvGrpSpPr/>
          <p:nvPr/>
        </p:nvGrpSpPr>
        <p:grpSpPr>
          <a:xfrm>
            <a:off x="8464550" y="3927475"/>
            <a:ext cx="641350" cy="558800"/>
            <a:chOff x="0" y="0"/>
            <a:chExt cx="641350" cy="558800"/>
          </a:xfrm>
        </p:grpSpPr>
        <p:pic>
          <p:nvPicPr>
            <p:cNvPr id="355" name="desktop_computer_stylized_medium.png" descr="desktop_computer_stylized_medium"/>
            <p:cNvPicPr/>
            <p:nvPr/>
          </p:nvPicPr>
          <p:blipFill>
            <a:blip r:embed="rId3">
              <a:extLst/>
            </a:blip>
            <a:stretch>
              <a:fillRect/>
            </a:stretch>
          </p:blipFill>
          <p:spPr>
            <a:xfrm>
              <a:off x="0" y="0"/>
              <a:ext cx="641350" cy="558800"/>
            </a:xfrm>
            <a:prstGeom prst="rect">
              <a:avLst/>
            </a:prstGeom>
            <a:ln w="12700" cap="flat">
              <a:noFill/>
              <a:miter lim="400000"/>
            </a:ln>
            <a:effectLst/>
          </p:spPr>
        </p:pic>
        <p:sp>
          <p:nvSpPr>
            <p:cNvPr id="356" name="Shape 356"/>
            <p:cNvSpPr/>
            <p:nvPr/>
          </p:nvSpPr>
          <p:spPr>
            <a:xfrm>
              <a:off x="56223" y="53603"/>
              <a:ext cx="311837" cy="25588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3" y="821"/>
                  </a:lnTo>
                  <a:lnTo>
                    <a:pt x="21600" y="17256"/>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358" name="Shape 358"/>
          <p:cNvSpPr/>
          <p:nvPr/>
        </p:nvSpPr>
        <p:spPr>
          <a:xfrm>
            <a:off x="7618412" y="3389312"/>
            <a:ext cx="257176" cy="1"/>
          </a:xfrm>
          <a:prstGeom prst="line">
            <a:avLst/>
          </a:prstGeom>
          <a:ln w="12700">
            <a:solidFill/>
            <a:round/>
          </a:ln>
        </p:spPr>
        <p:txBody>
          <a:bodyPr lIns="0" tIns="0" rIns="0" bIns="0"/>
          <a:lstStyle/>
          <a:p>
            <a:pPr lvl="0" algn="l" defTabSz="457200">
              <a:spcBef>
                <a:spcPts val="0"/>
              </a:spcBef>
              <a:defRPr sz="1200"/>
            </a:pPr>
            <a:endParaRPr/>
          </a:p>
        </p:txBody>
      </p:sp>
      <p:grpSp>
        <p:nvGrpSpPr>
          <p:cNvPr id="391" name="Group 391"/>
          <p:cNvGrpSpPr/>
          <p:nvPr/>
        </p:nvGrpSpPr>
        <p:grpSpPr>
          <a:xfrm>
            <a:off x="8639175" y="2362200"/>
            <a:ext cx="347663" cy="622300"/>
            <a:chOff x="0" y="0"/>
            <a:chExt cx="347662" cy="622299"/>
          </a:xfrm>
        </p:grpSpPr>
        <p:sp>
          <p:nvSpPr>
            <p:cNvPr id="359" name="Shape 359"/>
            <p:cNvSpPr/>
            <p:nvPr/>
          </p:nvSpPr>
          <p:spPr>
            <a:xfrm>
              <a:off x="275201" y="1038"/>
              <a:ext cx="69042" cy="593732"/>
            </a:xfrm>
            <a:custGeom>
              <a:avLst/>
              <a:gdLst/>
              <a:ahLst/>
              <a:cxnLst>
                <a:cxn ang="0">
                  <a:pos x="wd2" y="hd2"/>
                </a:cxn>
                <a:cxn ang="5400000">
                  <a:pos x="wd2" y="hd2"/>
                </a:cxn>
                <a:cxn ang="10800000">
                  <a:pos x="wd2" y="hd2"/>
                </a:cxn>
                <a:cxn ang="16200000">
                  <a:pos x="wd2" y="hd2"/>
                </a:cxn>
              </a:cxnLst>
              <a:rect l="0" t="0" r="r" b="b"/>
              <a:pathLst>
                <a:path w="21600" h="21600" extrusionOk="0">
                  <a:moveTo>
                    <a:pt x="3844" y="0"/>
                  </a:moveTo>
                  <a:lnTo>
                    <a:pt x="21600" y="2670"/>
                  </a:lnTo>
                  <a:lnTo>
                    <a:pt x="21112" y="20670"/>
                  </a:lnTo>
                  <a:lnTo>
                    <a:pt x="0" y="21600"/>
                  </a:lnTo>
                  <a:lnTo>
                    <a:pt x="3844" y="0"/>
                  </a:lnTo>
                  <a:close/>
                </a:path>
              </a:pathLst>
            </a:custGeom>
            <a:gradFill flip="none" rotWithShape="1">
              <a:gsLst>
                <a:gs pos="0">
                  <a:srgbClr val="DDDDDD"/>
                </a:gs>
                <a:gs pos="100000">
                  <a:srgbClr val="333333"/>
                </a:gs>
              </a:gsLst>
              <a:lin ang="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360" name="Shape 360"/>
            <p:cNvSpPr/>
            <p:nvPr/>
          </p:nvSpPr>
          <p:spPr>
            <a:xfrm>
              <a:off x="15858" y="0"/>
              <a:ext cx="255186" cy="593730"/>
            </a:xfrm>
            <a:prstGeom prst="rect">
              <a:avLst/>
            </a:prstGeom>
            <a:gradFill flip="none" rotWithShape="1">
              <a:gsLst>
                <a:gs pos="0">
                  <a:srgbClr val="292929"/>
                </a:gs>
                <a:gs pos="100000">
                  <a:srgbClr val="808080"/>
                </a:gs>
              </a:gsLst>
              <a:lin ang="0" scaled="0"/>
            </a:gra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361" name="Shape 361"/>
            <p:cNvSpPr/>
            <p:nvPr/>
          </p:nvSpPr>
          <p:spPr>
            <a:xfrm>
              <a:off x="289497" y="36620"/>
              <a:ext cx="39866" cy="541662"/>
            </a:xfrm>
            <a:custGeom>
              <a:avLst/>
              <a:gdLst/>
              <a:ahLst/>
              <a:cxnLst>
                <a:cxn ang="0">
                  <a:pos x="wd2" y="hd2"/>
                </a:cxn>
                <a:cxn ang="5400000">
                  <a:pos x="wd2" y="hd2"/>
                </a:cxn>
                <a:cxn ang="10800000">
                  <a:pos x="wd2" y="hd2"/>
                </a:cxn>
                <a:cxn ang="16200000">
                  <a:pos x="wd2" y="hd2"/>
                </a:cxn>
              </a:cxnLst>
              <a:rect l="0" t="0" r="r" b="b"/>
              <a:pathLst>
                <a:path w="20884" h="21299" extrusionOk="0">
                  <a:moveTo>
                    <a:pt x="0" y="0"/>
                  </a:moveTo>
                  <a:cubicBezTo>
                    <a:pt x="0" y="0"/>
                    <a:pt x="5119" y="238"/>
                    <a:pt x="20884" y="1856"/>
                  </a:cubicBezTo>
                  <a:cubicBezTo>
                    <a:pt x="-716" y="10463"/>
                    <a:pt x="3481" y="21600"/>
                    <a:pt x="0" y="21293"/>
                  </a:cubicBezTo>
                  <a:lnTo>
                    <a:pt x="0" y="0"/>
                  </a:lnTo>
                  <a:close/>
                </a:path>
              </a:pathLst>
            </a:custGeom>
            <a:gradFill flip="none" rotWithShape="1">
              <a:gsLst>
                <a:gs pos="0">
                  <a:srgbClr val="808080"/>
                </a:gs>
                <a:gs pos="100000">
                  <a:srgbClr val="F8F8F8"/>
                </a:gs>
              </a:gsLst>
              <a:lin ang="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362" name="Shape 362"/>
            <p:cNvSpPr/>
            <p:nvPr/>
          </p:nvSpPr>
          <p:spPr>
            <a:xfrm>
              <a:off x="279104" y="314525"/>
              <a:ext cx="64164" cy="49090"/>
            </a:xfrm>
            <a:custGeom>
              <a:avLst/>
              <a:gdLst/>
              <a:ahLst/>
              <a:cxnLst>
                <a:cxn ang="0">
                  <a:pos x="wd2" y="hd2"/>
                </a:cxn>
                <a:cxn ang="5400000">
                  <a:pos x="wd2" y="hd2"/>
                </a:cxn>
                <a:cxn ang="10800000">
                  <a:pos x="wd2" y="hd2"/>
                </a:cxn>
                <a:cxn ang="16200000">
                  <a:pos x="wd2" y="hd2"/>
                </a:cxn>
              </a:cxnLst>
              <a:rect l="0" t="0" r="r" b="b"/>
              <a:pathLst>
                <a:path w="21600" h="21600" extrusionOk="0">
                  <a:moveTo>
                    <a:pt x="263" y="0"/>
                  </a:moveTo>
                  <a:cubicBezTo>
                    <a:pt x="3951" y="955"/>
                    <a:pt x="11986" y="7072"/>
                    <a:pt x="21600" y="12233"/>
                  </a:cubicBezTo>
                  <a:cubicBezTo>
                    <a:pt x="21469" y="15483"/>
                    <a:pt x="21469" y="15100"/>
                    <a:pt x="21469" y="21600"/>
                  </a:cubicBezTo>
                  <a:cubicBezTo>
                    <a:pt x="21469" y="21600"/>
                    <a:pt x="11130" y="14814"/>
                    <a:pt x="0" y="9557"/>
                  </a:cubicBezTo>
                  <a:cubicBezTo>
                    <a:pt x="0" y="4587"/>
                    <a:pt x="263" y="1624"/>
                    <a:pt x="263" y="0"/>
                  </a:cubicBezTo>
                  <a:close/>
                </a:path>
              </a:pathLst>
            </a:custGeom>
            <a:gradFill flip="none" rotWithShape="1">
              <a:gsLst>
                <a:gs pos="0">
                  <a:srgbClr val="292929"/>
                </a:gs>
                <a:gs pos="100000">
                  <a:srgbClr val="808080"/>
                </a:gs>
              </a:gsLst>
              <a:lin ang="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363" name="Shape 363"/>
            <p:cNvSpPr/>
            <p:nvPr/>
          </p:nvSpPr>
          <p:spPr>
            <a:xfrm>
              <a:off x="17566" y="68047"/>
              <a:ext cx="145166" cy="12728"/>
            </a:xfrm>
            <a:prstGeom prst="rect">
              <a:avLst/>
            </a:prstGeom>
            <a:solidFill>
              <a:srgbClr val="000000"/>
            </a:soli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grpSp>
          <p:nvGrpSpPr>
            <p:cNvPr id="366" name="Group 366"/>
            <p:cNvGrpSpPr/>
            <p:nvPr/>
          </p:nvGrpSpPr>
          <p:grpSpPr>
            <a:xfrm>
              <a:off x="148383" y="61802"/>
              <a:ext cx="141946" cy="37933"/>
              <a:chOff x="0" y="0"/>
              <a:chExt cx="141944" cy="37932"/>
            </a:xfrm>
          </p:grpSpPr>
          <p:sp>
            <p:nvSpPr>
              <p:cNvPr id="364" name="Shape 364"/>
              <p:cNvSpPr/>
              <p:nvPr/>
            </p:nvSpPr>
            <p:spPr>
              <a:xfrm>
                <a:off x="0" y="0"/>
                <a:ext cx="141945" cy="37933"/>
              </a:xfrm>
              <a:prstGeom prst="roundRect">
                <a:avLst>
                  <a:gd name="adj" fmla="val 50000"/>
                </a:avLst>
              </a:prstGeom>
              <a:solidFill>
                <a:srgbClr val="000000"/>
              </a:soli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365" name="Shape 365"/>
              <p:cNvSpPr/>
              <p:nvPr/>
            </p:nvSpPr>
            <p:spPr>
              <a:xfrm>
                <a:off x="3127" y="4605"/>
                <a:ext cx="135494" cy="28451"/>
              </a:xfrm>
              <a:prstGeom prst="roundRect">
                <a:avLst>
                  <a:gd name="adj" fmla="val 50000"/>
                </a:avLst>
              </a:prstGeom>
              <a:gradFill flip="none" rotWithShape="1">
                <a:gsLst>
                  <a:gs pos="0">
                    <a:srgbClr val="0000FF"/>
                  </a:gs>
                  <a:gs pos="50000">
                    <a:srgbClr val="99CCFF"/>
                  </a:gs>
                  <a:gs pos="100000">
                    <a:srgbClr val="0000FF"/>
                  </a:gs>
                </a:gsLst>
                <a:lin ang="0" scaled="0"/>
              </a:gra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grpSp>
        <p:sp>
          <p:nvSpPr>
            <p:cNvPr id="367" name="Shape 367"/>
            <p:cNvSpPr/>
            <p:nvPr/>
          </p:nvSpPr>
          <p:spPr>
            <a:xfrm>
              <a:off x="20738" y="153496"/>
              <a:ext cx="145165" cy="11170"/>
            </a:xfrm>
            <a:prstGeom prst="rect">
              <a:avLst/>
            </a:prstGeom>
            <a:solidFill>
              <a:srgbClr val="000000"/>
            </a:soli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grpSp>
          <p:nvGrpSpPr>
            <p:cNvPr id="370" name="Group 370"/>
            <p:cNvGrpSpPr/>
            <p:nvPr/>
          </p:nvGrpSpPr>
          <p:grpSpPr>
            <a:xfrm>
              <a:off x="148287" y="147244"/>
              <a:ext cx="141945" cy="34805"/>
              <a:chOff x="0" y="0"/>
              <a:chExt cx="141944" cy="34804"/>
            </a:xfrm>
          </p:grpSpPr>
          <p:sp>
            <p:nvSpPr>
              <p:cNvPr id="368" name="Shape 368"/>
              <p:cNvSpPr/>
              <p:nvPr/>
            </p:nvSpPr>
            <p:spPr>
              <a:xfrm>
                <a:off x="0" y="0"/>
                <a:ext cx="141945" cy="34805"/>
              </a:xfrm>
              <a:prstGeom prst="roundRect">
                <a:avLst>
                  <a:gd name="adj" fmla="val 50000"/>
                </a:avLst>
              </a:prstGeom>
              <a:solidFill>
                <a:srgbClr val="000000"/>
              </a:soli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369" name="Shape 369"/>
              <p:cNvSpPr/>
              <p:nvPr/>
            </p:nvSpPr>
            <p:spPr>
              <a:xfrm>
                <a:off x="3127" y="4756"/>
                <a:ext cx="135494" cy="25292"/>
              </a:xfrm>
              <a:prstGeom prst="roundRect">
                <a:avLst>
                  <a:gd name="adj" fmla="val 50000"/>
                </a:avLst>
              </a:prstGeom>
              <a:gradFill flip="none" rotWithShape="1">
                <a:gsLst>
                  <a:gs pos="0">
                    <a:srgbClr val="0000FF"/>
                  </a:gs>
                  <a:gs pos="50000">
                    <a:srgbClr val="99CCFF"/>
                  </a:gs>
                  <a:gs pos="100000">
                    <a:srgbClr val="0000FF"/>
                  </a:gs>
                </a:gsLst>
                <a:lin ang="0" scaled="0"/>
              </a:gra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grpSp>
        <p:sp>
          <p:nvSpPr>
            <p:cNvPr id="371" name="Shape 371"/>
            <p:cNvSpPr/>
            <p:nvPr/>
          </p:nvSpPr>
          <p:spPr>
            <a:xfrm>
              <a:off x="19030" y="240763"/>
              <a:ext cx="145165" cy="12729"/>
            </a:xfrm>
            <a:prstGeom prst="rect">
              <a:avLst/>
            </a:prstGeom>
            <a:solidFill>
              <a:srgbClr val="000000"/>
            </a:soli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372" name="Shape 372"/>
            <p:cNvSpPr/>
            <p:nvPr/>
          </p:nvSpPr>
          <p:spPr>
            <a:xfrm>
              <a:off x="20738" y="318162"/>
              <a:ext cx="146629" cy="12728"/>
            </a:xfrm>
            <a:prstGeom prst="rect">
              <a:avLst/>
            </a:prstGeom>
            <a:solidFill>
              <a:srgbClr val="000000"/>
            </a:soli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grpSp>
          <p:nvGrpSpPr>
            <p:cNvPr id="375" name="Group 375"/>
            <p:cNvGrpSpPr/>
            <p:nvPr/>
          </p:nvGrpSpPr>
          <p:grpSpPr>
            <a:xfrm>
              <a:off x="145164" y="311995"/>
              <a:ext cx="141993" cy="38092"/>
              <a:chOff x="0" y="0"/>
              <a:chExt cx="141992" cy="38090"/>
            </a:xfrm>
          </p:grpSpPr>
          <p:sp>
            <p:nvSpPr>
              <p:cNvPr id="373" name="Shape 373"/>
              <p:cNvSpPr/>
              <p:nvPr/>
            </p:nvSpPr>
            <p:spPr>
              <a:xfrm>
                <a:off x="0" y="0"/>
                <a:ext cx="141993" cy="38091"/>
              </a:xfrm>
              <a:prstGeom prst="roundRect">
                <a:avLst>
                  <a:gd name="adj" fmla="val 50000"/>
                </a:avLst>
              </a:prstGeom>
              <a:solidFill>
                <a:srgbClr val="000000"/>
              </a:soli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374" name="Shape 374"/>
              <p:cNvSpPr/>
              <p:nvPr/>
            </p:nvSpPr>
            <p:spPr>
              <a:xfrm>
                <a:off x="3133" y="4795"/>
                <a:ext cx="135531" cy="28500"/>
              </a:xfrm>
              <a:prstGeom prst="roundRect">
                <a:avLst>
                  <a:gd name="adj" fmla="val 50000"/>
                </a:avLst>
              </a:prstGeom>
              <a:gradFill flip="none" rotWithShape="1">
                <a:gsLst>
                  <a:gs pos="0">
                    <a:srgbClr val="0000FF"/>
                  </a:gs>
                  <a:gs pos="50000">
                    <a:srgbClr val="99CCFF"/>
                  </a:gs>
                  <a:gs pos="100000">
                    <a:srgbClr val="0000FF"/>
                  </a:gs>
                </a:gsLst>
                <a:lin ang="0" scaled="0"/>
              </a:gra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grpSp>
        <p:sp>
          <p:nvSpPr>
            <p:cNvPr id="376" name="Shape 376"/>
            <p:cNvSpPr/>
            <p:nvPr/>
          </p:nvSpPr>
          <p:spPr>
            <a:xfrm>
              <a:off x="280080" y="240244"/>
              <a:ext cx="64163" cy="48830"/>
            </a:xfrm>
            <a:custGeom>
              <a:avLst/>
              <a:gdLst/>
              <a:ahLst/>
              <a:cxnLst>
                <a:cxn ang="0">
                  <a:pos x="wd2" y="hd2"/>
                </a:cxn>
                <a:cxn ang="5400000">
                  <a:pos x="wd2" y="hd2"/>
                </a:cxn>
                <a:cxn ang="10800000">
                  <a:pos x="wd2" y="hd2"/>
                </a:cxn>
                <a:cxn ang="16200000">
                  <a:pos x="wd2" y="hd2"/>
                </a:cxn>
              </a:cxnLst>
              <a:rect l="0" t="0" r="r" b="b"/>
              <a:pathLst>
                <a:path w="21600" h="21600" extrusionOk="0">
                  <a:moveTo>
                    <a:pt x="263" y="0"/>
                  </a:moveTo>
                  <a:cubicBezTo>
                    <a:pt x="3951" y="955"/>
                    <a:pt x="11986" y="7072"/>
                    <a:pt x="21600" y="12233"/>
                  </a:cubicBezTo>
                  <a:cubicBezTo>
                    <a:pt x="21469" y="15483"/>
                    <a:pt x="21469" y="15100"/>
                    <a:pt x="21469" y="21600"/>
                  </a:cubicBezTo>
                  <a:cubicBezTo>
                    <a:pt x="21469" y="21600"/>
                    <a:pt x="11130" y="14814"/>
                    <a:pt x="0" y="9557"/>
                  </a:cubicBezTo>
                  <a:cubicBezTo>
                    <a:pt x="0" y="4587"/>
                    <a:pt x="263" y="1624"/>
                    <a:pt x="263" y="0"/>
                  </a:cubicBezTo>
                  <a:close/>
                </a:path>
              </a:pathLst>
            </a:custGeom>
            <a:gradFill flip="none" rotWithShape="1">
              <a:gsLst>
                <a:gs pos="0">
                  <a:srgbClr val="292929"/>
                </a:gs>
                <a:gs pos="100000">
                  <a:srgbClr val="808080"/>
                </a:gs>
              </a:gsLst>
              <a:lin ang="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nvGrpSpPr>
            <p:cNvPr id="379" name="Group 379"/>
            <p:cNvGrpSpPr/>
            <p:nvPr/>
          </p:nvGrpSpPr>
          <p:grpSpPr>
            <a:xfrm>
              <a:off x="146727" y="232712"/>
              <a:ext cx="141994" cy="36364"/>
              <a:chOff x="0" y="0"/>
              <a:chExt cx="141993" cy="36363"/>
            </a:xfrm>
          </p:grpSpPr>
          <p:sp>
            <p:nvSpPr>
              <p:cNvPr id="377" name="Shape 377"/>
              <p:cNvSpPr/>
              <p:nvPr/>
            </p:nvSpPr>
            <p:spPr>
              <a:xfrm>
                <a:off x="-1" y="0"/>
                <a:ext cx="141995" cy="36364"/>
              </a:xfrm>
              <a:prstGeom prst="roundRect">
                <a:avLst>
                  <a:gd name="adj" fmla="val 50000"/>
                </a:avLst>
              </a:prstGeom>
              <a:solidFill>
                <a:srgbClr val="000000"/>
              </a:soli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378" name="Shape 378"/>
              <p:cNvSpPr/>
              <p:nvPr/>
            </p:nvSpPr>
            <p:spPr>
              <a:xfrm>
                <a:off x="3133" y="4934"/>
                <a:ext cx="135532" cy="27014"/>
              </a:xfrm>
              <a:prstGeom prst="roundRect">
                <a:avLst>
                  <a:gd name="adj" fmla="val 50000"/>
                </a:avLst>
              </a:prstGeom>
              <a:gradFill flip="none" rotWithShape="1">
                <a:gsLst>
                  <a:gs pos="0">
                    <a:srgbClr val="0000FF"/>
                  </a:gs>
                  <a:gs pos="50000">
                    <a:srgbClr val="99CCFF"/>
                  </a:gs>
                  <a:gs pos="100000">
                    <a:srgbClr val="0000FF"/>
                  </a:gs>
                </a:gsLst>
                <a:lin ang="0" scaled="0"/>
              </a:gra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grpSp>
        <p:sp>
          <p:nvSpPr>
            <p:cNvPr id="380" name="Shape 380"/>
            <p:cNvSpPr/>
            <p:nvPr/>
          </p:nvSpPr>
          <p:spPr>
            <a:xfrm>
              <a:off x="271054" y="0"/>
              <a:ext cx="15858" cy="593730"/>
            </a:xfrm>
            <a:prstGeom prst="rect">
              <a:avLst/>
            </a:prstGeom>
            <a:gradFill flip="none" rotWithShape="1">
              <a:gsLst>
                <a:gs pos="0">
                  <a:srgbClr val="333333"/>
                </a:gs>
                <a:gs pos="50000">
                  <a:srgbClr val="DDDDDD"/>
                </a:gs>
                <a:gs pos="100000">
                  <a:srgbClr val="333333"/>
                </a:gs>
              </a:gsLst>
              <a:lin ang="0" scaled="0"/>
            </a:gra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381" name="Shape 381"/>
            <p:cNvSpPr/>
            <p:nvPr/>
          </p:nvSpPr>
          <p:spPr>
            <a:xfrm>
              <a:off x="285935" y="150119"/>
              <a:ext cx="57822" cy="55322"/>
            </a:xfrm>
            <a:custGeom>
              <a:avLst/>
              <a:gdLst/>
              <a:ahLst/>
              <a:cxnLst>
                <a:cxn ang="0">
                  <a:pos x="wd2" y="hd2"/>
                </a:cxn>
                <a:cxn ang="5400000">
                  <a:pos x="wd2" y="hd2"/>
                </a:cxn>
                <a:cxn ang="10800000">
                  <a:pos x="wd2" y="hd2"/>
                </a:cxn>
                <a:cxn ang="16200000">
                  <a:pos x="wd2" y="hd2"/>
                </a:cxn>
              </a:cxnLst>
              <a:rect l="0" t="0" r="r" b="b"/>
              <a:pathLst>
                <a:path w="21600" h="21600" extrusionOk="0">
                  <a:moveTo>
                    <a:pt x="291" y="0"/>
                  </a:moveTo>
                  <a:cubicBezTo>
                    <a:pt x="4013" y="843"/>
                    <a:pt x="10508" y="5737"/>
                    <a:pt x="21309" y="12151"/>
                  </a:cubicBezTo>
                  <a:cubicBezTo>
                    <a:pt x="21163" y="15019"/>
                    <a:pt x="21600" y="15863"/>
                    <a:pt x="21600" y="21600"/>
                  </a:cubicBezTo>
                  <a:cubicBezTo>
                    <a:pt x="21600" y="21600"/>
                    <a:pt x="11676" y="14851"/>
                    <a:pt x="0" y="8437"/>
                  </a:cubicBezTo>
                  <a:cubicBezTo>
                    <a:pt x="0" y="4050"/>
                    <a:pt x="291" y="1434"/>
                    <a:pt x="291" y="0"/>
                  </a:cubicBezTo>
                  <a:close/>
                </a:path>
              </a:pathLst>
            </a:custGeom>
            <a:gradFill flip="none" rotWithShape="1">
              <a:gsLst>
                <a:gs pos="0">
                  <a:srgbClr val="292929"/>
                </a:gs>
                <a:gs pos="100000">
                  <a:srgbClr val="808080"/>
                </a:gs>
              </a:gsLst>
              <a:lin ang="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382" name="Shape 382"/>
            <p:cNvSpPr/>
            <p:nvPr/>
          </p:nvSpPr>
          <p:spPr>
            <a:xfrm>
              <a:off x="286668" y="65190"/>
              <a:ext cx="59530" cy="623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623" y="749"/>
                    <a:pt x="10515" y="5700"/>
                    <a:pt x="21600" y="12300"/>
                  </a:cubicBezTo>
                  <a:cubicBezTo>
                    <a:pt x="21457" y="14850"/>
                    <a:pt x="20178" y="16500"/>
                    <a:pt x="20178" y="21600"/>
                  </a:cubicBezTo>
                  <a:cubicBezTo>
                    <a:pt x="20178" y="21600"/>
                    <a:pt x="11581" y="13425"/>
                    <a:pt x="568" y="9299"/>
                  </a:cubicBezTo>
                  <a:cubicBezTo>
                    <a:pt x="568" y="5399"/>
                    <a:pt x="0" y="1274"/>
                    <a:pt x="0" y="0"/>
                  </a:cubicBezTo>
                  <a:close/>
                </a:path>
              </a:pathLst>
            </a:custGeom>
            <a:gradFill flip="none" rotWithShape="1">
              <a:gsLst>
                <a:gs pos="0">
                  <a:srgbClr val="292929"/>
                </a:gs>
                <a:gs pos="100000">
                  <a:srgbClr val="808080"/>
                </a:gs>
              </a:gsLst>
              <a:lin ang="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383" name="Shape 383"/>
            <p:cNvSpPr/>
            <p:nvPr/>
          </p:nvSpPr>
          <p:spPr>
            <a:xfrm>
              <a:off x="336438" y="566977"/>
              <a:ext cx="11225" cy="25454"/>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40" y="6724"/>
                    <a:pt x="20640" y="12953"/>
                    <a:pt x="16797" y="16796"/>
                  </a:cubicBezTo>
                  <a:cubicBezTo>
                    <a:pt x="12954" y="20639"/>
                    <a:pt x="6725" y="20639"/>
                    <a:pt x="2882" y="16796"/>
                  </a:cubicBezTo>
                  <a:cubicBezTo>
                    <a:pt x="-960" y="12953"/>
                    <a:pt x="-960" y="6724"/>
                    <a:pt x="2882" y="2881"/>
                  </a:cubicBezTo>
                  <a:cubicBezTo>
                    <a:pt x="6725" y="-961"/>
                    <a:pt x="12954" y="-961"/>
                    <a:pt x="16797" y="2881"/>
                  </a:cubicBezTo>
                </a:path>
              </a:pathLst>
            </a:custGeom>
            <a:solidFill>
              <a:srgbClr val="333333"/>
            </a:soli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384" name="Shape 384"/>
            <p:cNvSpPr/>
            <p:nvPr/>
          </p:nvSpPr>
          <p:spPr>
            <a:xfrm>
              <a:off x="283495" y="567496"/>
              <a:ext cx="59773" cy="51948"/>
            </a:xfrm>
            <a:custGeom>
              <a:avLst/>
              <a:gdLst/>
              <a:ahLst/>
              <a:cxnLst>
                <a:cxn ang="0">
                  <a:pos x="wd2" y="hd2"/>
                </a:cxn>
                <a:cxn ang="5400000">
                  <a:pos x="wd2" y="hd2"/>
                </a:cxn>
                <a:cxn ang="10800000">
                  <a:pos x="wd2" y="hd2"/>
                </a:cxn>
                <a:cxn ang="16200000">
                  <a:pos x="wd2" y="hd2"/>
                </a:cxn>
              </a:cxnLst>
              <a:rect l="0" t="0" r="r" b="b"/>
              <a:pathLst>
                <a:path w="21600" h="21600" extrusionOk="0">
                  <a:moveTo>
                    <a:pt x="0" y="9539"/>
                  </a:moveTo>
                  <a:lnTo>
                    <a:pt x="141" y="21600"/>
                  </a:lnTo>
                  <a:lnTo>
                    <a:pt x="21600" y="9899"/>
                  </a:lnTo>
                  <a:lnTo>
                    <a:pt x="21177" y="0"/>
                  </a:lnTo>
                  <a:lnTo>
                    <a:pt x="0" y="9539"/>
                  </a:lnTo>
                  <a:close/>
                </a:path>
              </a:pathLst>
            </a:custGeom>
            <a:solidFill>
              <a:srgbClr val="333333"/>
            </a:soli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385" name="Shape 385"/>
            <p:cNvSpPr/>
            <p:nvPr/>
          </p:nvSpPr>
          <p:spPr>
            <a:xfrm>
              <a:off x="0" y="584378"/>
              <a:ext cx="291793" cy="37922"/>
            </a:xfrm>
            <a:prstGeom prst="roundRect">
              <a:avLst>
                <a:gd name="adj" fmla="val 50000"/>
              </a:avLst>
            </a:prstGeom>
            <a:solidFill>
              <a:srgbClr val="DDDDDD"/>
            </a:soli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386" name="Shape 386"/>
            <p:cNvSpPr/>
            <p:nvPr/>
          </p:nvSpPr>
          <p:spPr>
            <a:xfrm>
              <a:off x="15858" y="592170"/>
              <a:ext cx="261541" cy="22079"/>
            </a:xfrm>
            <a:prstGeom prst="roundRect">
              <a:avLst>
                <a:gd name="adj" fmla="val 50000"/>
              </a:avLst>
            </a:prstGeom>
            <a:gradFill flip="none" rotWithShape="1">
              <a:gsLst>
                <a:gs pos="0">
                  <a:srgbClr val="000000"/>
                </a:gs>
                <a:gs pos="100000">
                  <a:srgbClr val="808080"/>
                </a:gs>
              </a:gsLst>
              <a:lin ang="0" scaled="0"/>
            </a:gra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387" name="Shape 387"/>
            <p:cNvSpPr/>
            <p:nvPr/>
          </p:nvSpPr>
          <p:spPr>
            <a:xfrm>
              <a:off x="41475" y="508279"/>
              <a:ext cx="38303" cy="36362"/>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3"/>
                    <a:pt x="16797" y="16796"/>
                  </a:cubicBezTo>
                  <a:cubicBezTo>
                    <a:pt x="12954" y="20639"/>
                    <a:pt x="6724" y="20639"/>
                    <a:pt x="2881" y="16796"/>
                  </a:cubicBezTo>
                  <a:cubicBezTo>
                    <a:pt x="-961" y="12953"/>
                    <a:pt x="-961" y="6724"/>
                    <a:pt x="2881" y="2881"/>
                  </a:cubicBezTo>
                  <a:cubicBezTo>
                    <a:pt x="6724" y="-961"/>
                    <a:pt x="12954" y="-961"/>
                    <a:pt x="16797" y="2881"/>
                  </a:cubicBezTo>
                </a:path>
              </a:pathLst>
            </a:custGeom>
            <a:solidFill>
              <a:srgbClr val="33CC33"/>
            </a:soli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388" name="Shape 388"/>
            <p:cNvSpPr/>
            <p:nvPr/>
          </p:nvSpPr>
          <p:spPr>
            <a:xfrm>
              <a:off x="84413" y="508279"/>
              <a:ext cx="38304" cy="36362"/>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3"/>
                    <a:pt x="16797" y="16796"/>
                  </a:cubicBezTo>
                  <a:cubicBezTo>
                    <a:pt x="12954" y="20639"/>
                    <a:pt x="6724" y="20639"/>
                    <a:pt x="2881" y="16796"/>
                  </a:cubicBezTo>
                  <a:cubicBezTo>
                    <a:pt x="-961" y="12953"/>
                    <a:pt x="-961" y="6724"/>
                    <a:pt x="2881" y="2881"/>
                  </a:cubicBezTo>
                  <a:cubicBezTo>
                    <a:pt x="6724" y="-961"/>
                    <a:pt x="12954" y="-961"/>
                    <a:pt x="16797" y="2881"/>
                  </a:cubicBezTo>
                </a:path>
              </a:pathLst>
            </a:custGeom>
            <a:solidFill>
              <a:srgbClr val="FF0000"/>
            </a:solidFill>
            <a:ln w="12700" cap="flat">
              <a:noFill/>
              <a:miter lim="400000"/>
            </a:ln>
            <a:effectLst/>
          </p:spPr>
          <p:txBody>
            <a:bodyPr wrap="square" lIns="0" tIns="0" rIns="0" bIns="0" numCol="1" anchor="ctr">
              <a:noAutofit/>
            </a:bodyPr>
            <a:lstStyle/>
            <a:p>
              <a:pPr lvl="0">
                <a:spcBef>
                  <a:spcPts val="0"/>
                </a:spcBef>
                <a:defRPr sz="1800">
                  <a:solidFill>
                    <a:srgbClr val="FF0000"/>
                  </a:solidFill>
                  <a:latin typeface="Gill Sans MT"/>
                  <a:ea typeface="Gill Sans MT"/>
                  <a:cs typeface="Gill Sans MT"/>
                  <a:sym typeface="Gill Sans MT"/>
                </a:defRPr>
              </a:pPr>
              <a:endParaRPr/>
            </a:p>
          </p:txBody>
        </p:sp>
        <p:sp>
          <p:nvSpPr>
            <p:cNvPr id="389" name="Shape 389"/>
            <p:cNvSpPr/>
            <p:nvPr/>
          </p:nvSpPr>
          <p:spPr>
            <a:xfrm>
              <a:off x="127596" y="506721"/>
              <a:ext cx="38304" cy="36362"/>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3"/>
                    <a:pt x="16797" y="16796"/>
                  </a:cubicBezTo>
                  <a:cubicBezTo>
                    <a:pt x="12954" y="20639"/>
                    <a:pt x="6724" y="20639"/>
                    <a:pt x="2881" y="16796"/>
                  </a:cubicBezTo>
                  <a:cubicBezTo>
                    <a:pt x="-961" y="12953"/>
                    <a:pt x="-961" y="6724"/>
                    <a:pt x="2881" y="2881"/>
                  </a:cubicBezTo>
                  <a:cubicBezTo>
                    <a:pt x="6724" y="-961"/>
                    <a:pt x="12954" y="-961"/>
                    <a:pt x="16797" y="2881"/>
                  </a:cubicBezTo>
                </a:path>
              </a:pathLst>
            </a:custGeom>
            <a:solidFill>
              <a:srgbClr val="33CC33"/>
            </a:soli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390" name="Shape 390"/>
            <p:cNvSpPr/>
            <p:nvPr/>
          </p:nvSpPr>
          <p:spPr>
            <a:xfrm>
              <a:off x="224942" y="365691"/>
              <a:ext cx="20740" cy="196353"/>
            </a:xfrm>
            <a:prstGeom prst="rect">
              <a:avLst/>
            </a:prstGeom>
            <a:solidFill>
              <a:srgbClr val="292929"/>
            </a:soli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grpSp>
      <p:sp>
        <p:nvSpPr>
          <p:cNvPr id="392" name="Shape 392"/>
          <p:cNvSpPr/>
          <p:nvPr/>
        </p:nvSpPr>
        <p:spPr>
          <a:xfrm>
            <a:off x="8439150" y="3400425"/>
            <a:ext cx="123825" cy="0"/>
          </a:xfrm>
          <a:prstGeom prst="line">
            <a:avLst/>
          </a:prstGeom>
          <a:ln w="12700">
            <a:solidFill/>
            <a:round/>
          </a:ln>
        </p:spPr>
        <p:txBody>
          <a:bodyPr lIns="0" tIns="0" rIns="0" bIns="0"/>
          <a:lstStyle/>
          <a:p>
            <a:pPr lvl="0" algn="l" defTabSz="457200">
              <a:spcBef>
                <a:spcPts val="0"/>
              </a:spcBef>
              <a:defRPr sz="1200"/>
            </a:pPr>
            <a:endParaRPr/>
          </a:p>
        </p:txBody>
      </p:sp>
      <p:sp>
        <p:nvSpPr>
          <p:cNvPr id="393" name="Shape 393"/>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22</a:t>
            </a: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hape 21"/>
          <p:cNvSpPr/>
          <p:nvPr/>
        </p:nvSpPr>
        <p:spPr>
          <a:xfrm>
            <a:off x="742950" y="6584565"/>
            <a:ext cx="2063750" cy="19564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lgn="l">
              <a:spcBef>
                <a:spcPts val="0"/>
              </a:spcBef>
              <a:defRPr sz="1400" i="1">
                <a:latin typeface="Times New Roman"/>
                <a:ea typeface="Times New Roman"/>
                <a:cs typeface="Times New Roman"/>
                <a:sym typeface="Times New Roman"/>
              </a:defRPr>
            </a:lvl1pPr>
          </a:lstStyle>
          <a:p>
            <a:pPr lvl="0">
              <a:defRPr sz="1800" i="0"/>
            </a:pPr>
            <a:r>
              <a:rPr sz="1400" i="1"/>
              <a:t> </a:t>
            </a:r>
          </a:p>
        </p:txBody>
      </p:sp>
      <p:sp>
        <p:nvSpPr>
          <p:cNvPr id="22" name="Shape 22"/>
          <p:cNvSpPr>
            <a:spLocks noGrp="1"/>
          </p:cNvSpPr>
          <p:nvPr>
            <p:ph type="title"/>
          </p:nvPr>
        </p:nvSpPr>
        <p:spPr>
          <a:xfrm>
            <a:off x="266700" y="930275"/>
            <a:ext cx="8420100" cy="974725"/>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algn="ctr" defTabSz="914400">
              <a:defRPr sz="3600" b="1" i="1">
                <a:solidFill>
                  <a:srgbClr val="0433FF"/>
                </a:solidFill>
                <a:latin typeface="Times New Roman"/>
                <a:ea typeface="Times New Roman"/>
                <a:cs typeface="Times New Roman"/>
                <a:sym typeface="Times New Roman"/>
              </a:defRPr>
            </a:lvl1pPr>
          </a:lstStyle>
          <a:p>
            <a:pPr lvl="0">
              <a:defRPr sz="1800" b="0" i="0">
                <a:solidFill>
                  <a:srgbClr val="000000"/>
                </a:solidFill>
              </a:defRPr>
            </a:pPr>
            <a:r>
              <a:rPr sz="3600" b="1" i="1">
                <a:solidFill>
                  <a:srgbClr val="0433FF"/>
                </a:solidFill>
              </a:rPr>
              <a:t>Outline</a:t>
            </a:r>
          </a:p>
        </p:txBody>
      </p:sp>
      <p:sp>
        <p:nvSpPr>
          <p:cNvPr id="23" name="Shape 23"/>
          <p:cNvSpPr>
            <a:spLocks noGrp="1"/>
          </p:cNvSpPr>
          <p:nvPr>
            <p:ph type="body" idx="1"/>
          </p:nvPr>
        </p:nvSpPr>
        <p:spPr>
          <a:xfrm>
            <a:off x="431800" y="1617662"/>
            <a:ext cx="8505825" cy="465455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marL="750093" lvl="0" indent="-750093" defTabSz="1200150" rtl="0">
              <a:spcBef>
                <a:spcPts val="500"/>
              </a:spcBef>
              <a:buSzPct val="60000"/>
              <a:buBlip>
                <a:blip r:embed="rId2"/>
              </a:buBlip>
              <a:defRPr sz="1800"/>
            </a:pPr>
            <a:r>
              <a:rPr sz="3000" i="1" dirty="0">
                <a:latin typeface="Times New Roman"/>
                <a:ea typeface="Times New Roman"/>
                <a:cs typeface="Times New Roman"/>
                <a:sym typeface="Times New Roman"/>
              </a:rPr>
              <a:t>NAT: Network address Translation </a:t>
            </a:r>
          </a:p>
          <a:p>
            <a:pPr marL="750093" lvl="0" indent="-750093" defTabSz="1200150" rtl="0">
              <a:spcBef>
                <a:spcPts val="500"/>
              </a:spcBef>
              <a:buSzPct val="60000"/>
              <a:buBlip>
                <a:blip r:embed="rId2"/>
              </a:buBlip>
              <a:defRPr sz="1800"/>
            </a:pPr>
            <a:r>
              <a:rPr sz="3000" i="1" dirty="0">
                <a:latin typeface="Times New Roman"/>
                <a:ea typeface="Times New Roman"/>
                <a:cs typeface="Times New Roman"/>
                <a:sym typeface="Times New Roman"/>
              </a:rPr>
              <a:t>NAT and other Protocols: DHCP and DNS</a:t>
            </a:r>
          </a:p>
          <a:p>
            <a:pPr marL="750093" lvl="0" indent="-750093" defTabSz="1200150" rtl="0">
              <a:spcBef>
                <a:spcPts val="500"/>
              </a:spcBef>
              <a:buSzPct val="60000"/>
              <a:buBlip>
                <a:blip r:embed="rId2"/>
              </a:buBlip>
              <a:defRPr sz="1800"/>
            </a:pPr>
            <a:r>
              <a:rPr sz="3000" i="1" dirty="0">
                <a:latin typeface="Times New Roman"/>
                <a:ea typeface="Times New Roman"/>
                <a:cs typeface="Times New Roman"/>
                <a:sym typeface="Times New Roman"/>
              </a:rPr>
              <a:t>ICMP: Internet Control Message Protocol </a:t>
            </a:r>
          </a:p>
          <a:p>
            <a:pPr marL="750093" lvl="0" indent="-750093" defTabSz="1200150" rtl="0">
              <a:spcBef>
                <a:spcPts val="500"/>
              </a:spcBef>
              <a:buSzPct val="60000"/>
              <a:buBlip>
                <a:blip r:embed="rId2"/>
              </a:buBlip>
              <a:defRPr sz="1800"/>
            </a:pPr>
            <a:r>
              <a:rPr sz="3000" i="1" dirty="0" smtClean="0">
                <a:latin typeface="Times New Roman"/>
                <a:ea typeface="Times New Roman"/>
                <a:cs typeface="Times New Roman"/>
                <a:sym typeface="Times New Roman"/>
              </a:rPr>
              <a:t>IPv6</a:t>
            </a:r>
            <a:endParaRPr lang="en-US" sz="3000" i="1" dirty="0" smtClean="0">
              <a:latin typeface="Times New Roman"/>
              <a:ea typeface="Times New Roman"/>
              <a:cs typeface="Times New Roman"/>
              <a:sym typeface="Times New Roman"/>
            </a:endParaRPr>
          </a:p>
          <a:p>
            <a:pPr marL="750093" lvl="0" indent="-750093" defTabSz="1200150" rtl="0">
              <a:spcBef>
                <a:spcPts val="500"/>
              </a:spcBef>
              <a:buSzPct val="60000"/>
              <a:buBlip>
                <a:blip r:embed="rId2"/>
              </a:buBlip>
              <a:defRPr sz="1800"/>
            </a:pPr>
            <a:r>
              <a:rPr lang="en-US" sz="3000" i="1" dirty="0" smtClean="0">
                <a:latin typeface="Times New Roman"/>
                <a:ea typeface="Times New Roman"/>
                <a:cs typeface="Times New Roman"/>
                <a:sym typeface="Times New Roman"/>
              </a:rPr>
              <a:t>ARP</a:t>
            </a:r>
            <a:endParaRPr sz="3000" i="1" dirty="0">
              <a:latin typeface="Times New Roman"/>
              <a:ea typeface="Times New Roman"/>
              <a:cs typeface="Times New Roman"/>
              <a:sym typeface="Times New Roman"/>
            </a:endParaRPr>
          </a:p>
        </p:txBody>
      </p:sp>
      <p:sp>
        <p:nvSpPr>
          <p:cNvPr id="24" name="Shape 24"/>
          <p:cNvSpPr/>
          <p:nvPr/>
        </p:nvSpPr>
        <p:spPr>
          <a:xfrm>
            <a:off x="7099300" y="6494715"/>
            <a:ext cx="2063750" cy="287086"/>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lgn="r">
              <a:spcBef>
                <a:spcPts val="0"/>
              </a:spcBef>
              <a:defRPr sz="1400">
                <a:latin typeface="Times New Roman"/>
                <a:ea typeface="Times New Roman"/>
                <a:cs typeface="Times New Roman"/>
                <a:sym typeface="Times New Roman"/>
              </a:defRPr>
            </a:lvl1pPr>
          </a:lstStyle>
          <a:p>
            <a:pPr lvl="0">
              <a:defRPr sz="1800"/>
            </a:pPr>
            <a:r>
              <a:rPr sz="1400"/>
              <a:t>2</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5" name="Shape 395"/>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396" name="Shape 396"/>
          <p:cNvSpPr/>
          <p:nvPr/>
        </p:nvSpPr>
        <p:spPr>
          <a:xfrm>
            <a:off x="5913437" y="6467474"/>
            <a:ext cx="2894013"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a:spcBef>
                <a:spcPts val="0"/>
              </a:spcBef>
              <a:defRPr sz="1200">
                <a:latin typeface="Tahoma"/>
                <a:ea typeface="Tahoma"/>
                <a:cs typeface="Tahoma"/>
                <a:sym typeface="Tahoma"/>
              </a:defRPr>
            </a:lvl1pPr>
          </a:lstStyle>
          <a:p>
            <a:pPr lvl="0">
              <a:defRPr sz="1800"/>
            </a:pPr>
            <a:r>
              <a:rPr sz="1200"/>
              <a:t> </a:t>
            </a:r>
          </a:p>
        </p:txBody>
      </p:sp>
      <p:sp>
        <p:nvSpPr>
          <p:cNvPr id="397" name="Shape 397"/>
          <p:cNvSpPr>
            <a:spLocks noGrp="1"/>
          </p:cNvSpPr>
          <p:nvPr>
            <p:ph type="title"/>
          </p:nvPr>
        </p:nvSpPr>
        <p:spPr>
          <a:xfrm>
            <a:off x="914400" y="227012"/>
            <a:ext cx="7772400" cy="1144588"/>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NAT traversal problem</a:t>
            </a:r>
          </a:p>
        </p:txBody>
      </p:sp>
      <p:sp>
        <p:nvSpPr>
          <p:cNvPr id="398" name="Shape 398"/>
          <p:cNvSpPr>
            <a:spLocks noGrp="1"/>
          </p:cNvSpPr>
          <p:nvPr>
            <p:ph type="body" idx="1"/>
          </p:nvPr>
        </p:nvSpPr>
        <p:spPr>
          <a:xfrm>
            <a:off x="914400" y="1404937"/>
            <a:ext cx="4781550" cy="5160963"/>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marL="685800" lvl="0" indent="-685800" defTabSz="914400">
              <a:lnSpc>
                <a:spcPct val="85000"/>
              </a:lnSpc>
              <a:spcBef>
                <a:spcPts val="500"/>
              </a:spcBef>
              <a:buClr>
                <a:srgbClr val="000099"/>
              </a:buClr>
              <a:buSzPct val="65000"/>
              <a:buFont typeface="Wingdings"/>
              <a:buChar char="❖"/>
              <a:defRPr sz="1800"/>
            </a:pPr>
            <a:r>
              <a:rPr sz="2400" i="1">
                <a:solidFill>
                  <a:srgbClr val="CC0000"/>
                </a:solidFill>
                <a:latin typeface="Gill Sans MT"/>
                <a:ea typeface="Gill Sans MT"/>
                <a:cs typeface="Gill Sans MT"/>
                <a:sym typeface="Gill Sans MT"/>
              </a:rPr>
              <a:t>solution 2:</a:t>
            </a:r>
            <a:r>
              <a:rPr sz="2400">
                <a:latin typeface="Gill Sans MT"/>
                <a:ea typeface="Gill Sans MT"/>
                <a:cs typeface="Gill Sans MT"/>
                <a:sym typeface="Gill Sans MT"/>
              </a:rPr>
              <a:t> Universal Plug and Play (UPnP) Internet Gateway Device (IGD) Protocol.</a:t>
            </a:r>
          </a:p>
          <a:p>
            <a:pPr marL="685800" lvl="0" indent="-685800" defTabSz="914400">
              <a:lnSpc>
                <a:spcPct val="85000"/>
              </a:lnSpc>
              <a:spcBef>
                <a:spcPts val="500"/>
              </a:spcBef>
              <a:buClr>
                <a:srgbClr val="000099"/>
              </a:buClr>
              <a:buSzPct val="65000"/>
              <a:buFont typeface="Wingdings"/>
              <a:buChar char="❖"/>
              <a:defRPr sz="1800"/>
            </a:pPr>
            <a:r>
              <a:rPr sz="2400">
                <a:latin typeface="Gill Sans MT"/>
                <a:ea typeface="Gill Sans MT"/>
                <a:cs typeface="Gill Sans MT"/>
                <a:sym typeface="Gill Sans MT"/>
              </a:rPr>
              <a:t>IGD: a NAT Port Mapping Protocol supported by some NAT routers to automatically configure port forwarding.</a:t>
            </a:r>
          </a:p>
          <a:p>
            <a:pPr marL="685800" lvl="0" indent="-685800" defTabSz="914400">
              <a:lnSpc>
                <a:spcPct val="85000"/>
              </a:lnSpc>
              <a:spcBef>
                <a:spcPts val="500"/>
              </a:spcBef>
              <a:buClr>
                <a:srgbClr val="000099"/>
              </a:buClr>
              <a:buSzPct val="65000"/>
              <a:buFont typeface="Wingdings"/>
              <a:buChar char="❖"/>
              <a:defRPr sz="1800"/>
            </a:pPr>
            <a:r>
              <a:rPr sz="2400">
                <a:latin typeface="Gill Sans MT"/>
                <a:ea typeface="Gill Sans MT"/>
                <a:cs typeface="Gill Sans MT"/>
                <a:sym typeface="Gill Sans MT"/>
              </a:rPr>
              <a:t>Allows NATed host to:</a:t>
            </a:r>
          </a:p>
          <a:p>
            <a:pPr marL="781050" lvl="1" indent="-323850" defTabSz="914400">
              <a:lnSpc>
                <a:spcPct val="85000"/>
              </a:lnSpc>
              <a:buClr>
                <a:srgbClr val="000099"/>
              </a:buClr>
              <a:buSzPct val="65000"/>
              <a:buFont typeface="Wingdings"/>
              <a:buChar char="❖"/>
              <a:defRPr sz="1800"/>
            </a:pPr>
            <a:r>
              <a:rPr sz="2400">
                <a:latin typeface="Gill Sans MT"/>
                <a:ea typeface="Gill Sans MT"/>
                <a:cs typeface="Gill Sans MT"/>
                <a:sym typeface="Gill Sans MT"/>
              </a:rPr>
              <a:t>learn public IP address (138.76.29.7)</a:t>
            </a:r>
          </a:p>
          <a:p>
            <a:pPr marL="781050" lvl="1" indent="-323850" defTabSz="914400">
              <a:lnSpc>
                <a:spcPct val="85000"/>
              </a:lnSpc>
              <a:buClr>
                <a:srgbClr val="000099"/>
              </a:buClr>
              <a:buSzPct val="65000"/>
              <a:buFont typeface="Wingdings"/>
              <a:buChar char="❖"/>
              <a:defRPr sz="1800"/>
            </a:pPr>
            <a:r>
              <a:rPr sz="2400">
                <a:latin typeface="Gill Sans MT"/>
                <a:ea typeface="Gill Sans MT"/>
                <a:cs typeface="Gill Sans MT"/>
                <a:sym typeface="Gill Sans MT"/>
              </a:rPr>
              <a:t>add/remove port mappings (with lease times)</a:t>
            </a:r>
          </a:p>
          <a:p>
            <a:pPr marL="700087" lvl="1" indent="-242887" defTabSz="914400">
              <a:lnSpc>
                <a:spcPct val="85000"/>
              </a:lnSpc>
              <a:buClr>
                <a:srgbClr val="000099"/>
              </a:buClr>
              <a:buSzPct val="100000"/>
              <a:buFont typeface="Wingdings"/>
              <a:buChar char="❖"/>
              <a:defRPr sz="1800"/>
            </a:pPr>
            <a:endParaRPr sz="2400">
              <a:latin typeface="Gill Sans MT"/>
              <a:ea typeface="Gill Sans MT"/>
              <a:cs typeface="Gill Sans MT"/>
              <a:sym typeface="Gill Sans MT"/>
            </a:endParaRPr>
          </a:p>
          <a:p>
            <a:pPr marL="242887" lvl="1" indent="214312" defTabSz="914400">
              <a:lnSpc>
                <a:spcPct val="85000"/>
              </a:lnSpc>
              <a:defRPr sz="1800"/>
            </a:pPr>
            <a:r>
              <a:rPr sz="2400">
                <a:latin typeface="Gill Sans MT"/>
                <a:ea typeface="Gill Sans MT"/>
                <a:cs typeface="Gill Sans MT"/>
                <a:sym typeface="Gill Sans MT"/>
              </a:rPr>
              <a:t>i.e., automate static NAT port map configuration</a:t>
            </a:r>
          </a:p>
        </p:txBody>
      </p:sp>
      <p:grpSp>
        <p:nvGrpSpPr>
          <p:cNvPr id="422" name="Group 422"/>
          <p:cNvGrpSpPr/>
          <p:nvPr/>
        </p:nvGrpSpPr>
        <p:grpSpPr>
          <a:xfrm>
            <a:off x="6726237" y="1995488"/>
            <a:ext cx="2405064" cy="2628792"/>
            <a:chOff x="0" y="1"/>
            <a:chExt cx="2405062" cy="2628791"/>
          </a:xfrm>
        </p:grpSpPr>
        <p:sp>
          <p:nvSpPr>
            <p:cNvPr id="399" name="Shape 399"/>
            <p:cNvSpPr/>
            <p:nvPr/>
          </p:nvSpPr>
          <p:spPr>
            <a:xfrm>
              <a:off x="813586" y="228130"/>
              <a:ext cx="1580562" cy="2400663"/>
            </a:xfrm>
            <a:custGeom>
              <a:avLst/>
              <a:gdLst/>
              <a:ahLst/>
              <a:cxnLst>
                <a:cxn ang="0">
                  <a:pos x="wd2" y="hd2"/>
                </a:cxn>
                <a:cxn ang="5400000">
                  <a:pos x="wd2" y="hd2"/>
                </a:cxn>
                <a:cxn ang="10800000">
                  <a:pos x="wd2" y="hd2"/>
                </a:cxn>
                <a:cxn ang="16200000">
                  <a:pos x="wd2" y="hd2"/>
                </a:cxn>
              </a:cxnLst>
              <a:rect l="0" t="0" r="r" b="b"/>
              <a:pathLst>
                <a:path w="20366" h="20837" extrusionOk="0">
                  <a:moveTo>
                    <a:pt x="1667" y="8978"/>
                  </a:moveTo>
                  <a:cubicBezTo>
                    <a:pt x="3508" y="8537"/>
                    <a:pt x="10217" y="8716"/>
                    <a:pt x="11669" y="8578"/>
                  </a:cubicBezTo>
                  <a:cubicBezTo>
                    <a:pt x="13122" y="8440"/>
                    <a:pt x="10442" y="9226"/>
                    <a:pt x="10340" y="8123"/>
                  </a:cubicBezTo>
                  <a:cubicBezTo>
                    <a:pt x="10217" y="7020"/>
                    <a:pt x="10115" y="3312"/>
                    <a:pt x="11015" y="1989"/>
                  </a:cubicBezTo>
                  <a:cubicBezTo>
                    <a:pt x="11915" y="666"/>
                    <a:pt x="14185" y="362"/>
                    <a:pt x="15699" y="183"/>
                  </a:cubicBezTo>
                  <a:cubicBezTo>
                    <a:pt x="17213" y="4"/>
                    <a:pt x="19503" y="-340"/>
                    <a:pt x="20158" y="900"/>
                  </a:cubicBezTo>
                  <a:cubicBezTo>
                    <a:pt x="20813" y="2141"/>
                    <a:pt x="19647" y="5835"/>
                    <a:pt x="19626" y="7641"/>
                  </a:cubicBezTo>
                  <a:cubicBezTo>
                    <a:pt x="19606" y="9446"/>
                    <a:pt x="19994" y="9722"/>
                    <a:pt x="19994" y="11722"/>
                  </a:cubicBezTo>
                  <a:cubicBezTo>
                    <a:pt x="19994" y="13720"/>
                    <a:pt x="21038" y="18283"/>
                    <a:pt x="19626" y="19662"/>
                  </a:cubicBezTo>
                  <a:cubicBezTo>
                    <a:pt x="18215" y="21040"/>
                    <a:pt x="13306" y="21260"/>
                    <a:pt x="11547" y="20034"/>
                  </a:cubicBezTo>
                  <a:cubicBezTo>
                    <a:pt x="9787" y="18807"/>
                    <a:pt x="10933" y="13803"/>
                    <a:pt x="9112" y="12328"/>
                  </a:cubicBezTo>
                  <a:cubicBezTo>
                    <a:pt x="7292" y="10853"/>
                    <a:pt x="1933" y="11763"/>
                    <a:pt x="685" y="11212"/>
                  </a:cubicBezTo>
                  <a:cubicBezTo>
                    <a:pt x="-562" y="10660"/>
                    <a:pt x="-31" y="9446"/>
                    <a:pt x="1667" y="8978"/>
                  </a:cubicBezTo>
                  <a:close/>
                </a:path>
              </a:pathLst>
            </a:custGeom>
            <a:solidFill>
              <a:srgbClr val="66CCFF"/>
            </a:solidFill>
            <a:ln w="12700" cap="flat">
              <a:noFill/>
              <a:miter lim="400000"/>
            </a:ln>
            <a:effectLst/>
          </p:spPr>
          <p:txBody>
            <a:bodyPr wrap="square" lIns="0" tIns="0" rIns="0" bIns="0" numCol="1" anchor="ctr">
              <a:noAutofit/>
            </a:bodyPr>
            <a:lstStyle/>
            <a:p>
              <a:pPr lvl="0" algn="l">
                <a:spcBef>
                  <a:spcPts val="0"/>
                </a:spcBef>
                <a:defRPr sz="2400">
                  <a:latin typeface="Arial"/>
                  <a:ea typeface="Arial"/>
                  <a:cs typeface="Arial"/>
                  <a:sym typeface="Arial"/>
                </a:defRPr>
              </a:pPr>
              <a:endParaRPr/>
            </a:p>
          </p:txBody>
        </p:sp>
        <p:sp>
          <p:nvSpPr>
            <p:cNvPr id="400" name="Shape 400"/>
            <p:cNvSpPr/>
            <p:nvPr/>
          </p:nvSpPr>
          <p:spPr>
            <a:xfrm>
              <a:off x="1689099" y="2123081"/>
              <a:ext cx="171451" cy="2"/>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401" name="Shape 401"/>
            <p:cNvSpPr/>
            <p:nvPr/>
          </p:nvSpPr>
          <p:spPr>
            <a:xfrm>
              <a:off x="1560511" y="1"/>
              <a:ext cx="745790" cy="241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a:latin typeface="Gill Sans MT"/>
                  <a:ea typeface="Gill Sans MT"/>
                  <a:cs typeface="Gill Sans MT"/>
                  <a:sym typeface="Gill Sans MT"/>
                </a:defRPr>
              </a:lvl1pPr>
            </a:lstStyle>
            <a:p>
              <a:pPr lvl="0">
                <a:defRPr sz="1800"/>
              </a:pPr>
              <a:r>
                <a:rPr sz="1600"/>
                <a:t>10.0.0.1</a:t>
              </a:r>
            </a:p>
          </p:txBody>
        </p:sp>
        <p:sp>
          <p:nvSpPr>
            <p:cNvPr id="402" name="Shape 402"/>
            <p:cNvSpPr/>
            <p:nvPr/>
          </p:nvSpPr>
          <p:spPr>
            <a:xfrm>
              <a:off x="306034" y="1554830"/>
              <a:ext cx="705556" cy="49339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lvl="0">
                <a:lnSpc>
                  <a:spcPct val="85000"/>
                </a:lnSpc>
                <a:spcBef>
                  <a:spcPts val="0"/>
                </a:spcBef>
                <a:defRPr sz="1800"/>
              </a:pPr>
              <a:r>
                <a:rPr>
                  <a:solidFill>
                    <a:srgbClr val="CC0000"/>
                  </a:solidFill>
                  <a:latin typeface="Gill Sans MT"/>
                  <a:ea typeface="Gill Sans MT"/>
                  <a:cs typeface="Gill Sans MT"/>
                  <a:sym typeface="Gill Sans MT"/>
                </a:rPr>
                <a:t>NAT </a:t>
              </a:r>
            </a:p>
            <a:p>
              <a:pPr lvl="0">
                <a:lnSpc>
                  <a:spcPct val="85000"/>
                </a:lnSpc>
                <a:spcBef>
                  <a:spcPts val="0"/>
                </a:spcBef>
                <a:defRPr sz="1800"/>
              </a:pPr>
              <a:r>
                <a:rPr>
                  <a:solidFill>
                    <a:srgbClr val="CC0000"/>
                  </a:solidFill>
                  <a:latin typeface="Gill Sans MT"/>
                  <a:ea typeface="Gill Sans MT"/>
                  <a:cs typeface="Gill Sans MT"/>
                  <a:sym typeface="Gill Sans MT"/>
                </a:rPr>
                <a:t>router</a:t>
              </a:r>
            </a:p>
          </p:txBody>
        </p:sp>
        <p:sp>
          <p:nvSpPr>
            <p:cNvPr id="403" name="Shape 403"/>
            <p:cNvSpPr/>
            <p:nvPr/>
          </p:nvSpPr>
          <p:spPr>
            <a:xfrm>
              <a:off x="-1" y="1426187"/>
              <a:ext cx="401639" cy="1"/>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nvGrpSpPr>
            <p:cNvPr id="412" name="Group 412"/>
            <p:cNvGrpSpPr/>
            <p:nvPr/>
          </p:nvGrpSpPr>
          <p:grpSpPr>
            <a:xfrm>
              <a:off x="311135" y="1207013"/>
              <a:ext cx="587390" cy="323982"/>
              <a:chOff x="-14" y="-5"/>
              <a:chExt cx="587389" cy="323980"/>
            </a:xfrm>
          </p:grpSpPr>
          <p:sp>
            <p:nvSpPr>
              <p:cNvPr id="404" name="Shape 404"/>
              <p:cNvSpPr/>
              <p:nvPr/>
            </p:nvSpPr>
            <p:spPr>
              <a:xfrm>
                <a:off x="2607" y="143700"/>
                <a:ext cx="582124" cy="180276"/>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40" y="6724"/>
                      <a:pt x="20640" y="12954"/>
                      <a:pt x="16797" y="16797"/>
                    </a:cubicBezTo>
                    <a:cubicBezTo>
                      <a:pt x="12954" y="20639"/>
                      <a:pt x="6725" y="20639"/>
                      <a:pt x="2882" y="16797"/>
                    </a:cubicBezTo>
                    <a:cubicBezTo>
                      <a:pt x="-960" y="12954"/>
                      <a:pt x="-960" y="6724"/>
                      <a:pt x="2882" y="2881"/>
                    </a:cubicBezTo>
                    <a:cubicBezTo>
                      <a:pt x="6725"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405" name="Shape 405"/>
              <p:cNvSpPr/>
              <p:nvPr/>
            </p:nvSpPr>
            <p:spPr>
              <a:xfrm>
                <a:off x="2621" y="122801"/>
                <a:ext cx="584754" cy="112348"/>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Gill Sans MT"/>
                    <a:ea typeface="Gill Sans MT"/>
                    <a:cs typeface="Gill Sans MT"/>
                    <a:sym typeface="Gill Sans MT"/>
                  </a:defRPr>
                </a:pPr>
                <a:endParaRPr/>
              </a:p>
            </p:txBody>
          </p:sp>
          <p:sp>
            <p:nvSpPr>
              <p:cNvPr id="406" name="Shape 406"/>
              <p:cNvSpPr/>
              <p:nvPr/>
            </p:nvSpPr>
            <p:spPr>
              <a:xfrm>
                <a:off x="-15" y="-6"/>
                <a:ext cx="582998" cy="211629"/>
              </a:xfrm>
              <a:custGeom>
                <a:avLst/>
                <a:gdLst/>
                <a:ahLst/>
                <a:cxnLst>
                  <a:cxn ang="0">
                    <a:pos x="wd2" y="hd2"/>
                  </a:cxn>
                  <a:cxn ang="5400000">
                    <a:pos x="wd2" y="hd2"/>
                  </a:cxn>
                  <a:cxn ang="10800000">
                    <a:pos x="wd2" y="hd2"/>
                  </a:cxn>
                  <a:cxn ang="16200000">
                    <a:pos x="wd2" y="hd2"/>
                  </a:cxn>
                </a:cxnLst>
                <a:rect l="0" t="0" r="r" b="b"/>
                <a:pathLst>
                  <a:path w="19679" h="19679" extrusionOk="0">
                    <a:moveTo>
                      <a:pt x="16796" y="2881"/>
                    </a:moveTo>
                    <a:cubicBezTo>
                      <a:pt x="20639" y="6724"/>
                      <a:pt x="20639" y="12954"/>
                      <a:pt x="16796" y="16797"/>
                    </a:cubicBezTo>
                    <a:cubicBezTo>
                      <a:pt x="12953" y="20639"/>
                      <a:pt x="6724" y="20639"/>
                      <a:pt x="2881" y="16797"/>
                    </a:cubicBezTo>
                    <a:cubicBezTo>
                      <a:pt x="-961" y="12954"/>
                      <a:pt x="-961" y="6724"/>
                      <a:pt x="2881" y="2881"/>
                    </a:cubicBezTo>
                    <a:cubicBezTo>
                      <a:pt x="6724" y="-961"/>
                      <a:pt x="12953" y="-961"/>
                      <a:pt x="16796"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grpSp>
            <p:nvGrpSpPr>
              <p:cNvPr id="409" name="Group 409"/>
              <p:cNvGrpSpPr/>
              <p:nvPr/>
            </p:nvGrpSpPr>
            <p:grpSpPr>
              <a:xfrm>
                <a:off x="117124" y="54868"/>
                <a:ext cx="329526" cy="97979"/>
                <a:chOff x="0" y="0"/>
                <a:chExt cx="329524" cy="97977"/>
              </a:xfrm>
            </p:grpSpPr>
            <p:sp>
              <p:nvSpPr>
                <p:cNvPr id="407" name="Shape 407"/>
                <p:cNvSpPr/>
                <p:nvPr/>
              </p:nvSpPr>
              <p:spPr>
                <a:xfrm>
                  <a:off x="0" y="-1"/>
                  <a:ext cx="329525" cy="9797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8" y="0"/>
                      </a:lnTo>
                      <a:lnTo>
                        <a:pt x="21600" y="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408" name="Shape 408"/>
                <p:cNvSpPr/>
                <p:nvPr/>
              </p:nvSpPr>
              <p:spPr>
                <a:xfrm>
                  <a:off x="14880" y="-1"/>
                  <a:ext cx="299763" cy="9797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410" name="Shape 410"/>
              <p:cNvSpPr/>
              <p:nvPr/>
            </p:nvSpPr>
            <p:spPr>
              <a:xfrm flipH="1">
                <a:off x="3496" y="100593"/>
                <a:ext cx="2" cy="141093"/>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411" name="Shape 411"/>
              <p:cNvSpPr/>
              <p:nvPr/>
            </p:nvSpPr>
            <p:spPr>
              <a:xfrm>
                <a:off x="583003" y="105818"/>
                <a:ext cx="2" cy="139788"/>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415" name="Group 415"/>
            <p:cNvGrpSpPr/>
            <p:nvPr/>
          </p:nvGrpSpPr>
          <p:grpSpPr>
            <a:xfrm>
              <a:off x="1763711" y="1167313"/>
              <a:ext cx="641352" cy="559042"/>
              <a:chOff x="0" y="0"/>
              <a:chExt cx="641350" cy="559040"/>
            </a:xfrm>
          </p:grpSpPr>
          <p:pic>
            <p:nvPicPr>
              <p:cNvPr id="413" name="desktop_computer_stylized_medium.png" descr="desktop_computer_stylized_medium"/>
              <p:cNvPicPr/>
              <p:nvPr/>
            </p:nvPicPr>
            <p:blipFill>
              <a:blip r:embed="rId2">
                <a:extLst/>
              </a:blip>
              <a:stretch>
                <a:fillRect/>
              </a:stretch>
            </p:blipFill>
            <p:spPr>
              <a:xfrm>
                <a:off x="-1" y="0"/>
                <a:ext cx="641352" cy="559041"/>
              </a:xfrm>
              <a:prstGeom prst="rect">
                <a:avLst/>
              </a:prstGeom>
              <a:ln w="12700" cap="flat">
                <a:noFill/>
                <a:miter lim="400000"/>
              </a:ln>
              <a:effectLst/>
            </p:spPr>
          </p:pic>
          <p:sp>
            <p:nvSpPr>
              <p:cNvPr id="414" name="Shape 414"/>
              <p:cNvSpPr/>
              <p:nvPr/>
            </p:nvSpPr>
            <p:spPr>
              <a:xfrm>
                <a:off x="56224" y="53627"/>
                <a:ext cx="311837" cy="25599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3" y="821"/>
                    </a:lnTo>
                    <a:lnTo>
                      <a:pt x="21600" y="17256"/>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grpSp>
          <p:nvGrpSpPr>
            <p:cNvPr id="418" name="Group 418"/>
            <p:cNvGrpSpPr/>
            <p:nvPr/>
          </p:nvGrpSpPr>
          <p:grpSpPr>
            <a:xfrm>
              <a:off x="1738311" y="1931229"/>
              <a:ext cx="641352" cy="559041"/>
              <a:chOff x="0" y="0"/>
              <a:chExt cx="641350" cy="559039"/>
            </a:xfrm>
          </p:grpSpPr>
          <p:pic>
            <p:nvPicPr>
              <p:cNvPr id="416" name="desktop_computer_stylized_medium.png" descr="desktop_computer_stylized_medium"/>
              <p:cNvPicPr/>
              <p:nvPr/>
            </p:nvPicPr>
            <p:blipFill>
              <a:blip r:embed="rId2">
                <a:extLst/>
              </a:blip>
              <a:stretch>
                <a:fillRect/>
              </a:stretch>
            </p:blipFill>
            <p:spPr>
              <a:xfrm>
                <a:off x="-1" y="0"/>
                <a:ext cx="641352" cy="559040"/>
              </a:xfrm>
              <a:prstGeom prst="rect">
                <a:avLst/>
              </a:prstGeom>
              <a:ln w="12700" cap="flat">
                <a:noFill/>
                <a:miter lim="400000"/>
              </a:ln>
              <a:effectLst/>
            </p:spPr>
          </p:pic>
          <p:sp>
            <p:nvSpPr>
              <p:cNvPr id="417" name="Shape 417"/>
              <p:cNvSpPr/>
              <p:nvPr/>
            </p:nvSpPr>
            <p:spPr>
              <a:xfrm>
                <a:off x="56224" y="53627"/>
                <a:ext cx="311837" cy="2559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3" y="821"/>
                    </a:lnTo>
                    <a:lnTo>
                      <a:pt x="21600" y="17256"/>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419" name="Shape 419"/>
            <p:cNvSpPr/>
            <p:nvPr/>
          </p:nvSpPr>
          <p:spPr>
            <a:xfrm>
              <a:off x="2066924" y="943380"/>
              <a:ext cx="11114" cy="25411"/>
            </a:xfrm>
            <a:custGeom>
              <a:avLst/>
              <a:gdLst/>
              <a:ahLst/>
              <a:cxnLst>
                <a:cxn ang="0">
                  <a:pos x="wd2" y="hd2"/>
                </a:cxn>
                <a:cxn ang="5400000">
                  <a:pos x="wd2" y="hd2"/>
                </a:cxn>
                <a:cxn ang="10800000">
                  <a:pos x="wd2" y="hd2"/>
                </a:cxn>
                <a:cxn ang="16200000">
                  <a:pos x="wd2" y="hd2"/>
                </a:cxn>
              </a:cxnLst>
              <a:rect l="0" t="0" r="r" b="b"/>
              <a:pathLst>
                <a:path w="19679" h="19679" extrusionOk="0">
                  <a:moveTo>
                    <a:pt x="16797" y="2882"/>
                  </a:moveTo>
                  <a:cubicBezTo>
                    <a:pt x="20640" y="6725"/>
                    <a:pt x="20640" y="12954"/>
                    <a:pt x="16797" y="16797"/>
                  </a:cubicBezTo>
                  <a:cubicBezTo>
                    <a:pt x="12954" y="20640"/>
                    <a:pt x="6725" y="20640"/>
                    <a:pt x="2882" y="16797"/>
                  </a:cubicBezTo>
                  <a:cubicBezTo>
                    <a:pt x="-960" y="12954"/>
                    <a:pt x="-960" y="6725"/>
                    <a:pt x="2882" y="2882"/>
                  </a:cubicBezTo>
                  <a:cubicBezTo>
                    <a:pt x="6725" y="-960"/>
                    <a:pt x="12954" y="-960"/>
                    <a:pt x="16797" y="2882"/>
                  </a:cubicBezTo>
                </a:path>
              </a:pathLst>
            </a:custGeom>
            <a:solidFill>
              <a:srgbClr val="333333"/>
            </a:soli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420" name="Shape 420"/>
            <p:cNvSpPr/>
            <p:nvPr/>
          </p:nvSpPr>
          <p:spPr>
            <a:xfrm>
              <a:off x="900111" y="295297"/>
              <a:ext cx="1166760" cy="1013597"/>
            </a:xfrm>
            <a:custGeom>
              <a:avLst/>
              <a:gdLst/>
              <a:ahLst/>
              <a:cxnLst>
                <a:cxn ang="0">
                  <a:pos x="wd2" y="hd2"/>
                </a:cxn>
                <a:cxn ang="5400000">
                  <a:pos x="wd2" y="hd2"/>
                </a:cxn>
                <a:cxn ang="10800000">
                  <a:pos x="wd2" y="hd2"/>
                </a:cxn>
                <a:cxn ang="16200000">
                  <a:pos x="wd2" y="hd2"/>
                </a:cxn>
              </a:cxnLst>
              <a:rect l="0" t="0" r="r" b="b"/>
              <a:pathLst>
                <a:path w="21600" h="20273" extrusionOk="0">
                  <a:moveTo>
                    <a:pt x="0" y="20213"/>
                  </a:moveTo>
                  <a:cubicBezTo>
                    <a:pt x="1939" y="20009"/>
                    <a:pt x="9668" y="20999"/>
                    <a:pt x="11697" y="18903"/>
                  </a:cubicBezTo>
                  <a:cubicBezTo>
                    <a:pt x="13725" y="16807"/>
                    <a:pt x="11961" y="10635"/>
                    <a:pt x="12226" y="7579"/>
                  </a:cubicBezTo>
                  <a:cubicBezTo>
                    <a:pt x="12490" y="4522"/>
                    <a:pt x="11726" y="1786"/>
                    <a:pt x="13284" y="592"/>
                  </a:cubicBezTo>
                  <a:cubicBezTo>
                    <a:pt x="14841" y="-601"/>
                    <a:pt x="19867" y="388"/>
                    <a:pt x="21600" y="330"/>
                  </a:cubicBezTo>
                </a:path>
              </a:pathLst>
            </a:custGeom>
            <a:noFill/>
            <a:ln w="38100" cap="flat">
              <a:solidFill>
                <a:srgbClr val="CC0000"/>
              </a:solidFill>
              <a:prstDash val="solid"/>
              <a:round/>
              <a:headEnd type="triangle" w="med" len="med"/>
              <a:tailEnd type="triangle" w="med" len="me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421" name="Shape 421"/>
            <p:cNvSpPr/>
            <p:nvPr/>
          </p:nvSpPr>
          <p:spPr>
            <a:xfrm>
              <a:off x="976311" y="493924"/>
              <a:ext cx="501960" cy="2667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solidFill>
                    <a:srgbClr val="CC0000"/>
                  </a:solidFill>
                  <a:latin typeface="Gill Sans MT"/>
                  <a:ea typeface="Gill Sans MT"/>
                  <a:cs typeface="Gill Sans MT"/>
                  <a:sym typeface="Gill Sans MT"/>
                </a:defRPr>
              </a:lvl1pPr>
            </a:lstStyle>
            <a:p>
              <a:pPr lvl="0">
                <a:defRPr>
                  <a:solidFill>
                    <a:srgbClr val="000000"/>
                  </a:solidFill>
                </a:defRPr>
              </a:pPr>
              <a:r>
                <a:rPr>
                  <a:solidFill>
                    <a:srgbClr val="CC0000"/>
                  </a:solidFill>
                </a:rPr>
                <a:t>IGD</a:t>
              </a:r>
            </a:p>
          </p:txBody>
        </p:sp>
      </p:grpSp>
      <p:pic>
        <p:nvPicPr>
          <p:cNvPr id="423" name="underline_base.png" descr="underline_base"/>
          <p:cNvPicPr/>
          <p:nvPr/>
        </p:nvPicPr>
        <p:blipFill>
          <a:blip r:embed="rId3">
            <a:extLst/>
          </a:blip>
          <a:stretch>
            <a:fillRect/>
          </a:stretch>
        </p:blipFill>
        <p:spPr>
          <a:xfrm>
            <a:off x="965200" y="1079500"/>
            <a:ext cx="5484813" cy="173038"/>
          </a:xfrm>
          <a:prstGeom prst="rect">
            <a:avLst/>
          </a:prstGeom>
          <a:ln w="12700">
            <a:miter lim="400000"/>
          </a:ln>
        </p:spPr>
      </p:pic>
      <p:sp>
        <p:nvSpPr>
          <p:cNvPr id="424" name="Shape 424"/>
          <p:cNvSpPr/>
          <p:nvPr/>
        </p:nvSpPr>
        <p:spPr>
          <a:xfrm>
            <a:off x="8521700" y="2611437"/>
            <a:ext cx="133351" cy="7938"/>
          </a:xfrm>
          <a:prstGeom prst="line">
            <a:avLst/>
          </a:prstGeom>
          <a:ln w="12700">
            <a:solidFill/>
            <a:round/>
          </a:ln>
        </p:spPr>
        <p:txBody>
          <a:bodyPr lIns="0" tIns="0" rIns="0" bIns="0"/>
          <a:lstStyle/>
          <a:p>
            <a:pPr lvl="0" algn="l" defTabSz="457200">
              <a:spcBef>
                <a:spcPts val="0"/>
              </a:spcBef>
              <a:defRPr sz="1200"/>
            </a:pPr>
            <a:endParaRPr/>
          </a:p>
        </p:txBody>
      </p:sp>
      <p:sp>
        <p:nvSpPr>
          <p:cNvPr id="425" name="Shape 425"/>
          <p:cNvSpPr/>
          <p:nvPr/>
        </p:nvSpPr>
        <p:spPr>
          <a:xfrm>
            <a:off x="7618412" y="3389312"/>
            <a:ext cx="257176" cy="1"/>
          </a:xfrm>
          <a:prstGeom prst="line">
            <a:avLst/>
          </a:prstGeom>
          <a:ln w="12700">
            <a:solidFill/>
            <a:round/>
          </a:ln>
        </p:spPr>
        <p:txBody>
          <a:bodyPr lIns="0" tIns="0" rIns="0" bIns="0"/>
          <a:lstStyle/>
          <a:p>
            <a:pPr lvl="0" algn="l" defTabSz="457200">
              <a:spcBef>
                <a:spcPts val="0"/>
              </a:spcBef>
              <a:defRPr sz="1200"/>
            </a:pPr>
            <a:endParaRPr/>
          </a:p>
        </p:txBody>
      </p:sp>
      <p:grpSp>
        <p:nvGrpSpPr>
          <p:cNvPr id="458" name="Group 458"/>
          <p:cNvGrpSpPr/>
          <p:nvPr/>
        </p:nvGrpSpPr>
        <p:grpSpPr>
          <a:xfrm>
            <a:off x="8639175" y="2362200"/>
            <a:ext cx="347663" cy="622300"/>
            <a:chOff x="0" y="0"/>
            <a:chExt cx="347662" cy="622299"/>
          </a:xfrm>
        </p:grpSpPr>
        <p:sp>
          <p:nvSpPr>
            <p:cNvPr id="426" name="Shape 426"/>
            <p:cNvSpPr/>
            <p:nvPr/>
          </p:nvSpPr>
          <p:spPr>
            <a:xfrm>
              <a:off x="275201" y="1038"/>
              <a:ext cx="69042" cy="593732"/>
            </a:xfrm>
            <a:custGeom>
              <a:avLst/>
              <a:gdLst/>
              <a:ahLst/>
              <a:cxnLst>
                <a:cxn ang="0">
                  <a:pos x="wd2" y="hd2"/>
                </a:cxn>
                <a:cxn ang="5400000">
                  <a:pos x="wd2" y="hd2"/>
                </a:cxn>
                <a:cxn ang="10800000">
                  <a:pos x="wd2" y="hd2"/>
                </a:cxn>
                <a:cxn ang="16200000">
                  <a:pos x="wd2" y="hd2"/>
                </a:cxn>
              </a:cxnLst>
              <a:rect l="0" t="0" r="r" b="b"/>
              <a:pathLst>
                <a:path w="21600" h="21600" extrusionOk="0">
                  <a:moveTo>
                    <a:pt x="3844" y="0"/>
                  </a:moveTo>
                  <a:lnTo>
                    <a:pt x="21600" y="2670"/>
                  </a:lnTo>
                  <a:lnTo>
                    <a:pt x="21112" y="20670"/>
                  </a:lnTo>
                  <a:lnTo>
                    <a:pt x="0" y="21600"/>
                  </a:lnTo>
                  <a:lnTo>
                    <a:pt x="3844" y="0"/>
                  </a:lnTo>
                  <a:close/>
                </a:path>
              </a:pathLst>
            </a:custGeom>
            <a:gradFill flip="none" rotWithShape="1">
              <a:gsLst>
                <a:gs pos="0">
                  <a:srgbClr val="DDDDDD"/>
                </a:gs>
                <a:gs pos="100000">
                  <a:srgbClr val="333333"/>
                </a:gs>
              </a:gsLst>
              <a:lin ang="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427" name="Shape 427"/>
            <p:cNvSpPr/>
            <p:nvPr/>
          </p:nvSpPr>
          <p:spPr>
            <a:xfrm>
              <a:off x="15858" y="0"/>
              <a:ext cx="255186" cy="593730"/>
            </a:xfrm>
            <a:prstGeom prst="rect">
              <a:avLst/>
            </a:prstGeom>
            <a:gradFill flip="none" rotWithShape="1">
              <a:gsLst>
                <a:gs pos="0">
                  <a:srgbClr val="292929"/>
                </a:gs>
                <a:gs pos="100000">
                  <a:srgbClr val="808080"/>
                </a:gs>
              </a:gsLst>
              <a:lin ang="0" scaled="0"/>
            </a:gra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428" name="Shape 428"/>
            <p:cNvSpPr/>
            <p:nvPr/>
          </p:nvSpPr>
          <p:spPr>
            <a:xfrm>
              <a:off x="289497" y="36620"/>
              <a:ext cx="39866" cy="541662"/>
            </a:xfrm>
            <a:custGeom>
              <a:avLst/>
              <a:gdLst/>
              <a:ahLst/>
              <a:cxnLst>
                <a:cxn ang="0">
                  <a:pos x="wd2" y="hd2"/>
                </a:cxn>
                <a:cxn ang="5400000">
                  <a:pos x="wd2" y="hd2"/>
                </a:cxn>
                <a:cxn ang="10800000">
                  <a:pos x="wd2" y="hd2"/>
                </a:cxn>
                <a:cxn ang="16200000">
                  <a:pos x="wd2" y="hd2"/>
                </a:cxn>
              </a:cxnLst>
              <a:rect l="0" t="0" r="r" b="b"/>
              <a:pathLst>
                <a:path w="20884" h="21299" extrusionOk="0">
                  <a:moveTo>
                    <a:pt x="0" y="0"/>
                  </a:moveTo>
                  <a:cubicBezTo>
                    <a:pt x="0" y="0"/>
                    <a:pt x="5119" y="238"/>
                    <a:pt x="20884" y="1856"/>
                  </a:cubicBezTo>
                  <a:cubicBezTo>
                    <a:pt x="-716" y="10463"/>
                    <a:pt x="3481" y="21600"/>
                    <a:pt x="0" y="21293"/>
                  </a:cubicBezTo>
                  <a:lnTo>
                    <a:pt x="0" y="0"/>
                  </a:lnTo>
                  <a:close/>
                </a:path>
              </a:pathLst>
            </a:custGeom>
            <a:gradFill flip="none" rotWithShape="1">
              <a:gsLst>
                <a:gs pos="0">
                  <a:srgbClr val="808080"/>
                </a:gs>
                <a:gs pos="100000">
                  <a:srgbClr val="F8F8F8"/>
                </a:gs>
              </a:gsLst>
              <a:lin ang="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429" name="Shape 429"/>
            <p:cNvSpPr/>
            <p:nvPr/>
          </p:nvSpPr>
          <p:spPr>
            <a:xfrm>
              <a:off x="279104" y="314525"/>
              <a:ext cx="64164" cy="49090"/>
            </a:xfrm>
            <a:custGeom>
              <a:avLst/>
              <a:gdLst/>
              <a:ahLst/>
              <a:cxnLst>
                <a:cxn ang="0">
                  <a:pos x="wd2" y="hd2"/>
                </a:cxn>
                <a:cxn ang="5400000">
                  <a:pos x="wd2" y="hd2"/>
                </a:cxn>
                <a:cxn ang="10800000">
                  <a:pos x="wd2" y="hd2"/>
                </a:cxn>
                <a:cxn ang="16200000">
                  <a:pos x="wd2" y="hd2"/>
                </a:cxn>
              </a:cxnLst>
              <a:rect l="0" t="0" r="r" b="b"/>
              <a:pathLst>
                <a:path w="21600" h="21600" extrusionOk="0">
                  <a:moveTo>
                    <a:pt x="263" y="0"/>
                  </a:moveTo>
                  <a:cubicBezTo>
                    <a:pt x="3951" y="955"/>
                    <a:pt x="11986" y="7072"/>
                    <a:pt x="21600" y="12233"/>
                  </a:cubicBezTo>
                  <a:cubicBezTo>
                    <a:pt x="21469" y="15483"/>
                    <a:pt x="21469" y="15100"/>
                    <a:pt x="21469" y="21600"/>
                  </a:cubicBezTo>
                  <a:cubicBezTo>
                    <a:pt x="21469" y="21600"/>
                    <a:pt x="11130" y="14814"/>
                    <a:pt x="0" y="9557"/>
                  </a:cubicBezTo>
                  <a:cubicBezTo>
                    <a:pt x="0" y="4587"/>
                    <a:pt x="263" y="1624"/>
                    <a:pt x="263" y="0"/>
                  </a:cubicBezTo>
                  <a:close/>
                </a:path>
              </a:pathLst>
            </a:custGeom>
            <a:gradFill flip="none" rotWithShape="1">
              <a:gsLst>
                <a:gs pos="0">
                  <a:srgbClr val="292929"/>
                </a:gs>
                <a:gs pos="100000">
                  <a:srgbClr val="808080"/>
                </a:gs>
              </a:gsLst>
              <a:lin ang="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430" name="Shape 430"/>
            <p:cNvSpPr/>
            <p:nvPr/>
          </p:nvSpPr>
          <p:spPr>
            <a:xfrm>
              <a:off x="17566" y="68047"/>
              <a:ext cx="145166" cy="12728"/>
            </a:xfrm>
            <a:prstGeom prst="rect">
              <a:avLst/>
            </a:prstGeom>
            <a:solidFill>
              <a:srgbClr val="000000"/>
            </a:soli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grpSp>
          <p:nvGrpSpPr>
            <p:cNvPr id="433" name="Group 433"/>
            <p:cNvGrpSpPr/>
            <p:nvPr/>
          </p:nvGrpSpPr>
          <p:grpSpPr>
            <a:xfrm>
              <a:off x="148383" y="61802"/>
              <a:ext cx="141946" cy="37933"/>
              <a:chOff x="0" y="0"/>
              <a:chExt cx="141944" cy="37932"/>
            </a:xfrm>
          </p:grpSpPr>
          <p:sp>
            <p:nvSpPr>
              <p:cNvPr id="431" name="Shape 431"/>
              <p:cNvSpPr/>
              <p:nvPr/>
            </p:nvSpPr>
            <p:spPr>
              <a:xfrm>
                <a:off x="0" y="0"/>
                <a:ext cx="141945" cy="37933"/>
              </a:xfrm>
              <a:prstGeom prst="roundRect">
                <a:avLst>
                  <a:gd name="adj" fmla="val 50000"/>
                </a:avLst>
              </a:prstGeom>
              <a:solidFill>
                <a:srgbClr val="000000"/>
              </a:soli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432" name="Shape 432"/>
              <p:cNvSpPr/>
              <p:nvPr/>
            </p:nvSpPr>
            <p:spPr>
              <a:xfrm>
                <a:off x="3127" y="4605"/>
                <a:ext cx="135494" cy="28451"/>
              </a:xfrm>
              <a:prstGeom prst="roundRect">
                <a:avLst>
                  <a:gd name="adj" fmla="val 50000"/>
                </a:avLst>
              </a:prstGeom>
              <a:gradFill flip="none" rotWithShape="1">
                <a:gsLst>
                  <a:gs pos="0">
                    <a:srgbClr val="0000FF"/>
                  </a:gs>
                  <a:gs pos="50000">
                    <a:srgbClr val="99CCFF"/>
                  </a:gs>
                  <a:gs pos="100000">
                    <a:srgbClr val="0000FF"/>
                  </a:gs>
                </a:gsLst>
                <a:lin ang="0" scaled="0"/>
              </a:gra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grpSp>
        <p:sp>
          <p:nvSpPr>
            <p:cNvPr id="434" name="Shape 434"/>
            <p:cNvSpPr/>
            <p:nvPr/>
          </p:nvSpPr>
          <p:spPr>
            <a:xfrm>
              <a:off x="20738" y="153496"/>
              <a:ext cx="145165" cy="11170"/>
            </a:xfrm>
            <a:prstGeom prst="rect">
              <a:avLst/>
            </a:prstGeom>
            <a:solidFill>
              <a:srgbClr val="000000"/>
            </a:soli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grpSp>
          <p:nvGrpSpPr>
            <p:cNvPr id="437" name="Group 437"/>
            <p:cNvGrpSpPr/>
            <p:nvPr/>
          </p:nvGrpSpPr>
          <p:grpSpPr>
            <a:xfrm>
              <a:off x="148287" y="147244"/>
              <a:ext cx="141945" cy="34805"/>
              <a:chOff x="0" y="0"/>
              <a:chExt cx="141944" cy="34804"/>
            </a:xfrm>
          </p:grpSpPr>
          <p:sp>
            <p:nvSpPr>
              <p:cNvPr id="435" name="Shape 435"/>
              <p:cNvSpPr/>
              <p:nvPr/>
            </p:nvSpPr>
            <p:spPr>
              <a:xfrm>
                <a:off x="0" y="0"/>
                <a:ext cx="141945" cy="34805"/>
              </a:xfrm>
              <a:prstGeom prst="roundRect">
                <a:avLst>
                  <a:gd name="adj" fmla="val 50000"/>
                </a:avLst>
              </a:prstGeom>
              <a:solidFill>
                <a:srgbClr val="000000"/>
              </a:soli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436" name="Shape 436"/>
              <p:cNvSpPr/>
              <p:nvPr/>
            </p:nvSpPr>
            <p:spPr>
              <a:xfrm>
                <a:off x="3127" y="4756"/>
                <a:ext cx="135494" cy="25292"/>
              </a:xfrm>
              <a:prstGeom prst="roundRect">
                <a:avLst>
                  <a:gd name="adj" fmla="val 50000"/>
                </a:avLst>
              </a:prstGeom>
              <a:gradFill flip="none" rotWithShape="1">
                <a:gsLst>
                  <a:gs pos="0">
                    <a:srgbClr val="0000FF"/>
                  </a:gs>
                  <a:gs pos="50000">
                    <a:srgbClr val="99CCFF"/>
                  </a:gs>
                  <a:gs pos="100000">
                    <a:srgbClr val="0000FF"/>
                  </a:gs>
                </a:gsLst>
                <a:lin ang="0" scaled="0"/>
              </a:gra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grpSp>
        <p:sp>
          <p:nvSpPr>
            <p:cNvPr id="438" name="Shape 438"/>
            <p:cNvSpPr/>
            <p:nvPr/>
          </p:nvSpPr>
          <p:spPr>
            <a:xfrm>
              <a:off x="19030" y="240763"/>
              <a:ext cx="145165" cy="12729"/>
            </a:xfrm>
            <a:prstGeom prst="rect">
              <a:avLst/>
            </a:prstGeom>
            <a:solidFill>
              <a:srgbClr val="000000"/>
            </a:soli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439" name="Shape 439"/>
            <p:cNvSpPr/>
            <p:nvPr/>
          </p:nvSpPr>
          <p:spPr>
            <a:xfrm>
              <a:off x="20738" y="318162"/>
              <a:ext cx="146629" cy="12728"/>
            </a:xfrm>
            <a:prstGeom prst="rect">
              <a:avLst/>
            </a:prstGeom>
            <a:solidFill>
              <a:srgbClr val="000000"/>
            </a:soli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grpSp>
          <p:nvGrpSpPr>
            <p:cNvPr id="442" name="Group 442"/>
            <p:cNvGrpSpPr/>
            <p:nvPr/>
          </p:nvGrpSpPr>
          <p:grpSpPr>
            <a:xfrm>
              <a:off x="145164" y="311995"/>
              <a:ext cx="141993" cy="38092"/>
              <a:chOff x="0" y="0"/>
              <a:chExt cx="141992" cy="38090"/>
            </a:xfrm>
          </p:grpSpPr>
          <p:sp>
            <p:nvSpPr>
              <p:cNvPr id="440" name="Shape 440"/>
              <p:cNvSpPr/>
              <p:nvPr/>
            </p:nvSpPr>
            <p:spPr>
              <a:xfrm>
                <a:off x="0" y="0"/>
                <a:ext cx="141993" cy="38091"/>
              </a:xfrm>
              <a:prstGeom prst="roundRect">
                <a:avLst>
                  <a:gd name="adj" fmla="val 50000"/>
                </a:avLst>
              </a:prstGeom>
              <a:solidFill>
                <a:srgbClr val="000000"/>
              </a:soli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441" name="Shape 441"/>
              <p:cNvSpPr/>
              <p:nvPr/>
            </p:nvSpPr>
            <p:spPr>
              <a:xfrm>
                <a:off x="3133" y="4795"/>
                <a:ext cx="135531" cy="28500"/>
              </a:xfrm>
              <a:prstGeom prst="roundRect">
                <a:avLst>
                  <a:gd name="adj" fmla="val 50000"/>
                </a:avLst>
              </a:prstGeom>
              <a:gradFill flip="none" rotWithShape="1">
                <a:gsLst>
                  <a:gs pos="0">
                    <a:srgbClr val="0000FF"/>
                  </a:gs>
                  <a:gs pos="50000">
                    <a:srgbClr val="99CCFF"/>
                  </a:gs>
                  <a:gs pos="100000">
                    <a:srgbClr val="0000FF"/>
                  </a:gs>
                </a:gsLst>
                <a:lin ang="0" scaled="0"/>
              </a:gra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grpSp>
        <p:sp>
          <p:nvSpPr>
            <p:cNvPr id="443" name="Shape 443"/>
            <p:cNvSpPr/>
            <p:nvPr/>
          </p:nvSpPr>
          <p:spPr>
            <a:xfrm>
              <a:off x="280080" y="240244"/>
              <a:ext cx="64163" cy="48830"/>
            </a:xfrm>
            <a:custGeom>
              <a:avLst/>
              <a:gdLst/>
              <a:ahLst/>
              <a:cxnLst>
                <a:cxn ang="0">
                  <a:pos x="wd2" y="hd2"/>
                </a:cxn>
                <a:cxn ang="5400000">
                  <a:pos x="wd2" y="hd2"/>
                </a:cxn>
                <a:cxn ang="10800000">
                  <a:pos x="wd2" y="hd2"/>
                </a:cxn>
                <a:cxn ang="16200000">
                  <a:pos x="wd2" y="hd2"/>
                </a:cxn>
              </a:cxnLst>
              <a:rect l="0" t="0" r="r" b="b"/>
              <a:pathLst>
                <a:path w="21600" h="21600" extrusionOk="0">
                  <a:moveTo>
                    <a:pt x="263" y="0"/>
                  </a:moveTo>
                  <a:cubicBezTo>
                    <a:pt x="3951" y="955"/>
                    <a:pt x="11986" y="7072"/>
                    <a:pt x="21600" y="12233"/>
                  </a:cubicBezTo>
                  <a:cubicBezTo>
                    <a:pt x="21469" y="15483"/>
                    <a:pt x="21469" y="15100"/>
                    <a:pt x="21469" y="21600"/>
                  </a:cubicBezTo>
                  <a:cubicBezTo>
                    <a:pt x="21469" y="21600"/>
                    <a:pt x="11130" y="14814"/>
                    <a:pt x="0" y="9557"/>
                  </a:cubicBezTo>
                  <a:cubicBezTo>
                    <a:pt x="0" y="4587"/>
                    <a:pt x="263" y="1624"/>
                    <a:pt x="263" y="0"/>
                  </a:cubicBezTo>
                  <a:close/>
                </a:path>
              </a:pathLst>
            </a:custGeom>
            <a:gradFill flip="none" rotWithShape="1">
              <a:gsLst>
                <a:gs pos="0">
                  <a:srgbClr val="292929"/>
                </a:gs>
                <a:gs pos="100000">
                  <a:srgbClr val="808080"/>
                </a:gs>
              </a:gsLst>
              <a:lin ang="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nvGrpSpPr>
            <p:cNvPr id="446" name="Group 446"/>
            <p:cNvGrpSpPr/>
            <p:nvPr/>
          </p:nvGrpSpPr>
          <p:grpSpPr>
            <a:xfrm>
              <a:off x="146727" y="232712"/>
              <a:ext cx="141994" cy="36364"/>
              <a:chOff x="0" y="0"/>
              <a:chExt cx="141993" cy="36363"/>
            </a:xfrm>
          </p:grpSpPr>
          <p:sp>
            <p:nvSpPr>
              <p:cNvPr id="444" name="Shape 444"/>
              <p:cNvSpPr/>
              <p:nvPr/>
            </p:nvSpPr>
            <p:spPr>
              <a:xfrm>
                <a:off x="-1" y="0"/>
                <a:ext cx="141995" cy="36364"/>
              </a:xfrm>
              <a:prstGeom prst="roundRect">
                <a:avLst>
                  <a:gd name="adj" fmla="val 50000"/>
                </a:avLst>
              </a:prstGeom>
              <a:solidFill>
                <a:srgbClr val="000000"/>
              </a:soli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445" name="Shape 445"/>
              <p:cNvSpPr/>
              <p:nvPr/>
            </p:nvSpPr>
            <p:spPr>
              <a:xfrm>
                <a:off x="3133" y="4934"/>
                <a:ext cx="135532" cy="27014"/>
              </a:xfrm>
              <a:prstGeom prst="roundRect">
                <a:avLst>
                  <a:gd name="adj" fmla="val 50000"/>
                </a:avLst>
              </a:prstGeom>
              <a:gradFill flip="none" rotWithShape="1">
                <a:gsLst>
                  <a:gs pos="0">
                    <a:srgbClr val="0000FF"/>
                  </a:gs>
                  <a:gs pos="50000">
                    <a:srgbClr val="99CCFF"/>
                  </a:gs>
                  <a:gs pos="100000">
                    <a:srgbClr val="0000FF"/>
                  </a:gs>
                </a:gsLst>
                <a:lin ang="0" scaled="0"/>
              </a:gra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grpSp>
        <p:sp>
          <p:nvSpPr>
            <p:cNvPr id="447" name="Shape 447"/>
            <p:cNvSpPr/>
            <p:nvPr/>
          </p:nvSpPr>
          <p:spPr>
            <a:xfrm>
              <a:off x="271054" y="0"/>
              <a:ext cx="15858" cy="593730"/>
            </a:xfrm>
            <a:prstGeom prst="rect">
              <a:avLst/>
            </a:prstGeom>
            <a:gradFill flip="none" rotWithShape="1">
              <a:gsLst>
                <a:gs pos="0">
                  <a:srgbClr val="333333"/>
                </a:gs>
                <a:gs pos="50000">
                  <a:srgbClr val="DDDDDD"/>
                </a:gs>
                <a:gs pos="100000">
                  <a:srgbClr val="333333"/>
                </a:gs>
              </a:gsLst>
              <a:lin ang="0" scaled="0"/>
            </a:gra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448" name="Shape 448"/>
            <p:cNvSpPr/>
            <p:nvPr/>
          </p:nvSpPr>
          <p:spPr>
            <a:xfrm>
              <a:off x="285935" y="150119"/>
              <a:ext cx="57822" cy="55322"/>
            </a:xfrm>
            <a:custGeom>
              <a:avLst/>
              <a:gdLst/>
              <a:ahLst/>
              <a:cxnLst>
                <a:cxn ang="0">
                  <a:pos x="wd2" y="hd2"/>
                </a:cxn>
                <a:cxn ang="5400000">
                  <a:pos x="wd2" y="hd2"/>
                </a:cxn>
                <a:cxn ang="10800000">
                  <a:pos x="wd2" y="hd2"/>
                </a:cxn>
                <a:cxn ang="16200000">
                  <a:pos x="wd2" y="hd2"/>
                </a:cxn>
              </a:cxnLst>
              <a:rect l="0" t="0" r="r" b="b"/>
              <a:pathLst>
                <a:path w="21600" h="21600" extrusionOk="0">
                  <a:moveTo>
                    <a:pt x="291" y="0"/>
                  </a:moveTo>
                  <a:cubicBezTo>
                    <a:pt x="4013" y="843"/>
                    <a:pt x="10508" y="5737"/>
                    <a:pt x="21309" y="12151"/>
                  </a:cubicBezTo>
                  <a:cubicBezTo>
                    <a:pt x="21163" y="15019"/>
                    <a:pt x="21600" y="15863"/>
                    <a:pt x="21600" y="21600"/>
                  </a:cubicBezTo>
                  <a:cubicBezTo>
                    <a:pt x="21600" y="21600"/>
                    <a:pt x="11676" y="14851"/>
                    <a:pt x="0" y="8437"/>
                  </a:cubicBezTo>
                  <a:cubicBezTo>
                    <a:pt x="0" y="4050"/>
                    <a:pt x="291" y="1434"/>
                    <a:pt x="291" y="0"/>
                  </a:cubicBezTo>
                  <a:close/>
                </a:path>
              </a:pathLst>
            </a:custGeom>
            <a:gradFill flip="none" rotWithShape="1">
              <a:gsLst>
                <a:gs pos="0">
                  <a:srgbClr val="292929"/>
                </a:gs>
                <a:gs pos="100000">
                  <a:srgbClr val="808080"/>
                </a:gs>
              </a:gsLst>
              <a:lin ang="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449" name="Shape 449"/>
            <p:cNvSpPr/>
            <p:nvPr/>
          </p:nvSpPr>
          <p:spPr>
            <a:xfrm>
              <a:off x="286668" y="65190"/>
              <a:ext cx="59530" cy="6233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3623" y="749"/>
                    <a:pt x="10515" y="5700"/>
                    <a:pt x="21600" y="12300"/>
                  </a:cubicBezTo>
                  <a:cubicBezTo>
                    <a:pt x="21457" y="14850"/>
                    <a:pt x="20178" y="16500"/>
                    <a:pt x="20178" y="21600"/>
                  </a:cubicBezTo>
                  <a:cubicBezTo>
                    <a:pt x="20178" y="21600"/>
                    <a:pt x="11581" y="13425"/>
                    <a:pt x="568" y="9299"/>
                  </a:cubicBezTo>
                  <a:cubicBezTo>
                    <a:pt x="568" y="5399"/>
                    <a:pt x="0" y="1274"/>
                    <a:pt x="0" y="0"/>
                  </a:cubicBezTo>
                  <a:close/>
                </a:path>
              </a:pathLst>
            </a:custGeom>
            <a:gradFill flip="none" rotWithShape="1">
              <a:gsLst>
                <a:gs pos="0">
                  <a:srgbClr val="292929"/>
                </a:gs>
                <a:gs pos="100000">
                  <a:srgbClr val="808080"/>
                </a:gs>
              </a:gsLst>
              <a:lin ang="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450" name="Shape 450"/>
            <p:cNvSpPr/>
            <p:nvPr/>
          </p:nvSpPr>
          <p:spPr>
            <a:xfrm>
              <a:off x="336438" y="566977"/>
              <a:ext cx="11225" cy="25454"/>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40" y="6724"/>
                    <a:pt x="20640" y="12953"/>
                    <a:pt x="16797" y="16796"/>
                  </a:cubicBezTo>
                  <a:cubicBezTo>
                    <a:pt x="12954" y="20639"/>
                    <a:pt x="6725" y="20639"/>
                    <a:pt x="2882" y="16796"/>
                  </a:cubicBezTo>
                  <a:cubicBezTo>
                    <a:pt x="-960" y="12953"/>
                    <a:pt x="-960" y="6724"/>
                    <a:pt x="2882" y="2881"/>
                  </a:cubicBezTo>
                  <a:cubicBezTo>
                    <a:pt x="6725" y="-961"/>
                    <a:pt x="12954" y="-961"/>
                    <a:pt x="16797" y="2881"/>
                  </a:cubicBezTo>
                </a:path>
              </a:pathLst>
            </a:custGeom>
            <a:solidFill>
              <a:srgbClr val="333333"/>
            </a:soli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451" name="Shape 451"/>
            <p:cNvSpPr/>
            <p:nvPr/>
          </p:nvSpPr>
          <p:spPr>
            <a:xfrm>
              <a:off x="283495" y="567496"/>
              <a:ext cx="59773" cy="51948"/>
            </a:xfrm>
            <a:custGeom>
              <a:avLst/>
              <a:gdLst/>
              <a:ahLst/>
              <a:cxnLst>
                <a:cxn ang="0">
                  <a:pos x="wd2" y="hd2"/>
                </a:cxn>
                <a:cxn ang="5400000">
                  <a:pos x="wd2" y="hd2"/>
                </a:cxn>
                <a:cxn ang="10800000">
                  <a:pos x="wd2" y="hd2"/>
                </a:cxn>
                <a:cxn ang="16200000">
                  <a:pos x="wd2" y="hd2"/>
                </a:cxn>
              </a:cxnLst>
              <a:rect l="0" t="0" r="r" b="b"/>
              <a:pathLst>
                <a:path w="21600" h="21600" extrusionOk="0">
                  <a:moveTo>
                    <a:pt x="0" y="9539"/>
                  </a:moveTo>
                  <a:lnTo>
                    <a:pt x="141" y="21600"/>
                  </a:lnTo>
                  <a:lnTo>
                    <a:pt x="21600" y="9899"/>
                  </a:lnTo>
                  <a:lnTo>
                    <a:pt x="21177" y="0"/>
                  </a:lnTo>
                  <a:lnTo>
                    <a:pt x="0" y="9539"/>
                  </a:lnTo>
                  <a:close/>
                </a:path>
              </a:pathLst>
            </a:custGeom>
            <a:solidFill>
              <a:srgbClr val="333333"/>
            </a:soli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452" name="Shape 452"/>
            <p:cNvSpPr/>
            <p:nvPr/>
          </p:nvSpPr>
          <p:spPr>
            <a:xfrm>
              <a:off x="0" y="584378"/>
              <a:ext cx="291793" cy="37922"/>
            </a:xfrm>
            <a:prstGeom prst="roundRect">
              <a:avLst>
                <a:gd name="adj" fmla="val 50000"/>
              </a:avLst>
            </a:prstGeom>
            <a:solidFill>
              <a:srgbClr val="DDDDDD"/>
            </a:soli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453" name="Shape 453"/>
            <p:cNvSpPr/>
            <p:nvPr/>
          </p:nvSpPr>
          <p:spPr>
            <a:xfrm>
              <a:off x="15858" y="592170"/>
              <a:ext cx="261541" cy="22079"/>
            </a:xfrm>
            <a:prstGeom prst="roundRect">
              <a:avLst>
                <a:gd name="adj" fmla="val 50000"/>
              </a:avLst>
            </a:prstGeom>
            <a:gradFill flip="none" rotWithShape="1">
              <a:gsLst>
                <a:gs pos="0">
                  <a:srgbClr val="000000"/>
                </a:gs>
                <a:gs pos="100000">
                  <a:srgbClr val="808080"/>
                </a:gs>
              </a:gsLst>
              <a:lin ang="0" scaled="0"/>
            </a:gra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454" name="Shape 454"/>
            <p:cNvSpPr/>
            <p:nvPr/>
          </p:nvSpPr>
          <p:spPr>
            <a:xfrm>
              <a:off x="41475" y="508279"/>
              <a:ext cx="38303" cy="36362"/>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3"/>
                    <a:pt x="16797" y="16796"/>
                  </a:cubicBezTo>
                  <a:cubicBezTo>
                    <a:pt x="12954" y="20639"/>
                    <a:pt x="6724" y="20639"/>
                    <a:pt x="2881" y="16796"/>
                  </a:cubicBezTo>
                  <a:cubicBezTo>
                    <a:pt x="-961" y="12953"/>
                    <a:pt x="-961" y="6724"/>
                    <a:pt x="2881" y="2881"/>
                  </a:cubicBezTo>
                  <a:cubicBezTo>
                    <a:pt x="6724" y="-961"/>
                    <a:pt x="12954" y="-961"/>
                    <a:pt x="16797" y="2881"/>
                  </a:cubicBezTo>
                </a:path>
              </a:pathLst>
            </a:custGeom>
            <a:solidFill>
              <a:srgbClr val="33CC33"/>
            </a:soli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455" name="Shape 455"/>
            <p:cNvSpPr/>
            <p:nvPr/>
          </p:nvSpPr>
          <p:spPr>
            <a:xfrm>
              <a:off x="84413" y="508279"/>
              <a:ext cx="38304" cy="36362"/>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3"/>
                    <a:pt x="16797" y="16796"/>
                  </a:cubicBezTo>
                  <a:cubicBezTo>
                    <a:pt x="12954" y="20639"/>
                    <a:pt x="6724" y="20639"/>
                    <a:pt x="2881" y="16796"/>
                  </a:cubicBezTo>
                  <a:cubicBezTo>
                    <a:pt x="-961" y="12953"/>
                    <a:pt x="-961" y="6724"/>
                    <a:pt x="2881" y="2881"/>
                  </a:cubicBezTo>
                  <a:cubicBezTo>
                    <a:pt x="6724" y="-961"/>
                    <a:pt x="12954" y="-961"/>
                    <a:pt x="16797" y="2881"/>
                  </a:cubicBezTo>
                </a:path>
              </a:pathLst>
            </a:custGeom>
            <a:solidFill>
              <a:srgbClr val="FF0000"/>
            </a:solidFill>
            <a:ln w="12700" cap="flat">
              <a:noFill/>
              <a:miter lim="400000"/>
            </a:ln>
            <a:effectLst/>
          </p:spPr>
          <p:txBody>
            <a:bodyPr wrap="square" lIns="0" tIns="0" rIns="0" bIns="0" numCol="1" anchor="ctr">
              <a:noAutofit/>
            </a:bodyPr>
            <a:lstStyle/>
            <a:p>
              <a:pPr lvl="0">
                <a:spcBef>
                  <a:spcPts val="0"/>
                </a:spcBef>
                <a:defRPr sz="1800">
                  <a:solidFill>
                    <a:srgbClr val="FF0000"/>
                  </a:solidFill>
                  <a:latin typeface="Gill Sans MT"/>
                  <a:ea typeface="Gill Sans MT"/>
                  <a:cs typeface="Gill Sans MT"/>
                  <a:sym typeface="Gill Sans MT"/>
                </a:defRPr>
              </a:pPr>
              <a:endParaRPr/>
            </a:p>
          </p:txBody>
        </p:sp>
        <p:sp>
          <p:nvSpPr>
            <p:cNvPr id="456" name="Shape 456"/>
            <p:cNvSpPr/>
            <p:nvPr/>
          </p:nvSpPr>
          <p:spPr>
            <a:xfrm>
              <a:off x="127596" y="506721"/>
              <a:ext cx="38304" cy="36362"/>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3"/>
                    <a:pt x="16797" y="16796"/>
                  </a:cubicBezTo>
                  <a:cubicBezTo>
                    <a:pt x="12954" y="20639"/>
                    <a:pt x="6724" y="20639"/>
                    <a:pt x="2881" y="16796"/>
                  </a:cubicBezTo>
                  <a:cubicBezTo>
                    <a:pt x="-961" y="12953"/>
                    <a:pt x="-961" y="6724"/>
                    <a:pt x="2881" y="2881"/>
                  </a:cubicBezTo>
                  <a:cubicBezTo>
                    <a:pt x="6724" y="-961"/>
                    <a:pt x="12954" y="-961"/>
                    <a:pt x="16797" y="2881"/>
                  </a:cubicBezTo>
                </a:path>
              </a:pathLst>
            </a:custGeom>
            <a:solidFill>
              <a:srgbClr val="33CC33"/>
            </a:solidFill>
            <a:ln w="12700" cap="flat">
              <a:noFill/>
              <a:miter lim="400000"/>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457" name="Shape 457"/>
            <p:cNvSpPr/>
            <p:nvPr/>
          </p:nvSpPr>
          <p:spPr>
            <a:xfrm>
              <a:off x="224942" y="365691"/>
              <a:ext cx="20740" cy="196353"/>
            </a:xfrm>
            <a:prstGeom prst="rect">
              <a:avLst/>
            </a:prstGeom>
            <a:solidFill>
              <a:srgbClr val="292929"/>
            </a:soli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grpSp>
      <p:sp>
        <p:nvSpPr>
          <p:cNvPr id="459" name="Shape 459"/>
          <p:cNvSpPr/>
          <p:nvPr/>
        </p:nvSpPr>
        <p:spPr>
          <a:xfrm>
            <a:off x="8439150" y="3400425"/>
            <a:ext cx="123825" cy="0"/>
          </a:xfrm>
          <a:prstGeom prst="line">
            <a:avLst/>
          </a:prstGeom>
          <a:ln w="12700">
            <a:solidFill/>
            <a:round/>
          </a:ln>
        </p:spPr>
        <p:txBody>
          <a:bodyPr lIns="0" tIns="0" rIns="0" bIns="0"/>
          <a:lstStyle/>
          <a:p>
            <a:pPr lvl="0" algn="l" defTabSz="457200">
              <a:spcBef>
                <a:spcPts val="0"/>
              </a:spcBef>
              <a:defRPr sz="1200"/>
            </a:pPr>
            <a:endParaRPr/>
          </a:p>
        </p:txBody>
      </p:sp>
      <p:sp>
        <p:nvSpPr>
          <p:cNvPr id="460" name="Shape 460"/>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23</a:t>
            </a:r>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 name="Shape 462"/>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463" name="Shape 463"/>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Do we Need NAT with IPv6?</a:t>
            </a:r>
          </a:p>
        </p:txBody>
      </p:sp>
      <p:pic>
        <p:nvPicPr>
          <p:cNvPr id="464"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pic>
        <p:nvPicPr>
          <p:cNvPr id="465" name="Screen Shot 2014-02-25 at 12.51.39 AM.png"/>
          <p:cNvPicPr/>
          <p:nvPr/>
        </p:nvPicPr>
        <p:blipFill>
          <a:blip r:embed="rId3">
            <a:extLst/>
          </a:blip>
          <a:stretch>
            <a:fillRect/>
          </a:stretch>
        </p:blipFill>
        <p:spPr>
          <a:xfrm>
            <a:off x="1116012" y="977900"/>
            <a:ext cx="7493001" cy="3213100"/>
          </a:xfrm>
          <a:prstGeom prst="rect">
            <a:avLst/>
          </a:prstGeom>
          <a:ln w="12700">
            <a:miter lim="400000"/>
          </a:ln>
        </p:spPr>
      </p:pic>
      <p:pic>
        <p:nvPicPr>
          <p:cNvPr id="466" name="Screen Shot 2014-02-25 at 12.51.57 AM.png"/>
          <p:cNvPicPr/>
          <p:nvPr/>
        </p:nvPicPr>
        <p:blipFill>
          <a:blip r:embed="rId4">
            <a:extLst/>
          </a:blip>
          <a:stretch>
            <a:fillRect/>
          </a:stretch>
        </p:blipFill>
        <p:spPr>
          <a:xfrm>
            <a:off x="990600" y="4321175"/>
            <a:ext cx="3752850" cy="2197100"/>
          </a:xfrm>
          <a:prstGeom prst="rect">
            <a:avLst/>
          </a:prstGeom>
          <a:ln w="12700">
            <a:miter lim="400000"/>
          </a:ln>
        </p:spPr>
      </p:pic>
      <p:pic>
        <p:nvPicPr>
          <p:cNvPr id="467" name="Screen Shot 2014-02-25 at 12.52.19 AM.png"/>
          <p:cNvPicPr/>
          <p:nvPr/>
        </p:nvPicPr>
        <p:blipFill>
          <a:blip r:embed="rId5">
            <a:extLst/>
          </a:blip>
          <a:stretch>
            <a:fillRect/>
          </a:stretch>
        </p:blipFill>
        <p:spPr>
          <a:xfrm>
            <a:off x="4875212" y="4262437"/>
            <a:ext cx="4638676" cy="2314576"/>
          </a:xfrm>
          <a:prstGeom prst="rect">
            <a:avLst/>
          </a:prstGeom>
          <a:ln w="12700">
            <a:miter lim="400000"/>
          </a:ln>
        </p:spPr>
      </p:pic>
      <p:sp>
        <p:nvSpPr>
          <p:cNvPr id="468" name="Shape 468"/>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24</a:t>
            </a: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6" name="Shape 476"/>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477" name="Shape 477"/>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fontScale="90000"/>
          </a:bodyPr>
          <a:lstStyle>
            <a:lvl1pPr defTabSz="685800">
              <a:defRPr sz="3300">
                <a:solidFill>
                  <a:srgbClr val="000099"/>
                </a:solidFill>
                <a:latin typeface="Gill Sans MT"/>
                <a:ea typeface="Gill Sans MT"/>
                <a:cs typeface="Gill Sans MT"/>
                <a:sym typeface="Gill Sans MT"/>
              </a:defRPr>
            </a:lvl1pPr>
          </a:lstStyle>
          <a:p>
            <a:pPr lvl="0">
              <a:defRPr sz="1800">
                <a:solidFill>
                  <a:srgbClr val="000000"/>
                </a:solidFill>
              </a:defRPr>
            </a:pPr>
            <a:r>
              <a:rPr sz="3300">
                <a:solidFill>
                  <a:srgbClr val="000099"/>
                </a:solidFill>
              </a:rPr>
              <a:t>DHCP and NAT: How do they Work Together?</a:t>
            </a:r>
          </a:p>
        </p:txBody>
      </p:sp>
      <p:pic>
        <p:nvPicPr>
          <p:cNvPr id="478"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pic>
        <p:nvPicPr>
          <p:cNvPr id="479" name="Screen Shot 2014-02-25 at 12.54.43 AM.png"/>
          <p:cNvPicPr/>
          <p:nvPr/>
        </p:nvPicPr>
        <p:blipFill>
          <a:blip r:embed="rId3">
            <a:extLst/>
          </a:blip>
          <a:stretch>
            <a:fillRect/>
          </a:stretch>
        </p:blipFill>
        <p:spPr>
          <a:xfrm>
            <a:off x="1336675" y="1762125"/>
            <a:ext cx="3243263" cy="1709738"/>
          </a:xfrm>
          <a:prstGeom prst="rect">
            <a:avLst/>
          </a:prstGeom>
          <a:ln w="12700">
            <a:miter lim="400000"/>
          </a:ln>
        </p:spPr>
      </p:pic>
      <p:pic>
        <p:nvPicPr>
          <p:cNvPr id="480" name="Screen Shot 2014-02-25 at 12.54.58 AM.png"/>
          <p:cNvPicPr/>
          <p:nvPr/>
        </p:nvPicPr>
        <p:blipFill>
          <a:blip r:embed="rId4">
            <a:extLst/>
          </a:blip>
          <a:stretch>
            <a:fillRect/>
          </a:stretch>
        </p:blipFill>
        <p:spPr>
          <a:xfrm>
            <a:off x="5199062" y="1746250"/>
            <a:ext cx="3262313" cy="1739900"/>
          </a:xfrm>
          <a:prstGeom prst="rect">
            <a:avLst/>
          </a:prstGeom>
          <a:ln w="12700">
            <a:miter lim="400000"/>
          </a:ln>
        </p:spPr>
      </p:pic>
      <p:pic>
        <p:nvPicPr>
          <p:cNvPr id="481" name="Screen Shot 2014-02-25 at 12.56.40 AM.png"/>
          <p:cNvPicPr/>
          <p:nvPr/>
        </p:nvPicPr>
        <p:blipFill>
          <a:blip r:embed="rId5">
            <a:extLst/>
          </a:blip>
          <a:stretch>
            <a:fillRect/>
          </a:stretch>
        </p:blipFill>
        <p:spPr>
          <a:xfrm>
            <a:off x="4103687" y="4195762"/>
            <a:ext cx="5630863" cy="2049463"/>
          </a:xfrm>
          <a:prstGeom prst="rect">
            <a:avLst/>
          </a:prstGeom>
          <a:ln w="12700">
            <a:miter lim="400000"/>
          </a:ln>
        </p:spPr>
      </p:pic>
      <p:pic>
        <p:nvPicPr>
          <p:cNvPr id="482" name="Screen Shot 2014-02-25 at 12.55.12 AM.png"/>
          <p:cNvPicPr/>
          <p:nvPr/>
        </p:nvPicPr>
        <p:blipFill>
          <a:blip r:embed="rId6">
            <a:extLst/>
          </a:blip>
          <a:stretch>
            <a:fillRect/>
          </a:stretch>
        </p:blipFill>
        <p:spPr>
          <a:xfrm>
            <a:off x="177800" y="4138612"/>
            <a:ext cx="3833813" cy="2162176"/>
          </a:xfrm>
          <a:prstGeom prst="rect">
            <a:avLst/>
          </a:prstGeom>
          <a:ln w="12700">
            <a:miter lim="400000"/>
          </a:ln>
        </p:spPr>
      </p:pic>
      <p:sp>
        <p:nvSpPr>
          <p:cNvPr id="483" name="Shape 483"/>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26</a:t>
            </a:r>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Shape 485"/>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486" name="Shape 486"/>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Configuring DHCP for NAT</a:t>
            </a:r>
          </a:p>
        </p:txBody>
      </p:sp>
      <p:pic>
        <p:nvPicPr>
          <p:cNvPr id="487"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pic>
        <p:nvPicPr>
          <p:cNvPr id="488" name="Screen Shot 2014-02-25 at 12.57.11 AM.png"/>
          <p:cNvPicPr/>
          <p:nvPr/>
        </p:nvPicPr>
        <p:blipFill>
          <a:blip r:embed="rId3">
            <a:extLst/>
          </a:blip>
          <a:stretch>
            <a:fillRect/>
          </a:stretch>
        </p:blipFill>
        <p:spPr>
          <a:xfrm>
            <a:off x="258762" y="1200150"/>
            <a:ext cx="4752976" cy="2449513"/>
          </a:xfrm>
          <a:prstGeom prst="rect">
            <a:avLst/>
          </a:prstGeom>
          <a:ln w="12700">
            <a:miter lim="400000"/>
          </a:ln>
        </p:spPr>
      </p:pic>
      <p:pic>
        <p:nvPicPr>
          <p:cNvPr id="489" name="Screen Shot 2014-02-25 at 12.56.55 AM.png"/>
          <p:cNvPicPr/>
          <p:nvPr/>
        </p:nvPicPr>
        <p:blipFill>
          <a:blip r:embed="rId4">
            <a:extLst/>
          </a:blip>
          <a:stretch>
            <a:fillRect/>
          </a:stretch>
        </p:blipFill>
        <p:spPr>
          <a:xfrm>
            <a:off x="5376862" y="1200150"/>
            <a:ext cx="4943476" cy="2449513"/>
          </a:xfrm>
          <a:prstGeom prst="rect">
            <a:avLst/>
          </a:prstGeom>
          <a:ln w="12700">
            <a:miter lim="400000"/>
          </a:ln>
        </p:spPr>
      </p:pic>
      <p:pic>
        <p:nvPicPr>
          <p:cNvPr id="490" name="Screen Shot 2014-02-25 at 12.58.38 AM.png"/>
          <p:cNvPicPr/>
          <p:nvPr/>
        </p:nvPicPr>
        <p:blipFill>
          <a:blip r:embed="rId5">
            <a:extLst/>
          </a:blip>
          <a:stretch>
            <a:fillRect/>
          </a:stretch>
        </p:blipFill>
        <p:spPr>
          <a:xfrm>
            <a:off x="2320925" y="3754437"/>
            <a:ext cx="6105525" cy="2890838"/>
          </a:xfrm>
          <a:prstGeom prst="rect">
            <a:avLst/>
          </a:prstGeom>
          <a:ln w="12700">
            <a:miter lim="400000"/>
          </a:ln>
        </p:spPr>
      </p:pic>
      <p:sp>
        <p:nvSpPr>
          <p:cNvPr id="491" name="Shape 491"/>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27</a:t>
            </a:r>
          </a:p>
        </p:txBody>
      </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 name="Shape 493"/>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494" name="Shape 494"/>
          <p:cNvSpPr>
            <a:spLocks noGrp="1"/>
          </p:cNvSpPr>
          <p:nvPr>
            <p:ph type="title"/>
          </p:nvPr>
        </p:nvSpPr>
        <p:spPr>
          <a:xfrm>
            <a:off x="906462" y="187325"/>
            <a:ext cx="8091488" cy="908050"/>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Configuring DHCP for NAT</a:t>
            </a:r>
          </a:p>
        </p:txBody>
      </p:sp>
      <p:pic>
        <p:nvPicPr>
          <p:cNvPr id="495"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pic>
        <p:nvPicPr>
          <p:cNvPr id="496" name="Screen Shot 2014-02-25 at 12.58.17 AM.png"/>
          <p:cNvPicPr/>
          <p:nvPr/>
        </p:nvPicPr>
        <p:blipFill>
          <a:blip r:embed="rId3">
            <a:extLst/>
          </a:blip>
          <a:stretch>
            <a:fillRect/>
          </a:stretch>
        </p:blipFill>
        <p:spPr>
          <a:xfrm>
            <a:off x="3182937" y="4260850"/>
            <a:ext cx="5692776" cy="2141538"/>
          </a:xfrm>
          <a:prstGeom prst="rect">
            <a:avLst/>
          </a:prstGeom>
          <a:ln w="12700">
            <a:miter lim="400000"/>
          </a:ln>
        </p:spPr>
      </p:pic>
      <p:pic>
        <p:nvPicPr>
          <p:cNvPr id="497" name="Screen Shot 2014-02-25 at 12.59.02 AM.png"/>
          <p:cNvPicPr/>
          <p:nvPr/>
        </p:nvPicPr>
        <p:blipFill>
          <a:blip r:embed="rId4">
            <a:extLst/>
          </a:blip>
          <a:stretch>
            <a:fillRect/>
          </a:stretch>
        </p:blipFill>
        <p:spPr>
          <a:xfrm>
            <a:off x="473075" y="1260475"/>
            <a:ext cx="4562475" cy="2835275"/>
          </a:xfrm>
          <a:prstGeom prst="rect">
            <a:avLst/>
          </a:prstGeom>
          <a:ln w="12700">
            <a:miter lim="400000"/>
          </a:ln>
        </p:spPr>
      </p:pic>
      <p:sp>
        <p:nvSpPr>
          <p:cNvPr id="498" name="Shape 498"/>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28</a:t>
            </a:r>
          </a:p>
        </p:txBody>
      </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 name="Shape 500"/>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501" name="Shape 501"/>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Configuring DHCP for NAT</a:t>
            </a:r>
          </a:p>
        </p:txBody>
      </p:sp>
      <p:pic>
        <p:nvPicPr>
          <p:cNvPr id="502"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pic>
        <p:nvPicPr>
          <p:cNvPr id="503" name="Screen Shot 2014-02-25 at 12.59.28 AM.png"/>
          <p:cNvPicPr/>
          <p:nvPr/>
        </p:nvPicPr>
        <p:blipFill>
          <a:blip r:embed="rId3">
            <a:extLst/>
          </a:blip>
          <a:stretch>
            <a:fillRect/>
          </a:stretch>
        </p:blipFill>
        <p:spPr>
          <a:xfrm>
            <a:off x="939800" y="1558925"/>
            <a:ext cx="8039100" cy="4508500"/>
          </a:xfrm>
          <a:prstGeom prst="rect">
            <a:avLst/>
          </a:prstGeom>
          <a:ln w="12700">
            <a:miter lim="400000"/>
          </a:ln>
        </p:spPr>
      </p:pic>
      <p:grpSp>
        <p:nvGrpSpPr>
          <p:cNvPr id="506" name="Group 506"/>
          <p:cNvGrpSpPr/>
          <p:nvPr/>
        </p:nvGrpSpPr>
        <p:grpSpPr>
          <a:xfrm>
            <a:off x="576262" y="1157287"/>
            <a:ext cx="4819651" cy="422256"/>
            <a:chOff x="0" y="0"/>
            <a:chExt cx="4819650" cy="422255"/>
          </a:xfrm>
        </p:grpSpPr>
        <p:sp>
          <p:nvSpPr>
            <p:cNvPr id="504" name="Shape 504"/>
            <p:cNvSpPr/>
            <p:nvPr/>
          </p:nvSpPr>
          <p:spPr>
            <a:xfrm>
              <a:off x="0" y="-1"/>
              <a:ext cx="4819650" cy="422257"/>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Times New Roman"/>
                  <a:ea typeface="Times New Roman"/>
                  <a:cs typeface="Times New Roman"/>
                  <a:sym typeface="Times New Roman"/>
                </a:defRPr>
              </a:pPr>
              <a:endParaRPr/>
            </a:p>
          </p:txBody>
        </p:sp>
        <p:sp>
          <p:nvSpPr>
            <p:cNvPr id="505" name="Shape 505"/>
            <p:cNvSpPr/>
            <p:nvPr/>
          </p:nvSpPr>
          <p:spPr>
            <a:xfrm>
              <a:off x="0" y="0"/>
              <a:ext cx="4819650" cy="3299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400">
                  <a:solidFill>
                    <a:srgbClr val="FF2600"/>
                  </a:solidFill>
                  <a:latin typeface="Times New Roman"/>
                  <a:ea typeface="Times New Roman"/>
                  <a:cs typeface="Times New Roman"/>
                  <a:sym typeface="Times New Roman"/>
                </a:defRPr>
              </a:lvl1pPr>
            </a:lstStyle>
            <a:p>
              <a:pPr lvl="0">
                <a:defRPr sz="1800">
                  <a:solidFill>
                    <a:srgbClr val="000000"/>
                  </a:solidFill>
                </a:defRPr>
              </a:pPr>
              <a:r>
                <a:rPr sz="2400">
                  <a:solidFill>
                    <a:srgbClr val="FF2600"/>
                  </a:solidFill>
                </a:rPr>
                <a:t>Step 1: DHCP discover by host </a:t>
              </a:r>
            </a:p>
          </p:txBody>
        </p:sp>
      </p:grpSp>
      <p:sp>
        <p:nvSpPr>
          <p:cNvPr id="507" name="Shape 507"/>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29</a:t>
            </a:r>
          </a:p>
        </p:txBody>
      </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 name="Shape 509"/>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510" name="Shape 510"/>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Configuring DHCP for NAT</a:t>
            </a:r>
          </a:p>
        </p:txBody>
      </p:sp>
      <p:pic>
        <p:nvPicPr>
          <p:cNvPr id="511"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pic>
        <p:nvPicPr>
          <p:cNvPr id="512" name="Screen Shot 2014-02-25 at 1.00.56 AM.png"/>
          <p:cNvPicPr/>
          <p:nvPr/>
        </p:nvPicPr>
        <p:blipFill>
          <a:blip r:embed="rId3">
            <a:extLst/>
          </a:blip>
          <a:stretch>
            <a:fillRect/>
          </a:stretch>
        </p:blipFill>
        <p:spPr>
          <a:xfrm>
            <a:off x="1160462" y="1843087"/>
            <a:ext cx="7874001" cy="4494213"/>
          </a:xfrm>
          <a:prstGeom prst="rect">
            <a:avLst/>
          </a:prstGeom>
          <a:ln w="12700">
            <a:miter lim="400000"/>
          </a:ln>
        </p:spPr>
      </p:pic>
      <p:grpSp>
        <p:nvGrpSpPr>
          <p:cNvPr id="515" name="Group 515"/>
          <p:cNvGrpSpPr/>
          <p:nvPr/>
        </p:nvGrpSpPr>
        <p:grpSpPr>
          <a:xfrm>
            <a:off x="450850" y="1279524"/>
            <a:ext cx="4648200" cy="422257"/>
            <a:chOff x="0" y="0"/>
            <a:chExt cx="4648200" cy="422255"/>
          </a:xfrm>
        </p:grpSpPr>
        <p:sp>
          <p:nvSpPr>
            <p:cNvPr id="513" name="Shape 513"/>
            <p:cNvSpPr/>
            <p:nvPr/>
          </p:nvSpPr>
          <p:spPr>
            <a:xfrm>
              <a:off x="0" y="-1"/>
              <a:ext cx="4648200" cy="422257"/>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Times New Roman"/>
                  <a:ea typeface="Times New Roman"/>
                  <a:cs typeface="Times New Roman"/>
                  <a:sym typeface="Times New Roman"/>
                </a:defRPr>
              </a:pPr>
              <a:endParaRPr/>
            </a:p>
          </p:txBody>
        </p:sp>
        <p:sp>
          <p:nvSpPr>
            <p:cNvPr id="514" name="Shape 514"/>
            <p:cNvSpPr/>
            <p:nvPr/>
          </p:nvSpPr>
          <p:spPr>
            <a:xfrm>
              <a:off x="0" y="0"/>
              <a:ext cx="4648200" cy="3299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400">
                  <a:solidFill>
                    <a:srgbClr val="FF2600"/>
                  </a:solidFill>
                  <a:latin typeface="Times New Roman"/>
                  <a:ea typeface="Times New Roman"/>
                  <a:cs typeface="Times New Roman"/>
                  <a:sym typeface="Times New Roman"/>
                </a:defRPr>
              </a:lvl1pPr>
            </a:lstStyle>
            <a:p>
              <a:pPr lvl="0">
                <a:defRPr sz="1800">
                  <a:solidFill>
                    <a:srgbClr val="000000"/>
                  </a:solidFill>
                </a:defRPr>
              </a:pPr>
              <a:r>
                <a:rPr sz="2400">
                  <a:solidFill>
                    <a:srgbClr val="FF2600"/>
                  </a:solidFill>
                </a:rPr>
                <a:t>Step 2: DHCP offer by server</a:t>
              </a:r>
            </a:p>
          </p:txBody>
        </p:sp>
      </p:grpSp>
      <p:sp>
        <p:nvSpPr>
          <p:cNvPr id="516" name="Shape 516"/>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30</a:t>
            </a:r>
          </a:p>
        </p:txBody>
      </p:sp>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 name="Shape 518"/>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519" name="Shape 519"/>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Configuring DHCP for NAT</a:t>
            </a:r>
          </a:p>
        </p:txBody>
      </p:sp>
      <p:pic>
        <p:nvPicPr>
          <p:cNvPr id="520"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pic>
        <p:nvPicPr>
          <p:cNvPr id="521" name="Screen Shot 2014-02-25 at 1.01.58 AM.png"/>
          <p:cNvPicPr/>
          <p:nvPr/>
        </p:nvPicPr>
        <p:blipFill>
          <a:blip r:embed="rId3">
            <a:extLst/>
          </a:blip>
          <a:stretch>
            <a:fillRect/>
          </a:stretch>
        </p:blipFill>
        <p:spPr>
          <a:xfrm>
            <a:off x="993775" y="1697037"/>
            <a:ext cx="8456613" cy="4743451"/>
          </a:xfrm>
          <a:prstGeom prst="rect">
            <a:avLst/>
          </a:prstGeom>
          <a:ln w="12700">
            <a:miter lim="400000"/>
          </a:ln>
        </p:spPr>
      </p:pic>
      <p:grpSp>
        <p:nvGrpSpPr>
          <p:cNvPr id="524" name="Group 524"/>
          <p:cNvGrpSpPr/>
          <p:nvPr/>
        </p:nvGrpSpPr>
        <p:grpSpPr>
          <a:xfrm>
            <a:off x="504824" y="1206499"/>
            <a:ext cx="5495927" cy="420670"/>
            <a:chOff x="0" y="0"/>
            <a:chExt cx="5495925" cy="420668"/>
          </a:xfrm>
        </p:grpSpPr>
        <p:sp>
          <p:nvSpPr>
            <p:cNvPr id="522" name="Shape 522"/>
            <p:cNvSpPr/>
            <p:nvPr/>
          </p:nvSpPr>
          <p:spPr>
            <a:xfrm>
              <a:off x="-1" y="-1"/>
              <a:ext cx="5495672" cy="420670"/>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Times New Roman"/>
                  <a:ea typeface="Times New Roman"/>
                  <a:cs typeface="Times New Roman"/>
                  <a:sym typeface="Times New Roman"/>
                </a:defRPr>
              </a:pPr>
              <a:endParaRPr/>
            </a:p>
          </p:txBody>
        </p:sp>
        <p:sp>
          <p:nvSpPr>
            <p:cNvPr id="523" name="Shape 523"/>
            <p:cNvSpPr/>
            <p:nvPr/>
          </p:nvSpPr>
          <p:spPr>
            <a:xfrm>
              <a:off x="-1" y="0"/>
              <a:ext cx="5495927" cy="3299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400">
                  <a:solidFill>
                    <a:srgbClr val="FF2600"/>
                  </a:solidFill>
                  <a:latin typeface="Times New Roman"/>
                  <a:ea typeface="Times New Roman"/>
                  <a:cs typeface="Times New Roman"/>
                  <a:sym typeface="Times New Roman"/>
                </a:defRPr>
              </a:lvl1pPr>
            </a:lstStyle>
            <a:p>
              <a:pPr lvl="0">
                <a:defRPr sz="1800">
                  <a:solidFill>
                    <a:srgbClr val="000000"/>
                  </a:solidFill>
                </a:defRPr>
              </a:pPr>
              <a:r>
                <a:rPr sz="2400">
                  <a:solidFill>
                    <a:srgbClr val="FF2600"/>
                  </a:solidFill>
                </a:rPr>
                <a:t>Step 3: DHCP request by host </a:t>
              </a:r>
            </a:p>
          </p:txBody>
        </p:sp>
      </p:grpSp>
      <p:sp>
        <p:nvSpPr>
          <p:cNvPr id="525" name="Shape 525"/>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31</a:t>
            </a:r>
          </a:p>
        </p:txBody>
      </p:sp>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 name="Shape 527"/>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528" name="Shape 528"/>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Configuring DHCP for NAT</a:t>
            </a:r>
          </a:p>
        </p:txBody>
      </p:sp>
      <p:pic>
        <p:nvPicPr>
          <p:cNvPr id="529"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pic>
        <p:nvPicPr>
          <p:cNvPr id="530" name="Screen Shot 2014-02-25 at 1.02.32 AM.png"/>
          <p:cNvPicPr/>
          <p:nvPr/>
        </p:nvPicPr>
        <p:blipFill>
          <a:blip r:embed="rId3">
            <a:extLst/>
          </a:blip>
          <a:stretch>
            <a:fillRect/>
          </a:stretch>
        </p:blipFill>
        <p:spPr>
          <a:xfrm>
            <a:off x="1155700" y="1811337"/>
            <a:ext cx="7593013" cy="4197351"/>
          </a:xfrm>
          <a:prstGeom prst="rect">
            <a:avLst/>
          </a:prstGeom>
          <a:ln w="12700">
            <a:miter lim="400000"/>
          </a:ln>
        </p:spPr>
      </p:pic>
      <p:grpSp>
        <p:nvGrpSpPr>
          <p:cNvPr id="533" name="Group 533"/>
          <p:cNvGrpSpPr/>
          <p:nvPr/>
        </p:nvGrpSpPr>
        <p:grpSpPr>
          <a:xfrm>
            <a:off x="693737" y="1263649"/>
            <a:ext cx="5605463" cy="422257"/>
            <a:chOff x="0" y="0"/>
            <a:chExt cx="5605462" cy="422255"/>
          </a:xfrm>
        </p:grpSpPr>
        <p:sp>
          <p:nvSpPr>
            <p:cNvPr id="531" name="Shape 531"/>
            <p:cNvSpPr/>
            <p:nvPr/>
          </p:nvSpPr>
          <p:spPr>
            <a:xfrm>
              <a:off x="0" y="-1"/>
              <a:ext cx="5605203" cy="422257"/>
            </a:xfrm>
            <a:prstGeom prst="rect">
              <a:avLst/>
            </a:prstGeom>
            <a:solidFill>
              <a:srgbClr val="FFFFFF"/>
            </a:solidFill>
            <a:ln w="12700" cap="flat">
              <a:noFill/>
              <a:miter lim="400000"/>
            </a:ln>
            <a:effectLst/>
          </p:spPr>
          <p:txBody>
            <a:bodyPr wrap="square" lIns="0" tIns="0" rIns="0" bIns="0" numCol="1" anchor="t">
              <a:noAutofit/>
            </a:bodyPr>
            <a:lstStyle/>
            <a:p>
              <a:pPr lvl="0">
                <a:defRPr>
                  <a:latin typeface="Times New Roman"/>
                  <a:ea typeface="Times New Roman"/>
                  <a:cs typeface="Times New Roman"/>
                  <a:sym typeface="Times New Roman"/>
                </a:defRPr>
              </a:pPr>
              <a:endParaRPr/>
            </a:p>
          </p:txBody>
        </p:sp>
        <p:sp>
          <p:nvSpPr>
            <p:cNvPr id="532" name="Shape 532"/>
            <p:cNvSpPr/>
            <p:nvPr/>
          </p:nvSpPr>
          <p:spPr>
            <a:xfrm>
              <a:off x="0" y="0"/>
              <a:ext cx="5605463" cy="32995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defRPr sz="2400">
                  <a:solidFill>
                    <a:srgbClr val="FF2600"/>
                  </a:solidFill>
                  <a:latin typeface="Times New Roman"/>
                  <a:ea typeface="Times New Roman"/>
                  <a:cs typeface="Times New Roman"/>
                  <a:sym typeface="Times New Roman"/>
                </a:defRPr>
              </a:lvl1pPr>
            </a:lstStyle>
            <a:p>
              <a:pPr lvl="0">
                <a:defRPr sz="1800">
                  <a:solidFill>
                    <a:srgbClr val="000000"/>
                  </a:solidFill>
                </a:defRPr>
              </a:pPr>
              <a:r>
                <a:rPr sz="2400">
                  <a:solidFill>
                    <a:srgbClr val="FF2600"/>
                  </a:solidFill>
                </a:rPr>
                <a:t>Step 4 : DHCP Confirmation by server </a:t>
              </a:r>
            </a:p>
          </p:txBody>
        </p:sp>
      </p:grpSp>
      <p:sp>
        <p:nvSpPr>
          <p:cNvPr id="534" name="Shape 534"/>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32</a:t>
            </a:r>
          </a:p>
        </p:txBody>
      </p:sp>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 name="Shape 536"/>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537" name="Shape 537"/>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Special Issues-1</a:t>
            </a:r>
          </a:p>
        </p:txBody>
      </p:sp>
      <p:pic>
        <p:nvPicPr>
          <p:cNvPr id="538"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pic>
        <p:nvPicPr>
          <p:cNvPr id="539" name="Screen Shot 2014-02-25 at 1.04.37 AM.png"/>
          <p:cNvPicPr/>
          <p:nvPr/>
        </p:nvPicPr>
        <p:blipFill>
          <a:blip r:embed="rId3">
            <a:extLst/>
          </a:blip>
          <a:stretch>
            <a:fillRect/>
          </a:stretch>
        </p:blipFill>
        <p:spPr>
          <a:xfrm>
            <a:off x="1133475" y="1476375"/>
            <a:ext cx="8007350" cy="4413250"/>
          </a:xfrm>
          <a:prstGeom prst="rect">
            <a:avLst/>
          </a:prstGeom>
          <a:ln w="12700">
            <a:miter lim="400000"/>
          </a:ln>
        </p:spPr>
      </p:pic>
      <p:sp>
        <p:nvSpPr>
          <p:cNvPr id="540" name="Shape 540"/>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33</a:t>
            </a:r>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27" name="Shape 27"/>
          <p:cNvSpPr/>
          <p:nvPr/>
        </p:nvSpPr>
        <p:spPr>
          <a:xfrm>
            <a:off x="5913437" y="6467474"/>
            <a:ext cx="2894013"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a:spcBef>
                <a:spcPts val="0"/>
              </a:spcBef>
              <a:defRPr sz="1200">
                <a:latin typeface="Tahoma"/>
                <a:ea typeface="Tahoma"/>
                <a:cs typeface="Tahoma"/>
                <a:sym typeface="Tahoma"/>
              </a:defRPr>
            </a:lvl1pPr>
          </a:lstStyle>
          <a:p>
            <a:pPr lvl="0">
              <a:defRPr sz="1800"/>
            </a:pPr>
            <a:r>
              <a:rPr sz="1200"/>
              <a:t> </a:t>
            </a:r>
          </a:p>
        </p:txBody>
      </p:sp>
      <p:sp>
        <p:nvSpPr>
          <p:cNvPr id="28" name="Shape 28"/>
          <p:cNvSpPr/>
          <p:nvPr/>
        </p:nvSpPr>
        <p:spPr>
          <a:xfrm>
            <a:off x="8705850" y="6462712"/>
            <a:ext cx="674688"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200">
                <a:latin typeface="Tahoma"/>
                <a:ea typeface="Tahoma"/>
                <a:cs typeface="Tahoma"/>
                <a:sym typeface="Tahoma"/>
              </a:defRPr>
            </a:lvl1pPr>
          </a:lstStyle>
          <a:p>
            <a:pPr lvl="0">
              <a:defRPr sz="1800"/>
            </a:pPr>
            <a:r>
              <a:rPr sz="1200"/>
              <a:t> </a:t>
            </a:r>
          </a:p>
        </p:txBody>
      </p:sp>
      <p:pic>
        <p:nvPicPr>
          <p:cNvPr id="29" name="underline_base.png" descr="underline_base"/>
          <p:cNvPicPr/>
          <p:nvPr/>
        </p:nvPicPr>
        <p:blipFill>
          <a:blip r:embed="rId2">
            <a:extLst/>
          </a:blip>
          <a:stretch>
            <a:fillRect/>
          </a:stretch>
        </p:blipFill>
        <p:spPr>
          <a:xfrm>
            <a:off x="2354262" y="3733800"/>
            <a:ext cx="4113213" cy="173038"/>
          </a:xfrm>
          <a:prstGeom prst="rect">
            <a:avLst/>
          </a:prstGeom>
          <a:ln w="12700">
            <a:miter lim="400000"/>
          </a:ln>
        </p:spPr>
      </p:pic>
      <p:sp>
        <p:nvSpPr>
          <p:cNvPr id="30" name="Shape 30"/>
          <p:cNvSpPr/>
          <p:nvPr/>
        </p:nvSpPr>
        <p:spPr>
          <a:xfrm>
            <a:off x="1727200" y="2301874"/>
            <a:ext cx="7772400" cy="1295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spcBef>
                <a:spcPts val="0"/>
              </a:spcBef>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NAT: Network Address Translation </a:t>
            </a:r>
          </a:p>
        </p:txBody>
      </p:sp>
      <p:sp>
        <p:nvSpPr>
          <p:cNvPr id="31" name="Shape 31"/>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3</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 name="Shape 542"/>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543" name="Shape 543"/>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Special Issues -2</a:t>
            </a:r>
          </a:p>
        </p:txBody>
      </p:sp>
      <p:pic>
        <p:nvPicPr>
          <p:cNvPr id="544"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pic>
        <p:nvPicPr>
          <p:cNvPr id="545" name="Screen Shot 2014-02-25 at 1.06.38 AM.png"/>
          <p:cNvPicPr/>
          <p:nvPr/>
        </p:nvPicPr>
        <p:blipFill>
          <a:blip r:embed="rId3">
            <a:extLst/>
          </a:blip>
          <a:stretch>
            <a:fillRect/>
          </a:stretch>
        </p:blipFill>
        <p:spPr>
          <a:xfrm>
            <a:off x="927100" y="1181100"/>
            <a:ext cx="8051800" cy="4495800"/>
          </a:xfrm>
          <a:prstGeom prst="rect">
            <a:avLst/>
          </a:prstGeom>
          <a:ln w="12700">
            <a:miter lim="400000"/>
          </a:ln>
        </p:spPr>
      </p:pic>
      <p:sp>
        <p:nvSpPr>
          <p:cNvPr id="546" name="Shape 546"/>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34</a:t>
            </a:r>
          </a:p>
        </p:txBody>
      </p:sp>
    </p:spTree>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8" name="Shape 548"/>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549" name="Shape 549"/>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Special Issues -3</a:t>
            </a:r>
          </a:p>
        </p:txBody>
      </p:sp>
      <p:pic>
        <p:nvPicPr>
          <p:cNvPr id="550"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pic>
        <p:nvPicPr>
          <p:cNvPr id="551" name="Screen Shot 2014-02-25 at 1.04.50 AM.png"/>
          <p:cNvPicPr/>
          <p:nvPr/>
        </p:nvPicPr>
        <p:blipFill>
          <a:blip r:embed="rId3">
            <a:extLst/>
          </a:blip>
          <a:stretch>
            <a:fillRect/>
          </a:stretch>
        </p:blipFill>
        <p:spPr>
          <a:xfrm>
            <a:off x="965200" y="1608137"/>
            <a:ext cx="7988300" cy="4292601"/>
          </a:xfrm>
          <a:prstGeom prst="rect">
            <a:avLst/>
          </a:prstGeom>
          <a:ln w="12700">
            <a:miter lim="400000"/>
          </a:ln>
        </p:spPr>
      </p:pic>
      <p:sp>
        <p:nvSpPr>
          <p:cNvPr id="552" name="Shape 552"/>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35</a:t>
            </a:r>
          </a:p>
        </p:txBody>
      </p:sp>
    </p:spTree>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4" name="Shape 554"/>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555" name="Shape 555"/>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812800">
              <a:defRPr sz="3900">
                <a:solidFill>
                  <a:srgbClr val="000099"/>
                </a:solidFill>
                <a:latin typeface="Gill Sans MT"/>
                <a:ea typeface="Gill Sans MT"/>
                <a:cs typeface="Gill Sans MT"/>
                <a:sym typeface="Gill Sans MT"/>
              </a:defRPr>
            </a:lvl1pPr>
          </a:lstStyle>
          <a:p>
            <a:pPr lvl="0">
              <a:defRPr sz="1800">
                <a:solidFill>
                  <a:srgbClr val="000000"/>
                </a:solidFill>
              </a:defRPr>
            </a:pPr>
            <a:r>
              <a:rPr sz="3900" dirty="0">
                <a:solidFill>
                  <a:srgbClr val="000099"/>
                </a:solidFill>
              </a:rPr>
              <a:t>How to Renew the assigned IP Address</a:t>
            </a:r>
          </a:p>
        </p:txBody>
      </p:sp>
      <p:pic>
        <p:nvPicPr>
          <p:cNvPr id="556"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sp>
        <p:nvSpPr>
          <p:cNvPr id="557" name="Shape 557"/>
          <p:cNvSpPr/>
          <p:nvPr/>
        </p:nvSpPr>
        <p:spPr>
          <a:xfrm>
            <a:off x="352425" y="1584483"/>
            <a:ext cx="9201150" cy="4431983"/>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p>
            <a:pPr marL="170358" lvl="0" indent="-170358" algn="l">
              <a:lnSpc>
                <a:spcPct val="150000"/>
              </a:lnSpc>
              <a:buClr>
                <a:srgbClr val="FF2600"/>
              </a:buClr>
              <a:buSzPct val="100000"/>
              <a:buChar char="•"/>
              <a:defRPr sz="1800"/>
            </a:pPr>
            <a:r>
              <a:rPr sz="2600" dirty="0">
                <a:solidFill>
                  <a:srgbClr val="FF2600"/>
                </a:solidFill>
                <a:latin typeface="Times New Roman Bold"/>
                <a:ea typeface="Times New Roman Bold"/>
                <a:cs typeface="Times New Roman Bold"/>
                <a:sym typeface="Times New Roman Bold"/>
              </a:rPr>
              <a:t>Lease Time : </a:t>
            </a:r>
            <a:r>
              <a:rPr sz="2600" dirty="0">
                <a:latin typeface="Times New Roman"/>
                <a:ea typeface="Times New Roman"/>
                <a:cs typeface="Times New Roman"/>
                <a:sym typeface="Times New Roman"/>
              </a:rPr>
              <a:t>The duration or length of time the allocation of this IP address is valid. After this time, the host will not be able to use its assigned IP address. Therefore, the host needs to renew the lease.</a:t>
            </a:r>
          </a:p>
          <a:p>
            <a:pPr marL="532429" lvl="1" indent="-151429" algn="l">
              <a:lnSpc>
                <a:spcPct val="150000"/>
              </a:lnSpc>
              <a:buSzPct val="100000"/>
              <a:buChar char="•"/>
              <a:defRPr sz="1800"/>
            </a:pPr>
            <a:r>
              <a:rPr sz="2600" dirty="0">
                <a:latin typeface="Times New Roman"/>
                <a:ea typeface="Times New Roman"/>
                <a:cs typeface="Times New Roman"/>
                <a:sym typeface="Times New Roman"/>
              </a:rPr>
              <a:t>Lease time can be of any length: hours, days, months </a:t>
            </a:r>
            <a:r>
              <a:rPr sz="2600" dirty="0" err="1">
                <a:latin typeface="Times New Roman"/>
                <a:ea typeface="Times New Roman"/>
                <a:cs typeface="Times New Roman"/>
                <a:sym typeface="Times New Roman"/>
              </a:rPr>
              <a:t>etc</a:t>
            </a:r>
            <a:r>
              <a:rPr sz="2600" dirty="0">
                <a:latin typeface="Times New Roman"/>
                <a:ea typeface="Times New Roman"/>
                <a:cs typeface="Times New Roman"/>
                <a:sym typeface="Times New Roman"/>
              </a:rPr>
              <a:t> </a:t>
            </a:r>
          </a:p>
          <a:p>
            <a:pPr marL="532429" lvl="1" indent="-151429" algn="l">
              <a:lnSpc>
                <a:spcPct val="150000"/>
              </a:lnSpc>
              <a:buClr>
                <a:srgbClr val="FF2600"/>
              </a:buClr>
              <a:buSzPct val="100000"/>
              <a:buChar char="•"/>
              <a:defRPr sz="1800"/>
            </a:pPr>
            <a:r>
              <a:rPr sz="2600" dirty="0">
                <a:solidFill>
                  <a:srgbClr val="FF2600"/>
                </a:solidFill>
                <a:latin typeface="Times New Roman Bold"/>
                <a:ea typeface="Times New Roman Bold"/>
                <a:cs typeface="Times New Roman Bold"/>
                <a:sym typeface="Times New Roman Bold"/>
              </a:rPr>
              <a:t>Long lease time</a:t>
            </a:r>
            <a:r>
              <a:rPr sz="2600" dirty="0">
                <a:latin typeface="Times New Roman"/>
                <a:ea typeface="Times New Roman"/>
                <a:cs typeface="Times New Roman"/>
                <a:sym typeface="Times New Roman"/>
              </a:rPr>
              <a:t>: less traffic but wastes IP addresses. </a:t>
            </a:r>
            <a:r>
              <a:rPr sz="2600" dirty="0">
                <a:solidFill>
                  <a:srgbClr val="FF2600"/>
                </a:solidFill>
                <a:latin typeface="Times New Roman Bold"/>
                <a:ea typeface="Times New Roman Bold"/>
                <a:cs typeface="Times New Roman Bold"/>
                <a:sym typeface="Times New Roman Bold"/>
              </a:rPr>
              <a:t>Short Lease time</a:t>
            </a:r>
            <a:r>
              <a:rPr sz="2600" dirty="0">
                <a:latin typeface="Times New Roman"/>
                <a:ea typeface="Times New Roman"/>
                <a:cs typeface="Times New Roman"/>
                <a:sym typeface="Times New Roman"/>
              </a:rPr>
              <a:t>: higher overhead but the utilization of IP addresses could be better. </a:t>
            </a:r>
          </a:p>
        </p:txBody>
      </p:sp>
      <p:sp>
        <p:nvSpPr>
          <p:cNvPr id="558" name="Shape 558"/>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36</a:t>
            </a:r>
          </a:p>
        </p:txBody>
      </p:sp>
    </p:spTree>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95300" y="3165"/>
            <a:ext cx="8915400" cy="1325564"/>
          </a:xfrm>
        </p:spPr>
        <p:txBody>
          <a:bodyPr/>
          <a:lstStyle/>
          <a:p>
            <a:pPr marL="170358" lvl="0" indent="-170358" algn="l">
              <a:buClr>
                <a:srgbClr val="FF2600"/>
              </a:buClr>
              <a:buSzPct val="100000"/>
              <a:buChar char="•"/>
              <a:defRPr sz="1800"/>
            </a:pPr>
            <a:r>
              <a:rPr lang="en-US" sz="2800" dirty="0">
                <a:solidFill>
                  <a:srgbClr val="FF2600"/>
                </a:solidFill>
                <a:latin typeface="Times New Roman Bold"/>
                <a:ea typeface="Times New Roman Bold"/>
                <a:cs typeface="Times New Roman Bold"/>
                <a:sym typeface="Times New Roman Bold"/>
              </a:rPr>
              <a:t>How/When to renew the lease of the given IP address? </a:t>
            </a:r>
            <a:endParaRPr lang="en-US" sz="2800" dirty="0">
              <a:solidFill>
                <a:srgbClr val="FF2600"/>
              </a:solidFill>
              <a:latin typeface="Times New Roman Bold"/>
              <a:ea typeface="Times New Roman Bold"/>
              <a:cs typeface="Times New Roman Bold"/>
              <a:sym typeface="Times New Roman Bold"/>
            </a:endParaRPr>
          </a:p>
        </p:txBody>
      </p:sp>
      <p:sp>
        <p:nvSpPr>
          <p:cNvPr id="3" name="عنصر نائب للنص 2"/>
          <p:cNvSpPr>
            <a:spLocks noGrp="1"/>
          </p:cNvSpPr>
          <p:nvPr>
            <p:ph type="body" idx="1"/>
          </p:nvPr>
        </p:nvSpPr>
        <p:spPr>
          <a:xfrm>
            <a:off x="230981" y="1214438"/>
            <a:ext cx="9444038" cy="5915025"/>
          </a:xfrm>
        </p:spPr>
        <p:txBody>
          <a:bodyPr/>
          <a:lstStyle/>
          <a:p>
            <a:pPr marL="170358" lvl="0" indent="-170358" algn="l">
              <a:lnSpc>
                <a:spcPct val="150000"/>
              </a:lnSpc>
              <a:buSzPct val="100000"/>
              <a:buChar char="•"/>
              <a:defRPr sz="1800"/>
            </a:pPr>
            <a:r>
              <a:rPr lang="en-US" sz="2400" dirty="0" smtClean="0">
                <a:latin typeface="Times New Roman"/>
                <a:ea typeface="Times New Roman"/>
                <a:cs typeface="Times New Roman"/>
                <a:sym typeface="Times New Roman"/>
              </a:rPr>
              <a:t>Half-way </a:t>
            </a:r>
            <a:r>
              <a:rPr lang="en-US" sz="2400" dirty="0">
                <a:latin typeface="Times New Roman"/>
                <a:ea typeface="Times New Roman"/>
                <a:cs typeface="Times New Roman"/>
                <a:sym typeface="Times New Roman"/>
              </a:rPr>
              <a:t>through the lease ( after 50% of the lease time), the host speaks to the DHCP server saying that “I want to keep this IP address”.</a:t>
            </a:r>
          </a:p>
          <a:p>
            <a:pPr marL="170358" lvl="0" indent="-170358" algn="l">
              <a:lnSpc>
                <a:spcPct val="150000"/>
              </a:lnSpc>
              <a:buSzPct val="100000"/>
              <a:buChar char="•"/>
              <a:defRPr sz="1800"/>
            </a:pPr>
            <a:r>
              <a:rPr lang="en-US" sz="2400" dirty="0">
                <a:latin typeface="Times New Roman"/>
                <a:ea typeface="Times New Roman"/>
                <a:cs typeface="Times New Roman"/>
                <a:sym typeface="Times New Roman"/>
              </a:rPr>
              <a:t>If the DHCP server did not response to the host renewal </a:t>
            </a:r>
            <a:r>
              <a:rPr lang="en-US" sz="2400" dirty="0" smtClean="0">
                <a:latin typeface="Times New Roman"/>
                <a:ea typeface="Times New Roman"/>
                <a:cs typeface="Times New Roman"/>
                <a:sym typeface="Times New Roman"/>
              </a:rPr>
              <a:t>request, </a:t>
            </a:r>
            <a:r>
              <a:rPr lang="en-US" sz="2400" dirty="0">
                <a:latin typeface="Times New Roman"/>
                <a:ea typeface="Times New Roman"/>
                <a:cs typeface="Times New Roman"/>
                <a:sym typeface="Times New Roman"/>
              </a:rPr>
              <a:t>the host waits for another 50% of the time, then the host sends another </a:t>
            </a:r>
            <a:r>
              <a:rPr lang="en-US" sz="2400" dirty="0" smtClean="0">
                <a:latin typeface="Times New Roman"/>
                <a:ea typeface="Times New Roman"/>
                <a:cs typeface="Times New Roman"/>
                <a:sym typeface="Times New Roman"/>
              </a:rPr>
              <a:t>request.</a:t>
            </a:r>
            <a:endParaRPr lang="en-US" sz="2400" dirty="0">
              <a:latin typeface="Times New Roman"/>
              <a:ea typeface="Times New Roman"/>
              <a:cs typeface="Times New Roman"/>
              <a:sym typeface="Times New Roman"/>
            </a:endParaRPr>
          </a:p>
          <a:p>
            <a:pPr marL="170358" lvl="0" indent="-170358" algn="l">
              <a:lnSpc>
                <a:spcPct val="150000"/>
              </a:lnSpc>
              <a:buSzPct val="100000"/>
              <a:buChar char="•"/>
              <a:defRPr sz="1800"/>
            </a:pPr>
            <a:r>
              <a:rPr lang="en-US" sz="2400" dirty="0">
                <a:latin typeface="Times New Roman"/>
                <a:ea typeface="Times New Roman"/>
                <a:cs typeface="Times New Roman"/>
                <a:sym typeface="Times New Roman"/>
              </a:rPr>
              <a:t>The host keeps sending this request every 50% of the remaining time, e. g. if the total lease time was 4 days, then the host starts sending the renewal request after 2 days, then after 1 day, then after 12 hours then after 6 hours, then after 3 hours, then after 90 minutes, and so on.</a:t>
            </a:r>
          </a:p>
          <a:p>
            <a:pPr marL="170358" lvl="0" indent="-170358" algn="l">
              <a:lnSpc>
                <a:spcPct val="150000"/>
              </a:lnSpc>
              <a:buSzPct val="100000"/>
              <a:buChar char="•"/>
              <a:defRPr sz="1800"/>
            </a:pPr>
            <a:r>
              <a:rPr lang="en-US" sz="2400" dirty="0">
                <a:latin typeface="Times New Roman"/>
                <a:ea typeface="Times New Roman"/>
                <a:cs typeface="Times New Roman"/>
                <a:sym typeface="Times New Roman"/>
              </a:rPr>
              <a:t>If the IP address expires, the host asks the DHCP server for a new </a:t>
            </a:r>
            <a:r>
              <a:rPr lang="en-US" sz="2400" dirty="0" smtClean="0">
                <a:latin typeface="Times New Roman"/>
                <a:ea typeface="Times New Roman"/>
                <a:cs typeface="Times New Roman"/>
                <a:sym typeface="Times New Roman"/>
              </a:rPr>
              <a:t>IP. </a:t>
            </a:r>
            <a:endParaRPr lang="en-US" sz="2400" dirty="0">
              <a:latin typeface="Times New Roman"/>
              <a:ea typeface="Times New Roman"/>
              <a:cs typeface="Times New Roman"/>
              <a:sym typeface="Times New Roman"/>
            </a:endParaRPr>
          </a:p>
          <a:p>
            <a:pPr>
              <a:lnSpc>
                <a:spcPct val="150000"/>
              </a:lnSpc>
            </a:pPr>
            <a:endParaRPr lang="ar-SA" sz="2400" dirty="0"/>
          </a:p>
        </p:txBody>
      </p:sp>
    </p:spTree>
    <p:extLst>
      <p:ext uri="{BB962C8B-B14F-4D97-AF65-F5344CB8AC3E}">
        <p14:creationId xmlns:p14="http://schemas.microsoft.com/office/powerpoint/2010/main" val="321192068"/>
      </p:ext>
    </p:extLst>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 name="Shape 560"/>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561" name="Shape 561"/>
          <p:cNvSpPr/>
          <p:nvPr/>
        </p:nvSpPr>
        <p:spPr>
          <a:xfrm>
            <a:off x="5913437" y="6467474"/>
            <a:ext cx="2894013"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a:spcBef>
                <a:spcPts val="0"/>
              </a:spcBef>
              <a:defRPr sz="1200">
                <a:latin typeface="Tahoma"/>
                <a:ea typeface="Tahoma"/>
                <a:cs typeface="Tahoma"/>
                <a:sym typeface="Tahoma"/>
              </a:defRPr>
            </a:lvl1pPr>
          </a:lstStyle>
          <a:p>
            <a:pPr lvl="0">
              <a:defRPr sz="1800"/>
            </a:pPr>
            <a:r>
              <a:rPr sz="1200"/>
              <a:t> </a:t>
            </a:r>
          </a:p>
        </p:txBody>
      </p:sp>
      <p:sp>
        <p:nvSpPr>
          <p:cNvPr id="562" name="Shape 562"/>
          <p:cNvSpPr/>
          <p:nvPr/>
        </p:nvSpPr>
        <p:spPr>
          <a:xfrm>
            <a:off x="8705850" y="6462712"/>
            <a:ext cx="674688"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200">
                <a:latin typeface="Tahoma"/>
                <a:ea typeface="Tahoma"/>
                <a:cs typeface="Tahoma"/>
                <a:sym typeface="Tahoma"/>
              </a:defRPr>
            </a:lvl1pPr>
          </a:lstStyle>
          <a:p>
            <a:pPr lvl="0">
              <a:defRPr sz="1800"/>
            </a:pPr>
            <a:r>
              <a:rPr sz="1200"/>
              <a:t> </a:t>
            </a:r>
          </a:p>
        </p:txBody>
      </p:sp>
      <p:sp>
        <p:nvSpPr>
          <p:cNvPr id="563" name="Shape 563"/>
          <p:cNvSpPr>
            <a:spLocks noGrp="1"/>
          </p:cNvSpPr>
          <p:nvPr>
            <p:ph type="body" idx="1"/>
          </p:nvPr>
        </p:nvSpPr>
        <p:spPr>
          <a:xfrm>
            <a:off x="914400" y="1600200"/>
            <a:ext cx="7772400" cy="4648200"/>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marL="698235" lvl="0" indent="-698235" defTabSz="858837">
              <a:lnSpc>
                <a:spcPct val="85000"/>
              </a:lnSpc>
              <a:spcBef>
                <a:spcPts val="600"/>
              </a:spcBef>
              <a:buClr>
                <a:srgbClr val="000099"/>
              </a:buClr>
              <a:buSzPct val="65000"/>
              <a:buFont typeface="Wingdings"/>
              <a:buChar char="❖"/>
              <a:defRPr sz="1800"/>
            </a:pPr>
            <a:r>
              <a:rPr sz="2600">
                <a:latin typeface="Gill Sans MT"/>
                <a:ea typeface="Gill Sans MT"/>
                <a:cs typeface="Gill Sans MT"/>
                <a:sym typeface="Gill Sans MT"/>
              </a:rPr>
              <a:t>The Domain Name System (DNS) is a hierarchical distributed naming system for computers, services, or any resource connected to the Internet or a private network.</a:t>
            </a:r>
          </a:p>
          <a:p>
            <a:pPr marL="322262" lvl="0" indent="-322262" defTabSz="858837">
              <a:lnSpc>
                <a:spcPct val="85000"/>
              </a:lnSpc>
              <a:spcBef>
                <a:spcPts val="600"/>
              </a:spcBef>
              <a:buClr>
                <a:srgbClr val="000099"/>
              </a:buClr>
              <a:buSzPct val="65000"/>
              <a:buFont typeface="Wingdings"/>
              <a:buChar char="❖"/>
              <a:defRPr sz="1800"/>
            </a:pPr>
            <a:endParaRPr sz="2600">
              <a:latin typeface="Gill Sans MT"/>
              <a:ea typeface="Gill Sans MT"/>
              <a:cs typeface="Gill Sans MT"/>
              <a:sym typeface="Gill Sans MT"/>
            </a:endParaRPr>
          </a:p>
          <a:p>
            <a:pPr marL="698235" lvl="0" indent="-698235" defTabSz="858837">
              <a:lnSpc>
                <a:spcPct val="85000"/>
              </a:lnSpc>
              <a:spcBef>
                <a:spcPts val="600"/>
              </a:spcBef>
              <a:buClr>
                <a:srgbClr val="000099"/>
              </a:buClr>
              <a:buSzPct val="65000"/>
              <a:buFont typeface="Wingdings"/>
              <a:buChar char="❖"/>
              <a:defRPr sz="1800"/>
            </a:pPr>
            <a:r>
              <a:rPr sz="2600">
                <a:latin typeface="Gill Sans MT"/>
                <a:ea typeface="Gill Sans MT"/>
                <a:cs typeface="Gill Sans MT"/>
                <a:sym typeface="Gill Sans MT"/>
              </a:rPr>
              <a:t>DNS server maps DN to IP addresses </a:t>
            </a:r>
          </a:p>
          <a:p>
            <a:pPr marL="322262" lvl="0" indent="-322262" defTabSz="858837">
              <a:lnSpc>
                <a:spcPct val="85000"/>
              </a:lnSpc>
              <a:spcBef>
                <a:spcPts val="600"/>
              </a:spcBef>
              <a:buClr>
                <a:srgbClr val="000099"/>
              </a:buClr>
              <a:buSzPct val="65000"/>
              <a:buFont typeface="Wingdings"/>
              <a:buChar char="❖"/>
              <a:defRPr sz="1800"/>
            </a:pPr>
            <a:endParaRPr sz="2600">
              <a:latin typeface="Gill Sans MT"/>
              <a:ea typeface="Gill Sans MT"/>
              <a:cs typeface="Gill Sans MT"/>
              <a:sym typeface="Gill Sans MT"/>
            </a:endParaRPr>
          </a:p>
          <a:p>
            <a:pPr marL="698235" lvl="0" indent="-698235" defTabSz="858837">
              <a:lnSpc>
                <a:spcPct val="85000"/>
              </a:lnSpc>
              <a:spcBef>
                <a:spcPts val="600"/>
              </a:spcBef>
              <a:buClr>
                <a:srgbClr val="000099"/>
              </a:buClr>
              <a:buSzPct val="65000"/>
              <a:buFont typeface="Wingdings"/>
              <a:buChar char="❖"/>
              <a:defRPr sz="1800"/>
            </a:pPr>
            <a:r>
              <a:rPr sz="2600">
                <a:latin typeface="Gill Sans MT"/>
                <a:ea typeface="Gill Sans MT"/>
                <a:cs typeface="Gill Sans MT"/>
                <a:sym typeface="Gill Sans MT"/>
              </a:rPr>
              <a:t>In my home network, DNS service is provided by my home router </a:t>
            </a:r>
          </a:p>
          <a:p>
            <a:pPr marL="322262" lvl="0" indent="-322262" defTabSz="858837">
              <a:lnSpc>
                <a:spcPct val="85000"/>
              </a:lnSpc>
              <a:spcBef>
                <a:spcPts val="600"/>
              </a:spcBef>
              <a:buClr>
                <a:srgbClr val="000099"/>
              </a:buClr>
              <a:buSzPct val="65000"/>
              <a:buFont typeface="Wingdings"/>
              <a:buChar char="❖"/>
              <a:defRPr sz="1800"/>
            </a:pPr>
            <a:endParaRPr sz="2600">
              <a:latin typeface="Gill Sans MT"/>
              <a:ea typeface="Gill Sans MT"/>
              <a:cs typeface="Gill Sans MT"/>
              <a:sym typeface="Gill Sans MT"/>
            </a:endParaRPr>
          </a:p>
          <a:p>
            <a:pPr marL="698235" lvl="0" indent="-698235" defTabSz="858837">
              <a:lnSpc>
                <a:spcPct val="85000"/>
              </a:lnSpc>
              <a:spcBef>
                <a:spcPts val="600"/>
              </a:spcBef>
              <a:buClr>
                <a:srgbClr val="000099"/>
              </a:buClr>
              <a:buSzPct val="65000"/>
              <a:buFont typeface="Wingdings"/>
              <a:buChar char="❖"/>
              <a:defRPr sz="1800"/>
            </a:pPr>
            <a:r>
              <a:rPr sz="2600">
                <a:latin typeface="Gill Sans MT"/>
                <a:ea typeface="Gill Sans MT"/>
                <a:cs typeface="Gill Sans MT"/>
                <a:sym typeface="Gill Sans MT"/>
              </a:rPr>
              <a:t>Large enterprises environments use: Microsoft, Linux, Unix DNS servers.</a:t>
            </a:r>
          </a:p>
        </p:txBody>
      </p:sp>
      <p:sp>
        <p:nvSpPr>
          <p:cNvPr id="564" name="Shape 564"/>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04875">
              <a:defRPr sz="4300">
                <a:solidFill>
                  <a:srgbClr val="000099"/>
                </a:solidFill>
                <a:latin typeface="Gill Sans MT"/>
                <a:ea typeface="Gill Sans MT"/>
                <a:cs typeface="Gill Sans MT"/>
                <a:sym typeface="Gill Sans MT"/>
              </a:defRPr>
            </a:lvl1pPr>
          </a:lstStyle>
          <a:p>
            <a:pPr lvl="0">
              <a:defRPr sz="1800">
                <a:solidFill>
                  <a:srgbClr val="000000"/>
                </a:solidFill>
              </a:defRPr>
            </a:pPr>
            <a:r>
              <a:rPr sz="4300">
                <a:solidFill>
                  <a:srgbClr val="000099"/>
                </a:solidFill>
              </a:rPr>
              <a:t>DNS: Domain Name System (LAN)</a:t>
            </a:r>
          </a:p>
        </p:txBody>
      </p:sp>
      <p:pic>
        <p:nvPicPr>
          <p:cNvPr id="565"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sp>
        <p:nvSpPr>
          <p:cNvPr id="566" name="Shape 566"/>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37</a:t>
            </a:r>
          </a:p>
        </p:txBody>
      </p:sp>
    </p:spTree>
  </p:cSld>
  <p:clrMapOvr>
    <a:masterClrMapping/>
  </p:clrMapOvr>
  <p:transition spd="me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8" name="Shape 568"/>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569" name="Shape 569"/>
          <p:cNvSpPr>
            <a:spLocks noGrp="1"/>
          </p:cNvSpPr>
          <p:nvPr>
            <p:ph type="body" idx="1"/>
          </p:nvPr>
        </p:nvSpPr>
        <p:spPr>
          <a:xfrm>
            <a:off x="914400" y="1600200"/>
            <a:ext cx="7772400" cy="4648200"/>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marL="800100" lvl="0" indent="-800100" defTabSz="914400">
              <a:lnSpc>
                <a:spcPct val="85000"/>
              </a:lnSpc>
              <a:spcBef>
                <a:spcPts val="600"/>
              </a:spcBef>
              <a:buClr>
                <a:srgbClr val="000099"/>
              </a:buClr>
              <a:buSzPct val="65000"/>
              <a:buFont typeface="Wingdings"/>
              <a:buChar char="❖"/>
              <a:defRPr sz="1800"/>
            </a:pPr>
            <a:r>
              <a:rPr sz="2800">
                <a:latin typeface="Gill Sans MT"/>
                <a:ea typeface="Gill Sans MT"/>
                <a:cs typeface="Gill Sans MT"/>
                <a:sym typeface="Gill Sans MT"/>
              </a:rPr>
              <a:t>Local vs. Remote DNS server </a:t>
            </a:r>
          </a:p>
          <a:p>
            <a:pPr marL="800100" lvl="0" indent="-800100" defTabSz="914400">
              <a:lnSpc>
                <a:spcPct val="85000"/>
              </a:lnSpc>
              <a:spcBef>
                <a:spcPts val="600"/>
              </a:spcBef>
              <a:buClr>
                <a:srgbClr val="000099"/>
              </a:buClr>
              <a:buSzPct val="65000"/>
              <a:buFont typeface="Wingdings"/>
              <a:buChar char="❖"/>
              <a:defRPr sz="1800"/>
            </a:pPr>
            <a:r>
              <a:rPr sz="2800">
                <a:latin typeface="Gill Sans MT"/>
                <a:ea typeface="Gill Sans MT"/>
                <a:cs typeface="Gill Sans MT"/>
                <a:sym typeface="Gill Sans MT"/>
              </a:rPr>
              <a:t>Primary vs. Secondary DNS server</a:t>
            </a:r>
          </a:p>
        </p:txBody>
      </p:sp>
      <p:sp>
        <p:nvSpPr>
          <p:cNvPr id="570" name="Shape 570"/>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749300">
              <a:defRPr sz="3600">
                <a:solidFill>
                  <a:srgbClr val="000099"/>
                </a:solidFill>
                <a:latin typeface="Gill Sans MT"/>
                <a:ea typeface="Gill Sans MT"/>
                <a:cs typeface="Gill Sans MT"/>
                <a:sym typeface="Gill Sans MT"/>
              </a:defRPr>
            </a:lvl1pPr>
          </a:lstStyle>
          <a:p>
            <a:pPr lvl="0">
              <a:defRPr sz="1800">
                <a:solidFill>
                  <a:srgbClr val="000000"/>
                </a:solidFill>
              </a:defRPr>
            </a:pPr>
            <a:r>
              <a:rPr sz="3600">
                <a:solidFill>
                  <a:srgbClr val="000099"/>
                </a:solidFill>
              </a:rPr>
              <a:t>Interaction between different DNS Servers</a:t>
            </a:r>
          </a:p>
        </p:txBody>
      </p:sp>
      <p:pic>
        <p:nvPicPr>
          <p:cNvPr id="571"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pic>
        <p:nvPicPr>
          <p:cNvPr id="572" name="dns-rev-1.png"/>
          <p:cNvPicPr/>
          <p:nvPr/>
        </p:nvPicPr>
        <p:blipFill>
          <a:blip r:embed="rId3">
            <a:extLst/>
          </a:blip>
          <a:stretch>
            <a:fillRect/>
          </a:stretch>
        </p:blipFill>
        <p:spPr>
          <a:xfrm>
            <a:off x="3121025" y="2909887"/>
            <a:ext cx="3676650" cy="3267076"/>
          </a:xfrm>
          <a:prstGeom prst="rect">
            <a:avLst/>
          </a:prstGeom>
          <a:ln w="12700">
            <a:miter lim="400000"/>
          </a:ln>
        </p:spPr>
      </p:pic>
      <p:sp>
        <p:nvSpPr>
          <p:cNvPr id="573" name="Shape 573"/>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38</a:t>
            </a:r>
          </a:p>
        </p:txBody>
      </p:sp>
    </p:spTree>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5" name="Shape 575"/>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576" name="Shape 576"/>
          <p:cNvSpPr>
            <a:spLocks noGrp="1"/>
          </p:cNvSpPr>
          <p:nvPr>
            <p:ph type="body" idx="1"/>
          </p:nvPr>
        </p:nvSpPr>
        <p:spPr>
          <a:xfrm>
            <a:off x="914400" y="1600200"/>
            <a:ext cx="7772400" cy="4648200"/>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marL="800100" lvl="0" indent="-800100" defTabSz="914400">
              <a:lnSpc>
                <a:spcPct val="85000"/>
              </a:lnSpc>
              <a:spcBef>
                <a:spcPts val="600"/>
              </a:spcBef>
              <a:buClr>
                <a:srgbClr val="000099"/>
              </a:buClr>
              <a:buSzPct val="65000"/>
              <a:buFont typeface="Wingdings"/>
              <a:buChar char="❖"/>
              <a:defRPr sz="1800"/>
            </a:pPr>
            <a:r>
              <a:rPr sz="2800">
                <a:latin typeface="Gill Sans MT"/>
                <a:ea typeface="Gill Sans MT"/>
                <a:cs typeface="Gill Sans MT"/>
                <a:sym typeface="Gill Sans MT"/>
              </a:rPr>
              <a:t>When my computer A connects to my home router R using DHCP, R provides A with the following information </a:t>
            </a:r>
          </a:p>
          <a:p>
            <a:pPr marL="990600" lvl="1" indent="-533400" defTabSz="914400">
              <a:lnSpc>
                <a:spcPct val="85000"/>
              </a:lnSpc>
              <a:spcBef>
                <a:spcPts val="600"/>
              </a:spcBef>
              <a:buClr>
                <a:srgbClr val="000099"/>
              </a:buClr>
              <a:buSzPct val="65000"/>
              <a:buFont typeface="Wingdings"/>
              <a:buChar char="❖"/>
              <a:defRPr sz="1800"/>
            </a:pPr>
            <a:r>
              <a:rPr sz="2800">
                <a:latin typeface="Gill Sans MT"/>
                <a:ea typeface="Gill Sans MT"/>
                <a:cs typeface="Gill Sans MT"/>
                <a:sym typeface="Gill Sans MT"/>
              </a:rPr>
              <a:t>A’s given IP address, </a:t>
            </a:r>
          </a:p>
          <a:p>
            <a:pPr marL="990600" lvl="1" indent="-533400" defTabSz="914400">
              <a:lnSpc>
                <a:spcPct val="85000"/>
              </a:lnSpc>
              <a:spcBef>
                <a:spcPts val="600"/>
              </a:spcBef>
              <a:buClr>
                <a:srgbClr val="000099"/>
              </a:buClr>
              <a:buSzPct val="65000"/>
              <a:buFont typeface="Wingdings"/>
              <a:buChar char="❖"/>
              <a:defRPr sz="1800"/>
            </a:pPr>
            <a:r>
              <a:rPr sz="2800">
                <a:latin typeface="Gill Sans MT"/>
                <a:ea typeface="Gill Sans MT"/>
                <a:cs typeface="Gill Sans MT"/>
                <a:sym typeface="Gill Sans MT"/>
              </a:rPr>
              <a:t>Subnet mask </a:t>
            </a:r>
          </a:p>
          <a:p>
            <a:pPr marL="990600" lvl="1" indent="-533400" defTabSz="914400">
              <a:lnSpc>
                <a:spcPct val="85000"/>
              </a:lnSpc>
              <a:spcBef>
                <a:spcPts val="600"/>
              </a:spcBef>
              <a:buClr>
                <a:srgbClr val="000099"/>
              </a:buClr>
              <a:buSzPct val="65000"/>
              <a:buFont typeface="Wingdings"/>
              <a:buChar char="❖"/>
              <a:defRPr sz="1800"/>
            </a:pPr>
            <a:r>
              <a:rPr sz="2800">
                <a:latin typeface="Gill Sans MT"/>
                <a:ea typeface="Gill Sans MT"/>
                <a:cs typeface="Gill Sans MT"/>
                <a:sym typeface="Gill Sans MT"/>
              </a:rPr>
              <a:t>IP of first-hop router (Default gateway), </a:t>
            </a:r>
          </a:p>
          <a:p>
            <a:pPr marL="990600" lvl="1" indent="-533400" defTabSz="914400">
              <a:lnSpc>
                <a:spcPct val="85000"/>
              </a:lnSpc>
              <a:spcBef>
                <a:spcPts val="600"/>
              </a:spcBef>
              <a:buClr>
                <a:srgbClr val="000099"/>
              </a:buClr>
              <a:buSzPct val="65000"/>
              <a:buFont typeface="Wingdings"/>
              <a:buChar char="❖"/>
              <a:defRPr sz="1800"/>
            </a:pPr>
            <a:r>
              <a:rPr sz="2800">
                <a:latin typeface="Gill Sans MT"/>
                <a:ea typeface="Gill Sans MT"/>
                <a:cs typeface="Gill Sans MT"/>
                <a:sym typeface="Gill Sans MT"/>
              </a:rPr>
              <a:t>IP of the local DNS server</a:t>
            </a:r>
          </a:p>
          <a:p>
            <a:pPr marL="990600" lvl="1" indent="-533400" defTabSz="914400">
              <a:lnSpc>
                <a:spcPct val="85000"/>
              </a:lnSpc>
              <a:spcBef>
                <a:spcPts val="600"/>
              </a:spcBef>
              <a:buClr>
                <a:srgbClr val="000099"/>
              </a:buClr>
              <a:buSzPct val="65000"/>
              <a:buFont typeface="Wingdings"/>
              <a:buChar char="❖"/>
              <a:defRPr sz="1800"/>
            </a:pPr>
            <a:r>
              <a:rPr sz="2800">
                <a:latin typeface="Gill Sans MT"/>
                <a:ea typeface="Gill Sans MT"/>
                <a:cs typeface="Gill Sans MT"/>
                <a:sym typeface="Gill Sans MT"/>
              </a:rPr>
              <a:t>IP of alternative DNS server(s)</a:t>
            </a:r>
          </a:p>
        </p:txBody>
      </p:sp>
      <p:sp>
        <p:nvSpPr>
          <p:cNvPr id="577" name="Shape 577"/>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739775">
              <a:defRPr sz="3500">
                <a:solidFill>
                  <a:srgbClr val="000099"/>
                </a:solidFill>
                <a:latin typeface="Gill Sans MT"/>
                <a:ea typeface="Gill Sans MT"/>
                <a:cs typeface="Gill Sans MT"/>
                <a:sym typeface="Gill Sans MT"/>
              </a:defRPr>
            </a:lvl1pPr>
          </a:lstStyle>
          <a:p>
            <a:pPr lvl="0">
              <a:defRPr sz="1800">
                <a:solidFill>
                  <a:srgbClr val="000000"/>
                </a:solidFill>
              </a:defRPr>
            </a:pPr>
            <a:r>
              <a:rPr sz="3500">
                <a:solidFill>
                  <a:srgbClr val="000099"/>
                </a:solidFill>
              </a:rPr>
              <a:t>Putting all Together: DNS , NAT and DHCP</a:t>
            </a:r>
          </a:p>
        </p:txBody>
      </p:sp>
      <p:pic>
        <p:nvPicPr>
          <p:cNvPr id="578"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pic>
        <p:nvPicPr>
          <p:cNvPr id="579" name="Screen Shot 2014-02-25 at 12.58.38 AM.png"/>
          <p:cNvPicPr/>
          <p:nvPr/>
        </p:nvPicPr>
        <p:blipFill>
          <a:blip r:embed="rId3">
            <a:extLst/>
          </a:blip>
          <a:stretch>
            <a:fillRect/>
          </a:stretch>
        </p:blipFill>
        <p:spPr>
          <a:xfrm>
            <a:off x="2743200" y="4986337"/>
            <a:ext cx="3522663" cy="1668463"/>
          </a:xfrm>
          <a:prstGeom prst="rect">
            <a:avLst/>
          </a:prstGeom>
          <a:ln w="12700">
            <a:miter lim="400000"/>
          </a:ln>
        </p:spPr>
      </p:pic>
      <p:sp>
        <p:nvSpPr>
          <p:cNvPr id="580" name="Shape 580"/>
          <p:cNvSpPr/>
          <p:nvPr/>
        </p:nvSpPr>
        <p:spPr>
          <a:xfrm>
            <a:off x="6413500" y="5159375"/>
            <a:ext cx="2894013" cy="1416584"/>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l">
              <a:spcBef>
                <a:spcPts val="0"/>
              </a:spcBef>
              <a:defRPr sz="1800"/>
            </a:pPr>
            <a:r>
              <a:rPr sz="1400">
                <a:solidFill>
                  <a:srgbClr val="FF2600"/>
                </a:solidFill>
                <a:latin typeface="Arial"/>
                <a:ea typeface="Arial"/>
                <a:cs typeface="Arial"/>
                <a:sym typeface="Arial"/>
              </a:rPr>
              <a:t>Your IP</a:t>
            </a:r>
            <a:r>
              <a:rPr sz="1400">
                <a:latin typeface="Arial"/>
                <a:ea typeface="Arial"/>
                <a:cs typeface="Arial"/>
                <a:sym typeface="Arial"/>
              </a:rPr>
              <a:t>= 192.168.1.3</a:t>
            </a:r>
          </a:p>
          <a:p>
            <a:pPr lvl="0" algn="l">
              <a:spcBef>
                <a:spcPts val="0"/>
              </a:spcBef>
              <a:defRPr sz="1800"/>
            </a:pPr>
            <a:r>
              <a:rPr sz="1400">
                <a:solidFill>
                  <a:srgbClr val="FF2600"/>
                </a:solidFill>
                <a:latin typeface="Arial"/>
                <a:ea typeface="Arial"/>
                <a:cs typeface="Arial"/>
                <a:sym typeface="Arial"/>
              </a:rPr>
              <a:t>Subnet Mask</a:t>
            </a:r>
            <a:r>
              <a:rPr sz="1400">
                <a:latin typeface="Arial"/>
                <a:ea typeface="Arial"/>
                <a:cs typeface="Arial"/>
                <a:sym typeface="Arial"/>
              </a:rPr>
              <a:t>=255.255.255.0</a:t>
            </a:r>
          </a:p>
          <a:p>
            <a:pPr lvl="0" algn="l">
              <a:spcBef>
                <a:spcPts val="0"/>
              </a:spcBef>
              <a:defRPr sz="1800"/>
            </a:pPr>
            <a:r>
              <a:rPr sz="1400">
                <a:solidFill>
                  <a:srgbClr val="FF2600"/>
                </a:solidFill>
                <a:latin typeface="Arial"/>
                <a:ea typeface="Arial"/>
                <a:cs typeface="Arial"/>
                <a:sym typeface="Arial"/>
              </a:rPr>
              <a:t>Default Gateway</a:t>
            </a:r>
            <a:r>
              <a:rPr sz="1400">
                <a:latin typeface="Arial"/>
                <a:ea typeface="Arial"/>
                <a:cs typeface="Arial"/>
                <a:sym typeface="Arial"/>
              </a:rPr>
              <a:t>= 192.168.1.1</a:t>
            </a:r>
          </a:p>
          <a:p>
            <a:pPr lvl="0" algn="l">
              <a:spcBef>
                <a:spcPts val="0"/>
              </a:spcBef>
              <a:defRPr sz="1800"/>
            </a:pPr>
            <a:r>
              <a:rPr sz="1400">
                <a:solidFill>
                  <a:srgbClr val="FF2600"/>
                </a:solidFill>
                <a:latin typeface="Arial"/>
                <a:ea typeface="Arial"/>
                <a:cs typeface="Arial"/>
                <a:sym typeface="Arial"/>
              </a:rPr>
              <a:t>DNS Server</a:t>
            </a:r>
            <a:r>
              <a:rPr sz="1400">
                <a:latin typeface="Arial"/>
                <a:ea typeface="Arial"/>
                <a:cs typeface="Arial"/>
                <a:sym typeface="Arial"/>
              </a:rPr>
              <a:t>= 192.168.1.1</a:t>
            </a:r>
          </a:p>
          <a:p>
            <a:pPr lvl="0" algn="l">
              <a:spcBef>
                <a:spcPts val="0"/>
              </a:spcBef>
              <a:defRPr sz="1800"/>
            </a:pPr>
            <a:r>
              <a:rPr sz="1400">
                <a:latin typeface="Arial"/>
                <a:ea typeface="Arial"/>
                <a:cs typeface="Arial"/>
                <a:sym typeface="Arial"/>
              </a:rPr>
              <a:t>       </a:t>
            </a:r>
            <a:r>
              <a:rPr sz="1400">
                <a:solidFill>
                  <a:srgbClr val="FF2600"/>
                </a:solidFill>
                <a:latin typeface="Arial"/>
                <a:ea typeface="Arial"/>
                <a:cs typeface="Arial"/>
                <a:sym typeface="Arial"/>
              </a:rPr>
              <a:t>DNS (Primary)</a:t>
            </a:r>
            <a:r>
              <a:rPr sz="1400">
                <a:latin typeface="Arial"/>
                <a:ea typeface="Arial"/>
                <a:cs typeface="Arial"/>
                <a:sym typeface="Arial"/>
              </a:rPr>
              <a:t>=208.55.44.1</a:t>
            </a:r>
          </a:p>
          <a:p>
            <a:pPr lvl="0" algn="l">
              <a:spcBef>
                <a:spcPts val="0"/>
              </a:spcBef>
              <a:defRPr sz="1800"/>
            </a:pPr>
            <a:r>
              <a:rPr sz="1400">
                <a:latin typeface="Arial"/>
                <a:ea typeface="Arial"/>
                <a:cs typeface="Arial"/>
                <a:sym typeface="Arial"/>
              </a:rPr>
              <a:t>       </a:t>
            </a:r>
            <a:r>
              <a:rPr sz="1400">
                <a:solidFill>
                  <a:srgbClr val="FF2600"/>
                </a:solidFill>
                <a:latin typeface="Arial"/>
                <a:ea typeface="Arial"/>
                <a:cs typeface="Arial"/>
                <a:sym typeface="Arial"/>
              </a:rPr>
              <a:t>DNS (Secondary)</a:t>
            </a:r>
            <a:r>
              <a:rPr sz="1400">
                <a:latin typeface="Arial"/>
                <a:ea typeface="Arial"/>
                <a:cs typeface="Arial"/>
                <a:sym typeface="Arial"/>
              </a:rPr>
              <a:t>=207.75.89.6	</a:t>
            </a:r>
          </a:p>
        </p:txBody>
      </p:sp>
      <p:sp>
        <p:nvSpPr>
          <p:cNvPr id="581" name="Shape 581"/>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39</a:t>
            </a:r>
          </a:p>
        </p:txBody>
      </p:sp>
    </p:spTree>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 name="Shape 583"/>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584" name="Shape 584"/>
          <p:cNvSpPr/>
          <p:nvPr/>
        </p:nvSpPr>
        <p:spPr>
          <a:xfrm>
            <a:off x="5913437" y="6467474"/>
            <a:ext cx="2894013"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a:spcBef>
                <a:spcPts val="0"/>
              </a:spcBef>
              <a:defRPr sz="1200">
                <a:latin typeface="Tahoma"/>
                <a:ea typeface="Tahoma"/>
                <a:cs typeface="Tahoma"/>
                <a:sym typeface="Tahoma"/>
              </a:defRPr>
            </a:lvl1pPr>
          </a:lstStyle>
          <a:p>
            <a:pPr lvl="0">
              <a:defRPr sz="1800"/>
            </a:pPr>
            <a:r>
              <a:rPr sz="1200"/>
              <a:t> </a:t>
            </a:r>
          </a:p>
        </p:txBody>
      </p:sp>
      <p:sp>
        <p:nvSpPr>
          <p:cNvPr id="585" name="Shape 585"/>
          <p:cNvSpPr/>
          <p:nvPr/>
        </p:nvSpPr>
        <p:spPr>
          <a:xfrm>
            <a:off x="8705850" y="6462712"/>
            <a:ext cx="674688"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200">
                <a:latin typeface="Tahoma"/>
                <a:ea typeface="Tahoma"/>
                <a:cs typeface="Tahoma"/>
                <a:sym typeface="Tahoma"/>
              </a:defRPr>
            </a:lvl1pPr>
          </a:lstStyle>
          <a:p>
            <a:pPr lvl="0">
              <a:defRPr sz="1800"/>
            </a:pPr>
            <a:r>
              <a:rPr sz="1200"/>
              <a:t> </a:t>
            </a:r>
          </a:p>
        </p:txBody>
      </p:sp>
      <p:pic>
        <p:nvPicPr>
          <p:cNvPr id="586" name="underline_base.png" descr="underline_base"/>
          <p:cNvPicPr/>
          <p:nvPr/>
        </p:nvPicPr>
        <p:blipFill>
          <a:blip r:embed="rId2">
            <a:extLst/>
          </a:blip>
          <a:stretch>
            <a:fillRect/>
          </a:stretch>
        </p:blipFill>
        <p:spPr>
          <a:xfrm>
            <a:off x="2354262" y="3733800"/>
            <a:ext cx="4113213" cy="173038"/>
          </a:xfrm>
          <a:prstGeom prst="rect">
            <a:avLst/>
          </a:prstGeom>
          <a:ln w="12700">
            <a:miter lim="400000"/>
          </a:ln>
        </p:spPr>
      </p:pic>
      <p:sp>
        <p:nvSpPr>
          <p:cNvPr id="587" name="Shape 587"/>
          <p:cNvSpPr/>
          <p:nvPr/>
        </p:nvSpPr>
        <p:spPr>
          <a:xfrm>
            <a:off x="1727200" y="2301874"/>
            <a:ext cx="7772400" cy="12954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spcBef>
                <a:spcPts val="0"/>
              </a:spcBef>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ICMP: Internet Control Message Protocol </a:t>
            </a:r>
          </a:p>
        </p:txBody>
      </p:sp>
      <p:sp>
        <p:nvSpPr>
          <p:cNvPr id="588" name="Shape 588"/>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40</a:t>
            </a:r>
          </a:p>
        </p:txBody>
      </p:sp>
    </p:spTree>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0" name="Shape 590"/>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591" name="Shape 591"/>
          <p:cNvSpPr/>
          <p:nvPr/>
        </p:nvSpPr>
        <p:spPr>
          <a:xfrm>
            <a:off x="5913437" y="6467474"/>
            <a:ext cx="2894013"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a:spcBef>
                <a:spcPts val="0"/>
              </a:spcBef>
              <a:defRPr sz="1200">
                <a:latin typeface="Tahoma"/>
                <a:ea typeface="Tahoma"/>
                <a:cs typeface="Tahoma"/>
                <a:sym typeface="Tahoma"/>
              </a:defRPr>
            </a:lvl1pPr>
          </a:lstStyle>
          <a:p>
            <a:pPr lvl="0">
              <a:defRPr sz="1800"/>
            </a:pPr>
            <a:r>
              <a:rPr sz="1200"/>
              <a:t> </a:t>
            </a:r>
          </a:p>
        </p:txBody>
      </p:sp>
      <p:sp>
        <p:nvSpPr>
          <p:cNvPr id="592" name="Shape 592"/>
          <p:cNvSpPr>
            <a:spLocks noGrp="1"/>
          </p:cNvSpPr>
          <p:nvPr>
            <p:ph type="title"/>
          </p:nvPr>
        </p:nvSpPr>
        <p:spPr>
          <a:xfrm>
            <a:off x="914400" y="228600"/>
            <a:ext cx="8124825" cy="876300"/>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3600">
                <a:solidFill>
                  <a:srgbClr val="000099"/>
                </a:solidFill>
                <a:latin typeface="Gill Sans MT"/>
                <a:ea typeface="Gill Sans MT"/>
                <a:cs typeface="Gill Sans MT"/>
                <a:sym typeface="Gill Sans MT"/>
              </a:defRPr>
            </a:lvl1pPr>
          </a:lstStyle>
          <a:p>
            <a:pPr lvl="0">
              <a:defRPr sz="1800">
                <a:solidFill>
                  <a:srgbClr val="000000"/>
                </a:solidFill>
              </a:defRPr>
            </a:pPr>
            <a:r>
              <a:rPr sz="3600">
                <a:solidFill>
                  <a:srgbClr val="000099"/>
                </a:solidFill>
              </a:rPr>
              <a:t>ICMP: Internet Control Message Protocol</a:t>
            </a:r>
          </a:p>
        </p:txBody>
      </p:sp>
      <p:sp>
        <p:nvSpPr>
          <p:cNvPr id="593" name="Shape 593"/>
          <p:cNvSpPr>
            <a:spLocks noGrp="1"/>
          </p:cNvSpPr>
          <p:nvPr>
            <p:ph type="body" idx="1"/>
          </p:nvPr>
        </p:nvSpPr>
        <p:spPr>
          <a:xfrm>
            <a:off x="858837" y="1528762"/>
            <a:ext cx="2894013" cy="464820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marL="527843" lvl="0" indent="-527843" defTabSz="803275">
              <a:lnSpc>
                <a:spcPct val="85000"/>
              </a:lnSpc>
              <a:spcBef>
                <a:spcPts val="500"/>
              </a:spcBef>
              <a:buClr>
                <a:srgbClr val="000099"/>
              </a:buClr>
              <a:buSzPct val="65000"/>
              <a:buFont typeface="Wingdings"/>
              <a:buChar char="❖"/>
              <a:defRPr sz="1800"/>
            </a:pPr>
            <a:r>
              <a:rPr sz="2100" dirty="0">
                <a:latin typeface="Gill Sans MT"/>
                <a:ea typeface="Gill Sans MT"/>
                <a:cs typeface="Gill Sans MT"/>
                <a:sym typeface="Gill Sans MT"/>
              </a:rPr>
              <a:t>used by hosts &amp; routers to communicate network-level information</a:t>
            </a:r>
          </a:p>
          <a:p>
            <a:pPr marL="638527" lvl="1" indent="-236890" defTabSz="803275">
              <a:lnSpc>
                <a:spcPct val="85000"/>
              </a:lnSpc>
              <a:spcBef>
                <a:spcPts val="400"/>
              </a:spcBef>
              <a:buClr>
                <a:srgbClr val="000099"/>
              </a:buClr>
              <a:buSzPct val="100000"/>
              <a:buFont typeface="Wingdings"/>
              <a:buChar char="▪"/>
              <a:defRPr sz="1800"/>
            </a:pPr>
            <a:r>
              <a:rPr sz="1700" dirty="0">
                <a:latin typeface="Gill Sans MT"/>
                <a:ea typeface="Gill Sans MT"/>
                <a:cs typeface="Gill Sans MT"/>
                <a:sym typeface="Gill Sans MT"/>
              </a:rPr>
              <a:t>error reporting: unreachable host, network, port, protocol, TTL exceeded, IP checksum failed, invalid header, reassembly failed, etc.</a:t>
            </a:r>
          </a:p>
          <a:p>
            <a:pPr marL="638527" lvl="1" indent="-236890" defTabSz="803275">
              <a:lnSpc>
                <a:spcPct val="85000"/>
              </a:lnSpc>
              <a:spcBef>
                <a:spcPts val="400"/>
              </a:spcBef>
              <a:buClr>
                <a:srgbClr val="000099"/>
              </a:buClr>
              <a:buSzPct val="100000"/>
              <a:buFont typeface="Wingdings"/>
              <a:buChar char="▪"/>
              <a:defRPr sz="1800"/>
            </a:pPr>
            <a:r>
              <a:rPr sz="1700" dirty="0">
                <a:latin typeface="Gill Sans MT"/>
                <a:ea typeface="Gill Sans MT"/>
                <a:cs typeface="Gill Sans MT"/>
                <a:sym typeface="Gill Sans MT"/>
              </a:rPr>
              <a:t>echo request/reply (used by ping)</a:t>
            </a:r>
          </a:p>
          <a:p>
            <a:pPr marL="527843" lvl="0" indent="-527843" defTabSz="803275">
              <a:lnSpc>
                <a:spcPct val="85000"/>
              </a:lnSpc>
              <a:spcBef>
                <a:spcPts val="500"/>
              </a:spcBef>
              <a:buClr>
                <a:srgbClr val="000099"/>
              </a:buClr>
              <a:buSzPct val="65000"/>
              <a:buFont typeface="Wingdings"/>
              <a:buChar char="❖"/>
              <a:defRPr sz="1800"/>
            </a:pPr>
            <a:r>
              <a:rPr sz="2100" dirty="0">
                <a:latin typeface="Gill Sans MT"/>
                <a:ea typeface="Gill Sans MT"/>
                <a:cs typeface="Gill Sans MT"/>
                <a:sym typeface="Gill Sans MT"/>
              </a:rPr>
              <a:t>network-layer “above” IP:</a:t>
            </a:r>
          </a:p>
          <a:p>
            <a:pPr marL="638527" lvl="1" indent="-236890" defTabSz="803275">
              <a:lnSpc>
                <a:spcPct val="85000"/>
              </a:lnSpc>
              <a:spcBef>
                <a:spcPts val="400"/>
              </a:spcBef>
              <a:buClr>
                <a:srgbClr val="000099"/>
              </a:buClr>
              <a:buSzPct val="100000"/>
              <a:buFont typeface="Wingdings"/>
              <a:buChar char="▪"/>
              <a:defRPr sz="1800"/>
            </a:pPr>
            <a:r>
              <a:rPr sz="1700" dirty="0">
                <a:latin typeface="Gill Sans MT"/>
                <a:ea typeface="Gill Sans MT"/>
                <a:cs typeface="Gill Sans MT"/>
                <a:sym typeface="Gill Sans MT"/>
              </a:rPr>
              <a:t>ICMP </a:t>
            </a:r>
            <a:r>
              <a:rPr sz="1700" dirty="0" err="1">
                <a:latin typeface="Gill Sans MT"/>
                <a:ea typeface="Gill Sans MT"/>
                <a:cs typeface="Gill Sans MT"/>
                <a:sym typeface="Gill Sans MT"/>
              </a:rPr>
              <a:t>msgs</a:t>
            </a:r>
            <a:r>
              <a:rPr sz="1700" dirty="0">
                <a:latin typeface="Gill Sans MT"/>
                <a:ea typeface="Gill Sans MT"/>
                <a:cs typeface="Gill Sans MT"/>
                <a:sym typeface="Gill Sans MT"/>
              </a:rPr>
              <a:t> carried in IP datagrams</a:t>
            </a:r>
          </a:p>
        </p:txBody>
      </p:sp>
      <p:pic>
        <p:nvPicPr>
          <p:cNvPr id="594" name="underline_base.png" descr="underline_base"/>
          <p:cNvPicPr/>
          <p:nvPr/>
        </p:nvPicPr>
        <p:blipFill>
          <a:blip r:embed="rId2">
            <a:extLst/>
          </a:blip>
          <a:stretch>
            <a:fillRect/>
          </a:stretch>
        </p:blipFill>
        <p:spPr>
          <a:xfrm>
            <a:off x="1012825" y="955675"/>
            <a:ext cx="7769225" cy="173038"/>
          </a:xfrm>
          <a:prstGeom prst="rect">
            <a:avLst/>
          </a:prstGeom>
          <a:ln w="12700">
            <a:miter lim="400000"/>
          </a:ln>
        </p:spPr>
      </p:pic>
      <p:pic>
        <p:nvPicPr>
          <p:cNvPr id="595" name="image.png"/>
          <p:cNvPicPr/>
          <p:nvPr/>
        </p:nvPicPr>
        <p:blipFill>
          <a:blip r:embed="rId3">
            <a:extLst/>
          </a:blip>
          <a:stretch>
            <a:fillRect/>
          </a:stretch>
        </p:blipFill>
        <p:spPr>
          <a:xfrm>
            <a:off x="4186237" y="2713037"/>
            <a:ext cx="5599113" cy="2762251"/>
          </a:xfrm>
          <a:prstGeom prst="rect">
            <a:avLst/>
          </a:prstGeom>
          <a:ln w="12700">
            <a:miter lim="400000"/>
          </a:ln>
        </p:spPr>
      </p:pic>
      <p:sp>
        <p:nvSpPr>
          <p:cNvPr id="596" name="Shape 596"/>
          <p:cNvSpPr/>
          <p:nvPr/>
        </p:nvSpPr>
        <p:spPr>
          <a:xfrm>
            <a:off x="4481512" y="5541962"/>
            <a:ext cx="4856163" cy="28131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spcBef>
                <a:spcPts val="400"/>
              </a:spcBef>
              <a:defRPr sz="2000">
                <a:solidFill>
                  <a:srgbClr val="942192"/>
                </a:solidFill>
                <a:latin typeface="Times New Roman"/>
                <a:ea typeface="Times New Roman"/>
                <a:cs typeface="Times New Roman"/>
                <a:sym typeface="Times New Roman"/>
              </a:defRPr>
            </a:lvl1pPr>
          </a:lstStyle>
          <a:p>
            <a:pPr lvl="0">
              <a:defRPr sz="1800">
                <a:solidFill>
                  <a:srgbClr val="000000"/>
                </a:solidFill>
              </a:defRPr>
            </a:pPr>
            <a:r>
              <a:rPr sz="2000">
                <a:solidFill>
                  <a:srgbClr val="942192"/>
                </a:solidFill>
              </a:rPr>
              <a:t>ICMP principal messages and their description</a:t>
            </a:r>
          </a:p>
        </p:txBody>
      </p:sp>
      <p:sp>
        <p:nvSpPr>
          <p:cNvPr id="597" name="Shape 597"/>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41</a:t>
            </a:r>
          </a:p>
        </p:txBody>
      </p:sp>
    </p:spTree>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9" name="Shape 599"/>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600" name="Shape 600"/>
          <p:cNvSpPr/>
          <p:nvPr/>
        </p:nvSpPr>
        <p:spPr>
          <a:xfrm>
            <a:off x="5913437" y="6467474"/>
            <a:ext cx="2894013"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a:spcBef>
                <a:spcPts val="0"/>
              </a:spcBef>
              <a:defRPr sz="1200">
                <a:latin typeface="Tahoma"/>
                <a:ea typeface="Tahoma"/>
                <a:cs typeface="Tahoma"/>
                <a:sym typeface="Tahoma"/>
              </a:defRPr>
            </a:lvl1pPr>
          </a:lstStyle>
          <a:p>
            <a:pPr lvl="0">
              <a:defRPr sz="1800"/>
            </a:pPr>
            <a:r>
              <a:rPr sz="1200"/>
              <a:t> </a:t>
            </a:r>
          </a:p>
        </p:txBody>
      </p:sp>
      <p:sp>
        <p:nvSpPr>
          <p:cNvPr id="601" name="Shape 601"/>
          <p:cNvSpPr>
            <a:spLocks noGrp="1"/>
          </p:cNvSpPr>
          <p:nvPr>
            <p:ph type="title"/>
          </p:nvPr>
        </p:nvSpPr>
        <p:spPr>
          <a:xfrm>
            <a:off x="914400" y="228600"/>
            <a:ext cx="8124825" cy="876300"/>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3600">
                <a:solidFill>
                  <a:srgbClr val="000099"/>
                </a:solidFill>
                <a:latin typeface="Gill Sans MT"/>
                <a:ea typeface="Gill Sans MT"/>
                <a:cs typeface="Gill Sans MT"/>
                <a:sym typeface="Gill Sans MT"/>
              </a:defRPr>
            </a:lvl1pPr>
          </a:lstStyle>
          <a:p>
            <a:pPr lvl="0">
              <a:defRPr sz="1800">
                <a:solidFill>
                  <a:srgbClr val="000000"/>
                </a:solidFill>
              </a:defRPr>
            </a:pPr>
            <a:r>
              <a:rPr sz="3600">
                <a:solidFill>
                  <a:srgbClr val="000099"/>
                </a:solidFill>
              </a:rPr>
              <a:t>ICMP: internet control message protocol</a:t>
            </a:r>
          </a:p>
        </p:txBody>
      </p:sp>
      <p:sp>
        <p:nvSpPr>
          <p:cNvPr id="602" name="Shape 602"/>
          <p:cNvSpPr>
            <a:spLocks noGrp="1"/>
          </p:cNvSpPr>
          <p:nvPr>
            <p:ph type="body" idx="1"/>
          </p:nvPr>
        </p:nvSpPr>
        <p:spPr>
          <a:xfrm>
            <a:off x="858837" y="1544637"/>
            <a:ext cx="3810001" cy="464820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marL="342900" lvl="0" indent="-342900" defTabSz="914400">
              <a:lnSpc>
                <a:spcPct val="85000"/>
              </a:lnSpc>
              <a:spcBef>
                <a:spcPts val="500"/>
              </a:spcBef>
              <a:buClr>
                <a:srgbClr val="000099"/>
              </a:buClr>
              <a:buSzPct val="65000"/>
              <a:buFont typeface="Wingdings"/>
              <a:buChar char="❖"/>
              <a:defRPr sz="1800"/>
            </a:pPr>
            <a:endParaRPr sz="2400">
              <a:latin typeface="Gill Sans MT"/>
              <a:ea typeface="Gill Sans MT"/>
              <a:cs typeface="Gill Sans MT"/>
              <a:sym typeface="Gill Sans MT"/>
            </a:endParaRPr>
          </a:p>
          <a:p>
            <a:pPr marL="685800" lvl="0" indent="-685800" defTabSz="914400">
              <a:lnSpc>
                <a:spcPct val="85000"/>
              </a:lnSpc>
              <a:spcBef>
                <a:spcPts val="500"/>
              </a:spcBef>
              <a:buClr>
                <a:srgbClr val="000099"/>
              </a:buClr>
              <a:buSzPct val="65000"/>
              <a:buFont typeface="Wingdings"/>
              <a:buChar char="❖"/>
              <a:defRPr sz="1800"/>
            </a:pPr>
            <a:r>
              <a:rPr sz="2400">
                <a:solidFill>
                  <a:srgbClr val="000099"/>
                </a:solidFill>
                <a:latin typeface="Gill Sans MT"/>
                <a:ea typeface="Gill Sans MT"/>
                <a:cs typeface="Gill Sans MT"/>
                <a:sym typeface="Gill Sans MT"/>
              </a:rPr>
              <a:t>ICMP message:</a:t>
            </a:r>
            <a:r>
              <a:rPr sz="2400">
                <a:latin typeface="Gill Sans MT"/>
                <a:ea typeface="Gill Sans MT"/>
                <a:cs typeface="Gill Sans MT"/>
                <a:sym typeface="Gill Sans MT"/>
              </a:rPr>
              <a:t> type, code plus first 8 bytes of IP datagram causing error</a:t>
            </a:r>
          </a:p>
        </p:txBody>
      </p:sp>
      <p:sp>
        <p:nvSpPr>
          <p:cNvPr id="603" name="Shape 603"/>
          <p:cNvSpPr/>
          <p:nvPr/>
        </p:nvSpPr>
        <p:spPr>
          <a:xfrm>
            <a:off x="4965700" y="1760537"/>
            <a:ext cx="3968750" cy="40005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l">
              <a:spcBef>
                <a:spcPts val="0"/>
              </a:spcBef>
              <a:defRPr sz="1800"/>
            </a:pPr>
            <a:r>
              <a:rPr u="sng">
                <a:latin typeface="Gill Sans MT"/>
                <a:ea typeface="Gill Sans MT"/>
                <a:cs typeface="Gill Sans MT"/>
                <a:sym typeface="Gill Sans MT"/>
              </a:rPr>
              <a:t>Type</a:t>
            </a:r>
            <a:r>
              <a:rPr>
                <a:latin typeface="Gill Sans MT"/>
                <a:ea typeface="Gill Sans MT"/>
                <a:cs typeface="Gill Sans MT"/>
                <a:sym typeface="Gill Sans MT"/>
              </a:rPr>
              <a:t>  </a:t>
            </a:r>
            <a:r>
              <a:rPr u="sng">
                <a:latin typeface="Gill Sans MT"/>
                <a:ea typeface="Gill Sans MT"/>
                <a:cs typeface="Gill Sans MT"/>
                <a:sym typeface="Gill Sans MT"/>
              </a:rPr>
              <a:t>Code</a:t>
            </a:r>
            <a:r>
              <a:rPr>
                <a:latin typeface="Gill Sans MT"/>
                <a:ea typeface="Gill Sans MT"/>
                <a:cs typeface="Gill Sans MT"/>
                <a:sym typeface="Gill Sans MT"/>
              </a:rPr>
              <a:t>  </a:t>
            </a:r>
            <a:r>
              <a:rPr u="sng">
                <a:latin typeface="Gill Sans MT"/>
                <a:ea typeface="Gill Sans MT"/>
                <a:cs typeface="Gill Sans MT"/>
                <a:sym typeface="Gill Sans MT"/>
              </a:rPr>
              <a:t>description</a:t>
            </a:r>
            <a:endParaRPr>
              <a:latin typeface="Gill Sans MT"/>
              <a:ea typeface="Gill Sans MT"/>
              <a:cs typeface="Gill Sans MT"/>
              <a:sym typeface="Gill Sans MT"/>
            </a:endParaRPr>
          </a:p>
          <a:p>
            <a:pPr lvl="0" algn="l">
              <a:spcBef>
                <a:spcPts val="0"/>
              </a:spcBef>
              <a:defRPr sz="1800"/>
            </a:pPr>
            <a:r>
              <a:rPr>
                <a:latin typeface="Gill Sans MT"/>
                <a:ea typeface="Gill Sans MT"/>
                <a:cs typeface="Gill Sans MT"/>
                <a:sym typeface="Gill Sans MT"/>
              </a:rPr>
              <a:t>0        0         echo reply (ping)</a:t>
            </a:r>
          </a:p>
          <a:p>
            <a:pPr lvl="0" algn="l">
              <a:spcBef>
                <a:spcPts val="0"/>
              </a:spcBef>
              <a:defRPr sz="1800"/>
            </a:pPr>
            <a:r>
              <a:rPr>
                <a:latin typeface="Gill Sans MT"/>
                <a:ea typeface="Gill Sans MT"/>
                <a:cs typeface="Gill Sans MT"/>
                <a:sym typeface="Gill Sans MT"/>
              </a:rPr>
              <a:t>3        0         dest. network unreachable</a:t>
            </a:r>
          </a:p>
          <a:p>
            <a:pPr lvl="0" algn="l">
              <a:spcBef>
                <a:spcPts val="0"/>
              </a:spcBef>
              <a:defRPr sz="1800"/>
            </a:pPr>
            <a:r>
              <a:rPr>
                <a:latin typeface="Gill Sans MT"/>
                <a:ea typeface="Gill Sans MT"/>
                <a:cs typeface="Gill Sans MT"/>
                <a:sym typeface="Gill Sans MT"/>
              </a:rPr>
              <a:t>3        1         dest host unreachable</a:t>
            </a:r>
          </a:p>
          <a:p>
            <a:pPr lvl="0" algn="l">
              <a:spcBef>
                <a:spcPts val="0"/>
              </a:spcBef>
              <a:defRPr sz="1800"/>
            </a:pPr>
            <a:r>
              <a:rPr>
                <a:latin typeface="Gill Sans MT"/>
                <a:ea typeface="Gill Sans MT"/>
                <a:cs typeface="Gill Sans MT"/>
                <a:sym typeface="Gill Sans MT"/>
              </a:rPr>
              <a:t>3        2         dest protocol unreachable</a:t>
            </a:r>
          </a:p>
          <a:p>
            <a:pPr lvl="0" algn="l">
              <a:spcBef>
                <a:spcPts val="0"/>
              </a:spcBef>
              <a:defRPr sz="1800"/>
            </a:pPr>
            <a:r>
              <a:rPr>
                <a:latin typeface="Gill Sans MT"/>
                <a:ea typeface="Gill Sans MT"/>
                <a:cs typeface="Gill Sans MT"/>
                <a:sym typeface="Gill Sans MT"/>
              </a:rPr>
              <a:t>3        3         dest port unreachable</a:t>
            </a:r>
          </a:p>
          <a:p>
            <a:pPr lvl="0" algn="l">
              <a:spcBef>
                <a:spcPts val="0"/>
              </a:spcBef>
              <a:defRPr sz="1800"/>
            </a:pPr>
            <a:r>
              <a:rPr>
                <a:latin typeface="Gill Sans MT"/>
                <a:ea typeface="Gill Sans MT"/>
                <a:cs typeface="Gill Sans MT"/>
                <a:sym typeface="Gill Sans MT"/>
              </a:rPr>
              <a:t>3        6         dest network unknown</a:t>
            </a:r>
          </a:p>
          <a:p>
            <a:pPr lvl="0" algn="l">
              <a:spcBef>
                <a:spcPts val="0"/>
              </a:spcBef>
              <a:defRPr sz="1800"/>
            </a:pPr>
            <a:r>
              <a:rPr>
                <a:latin typeface="Gill Sans MT"/>
                <a:ea typeface="Gill Sans MT"/>
                <a:cs typeface="Gill Sans MT"/>
                <a:sym typeface="Gill Sans MT"/>
              </a:rPr>
              <a:t>3        7         dest host unknown</a:t>
            </a:r>
          </a:p>
          <a:p>
            <a:pPr lvl="0" algn="l">
              <a:spcBef>
                <a:spcPts val="0"/>
              </a:spcBef>
              <a:defRPr sz="1800"/>
            </a:pPr>
            <a:r>
              <a:rPr>
                <a:latin typeface="Gill Sans MT"/>
                <a:ea typeface="Gill Sans MT"/>
                <a:cs typeface="Gill Sans MT"/>
                <a:sym typeface="Gill Sans MT"/>
              </a:rPr>
              <a:t>4        0         source quench (congestion</a:t>
            </a:r>
          </a:p>
          <a:p>
            <a:pPr lvl="0" algn="l">
              <a:spcBef>
                <a:spcPts val="0"/>
              </a:spcBef>
              <a:defRPr sz="1800"/>
            </a:pPr>
            <a:r>
              <a:rPr>
                <a:latin typeface="Gill Sans MT"/>
                <a:ea typeface="Gill Sans MT"/>
                <a:cs typeface="Gill Sans MT"/>
                <a:sym typeface="Gill Sans MT"/>
              </a:rPr>
              <a:t>                     control - not used)</a:t>
            </a:r>
          </a:p>
          <a:p>
            <a:pPr lvl="0" algn="l">
              <a:spcBef>
                <a:spcPts val="0"/>
              </a:spcBef>
              <a:defRPr sz="1800"/>
            </a:pPr>
            <a:r>
              <a:rPr>
                <a:latin typeface="Gill Sans MT"/>
                <a:ea typeface="Gill Sans MT"/>
                <a:cs typeface="Gill Sans MT"/>
                <a:sym typeface="Gill Sans MT"/>
              </a:rPr>
              <a:t>8        0         echo request (ping)</a:t>
            </a:r>
          </a:p>
          <a:p>
            <a:pPr lvl="0" algn="l">
              <a:spcBef>
                <a:spcPts val="0"/>
              </a:spcBef>
              <a:defRPr sz="1800"/>
            </a:pPr>
            <a:r>
              <a:rPr>
                <a:latin typeface="Gill Sans MT"/>
                <a:ea typeface="Gill Sans MT"/>
                <a:cs typeface="Gill Sans MT"/>
                <a:sym typeface="Gill Sans MT"/>
              </a:rPr>
              <a:t>9        0         route advertisement</a:t>
            </a:r>
          </a:p>
          <a:p>
            <a:pPr lvl="0" algn="l">
              <a:spcBef>
                <a:spcPts val="0"/>
              </a:spcBef>
              <a:defRPr sz="1800"/>
            </a:pPr>
            <a:r>
              <a:rPr>
                <a:latin typeface="Gill Sans MT"/>
                <a:ea typeface="Gill Sans MT"/>
                <a:cs typeface="Gill Sans MT"/>
                <a:sym typeface="Gill Sans MT"/>
              </a:rPr>
              <a:t>10      0         router discovery</a:t>
            </a:r>
          </a:p>
          <a:p>
            <a:pPr lvl="0" algn="l">
              <a:spcBef>
                <a:spcPts val="0"/>
              </a:spcBef>
              <a:defRPr sz="1800"/>
            </a:pPr>
            <a:r>
              <a:rPr>
                <a:latin typeface="Gill Sans MT"/>
                <a:ea typeface="Gill Sans MT"/>
                <a:cs typeface="Gill Sans MT"/>
                <a:sym typeface="Gill Sans MT"/>
              </a:rPr>
              <a:t>11      0         TTL expired</a:t>
            </a:r>
          </a:p>
          <a:p>
            <a:pPr lvl="0" algn="l">
              <a:spcBef>
                <a:spcPts val="0"/>
              </a:spcBef>
              <a:defRPr sz="1800"/>
            </a:pPr>
            <a:r>
              <a:rPr>
                <a:latin typeface="Gill Sans MT"/>
                <a:ea typeface="Gill Sans MT"/>
                <a:cs typeface="Gill Sans MT"/>
                <a:sym typeface="Gill Sans MT"/>
              </a:rPr>
              <a:t>12      0         bad IP header</a:t>
            </a:r>
          </a:p>
        </p:txBody>
      </p:sp>
      <p:pic>
        <p:nvPicPr>
          <p:cNvPr id="604" name="underline_base.png" descr="underline_base"/>
          <p:cNvPicPr/>
          <p:nvPr/>
        </p:nvPicPr>
        <p:blipFill>
          <a:blip r:embed="rId2">
            <a:extLst/>
          </a:blip>
          <a:stretch>
            <a:fillRect/>
          </a:stretch>
        </p:blipFill>
        <p:spPr>
          <a:xfrm>
            <a:off x="1012825" y="955675"/>
            <a:ext cx="7769225" cy="173038"/>
          </a:xfrm>
          <a:prstGeom prst="rect">
            <a:avLst/>
          </a:prstGeom>
          <a:ln w="12700">
            <a:miter lim="400000"/>
          </a:ln>
        </p:spPr>
      </p:pic>
      <p:sp>
        <p:nvSpPr>
          <p:cNvPr id="605" name="Shape 605"/>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42</a:t>
            </a: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Shape 39"/>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40" name="Shape 40"/>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NAT: network address translation</a:t>
            </a:r>
          </a:p>
        </p:txBody>
      </p:sp>
      <p:pic>
        <p:nvPicPr>
          <p:cNvPr id="41"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pic>
        <p:nvPicPr>
          <p:cNvPr id="42" name="Screen Shot 2014-02-25 at 12.40.36 AM.png"/>
          <p:cNvPicPr/>
          <p:nvPr/>
        </p:nvPicPr>
        <p:blipFill>
          <a:blip r:embed="rId3">
            <a:extLst/>
          </a:blip>
          <a:stretch>
            <a:fillRect/>
          </a:stretch>
        </p:blipFill>
        <p:spPr>
          <a:xfrm>
            <a:off x="2271712" y="1762125"/>
            <a:ext cx="5359401" cy="4114800"/>
          </a:xfrm>
          <a:prstGeom prst="rect">
            <a:avLst/>
          </a:prstGeom>
          <a:ln w="12700">
            <a:miter lim="400000"/>
          </a:ln>
        </p:spPr>
      </p:pic>
      <p:sp>
        <p:nvSpPr>
          <p:cNvPr id="43" name="Shape 43"/>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5</a:t>
            </a:r>
          </a:p>
        </p:txBody>
      </p:sp>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7" name="Shape 607"/>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608" name="Shape 608"/>
          <p:cNvSpPr/>
          <p:nvPr/>
        </p:nvSpPr>
        <p:spPr>
          <a:xfrm>
            <a:off x="5913437" y="6467474"/>
            <a:ext cx="2894013"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a:spcBef>
                <a:spcPts val="0"/>
              </a:spcBef>
              <a:defRPr sz="1200">
                <a:latin typeface="Tahoma"/>
                <a:ea typeface="Tahoma"/>
                <a:cs typeface="Tahoma"/>
                <a:sym typeface="Tahoma"/>
              </a:defRPr>
            </a:lvl1pPr>
          </a:lstStyle>
          <a:p>
            <a:pPr lvl="0">
              <a:defRPr sz="1800"/>
            </a:pPr>
            <a:r>
              <a:rPr sz="1200"/>
              <a:t> </a:t>
            </a:r>
          </a:p>
        </p:txBody>
      </p:sp>
      <p:sp>
        <p:nvSpPr>
          <p:cNvPr id="609" name="Shape 609"/>
          <p:cNvSpPr>
            <a:spLocks noGrp="1"/>
          </p:cNvSpPr>
          <p:nvPr>
            <p:ph type="title"/>
          </p:nvPr>
        </p:nvSpPr>
        <p:spPr>
          <a:xfrm>
            <a:off x="914400" y="85725"/>
            <a:ext cx="7772400" cy="974725"/>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Traceroute and ICMP</a:t>
            </a:r>
          </a:p>
        </p:txBody>
      </p:sp>
      <p:sp>
        <p:nvSpPr>
          <p:cNvPr id="610" name="Shape 610"/>
          <p:cNvSpPr>
            <a:spLocks noGrp="1"/>
          </p:cNvSpPr>
          <p:nvPr>
            <p:ph type="body" idx="1"/>
          </p:nvPr>
        </p:nvSpPr>
        <p:spPr>
          <a:xfrm>
            <a:off x="892175" y="1166812"/>
            <a:ext cx="3887788" cy="464820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marL="685800" lvl="0" indent="-685800" defTabSz="914400">
              <a:lnSpc>
                <a:spcPct val="85000"/>
              </a:lnSpc>
              <a:spcBef>
                <a:spcPts val="500"/>
              </a:spcBef>
              <a:buClr>
                <a:srgbClr val="000099"/>
              </a:buClr>
              <a:buSzPct val="65000"/>
              <a:buFont typeface="Wingdings"/>
              <a:buChar char="❖"/>
              <a:defRPr sz="1800"/>
            </a:pPr>
            <a:r>
              <a:rPr sz="2400">
                <a:latin typeface="Gill Sans MT"/>
                <a:ea typeface="Gill Sans MT"/>
                <a:cs typeface="Gill Sans MT"/>
                <a:sym typeface="Gill Sans MT"/>
              </a:rPr>
              <a:t>source sends series of UDP segments to dest</a:t>
            </a:r>
          </a:p>
          <a:p>
            <a:pPr marL="774700" lvl="1" indent="-317500" defTabSz="914400">
              <a:lnSpc>
                <a:spcPct val="85000"/>
              </a:lnSpc>
              <a:spcBef>
                <a:spcPts val="400"/>
              </a:spcBef>
              <a:buClr>
                <a:srgbClr val="000099"/>
              </a:buClr>
              <a:buSzPct val="100000"/>
              <a:buFont typeface="Wingdings"/>
              <a:buChar char="▪"/>
              <a:defRPr sz="1800"/>
            </a:pPr>
            <a:r>
              <a:rPr sz="2000">
                <a:latin typeface="Gill Sans MT"/>
                <a:ea typeface="Gill Sans MT"/>
                <a:cs typeface="Gill Sans MT"/>
                <a:sym typeface="Gill Sans MT"/>
              </a:rPr>
              <a:t>first set has TTL =1</a:t>
            </a:r>
          </a:p>
          <a:p>
            <a:pPr marL="774700" lvl="1" indent="-317500" defTabSz="914400">
              <a:lnSpc>
                <a:spcPct val="85000"/>
              </a:lnSpc>
              <a:spcBef>
                <a:spcPts val="400"/>
              </a:spcBef>
              <a:buClr>
                <a:srgbClr val="000099"/>
              </a:buClr>
              <a:buSzPct val="100000"/>
              <a:buFont typeface="Wingdings"/>
              <a:buChar char="▪"/>
              <a:defRPr sz="1800"/>
            </a:pPr>
            <a:r>
              <a:rPr sz="2000">
                <a:latin typeface="Gill Sans MT"/>
                <a:ea typeface="Gill Sans MT"/>
                <a:cs typeface="Gill Sans MT"/>
                <a:sym typeface="Gill Sans MT"/>
              </a:rPr>
              <a:t>second set has TTL=2, etc.</a:t>
            </a:r>
          </a:p>
          <a:p>
            <a:pPr marL="774700" lvl="1" indent="-317500" defTabSz="914400">
              <a:lnSpc>
                <a:spcPct val="85000"/>
              </a:lnSpc>
              <a:spcBef>
                <a:spcPts val="400"/>
              </a:spcBef>
              <a:buClr>
                <a:srgbClr val="000099"/>
              </a:buClr>
              <a:buSzPct val="100000"/>
              <a:buFont typeface="Wingdings"/>
              <a:buChar char="▪"/>
              <a:defRPr sz="1800"/>
            </a:pPr>
            <a:r>
              <a:rPr sz="2000">
                <a:latin typeface="Gill Sans MT"/>
                <a:ea typeface="Gill Sans MT"/>
                <a:cs typeface="Gill Sans MT"/>
                <a:sym typeface="Gill Sans MT"/>
              </a:rPr>
              <a:t>unlikely port number</a:t>
            </a:r>
          </a:p>
          <a:p>
            <a:pPr marL="685800" lvl="0" indent="-685800" defTabSz="914400">
              <a:lnSpc>
                <a:spcPct val="85000"/>
              </a:lnSpc>
              <a:spcBef>
                <a:spcPts val="500"/>
              </a:spcBef>
              <a:buClr>
                <a:srgbClr val="000099"/>
              </a:buClr>
              <a:buSzPct val="65000"/>
              <a:buFont typeface="Wingdings"/>
              <a:buChar char="❖"/>
              <a:defRPr sz="1800"/>
            </a:pPr>
            <a:r>
              <a:rPr sz="2400">
                <a:latin typeface="Gill Sans MT"/>
                <a:ea typeface="Gill Sans MT"/>
                <a:cs typeface="Gill Sans MT"/>
                <a:sym typeface="Gill Sans MT"/>
              </a:rPr>
              <a:t>when </a:t>
            </a:r>
            <a:r>
              <a:rPr sz="2400" i="1">
                <a:latin typeface="Gill Sans MT"/>
                <a:ea typeface="Gill Sans MT"/>
                <a:cs typeface="Gill Sans MT"/>
                <a:sym typeface="Gill Sans MT"/>
              </a:rPr>
              <a:t>n</a:t>
            </a:r>
            <a:r>
              <a:rPr sz="2400">
                <a:latin typeface="Gill Sans MT"/>
                <a:ea typeface="Gill Sans MT"/>
                <a:cs typeface="Gill Sans MT"/>
                <a:sym typeface="Gill Sans MT"/>
              </a:rPr>
              <a:t>th set of datagrams  arrives to nth router:</a:t>
            </a:r>
          </a:p>
          <a:p>
            <a:pPr marL="774700" lvl="1" indent="-317500" defTabSz="914400">
              <a:lnSpc>
                <a:spcPct val="85000"/>
              </a:lnSpc>
              <a:spcBef>
                <a:spcPts val="400"/>
              </a:spcBef>
              <a:buClr>
                <a:srgbClr val="000099"/>
              </a:buClr>
              <a:buSzPct val="100000"/>
              <a:buFont typeface="Wingdings"/>
              <a:buChar char="▪"/>
              <a:defRPr sz="1800"/>
            </a:pPr>
            <a:r>
              <a:rPr sz="2000">
                <a:latin typeface="Gill Sans MT"/>
                <a:ea typeface="Gill Sans MT"/>
                <a:cs typeface="Gill Sans MT"/>
                <a:sym typeface="Gill Sans MT"/>
              </a:rPr>
              <a:t>router discards datagrams</a:t>
            </a:r>
          </a:p>
          <a:p>
            <a:pPr marL="774700" lvl="1" indent="-317500" defTabSz="914400">
              <a:lnSpc>
                <a:spcPct val="85000"/>
              </a:lnSpc>
              <a:spcBef>
                <a:spcPts val="400"/>
              </a:spcBef>
              <a:buClr>
                <a:srgbClr val="000099"/>
              </a:buClr>
              <a:buSzPct val="100000"/>
              <a:buFont typeface="Wingdings"/>
              <a:buChar char="▪"/>
              <a:defRPr sz="1800"/>
            </a:pPr>
            <a:r>
              <a:rPr sz="2000">
                <a:latin typeface="Gill Sans MT"/>
                <a:ea typeface="Gill Sans MT"/>
                <a:cs typeface="Gill Sans MT"/>
                <a:sym typeface="Gill Sans MT"/>
              </a:rPr>
              <a:t>and sends source ICMP messages (type 11, code 0)</a:t>
            </a:r>
          </a:p>
          <a:p>
            <a:pPr marL="774700" lvl="1" indent="-317500" defTabSz="914400">
              <a:lnSpc>
                <a:spcPct val="85000"/>
              </a:lnSpc>
              <a:spcBef>
                <a:spcPts val="400"/>
              </a:spcBef>
              <a:buClr>
                <a:srgbClr val="000099"/>
              </a:buClr>
              <a:buSzPct val="100000"/>
              <a:buFont typeface="Wingdings"/>
              <a:buChar char="▪"/>
              <a:defRPr sz="1800"/>
            </a:pPr>
            <a:r>
              <a:rPr sz="2000">
                <a:latin typeface="Gill Sans MT"/>
                <a:ea typeface="Gill Sans MT"/>
                <a:cs typeface="Gill Sans MT"/>
                <a:sym typeface="Gill Sans MT"/>
              </a:rPr>
              <a:t>ICMP messages includes name of router &amp; IP address</a:t>
            </a:r>
          </a:p>
        </p:txBody>
      </p:sp>
      <p:sp>
        <p:nvSpPr>
          <p:cNvPr id="611" name="Shape 611"/>
          <p:cNvSpPr/>
          <p:nvPr/>
        </p:nvSpPr>
        <p:spPr>
          <a:xfrm>
            <a:off x="5276850" y="1177925"/>
            <a:ext cx="3810000" cy="96012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marL="514350" indent="-514350" algn="l">
              <a:lnSpc>
                <a:spcPct val="85000"/>
              </a:lnSpc>
              <a:spcBef>
                <a:spcPts val="500"/>
              </a:spcBef>
              <a:buClr>
                <a:srgbClr val="000099"/>
              </a:buClr>
              <a:buSzPct val="65000"/>
              <a:buFont typeface="Wingdings"/>
              <a:buChar char="❖"/>
              <a:defRPr sz="2400">
                <a:latin typeface="Gill Sans MT"/>
                <a:ea typeface="Gill Sans MT"/>
                <a:cs typeface="Gill Sans MT"/>
                <a:sym typeface="Gill Sans MT"/>
              </a:defRPr>
            </a:lvl1pPr>
          </a:lstStyle>
          <a:p>
            <a:pPr lvl="0">
              <a:defRPr sz="1800"/>
            </a:pPr>
            <a:r>
              <a:rPr sz="2400"/>
              <a:t>when ICMP messages arrives, source records RTTs</a:t>
            </a:r>
          </a:p>
        </p:txBody>
      </p:sp>
      <p:sp>
        <p:nvSpPr>
          <p:cNvPr id="612" name="Shape 612"/>
          <p:cNvSpPr/>
          <p:nvPr/>
        </p:nvSpPr>
        <p:spPr>
          <a:xfrm>
            <a:off x="5273675" y="2411412"/>
            <a:ext cx="3810000" cy="155257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marL="257175" lvl="0" indent="-257175" algn="l">
              <a:lnSpc>
                <a:spcPct val="85000"/>
              </a:lnSpc>
              <a:spcBef>
                <a:spcPts val="400"/>
              </a:spcBef>
              <a:defRPr sz="1800"/>
            </a:pPr>
            <a:r>
              <a:rPr i="1">
                <a:solidFill>
                  <a:srgbClr val="000099"/>
                </a:solidFill>
                <a:latin typeface="Gill Sans MT"/>
                <a:ea typeface="Gill Sans MT"/>
                <a:cs typeface="Gill Sans MT"/>
                <a:sym typeface="Gill Sans MT"/>
              </a:rPr>
              <a:t>stopping criteria:</a:t>
            </a:r>
          </a:p>
          <a:p>
            <a:pPr marL="289321" lvl="0" indent="-289321" algn="l">
              <a:lnSpc>
                <a:spcPct val="85000"/>
              </a:lnSpc>
              <a:spcBef>
                <a:spcPts val="400"/>
              </a:spcBef>
              <a:buClr>
                <a:srgbClr val="000099"/>
              </a:buClr>
              <a:buSzPct val="65000"/>
              <a:buFont typeface="Wingdings"/>
              <a:buChar char="❖"/>
              <a:defRPr sz="1800"/>
            </a:pPr>
            <a:r>
              <a:rPr>
                <a:latin typeface="Gill Sans MT"/>
                <a:ea typeface="Gill Sans MT"/>
                <a:cs typeface="Gill Sans MT"/>
                <a:sym typeface="Gill Sans MT"/>
              </a:rPr>
              <a:t>UDP segment eventually arrives at destination host</a:t>
            </a:r>
          </a:p>
          <a:p>
            <a:pPr marL="289321" lvl="0" indent="-289321" algn="l">
              <a:lnSpc>
                <a:spcPct val="85000"/>
              </a:lnSpc>
              <a:spcBef>
                <a:spcPts val="400"/>
              </a:spcBef>
              <a:buClr>
                <a:srgbClr val="000099"/>
              </a:buClr>
              <a:buSzPct val="65000"/>
              <a:buFont typeface="Wingdings"/>
              <a:buChar char="❖"/>
              <a:defRPr sz="1800"/>
            </a:pPr>
            <a:r>
              <a:rPr>
                <a:latin typeface="Gill Sans MT"/>
                <a:ea typeface="Gill Sans MT"/>
                <a:cs typeface="Gill Sans MT"/>
                <a:sym typeface="Gill Sans MT"/>
              </a:rPr>
              <a:t>destination returns ICMP “port unreachable” message (type 3, code 3)</a:t>
            </a:r>
          </a:p>
          <a:p>
            <a:pPr marL="289321" lvl="0" indent="-289321" algn="l">
              <a:lnSpc>
                <a:spcPct val="85000"/>
              </a:lnSpc>
              <a:spcBef>
                <a:spcPts val="400"/>
              </a:spcBef>
              <a:buClr>
                <a:srgbClr val="000099"/>
              </a:buClr>
              <a:buSzPct val="65000"/>
              <a:buFont typeface="Wingdings"/>
              <a:buChar char="❖"/>
              <a:defRPr sz="1800"/>
            </a:pPr>
            <a:r>
              <a:rPr>
                <a:latin typeface="Gill Sans MT"/>
                <a:ea typeface="Gill Sans MT"/>
                <a:cs typeface="Gill Sans MT"/>
                <a:sym typeface="Gill Sans MT"/>
              </a:rPr>
              <a:t>source stops</a:t>
            </a:r>
          </a:p>
        </p:txBody>
      </p:sp>
      <p:pic>
        <p:nvPicPr>
          <p:cNvPr id="613" name="underline_base.png" descr="underline_base"/>
          <p:cNvPicPr/>
          <p:nvPr/>
        </p:nvPicPr>
        <p:blipFill>
          <a:blip r:embed="rId2">
            <a:extLst/>
          </a:blip>
          <a:stretch>
            <a:fillRect/>
          </a:stretch>
        </p:blipFill>
        <p:spPr>
          <a:xfrm>
            <a:off x="1020762" y="811212"/>
            <a:ext cx="5484813" cy="173038"/>
          </a:xfrm>
          <a:prstGeom prst="rect">
            <a:avLst/>
          </a:prstGeom>
          <a:ln w="12700">
            <a:miter lim="400000"/>
          </a:ln>
        </p:spPr>
      </p:pic>
      <p:sp>
        <p:nvSpPr>
          <p:cNvPr id="614" name="Shape 614"/>
          <p:cNvSpPr/>
          <p:nvPr/>
        </p:nvSpPr>
        <p:spPr>
          <a:xfrm>
            <a:off x="1666875" y="5886450"/>
            <a:ext cx="288925" cy="263526"/>
          </a:xfrm>
          <a:prstGeom prst="line">
            <a:avLst/>
          </a:prstGeom>
          <a:ln w="12700">
            <a:solidFill/>
            <a:round/>
          </a:ln>
        </p:spPr>
        <p:txBody>
          <a:bodyPr lIns="0" tIns="0" rIns="0" bIns="0"/>
          <a:lstStyle/>
          <a:p>
            <a:pPr lvl="0" algn="l" defTabSz="457200">
              <a:spcBef>
                <a:spcPts val="0"/>
              </a:spcBef>
              <a:defRPr sz="1200"/>
            </a:pPr>
            <a:endParaRPr/>
          </a:p>
        </p:txBody>
      </p:sp>
      <p:sp>
        <p:nvSpPr>
          <p:cNvPr id="615" name="Shape 615"/>
          <p:cNvSpPr/>
          <p:nvPr/>
        </p:nvSpPr>
        <p:spPr>
          <a:xfrm flipV="1">
            <a:off x="2460625" y="5937250"/>
            <a:ext cx="458788" cy="206375"/>
          </a:xfrm>
          <a:prstGeom prst="line">
            <a:avLst/>
          </a:prstGeom>
          <a:ln w="12700">
            <a:solidFill/>
            <a:round/>
          </a:ln>
        </p:spPr>
        <p:txBody>
          <a:bodyPr lIns="0" tIns="0" rIns="0" bIns="0"/>
          <a:lstStyle/>
          <a:p>
            <a:pPr lvl="0" algn="l" defTabSz="457200">
              <a:spcBef>
                <a:spcPts val="0"/>
              </a:spcBef>
              <a:defRPr sz="1200"/>
            </a:pPr>
            <a:endParaRPr/>
          </a:p>
        </p:txBody>
      </p:sp>
      <p:sp>
        <p:nvSpPr>
          <p:cNvPr id="616" name="Shape 616"/>
          <p:cNvSpPr/>
          <p:nvPr/>
        </p:nvSpPr>
        <p:spPr>
          <a:xfrm>
            <a:off x="3395662" y="5919787"/>
            <a:ext cx="485776" cy="209551"/>
          </a:xfrm>
          <a:prstGeom prst="line">
            <a:avLst/>
          </a:prstGeom>
          <a:ln w="12700">
            <a:solidFill/>
            <a:round/>
          </a:ln>
        </p:spPr>
        <p:txBody>
          <a:bodyPr lIns="0" tIns="0" rIns="0" bIns="0"/>
          <a:lstStyle/>
          <a:p>
            <a:pPr lvl="0" algn="l" defTabSz="457200">
              <a:spcBef>
                <a:spcPts val="0"/>
              </a:spcBef>
              <a:defRPr sz="1200"/>
            </a:pPr>
            <a:endParaRPr/>
          </a:p>
        </p:txBody>
      </p:sp>
      <p:sp>
        <p:nvSpPr>
          <p:cNvPr id="617" name="Shape 617"/>
          <p:cNvSpPr/>
          <p:nvPr/>
        </p:nvSpPr>
        <p:spPr>
          <a:xfrm flipH="1">
            <a:off x="3157537" y="5651500"/>
            <a:ext cx="349251" cy="153988"/>
          </a:xfrm>
          <a:prstGeom prst="line">
            <a:avLst/>
          </a:prstGeom>
          <a:ln w="12700">
            <a:solidFill/>
            <a:round/>
          </a:ln>
        </p:spPr>
        <p:txBody>
          <a:bodyPr lIns="0" tIns="0" rIns="0" bIns="0"/>
          <a:lstStyle/>
          <a:p>
            <a:pPr lvl="0" algn="l" defTabSz="457200">
              <a:spcBef>
                <a:spcPts val="0"/>
              </a:spcBef>
              <a:defRPr sz="1200"/>
            </a:pPr>
            <a:endParaRPr/>
          </a:p>
        </p:txBody>
      </p:sp>
      <p:sp>
        <p:nvSpPr>
          <p:cNvPr id="618" name="Shape 618"/>
          <p:cNvSpPr/>
          <p:nvPr/>
        </p:nvSpPr>
        <p:spPr>
          <a:xfrm flipH="1">
            <a:off x="4371974" y="5980112"/>
            <a:ext cx="620714" cy="146051"/>
          </a:xfrm>
          <a:prstGeom prst="line">
            <a:avLst/>
          </a:prstGeom>
          <a:ln w="12700">
            <a:solidFill/>
            <a:round/>
          </a:ln>
        </p:spPr>
        <p:txBody>
          <a:bodyPr lIns="0" tIns="0" rIns="0" bIns="0"/>
          <a:lstStyle/>
          <a:p>
            <a:pPr lvl="0" algn="l" defTabSz="457200">
              <a:spcBef>
                <a:spcPts val="0"/>
              </a:spcBef>
              <a:defRPr sz="1200"/>
            </a:pPr>
            <a:endParaRPr/>
          </a:p>
        </p:txBody>
      </p:sp>
      <p:sp>
        <p:nvSpPr>
          <p:cNvPr id="619" name="Shape 619"/>
          <p:cNvSpPr/>
          <p:nvPr/>
        </p:nvSpPr>
        <p:spPr>
          <a:xfrm>
            <a:off x="5491162" y="5945187"/>
            <a:ext cx="485776" cy="209551"/>
          </a:xfrm>
          <a:prstGeom prst="line">
            <a:avLst/>
          </a:prstGeom>
          <a:ln w="12700">
            <a:solidFill/>
            <a:round/>
          </a:ln>
        </p:spPr>
        <p:txBody>
          <a:bodyPr lIns="0" tIns="0" rIns="0" bIns="0"/>
          <a:lstStyle/>
          <a:p>
            <a:pPr lvl="0" algn="l" defTabSz="457200">
              <a:spcBef>
                <a:spcPts val="0"/>
              </a:spcBef>
              <a:defRPr sz="1200"/>
            </a:pPr>
            <a:endParaRPr/>
          </a:p>
        </p:txBody>
      </p:sp>
      <p:sp>
        <p:nvSpPr>
          <p:cNvPr id="620" name="Shape 620"/>
          <p:cNvSpPr/>
          <p:nvPr/>
        </p:nvSpPr>
        <p:spPr>
          <a:xfrm flipH="1">
            <a:off x="6429375" y="5891212"/>
            <a:ext cx="557213" cy="279401"/>
          </a:xfrm>
          <a:prstGeom prst="line">
            <a:avLst/>
          </a:prstGeom>
          <a:ln w="12700">
            <a:solidFill/>
            <a:round/>
          </a:ln>
        </p:spPr>
        <p:txBody>
          <a:bodyPr lIns="0" tIns="0" rIns="0" bIns="0"/>
          <a:lstStyle/>
          <a:p>
            <a:pPr lvl="0" algn="l" defTabSz="457200">
              <a:spcBef>
                <a:spcPts val="0"/>
              </a:spcBef>
              <a:defRPr sz="1200"/>
            </a:pPr>
            <a:endParaRPr/>
          </a:p>
        </p:txBody>
      </p:sp>
      <p:sp>
        <p:nvSpPr>
          <p:cNvPr id="621" name="Shape 621"/>
          <p:cNvSpPr/>
          <p:nvPr/>
        </p:nvSpPr>
        <p:spPr>
          <a:xfrm>
            <a:off x="3124200" y="6053137"/>
            <a:ext cx="228601" cy="309564"/>
          </a:xfrm>
          <a:prstGeom prst="line">
            <a:avLst/>
          </a:prstGeom>
          <a:ln w="12700">
            <a:solidFill/>
            <a:round/>
          </a:ln>
        </p:spPr>
        <p:txBody>
          <a:bodyPr lIns="0" tIns="0" rIns="0" bIns="0"/>
          <a:lstStyle/>
          <a:p>
            <a:pPr lvl="0" algn="l" defTabSz="457200">
              <a:spcBef>
                <a:spcPts val="0"/>
              </a:spcBef>
              <a:defRPr sz="1200"/>
            </a:pPr>
            <a:endParaRPr/>
          </a:p>
        </p:txBody>
      </p:sp>
      <p:sp>
        <p:nvSpPr>
          <p:cNvPr id="622" name="Shape 622"/>
          <p:cNvSpPr/>
          <p:nvPr/>
        </p:nvSpPr>
        <p:spPr>
          <a:xfrm>
            <a:off x="5048250" y="5640387"/>
            <a:ext cx="228601" cy="309564"/>
          </a:xfrm>
          <a:prstGeom prst="line">
            <a:avLst/>
          </a:prstGeom>
          <a:ln w="12700">
            <a:solidFill/>
            <a:round/>
          </a:ln>
        </p:spPr>
        <p:txBody>
          <a:bodyPr lIns="0" tIns="0" rIns="0" bIns="0"/>
          <a:lstStyle/>
          <a:p>
            <a:pPr lvl="0" algn="l" defTabSz="457200">
              <a:spcBef>
                <a:spcPts val="0"/>
              </a:spcBef>
              <a:defRPr sz="1200"/>
            </a:pPr>
            <a:endParaRPr/>
          </a:p>
        </p:txBody>
      </p:sp>
      <p:sp>
        <p:nvSpPr>
          <p:cNvPr id="623" name="Shape 623"/>
          <p:cNvSpPr/>
          <p:nvPr/>
        </p:nvSpPr>
        <p:spPr>
          <a:xfrm flipH="1">
            <a:off x="3767137" y="6242050"/>
            <a:ext cx="349251" cy="153988"/>
          </a:xfrm>
          <a:prstGeom prst="line">
            <a:avLst/>
          </a:prstGeom>
          <a:ln w="12700">
            <a:solidFill/>
            <a:round/>
          </a:ln>
        </p:spPr>
        <p:txBody>
          <a:bodyPr lIns="0" tIns="0" rIns="0" bIns="0"/>
          <a:lstStyle/>
          <a:p>
            <a:pPr lvl="0" algn="l" defTabSz="457200">
              <a:spcBef>
                <a:spcPts val="0"/>
              </a:spcBef>
              <a:defRPr sz="1200"/>
            </a:pPr>
            <a:endParaRPr/>
          </a:p>
        </p:txBody>
      </p:sp>
      <p:sp>
        <p:nvSpPr>
          <p:cNvPr id="624" name="Shape 624"/>
          <p:cNvSpPr/>
          <p:nvPr/>
        </p:nvSpPr>
        <p:spPr>
          <a:xfrm>
            <a:off x="4121150" y="5748337"/>
            <a:ext cx="6350" cy="258764"/>
          </a:xfrm>
          <a:prstGeom prst="line">
            <a:avLst/>
          </a:prstGeom>
          <a:ln w="12700">
            <a:solidFill/>
            <a:round/>
          </a:ln>
        </p:spPr>
        <p:txBody>
          <a:bodyPr lIns="0" tIns="0" rIns="0" bIns="0"/>
          <a:lstStyle/>
          <a:p>
            <a:pPr lvl="0" algn="l" defTabSz="457200">
              <a:spcBef>
                <a:spcPts val="0"/>
              </a:spcBef>
              <a:defRPr sz="1200"/>
            </a:pPr>
            <a:endParaRPr/>
          </a:p>
        </p:txBody>
      </p:sp>
      <p:sp>
        <p:nvSpPr>
          <p:cNvPr id="625" name="Shape 625"/>
          <p:cNvSpPr/>
          <p:nvPr/>
        </p:nvSpPr>
        <p:spPr>
          <a:xfrm>
            <a:off x="1768475" y="5605462"/>
            <a:ext cx="9175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solidFill>
                  <a:srgbClr val="CC0000"/>
                </a:solidFill>
                <a:latin typeface="Gill Sans MT"/>
                <a:ea typeface="Gill Sans MT"/>
                <a:cs typeface="Gill Sans MT"/>
                <a:sym typeface="Gill Sans MT"/>
              </a:defRPr>
            </a:lvl1pPr>
          </a:lstStyle>
          <a:p>
            <a:pPr lvl="0">
              <a:defRPr>
                <a:solidFill>
                  <a:srgbClr val="000000"/>
                </a:solidFill>
              </a:defRPr>
            </a:pPr>
            <a:r>
              <a:rPr>
                <a:solidFill>
                  <a:srgbClr val="CC0000"/>
                </a:solidFill>
              </a:rPr>
              <a:t>3 probes</a:t>
            </a:r>
          </a:p>
        </p:txBody>
      </p:sp>
      <p:sp>
        <p:nvSpPr>
          <p:cNvPr id="626" name="Shape 626"/>
          <p:cNvSpPr/>
          <p:nvPr/>
        </p:nvSpPr>
        <p:spPr>
          <a:xfrm>
            <a:off x="2382837" y="6165850"/>
            <a:ext cx="917576" cy="266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solidFill>
                  <a:srgbClr val="CC0000"/>
                </a:solidFill>
                <a:latin typeface="Gill Sans MT"/>
                <a:ea typeface="Gill Sans MT"/>
                <a:cs typeface="Gill Sans MT"/>
                <a:sym typeface="Gill Sans MT"/>
              </a:defRPr>
            </a:lvl1pPr>
          </a:lstStyle>
          <a:p>
            <a:pPr lvl="0">
              <a:defRPr>
                <a:solidFill>
                  <a:srgbClr val="000000"/>
                </a:solidFill>
              </a:defRPr>
            </a:pPr>
            <a:r>
              <a:rPr>
                <a:solidFill>
                  <a:srgbClr val="CC0000"/>
                </a:solidFill>
              </a:rPr>
              <a:t>3 probes</a:t>
            </a:r>
          </a:p>
        </p:txBody>
      </p:sp>
      <p:sp>
        <p:nvSpPr>
          <p:cNvPr id="627" name="Shape 627"/>
          <p:cNvSpPr/>
          <p:nvPr/>
        </p:nvSpPr>
        <p:spPr>
          <a:xfrm>
            <a:off x="3406775" y="5580062"/>
            <a:ext cx="9175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solidFill>
                  <a:srgbClr val="CC0000"/>
                </a:solidFill>
                <a:latin typeface="Gill Sans MT"/>
                <a:ea typeface="Gill Sans MT"/>
                <a:cs typeface="Gill Sans MT"/>
                <a:sym typeface="Gill Sans MT"/>
              </a:defRPr>
            </a:lvl1pPr>
          </a:lstStyle>
          <a:p>
            <a:pPr lvl="0">
              <a:defRPr>
                <a:solidFill>
                  <a:srgbClr val="000000"/>
                </a:solidFill>
              </a:defRPr>
            </a:pPr>
            <a:r>
              <a:rPr>
                <a:solidFill>
                  <a:srgbClr val="CC0000"/>
                </a:solidFill>
              </a:rPr>
              <a:t>3 probes</a:t>
            </a:r>
          </a:p>
        </p:txBody>
      </p:sp>
      <p:grpSp>
        <p:nvGrpSpPr>
          <p:cNvPr id="630" name="Group 630"/>
          <p:cNvGrpSpPr/>
          <p:nvPr/>
        </p:nvGrpSpPr>
        <p:grpSpPr>
          <a:xfrm>
            <a:off x="898525" y="5541962"/>
            <a:ext cx="820738" cy="688976"/>
            <a:chOff x="0" y="0"/>
            <a:chExt cx="820737" cy="688975"/>
          </a:xfrm>
        </p:grpSpPr>
        <p:pic>
          <p:nvPicPr>
            <p:cNvPr id="628" name="desktop_computer_stylized_medium.png" descr="desktop_computer_stylized_medium"/>
            <p:cNvPicPr/>
            <p:nvPr/>
          </p:nvPicPr>
          <p:blipFill>
            <a:blip r:embed="rId3">
              <a:extLst/>
            </a:blip>
            <a:stretch>
              <a:fillRect/>
            </a:stretch>
          </p:blipFill>
          <p:spPr>
            <a:xfrm flipH="1">
              <a:off x="0" y="0"/>
              <a:ext cx="820738" cy="688975"/>
            </a:xfrm>
            <a:prstGeom prst="rect">
              <a:avLst/>
            </a:prstGeom>
            <a:ln w="12700" cap="flat">
              <a:noFill/>
              <a:miter lim="400000"/>
            </a:ln>
            <a:effectLst/>
          </p:spPr>
        </p:pic>
        <p:sp>
          <p:nvSpPr>
            <p:cNvPr id="629" name="Shape 629"/>
            <p:cNvSpPr/>
            <p:nvPr/>
          </p:nvSpPr>
          <p:spPr>
            <a:xfrm flipH="1">
              <a:off x="349730" y="66090"/>
              <a:ext cx="399058" cy="3154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3" y="821"/>
                  </a:lnTo>
                  <a:lnTo>
                    <a:pt x="21600" y="17256"/>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grpSp>
        <p:nvGrpSpPr>
          <p:cNvPr id="633" name="Group 633"/>
          <p:cNvGrpSpPr/>
          <p:nvPr/>
        </p:nvGrpSpPr>
        <p:grpSpPr>
          <a:xfrm>
            <a:off x="6946900" y="5580062"/>
            <a:ext cx="754063" cy="669926"/>
            <a:chOff x="0" y="0"/>
            <a:chExt cx="754062" cy="669925"/>
          </a:xfrm>
        </p:grpSpPr>
        <p:pic>
          <p:nvPicPr>
            <p:cNvPr id="631" name="desktop_computer_stylized_medium.png" descr="desktop_computer_stylized_medium"/>
            <p:cNvPicPr/>
            <p:nvPr/>
          </p:nvPicPr>
          <p:blipFill>
            <a:blip r:embed="rId3">
              <a:extLst/>
            </a:blip>
            <a:stretch>
              <a:fillRect/>
            </a:stretch>
          </p:blipFill>
          <p:spPr>
            <a:xfrm>
              <a:off x="0" y="0"/>
              <a:ext cx="754063" cy="669925"/>
            </a:xfrm>
            <a:prstGeom prst="rect">
              <a:avLst/>
            </a:prstGeom>
            <a:ln w="12700" cap="flat">
              <a:noFill/>
              <a:miter lim="400000"/>
            </a:ln>
            <a:effectLst/>
          </p:spPr>
        </p:pic>
        <p:sp>
          <p:nvSpPr>
            <p:cNvPr id="632" name="Shape 632"/>
            <p:cNvSpPr/>
            <p:nvPr/>
          </p:nvSpPr>
          <p:spPr>
            <a:xfrm>
              <a:off x="66104" y="64263"/>
              <a:ext cx="366639" cy="30677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3" y="821"/>
                  </a:lnTo>
                  <a:lnTo>
                    <a:pt x="21600" y="17256"/>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grpSp>
        <p:nvGrpSpPr>
          <p:cNvPr id="642" name="Group 642"/>
          <p:cNvGrpSpPr/>
          <p:nvPr/>
        </p:nvGrpSpPr>
        <p:grpSpPr>
          <a:xfrm>
            <a:off x="5892784" y="6078533"/>
            <a:ext cx="619113" cy="252411"/>
            <a:chOff x="-15" y="-4"/>
            <a:chExt cx="619111" cy="252410"/>
          </a:xfrm>
        </p:grpSpPr>
        <p:sp>
          <p:nvSpPr>
            <p:cNvPr id="634" name="Shape 634"/>
            <p:cNvSpPr/>
            <p:nvPr/>
          </p:nvSpPr>
          <p:spPr>
            <a:xfrm>
              <a:off x="1100" y="110589"/>
              <a:ext cx="614656" cy="141818"/>
            </a:xfrm>
            <a:custGeom>
              <a:avLst/>
              <a:gdLst/>
              <a:ahLst/>
              <a:cxnLst>
                <a:cxn ang="0">
                  <a:pos x="wd2" y="hd2"/>
                </a:cxn>
                <a:cxn ang="5400000">
                  <a:pos x="wd2" y="hd2"/>
                </a:cxn>
                <a:cxn ang="10800000">
                  <a:pos x="wd2" y="hd2"/>
                </a:cxn>
                <a:cxn ang="16200000">
                  <a:pos x="wd2" y="hd2"/>
                </a:cxn>
              </a:cxnLst>
              <a:rect l="0" t="0" r="r" b="b"/>
              <a:pathLst>
                <a:path w="19679" h="19679" extrusionOk="0">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gradFill flip="none" rotWithShape="1">
              <a:gsLst>
                <a:gs pos="0">
                  <a:srgbClr val="CCCCFF"/>
                </a:gs>
                <a:gs pos="100000">
                  <a:srgbClr val="FFFFFF"/>
                </a:gs>
              </a:gsLst>
              <a:lin ang="0" scaled="0"/>
            </a:gra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635" name="Shape 635"/>
            <p:cNvSpPr/>
            <p:nvPr/>
          </p:nvSpPr>
          <p:spPr>
            <a:xfrm>
              <a:off x="1115" y="96280"/>
              <a:ext cx="617982" cy="85874"/>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636" name="Shape 636"/>
            <p:cNvSpPr/>
            <p:nvPr/>
          </p:nvSpPr>
          <p:spPr>
            <a:xfrm>
              <a:off x="-16" y="-5"/>
              <a:ext cx="614656" cy="165232"/>
            </a:xfrm>
            <a:custGeom>
              <a:avLst/>
              <a:gdLst/>
              <a:ahLst/>
              <a:cxnLst>
                <a:cxn ang="0">
                  <a:pos x="wd2" y="hd2"/>
                </a:cxn>
                <a:cxn ang="5400000">
                  <a:pos x="wd2" y="hd2"/>
                </a:cxn>
                <a:cxn ang="10800000">
                  <a:pos x="wd2" y="hd2"/>
                </a:cxn>
                <a:cxn ang="16200000">
                  <a:pos x="wd2" y="hd2"/>
                </a:cxn>
              </a:cxnLst>
              <a:rect l="0" t="0" r="r" b="b"/>
              <a:pathLst>
                <a:path w="19679" h="19679" extrusionOk="0">
                  <a:moveTo>
                    <a:pt x="16796" y="2881"/>
                  </a:moveTo>
                  <a:cubicBezTo>
                    <a:pt x="20639" y="6724"/>
                    <a:pt x="20639" y="12954"/>
                    <a:pt x="16796" y="16797"/>
                  </a:cubicBezTo>
                  <a:cubicBezTo>
                    <a:pt x="12953" y="20639"/>
                    <a:pt x="6724" y="20639"/>
                    <a:pt x="2881" y="16797"/>
                  </a:cubicBezTo>
                  <a:cubicBezTo>
                    <a:pt x="-961" y="12954"/>
                    <a:pt x="-961" y="6724"/>
                    <a:pt x="2881" y="2881"/>
                  </a:cubicBezTo>
                  <a:cubicBezTo>
                    <a:pt x="6724" y="-961"/>
                    <a:pt x="12953" y="-961"/>
                    <a:pt x="16796" y="2881"/>
                  </a:cubicBezTo>
                </a:path>
              </a:pathLst>
            </a:custGeom>
            <a:gradFill flip="none" rotWithShape="1">
              <a:gsLst>
                <a:gs pos="0">
                  <a:srgbClr val="CCCCFF"/>
                </a:gs>
                <a:gs pos="100000">
                  <a:srgbClr val="FFFFFF"/>
                </a:gs>
              </a:gsLst>
              <a:lin ang="0" scaled="0"/>
            </a:gra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639" name="Group 639"/>
            <p:cNvGrpSpPr/>
            <p:nvPr/>
          </p:nvGrpSpPr>
          <p:grpSpPr>
            <a:xfrm>
              <a:off x="124941" y="41635"/>
              <a:ext cx="345802" cy="78066"/>
              <a:chOff x="0" y="0"/>
              <a:chExt cx="345801" cy="78065"/>
            </a:xfrm>
          </p:grpSpPr>
          <p:sp>
            <p:nvSpPr>
              <p:cNvPr id="637" name="Shape 637"/>
              <p:cNvSpPr/>
              <p:nvPr/>
            </p:nvSpPr>
            <p:spPr>
              <a:xfrm>
                <a:off x="0" y="0"/>
                <a:ext cx="345802" cy="7806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254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638" name="Shape 638"/>
              <p:cNvSpPr/>
              <p:nvPr/>
            </p:nvSpPr>
            <p:spPr>
              <a:xfrm>
                <a:off x="15617" y="0"/>
                <a:ext cx="314570" cy="7806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7" y="21600"/>
                    </a:lnTo>
                    <a:lnTo>
                      <a:pt x="21600" y="21600"/>
                    </a:lnTo>
                  </a:path>
                </a:pathLst>
              </a:custGeom>
              <a:noFill/>
              <a:ln w="254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640" name="Shape 640"/>
            <p:cNvSpPr/>
            <p:nvPr/>
          </p:nvSpPr>
          <p:spPr>
            <a:xfrm flipH="1">
              <a:off x="1115" y="79366"/>
              <a:ext cx="2" cy="107992"/>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641" name="Shape 641"/>
            <p:cNvSpPr/>
            <p:nvPr/>
          </p:nvSpPr>
          <p:spPr>
            <a:xfrm>
              <a:off x="614661" y="81968"/>
              <a:ext cx="2" cy="110595"/>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651" name="Group 651"/>
          <p:cNvGrpSpPr/>
          <p:nvPr/>
        </p:nvGrpSpPr>
        <p:grpSpPr>
          <a:xfrm>
            <a:off x="4924409" y="5807070"/>
            <a:ext cx="619113" cy="252412"/>
            <a:chOff x="-15" y="-4"/>
            <a:chExt cx="619111" cy="252410"/>
          </a:xfrm>
        </p:grpSpPr>
        <p:sp>
          <p:nvSpPr>
            <p:cNvPr id="643" name="Shape 643"/>
            <p:cNvSpPr/>
            <p:nvPr/>
          </p:nvSpPr>
          <p:spPr>
            <a:xfrm>
              <a:off x="1100" y="110589"/>
              <a:ext cx="614656" cy="141818"/>
            </a:xfrm>
            <a:custGeom>
              <a:avLst/>
              <a:gdLst/>
              <a:ahLst/>
              <a:cxnLst>
                <a:cxn ang="0">
                  <a:pos x="wd2" y="hd2"/>
                </a:cxn>
                <a:cxn ang="5400000">
                  <a:pos x="wd2" y="hd2"/>
                </a:cxn>
                <a:cxn ang="10800000">
                  <a:pos x="wd2" y="hd2"/>
                </a:cxn>
                <a:cxn ang="16200000">
                  <a:pos x="wd2" y="hd2"/>
                </a:cxn>
              </a:cxnLst>
              <a:rect l="0" t="0" r="r" b="b"/>
              <a:pathLst>
                <a:path w="19679" h="19679" extrusionOk="0">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gradFill flip="none" rotWithShape="1">
              <a:gsLst>
                <a:gs pos="0">
                  <a:srgbClr val="CCCCFF"/>
                </a:gs>
                <a:gs pos="100000">
                  <a:srgbClr val="FFFFFF"/>
                </a:gs>
              </a:gsLst>
              <a:lin ang="0" scaled="0"/>
            </a:gra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644" name="Shape 644"/>
            <p:cNvSpPr/>
            <p:nvPr/>
          </p:nvSpPr>
          <p:spPr>
            <a:xfrm>
              <a:off x="1115" y="96280"/>
              <a:ext cx="617982" cy="85874"/>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645" name="Shape 645"/>
            <p:cNvSpPr/>
            <p:nvPr/>
          </p:nvSpPr>
          <p:spPr>
            <a:xfrm>
              <a:off x="-16" y="-5"/>
              <a:ext cx="614656" cy="165232"/>
            </a:xfrm>
            <a:custGeom>
              <a:avLst/>
              <a:gdLst/>
              <a:ahLst/>
              <a:cxnLst>
                <a:cxn ang="0">
                  <a:pos x="wd2" y="hd2"/>
                </a:cxn>
                <a:cxn ang="5400000">
                  <a:pos x="wd2" y="hd2"/>
                </a:cxn>
                <a:cxn ang="10800000">
                  <a:pos x="wd2" y="hd2"/>
                </a:cxn>
                <a:cxn ang="16200000">
                  <a:pos x="wd2" y="hd2"/>
                </a:cxn>
              </a:cxnLst>
              <a:rect l="0" t="0" r="r" b="b"/>
              <a:pathLst>
                <a:path w="19679" h="19679" extrusionOk="0">
                  <a:moveTo>
                    <a:pt x="16796" y="2881"/>
                  </a:moveTo>
                  <a:cubicBezTo>
                    <a:pt x="20639" y="6724"/>
                    <a:pt x="20639" y="12954"/>
                    <a:pt x="16796" y="16797"/>
                  </a:cubicBezTo>
                  <a:cubicBezTo>
                    <a:pt x="12953" y="20639"/>
                    <a:pt x="6724" y="20639"/>
                    <a:pt x="2881" y="16797"/>
                  </a:cubicBezTo>
                  <a:cubicBezTo>
                    <a:pt x="-961" y="12954"/>
                    <a:pt x="-961" y="6724"/>
                    <a:pt x="2881" y="2881"/>
                  </a:cubicBezTo>
                  <a:cubicBezTo>
                    <a:pt x="6724" y="-961"/>
                    <a:pt x="12953" y="-961"/>
                    <a:pt x="16796" y="2881"/>
                  </a:cubicBezTo>
                </a:path>
              </a:pathLst>
            </a:custGeom>
            <a:gradFill flip="none" rotWithShape="1">
              <a:gsLst>
                <a:gs pos="0">
                  <a:srgbClr val="CCCCFF"/>
                </a:gs>
                <a:gs pos="100000">
                  <a:srgbClr val="FFFFFF"/>
                </a:gs>
              </a:gsLst>
              <a:lin ang="0" scaled="0"/>
            </a:gra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648" name="Group 648"/>
            <p:cNvGrpSpPr/>
            <p:nvPr/>
          </p:nvGrpSpPr>
          <p:grpSpPr>
            <a:xfrm>
              <a:off x="124941" y="41635"/>
              <a:ext cx="345802" cy="78066"/>
              <a:chOff x="0" y="0"/>
              <a:chExt cx="345801" cy="78065"/>
            </a:xfrm>
          </p:grpSpPr>
          <p:sp>
            <p:nvSpPr>
              <p:cNvPr id="646" name="Shape 646"/>
              <p:cNvSpPr/>
              <p:nvPr/>
            </p:nvSpPr>
            <p:spPr>
              <a:xfrm>
                <a:off x="0" y="0"/>
                <a:ext cx="345802" cy="7806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254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647" name="Shape 647"/>
              <p:cNvSpPr/>
              <p:nvPr/>
            </p:nvSpPr>
            <p:spPr>
              <a:xfrm>
                <a:off x="15617" y="0"/>
                <a:ext cx="314570" cy="7806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7" y="21600"/>
                    </a:lnTo>
                    <a:lnTo>
                      <a:pt x="21600" y="21600"/>
                    </a:lnTo>
                  </a:path>
                </a:pathLst>
              </a:custGeom>
              <a:noFill/>
              <a:ln w="254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649" name="Shape 649"/>
            <p:cNvSpPr/>
            <p:nvPr/>
          </p:nvSpPr>
          <p:spPr>
            <a:xfrm flipH="1">
              <a:off x="1115" y="79366"/>
              <a:ext cx="2" cy="107992"/>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650" name="Shape 650"/>
            <p:cNvSpPr/>
            <p:nvPr/>
          </p:nvSpPr>
          <p:spPr>
            <a:xfrm>
              <a:off x="614661" y="81968"/>
              <a:ext cx="2" cy="110595"/>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660" name="Group 660"/>
          <p:cNvGrpSpPr/>
          <p:nvPr/>
        </p:nvGrpSpPr>
        <p:grpSpPr>
          <a:xfrm>
            <a:off x="3773471" y="6016620"/>
            <a:ext cx="619113" cy="252412"/>
            <a:chOff x="-15" y="-4"/>
            <a:chExt cx="619111" cy="252410"/>
          </a:xfrm>
        </p:grpSpPr>
        <p:sp>
          <p:nvSpPr>
            <p:cNvPr id="652" name="Shape 652"/>
            <p:cNvSpPr/>
            <p:nvPr/>
          </p:nvSpPr>
          <p:spPr>
            <a:xfrm>
              <a:off x="1100" y="110589"/>
              <a:ext cx="614656" cy="141818"/>
            </a:xfrm>
            <a:custGeom>
              <a:avLst/>
              <a:gdLst/>
              <a:ahLst/>
              <a:cxnLst>
                <a:cxn ang="0">
                  <a:pos x="wd2" y="hd2"/>
                </a:cxn>
                <a:cxn ang="5400000">
                  <a:pos x="wd2" y="hd2"/>
                </a:cxn>
                <a:cxn ang="10800000">
                  <a:pos x="wd2" y="hd2"/>
                </a:cxn>
                <a:cxn ang="16200000">
                  <a:pos x="wd2" y="hd2"/>
                </a:cxn>
              </a:cxnLst>
              <a:rect l="0" t="0" r="r" b="b"/>
              <a:pathLst>
                <a:path w="19679" h="19679" extrusionOk="0">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gradFill flip="none" rotWithShape="1">
              <a:gsLst>
                <a:gs pos="0">
                  <a:srgbClr val="CCCCFF"/>
                </a:gs>
                <a:gs pos="100000">
                  <a:srgbClr val="FFFFFF"/>
                </a:gs>
              </a:gsLst>
              <a:lin ang="0" scaled="0"/>
            </a:gra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653" name="Shape 653"/>
            <p:cNvSpPr/>
            <p:nvPr/>
          </p:nvSpPr>
          <p:spPr>
            <a:xfrm>
              <a:off x="1115" y="96280"/>
              <a:ext cx="617982" cy="85874"/>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654" name="Shape 654"/>
            <p:cNvSpPr/>
            <p:nvPr/>
          </p:nvSpPr>
          <p:spPr>
            <a:xfrm>
              <a:off x="-16" y="-5"/>
              <a:ext cx="614656" cy="165232"/>
            </a:xfrm>
            <a:custGeom>
              <a:avLst/>
              <a:gdLst/>
              <a:ahLst/>
              <a:cxnLst>
                <a:cxn ang="0">
                  <a:pos x="wd2" y="hd2"/>
                </a:cxn>
                <a:cxn ang="5400000">
                  <a:pos x="wd2" y="hd2"/>
                </a:cxn>
                <a:cxn ang="10800000">
                  <a:pos x="wd2" y="hd2"/>
                </a:cxn>
                <a:cxn ang="16200000">
                  <a:pos x="wd2" y="hd2"/>
                </a:cxn>
              </a:cxnLst>
              <a:rect l="0" t="0" r="r" b="b"/>
              <a:pathLst>
                <a:path w="19679" h="19679" extrusionOk="0">
                  <a:moveTo>
                    <a:pt x="16796" y="2881"/>
                  </a:moveTo>
                  <a:cubicBezTo>
                    <a:pt x="20639" y="6724"/>
                    <a:pt x="20639" y="12954"/>
                    <a:pt x="16796" y="16797"/>
                  </a:cubicBezTo>
                  <a:cubicBezTo>
                    <a:pt x="12953" y="20639"/>
                    <a:pt x="6724" y="20639"/>
                    <a:pt x="2881" y="16797"/>
                  </a:cubicBezTo>
                  <a:cubicBezTo>
                    <a:pt x="-961" y="12954"/>
                    <a:pt x="-961" y="6724"/>
                    <a:pt x="2881" y="2881"/>
                  </a:cubicBezTo>
                  <a:cubicBezTo>
                    <a:pt x="6724" y="-961"/>
                    <a:pt x="12953" y="-961"/>
                    <a:pt x="16796" y="2881"/>
                  </a:cubicBezTo>
                </a:path>
              </a:pathLst>
            </a:custGeom>
            <a:gradFill flip="none" rotWithShape="1">
              <a:gsLst>
                <a:gs pos="0">
                  <a:srgbClr val="CCCCFF"/>
                </a:gs>
                <a:gs pos="100000">
                  <a:srgbClr val="FFFFFF"/>
                </a:gs>
              </a:gsLst>
              <a:lin ang="0" scaled="0"/>
            </a:gra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657" name="Group 657"/>
            <p:cNvGrpSpPr/>
            <p:nvPr/>
          </p:nvGrpSpPr>
          <p:grpSpPr>
            <a:xfrm>
              <a:off x="124941" y="41635"/>
              <a:ext cx="345802" cy="78066"/>
              <a:chOff x="0" y="0"/>
              <a:chExt cx="345801" cy="78065"/>
            </a:xfrm>
          </p:grpSpPr>
          <p:sp>
            <p:nvSpPr>
              <p:cNvPr id="655" name="Shape 655"/>
              <p:cNvSpPr/>
              <p:nvPr/>
            </p:nvSpPr>
            <p:spPr>
              <a:xfrm>
                <a:off x="0" y="0"/>
                <a:ext cx="345802" cy="7806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254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656" name="Shape 656"/>
              <p:cNvSpPr/>
              <p:nvPr/>
            </p:nvSpPr>
            <p:spPr>
              <a:xfrm>
                <a:off x="15617" y="0"/>
                <a:ext cx="314570" cy="7806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7" y="21600"/>
                    </a:lnTo>
                    <a:lnTo>
                      <a:pt x="21600" y="21600"/>
                    </a:lnTo>
                  </a:path>
                </a:pathLst>
              </a:custGeom>
              <a:noFill/>
              <a:ln w="254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658" name="Shape 658"/>
            <p:cNvSpPr/>
            <p:nvPr/>
          </p:nvSpPr>
          <p:spPr>
            <a:xfrm flipH="1">
              <a:off x="1115" y="79366"/>
              <a:ext cx="2" cy="107992"/>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659" name="Shape 659"/>
            <p:cNvSpPr/>
            <p:nvPr/>
          </p:nvSpPr>
          <p:spPr>
            <a:xfrm>
              <a:off x="614661" y="81968"/>
              <a:ext cx="2" cy="110595"/>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669" name="Group 669"/>
          <p:cNvGrpSpPr/>
          <p:nvPr/>
        </p:nvGrpSpPr>
        <p:grpSpPr>
          <a:xfrm>
            <a:off x="2771759" y="5770558"/>
            <a:ext cx="619113" cy="252411"/>
            <a:chOff x="-15" y="-4"/>
            <a:chExt cx="619111" cy="252410"/>
          </a:xfrm>
        </p:grpSpPr>
        <p:sp>
          <p:nvSpPr>
            <p:cNvPr id="661" name="Shape 661"/>
            <p:cNvSpPr/>
            <p:nvPr/>
          </p:nvSpPr>
          <p:spPr>
            <a:xfrm>
              <a:off x="1100" y="110589"/>
              <a:ext cx="614656" cy="141818"/>
            </a:xfrm>
            <a:custGeom>
              <a:avLst/>
              <a:gdLst/>
              <a:ahLst/>
              <a:cxnLst>
                <a:cxn ang="0">
                  <a:pos x="wd2" y="hd2"/>
                </a:cxn>
                <a:cxn ang="5400000">
                  <a:pos x="wd2" y="hd2"/>
                </a:cxn>
                <a:cxn ang="10800000">
                  <a:pos x="wd2" y="hd2"/>
                </a:cxn>
                <a:cxn ang="16200000">
                  <a:pos x="wd2" y="hd2"/>
                </a:cxn>
              </a:cxnLst>
              <a:rect l="0" t="0" r="r" b="b"/>
              <a:pathLst>
                <a:path w="19679" h="19679" extrusionOk="0">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gradFill flip="none" rotWithShape="1">
              <a:gsLst>
                <a:gs pos="0">
                  <a:srgbClr val="CCCCFF"/>
                </a:gs>
                <a:gs pos="100000">
                  <a:srgbClr val="FFFFFF"/>
                </a:gs>
              </a:gsLst>
              <a:lin ang="0" scaled="0"/>
            </a:gra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662" name="Shape 662"/>
            <p:cNvSpPr/>
            <p:nvPr/>
          </p:nvSpPr>
          <p:spPr>
            <a:xfrm>
              <a:off x="1115" y="96280"/>
              <a:ext cx="617982" cy="85874"/>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663" name="Shape 663"/>
            <p:cNvSpPr/>
            <p:nvPr/>
          </p:nvSpPr>
          <p:spPr>
            <a:xfrm>
              <a:off x="-16" y="-5"/>
              <a:ext cx="614656" cy="165232"/>
            </a:xfrm>
            <a:custGeom>
              <a:avLst/>
              <a:gdLst/>
              <a:ahLst/>
              <a:cxnLst>
                <a:cxn ang="0">
                  <a:pos x="wd2" y="hd2"/>
                </a:cxn>
                <a:cxn ang="5400000">
                  <a:pos x="wd2" y="hd2"/>
                </a:cxn>
                <a:cxn ang="10800000">
                  <a:pos x="wd2" y="hd2"/>
                </a:cxn>
                <a:cxn ang="16200000">
                  <a:pos x="wd2" y="hd2"/>
                </a:cxn>
              </a:cxnLst>
              <a:rect l="0" t="0" r="r" b="b"/>
              <a:pathLst>
                <a:path w="19679" h="19679" extrusionOk="0">
                  <a:moveTo>
                    <a:pt x="16796" y="2881"/>
                  </a:moveTo>
                  <a:cubicBezTo>
                    <a:pt x="20639" y="6724"/>
                    <a:pt x="20639" y="12954"/>
                    <a:pt x="16796" y="16797"/>
                  </a:cubicBezTo>
                  <a:cubicBezTo>
                    <a:pt x="12953" y="20639"/>
                    <a:pt x="6724" y="20639"/>
                    <a:pt x="2881" y="16797"/>
                  </a:cubicBezTo>
                  <a:cubicBezTo>
                    <a:pt x="-961" y="12954"/>
                    <a:pt x="-961" y="6724"/>
                    <a:pt x="2881" y="2881"/>
                  </a:cubicBezTo>
                  <a:cubicBezTo>
                    <a:pt x="6724" y="-961"/>
                    <a:pt x="12953" y="-961"/>
                    <a:pt x="16796" y="2881"/>
                  </a:cubicBezTo>
                </a:path>
              </a:pathLst>
            </a:custGeom>
            <a:gradFill flip="none" rotWithShape="1">
              <a:gsLst>
                <a:gs pos="0">
                  <a:srgbClr val="CCCCFF"/>
                </a:gs>
                <a:gs pos="100000">
                  <a:srgbClr val="FFFFFF"/>
                </a:gs>
              </a:gsLst>
              <a:lin ang="0" scaled="0"/>
            </a:gra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666" name="Group 666"/>
            <p:cNvGrpSpPr/>
            <p:nvPr/>
          </p:nvGrpSpPr>
          <p:grpSpPr>
            <a:xfrm>
              <a:off x="124941" y="41635"/>
              <a:ext cx="345802" cy="78066"/>
              <a:chOff x="0" y="0"/>
              <a:chExt cx="345801" cy="78065"/>
            </a:xfrm>
          </p:grpSpPr>
          <p:sp>
            <p:nvSpPr>
              <p:cNvPr id="664" name="Shape 664"/>
              <p:cNvSpPr/>
              <p:nvPr/>
            </p:nvSpPr>
            <p:spPr>
              <a:xfrm>
                <a:off x="0" y="0"/>
                <a:ext cx="345802" cy="7806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254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665" name="Shape 665"/>
              <p:cNvSpPr/>
              <p:nvPr/>
            </p:nvSpPr>
            <p:spPr>
              <a:xfrm>
                <a:off x="15617" y="0"/>
                <a:ext cx="314570" cy="7806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7" y="21600"/>
                    </a:lnTo>
                    <a:lnTo>
                      <a:pt x="21600" y="21600"/>
                    </a:lnTo>
                  </a:path>
                </a:pathLst>
              </a:custGeom>
              <a:noFill/>
              <a:ln w="254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667" name="Shape 667"/>
            <p:cNvSpPr/>
            <p:nvPr/>
          </p:nvSpPr>
          <p:spPr>
            <a:xfrm flipH="1">
              <a:off x="1115" y="79366"/>
              <a:ext cx="2" cy="107992"/>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668" name="Shape 668"/>
            <p:cNvSpPr/>
            <p:nvPr/>
          </p:nvSpPr>
          <p:spPr>
            <a:xfrm>
              <a:off x="614661" y="81968"/>
              <a:ext cx="2" cy="110595"/>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678" name="Group 678"/>
          <p:cNvGrpSpPr/>
          <p:nvPr/>
        </p:nvGrpSpPr>
        <p:grpSpPr>
          <a:xfrm>
            <a:off x="1897046" y="6037258"/>
            <a:ext cx="619113" cy="252411"/>
            <a:chOff x="-15" y="-4"/>
            <a:chExt cx="619111" cy="252410"/>
          </a:xfrm>
        </p:grpSpPr>
        <p:sp>
          <p:nvSpPr>
            <p:cNvPr id="670" name="Shape 670"/>
            <p:cNvSpPr/>
            <p:nvPr/>
          </p:nvSpPr>
          <p:spPr>
            <a:xfrm>
              <a:off x="1100" y="110589"/>
              <a:ext cx="614656" cy="141818"/>
            </a:xfrm>
            <a:custGeom>
              <a:avLst/>
              <a:gdLst/>
              <a:ahLst/>
              <a:cxnLst>
                <a:cxn ang="0">
                  <a:pos x="wd2" y="hd2"/>
                </a:cxn>
                <a:cxn ang="5400000">
                  <a:pos x="wd2" y="hd2"/>
                </a:cxn>
                <a:cxn ang="10800000">
                  <a:pos x="wd2" y="hd2"/>
                </a:cxn>
                <a:cxn ang="16200000">
                  <a:pos x="wd2" y="hd2"/>
                </a:cxn>
              </a:cxnLst>
              <a:rect l="0" t="0" r="r" b="b"/>
              <a:pathLst>
                <a:path w="19679" h="19679" extrusionOk="0">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gradFill flip="none" rotWithShape="1">
              <a:gsLst>
                <a:gs pos="0">
                  <a:srgbClr val="CCCCFF"/>
                </a:gs>
                <a:gs pos="100000">
                  <a:srgbClr val="FFFFFF"/>
                </a:gs>
              </a:gsLst>
              <a:lin ang="0" scaled="0"/>
            </a:gra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671" name="Shape 671"/>
            <p:cNvSpPr/>
            <p:nvPr/>
          </p:nvSpPr>
          <p:spPr>
            <a:xfrm>
              <a:off x="1115" y="96280"/>
              <a:ext cx="617982" cy="85874"/>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672" name="Shape 672"/>
            <p:cNvSpPr/>
            <p:nvPr/>
          </p:nvSpPr>
          <p:spPr>
            <a:xfrm>
              <a:off x="-16" y="-5"/>
              <a:ext cx="614656" cy="165232"/>
            </a:xfrm>
            <a:custGeom>
              <a:avLst/>
              <a:gdLst/>
              <a:ahLst/>
              <a:cxnLst>
                <a:cxn ang="0">
                  <a:pos x="wd2" y="hd2"/>
                </a:cxn>
                <a:cxn ang="5400000">
                  <a:pos x="wd2" y="hd2"/>
                </a:cxn>
                <a:cxn ang="10800000">
                  <a:pos x="wd2" y="hd2"/>
                </a:cxn>
                <a:cxn ang="16200000">
                  <a:pos x="wd2" y="hd2"/>
                </a:cxn>
              </a:cxnLst>
              <a:rect l="0" t="0" r="r" b="b"/>
              <a:pathLst>
                <a:path w="19679" h="19679" extrusionOk="0">
                  <a:moveTo>
                    <a:pt x="16796" y="2881"/>
                  </a:moveTo>
                  <a:cubicBezTo>
                    <a:pt x="20639" y="6724"/>
                    <a:pt x="20639" y="12954"/>
                    <a:pt x="16796" y="16797"/>
                  </a:cubicBezTo>
                  <a:cubicBezTo>
                    <a:pt x="12953" y="20639"/>
                    <a:pt x="6724" y="20639"/>
                    <a:pt x="2881" y="16797"/>
                  </a:cubicBezTo>
                  <a:cubicBezTo>
                    <a:pt x="-961" y="12954"/>
                    <a:pt x="-961" y="6724"/>
                    <a:pt x="2881" y="2881"/>
                  </a:cubicBezTo>
                  <a:cubicBezTo>
                    <a:pt x="6724" y="-961"/>
                    <a:pt x="12953" y="-961"/>
                    <a:pt x="16796" y="2881"/>
                  </a:cubicBezTo>
                </a:path>
              </a:pathLst>
            </a:custGeom>
            <a:gradFill flip="none" rotWithShape="1">
              <a:gsLst>
                <a:gs pos="0">
                  <a:srgbClr val="CCCCFF"/>
                </a:gs>
                <a:gs pos="100000">
                  <a:srgbClr val="FFFFFF"/>
                </a:gs>
              </a:gsLst>
              <a:lin ang="0" scaled="0"/>
            </a:gra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675" name="Group 675"/>
            <p:cNvGrpSpPr/>
            <p:nvPr/>
          </p:nvGrpSpPr>
          <p:grpSpPr>
            <a:xfrm>
              <a:off x="124941" y="41635"/>
              <a:ext cx="345802" cy="78066"/>
              <a:chOff x="0" y="0"/>
              <a:chExt cx="345801" cy="78065"/>
            </a:xfrm>
          </p:grpSpPr>
          <p:sp>
            <p:nvSpPr>
              <p:cNvPr id="673" name="Shape 673"/>
              <p:cNvSpPr/>
              <p:nvPr/>
            </p:nvSpPr>
            <p:spPr>
              <a:xfrm>
                <a:off x="0" y="0"/>
                <a:ext cx="345802" cy="7806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254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674" name="Shape 674"/>
              <p:cNvSpPr/>
              <p:nvPr/>
            </p:nvSpPr>
            <p:spPr>
              <a:xfrm>
                <a:off x="15617" y="0"/>
                <a:ext cx="314570" cy="7806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7" y="21600"/>
                    </a:lnTo>
                    <a:lnTo>
                      <a:pt x="21600" y="21600"/>
                    </a:lnTo>
                  </a:path>
                </a:pathLst>
              </a:custGeom>
              <a:noFill/>
              <a:ln w="254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676" name="Shape 676"/>
            <p:cNvSpPr/>
            <p:nvPr/>
          </p:nvSpPr>
          <p:spPr>
            <a:xfrm flipH="1">
              <a:off x="1115" y="79366"/>
              <a:ext cx="2" cy="107992"/>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677" name="Shape 677"/>
            <p:cNvSpPr/>
            <p:nvPr/>
          </p:nvSpPr>
          <p:spPr>
            <a:xfrm>
              <a:off x="614661" y="81968"/>
              <a:ext cx="2" cy="110595"/>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sp>
        <p:nvSpPr>
          <p:cNvPr id="679" name="Shape 679"/>
          <p:cNvSpPr/>
          <p:nvPr/>
        </p:nvSpPr>
        <p:spPr>
          <a:xfrm>
            <a:off x="1638300" y="5827702"/>
            <a:ext cx="2222427" cy="395279"/>
          </a:xfrm>
          <a:custGeom>
            <a:avLst/>
            <a:gdLst/>
            <a:ahLst/>
            <a:cxnLst>
              <a:cxn ang="0">
                <a:pos x="wd2" y="hd2"/>
              </a:cxn>
              <a:cxn ang="5400000">
                <a:pos x="wd2" y="hd2"/>
              </a:cxn>
              <a:cxn ang="10800000">
                <a:pos x="wd2" y="hd2"/>
              </a:cxn>
              <a:cxn ang="16200000">
                <a:pos x="wd2" y="hd2"/>
              </a:cxn>
            </a:cxnLst>
            <a:rect l="0" t="0" r="r" b="b"/>
            <a:pathLst>
              <a:path w="21364" h="21097" extrusionOk="0">
                <a:moveTo>
                  <a:pt x="1159" y="2383"/>
                </a:moveTo>
                <a:cubicBezTo>
                  <a:pt x="2089" y="767"/>
                  <a:pt x="3050" y="14289"/>
                  <a:pt x="4942" y="14289"/>
                </a:cubicBezTo>
                <a:cubicBezTo>
                  <a:pt x="7032" y="13864"/>
                  <a:pt x="10938" y="-168"/>
                  <a:pt x="13668" y="2"/>
                </a:cubicBezTo>
                <a:cubicBezTo>
                  <a:pt x="16399" y="172"/>
                  <a:pt x="21600" y="10206"/>
                  <a:pt x="21356" y="15310"/>
                </a:cubicBezTo>
                <a:cubicBezTo>
                  <a:pt x="21112" y="20412"/>
                  <a:pt x="16368" y="5189"/>
                  <a:pt x="13668" y="6124"/>
                </a:cubicBezTo>
                <a:cubicBezTo>
                  <a:pt x="10968" y="7060"/>
                  <a:pt x="7459" y="21432"/>
                  <a:pt x="5186" y="21092"/>
                </a:cubicBezTo>
                <a:cubicBezTo>
                  <a:pt x="2913" y="20752"/>
                  <a:pt x="945" y="2553"/>
                  <a:pt x="0" y="4083"/>
                </a:cubicBezTo>
              </a:path>
            </a:pathLst>
          </a:custGeom>
          <a:ln w="25400">
            <a:solidFill>
              <a:srgbClr val="CC0000"/>
            </a:solidFill>
            <a:round/>
            <a:tailEnd type="triangle"/>
          </a:ln>
        </p:spPr>
        <p:txBody>
          <a:bodyPr lIns="0" tIns="0" rIns="0" bIns="0"/>
          <a:lstStyle/>
          <a:p>
            <a:pPr lvl="0" algn="l">
              <a:spcBef>
                <a:spcPts val="0"/>
              </a:spcBef>
              <a:defRPr sz="2400">
                <a:latin typeface="Arial"/>
                <a:ea typeface="Arial"/>
                <a:cs typeface="Arial"/>
                <a:sym typeface="Arial"/>
              </a:defRPr>
            </a:pPr>
            <a:endParaRPr/>
          </a:p>
        </p:txBody>
      </p:sp>
      <p:sp>
        <p:nvSpPr>
          <p:cNvPr id="680" name="Shape 680"/>
          <p:cNvSpPr/>
          <p:nvPr/>
        </p:nvSpPr>
        <p:spPr>
          <a:xfrm>
            <a:off x="1670050" y="5862637"/>
            <a:ext cx="368297" cy="360366"/>
          </a:xfrm>
          <a:custGeom>
            <a:avLst/>
            <a:gdLst/>
            <a:ahLst/>
            <a:cxnLst>
              <a:cxn ang="0">
                <a:pos x="wd2" y="hd2"/>
              </a:cxn>
              <a:cxn ang="5400000">
                <a:pos x="wd2" y="hd2"/>
              </a:cxn>
              <a:cxn ang="10800000">
                <a:pos x="wd2" y="hd2"/>
              </a:cxn>
              <a:cxn ang="16200000">
                <a:pos x="wd2" y="hd2"/>
              </a:cxn>
            </a:cxnLst>
            <a:rect l="0" t="0" r="r" b="b"/>
            <a:pathLst>
              <a:path w="19046" h="18640" extrusionOk="0">
                <a:moveTo>
                  <a:pt x="4909" y="0"/>
                </a:moveTo>
                <a:cubicBezTo>
                  <a:pt x="7036" y="2536"/>
                  <a:pt x="21600" y="14400"/>
                  <a:pt x="18654" y="18000"/>
                </a:cubicBezTo>
                <a:cubicBezTo>
                  <a:pt x="15709" y="21600"/>
                  <a:pt x="4909" y="8918"/>
                  <a:pt x="0" y="7199"/>
                </a:cubicBezTo>
              </a:path>
            </a:pathLst>
          </a:custGeom>
          <a:ln w="25400">
            <a:solidFill>
              <a:srgbClr val="CC0000"/>
            </a:solidFill>
            <a:round/>
            <a:tailEnd type="triangle"/>
          </a:ln>
        </p:spPr>
        <p:txBody>
          <a:bodyPr lIns="0" tIns="0" rIns="0" bIns="0"/>
          <a:lstStyle/>
          <a:p>
            <a:pPr lvl="0" algn="l">
              <a:spcBef>
                <a:spcPts val="0"/>
              </a:spcBef>
              <a:defRPr sz="2400">
                <a:latin typeface="Arial"/>
                <a:ea typeface="Arial"/>
                <a:cs typeface="Arial"/>
                <a:sym typeface="Arial"/>
              </a:defRPr>
            </a:pPr>
            <a:endParaRPr/>
          </a:p>
        </p:txBody>
      </p:sp>
      <p:sp>
        <p:nvSpPr>
          <p:cNvPr id="681" name="Shape 681"/>
          <p:cNvSpPr/>
          <p:nvPr/>
        </p:nvSpPr>
        <p:spPr>
          <a:xfrm>
            <a:off x="1663700" y="5870563"/>
            <a:ext cx="1303312" cy="376232"/>
          </a:xfrm>
          <a:custGeom>
            <a:avLst/>
            <a:gdLst/>
            <a:ahLst/>
            <a:cxnLst>
              <a:cxn ang="0">
                <a:pos x="wd2" y="hd2"/>
              </a:cxn>
              <a:cxn ang="5400000">
                <a:pos x="wd2" y="hd2"/>
              </a:cxn>
              <a:cxn ang="10800000">
                <a:pos x="wd2" y="hd2"/>
              </a:cxn>
              <a:cxn ang="16200000">
                <a:pos x="wd2" y="hd2"/>
              </a:cxn>
            </a:cxnLst>
            <a:rect l="0" t="0" r="r" b="b"/>
            <a:pathLst>
              <a:path w="20924" h="17066" extrusionOk="0">
                <a:moveTo>
                  <a:pt x="1935" y="1170"/>
                </a:moveTo>
                <a:cubicBezTo>
                  <a:pt x="3489" y="-203"/>
                  <a:pt x="5094" y="11285"/>
                  <a:pt x="8252" y="11285"/>
                </a:cubicBezTo>
                <a:cubicBezTo>
                  <a:pt x="11411" y="11285"/>
                  <a:pt x="20173" y="-4320"/>
                  <a:pt x="20886" y="1170"/>
                </a:cubicBezTo>
                <a:cubicBezTo>
                  <a:pt x="21600" y="6661"/>
                  <a:pt x="11946" y="13379"/>
                  <a:pt x="8660" y="17064"/>
                </a:cubicBezTo>
                <a:cubicBezTo>
                  <a:pt x="5170" y="17280"/>
                  <a:pt x="1579" y="1314"/>
                  <a:pt x="0" y="2615"/>
                </a:cubicBezTo>
              </a:path>
            </a:pathLst>
          </a:custGeom>
          <a:ln w="25400">
            <a:solidFill>
              <a:srgbClr val="CC0000"/>
            </a:solidFill>
            <a:round/>
            <a:tailEnd type="triangle"/>
          </a:ln>
        </p:spPr>
        <p:txBody>
          <a:bodyPr lIns="0" tIns="0" rIns="0" bIns="0"/>
          <a:lstStyle/>
          <a:p>
            <a:pPr lvl="0" algn="l">
              <a:spcBef>
                <a:spcPts val="0"/>
              </a:spcBef>
              <a:defRPr sz="2400">
                <a:latin typeface="Arial"/>
                <a:ea typeface="Arial"/>
                <a:cs typeface="Arial"/>
                <a:sym typeface="Arial"/>
              </a:defRPr>
            </a:pPr>
            <a:endParaRPr/>
          </a:p>
        </p:txBody>
      </p:sp>
      <p:sp>
        <p:nvSpPr>
          <p:cNvPr id="682" name="Shape 682"/>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43</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68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2" nodeType="afterEffect">
                                  <p:stCondLst>
                                    <p:cond delay="0"/>
                                  </p:stCondLst>
                                  <p:iterate>
                                    <p:tmAbs val="0"/>
                                  </p:iterate>
                                  <p:childTnLst>
                                    <p:set>
                                      <p:cBhvr>
                                        <p:cTn id="9" fill="hold"/>
                                        <p:tgtEl>
                                          <p:spTgt spid="625"/>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3" nodeType="clickEffect">
                                  <p:stCondLst>
                                    <p:cond delay="0"/>
                                  </p:stCondLst>
                                  <p:iterate>
                                    <p:tmAbs val="0"/>
                                  </p:iterate>
                                  <p:childTnLst>
                                    <p:set>
                                      <p:cBhvr>
                                        <p:cTn id="13" fill="hold"/>
                                        <p:tgtEl>
                                          <p:spTgt spid="681"/>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4" nodeType="afterEffect">
                                  <p:stCondLst>
                                    <p:cond delay="0"/>
                                  </p:stCondLst>
                                  <p:iterate>
                                    <p:tmAbs val="0"/>
                                  </p:iterate>
                                  <p:childTnLst>
                                    <p:set>
                                      <p:cBhvr>
                                        <p:cTn id="16" fill="hold"/>
                                        <p:tgtEl>
                                          <p:spTgt spid="62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5" nodeType="clickEffect">
                                  <p:stCondLst>
                                    <p:cond delay="0"/>
                                  </p:stCondLst>
                                  <p:iterate>
                                    <p:tmAbs val="0"/>
                                  </p:iterate>
                                  <p:childTnLst>
                                    <p:set>
                                      <p:cBhvr>
                                        <p:cTn id="20" fill="hold"/>
                                        <p:tgtEl>
                                          <p:spTgt spid="679"/>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6" nodeType="afterEffect">
                                  <p:stCondLst>
                                    <p:cond delay="0"/>
                                  </p:stCondLst>
                                  <p:iterate>
                                    <p:tmAbs val="0"/>
                                  </p:iterate>
                                  <p:childTnLst>
                                    <p:set>
                                      <p:cBhvr>
                                        <p:cTn id="23" fill="hold"/>
                                        <p:tgtEl>
                                          <p:spTgt spid="627"/>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7" nodeType="clickEffect">
                                  <p:stCondLst>
                                    <p:cond delay="0"/>
                                  </p:stCondLst>
                                  <p:iterate>
                                    <p:tmAbs val="0"/>
                                  </p:iterate>
                                  <p:childTnLst>
                                    <p:set>
                                      <p:cBhvr>
                                        <p:cTn id="27" fill="hold"/>
                                        <p:tgtEl>
                                          <p:spTgt spid="612"/>
                                        </p:tgtEl>
                                        <p:attrNameLst>
                                          <p:attrName>style.visibility</p:attrName>
                                        </p:attrNameLst>
                                      </p:cBhvr>
                                      <p:to>
                                        <p:strVal val="visible"/>
                                      </p:to>
                                    </p:set>
                                    <p:animEffect transition="in" filter="fade">
                                      <p:cBhvr>
                                        <p:cTn id="28" dur="1000"/>
                                        <p:tgtEl>
                                          <p:spTgt spid="6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2" grpId="7" animBg="1" advAuto="0"/>
      <p:bldP spid="625" grpId="2" animBg="1" advAuto="0"/>
      <p:bldP spid="626" grpId="4" animBg="1" advAuto="0"/>
      <p:bldP spid="627" grpId="6" animBg="1" advAuto="0"/>
      <p:bldP spid="679" grpId="5" animBg="1" advAuto="0"/>
      <p:bldP spid="680" grpId="1" animBg="1" advAuto="0"/>
      <p:bldP spid="681" grpId="3" animBg="1" advAuto="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 name="Shape 684"/>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685" name="Shape 685"/>
          <p:cNvSpPr/>
          <p:nvPr/>
        </p:nvSpPr>
        <p:spPr>
          <a:xfrm>
            <a:off x="5913437" y="6467474"/>
            <a:ext cx="2894013"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a:spcBef>
                <a:spcPts val="0"/>
              </a:spcBef>
              <a:defRPr sz="1200">
                <a:latin typeface="Tahoma"/>
                <a:ea typeface="Tahoma"/>
                <a:cs typeface="Tahoma"/>
                <a:sym typeface="Tahoma"/>
              </a:defRPr>
            </a:lvl1pPr>
          </a:lstStyle>
          <a:p>
            <a:pPr lvl="0">
              <a:defRPr sz="1800"/>
            </a:pPr>
            <a:r>
              <a:rPr sz="1200"/>
              <a:t> </a:t>
            </a:r>
          </a:p>
        </p:txBody>
      </p:sp>
      <p:sp>
        <p:nvSpPr>
          <p:cNvPr id="686" name="Shape 686"/>
          <p:cNvSpPr/>
          <p:nvPr/>
        </p:nvSpPr>
        <p:spPr>
          <a:xfrm>
            <a:off x="8705850" y="6462712"/>
            <a:ext cx="674688"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200">
                <a:latin typeface="Tahoma"/>
                <a:ea typeface="Tahoma"/>
                <a:cs typeface="Tahoma"/>
                <a:sym typeface="Tahoma"/>
              </a:defRPr>
            </a:lvl1pPr>
          </a:lstStyle>
          <a:p>
            <a:pPr lvl="0">
              <a:defRPr sz="1800"/>
            </a:pPr>
            <a:r>
              <a:rPr sz="1200"/>
              <a:t> </a:t>
            </a:r>
          </a:p>
        </p:txBody>
      </p:sp>
      <p:pic>
        <p:nvPicPr>
          <p:cNvPr id="687" name="underline_base.png" descr="underline_base"/>
          <p:cNvPicPr/>
          <p:nvPr/>
        </p:nvPicPr>
        <p:blipFill>
          <a:blip r:embed="rId2">
            <a:extLst/>
          </a:blip>
          <a:stretch>
            <a:fillRect/>
          </a:stretch>
        </p:blipFill>
        <p:spPr>
          <a:xfrm>
            <a:off x="2354262" y="3733800"/>
            <a:ext cx="4113213" cy="173038"/>
          </a:xfrm>
          <a:prstGeom prst="rect">
            <a:avLst/>
          </a:prstGeom>
          <a:ln w="12700">
            <a:miter lim="400000"/>
          </a:ln>
        </p:spPr>
      </p:pic>
      <p:sp>
        <p:nvSpPr>
          <p:cNvPr id="688" name="Shape 688"/>
          <p:cNvSpPr/>
          <p:nvPr/>
        </p:nvSpPr>
        <p:spPr>
          <a:xfrm>
            <a:off x="1727200" y="2625724"/>
            <a:ext cx="7772400" cy="647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spcBef>
                <a:spcPts val="0"/>
              </a:spcBef>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IPv6</a:t>
            </a:r>
          </a:p>
        </p:txBody>
      </p:sp>
      <p:sp>
        <p:nvSpPr>
          <p:cNvPr id="689" name="Shape 689"/>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44</a:t>
            </a:r>
          </a:p>
        </p:txBody>
      </p:sp>
    </p:spTree>
  </p:cSld>
  <p:clrMapOvr>
    <a:masterClrMapping/>
  </p:clrMapOvr>
  <p:transition spd="me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Shape 691"/>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692" name="Shape 692"/>
          <p:cNvSpPr/>
          <p:nvPr/>
        </p:nvSpPr>
        <p:spPr>
          <a:xfrm>
            <a:off x="5913437" y="6467474"/>
            <a:ext cx="2894013"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a:spcBef>
                <a:spcPts val="0"/>
              </a:spcBef>
              <a:defRPr sz="1200">
                <a:latin typeface="Tahoma"/>
                <a:ea typeface="Tahoma"/>
                <a:cs typeface="Tahoma"/>
                <a:sym typeface="Tahoma"/>
              </a:defRPr>
            </a:lvl1pPr>
          </a:lstStyle>
          <a:p>
            <a:pPr lvl="0">
              <a:defRPr sz="1800"/>
            </a:pPr>
            <a:r>
              <a:rPr sz="1200"/>
              <a:t> </a:t>
            </a:r>
          </a:p>
        </p:txBody>
      </p:sp>
      <p:sp>
        <p:nvSpPr>
          <p:cNvPr id="693" name="Shape 693"/>
          <p:cNvSpPr>
            <a:spLocks noGrp="1"/>
          </p:cNvSpPr>
          <p:nvPr>
            <p:ph type="title"/>
          </p:nvPr>
        </p:nvSpPr>
        <p:spPr>
          <a:xfrm>
            <a:off x="1066800" y="422275"/>
            <a:ext cx="7772400" cy="838200"/>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IPv6: motivation</a:t>
            </a:r>
          </a:p>
        </p:txBody>
      </p:sp>
      <p:sp>
        <p:nvSpPr>
          <p:cNvPr id="694" name="Shape 694"/>
          <p:cNvSpPr>
            <a:spLocks noGrp="1"/>
          </p:cNvSpPr>
          <p:nvPr>
            <p:ph type="body" idx="1"/>
          </p:nvPr>
        </p:nvSpPr>
        <p:spPr>
          <a:xfrm>
            <a:off x="892175" y="1401762"/>
            <a:ext cx="8205788" cy="5105401"/>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marL="533400" lvl="0" indent="-533400" defTabSz="914400">
              <a:lnSpc>
                <a:spcPct val="85000"/>
              </a:lnSpc>
              <a:spcBef>
                <a:spcPts val="600"/>
              </a:spcBef>
              <a:buClr>
                <a:srgbClr val="000099"/>
              </a:buClr>
              <a:buSzPct val="65000"/>
              <a:buFont typeface="Wingdings"/>
              <a:buChar char="❖"/>
              <a:defRPr sz="1800"/>
            </a:pPr>
            <a:r>
              <a:rPr sz="2800" i="1">
                <a:solidFill>
                  <a:srgbClr val="CC0000"/>
                </a:solidFill>
                <a:latin typeface="Gill Sans MT"/>
                <a:ea typeface="Gill Sans MT"/>
                <a:cs typeface="Gill Sans MT"/>
                <a:sym typeface="Gill Sans MT"/>
              </a:rPr>
              <a:t>initial motivation:</a:t>
            </a:r>
            <a:r>
              <a:rPr sz="2800" i="1">
                <a:latin typeface="Gill Sans MT"/>
                <a:ea typeface="Gill Sans MT"/>
                <a:cs typeface="Gill Sans MT"/>
                <a:sym typeface="Gill Sans MT"/>
              </a:rPr>
              <a:t> </a:t>
            </a:r>
            <a:r>
              <a:rPr sz="2800">
                <a:latin typeface="Gill Sans MT"/>
                <a:ea typeface="Gill Sans MT"/>
                <a:cs typeface="Gill Sans MT"/>
                <a:sym typeface="Gill Sans MT"/>
              </a:rPr>
              <a:t>32-bit address space soon to be completely allocated.  </a:t>
            </a:r>
          </a:p>
          <a:p>
            <a:pPr marL="533400" lvl="0" indent="-533400" defTabSz="914400">
              <a:lnSpc>
                <a:spcPct val="85000"/>
              </a:lnSpc>
              <a:spcBef>
                <a:spcPts val="600"/>
              </a:spcBef>
              <a:buClr>
                <a:srgbClr val="000099"/>
              </a:buClr>
              <a:buSzPct val="65000"/>
              <a:buFont typeface="Wingdings"/>
              <a:buChar char="❖"/>
              <a:defRPr sz="1800"/>
            </a:pPr>
            <a:r>
              <a:rPr sz="2800">
                <a:latin typeface="Gill Sans MT"/>
                <a:ea typeface="Gill Sans MT"/>
                <a:cs typeface="Gill Sans MT"/>
                <a:sym typeface="Gill Sans MT"/>
              </a:rPr>
              <a:t>additional motivation:</a:t>
            </a:r>
          </a:p>
          <a:p>
            <a:pPr marL="838200" lvl="1" indent="-381000" defTabSz="914400">
              <a:lnSpc>
                <a:spcPct val="85000"/>
              </a:lnSpc>
              <a:spcBef>
                <a:spcPts val="500"/>
              </a:spcBef>
              <a:buClr>
                <a:srgbClr val="000099"/>
              </a:buClr>
              <a:buSzPct val="100000"/>
              <a:buFont typeface="Wingdings"/>
              <a:buChar char="▪"/>
              <a:defRPr sz="1800"/>
            </a:pPr>
            <a:r>
              <a:rPr sz="2400">
                <a:latin typeface="Gill Sans MT"/>
                <a:ea typeface="Gill Sans MT"/>
                <a:cs typeface="Gill Sans MT"/>
                <a:sym typeface="Gill Sans MT"/>
              </a:rPr>
              <a:t>header format helps speed processing/forwarding</a:t>
            </a:r>
          </a:p>
          <a:p>
            <a:pPr marL="838200" lvl="1" indent="-381000" defTabSz="914400">
              <a:lnSpc>
                <a:spcPct val="85000"/>
              </a:lnSpc>
              <a:spcBef>
                <a:spcPts val="500"/>
              </a:spcBef>
              <a:buClr>
                <a:srgbClr val="000099"/>
              </a:buClr>
              <a:buSzPct val="100000"/>
              <a:buFont typeface="Wingdings"/>
              <a:buChar char="▪"/>
              <a:defRPr sz="1800"/>
            </a:pPr>
            <a:r>
              <a:rPr sz="2400">
                <a:latin typeface="Gill Sans MT"/>
                <a:ea typeface="Gill Sans MT"/>
                <a:cs typeface="Gill Sans MT"/>
                <a:sym typeface="Gill Sans MT"/>
              </a:rPr>
              <a:t>header changes to facilitate QoS </a:t>
            </a:r>
          </a:p>
          <a:p>
            <a:pPr marL="742950" lvl="1" indent="-285750" defTabSz="914400">
              <a:lnSpc>
                <a:spcPct val="85000"/>
              </a:lnSpc>
              <a:spcBef>
                <a:spcPts val="500"/>
              </a:spcBef>
              <a:buClr>
                <a:srgbClr val="000099"/>
              </a:buClr>
              <a:buSzPct val="100000"/>
              <a:buFont typeface="Wingdings"/>
              <a:buChar char="▪"/>
              <a:defRPr sz="1800"/>
            </a:pPr>
            <a:endParaRPr sz="2400">
              <a:latin typeface="Gill Sans MT"/>
              <a:ea typeface="Gill Sans MT"/>
              <a:cs typeface="Gill Sans MT"/>
              <a:sym typeface="Gill Sans MT"/>
            </a:endParaRPr>
          </a:p>
          <a:p>
            <a:pPr marL="228600" lvl="0" indent="-228600" defTabSz="914400">
              <a:lnSpc>
                <a:spcPct val="85000"/>
              </a:lnSpc>
              <a:spcBef>
                <a:spcPts val="600"/>
              </a:spcBef>
              <a:defRPr sz="1800"/>
            </a:pPr>
            <a:r>
              <a:rPr sz="2800" i="1">
                <a:solidFill>
                  <a:srgbClr val="CC0000"/>
                </a:solidFill>
                <a:latin typeface="Gill Sans MT"/>
                <a:ea typeface="Gill Sans MT"/>
                <a:cs typeface="Gill Sans MT"/>
                <a:sym typeface="Gill Sans MT"/>
              </a:rPr>
              <a:t>IPv6 datagram format: </a:t>
            </a:r>
          </a:p>
          <a:p>
            <a:pPr marL="838200" lvl="1" indent="-381000" defTabSz="914400">
              <a:lnSpc>
                <a:spcPct val="85000"/>
              </a:lnSpc>
              <a:spcBef>
                <a:spcPts val="500"/>
              </a:spcBef>
              <a:buClr>
                <a:srgbClr val="000099"/>
              </a:buClr>
              <a:buSzPct val="100000"/>
              <a:buFont typeface="Wingdings"/>
              <a:buChar char="▪"/>
              <a:defRPr sz="1800"/>
            </a:pPr>
            <a:r>
              <a:rPr sz="2400">
                <a:latin typeface="Gill Sans MT"/>
                <a:ea typeface="Gill Sans MT"/>
                <a:cs typeface="Gill Sans MT"/>
                <a:sym typeface="Gill Sans MT"/>
              </a:rPr>
              <a:t>fixed-length 40 byte header</a:t>
            </a:r>
          </a:p>
          <a:p>
            <a:pPr marL="838200" lvl="1" indent="-381000" defTabSz="914400">
              <a:lnSpc>
                <a:spcPct val="85000"/>
              </a:lnSpc>
              <a:spcBef>
                <a:spcPts val="500"/>
              </a:spcBef>
              <a:buClr>
                <a:srgbClr val="000099"/>
              </a:buClr>
              <a:buSzPct val="100000"/>
              <a:buFont typeface="Wingdings"/>
              <a:buChar char="▪"/>
              <a:defRPr sz="1800"/>
            </a:pPr>
            <a:r>
              <a:rPr sz="2400">
                <a:latin typeface="Gill Sans MT"/>
                <a:ea typeface="Gill Sans MT"/>
                <a:cs typeface="Gill Sans MT"/>
                <a:sym typeface="Gill Sans MT"/>
              </a:rPr>
              <a:t>no fragmentation allowed</a:t>
            </a:r>
          </a:p>
        </p:txBody>
      </p:sp>
      <p:pic>
        <p:nvPicPr>
          <p:cNvPr id="695" name="underline_base.png" descr="underline_base"/>
          <p:cNvPicPr/>
          <p:nvPr/>
        </p:nvPicPr>
        <p:blipFill>
          <a:blip r:embed="rId2">
            <a:extLst/>
          </a:blip>
          <a:stretch>
            <a:fillRect/>
          </a:stretch>
        </p:blipFill>
        <p:spPr>
          <a:xfrm>
            <a:off x="1192212" y="1055687"/>
            <a:ext cx="3656013" cy="173038"/>
          </a:xfrm>
          <a:prstGeom prst="rect">
            <a:avLst/>
          </a:prstGeom>
          <a:ln w="12700">
            <a:miter lim="400000"/>
          </a:ln>
        </p:spPr>
      </p:pic>
      <p:sp>
        <p:nvSpPr>
          <p:cNvPr id="696" name="Shape 696"/>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45</a:t>
            </a:r>
          </a:p>
        </p:txBody>
      </p:sp>
    </p:spTree>
  </p:cSld>
  <p:clrMapOvr>
    <a:masterClrMapping/>
  </p:clrMapOvr>
  <p:transition spd="me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8" name="Shape 698"/>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699" name="Shape 699"/>
          <p:cNvSpPr/>
          <p:nvPr/>
        </p:nvSpPr>
        <p:spPr>
          <a:xfrm>
            <a:off x="5913437" y="6467474"/>
            <a:ext cx="2894013"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a:spcBef>
                <a:spcPts val="0"/>
              </a:spcBef>
              <a:defRPr sz="1200">
                <a:latin typeface="Tahoma"/>
                <a:ea typeface="Tahoma"/>
                <a:cs typeface="Tahoma"/>
                <a:sym typeface="Tahoma"/>
              </a:defRPr>
            </a:lvl1pPr>
          </a:lstStyle>
          <a:p>
            <a:pPr lvl="0">
              <a:defRPr sz="1800"/>
            </a:pPr>
            <a:r>
              <a:rPr sz="1200"/>
              <a:t> </a:t>
            </a:r>
          </a:p>
        </p:txBody>
      </p:sp>
      <p:pic>
        <p:nvPicPr>
          <p:cNvPr id="700" name="underline_base.png" descr="underline_base"/>
          <p:cNvPicPr/>
          <p:nvPr/>
        </p:nvPicPr>
        <p:blipFill>
          <a:blip r:embed="rId2">
            <a:extLst/>
          </a:blip>
          <a:stretch>
            <a:fillRect/>
          </a:stretch>
        </p:blipFill>
        <p:spPr>
          <a:xfrm>
            <a:off x="989012" y="871537"/>
            <a:ext cx="5027613" cy="173038"/>
          </a:xfrm>
          <a:prstGeom prst="rect">
            <a:avLst/>
          </a:prstGeom>
          <a:ln w="12700">
            <a:miter lim="400000"/>
          </a:ln>
        </p:spPr>
      </p:pic>
      <p:sp>
        <p:nvSpPr>
          <p:cNvPr id="701" name="Shape 701"/>
          <p:cNvSpPr/>
          <p:nvPr/>
        </p:nvSpPr>
        <p:spPr>
          <a:xfrm>
            <a:off x="2595562" y="3263899"/>
            <a:ext cx="4749801" cy="2817684"/>
          </a:xfrm>
          <a:prstGeom prst="rect">
            <a:avLst/>
          </a:prstGeom>
          <a:solidFill>
            <a:srgbClr val="000099"/>
          </a:solidFill>
          <a:ln w="12700">
            <a:miter lim="400000"/>
          </a:ln>
        </p:spPr>
        <p:txBody>
          <a:bodyPr lIns="0" tIns="0" rIns="0" bIns="0" anchor="ctr"/>
          <a:lstStyle/>
          <a:p>
            <a:pPr lvl="0" algn="l">
              <a:spcBef>
                <a:spcPts val="0"/>
              </a:spcBef>
              <a:defRPr sz="1800">
                <a:latin typeface="Gill Sans MT"/>
                <a:ea typeface="Gill Sans MT"/>
                <a:cs typeface="Gill Sans MT"/>
                <a:sym typeface="Gill Sans MT"/>
              </a:defRPr>
            </a:pPr>
            <a:endParaRPr/>
          </a:p>
        </p:txBody>
      </p:sp>
      <p:sp>
        <p:nvSpPr>
          <p:cNvPr id="702" name="Shape 702"/>
          <p:cNvSpPr>
            <a:spLocks noGrp="1"/>
          </p:cNvSpPr>
          <p:nvPr>
            <p:ph type="title"/>
          </p:nvPr>
        </p:nvSpPr>
        <p:spPr>
          <a:xfrm>
            <a:off x="914400" y="185737"/>
            <a:ext cx="7772400"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IPv6 datagram format</a:t>
            </a:r>
          </a:p>
        </p:txBody>
      </p:sp>
      <p:sp>
        <p:nvSpPr>
          <p:cNvPr id="703" name="Shape 703"/>
          <p:cNvSpPr/>
          <p:nvPr/>
        </p:nvSpPr>
        <p:spPr>
          <a:xfrm>
            <a:off x="860425" y="1306512"/>
            <a:ext cx="7316788" cy="16256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gn="l">
              <a:spcBef>
                <a:spcPts val="0"/>
              </a:spcBef>
              <a:defRPr sz="1800"/>
            </a:pPr>
            <a:r>
              <a:rPr sz="2800" i="1">
                <a:solidFill>
                  <a:srgbClr val="CC0000"/>
                </a:solidFill>
                <a:latin typeface="Gill Sans MT"/>
                <a:ea typeface="Gill Sans MT"/>
                <a:cs typeface="Gill Sans MT"/>
                <a:sym typeface="Gill Sans MT"/>
              </a:rPr>
              <a:t>priority:</a:t>
            </a:r>
            <a:r>
              <a:rPr sz="2800">
                <a:latin typeface="Gill Sans MT"/>
                <a:ea typeface="Gill Sans MT"/>
                <a:cs typeface="Gill Sans MT"/>
                <a:sym typeface="Gill Sans MT"/>
              </a:rPr>
              <a:t>  identify priority among datagrams in flow</a:t>
            </a:r>
          </a:p>
          <a:p>
            <a:pPr lvl="0" algn="l">
              <a:spcBef>
                <a:spcPts val="0"/>
              </a:spcBef>
              <a:defRPr sz="1800"/>
            </a:pPr>
            <a:r>
              <a:rPr sz="2800" i="1">
                <a:solidFill>
                  <a:srgbClr val="CC0000"/>
                </a:solidFill>
                <a:latin typeface="Gill Sans MT"/>
                <a:ea typeface="Gill Sans MT"/>
                <a:cs typeface="Gill Sans MT"/>
                <a:sym typeface="Gill Sans MT"/>
              </a:rPr>
              <a:t>flow Label:</a:t>
            </a:r>
            <a:r>
              <a:rPr sz="2800">
                <a:latin typeface="Gill Sans MT"/>
                <a:ea typeface="Gill Sans MT"/>
                <a:cs typeface="Gill Sans MT"/>
                <a:sym typeface="Gill Sans MT"/>
              </a:rPr>
              <a:t> identify datagrams in same “flow.” </a:t>
            </a:r>
          </a:p>
          <a:p>
            <a:pPr lvl="0" algn="l">
              <a:spcBef>
                <a:spcPts val="0"/>
              </a:spcBef>
              <a:defRPr sz="1800"/>
            </a:pPr>
            <a:r>
              <a:rPr sz="2800">
                <a:latin typeface="Gill Sans MT"/>
                <a:ea typeface="Gill Sans MT"/>
                <a:cs typeface="Gill Sans MT"/>
                <a:sym typeface="Gill Sans MT"/>
              </a:rPr>
              <a:t>                    (concept of“flow” not well defined).</a:t>
            </a:r>
          </a:p>
          <a:p>
            <a:pPr lvl="0" algn="l">
              <a:spcBef>
                <a:spcPts val="0"/>
              </a:spcBef>
              <a:defRPr sz="1800"/>
            </a:pPr>
            <a:r>
              <a:rPr sz="2800" i="1">
                <a:solidFill>
                  <a:srgbClr val="CC0000"/>
                </a:solidFill>
                <a:latin typeface="Gill Sans MT"/>
                <a:ea typeface="Gill Sans MT"/>
                <a:cs typeface="Gill Sans MT"/>
                <a:sym typeface="Gill Sans MT"/>
              </a:rPr>
              <a:t>next header:</a:t>
            </a:r>
            <a:r>
              <a:rPr sz="2800">
                <a:latin typeface="Gill Sans MT"/>
                <a:ea typeface="Gill Sans MT"/>
                <a:cs typeface="Gill Sans MT"/>
                <a:sym typeface="Gill Sans MT"/>
              </a:rPr>
              <a:t> identify upper layer protocol for data</a:t>
            </a:r>
            <a:r>
              <a:rPr>
                <a:latin typeface="Comic Sans MS"/>
                <a:ea typeface="Comic Sans MS"/>
                <a:cs typeface="Comic Sans MS"/>
                <a:sym typeface="Comic Sans MS"/>
              </a:rPr>
              <a:t> </a:t>
            </a:r>
          </a:p>
        </p:txBody>
      </p:sp>
      <p:sp>
        <p:nvSpPr>
          <p:cNvPr id="704" name="Shape 704"/>
          <p:cNvSpPr/>
          <p:nvPr/>
        </p:nvSpPr>
        <p:spPr>
          <a:xfrm>
            <a:off x="2520950" y="3344862"/>
            <a:ext cx="4749800" cy="2817683"/>
          </a:xfrm>
          <a:prstGeom prst="rect">
            <a:avLst/>
          </a:prstGeom>
          <a:solidFill>
            <a:srgbClr val="FFFFFF"/>
          </a:solidFill>
          <a:ln w="12700">
            <a:solidFill/>
            <a:round/>
          </a:ln>
        </p:spPr>
        <p:txBody>
          <a:bodyPr lIns="0" tIns="0" rIns="0" bIns="0" anchor="ctr"/>
          <a:lstStyle/>
          <a:p>
            <a:pPr lvl="0" algn="l">
              <a:spcBef>
                <a:spcPts val="0"/>
              </a:spcBef>
              <a:defRPr sz="1800">
                <a:latin typeface="Gill Sans MT"/>
                <a:ea typeface="Gill Sans MT"/>
                <a:cs typeface="Gill Sans MT"/>
                <a:sym typeface="Gill Sans MT"/>
              </a:defRPr>
            </a:pPr>
            <a:endParaRPr/>
          </a:p>
        </p:txBody>
      </p:sp>
      <p:sp>
        <p:nvSpPr>
          <p:cNvPr id="705" name="Shape 705"/>
          <p:cNvSpPr/>
          <p:nvPr/>
        </p:nvSpPr>
        <p:spPr>
          <a:xfrm>
            <a:off x="2524125" y="3654425"/>
            <a:ext cx="4727576" cy="0"/>
          </a:xfrm>
          <a:prstGeom prst="line">
            <a:avLst/>
          </a:prstGeom>
          <a:ln w="12700">
            <a:solidFill/>
            <a:round/>
          </a:ln>
        </p:spPr>
        <p:txBody>
          <a:bodyPr lIns="0" tIns="0" rIns="0" bIns="0"/>
          <a:lstStyle/>
          <a:p>
            <a:pPr lvl="0" algn="l" defTabSz="457200">
              <a:spcBef>
                <a:spcPts val="0"/>
              </a:spcBef>
              <a:defRPr sz="1200"/>
            </a:pPr>
            <a:endParaRPr/>
          </a:p>
        </p:txBody>
      </p:sp>
      <p:sp>
        <p:nvSpPr>
          <p:cNvPr id="706" name="Shape 706"/>
          <p:cNvSpPr/>
          <p:nvPr/>
        </p:nvSpPr>
        <p:spPr>
          <a:xfrm>
            <a:off x="3175000" y="3354387"/>
            <a:ext cx="0" cy="293689"/>
          </a:xfrm>
          <a:prstGeom prst="line">
            <a:avLst/>
          </a:prstGeom>
          <a:ln w="12700">
            <a:solidFill/>
            <a:round/>
          </a:ln>
        </p:spPr>
        <p:txBody>
          <a:bodyPr lIns="0" tIns="0" rIns="0" bIns="0"/>
          <a:lstStyle/>
          <a:p>
            <a:pPr lvl="0" algn="l" defTabSz="457200">
              <a:spcBef>
                <a:spcPts val="0"/>
              </a:spcBef>
              <a:defRPr sz="1200"/>
            </a:pPr>
            <a:endParaRPr/>
          </a:p>
        </p:txBody>
      </p:sp>
      <p:sp>
        <p:nvSpPr>
          <p:cNvPr id="707" name="Shape 707"/>
          <p:cNvSpPr/>
          <p:nvPr/>
        </p:nvSpPr>
        <p:spPr>
          <a:xfrm>
            <a:off x="3863975" y="3351212"/>
            <a:ext cx="0" cy="293689"/>
          </a:xfrm>
          <a:prstGeom prst="line">
            <a:avLst/>
          </a:prstGeom>
          <a:ln w="12700">
            <a:solidFill/>
            <a:round/>
          </a:ln>
        </p:spPr>
        <p:txBody>
          <a:bodyPr lIns="0" tIns="0" rIns="0" bIns="0"/>
          <a:lstStyle/>
          <a:p>
            <a:pPr lvl="0" algn="l" defTabSz="457200">
              <a:spcBef>
                <a:spcPts val="0"/>
              </a:spcBef>
              <a:defRPr sz="1200"/>
            </a:pPr>
            <a:endParaRPr/>
          </a:p>
        </p:txBody>
      </p:sp>
      <p:sp>
        <p:nvSpPr>
          <p:cNvPr id="708" name="Shape 708"/>
          <p:cNvSpPr/>
          <p:nvPr/>
        </p:nvSpPr>
        <p:spPr>
          <a:xfrm>
            <a:off x="4791075" y="3649662"/>
            <a:ext cx="0" cy="293689"/>
          </a:xfrm>
          <a:prstGeom prst="line">
            <a:avLst/>
          </a:prstGeom>
          <a:ln w="12700">
            <a:solidFill/>
            <a:round/>
          </a:ln>
        </p:spPr>
        <p:txBody>
          <a:bodyPr lIns="0" tIns="0" rIns="0" bIns="0"/>
          <a:lstStyle/>
          <a:p>
            <a:pPr lvl="0" algn="l" defTabSz="457200">
              <a:spcBef>
                <a:spcPts val="0"/>
              </a:spcBef>
              <a:defRPr sz="1200"/>
            </a:pPr>
            <a:endParaRPr/>
          </a:p>
        </p:txBody>
      </p:sp>
      <p:sp>
        <p:nvSpPr>
          <p:cNvPr id="709" name="Shape 709"/>
          <p:cNvSpPr/>
          <p:nvPr/>
        </p:nvSpPr>
        <p:spPr>
          <a:xfrm>
            <a:off x="5937250" y="3652837"/>
            <a:ext cx="0" cy="293689"/>
          </a:xfrm>
          <a:prstGeom prst="line">
            <a:avLst/>
          </a:prstGeom>
          <a:ln w="12700">
            <a:solidFill/>
            <a:round/>
          </a:ln>
        </p:spPr>
        <p:txBody>
          <a:bodyPr lIns="0" tIns="0" rIns="0" bIns="0"/>
          <a:lstStyle/>
          <a:p>
            <a:pPr lvl="0" algn="l" defTabSz="457200">
              <a:spcBef>
                <a:spcPts val="0"/>
              </a:spcBef>
              <a:defRPr sz="1200"/>
            </a:pPr>
            <a:endParaRPr/>
          </a:p>
        </p:txBody>
      </p:sp>
      <p:sp>
        <p:nvSpPr>
          <p:cNvPr id="710" name="Shape 710"/>
          <p:cNvSpPr/>
          <p:nvPr/>
        </p:nvSpPr>
        <p:spPr>
          <a:xfrm>
            <a:off x="2511425" y="5175250"/>
            <a:ext cx="4760913" cy="0"/>
          </a:xfrm>
          <a:prstGeom prst="line">
            <a:avLst/>
          </a:prstGeom>
          <a:ln w="12700">
            <a:solidFill/>
            <a:round/>
          </a:ln>
        </p:spPr>
        <p:txBody>
          <a:bodyPr lIns="0" tIns="0" rIns="0" bIns="0"/>
          <a:lstStyle/>
          <a:p>
            <a:pPr lvl="0" algn="l" defTabSz="457200">
              <a:spcBef>
                <a:spcPts val="0"/>
              </a:spcBef>
              <a:defRPr sz="1200"/>
            </a:pPr>
            <a:endParaRPr/>
          </a:p>
        </p:txBody>
      </p:sp>
      <p:sp>
        <p:nvSpPr>
          <p:cNvPr id="711" name="Shape 711"/>
          <p:cNvSpPr/>
          <p:nvPr/>
        </p:nvSpPr>
        <p:spPr>
          <a:xfrm>
            <a:off x="2528887" y="4535487"/>
            <a:ext cx="4760914" cy="1"/>
          </a:xfrm>
          <a:prstGeom prst="line">
            <a:avLst/>
          </a:prstGeom>
          <a:ln w="12700">
            <a:solidFill/>
            <a:round/>
          </a:ln>
        </p:spPr>
        <p:txBody>
          <a:bodyPr lIns="0" tIns="0" rIns="0" bIns="0"/>
          <a:lstStyle/>
          <a:p>
            <a:pPr lvl="0" algn="l" defTabSz="457200">
              <a:spcBef>
                <a:spcPts val="0"/>
              </a:spcBef>
              <a:defRPr sz="1200"/>
            </a:pPr>
            <a:endParaRPr/>
          </a:p>
        </p:txBody>
      </p:sp>
      <p:sp>
        <p:nvSpPr>
          <p:cNvPr id="712" name="Shape 712"/>
          <p:cNvSpPr/>
          <p:nvPr/>
        </p:nvSpPr>
        <p:spPr>
          <a:xfrm>
            <a:off x="2514600" y="3952875"/>
            <a:ext cx="4760913" cy="0"/>
          </a:xfrm>
          <a:prstGeom prst="line">
            <a:avLst/>
          </a:prstGeom>
          <a:ln w="12700">
            <a:solidFill/>
            <a:round/>
          </a:ln>
        </p:spPr>
        <p:txBody>
          <a:bodyPr lIns="0" tIns="0" rIns="0" bIns="0"/>
          <a:lstStyle/>
          <a:p>
            <a:pPr lvl="0" algn="l" defTabSz="457200">
              <a:spcBef>
                <a:spcPts val="0"/>
              </a:spcBef>
              <a:defRPr sz="1200"/>
            </a:pPr>
            <a:endParaRPr/>
          </a:p>
        </p:txBody>
      </p:sp>
      <p:sp>
        <p:nvSpPr>
          <p:cNvPr id="713" name="Shape 713"/>
          <p:cNvSpPr/>
          <p:nvPr/>
        </p:nvSpPr>
        <p:spPr>
          <a:xfrm>
            <a:off x="4427537" y="5440362"/>
            <a:ext cx="490538"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data</a:t>
            </a:r>
          </a:p>
        </p:txBody>
      </p:sp>
      <p:sp>
        <p:nvSpPr>
          <p:cNvPr id="714" name="Shape 714"/>
          <p:cNvSpPr/>
          <p:nvPr/>
        </p:nvSpPr>
        <p:spPr>
          <a:xfrm>
            <a:off x="3865562" y="4578349"/>
            <a:ext cx="1951038" cy="4933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nSpc>
                <a:spcPct val="85000"/>
              </a:lnSpc>
              <a:spcBef>
                <a:spcPts val="0"/>
              </a:spcBef>
              <a:defRPr sz="1800"/>
            </a:pPr>
            <a:r>
              <a:rPr>
                <a:latin typeface="Gill Sans MT"/>
                <a:ea typeface="Gill Sans MT"/>
                <a:cs typeface="Gill Sans MT"/>
                <a:sym typeface="Gill Sans MT"/>
              </a:rPr>
              <a:t>destination address</a:t>
            </a:r>
          </a:p>
          <a:p>
            <a:pPr lvl="0">
              <a:lnSpc>
                <a:spcPct val="85000"/>
              </a:lnSpc>
              <a:spcBef>
                <a:spcPts val="0"/>
              </a:spcBef>
              <a:defRPr sz="1800"/>
            </a:pPr>
            <a:r>
              <a:rPr>
                <a:latin typeface="Gill Sans MT"/>
                <a:ea typeface="Gill Sans MT"/>
                <a:cs typeface="Gill Sans MT"/>
                <a:sym typeface="Gill Sans MT"/>
              </a:rPr>
              <a:t>(128 bits)</a:t>
            </a:r>
          </a:p>
        </p:txBody>
      </p:sp>
      <p:sp>
        <p:nvSpPr>
          <p:cNvPr id="715" name="Shape 715"/>
          <p:cNvSpPr/>
          <p:nvPr/>
        </p:nvSpPr>
        <p:spPr>
          <a:xfrm>
            <a:off x="4019550" y="3971924"/>
            <a:ext cx="1554163" cy="493396"/>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p>
            <a:pPr lvl="0">
              <a:lnSpc>
                <a:spcPct val="85000"/>
              </a:lnSpc>
              <a:spcBef>
                <a:spcPts val="0"/>
              </a:spcBef>
              <a:defRPr sz="1800"/>
            </a:pPr>
            <a:r>
              <a:rPr>
                <a:latin typeface="Gill Sans MT"/>
                <a:ea typeface="Gill Sans MT"/>
                <a:cs typeface="Gill Sans MT"/>
                <a:sym typeface="Gill Sans MT"/>
              </a:rPr>
              <a:t>source address</a:t>
            </a:r>
          </a:p>
          <a:p>
            <a:pPr lvl="0">
              <a:lnSpc>
                <a:spcPct val="85000"/>
              </a:lnSpc>
              <a:spcBef>
                <a:spcPts val="0"/>
              </a:spcBef>
              <a:defRPr sz="1800"/>
            </a:pPr>
            <a:r>
              <a:rPr>
                <a:latin typeface="Gill Sans MT"/>
                <a:ea typeface="Gill Sans MT"/>
                <a:cs typeface="Gill Sans MT"/>
                <a:sym typeface="Gill Sans MT"/>
              </a:rPr>
              <a:t>(128 bits)</a:t>
            </a:r>
          </a:p>
        </p:txBody>
      </p:sp>
      <p:sp>
        <p:nvSpPr>
          <p:cNvPr id="716" name="Shape 716"/>
          <p:cNvSpPr/>
          <p:nvPr/>
        </p:nvSpPr>
        <p:spPr>
          <a:xfrm>
            <a:off x="3008312" y="3619500"/>
            <a:ext cx="1133476" cy="266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payload len</a:t>
            </a:r>
          </a:p>
        </p:txBody>
      </p:sp>
      <p:sp>
        <p:nvSpPr>
          <p:cNvPr id="717" name="Shape 717"/>
          <p:cNvSpPr/>
          <p:nvPr/>
        </p:nvSpPr>
        <p:spPr>
          <a:xfrm>
            <a:off x="4789487" y="3627437"/>
            <a:ext cx="901701"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next hdr</a:t>
            </a:r>
          </a:p>
        </p:txBody>
      </p:sp>
      <p:sp>
        <p:nvSpPr>
          <p:cNvPr id="718" name="Shape 718"/>
          <p:cNvSpPr/>
          <p:nvPr/>
        </p:nvSpPr>
        <p:spPr>
          <a:xfrm>
            <a:off x="6045200" y="3613150"/>
            <a:ext cx="923925" cy="266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hop limit</a:t>
            </a:r>
          </a:p>
        </p:txBody>
      </p:sp>
      <p:sp>
        <p:nvSpPr>
          <p:cNvPr id="719" name="Shape 719"/>
          <p:cNvSpPr/>
          <p:nvPr/>
        </p:nvSpPr>
        <p:spPr>
          <a:xfrm>
            <a:off x="4914900" y="3319462"/>
            <a:ext cx="984250"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flow label</a:t>
            </a:r>
          </a:p>
        </p:txBody>
      </p:sp>
      <p:sp>
        <p:nvSpPr>
          <p:cNvPr id="720" name="Shape 720"/>
          <p:cNvSpPr/>
          <p:nvPr/>
        </p:nvSpPr>
        <p:spPr>
          <a:xfrm>
            <a:off x="3294062" y="3305175"/>
            <a:ext cx="358776" cy="266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pri</a:t>
            </a:r>
          </a:p>
        </p:txBody>
      </p:sp>
      <p:sp>
        <p:nvSpPr>
          <p:cNvPr id="721" name="Shape 721"/>
          <p:cNvSpPr/>
          <p:nvPr/>
        </p:nvSpPr>
        <p:spPr>
          <a:xfrm>
            <a:off x="2587625" y="3313112"/>
            <a:ext cx="398463"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ver</a:t>
            </a:r>
          </a:p>
        </p:txBody>
      </p:sp>
      <p:sp>
        <p:nvSpPr>
          <p:cNvPr id="722" name="Shape 722"/>
          <p:cNvSpPr/>
          <p:nvPr/>
        </p:nvSpPr>
        <p:spPr>
          <a:xfrm>
            <a:off x="2500312" y="6400800"/>
            <a:ext cx="4816476" cy="0"/>
          </a:xfrm>
          <a:prstGeom prst="line">
            <a:avLst/>
          </a:prstGeom>
          <a:ln w="3175">
            <a:solidFill/>
            <a:round/>
            <a:headEnd type="triangle"/>
            <a:tailEnd type="triangle"/>
          </a:ln>
        </p:spPr>
        <p:txBody>
          <a:bodyPr lIns="0" tIns="0" rIns="0" bIns="0"/>
          <a:lstStyle/>
          <a:p>
            <a:pPr lvl="0" algn="l" defTabSz="457200">
              <a:spcBef>
                <a:spcPts val="0"/>
              </a:spcBef>
              <a:defRPr sz="1200"/>
            </a:pPr>
            <a:endParaRPr/>
          </a:p>
        </p:txBody>
      </p:sp>
      <p:grpSp>
        <p:nvGrpSpPr>
          <p:cNvPr id="725" name="Group 725"/>
          <p:cNvGrpSpPr/>
          <p:nvPr/>
        </p:nvGrpSpPr>
        <p:grpSpPr>
          <a:xfrm>
            <a:off x="4359275" y="6210299"/>
            <a:ext cx="723900" cy="357172"/>
            <a:chOff x="0" y="0"/>
            <a:chExt cx="723899" cy="357170"/>
          </a:xfrm>
        </p:grpSpPr>
        <p:sp>
          <p:nvSpPr>
            <p:cNvPr id="723" name="Shape 723"/>
            <p:cNvSpPr/>
            <p:nvPr/>
          </p:nvSpPr>
          <p:spPr>
            <a:xfrm>
              <a:off x="0" y="-1"/>
              <a:ext cx="723900" cy="357172"/>
            </a:xfrm>
            <a:prstGeom prst="rect">
              <a:avLst/>
            </a:prstGeom>
            <a:solidFill>
              <a:srgbClr val="FFFFFF"/>
            </a:solidFill>
            <a:ln w="12700" cap="flat">
              <a:noFill/>
              <a:miter lim="400000"/>
            </a:ln>
            <a:effectLst/>
          </p:spPr>
          <p:txBody>
            <a:bodyPr wrap="square" lIns="0" tIns="0" rIns="0" bIns="0" numCol="1" anchor="t">
              <a:noAutofit/>
            </a:bodyPr>
            <a:lstStyle/>
            <a:p>
              <a:pPr lvl="0" algn="l">
                <a:spcBef>
                  <a:spcPts val="0"/>
                </a:spcBef>
                <a:defRPr>
                  <a:latin typeface="Times New Roman"/>
                  <a:ea typeface="Times New Roman"/>
                  <a:cs typeface="Times New Roman"/>
                  <a:sym typeface="Times New Roman"/>
                </a:defRPr>
              </a:pPr>
              <a:endParaRPr/>
            </a:p>
          </p:txBody>
        </p:sp>
        <p:sp>
          <p:nvSpPr>
            <p:cNvPr id="724" name="Shape 724"/>
            <p:cNvSpPr/>
            <p:nvPr/>
          </p:nvSpPr>
          <p:spPr>
            <a:xfrm>
              <a:off x="0" y="0"/>
              <a:ext cx="723900" cy="2667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latin typeface="Gill Sans MT"/>
                  <a:ea typeface="Gill Sans MT"/>
                  <a:cs typeface="Gill Sans MT"/>
                  <a:sym typeface="Gill Sans MT"/>
                </a:defRPr>
              </a:lvl1pPr>
            </a:lstStyle>
            <a:p>
              <a:pPr lvl="0"/>
              <a:r>
                <a:t>32 bits</a:t>
              </a:r>
            </a:p>
          </p:txBody>
        </p:sp>
      </p:grpSp>
      <p:sp>
        <p:nvSpPr>
          <p:cNvPr id="726" name="Shape 726"/>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46</a:t>
            </a:r>
          </a:p>
        </p:txBody>
      </p:sp>
    </p:spTree>
  </p:cSld>
  <p:clrMapOvr>
    <a:masterClrMapping/>
  </p:clrMapOvr>
  <p:transition spd="me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8" name="Shape 728"/>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729" name="Shape 729"/>
          <p:cNvSpPr/>
          <p:nvPr/>
        </p:nvSpPr>
        <p:spPr>
          <a:xfrm>
            <a:off x="5913437" y="6467474"/>
            <a:ext cx="2894013"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a:spcBef>
                <a:spcPts val="0"/>
              </a:spcBef>
              <a:defRPr sz="1200">
                <a:latin typeface="Tahoma"/>
                <a:ea typeface="Tahoma"/>
                <a:cs typeface="Tahoma"/>
                <a:sym typeface="Tahoma"/>
              </a:defRPr>
            </a:lvl1pPr>
          </a:lstStyle>
          <a:p>
            <a:pPr lvl="0">
              <a:defRPr sz="1800"/>
            </a:pPr>
            <a:r>
              <a:rPr sz="1200"/>
              <a:t> </a:t>
            </a:r>
          </a:p>
        </p:txBody>
      </p:sp>
      <p:pic>
        <p:nvPicPr>
          <p:cNvPr id="730" name="underline_base.png" descr="underline_base"/>
          <p:cNvPicPr/>
          <p:nvPr/>
        </p:nvPicPr>
        <p:blipFill>
          <a:blip r:embed="rId2">
            <a:extLst/>
          </a:blip>
          <a:stretch>
            <a:fillRect/>
          </a:stretch>
        </p:blipFill>
        <p:spPr>
          <a:xfrm>
            <a:off x="1017587" y="1042987"/>
            <a:ext cx="6399213" cy="173038"/>
          </a:xfrm>
          <a:prstGeom prst="rect">
            <a:avLst/>
          </a:prstGeom>
          <a:ln w="12700">
            <a:miter lim="400000"/>
          </a:ln>
        </p:spPr>
      </p:pic>
      <p:sp>
        <p:nvSpPr>
          <p:cNvPr id="731" name="Shape 731"/>
          <p:cNvSpPr>
            <a:spLocks noGrp="1"/>
          </p:cNvSpPr>
          <p:nvPr>
            <p:ph type="title"/>
          </p:nvPr>
        </p:nvSpPr>
        <p:spPr>
          <a:xfrm>
            <a:off x="914400" y="227012"/>
            <a:ext cx="7772400" cy="1144588"/>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Other changes from IPv4</a:t>
            </a:r>
          </a:p>
        </p:txBody>
      </p:sp>
      <p:sp>
        <p:nvSpPr>
          <p:cNvPr id="732" name="Shape 732"/>
          <p:cNvSpPr>
            <a:spLocks noGrp="1"/>
          </p:cNvSpPr>
          <p:nvPr>
            <p:ph type="body" idx="1"/>
          </p:nvPr>
        </p:nvSpPr>
        <p:spPr>
          <a:xfrm>
            <a:off x="914400" y="1600200"/>
            <a:ext cx="7772400" cy="4648200"/>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marL="800100" lvl="0" indent="-800100" defTabSz="914400">
              <a:lnSpc>
                <a:spcPct val="85000"/>
              </a:lnSpc>
              <a:spcBef>
                <a:spcPts val="600"/>
              </a:spcBef>
              <a:buClr>
                <a:srgbClr val="000099"/>
              </a:buClr>
              <a:buSzPct val="65000"/>
              <a:buFont typeface="Wingdings"/>
              <a:buChar char="❖"/>
              <a:defRPr sz="1800"/>
            </a:pPr>
            <a:r>
              <a:rPr sz="2800" i="1">
                <a:solidFill>
                  <a:srgbClr val="CC0000"/>
                </a:solidFill>
                <a:latin typeface="Gill Sans MT"/>
                <a:ea typeface="Gill Sans MT"/>
                <a:cs typeface="Gill Sans MT"/>
                <a:sym typeface="Gill Sans MT"/>
              </a:rPr>
              <a:t>checksum</a:t>
            </a:r>
            <a:r>
              <a:rPr sz="2800">
                <a:solidFill>
                  <a:srgbClr val="CC0000"/>
                </a:solidFill>
                <a:latin typeface="Gill Sans MT"/>
                <a:ea typeface="Gill Sans MT"/>
                <a:cs typeface="Gill Sans MT"/>
                <a:sym typeface="Gill Sans MT"/>
              </a:rPr>
              <a:t>:</a:t>
            </a:r>
            <a:r>
              <a:rPr sz="2800" i="1">
                <a:latin typeface="Gill Sans MT"/>
                <a:ea typeface="Gill Sans MT"/>
                <a:cs typeface="Gill Sans MT"/>
                <a:sym typeface="Gill Sans MT"/>
              </a:rPr>
              <a:t> </a:t>
            </a:r>
            <a:r>
              <a:rPr sz="2800">
                <a:latin typeface="Gill Sans MT"/>
                <a:ea typeface="Gill Sans MT"/>
                <a:cs typeface="Gill Sans MT"/>
                <a:sym typeface="Gill Sans MT"/>
              </a:rPr>
              <a:t>removed entirely to reduce processing time at each hop</a:t>
            </a:r>
          </a:p>
          <a:p>
            <a:pPr marL="800100" lvl="0" indent="-800100" defTabSz="914400">
              <a:lnSpc>
                <a:spcPct val="85000"/>
              </a:lnSpc>
              <a:spcBef>
                <a:spcPts val="600"/>
              </a:spcBef>
              <a:buClr>
                <a:srgbClr val="000099"/>
              </a:buClr>
              <a:buSzPct val="65000"/>
              <a:buFont typeface="Wingdings"/>
              <a:buChar char="❖"/>
              <a:defRPr sz="1800"/>
            </a:pPr>
            <a:r>
              <a:rPr sz="2800" i="1">
                <a:solidFill>
                  <a:srgbClr val="CC0000"/>
                </a:solidFill>
                <a:latin typeface="Gill Sans MT"/>
                <a:ea typeface="Gill Sans MT"/>
                <a:cs typeface="Gill Sans MT"/>
                <a:sym typeface="Gill Sans MT"/>
              </a:rPr>
              <a:t>options:</a:t>
            </a:r>
            <a:r>
              <a:rPr sz="2800">
                <a:latin typeface="Gill Sans MT"/>
                <a:ea typeface="Gill Sans MT"/>
                <a:cs typeface="Gill Sans MT"/>
                <a:sym typeface="Gill Sans MT"/>
              </a:rPr>
              <a:t> allowed, but outside of header, indicated by “Next Header” field</a:t>
            </a:r>
          </a:p>
          <a:p>
            <a:pPr marL="800100" lvl="0" indent="-800100" defTabSz="914400">
              <a:lnSpc>
                <a:spcPct val="85000"/>
              </a:lnSpc>
              <a:spcBef>
                <a:spcPts val="600"/>
              </a:spcBef>
              <a:buClr>
                <a:srgbClr val="000099"/>
              </a:buClr>
              <a:buSzPct val="65000"/>
              <a:buFont typeface="Wingdings"/>
              <a:buChar char="❖"/>
              <a:defRPr sz="1800"/>
            </a:pPr>
            <a:r>
              <a:rPr sz="2800" i="1">
                <a:solidFill>
                  <a:srgbClr val="CC0000"/>
                </a:solidFill>
                <a:latin typeface="Gill Sans MT"/>
                <a:ea typeface="Gill Sans MT"/>
                <a:cs typeface="Gill Sans MT"/>
                <a:sym typeface="Gill Sans MT"/>
              </a:rPr>
              <a:t>ICMPv6:</a:t>
            </a:r>
            <a:r>
              <a:rPr sz="2800">
                <a:latin typeface="Gill Sans MT"/>
                <a:ea typeface="Gill Sans MT"/>
                <a:cs typeface="Gill Sans MT"/>
                <a:sym typeface="Gill Sans MT"/>
              </a:rPr>
              <a:t> new version of ICMP</a:t>
            </a:r>
          </a:p>
          <a:p>
            <a:pPr marL="838200" lvl="1" indent="-381000" defTabSz="914400">
              <a:lnSpc>
                <a:spcPct val="85000"/>
              </a:lnSpc>
              <a:spcBef>
                <a:spcPts val="500"/>
              </a:spcBef>
              <a:buClr>
                <a:srgbClr val="000099"/>
              </a:buClr>
              <a:buSzPct val="100000"/>
              <a:buFont typeface="Wingdings"/>
              <a:buChar char="▪"/>
              <a:defRPr sz="1800"/>
            </a:pPr>
            <a:r>
              <a:rPr sz="2400">
                <a:latin typeface="Gill Sans MT"/>
                <a:ea typeface="Gill Sans MT"/>
                <a:cs typeface="Gill Sans MT"/>
                <a:sym typeface="Gill Sans MT"/>
              </a:rPr>
              <a:t>additional message types, e.g. “Packet Too Big”</a:t>
            </a:r>
          </a:p>
          <a:p>
            <a:pPr marL="838200" lvl="1" indent="-381000" defTabSz="914400">
              <a:lnSpc>
                <a:spcPct val="85000"/>
              </a:lnSpc>
              <a:spcBef>
                <a:spcPts val="500"/>
              </a:spcBef>
              <a:buClr>
                <a:srgbClr val="000099"/>
              </a:buClr>
              <a:buSzPct val="100000"/>
              <a:buFont typeface="Wingdings"/>
              <a:buChar char="▪"/>
              <a:defRPr sz="1800"/>
            </a:pPr>
            <a:r>
              <a:rPr sz="2400">
                <a:latin typeface="Gill Sans MT"/>
                <a:ea typeface="Gill Sans MT"/>
                <a:cs typeface="Gill Sans MT"/>
                <a:sym typeface="Gill Sans MT"/>
              </a:rPr>
              <a:t>multicast group management functions</a:t>
            </a:r>
          </a:p>
        </p:txBody>
      </p:sp>
      <p:sp>
        <p:nvSpPr>
          <p:cNvPr id="733" name="Shape 733"/>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47</a:t>
            </a:r>
          </a:p>
        </p:txBody>
      </p:sp>
    </p:spTree>
  </p:cSld>
  <p:clrMapOvr>
    <a:masterClrMapping/>
  </p:clrMapOvr>
  <p:transition spd="med"/>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5" name="Shape 735"/>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736" name="Shape 736"/>
          <p:cNvSpPr/>
          <p:nvPr/>
        </p:nvSpPr>
        <p:spPr>
          <a:xfrm>
            <a:off x="5913437" y="6467474"/>
            <a:ext cx="2894013"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a:spcBef>
                <a:spcPts val="0"/>
              </a:spcBef>
              <a:defRPr sz="1200">
                <a:latin typeface="Tahoma"/>
                <a:ea typeface="Tahoma"/>
                <a:cs typeface="Tahoma"/>
                <a:sym typeface="Tahoma"/>
              </a:defRPr>
            </a:lvl1pPr>
          </a:lstStyle>
          <a:p>
            <a:pPr lvl="0">
              <a:defRPr sz="1800"/>
            </a:pPr>
            <a:r>
              <a:rPr sz="1200"/>
              <a:t> </a:t>
            </a:r>
          </a:p>
        </p:txBody>
      </p:sp>
      <p:sp>
        <p:nvSpPr>
          <p:cNvPr id="737" name="Shape 737"/>
          <p:cNvSpPr>
            <a:spLocks noGrp="1"/>
          </p:cNvSpPr>
          <p:nvPr>
            <p:ph type="title"/>
          </p:nvPr>
        </p:nvSpPr>
        <p:spPr>
          <a:xfrm>
            <a:off x="914400" y="227012"/>
            <a:ext cx="7772400" cy="1144588"/>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Transition from IPv4 to IPv6</a:t>
            </a:r>
          </a:p>
        </p:txBody>
      </p:sp>
      <p:pic>
        <p:nvPicPr>
          <p:cNvPr id="738" name="underline_base.png" descr="underline_base"/>
          <p:cNvPicPr/>
          <p:nvPr/>
        </p:nvPicPr>
        <p:blipFill>
          <a:blip r:embed="rId2">
            <a:extLst/>
          </a:blip>
          <a:stretch>
            <a:fillRect/>
          </a:stretch>
        </p:blipFill>
        <p:spPr>
          <a:xfrm>
            <a:off x="1028700" y="1025525"/>
            <a:ext cx="6856413" cy="173038"/>
          </a:xfrm>
          <a:prstGeom prst="rect">
            <a:avLst/>
          </a:prstGeom>
          <a:ln w="12700">
            <a:miter lim="400000"/>
          </a:ln>
        </p:spPr>
      </p:pic>
      <p:sp>
        <p:nvSpPr>
          <p:cNvPr id="739" name="Shape 739"/>
          <p:cNvSpPr/>
          <p:nvPr/>
        </p:nvSpPr>
        <p:spPr>
          <a:xfrm>
            <a:off x="5665787" y="6367462"/>
            <a:ext cx="1695451" cy="1"/>
          </a:xfrm>
          <a:prstGeom prst="line">
            <a:avLst/>
          </a:prstGeom>
          <a:ln w="3175">
            <a:solidFill/>
            <a:round/>
            <a:tailEnd type="triangle"/>
          </a:ln>
        </p:spPr>
        <p:txBody>
          <a:bodyPr lIns="0" tIns="0" rIns="0" bIns="0"/>
          <a:lstStyle/>
          <a:p>
            <a:pPr lvl="0" algn="l" defTabSz="457200">
              <a:spcBef>
                <a:spcPts val="0"/>
              </a:spcBef>
              <a:defRPr sz="1200"/>
            </a:pPr>
            <a:endParaRPr/>
          </a:p>
        </p:txBody>
      </p:sp>
      <p:sp>
        <p:nvSpPr>
          <p:cNvPr id="740" name="Shape 740"/>
          <p:cNvSpPr/>
          <p:nvPr/>
        </p:nvSpPr>
        <p:spPr>
          <a:xfrm flipH="1">
            <a:off x="2476500" y="6367462"/>
            <a:ext cx="1606550" cy="1"/>
          </a:xfrm>
          <a:prstGeom prst="line">
            <a:avLst/>
          </a:prstGeom>
          <a:ln w="3175">
            <a:solidFill/>
            <a:round/>
            <a:tailEnd type="triangle"/>
          </a:ln>
        </p:spPr>
        <p:txBody>
          <a:bodyPr lIns="0" tIns="0" rIns="0" bIns="0"/>
          <a:lstStyle/>
          <a:p>
            <a:pPr lvl="0" algn="l" defTabSz="457200">
              <a:spcBef>
                <a:spcPts val="0"/>
              </a:spcBef>
              <a:defRPr sz="1200"/>
            </a:pPr>
            <a:endParaRPr/>
          </a:p>
        </p:txBody>
      </p:sp>
      <p:pic>
        <p:nvPicPr>
          <p:cNvPr id="741" name="Screen Shot 2014-02-26 at 3.54.18 AM.png"/>
          <p:cNvPicPr/>
          <p:nvPr/>
        </p:nvPicPr>
        <p:blipFill>
          <a:blip r:embed="rId3">
            <a:extLst/>
          </a:blip>
          <a:stretch>
            <a:fillRect/>
          </a:stretch>
        </p:blipFill>
        <p:spPr>
          <a:xfrm>
            <a:off x="1289050" y="1362075"/>
            <a:ext cx="6643688" cy="4833938"/>
          </a:xfrm>
          <a:prstGeom prst="rect">
            <a:avLst/>
          </a:prstGeom>
          <a:ln w="12700">
            <a:miter lim="400000"/>
          </a:ln>
        </p:spPr>
      </p:pic>
      <p:sp>
        <p:nvSpPr>
          <p:cNvPr id="742" name="Shape 742"/>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48</a:t>
            </a:r>
          </a:p>
        </p:txBody>
      </p:sp>
    </p:spTree>
  </p:cSld>
  <p:clrMapOvr>
    <a:masterClrMapping/>
  </p:clrMapOvr>
  <p:transition spd="med"/>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4" name="Shape 744"/>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745" name="Shape 745"/>
          <p:cNvSpPr/>
          <p:nvPr/>
        </p:nvSpPr>
        <p:spPr>
          <a:xfrm>
            <a:off x="5913437" y="6467474"/>
            <a:ext cx="2894013"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a:spcBef>
                <a:spcPts val="0"/>
              </a:spcBef>
              <a:defRPr sz="1200">
                <a:latin typeface="Tahoma"/>
                <a:ea typeface="Tahoma"/>
                <a:cs typeface="Tahoma"/>
                <a:sym typeface="Tahoma"/>
              </a:defRPr>
            </a:lvl1pPr>
          </a:lstStyle>
          <a:p>
            <a:pPr lvl="0">
              <a:defRPr sz="1800"/>
            </a:pPr>
            <a:r>
              <a:rPr sz="1200"/>
              <a:t> </a:t>
            </a:r>
          </a:p>
        </p:txBody>
      </p:sp>
      <p:sp>
        <p:nvSpPr>
          <p:cNvPr id="746" name="Shape 746"/>
          <p:cNvSpPr>
            <a:spLocks noGrp="1"/>
          </p:cNvSpPr>
          <p:nvPr>
            <p:ph type="title"/>
          </p:nvPr>
        </p:nvSpPr>
        <p:spPr>
          <a:xfrm>
            <a:off x="914400" y="227012"/>
            <a:ext cx="7772400" cy="1144588"/>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Transition from IPv4 to IPv6</a:t>
            </a:r>
          </a:p>
        </p:txBody>
      </p:sp>
      <p:sp>
        <p:nvSpPr>
          <p:cNvPr id="747" name="Shape 747"/>
          <p:cNvSpPr>
            <a:spLocks noGrp="1"/>
          </p:cNvSpPr>
          <p:nvPr>
            <p:ph type="body" idx="1"/>
          </p:nvPr>
        </p:nvSpPr>
        <p:spPr>
          <a:xfrm>
            <a:off x="992187" y="1500187"/>
            <a:ext cx="8256588" cy="2487613"/>
          </a:xfrm>
          <a:prstGeom prst="rect">
            <a:avLst/>
          </a:prstGeom>
          <a:extLst>
            <a:ext uri="{C572A759-6A51-4108-AA02-DFA0A04FC94B}">
              <ma14:wrappingTextBoxFlag xmlns="" xmlns:ma14="http://schemas.microsoft.com/office/mac/drawingml/2011/main" val="1"/>
            </a:ext>
          </a:extLst>
        </p:spPr>
        <p:txBody>
          <a:bodyPr lIns="0" tIns="0" rIns="0" bIns="0">
            <a:normAutofit/>
          </a:bodyPr>
          <a:lstStyle/>
          <a:p>
            <a:pPr marL="800100" lvl="0" indent="-800100" defTabSz="914400">
              <a:lnSpc>
                <a:spcPct val="75000"/>
              </a:lnSpc>
              <a:spcBef>
                <a:spcPts val="600"/>
              </a:spcBef>
              <a:buClr>
                <a:srgbClr val="000099"/>
              </a:buClr>
              <a:buSzPct val="65000"/>
              <a:buFont typeface="Wingdings"/>
              <a:buChar char="❖"/>
              <a:defRPr sz="1800"/>
            </a:pPr>
            <a:r>
              <a:rPr sz="2800">
                <a:latin typeface="Gill Sans MT"/>
                <a:ea typeface="Gill Sans MT"/>
                <a:cs typeface="Gill Sans MT"/>
                <a:sym typeface="Gill Sans MT"/>
              </a:rPr>
              <a:t>not all routers can be upgraded simultaneously</a:t>
            </a:r>
          </a:p>
          <a:p>
            <a:pPr marL="975783" lvl="1" indent="-518583" defTabSz="914400">
              <a:lnSpc>
                <a:spcPct val="75000"/>
              </a:lnSpc>
              <a:spcBef>
                <a:spcPts val="600"/>
              </a:spcBef>
              <a:buClr>
                <a:srgbClr val="000099"/>
              </a:buClr>
              <a:buSzPct val="100000"/>
              <a:buFont typeface="Wingdings"/>
              <a:buChar char="▪"/>
              <a:defRPr sz="1800"/>
            </a:pPr>
            <a:r>
              <a:rPr sz="2800">
                <a:latin typeface="Gill Sans MT"/>
                <a:ea typeface="Gill Sans MT"/>
                <a:cs typeface="Gill Sans MT"/>
                <a:sym typeface="Gill Sans MT"/>
              </a:rPr>
              <a:t>no “flag days”</a:t>
            </a:r>
          </a:p>
          <a:p>
            <a:pPr marL="975783" lvl="1" indent="-518583" defTabSz="914400">
              <a:lnSpc>
                <a:spcPct val="75000"/>
              </a:lnSpc>
              <a:spcBef>
                <a:spcPts val="600"/>
              </a:spcBef>
              <a:buClr>
                <a:srgbClr val="000099"/>
              </a:buClr>
              <a:buSzPct val="100000"/>
              <a:buFont typeface="Wingdings"/>
              <a:buChar char="▪"/>
              <a:defRPr sz="1800"/>
            </a:pPr>
            <a:r>
              <a:rPr sz="2800">
                <a:latin typeface="Gill Sans MT"/>
                <a:ea typeface="Gill Sans MT"/>
                <a:cs typeface="Gill Sans MT"/>
                <a:sym typeface="Gill Sans MT"/>
              </a:rPr>
              <a:t>how will network operate with mixed IPv4 and IPv6 routers? </a:t>
            </a:r>
          </a:p>
          <a:p>
            <a:pPr marL="800100" lvl="0" indent="-800100" defTabSz="914400">
              <a:lnSpc>
                <a:spcPct val="85000"/>
              </a:lnSpc>
              <a:spcBef>
                <a:spcPts val="600"/>
              </a:spcBef>
              <a:buClr>
                <a:srgbClr val="000099"/>
              </a:buClr>
              <a:buSzPct val="65000"/>
              <a:buFont typeface="Wingdings"/>
              <a:buChar char="❖"/>
              <a:defRPr sz="1800"/>
            </a:pPr>
            <a:r>
              <a:rPr sz="2800" i="1">
                <a:solidFill>
                  <a:srgbClr val="CC0000"/>
                </a:solidFill>
                <a:latin typeface="Gill Sans MT"/>
                <a:ea typeface="Gill Sans MT"/>
                <a:cs typeface="Gill Sans MT"/>
                <a:sym typeface="Gill Sans MT"/>
              </a:rPr>
              <a:t>tunneling:</a:t>
            </a:r>
            <a:r>
              <a:rPr sz="2800">
                <a:latin typeface="Gill Sans MT"/>
                <a:ea typeface="Gill Sans MT"/>
                <a:cs typeface="Gill Sans MT"/>
                <a:sym typeface="Gill Sans MT"/>
              </a:rPr>
              <a:t> IPv6 datagram carried as </a:t>
            </a:r>
            <a:r>
              <a:rPr sz="2800" i="1">
                <a:latin typeface="Gill Sans MT"/>
                <a:ea typeface="Gill Sans MT"/>
                <a:cs typeface="Gill Sans MT"/>
                <a:sym typeface="Gill Sans MT"/>
              </a:rPr>
              <a:t>payload</a:t>
            </a:r>
            <a:r>
              <a:rPr sz="2800">
                <a:latin typeface="Gill Sans MT"/>
                <a:ea typeface="Gill Sans MT"/>
                <a:cs typeface="Gill Sans MT"/>
                <a:sym typeface="Gill Sans MT"/>
              </a:rPr>
              <a:t> in IPv4 datagram among IPv4 routers</a:t>
            </a:r>
          </a:p>
        </p:txBody>
      </p:sp>
      <p:pic>
        <p:nvPicPr>
          <p:cNvPr id="748" name="underline_base.png" descr="underline_base"/>
          <p:cNvPicPr/>
          <p:nvPr/>
        </p:nvPicPr>
        <p:blipFill>
          <a:blip r:embed="rId2">
            <a:extLst/>
          </a:blip>
          <a:stretch>
            <a:fillRect/>
          </a:stretch>
        </p:blipFill>
        <p:spPr>
          <a:xfrm>
            <a:off x="1028700" y="1025525"/>
            <a:ext cx="6856413" cy="173038"/>
          </a:xfrm>
          <a:prstGeom prst="rect">
            <a:avLst/>
          </a:prstGeom>
          <a:ln w="12700">
            <a:miter lim="400000"/>
          </a:ln>
        </p:spPr>
      </p:pic>
      <p:grpSp>
        <p:nvGrpSpPr>
          <p:cNvPr id="765" name="Group 765"/>
          <p:cNvGrpSpPr/>
          <p:nvPr/>
        </p:nvGrpSpPr>
        <p:grpSpPr>
          <a:xfrm>
            <a:off x="2482850" y="5351462"/>
            <a:ext cx="4854575" cy="473076"/>
            <a:chOff x="0" y="0"/>
            <a:chExt cx="4854575" cy="473074"/>
          </a:xfrm>
        </p:grpSpPr>
        <p:sp>
          <p:nvSpPr>
            <p:cNvPr id="749" name="Shape 749"/>
            <p:cNvSpPr/>
            <p:nvPr/>
          </p:nvSpPr>
          <p:spPr>
            <a:xfrm>
              <a:off x="0" y="1586"/>
              <a:ext cx="4854575" cy="468293"/>
            </a:xfrm>
            <a:prstGeom prst="rect">
              <a:avLst/>
            </a:prstGeom>
            <a:gradFill flip="none" rotWithShape="1">
              <a:gsLst>
                <a:gs pos="0">
                  <a:srgbClr val="CC0000">
                    <a:alpha val="37998"/>
                  </a:srgbClr>
                </a:gs>
                <a:gs pos="100000">
                  <a:srgbClr val="CC0000">
                    <a:alpha val="40998"/>
                  </a:srgbClr>
                </a:gs>
              </a:gsLst>
              <a:lin ang="16200000" scaled="0"/>
            </a:gradFill>
            <a:ln w="3175" cap="flat">
              <a:solidFill>
                <a:srgbClr val="CC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750" name="Shape 750"/>
            <p:cNvSpPr/>
            <p:nvPr/>
          </p:nvSpPr>
          <p:spPr>
            <a:xfrm>
              <a:off x="1363661" y="0"/>
              <a:ext cx="2" cy="468314"/>
            </a:xfrm>
            <a:prstGeom prst="line">
              <a:avLst/>
            </a:prstGeom>
            <a:noFill/>
            <a:ln w="3175"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51" name="Shape 751"/>
            <p:cNvSpPr/>
            <p:nvPr/>
          </p:nvSpPr>
          <p:spPr>
            <a:xfrm>
              <a:off x="981074" y="4762"/>
              <a:ext cx="1" cy="468314"/>
            </a:xfrm>
            <a:prstGeom prst="line">
              <a:avLst/>
            </a:prstGeom>
            <a:noFill/>
            <a:ln w="3175"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52" name="Shape 752"/>
            <p:cNvSpPr/>
            <p:nvPr/>
          </p:nvSpPr>
          <p:spPr>
            <a:xfrm flipH="1">
              <a:off x="585786" y="0"/>
              <a:ext cx="2" cy="468314"/>
            </a:xfrm>
            <a:prstGeom prst="line">
              <a:avLst/>
            </a:prstGeom>
            <a:noFill/>
            <a:ln w="3175"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53" name="Shape 753"/>
            <p:cNvSpPr/>
            <p:nvPr/>
          </p:nvSpPr>
          <p:spPr>
            <a:xfrm flipH="1">
              <a:off x="38098" y="0"/>
              <a:ext cx="2" cy="88900"/>
            </a:xfrm>
            <a:prstGeom prst="line">
              <a:avLst/>
            </a:prstGeom>
            <a:noFill/>
            <a:ln w="3175"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54" name="Shape 754"/>
            <p:cNvSpPr/>
            <p:nvPr/>
          </p:nvSpPr>
          <p:spPr>
            <a:xfrm flipH="1">
              <a:off x="38098" y="377825"/>
              <a:ext cx="2" cy="88901"/>
            </a:xfrm>
            <a:prstGeom prst="line">
              <a:avLst/>
            </a:prstGeom>
            <a:noFill/>
            <a:ln w="3175"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55" name="Shape 755"/>
            <p:cNvSpPr/>
            <p:nvPr/>
          </p:nvSpPr>
          <p:spPr>
            <a:xfrm flipH="1">
              <a:off x="190498" y="0"/>
              <a:ext cx="2" cy="88900"/>
            </a:xfrm>
            <a:prstGeom prst="line">
              <a:avLst/>
            </a:prstGeom>
            <a:noFill/>
            <a:ln w="3175"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56" name="Shape 756"/>
            <p:cNvSpPr/>
            <p:nvPr/>
          </p:nvSpPr>
          <p:spPr>
            <a:xfrm flipH="1">
              <a:off x="190498" y="377825"/>
              <a:ext cx="2" cy="88901"/>
            </a:xfrm>
            <a:prstGeom prst="line">
              <a:avLst/>
            </a:prstGeom>
            <a:noFill/>
            <a:ln w="3175"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57" name="Shape 757"/>
            <p:cNvSpPr/>
            <p:nvPr/>
          </p:nvSpPr>
          <p:spPr>
            <a:xfrm>
              <a:off x="342898" y="0"/>
              <a:ext cx="2" cy="88900"/>
            </a:xfrm>
            <a:prstGeom prst="line">
              <a:avLst/>
            </a:prstGeom>
            <a:noFill/>
            <a:ln w="3175"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58" name="Shape 758"/>
            <p:cNvSpPr/>
            <p:nvPr/>
          </p:nvSpPr>
          <p:spPr>
            <a:xfrm>
              <a:off x="342898" y="377825"/>
              <a:ext cx="2" cy="88901"/>
            </a:xfrm>
            <a:prstGeom prst="line">
              <a:avLst/>
            </a:prstGeom>
            <a:noFill/>
            <a:ln w="3175"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59" name="Shape 759"/>
            <p:cNvSpPr/>
            <p:nvPr/>
          </p:nvSpPr>
          <p:spPr>
            <a:xfrm>
              <a:off x="495298" y="0"/>
              <a:ext cx="2" cy="88900"/>
            </a:xfrm>
            <a:prstGeom prst="line">
              <a:avLst/>
            </a:prstGeom>
            <a:noFill/>
            <a:ln w="3175"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60" name="Shape 760"/>
            <p:cNvSpPr/>
            <p:nvPr/>
          </p:nvSpPr>
          <p:spPr>
            <a:xfrm>
              <a:off x="495298" y="377825"/>
              <a:ext cx="2" cy="88901"/>
            </a:xfrm>
            <a:prstGeom prst="line">
              <a:avLst/>
            </a:prstGeom>
            <a:noFill/>
            <a:ln w="3175"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61" name="Shape 761"/>
            <p:cNvSpPr/>
            <p:nvPr/>
          </p:nvSpPr>
          <p:spPr>
            <a:xfrm>
              <a:off x="260348" y="3175"/>
              <a:ext cx="2" cy="88900"/>
            </a:xfrm>
            <a:prstGeom prst="line">
              <a:avLst/>
            </a:prstGeom>
            <a:noFill/>
            <a:ln w="3175"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62" name="Shape 762"/>
            <p:cNvSpPr/>
            <p:nvPr/>
          </p:nvSpPr>
          <p:spPr>
            <a:xfrm>
              <a:off x="260348" y="381000"/>
              <a:ext cx="2" cy="88901"/>
            </a:xfrm>
            <a:prstGeom prst="line">
              <a:avLst/>
            </a:prstGeom>
            <a:noFill/>
            <a:ln w="3175"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63" name="Shape 763"/>
            <p:cNvSpPr/>
            <p:nvPr/>
          </p:nvSpPr>
          <p:spPr>
            <a:xfrm flipH="1">
              <a:off x="79374" y="6350"/>
              <a:ext cx="2" cy="88900"/>
            </a:xfrm>
            <a:prstGeom prst="line">
              <a:avLst/>
            </a:prstGeom>
            <a:noFill/>
            <a:ln w="3175"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64" name="Shape 764"/>
            <p:cNvSpPr/>
            <p:nvPr/>
          </p:nvSpPr>
          <p:spPr>
            <a:xfrm flipH="1">
              <a:off x="79374" y="384175"/>
              <a:ext cx="2" cy="88901"/>
            </a:xfrm>
            <a:prstGeom prst="line">
              <a:avLst/>
            </a:prstGeom>
            <a:noFill/>
            <a:ln w="3175"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grpSp>
      <p:sp>
        <p:nvSpPr>
          <p:cNvPr id="766" name="Shape 766"/>
          <p:cNvSpPr/>
          <p:nvPr/>
        </p:nvSpPr>
        <p:spPr>
          <a:xfrm>
            <a:off x="1978025" y="4549775"/>
            <a:ext cx="1741488" cy="203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400">
                <a:latin typeface="Gill Sans MT"/>
                <a:ea typeface="Gill Sans MT"/>
                <a:cs typeface="Gill Sans MT"/>
                <a:sym typeface="Gill Sans MT"/>
              </a:defRPr>
            </a:lvl1pPr>
          </a:lstStyle>
          <a:p>
            <a:pPr lvl="0">
              <a:defRPr sz="1800"/>
            </a:pPr>
            <a:r>
              <a:rPr sz="1400"/>
              <a:t>IPv4 source, dest addr </a:t>
            </a:r>
          </a:p>
        </p:txBody>
      </p:sp>
      <p:sp>
        <p:nvSpPr>
          <p:cNvPr id="767" name="Shape 767"/>
          <p:cNvSpPr/>
          <p:nvPr/>
        </p:nvSpPr>
        <p:spPr>
          <a:xfrm>
            <a:off x="1684337" y="4318000"/>
            <a:ext cx="1416051" cy="2032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400">
                <a:latin typeface="Gill Sans MT"/>
                <a:ea typeface="Gill Sans MT"/>
                <a:cs typeface="Gill Sans MT"/>
                <a:sym typeface="Gill Sans MT"/>
              </a:defRPr>
            </a:lvl1pPr>
          </a:lstStyle>
          <a:p>
            <a:pPr lvl="0">
              <a:defRPr sz="1800"/>
            </a:pPr>
            <a:r>
              <a:rPr sz="1400"/>
              <a:t>IPv4 header fields </a:t>
            </a:r>
          </a:p>
        </p:txBody>
      </p:sp>
      <p:sp>
        <p:nvSpPr>
          <p:cNvPr id="768" name="Shape 768"/>
          <p:cNvSpPr/>
          <p:nvPr/>
        </p:nvSpPr>
        <p:spPr>
          <a:xfrm>
            <a:off x="3236912" y="4808537"/>
            <a:ext cx="1" cy="738189"/>
          </a:xfrm>
          <a:prstGeom prst="line">
            <a:avLst/>
          </a:prstGeom>
          <a:ln w="3175">
            <a:solidFill>
              <a:srgbClr val="CC0000"/>
            </a:solidFill>
            <a:round/>
          </a:ln>
        </p:spPr>
        <p:txBody>
          <a:bodyPr lIns="0" tIns="0" rIns="0" bIns="0"/>
          <a:lstStyle/>
          <a:p>
            <a:pPr lvl="0" algn="l" defTabSz="457200">
              <a:spcBef>
                <a:spcPts val="0"/>
              </a:spcBef>
              <a:defRPr sz="1200"/>
            </a:pPr>
            <a:endParaRPr/>
          </a:p>
        </p:txBody>
      </p:sp>
      <p:sp>
        <p:nvSpPr>
          <p:cNvPr id="769" name="Shape 769"/>
          <p:cNvSpPr/>
          <p:nvPr/>
        </p:nvSpPr>
        <p:spPr>
          <a:xfrm>
            <a:off x="3241675" y="4802187"/>
            <a:ext cx="379413" cy="739776"/>
          </a:xfrm>
          <a:prstGeom prst="line">
            <a:avLst/>
          </a:prstGeom>
          <a:ln w="3175">
            <a:solidFill>
              <a:srgbClr val="CC0000"/>
            </a:solidFill>
            <a:round/>
          </a:ln>
        </p:spPr>
        <p:txBody>
          <a:bodyPr lIns="0" tIns="0" rIns="0" bIns="0"/>
          <a:lstStyle/>
          <a:p>
            <a:pPr lvl="0" algn="l" defTabSz="457200">
              <a:spcBef>
                <a:spcPts val="0"/>
              </a:spcBef>
              <a:defRPr sz="1200"/>
            </a:pPr>
            <a:endParaRPr/>
          </a:p>
        </p:txBody>
      </p:sp>
      <p:sp>
        <p:nvSpPr>
          <p:cNvPr id="770" name="Shape 770"/>
          <p:cNvSpPr/>
          <p:nvPr/>
        </p:nvSpPr>
        <p:spPr>
          <a:xfrm>
            <a:off x="2641600" y="4560887"/>
            <a:ext cx="0" cy="976314"/>
          </a:xfrm>
          <a:prstGeom prst="line">
            <a:avLst/>
          </a:prstGeom>
          <a:ln w="3175">
            <a:solidFill>
              <a:srgbClr val="CC0000"/>
            </a:solidFill>
            <a:round/>
          </a:ln>
        </p:spPr>
        <p:txBody>
          <a:bodyPr lIns="0" tIns="0" rIns="0" bIns="0"/>
          <a:lstStyle/>
          <a:p>
            <a:pPr lvl="0" algn="l" defTabSz="457200">
              <a:spcBef>
                <a:spcPts val="0"/>
              </a:spcBef>
              <a:defRPr sz="1200"/>
            </a:pPr>
            <a:endParaRPr/>
          </a:p>
        </p:txBody>
      </p:sp>
      <p:sp>
        <p:nvSpPr>
          <p:cNvPr id="771" name="Shape 771"/>
          <p:cNvSpPr/>
          <p:nvPr/>
        </p:nvSpPr>
        <p:spPr>
          <a:xfrm>
            <a:off x="4044950" y="6178550"/>
            <a:ext cx="1404938" cy="266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IPv4 datagram</a:t>
            </a:r>
          </a:p>
        </p:txBody>
      </p:sp>
      <p:sp>
        <p:nvSpPr>
          <p:cNvPr id="772" name="Shape 772"/>
          <p:cNvSpPr/>
          <p:nvPr/>
        </p:nvSpPr>
        <p:spPr>
          <a:xfrm>
            <a:off x="5665787" y="6367462"/>
            <a:ext cx="1695451" cy="1"/>
          </a:xfrm>
          <a:prstGeom prst="line">
            <a:avLst/>
          </a:prstGeom>
          <a:ln w="3175">
            <a:solidFill/>
            <a:round/>
            <a:tailEnd type="triangle"/>
          </a:ln>
        </p:spPr>
        <p:txBody>
          <a:bodyPr lIns="0" tIns="0" rIns="0" bIns="0"/>
          <a:lstStyle/>
          <a:p>
            <a:pPr lvl="0" algn="l" defTabSz="457200">
              <a:spcBef>
                <a:spcPts val="0"/>
              </a:spcBef>
              <a:defRPr sz="1200"/>
            </a:pPr>
            <a:endParaRPr/>
          </a:p>
        </p:txBody>
      </p:sp>
      <p:sp>
        <p:nvSpPr>
          <p:cNvPr id="773" name="Shape 773"/>
          <p:cNvSpPr/>
          <p:nvPr/>
        </p:nvSpPr>
        <p:spPr>
          <a:xfrm flipH="1">
            <a:off x="2476500" y="6367462"/>
            <a:ext cx="1606550" cy="1"/>
          </a:xfrm>
          <a:prstGeom prst="line">
            <a:avLst/>
          </a:prstGeom>
          <a:ln w="3175">
            <a:solidFill/>
            <a:round/>
            <a:tailEnd type="triangle"/>
          </a:ln>
        </p:spPr>
        <p:txBody>
          <a:bodyPr lIns="0" tIns="0" rIns="0" bIns="0"/>
          <a:lstStyle/>
          <a:p>
            <a:pPr lvl="0" algn="l" defTabSz="457200">
              <a:spcBef>
                <a:spcPts val="0"/>
              </a:spcBef>
              <a:defRPr sz="1200"/>
            </a:pPr>
            <a:endParaRPr/>
          </a:p>
        </p:txBody>
      </p:sp>
      <p:sp>
        <p:nvSpPr>
          <p:cNvPr id="774" name="Shape 774"/>
          <p:cNvSpPr/>
          <p:nvPr/>
        </p:nvSpPr>
        <p:spPr>
          <a:xfrm>
            <a:off x="4765675" y="5829300"/>
            <a:ext cx="1404938" cy="266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IPv6 datagram</a:t>
            </a:r>
          </a:p>
        </p:txBody>
      </p:sp>
      <p:sp>
        <p:nvSpPr>
          <p:cNvPr id="775" name="Shape 775"/>
          <p:cNvSpPr/>
          <p:nvPr/>
        </p:nvSpPr>
        <p:spPr>
          <a:xfrm>
            <a:off x="6402387" y="5999162"/>
            <a:ext cx="857251" cy="1"/>
          </a:xfrm>
          <a:prstGeom prst="line">
            <a:avLst/>
          </a:prstGeom>
          <a:ln w="3175">
            <a:solidFill/>
            <a:round/>
            <a:tailEnd type="triangle"/>
          </a:ln>
        </p:spPr>
        <p:txBody>
          <a:bodyPr lIns="0" tIns="0" rIns="0" bIns="0"/>
          <a:lstStyle/>
          <a:p>
            <a:pPr lvl="0" algn="l" defTabSz="457200">
              <a:spcBef>
                <a:spcPts val="0"/>
              </a:spcBef>
              <a:defRPr sz="1200"/>
            </a:pPr>
            <a:endParaRPr/>
          </a:p>
        </p:txBody>
      </p:sp>
      <p:sp>
        <p:nvSpPr>
          <p:cNvPr id="776" name="Shape 776"/>
          <p:cNvSpPr/>
          <p:nvPr/>
        </p:nvSpPr>
        <p:spPr>
          <a:xfrm flipH="1">
            <a:off x="3903662" y="5999162"/>
            <a:ext cx="925513" cy="1"/>
          </a:xfrm>
          <a:prstGeom prst="line">
            <a:avLst/>
          </a:prstGeom>
          <a:ln w="3175">
            <a:solidFill/>
            <a:round/>
            <a:tailEnd type="triangle"/>
          </a:ln>
        </p:spPr>
        <p:txBody>
          <a:bodyPr lIns="0" tIns="0" rIns="0" bIns="0"/>
          <a:lstStyle/>
          <a:p>
            <a:pPr lvl="0" algn="l" defTabSz="457200">
              <a:spcBef>
                <a:spcPts val="0"/>
              </a:spcBef>
              <a:defRPr sz="1200"/>
            </a:pPr>
            <a:endParaRPr/>
          </a:p>
        </p:txBody>
      </p:sp>
      <p:sp>
        <p:nvSpPr>
          <p:cNvPr id="777" name="Shape 777"/>
          <p:cNvSpPr/>
          <p:nvPr/>
        </p:nvSpPr>
        <p:spPr>
          <a:xfrm>
            <a:off x="3871912" y="5386387"/>
            <a:ext cx="3422493" cy="401638"/>
          </a:xfrm>
          <a:prstGeom prst="rect">
            <a:avLst/>
          </a:prstGeom>
          <a:solidFill>
            <a:srgbClr val="66CCFF"/>
          </a:solidFill>
          <a:ln w="12700">
            <a:miter lim="400000"/>
          </a:ln>
        </p:spPr>
        <p:txBody>
          <a:bodyPr lIns="0" tIns="0" rIns="0" bIns="0" anchor="ctr"/>
          <a:lstStyle/>
          <a:p>
            <a:pPr lvl="0" algn="l">
              <a:spcBef>
                <a:spcPts val="0"/>
              </a:spcBef>
              <a:defRPr sz="1800">
                <a:latin typeface="Gill Sans MT"/>
                <a:ea typeface="Gill Sans MT"/>
                <a:cs typeface="Gill Sans MT"/>
                <a:sym typeface="Gill Sans MT"/>
              </a:defRPr>
            </a:pPr>
            <a:endParaRPr/>
          </a:p>
        </p:txBody>
      </p:sp>
      <p:grpSp>
        <p:nvGrpSpPr>
          <p:cNvPr id="780" name="Group 780"/>
          <p:cNvGrpSpPr/>
          <p:nvPr/>
        </p:nvGrpSpPr>
        <p:grpSpPr>
          <a:xfrm>
            <a:off x="4933949" y="4414838"/>
            <a:ext cx="3163889" cy="1111250"/>
            <a:chOff x="0" y="1"/>
            <a:chExt cx="3163887" cy="1111248"/>
          </a:xfrm>
        </p:grpSpPr>
        <p:sp>
          <p:nvSpPr>
            <p:cNvPr id="778" name="Shape 778"/>
            <p:cNvSpPr/>
            <p:nvPr/>
          </p:nvSpPr>
          <p:spPr>
            <a:xfrm>
              <a:off x="2120269" y="1"/>
              <a:ext cx="1043619" cy="2032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400">
                  <a:latin typeface="Gill Sans MT"/>
                  <a:ea typeface="Gill Sans MT"/>
                  <a:cs typeface="Gill Sans MT"/>
                  <a:sym typeface="Gill Sans MT"/>
                </a:defRPr>
              </a:lvl1pPr>
            </a:lstStyle>
            <a:p>
              <a:pPr lvl="0">
                <a:defRPr sz="1800"/>
              </a:pPr>
              <a:r>
                <a:rPr sz="1400"/>
                <a:t>IPv4 payload </a:t>
              </a:r>
            </a:p>
          </p:txBody>
        </p:sp>
        <p:sp>
          <p:nvSpPr>
            <p:cNvPr id="779" name="Shape 779"/>
            <p:cNvSpPr/>
            <p:nvPr/>
          </p:nvSpPr>
          <p:spPr>
            <a:xfrm flipH="1">
              <a:off x="-1" y="313184"/>
              <a:ext cx="2431330" cy="798066"/>
            </a:xfrm>
            <a:prstGeom prst="line">
              <a:avLst/>
            </a:prstGeom>
            <a:noFill/>
            <a:ln w="3175"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797" name="Group 797"/>
          <p:cNvGrpSpPr/>
          <p:nvPr/>
        </p:nvGrpSpPr>
        <p:grpSpPr>
          <a:xfrm>
            <a:off x="3887787" y="4319588"/>
            <a:ext cx="3401856" cy="1476375"/>
            <a:chOff x="0" y="0"/>
            <a:chExt cx="3401854" cy="1476374"/>
          </a:xfrm>
        </p:grpSpPr>
        <p:sp>
          <p:nvSpPr>
            <p:cNvPr id="781" name="Shape 781"/>
            <p:cNvSpPr/>
            <p:nvPr/>
          </p:nvSpPr>
          <p:spPr>
            <a:xfrm>
              <a:off x="0" y="1065211"/>
              <a:ext cx="3401855" cy="401639"/>
            </a:xfrm>
            <a:prstGeom prst="rect">
              <a:avLst/>
            </a:prstGeom>
            <a:solidFill>
              <a:srgbClr val="66CCFF"/>
            </a:soli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782" name="Shape 782"/>
            <p:cNvSpPr/>
            <p:nvPr/>
          </p:nvSpPr>
          <p:spPr>
            <a:xfrm flipH="1">
              <a:off x="84136" y="1065211"/>
              <a:ext cx="2" cy="403227"/>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83" name="Shape 783"/>
            <p:cNvSpPr/>
            <p:nvPr/>
          </p:nvSpPr>
          <p:spPr>
            <a:xfrm flipH="1">
              <a:off x="42861" y="1063624"/>
              <a:ext cx="2" cy="403226"/>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84" name="Shape 784"/>
            <p:cNvSpPr/>
            <p:nvPr/>
          </p:nvSpPr>
          <p:spPr>
            <a:xfrm flipH="1">
              <a:off x="160336" y="1065211"/>
              <a:ext cx="2" cy="403227"/>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85" name="Shape 785"/>
            <p:cNvSpPr/>
            <p:nvPr/>
          </p:nvSpPr>
          <p:spPr>
            <a:xfrm flipH="1">
              <a:off x="201611" y="1062036"/>
              <a:ext cx="2" cy="403227"/>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86" name="Shape 786"/>
            <p:cNvSpPr/>
            <p:nvPr/>
          </p:nvSpPr>
          <p:spPr>
            <a:xfrm flipH="1">
              <a:off x="255586" y="1062036"/>
              <a:ext cx="2" cy="403227"/>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87" name="Shape 787"/>
            <p:cNvSpPr/>
            <p:nvPr/>
          </p:nvSpPr>
          <p:spPr>
            <a:xfrm flipH="1">
              <a:off x="322261" y="1062036"/>
              <a:ext cx="2" cy="403227"/>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88" name="Shape 788"/>
            <p:cNvSpPr/>
            <p:nvPr/>
          </p:nvSpPr>
          <p:spPr>
            <a:xfrm flipH="1">
              <a:off x="633411" y="1073149"/>
              <a:ext cx="2" cy="403226"/>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89" name="Shape 789"/>
            <p:cNvSpPr/>
            <p:nvPr/>
          </p:nvSpPr>
          <p:spPr>
            <a:xfrm>
              <a:off x="1008061" y="1073149"/>
              <a:ext cx="2" cy="403226"/>
            </a:xfrm>
            <a:prstGeom prst="line">
              <a:avLst/>
            </a:prstGeom>
            <a:noFill/>
            <a:ln w="3175"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90" name="Shape 790"/>
            <p:cNvSpPr/>
            <p:nvPr/>
          </p:nvSpPr>
          <p:spPr>
            <a:xfrm>
              <a:off x="622299" y="492124"/>
              <a:ext cx="1416371" cy="2032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400">
                  <a:latin typeface="Gill Sans MT"/>
                  <a:ea typeface="Gill Sans MT"/>
                  <a:cs typeface="Gill Sans MT"/>
                  <a:sym typeface="Gill Sans MT"/>
                </a:defRPr>
              </a:lvl1pPr>
            </a:lstStyle>
            <a:p>
              <a:pPr lvl="0">
                <a:defRPr sz="1800"/>
              </a:pPr>
              <a:r>
                <a:rPr sz="1400"/>
                <a:t>UDP/TCP payload</a:t>
              </a:r>
            </a:p>
          </p:txBody>
        </p:sp>
        <p:sp>
          <p:nvSpPr>
            <p:cNvPr id="791" name="Shape 791"/>
            <p:cNvSpPr/>
            <p:nvPr/>
          </p:nvSpPr>
          <p:spPr>
            <a:xfrm>
              <a:off x="469397" y="236536"/>
              <a:ext cx="1667880" cy="2032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85000"/>
                </a:lnSpc>
                <a:spcBef>
                  <a:spcPts val="0"/>
                </a:spcBef>
                <a:defRPr sz="1400">
                  <a:latin typeface="Gill Sans MT"/>
                  <a:ea typeface="Gill Sans MT"/>
                  <a:cs typeface="Gill Sans MT"/>
                  <a:sym typeface="Gill Sans MT"/>
                </a:defRPr>
              </a:lvl1pPr>
            </a:lstStyle>
            <a:p>
              <a:pPr lvl="0">
                <a:defRPr sz="1800"/>
              </a:pPr>
              <a:r>
                <a:rPr sz="1400"/>
                <a:t>IPv6 source dest addr</a:t>
              </a:r>
            </a:p>
          </p:txBody>
        </p:sp>
        <p:sp>
          <p:nvSpPr>
            <p:cNvPr id="792" name="Shape 792"/>
            <p:cNvSpPr/>
            <p:nvPr/>
          </p:nvSpPr>
          <p:spPr>
            <a:xfrm>
              <a:off x="171871" y="0"/>
              <a:ext cx="1367582" cy="2032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85000"/>
                </a:lnSpc>
                <a:spcBef>
                  <a:spcPts val="0"/>
                </a:spcBef>
                <a:defRPr sz="1400">
                  <a:latin typeface="Gill Sans MT"/>
                  <a:ea typeface="Gill Sans MT"/>
                  <a:cs typeface="Gill Sans MT"/>
                  <a:sym typeface="Gill Sans MT"/>
                </a:defRPr>
              </a:lvl1pPr>
            </a:lstStyle>
            <a:p>
              <a:pPr lvl="0">
                <a:defRPr sz="1800"/>
              </a:pPr>
              <a:r>
                <a:rPr sz="1400"/>
                <a:t>IPv6 header fields</a:t>
              </a:r>
            </a:p>
          </p:txBody>
        </p:sp>
        <p:sp>
          <p:nvSpPr>
            <p:cNvPr id="793" name="Shape 793"/>
            <p:cNvSpPr/>
            <p:nvPr/>
          </p:nvSpPr>
          <p:spPr>
            <a:xfrm>
              <a:off x="511173" y="469898"/>
              <a:ext cx="4765" cy="701678"/>
            </a:xfrm>
            <a:prstGeom prst="line">
              <a:avLst/>
            </a:prstGeom>
            <a:noFill/>
            <a:ln w="3175"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94" name="Shape 794"/>
            <p:cNvSpPr/>
            <p:nvPr/>
          </p:nvSpPr>
          <p:spPr>
            <a:xfrm>
              <a:off x="498474" y="474661"/>
              <a:ext cx="276226" cy="698502"/>
            </a:xfrm>
            <a:prstGeom prst="line">
              <a:avLst/>
            </a:prstGeom>
            <a:noFill/>
            <a:ln w="3175"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95" name="Shape 795"/>
            <p:cNvSpPr/>
            <p:nvPr/>
          </p:nvSpPr>
          <p:spPr>
            <a:xfrm flipH="1">
              <a:off x="168273" y="241299"/>
              <a:ext cx="3" cy="871539"/>
            </a:xfrm>
            <a:prstGeom prst="line">
              <a:avLst/>
            </a:prstGeom>
            <a:noFill/>
            <a:ln w="3175"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796" name="Shape 796"/>
            <p:cNvSpPr/>
            <p:nvPr/>
          </p:nvSpPr>
          <p:spPr>
            <a:xfrm>
              <a:off x="1673224" y="750886"/>
              <a:ext cx="1" cy="400052"/>
            </a:xfrm>
            <a:prstGeom prst="line">
              <a:avLst/>
            </a:prstGeom>
            <a:noFill/>
            <a:ln w="3175" cap="flat">
              <a:solidFill>
                <a:srgbClr val="CC0000"/>
              </a:solidFill>
              <a:prstDash val="solid"/>
              <a:round/>
            </a:ln>
            <a:effectLst/>
          </p:spPr>
          <p:txBody>
            <a:bodyPr wrap="square" lIns="0" tIns="0" rIns="0" bIns="0" numCol="1" anchor="t">
              <a:noAutofit/>
            </a:bodyPr>
            <a:lstStyle/>
            <a:p>
              <a:pPr lvl="0" algn="l" defTabSz="457200">
                <a:spcBef>
                  <a:spcPts val="0"/>
                </a:spcBef>
                <a:defRPr sz="1200"/>
              </a:pPr>
              <a:endParaRPr/>
            </a:p>
          </p:txBody>
        </p:sp>
      </p:grpSp>
      <p:sp>
        <p:nvSpPr>
          <p:cNvPr id="798" name="Shape 798"/>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49</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xit" presetSubtype="0" fill="hold" grpId="1" nodeType="clickEffect">
                                  <p:stCondLst>
                                    <p:cond delay="0"/>
                                  </p:stCondLst>
                                  <p:iterate>
                                    <p:tmAbs val="0"/>
                                  </p:iterate>
                                  <p:childTnLst>
                                    <p:animEffect transition="out" filter="fade">
                                      <p:cBhvr>
                                        <p:cTn id="6" dur="1000" fill="hold"/>
                                        <p:tgtEl>
                                          <p:spTgt spid="780"/>
                                        </p:tgtEl>
                                      </p:cBhvr>
                                    </p:animEffect>
                                    <p:set>
                                      <p:cBhvr>
                                        <p:cTn id="7" fill="hold">
                                          <p:stCondLst>
                                            <p:cond delay="999"/>
                                          </p:stCondLst>
                                        </p:cTn>
                                        <p:tgtEl>
                                          <p:spTgt spid="780"/>
                                        </p:tgtEl>
                                        <p:attrNameLst>
                                          <p:attrName>style.visibility</p:attrName>
                                        </p:attrNameLst>
                                      </p:cBhvr>
                                      <p:to>
                                        <p:strVal val="hidden"/>
                                      </p:to>
                                    </p:set>
                                  </p:childTnLst>
                                </p:cTn>
                              </p:par>
                            </p:childTnLst>
                          </p:cTn>
                        </p:par>
                        <p:par>
                          <p:cTn id="8" fill="hold">
                            <p:stCondLst>
                              <p:cond delay="1000"/>
                            </p:stCondLst>
                            <p:childTnLst>
                              <p:par>
                                <p:cTn id="9" presetID="10" presetClass="entr" presetSubtype="0" fill="hold" grpId="2" nodeType="afterEffect">
                                  <p:stCondLst>
                                    <p:cond delay="0"/>
                                  </p:stCondLst>
                                  <p:iterate>
                                    <p:tmAbs val="0"/>
                                  </p:iterate>
                                  <p:childTnLst>
                                    <p:set>
                                      <p:cBhvr>
                                        <p:cTn id="10" fill="hold"/>
                                        <p:tgtEl>
                                          <p:spTgt spid="774"/>
                                        </p:tgtEl>
                                        <p:attrNameLst>
                                          <p:attrName>style.visibility</p:attrName>
                                        </p:attrNameLst>
                                      </p:cBhvr>
                                      <p:to>
                                        <p:strVal val="visible"/>
                                      </p:to>
                                    </p:set>
                                    <p:animEffect transition="in" filter="fade">
                                      <p:cBhvr>
                                        <p:cTn id="11" dur="1000"/>
                                        <p:tgtEl>
                                          <p:spTgt spid="774"/>
                                        </p:tgtEl>
                                      </p:cBhvr>
                                    </p:animEffect>
                                  </p:childTnLst>
                                </p:cTn>
                              </p:par>
                            </p:childTnLst>
                          </p:cTn>
                        </p:par>
                        <p:par>
                          <p:cTn id="12" fill="hold">
                            <p:stCondLst>
                              <p:cond delay="2000"/>
                            </p:stCondLst>
                            <p:childTnLst>
                              <p:par>
                                <p:cTn id="13" presetID="10" presetClass="entr" presetSubtype="0" fill="hold" grpId="3" nodeType="afterEffect">
                                  <p:stCondLst>
                                    <p:cond delay="0"/>
                                  </p:stCondLst>
                                  <p:iterate>
                                    <p:tmAbs val="0"/>
                                  </p:iterate>
                                  <p:childTnLst>
                                    <p:set>
                                      <p:cBhvr>
                                        <p:cTn id="14" fill="hold"/>
                                        <p:tgtEl>
                                          <p:spTgt spid="775"/>
                                        </p:tgtEl>
                                        <p:attrNameLst>
                                          <p:attrName>style.visibility</p:attrName>
                                        </p:attrNameLst>
                                      </p:cBhvr>
                                      <p:to>
                                        <p:strVal val="visible"/>
                                      </p:to>
                                    </p:set>
                                    <p:animEffect transition="in" filter="fade">
                                      <p:cBhvr>
                                        <p:cTn id="15" dur="1000"/>
                                        <p:tgtEl>
                                          <p:spTgt spid="775"/>
                                        </p:tgtEl>
                                      </p:cBhvr>
                                    </p:animEffect>
                                  </p:childTnLst>
                                </p:cTn>
                              </p:par>
                            </p:childTnLst>
                          </p:cTn>
                        </p:par>
                        <p:par>
                          <p:cTn id="16" fill="hold">
                            <p:stCondLst>
                              <p:cond delay="3000"/>
                            </p:stCondLst>
                            <p:childTnLst>
                              <p:par>
                                <p:cTn id="17" presetID="10" presetClass="entr" presetSubtype="0" fill="hold" grpId="4" nodeType="afterEffect">
                                  <p:stCondLst>
                                    <p:cond delay="0"/>
                                  </p:stCondLst>
                                  <p:iterate>
                                    <p:tmAbs val="0"/>
                                  </p:iterate>
                                  <p:childTnLst>
                                    <p:set>
                                      <p:cBhvr>
                                        <p:cTn id="18" fill="hold"/>
                                        <p:tgtEl>
                                          <p:spTgt spid="776"/>
                                        </p:tgtEl>
                                        <p:attrNameLst>
                                          <p:attrName>style.visibility</p:attrName>
                                        </p:attrNameLst>
                                      </p:cBhvr>
                                      <p:to>
                                        <p:strVal val="visible"/>
                                      </p:to>
                                    </p:set>
                                    <p:animEffect transition="in" filter="fade">
                                      <p:cBhvr>
                                        <p:cTn id="19" dur="1000"/>
                                        <p:tgtEl>
                                          <p:spTgt spid="776"/>
                                        </p:tgtEl>
                                      </p:cBhvr>
                                    </p:animEffect>
                                  </p:childTnLst>
                                </p:cTn>
                              </p:par>
                            </p:childTnLst>
                          </p:cTn>
                        </p:par>
                        <p:par>
                          <p:cTn id="20" fill="hold">
                            <p:stCondLst>
                              <p:cond delay="4000"/>
                            </p:stCondLst>
                            <p:childTnLst>
                              <p:par>
                                <p:cTn id="21" presetID="10" presetClass="entr" presetSubtype="0" fill="hold" grpId="5" nodeType="afterEffect">
                                  <p:stCondLst>
                                    <p:cond delay="0"/>
                                  </p:stCondLst>
                                  <p:iterate>
                                    <p:tmAbs val="0"/>
                                  </p:iterate>
                                  <p:childTnLst>
                                    <p:set>
                                      <p:cBhvr>
                                        <p:cTn id="22" fill="hold"/>
                                        <p:tgtEl>
                                          <p:spTgt spid="797"/>
                                        </p:tgtEl>
                                        <p:attrNameLst>
                                          <p:attrName>style.visibility</p:attrName>
                                        </p:attrNameLst>
                                      </p:cBhvr>
                                      <p:to>
                                        <p:strVal val="visible"/>
                                      </p:to>
                                    </p:set>
                                    <p:animEffect transition="in" filter="fade">
                                      <p:cBhvr>
                                        <p:cTn id="23" dur="1000"/>
                                        <p:tgtEl>
                                          <p:spTgt spid="7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4" grpId="2" animBg="1" advAuto="0"/>
      <p:bldP spid="775" grpId="3" animBg="1" advAuto="0"/>
      <p:bldP spid="776" grpId="4" animBg="1" advAuto="0"/>
      <p:bldP spid="780" grpId="1" animBg="1" advAuto="0"/>
      <p:bldP spid="797" grpId="5" animBg="1" advAuto="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0" name="Shape 800"/>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801" name="Shape 801"/>
          <p:cNvSpPr/>
          <p:nvPr/>
        </p:nvSpPr>
        <p:spPr>
          <a:xfrm>
            <a:off x="5913437" y="6467474"/>
            <a:ext cx="2894013"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a:spcBef>
                <a:spcPts val="0"/>
              </a:spcBef>
              <a:defRPr sz="1200">
                <a:latin typeface="Tahoma"/>
                <a:ea typeface="Tahoma"/>
                <a:cs typeface="Tahoma"/>
                <a:sym typeface="Tahoma"/>
              </a:defRPr>
            </a:lvl1pPr>
          </a:lstStyle>
          <a:p>
            <a:pPr lvl="0">
              <a:defRPr sz="1800"/>
            </a:pPr>
            <a:r>
              <a:rPr sz="1200"/>
              <a:t> </a:t>
            </a:r>
          </a:p>
        </p:txBody>
      </p:sp>
      <p:pic>
        <p:nvPicPr>
          <p:cNvPr id="802" name="underline_base.png" descr="underline_base"/>
          <p:cNvPicPr/>
          <p:nvPr/>
        </p:nvPicPr>
        <p:blipFill>
          <a:blip r:embed="rId2">
            <a:extLst/>
          </a:blip>
          <a:stretch>
            <a:fillRect/>
          </a:stretch>
        </p:blipFill>
        <p:spPr>
          <a:xfrm>
            <a:off x="792162" y="966787"/>
            <a:ext cx="2741613" cy="173038"/>
          </a:xfrm>
          <a:prstGeom prst="rect">
            <a:avLst/>
          </a:prstGeom>
          <a:ln w="12700">
            <a:miter lim="400000"/>
          </a:ln>
        </p:spPr>
      </p:pic>
      <p:sp>
        <p:nvSpPr>
          <p:cNvPr id="803" name="Shape 803"/>
          <p:cNvSpPr>
            <a:spLocks noGrp="1"/>
          </p:cNvSpPr>
          <p:nvPr>
            <p:ph type="title"/>
          </p:nvPr>
        </p:nvSpPr>
        <p:spPr>
          <a:xfrm>
            <a:off x="688975" y="214312"/>
            <a:ext cx="7772400" cy="99060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Tunneling</a:t>
            </a:r>
          </a:p>
        </p:txBody>
      </p:sp>
      <p:sp>
        <p:nvSpPr>
          <p:cNvPr id="804" name="Shape 804"/>
          <p:cNvSpPr/>
          <p:nvPr/>
        </p:nvSpPr>
        <p:spPr>
          <a:xfrm>
            <a:off x="690562" y="2847975"/>
            <a:ext cx="1344614" cy="266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physical view:</a:t>
            </a:r>
          </a:p>
        </p:txBody>
      </p:sp>
      <p:sp>
        <p:nvSpPr>
          <p:cNvPr id="805" name="Shape 805"/>
          <p:cNvSpPr/>
          <p:nvPr/>
        </p:nvSpPr>
        <p:spPr>
          <a:xfrm>
            <a:off x="4276725" y="3119437"/>
            <a:ext cx="2325688" cy="1"/>
          </a:xfrm>
          <a:prstGeom prst="line">
            <a:avLst/>
          </a:prstGeom>
          <a:ln w="12700">
            <a:solidFill/>
            <a:round/>
          </a:ln>
        </p:spPr>
        <p:txBody>
          <a:bodyPr lIns="0" tIns="0" rIns="0" bIns="0"/>
          <a:lstStyle/>
          <a:p>
            <a:pPr lvl="0" algn="l" defTabSz="457200">
              <a:spcBef>
                <a:spcPts val="0"/>
              </a:spcBef>
              <a:defRPr sz="1200"/>
            </a:pPr>
            <a:endParaRPr/>
          </a:p>
        </p:txBody>
      </p:sp>
      <p:sp>
        <p:nvSpPr>
          <p:cNvPr id="806" name="Shape 806"/>
          <p:cNvSpPr/>
          <p:nvPr/>
        </p:nvSpPr>
        <p:spPr>
          <a:xfrm>
            <a:off x="4608512" y="3243262"/>
            <a:ext cx="447676" cy="24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a:solidFill>
                  <a:srgbClr val="CC0000"/>
                </a:solidFill>
                <a:latin typeface="Gill Sans MT"/>
                <a:ea typeface="Gill Sans MT"/>
                <a:cs typeface="Gill Sans MT"/>
                <a:sym typeface="Gill Sans MT"/>
              </a:defRPr>
            </a:lvl1pPr>
          </a:lstStyle>
          <a:p>
            <a:pPr lvl="0">
              <a:defRPr sz="1800">
                <a:solidFill>
                  <a:srgbClr val="000000"/>
                </a:solidFill>
              </a:defRPr>
            </a:pPr>
            <a:r>
              <a:rPr sz="1600">
                <a:solidFill>
                  <a:srgbClr val="CC0000"/>
                </a:solidFill>
              </a:rPr>
              <a:t>IPv4</a:t>
            </a:r>
          </a:p>
        </p:txBody>
      </p:sp>
      <p:sp>
        <p:nvSpPr>
          <p:cNvPr id="807" name="Shape 807"/>
          <p:cNvSpPr/>
          <p:nvPr/>
        </p:nvSpPr>
        <p:spPr>
          <a:xfrm>
            <a:off x="5602287" y="3244850"/>
            <a:ext cx="447676" cy="2413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a:solidFill>
                  <a:srgbClr val="CC0000"/>
                </a:solidFill>
                <a:latin typeface="Gill Sans MT"/>
                <a:ea typeface="Gill Sans MT"/>
                <a:cs typeface="Gill Sans MT"/>
                <a:sym typeface="Gill Sans MT"/>
              </a:defRPr>
            </a:lvl1pPr>
          </a:lstStyle>
          <a:p>
            <a:pPr lvl="0">
              <a:defRPr sz="1800">
                <a:solidFill>
                  <a:srgbClr val="000000"/>
                </a:solidFill>
              </a:defRPr>
            </a:pPr>
            <a:r>
              <a:rPr sz="1600">
                <a:solidFill>
                  <a:srgbClr val="CC0000"/>
                </a:solidFill>
              </a:rPr>
              <a:t>IPv4</a:t>
            </a:r>
          </a:p>
        </p:txBody>
      </p:sp>
      <p:grpSp>
        <p:nvGrpSpPr>
          <p:cNvPr id="816" name="Group 816"/>
          <p:cNvGrpSpPr/>
          <p:nvPr/>
        </p:nvGrpSpPr>
        <p:grpSpPr>
          <a:xfrm>
            <a:off x="4610082" y="2954331"/>
            <a:ext cx="695311" cy="338130"/>
            <a:chOff x="-17" y="-5"/>
            <a:chExt cx="695310" cy="338128"/>
          </a:xfrm>
        </p:grpSpPr>
        <p:sp>
          <p:nvSpPr>
            <p:cNvPr id="808" name="Shape 808"/>
            <p:cNvSpPr/>
            <p:nvPr/>
          </p:nvSpPr>
          <p:spPr>
            <a:xfrm>
              <a:off x="3087" y="149975"/>
              <a:ext cx="689082" cy="188149"/>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0000"/>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809" name="Shape 809"/>
            <p:cNvSpPr/>
            <p:nvPr/>
          </p:nvSpPr>
          <p:spPr>
            <a:xfrm>
              <a:off x="3105" y="128165"/>
              <a:ext cx="692188" cy="117253"/>
            </a:xfrm>
            <a:prstGeom prst="rect">
              <a:avLst/>
            </a:prstGeom>
            <a:gradFill flip="none" rotWithShape="1">
              <a:gsLst>
                <a:gs pos="0">
                  <a:srgbClr val="CC0000"/>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810" name="Shape 810"/>
            <p:cNvSpPr/>
            <p:nvPr/>
          </p:nvSpPr>
          <p:spPr>
            <a:xfrm>
              <a:off x="-18" y="-6"/>
              <a:ext cx="690117" cy="220871"/>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0000"/>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813" name="Group 813"/>
            <p:cNvGrpSpPr/>
            <p:nvPr/>
          </p:nvGrpSpPr>
          <p:grpSpPr>
            <a:xfrm>
              <a:off x="138651" y="57265"/>
              <a:ext cx="390068" cy="102256"/>
              <a:chOff x="0" y="0"/>
              <a:chExt cx="390067" cy="102254"/>
            </a:xfrm>
          </p:grpSpPr>
          <p:sp>
            <p:nvSpPr>
              <p:cNvPr id="811" name="Shape 811"/>
              <p:cNvSpPr/>
              <p:nvPr/>
            </p:nvSpPr>
            <p:spPr>
              <a:xfrm>
                <a:off x="-1" y="0"/>
                <a:ext cx="390069" cy="10225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gradFill flip="none" rotWithShape="1">
                <a:gsLst>
                  <a:gs pos="0">
                    <a:srgbClr val="CC0000"/>
                  </a:gs>
                  <a:gs pos="100000">
                    <a:srgbClr val="FFFFFF"/>
                  </a:gs>
                </a:gsLst>
                <a:lin ang="0" scaled="0"/>
              </a:grad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812" name="Shape 812"/>
              <p:cNvSpPr/>
              <p:nvPr/>
            </p:nvSpPr>
            <p:spPr>
              <a:xfrm>
                <a:off x="17616" y="0"/>
                <a:ext cx="354853" cy="1022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gradFill flip="none" rotWithShape="1">
                <a:gsLst>
                  <a:gs pos="0">
                    <a:srgbClr val="CC0000"/>
                  </a:gs>
                  <a:gs pos="100000">
                    <a:srgbClr val="FFFFFF"/>
                  </a:gs>
                </a:gsLst>
                <a:lin ang="0" scaled="0"/>
              </a:grad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814" name="Shape 814"/>
            <p:cNvSpPr/>
            <p:nvPr/>
          </p:nvSpPr>
          <p:spPr>
            <a:xfrm flipH="1">
              <a:off x="3105" y="103622"/>
              <a:ext cx="2" cy="148618"/>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815" name="Shape 815"/>
            <p:cNvSpPr/>
            <p:nvPr/>
          </p:nvSpPr>
          <p:spPr>
            <a:xfrm>
              <a:off x="690150" y="111803"/>
              <a:ext cx="2" cy="144528"/>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840" name="Group 840"/>
          <p:cNvGrpSpPr/>
          <p:nvPr/>
        </p:nvGrpSpPr>
        <p:grpSpPr>
          <a:xfrm>
            <a:off x="2543158" y="2611438"/>
            <a:ext cx="1730361" cy="869327"/>
            <a:chOff x="0" y="0"/>
            <a:chExt cx="1730359" cy="869325"/>
          </a:xfrm>
        </p:grpSpPr>
        <p:sp>
          <p:nvSpPr>
            <p:cNvPr id="817" name="Shape 817"/>
            <p:cNvSpPr/>
            <p:nvPr/>
          </p:nvSpPr>
          <p:spPr>
            <a:xfrm>
              <a:off x="157323" y="0"/>
              <a:ext cx="256852" cy="2667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latin typeface="Gill Sans MT"/>
                  <a:ea typeface="Gill Sans MT"/>
                  <a:cs typeface="Gill Sans MT"/>
                  <a:sym typeface="Gill Sans MT"/>
                </a:defRPr>
              </a:lvl1pPr>
            </a:lstStyle>
            <a:p>
              <a:pPr lvl="0"/>
              <a:r>
                <a:t>A</a:t>
              </a:r>
            </a:p>
          </p:txBody>
        </p:sp>
        <p:sp>
          <p:nvSpPr>
            <p:cNvPr id="818" name="Shape 818"/>
            <p:cNvSpPr/>
            <p:nvPr/>
          </p:nvSpPr>
          <p:spPr>
            <a:xfrm>
              <a:off x="1204446" y="4757"/>
              <a:ext cx="233055" cy="2667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latin typeface="Gill Sans MT"/>
                  <a:ea typeface="Gill Sans MT"/>
                  <a:cs typeface="Gill Sans MT"/>
                  <a:sym typeface="Gill Sans MT"/>
                </a:defRPr>
              </a:lvl1pPr>
            </a:lstStyle>
            <a:p>
              <a:pPr lvl="0"/>
              <a:r>
                <a:t>B</a:t>
              </a:r>
            </a:p>
          </p:txBody>
        </p:sp>
        <p:sp>
          <p:nvSpPr>
            <p:cNvPr id="819" name="Shape 819"/>
            <p:cNvSpPr/>
            <p:nvPr/>
          </p:nvSpPr>
          <p:spPr>
            <a:xfrm>
              <a:off x="699158" y="518278"/>
              <a:ext cx="324148" cy="2"/>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820" name="Shape 820"/>
            <p:cNvSpPr/>
            <p:nvPr/>
          </p:nvSpPr>
          <p:spPr>
            <a:xfrm>
              <a:off x="36562" y="626439"/>
              <a:ext cx="449539" cy="241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a:latin typeface="Gill Sans MT"/>
                  <a:ea typeface="Gill Sans MT"/>
                  <a:cs typeface="Gill Sans MT"/>
                  <a:sym typeface="Gill Sans MT"/>
                </a:defRPr>
              </a:lvl1pPr>
            </a:lstStyle>
            <a:p>
              <a:pPr lvl="0">
                <a:defRPr sz="1800"/>
              </a:pPr>
              <a:r>
                <a:rPr sz="1600"/>
                <a:t>IPv6</a:t>
              </a:r>
            </a:p>
          </p:txBody>
        </p:sp>
        <p:sp>
          <p:nvSpPr>
            <p:cNvPr id="821" name="Shape 821"/>
            <p:cNvSpPr/>
            <p:nvPr/>
          </p:nvSpPr>
          <p:spPr>
            <a:xfrm>
              <a:off x="1083685" y="628025"/>
              <a:ext cx="449537" cy="241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a:latin typeface="Gill Sans MT"/>
                  <a:ea typeface="Gill Sans MT"/>
                  <a:cs typeface="Gill Sans MT"/>
                  <a:sym typeface="Gill Sans MT"/>
                </a:defRPr>
              </a:lvl1pPr>
            </a:lstStyle>
            <a:p>
              <a:pPr lvl="0">
                <a:defRPr sz="1800"/>
              </a:pPr>
              <a:r>
                <a:rPr sz="1600"/>
                <a:t>IPv6</a:t>
              </a:r>
            </a:p>
          </p:txBody>
        </p:sp>
        <p:grpSp>
          <p:nvGrpSpPr>
            <p:cNvPr id="830" name="Group 830"/>
            <p:cNvGrpSpPr/>
            <p:nvPr/>
          </p:nvGrpSpPr>
          <p:grpSpPr>
            <a:xfrm>
              <a:off x="0" y="345724"/>
              <a:ext cx="694360" cy="337796"/>
              <a:chOff x="-17" y="-5"/>
              <a:chExt cx="694359" cy="337794"/>
            </a:xfrm>
          </p:grpSpPr>
          <p:sp>
            <p:nvSpPr>
              <p:cNvPr id="822" name="Shape 822"/>
              <p:cNvSpPr/>
              <p:nvPr/>
            </p:nvSpPr>
            <p:spPr>
              <a:xfrm>
                <a:off x="3083" y="149827"/>
                <a:ext cx="688140" cy="187962"/>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823" name="Shape 823"/>
              <p:cNvSpPr/>
              <p:nvPr/>
            </p:nvSpPr>
            <p:spPr>
              <a:xfrm>
                <a:off x="3100" y="128038"/>
                <a:ext cx="691243" cy="117137"/>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824" name="Shape 824"/>
              <p:cNvSpPr/>
              <p:nvPr/>
            </p:nvSpPr>
            <p:spPr>
              <a:xfrm>
                <a:off x="-18" y="-6"/>
                <a:ext cx="689174" cy="220652"/>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827" name="Group 827"/>
              <p:cNvGrpSpPr/>
              <p:nvPr/>
            </p:nvGrpSpPr>
            <p:grpSpPr>
              <a:xfrm>
                <a:off x="138461" y="57209"/>
                <a:ext cx="389536" cy="102154"/>
                <a:chOff x="0" y="0"/>
                <a:chExt cx="389534" cy="102153"/>
              </a:xfrm>
            </p:grpSpPr>
            <p:sp>
              <p:nvSpPr>
                <p:cNvPr id="825" name="Shape 825"/>
                <p:cNvSpPr/>
                <p:nvPr/>
              </p:nvSpPr>
              <p:spPr>
                <a:xfrm>
                  <a:off x="0" y="-1"/>
                  <a:ext cx="389535" cy="10215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826" name="Shape 826"/>
                <p:cNvSpPr/>
                <p:nvPr/>
              </p:nvSpPr>
              <p:spPr>
                <a:xfrm>
                  <a:off x="17592" y="-1"/>
                  <a:ext cx="354368" cy="1021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828" name="Shape 828"/>
              <p:cNvSpPr/>
              <p:nvPr/>
            </p:nvSpPr>
            <p:spPr>
              <a:xfrm flipH="1">
                <a:off x="3100" y="103520"/>
                <a:ext cx="2" cy="148471"/>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829" name="Shape 829"/>
              <p:cNvSpPr/>
              <p:nvPr/>
            </p:nvSpPr>
            <p:spPr>
              <a:xfrm>
                <a:off x="689206" y="111692"/>
                <a:ext cx="2" cy="144386"/>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839" name="Group 839"/>
            <p:cNvGrpSpPr/>
            <p:nvPr/>
          </p:nvGrpSpPr>
          <p:grpSpPr>
            <a:xfrm>
              <a:off x="1035998" y="339381"/>
              <a:ext cx="694362" cy="337795"/>
              <a:chOff x="-17" y="-5"/>
              <a:chExt cx="694360" cy="337794"/>
            </a:xfrm>
          </p:grpSpPr>
          <p:sp>
            <p:nvSpPr>
              <p:cNvPr id="831" name="Shape 831"/>
              <p:cNvSpPr/>
              <p:nvPr/>
            </p:nvSpPr>
            <p:spPr>
              <a:xfrm>
                <a:off x="3083" y="149827"/>
                <a:ext cx="688141" cy="187962"/>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832" name="Shape 832"/>
              <p:cNvSpPr/>
              <p:nvPr/>
            </p:nvSpPr>
            <p:spPr>
              <a:xfrm>
                <a:off x="3100" y="128038"/>
                <a:ext cx="691244" cy="117137"/>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833" name="Shape 833"/>
              <p:cNvSpPr/>
              <p:nvPr/>
            </p:nvSpPr>
            <p:spPr>
              <a:xfrm>
                <a:off x="-18" y="-6"/>
                <a:ext cx="689175" cy="220652"/>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836" name="Group 836"/>
              <p:cNvGrpSpPr/>
              <p:nvPr/>
            </p:nvGrpSpPr>
            <p:grpSpPr>
              <a:xfrm>
                <a:off x="138461" y="57209"/>
                <a:ext cx="389536" cy="102154"/>
                <a:chOff x="0" y="0"/>
                <a:chExt cx="389535" cy="102153"/>
              </a:xfrm>
            </p:grpSpPr>
            <p:sp>
              <p:nvSpPr>
                <p:cNvPr id="834" name="Shape 834"/>
                <p:cNvSpPr/>
                <p:nvPr/>
              </p:nvSpPr>
              <p:spPr>
                <a:xfrm>
                  <a:off x="-1" y="-1"/>
                  <a:ext cx="389537" cy="10215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835" name="Shape 835"/>
                <p:cNvSpPr/>
                <p:nvPr/>
              </p:nvSpPr>
              <p:spPr>
                <a:xfrm>
                  <a:off x="17592" y="-1"/>
                  <a:ext cx="354368" cy="1021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837" name="Shape 837"/>
              <p:cNvSpPr/>
              <p:nvPr/>
            </p:nvSpPr>
            <p:spPr>
              <a:xfrm flipH="1">
                <a:off x="3100" y="103520"/>
                <a:ext cx="2" cy="148471"/>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838" name="Shape 838"/>
              <p:cNvSpPr/>
              <p:nvPr/>
            </p:nvSpPr>
            <p:spPr>
              <a:xfrm>
                <a:off x="689207" y="111692"/>
                <a:ext cx="2" cy="144386"/>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grpSp>
        <p:nvGrpSpPr>
          <p:cNvPr id="849" name="Group 849"/>
          <p:cNvGrpSpPr/>
          <p:nvPr/>
        </p:nvGrpSpPr>
        <p:grpSpPr>
          <a:xfrm>
            <a:off x="5575282" y="2957506"/>
            <a:ext cx="695311" cy="338130"/>
            <a:chOff x="-17" y="-5"/>
            <a:chExt cx="695310" cy="338128"/>
          </a:xfrm>
        </p:grpSpPr>
        <p:sp>
          <p:nvSpPr>
            <p:cNvPr id="841" name="Shape 841"/>
            <p:cNvSpPr/>
            <p:nvPr/>
          </p:nvSpPr>
          <p:spPr>
            <a:xfrm>
              <a:off x="3087" y="149975"/>
              <a:ext cx="689082" cy="188149"/>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0000"/>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842" name="Shape 842"/>
            <p:cNvSpPr/>
            <p:nvPr/>
          </p:nvSpPr>
          <p:spPr>
            <a:xfrm>
              <a:off x="3105" y="128165"/>
              <a:ext cx="692188" cy="117253"/>
            </a:xfrm>
            <a:prstGeom prst="rect">
              <a:avLst/>
            </a:prstGeom>
            <a:gradFill flip="none" rotWithShape="1">
              <a:gsLst>
                <a:gs pos="0">
                  <a:srgbClr val="CC0000"/>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843" name="Shape 843"/>
            <p:cNvSpPr/>
            <p:nvPr/>
          </p:nvSpPr>
          <p:spPr>
            <a:xfrm>
              <a:off x="-18" y="-6"/>
              <a:ext cx="690117" cy="220871"/>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0000"/>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846" name="Group 846"/>
            <p:cNvGrpSpPr/>
            <p:nvPr/>
          </p:nvGrpSpPr>
          <p:grpSpPr>
            <a:xfrm>
              <a:off x="138651" y="57265"/>
              <a:ext cx="390068" cy="102256"/>
              <a:chOff x="0" y="0"/>
              <a:chExt cx="390067" cy="102254"/>
            </a:xfrm>
          </p:grpSpPr>
          <p:sp>
            <p:nvSpPr>
              <p:cNvPr id="844" name="Shape 844"/>
              <p:cNvSpPr/>
              <p:nvPr/>
            </p:nvSpPr>
            <p:spPr>
              <a:xfrm>
                <a:off x="-1" y="0"/>
                <a:ext cx="390069" cy="10225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gradFill flip="none" rotWithShape="1">
                <a:gsLst>
                  <a:gs pos="0">
                    <a:srgbClr val="CC0000"/>
                  </a:gs>
                  <a:gs pos="100000">
                    <a:srgbClr val="FFFFFF"/>
                  </a:gs>
                </a:gsLst>
                <a:lin ang="0" scaled="0"/>
              </a:grad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845" name="Shape 845"/>
              <p:cNvSpPr/>
              <p:nvPr/>
            </p:nvSpPr>
            <p:spPr>
              <a:xfrm>
                <a:off x="17616" y="0"/>
                <a:ext cx="354853" cy="1022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gradFill flip="none" rotWithShape="1">
                <a:gsLst>
                  <a:gs pos="0">
                    <a:srgbClr val="CC0000"/>
                  </a:gs>
                  <a:gs pos="100000">
                    <a:srgbClr val="FFFFFF"/>
                  </a:gs>
                </a:gsLst>
                <a:lin ang="0" scaled="0"/>
              </a:grad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847" name="Shape 847"/>
            <p:cNvSpPr/>
            <p:nvPr/>
          </p:nvSpPr>
          <p:spPr>
            <a:xfrm flipH="1">
              <a:off x="3105" y="103622"/>
              <a:ext cx="2" cy="148618"/>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848" name="Shape 848"/>
            <p:cNvSpPr/>
            <p:nvPr/>
          </p:nvSpPr>
          <p:spPr>
            <a:xfrm>
              <a:off x="690150" y="111803"/>
              <a:ext cx="2" cy="144528"/>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873" name="Group 873"/>
          <p:cNvGrpSpPr/>
          <p:nvPr/>
        </p:nvGrpSpPr>
        <p:grpSpPr>
          <a:xfrm>
            <a:off x="6581758" y="2613025"/>
            <a:ext cx="1670036" cy="862980"/>
            <a:chOff x="0" y="0"/>
            <a:chExt cx="1670034" cy="862978"/>
          </a:xfrm>
        </p:grpSpPr>
        <p:sp>
          <p:nvSpPr>
            <p:cNvPr id="850" name="Shape 850"/>
            <p:cNvSpPr/>
            <p:nvPr/>
          </p:nvSpPr>
          <p:spPr>
            <a:xfrm>
              <a:off x="166862" y="0"/>
              <a:ext cx="218650" cy="2667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latin typeface="Gill Sans MT"/>
                  <a:ea typeface="Gill Sans MT"/>
                  <a:cs typeface="Gill Sans MT"/>
                  <a:sym typeface="Gill Sans MT"/>
                </a:defRPr>
              </a:lvl1pPr>
            </a:lstStyle>
            <a:p>
              <a:pPr lvl="0"/>
              <a:r>
                <a:t>E</a:t>
              </a:r>
            </a:p>
          </p:txBody>
        </p:sp>
        <p:sp>
          <p:nvSpPr>
            <p:cNvPr id="851" name="Shape 851"/>
            <p:cNvSpPr/>
            <p:nvPr/>
          </p:nvSpPr>
          <p:spPr>
            <a:xfrm>
              <a:off x="707126" y="497659"/>
              <a:ext cx="324159" cy="2"/>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852" name="Shape 852"/>
            <p:cNvSpPr/>
            <p:nvPr/>
          </p:nvSpPr>
          <p:spPr>
            <a:xfrm>
              <a:off x="69933" y="618506"/>
              <a:ext cx="449552" cy="241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a:latin typeface="Gill Sans MT"/>
                  <a:ea typeface="Gill Sans MT"/>
                  <a:cs typeface="Gill Sans MT"/>
                  <a:sym typeface="Gill Sans MT"/>
                </a:defRPr>
              </a:lvl1pPr>
            </a:lstStyle>
            <a:p>
              <a:pPr lvl="0">
                <a:defRPr sz="1800"/>
              </a:pPr>
              <a:r>
                <a:rPr sz="1600"/>
                <a:t>IPv6</a:t>
              </a:r>
            </a:p>
          </p:txBody>
        </p:sp>
        <p:sp>
          <p:nvSpPr>
            <p:cNvPr id="853" name="Shape 853"/>
            <p:cNvSpPr/>
            <p:nvPr/>
          </p:nvSpPr>
          <p:spPr>
            <a:xfrm>
              <a:off x="1051941" y="621678"/>
              <a:ext cx="449552" cy="241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a:latin typeface="Gill Sans MT"/>
                  <a:ea typeface="Gill Sans MT"/>
                  <a:cs typeface="Gill Sans MT"/>
                  <a:sym typeface="Gill Sans MT"/>
                </a:defRPr>
              </a:lvl1pPr>
            </a:lstStyle>
            <a:p>
              <a:pPr lvl="0">
                <a:defRPr sz="1800"/>
              </a:pPr>
              <a:r>
                <a:rPr sz="1600"/>
                <a:t>IPv6</a:t>
              </a:r>
            </a:p>
          </p:txBody>
        </p:sp>
        <p:grpSp>
          <p:nvGrpSpPr>
            <p:cNvPr id="862" name="Group 862"/>
            <p:cNvGrpSpPr/>
            <p:nvPr/>
          </p:nvGrpSpPr>
          <p:grpSpPr>
            <a:xfrm>
              <a:off x="0" y="344137"/>
              <a:ext cx="694383" cy="337792"/>
              <a:chOff x="-17" y="-5"/>
              <a:chExt cx="694382" cy="337791"/>
            </a:xfrm>
          </p:grpSpPr>
          <p:sp>
            <p:nvSpPr>
              <p:cNvPr id="854" name="Shape 854"/>
              <p:cNvSpPr/>
              <p:nvPr/>
            </p:nvSpPr>
            <p:spPr>
              <a:xfrm>
                <a:off x="3083" y="149825"/>
                <a:ext cx="688163" cy="187961"/>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855" name="Shape 855"/>
              <p:cNvSpPr/>
              <p:nvPr/>
            </p:nvSpPr>
            <p:spPr>
              <a:xfrm>
                <a:off x="3100" y="128037"/>
                <a:ext cx="691266" cy="117136"/>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856" name="Shape 856"/>
              <p:cNvSpPr/>
              <p:nvPr/>
            </p:nvSpPr>
            <p:spPr>
              <a:xfrm>
                <a:off x="-18" y="-6"/>
                <a:ext cx="689196" cy="220650"/>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859" name="Group 859"/>
              <p:cNvGrpSpPr/>
              <p:nvPr/>
            </p:nvGrpSpPr>
            <p:grpSpPr>
              <a:xfrm>
                <a:off x="138466" y="57208"/>
                <a:ext cx="389548" cy="102154"/>
                <a:chOff x="0" y="0"/>
                <a:chExt cx="389547" cy="102152"/>
              </a:xfrm>
            </p:grpSpPr>
            <p:sp>
              <p:nvSpPr>
                <p:cNvPr id="857" name="Shape 857"/>
                <p:cNvSpPr/>
                <p:nvPr/>
              </p:nvSpPr>
              <p:spPr>
                <a:xfrm>
                  <a:off x="-1" y="0"/>
                  <a:ext cx="389549" cy="1021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858" name="Shape 858"/>
                <p:cNvSpPr/>
                <p:nvPr/>
              </p:nvSpPr>
              <p:spPr>
                <a:xfrm>
                  <a:off x="17592" y="0"/>
                  <a:ext cx="354380" cy="1021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860" name="Shape 860"/>
              <p:cNvSpPr/>
              <p:nvPr/>
            </p:nvSpPr>
            <p:spPr>
              <a:xfrm flipH="1">
                <a:off x="3100" y="103519"/>
                <a:ext cx="2" cy="148470"/>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861" name="Shape 861"/>
              <p:cNvSpPr/>
              <p:nvPr/>
            </p:nvSpPr>
            <p:spPr>
              <a:xfrm>
                <a:off x="689229" y="111691"/>
                <a:ext cx="2" cy="144385"/>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871" name="Group 871"/>
            <p:cNvGrpSpPr/>
            <p:nvPr/>
          </p:nvGrpSpPr>
          <p:grpSpPr>
            <a:xfrm>
              <a:off x="975650" y="340965"/>
              <a:ext cx="694385" cy="337792"/>
              <a:chOff x="-17" y="-5"/>
              <a:chExt cx="694383" cy="337791"/>
            </a:xfrm>
          </p:grpSpPr>
          <p:sp>
            <p:nvSpPr>
              <p:cNvPr id="863" name="Shape 863"/>
              <p:cNvSpPr/>
              <p:nvPr/>
            </p:nvSpPr>
            <p:spPr>
              <a:xfrm>
                <a:off x="3083" y="149825"/>
                <a:ext cx="688164" cy="187961"/>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864" name="Shape 864"/>
              <p:cNvSpPr/>
              <p:nvPr/>
            </p:nvSpPr>
            <p:spPr>
              <a:xfrm>
                <a:off x="3100" y="128037"/>
                <a:ext cx="691267" cy="117136"/>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865" name="Shape 865"/>
              <p:cNvSpPr/>
              <p:nvPr/>
            </p:nvSpPr>
            <p:spPr>
              <a:xfrm>
                <a:off x="-18" y="-6"/>
                <a:ext cx="689197" cy="220650"/>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868" name="Group 868"/>
              <p:cNvGrpSpPr/>
              <p:nvPr/>
            </p:nvGrpSpPr>
            <p:grpSpPr>
              <a:xfrm>
                <a:off x="138466" y="57208"/>
                <a:ext cx="389549" cy="102154"/>
                <a:chOff x="0" y="0"/>
                <a:chExt cx="389547" cy="102152"/>
              </a:xfrm>
            </p:grpSpPr>
            <p:sp>
              <p:nvSpPr>
                <p:cNvPr id="866" name="Shape 866"/>
                <p:cNvSpPr/>
                <p:nvPr/>
              </p:nvSpPr>
              <p:spPr>
                <a:xfrm>
                  <a:off x="-1" y="0"/>
                  <a:ext cx="389549" cy="10215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867" name="Shape 867"/>
                <p:cNvSpPr/>
                <p:nvPr/>
              </p:nvSpPr>
              <p:spPr>
                <a:xfrm>
                  <a:off x="17592" y="0"/>
                  <a:ext cx="354381" cy="1021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869" name="Shape 869"/>
              <p:cNvSpPr/>
              <p:nvPr/>
            </p:nvSpPr>
            <p:spPr>
              <a:xfrm flipH="1">
                <a:off x="3100" y="103519"/>
                <a:ext cx="2" cy="148470"/>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870" name="Shape 870"/>
              <p:cNvSpPr/>
              <p:nvPr/>
            </p:nvSpPr>
            <p:spPr>
              <a:xfrm>
                <a:off x="689230" y="111691"/>
                <a:ext cx="2" cy="144385"/>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sp>
          <p:nvSpPr>
            <p:cNvPr id="872" name="Shape 872"/>
            <p:cNvSpPr/>
            <p:nvPr/>
          </p:nvSpPr>
          <p:spPr>
            <a:xfrm>
              <a:off x="1156816" y="6343"/>
              <a:ext cx="211610" cy="2667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latin typeface="Gill Sans MT"/>
                  <a:ea typeface="Gill Sans MT"/>
                  <a:cs typeface="Gill Sans MT"/>
                  <a:sym typeface="Gill Sans MT"/>
                </a:defRPr>
              </a:lvl1pPr>
            </a:lstStyle>
            <a:p>
              <a:pPr lvl="0"/>
              <a:r>
                <a:t>F</a:t>
              </a:r>
            </a:p>
          </p:txBody>
        </p:sp>
      </p:grpSp>
      <p:sp>
        <p:nvSpPr>
          <p:cNvPr id="874" name="Shape 874"/>
          <p:cNvSpPr/>
          <p:nvPr/>
        </p:nvSpPr>
        <p:spPr>
          <a:xfrm>
            <a:off x="4767262" y="2606675"/>
            <a:ext cx="265113" cy="266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C</a:t>
            </a:r>
          </a:p>
        </p:txBody>
      </p:sp>
      <p:sp>
        <p:nvSpPr>
          <p:cNvPr id="875" name="Shape 875"/>
          <p:cNvSpPr/>
          <p:nvPr/>
        </p:nvSpPr>
        <p:spPr>
          <a:xfrm>
            <a:off x="5743575" y="2609850"/>
            <a:ext cx="274638" cy="266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D</a:t>
            </a:r>
          </a:p>
        </p:txBody>
      </p:sp>
      <p:grpSp>
        <p:nvGrpSpPr>
          <p:cNvPr id="927" name="Group 927"/>
          <p:cNvGrpSpPr/>
          <p:nvPr/>
        </p:nvGrpSpPr>
        <p:grpSpPr>
          <a:xfrm>
            <a:off x="839787" y="1466850"/>
            <a:ext cx="7418356" cy="883610"/>
            <a:chOff x="0" y="0"/>
            <a:chExt cx="7418355" cy="883609"/>
          </a:xfrm>
        </p:grpSpPr>
        <p:sp>
          <p:nvSpPr>
            <p:cNvPr id="876" name="Shape 876"/>
            <p:cNvSpPr/>
            <p:nvPr/>
          </p:nvSpPr>
          <p:spPr>
            <a:xfrm>
              <a:off x="3389311" y="505917"/>
              <a:ext cx="2404953" cy="66609"/>
            </a:xfrm>
            <a:prstGeom prst="rect">
              <a:avLst/>
            </a:prstGeom>
            <a:solidFill>
              <a:srgbClr val="CC0000"/>
            </a:solidFill>
            <a:ln w="3175" cap="flat">
              <a:solidFill>
                <a:srgbClr val="CC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877" name="Shape 877"/>
            <p:cNvSpPr/>
            <p:nvPr/>
          </p:nvSpPr>
          <p:spPr>
            <a:xfrm>
              <a:off x="0" y="337806"/>
              <a:ext cx="1210194" cy="2667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latin typeface="Gill Sans MT"/>
                  <a:ea typeface="Gill Sans MT"/>
                  <a:cs typeface="Gill Sans MT"/>
                  <a:sym typeface="Gill Sans MT"/>
                </a:defRPr>
              </a:lvl1pPr>
            </a:lstStyle>
            <a:p>
              <a:pPr lvl="0"/>
              <a:r>
                <a:t>logical view:</a:t>
              </a:r>
            </a:p>
          </p:txBody>
        </p:sp>
        <p:sp>
          <p:nvSpPr>
            <p:cNvPr id="878" name="Shape 878"/>
            <p:cNvSpPr/>
            <p:nvPr/>
          </p:nvSpPr>
          <p:spPr>
            <a:xfrm>
              <a:off x="3722557" y="0"/>
              <a:ext cx="1875097" cy="44640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lvl="0">
                <a:lnSpc>
                  <a:spcPct val="85000"/>
                </a:lnSpc>
                <a:spcBef>
                  <a:spcPts val="0"/>
                </a:spcBef>
                <a:defRPr sz="1800"/>
              </a:pPr>
              <a:r>
                <a:rPr sz="1600" i="1">
                  <a:solidFill>
                    <a:srgbClr val="CC0000"/>
                  </a:solidFill>
                  <a:latin typeface="Gill Sans MT"/>
                  <a:ea typeface="Gill Sans MT"/>
                  <a:cs typeface="Gill Sans MT"/>
                  <a:sym typeface="Gill Sans MT"/>
                </a:rPr>
                <a:t>IPv4 tunnel </a:t>
              </a:r>
            </a:p>
            <a:p>
              <a:pPr lvl="0">
                <a:lnSpc>
                  <a:spcPct val="85000"/>
                </a:lnSpc>
                <a:spcBef>
                  <a:spcPts val="0"/>
                </a:spcBef>
                <a:defRPr sz="1800"/>
              </a:pPr>
              <a:r>
                <a:rPr sz="1600" i="1">
                  <a:solidFill>
                    <a:srgbClr val="CC0000"/>
                  </a:solidFill>
                  <a:latin typeface="Gill Sans MT"/>
                  <a:ea typeface="Gill Sans MT"/>
                  <a:cs typeface="Gill Sans MT"/>
                  <a:sym typeface="Gill Sans MT"/>
                </a:rPr>
                <a:t>connecting IPv6 routers</a:t>
              </a:r>
            </a:p>
          </p:txBody>
        </p:sp>
        <p:grpSp>
          <p:nvGrpSpPr>
            <p:cNvPr id="902" name="Group 902"/>
            <p:cNvGrpSpPr/>
            <p:nvPr/>
          </p:nvGrpSpPr>
          <p:grpSpPr>
            <a:xfrm>
              <a:off x="5749907" y="20617"/>
              <a:ext cx="1668449" cy="862993"/>
              <a:chOff x="0" y="0"/>
              <a:chExt cx="1668448" cy="862991"/>
            </a:xfrm>
          </p:grpSpPr>
          <p:sp>
            <p:nvSpPr>
              <p:cNvPr id="879" name="Shape 879"/>
              <p:cNvSpPr/>
              <p:nvPr/>
            </p:nvSpPr>
            <p:spPr>
              <a:xfrm>
                <a:off x="166704" y="0"/>
                <a:ext cx="218442" cy="2667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latin typeface="Gill Sans MT"/>
                    <a:ea typeface="Gill Sans MT"/>
                    <a:cs typeface="Gill Sans MT"/>
                    <a:sym typeface="Gill Sans MT"/>
                  </a:defRPr>
                </a:lvl1pPr>
              </a:lstStyle>
              <a:p>
                <a:pPr lvl="0"/>
                <a:r>
                  <a:t>E</a:t>
                </a:r>
              </a:p>
            </p:txBody>
          </p:sp>
          <p:sp>
            <p:nvSpPr>
              <p:cNvPr id="880" name="Shape 880"/>
              <p:cNvSpPr/>
              <p:nvPr/>
            </p:nvSpPr>
            <p:spPr>
              <a:xfrm>
                <a:off x="706454" y="497669"/>
                <a:ext cx="323852" cy="2"/>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881" name="Shape 881"/>
              <p:cNvSpPr/>
              <p:nvPr/>
            </p:nvSpPr>
            <p:spPr>
              <a:xfrm>
                <a:off x="69867" y="618519"/>
                <a:ext cx="449125" cy="241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a:latin typeface="Gill Sans MT"/>
                    <a:ea typeface="Gill Sans MT"/>
                    <a:cs typeface="Gill Sans MT"/>
                    <a:sym typeface="Gill Sans MT"/>
                  </a:defRPr>
                </a:lvl1pPr>
              </a:lstStyle>
              <a:p>
                <a:pPr lvl="0">
                  <a:defRPr sz="1800"/>
                </a:pPr>
                <a:r>
                  <a:rPr sz="1600"/>
                  <a:t>IPv6</a:t>
                </a:r>
              </a:p>
            </p:txBody>
          </p:sp>
          <p:sp>
            <p:nvSpPr>
              <p:cNvPr id="882" name="Shape 882"/>
              <p:cNvSpPr/>
              <p:nvPr/>
            </p:nvSpPr>
            <p:spPr>
              <a:xfrm>
                <a:off x="1050942" y="621691"/>
                <a:ext cx="449125" cy="241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a:latin typeface="Gill Sans MT"/>
                    <a:ea typeface="Gill Sans MT"/>
                    <a:cs typeface="Gill Sans MT"/>
                    <a:sym typeface="Gill Sans MT"/>
                  </a:defRPr>
                </a:lvl1pPr>
              </a:lstStyle>
              <a:p>
                <a:pPr lvl="0">
                  <a:defRPr sz="1800"/>
                </a:pPr>
                <a:r>
                  <a:rPr sz="1600"/>
                  <a:t>IPv6</a:t>
                </a:r>
              </a:p>
            </p:txBody>
          </p:sp>
          <p:grpSp>
            <p:nvGrpSpPr>
              <p:cNvPr id="891" name="Group 891"/>
              <p:cNvGrpSpPr/>
              <p:nvPr/>
            </p:nvGrpSpPr>
            <p:grpSpPr>
              <a:xfrm>
                <a:off x="-1" y="344144"/>
                <a:ext cx="693725" cy="337800"/>
                <a:chOff x="-17" y="-5"/>
                <a:chExt cx="693723" cy="337798"/>
              </a:xfrm>
            </p:grpSpPr>
            <p:sp>
              <p:nvSpPr>
                <p:cNvPr id="883" name="Shape 883"/>
                <p:cNvSpPr/>
                <p:nvPr/>
              </p:nvSpPr>
              <p:spPr>
                <a:xfrm>
                  <a:off x="3080" y="149829"/>
                  <a:ext cx="687509" cy="187965"/>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884" name="Shape 884"/>
                <p:cNvSpPr/>
                <p:nvPr/>
              </p:nvSpPr>
              <p:spPr>
                <a:xfrm>
                  <a:off x="3098" y="128040"/>
                  <a:ext cx="690608" cy="117138"/>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885" name="Shape 885"/>
                <p:cNvSpPr/>
                <p:nvPr/>
              </p:nvSpPr>
              <p:spPr>
                <a:xfrm>
                  <a:off x="-18" y="-6"/>
                  <a:ext cx="688542" cy="220655"/>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888" name="Group 888"/>
                <p:cNvGrpSpPr/>
                <p:nvPr/>
              </p:nvGrpSpPr>
              <p:grpSpPr>
                <a:xfrm>
                  <a:off x="138334" y="57209"/>
                  <a:ext cx="389179" cy="102156"/>
                  <a:chOff x="0" y="0"/>
                  <a:chExt cx="389177" cy="102154"/>
                </a:xfrm>
              </p:grpSpPr>
              <p:sp>
                <p:nvSpPr>
                  <p:cNvPr id="886" name="Shape 886"/>
                  <p:cNvSpPr/>
                  <p:nvPr/>
                </p:nvSpPr>
                <p:spPr>
                  <a:xfrm>
                    <a:off x="0" y="0"/>
                    <a:ext cx="389178" cy="10215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887" name="Shape 887"/>
                  <p:cNvSpPr/>
                  <p:nvPr/>
                </p:nvSpPr>
                <p:spPr>
                  <a:xfrm>
                    <a:off x="17575" y="0"/>
                    <a:ext cx="354044" cy="1021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889" name="Shape 889"/>
                <p:cNvSpPr/>
                <p:nvPr/>
              </p:nvSpPr>
              <p:spPr>
                <a:xfrm flipH="1">
                  <a:off x="3098" y="103521"/>
                  <a:ext cx="2" cy="148473"/>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890" name="Shape 890"/>
                <p:cNvSpPr/>
                <p:nvPr/>
              </p:nvSpPr>
              <p:spPr>
                <a:xfrm>
                  <a:off x="688574" y="111694"/>
                  <a:ext cx="2" cy="144387"/>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900" name="Group 900"/>
              <p:cNvGrpSpPr/>
              <p:nvPr/>
            </p:nvGrpSpPr>
            <p:grpSpPr>
              <a:xfrm>
                <a:off x="974723" y="340972"/>
                <a:ext cx="693726" cy="337800"/>
                <a:chOff x="-17" y="-5"/>
                <a:chExt cx="693724" cy="337798"/>
              </a:xfrm>
            </p:grpSpPr>
            <p:sp>
              <p:nvSpPr>
                <p:cNvPr id="892" name="Shape 892"/>
                <p:cNvSpPr/>
                <p:nvPr/>
              </p:nvSpPr>
              <p:spPr>
                <a:xfrm>
                  <a:off x="3080" y="149829"/>
                  <a:ext cx="687510" cy="187965"/>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893" name="Shape 893"/>
                <p:cNvSpPr/>
                <p:nvPr/>
              </p:nvSpPr>
              <p:spPr>
                <a:xfrm>
                  <a:off x="3098" y="128040"/>
                  <a:ext cx="690609" cy="117138"/>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894" name="Shape 894"/>
                <p:cNvSpPr/>
                <p:nvPr/>
              </p:nvSpPr>
              <p:spPr>
                <a:xfrm>
                  <a:off x="-18" y="-6"/>
                  <a:ext cx="688543" cy="220655"/>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897" name="Group 897"/>
                <p:cNvGrpSpPr/>
                <p:nvPr/>
              </p:nvGrpSpPr>
              <p:grpSpPr>
                <a:xfrm>
                  <a:off x="138334" y="57209"/>
                  <a:ext cx="389179" cy="102156"/>
                  <a:chOff x="0" y="0"/>
                  <a:chExt cx="389177" cy="102154"/>
                </a:xfrm>
              </p:grpSpPr>
              <p:sp>
                <p:nvSpPr>
                  <p:cNvPr id="895" name="Shape 895"/>
                  <p:cNvSpPr/>
                  <p:nvPr/>
                </p:nvSpPr>
                <p:spPr>
                  <a:xfrm>
                    <a:off x="0" y="0"/>
                    <a:ext cx="389178" cy="10215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896" name="Shape 896"/>
                  <p:cNvSpPr/>
                  <p:nvPr/>
                </p:nvSpPr>
                <p:spPr>
                  <a:xfrm>
                    <a:off x="17575" y="0"/>
                    <a:ext cx="354044" cy="1021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898" name="Shape 898"/>
                <p:cNvSpPr/>
                <p:nvPr/>
              </p:nvSpPr>
              <p:spPr>
                <a:xfrm flipH="1">
                  <a:off x="3098" y="103521"/>
                  <a:ext cx="2" cy="148473"/>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899" name="Shape 899"/>
                <p:cNvSpPr/>
                <p:nvPr/>
              </p:nvSpPr>
              <p:spPr>
                <a:xfrm>
                  <a:off x="688575" y="111694"/>
                  <a:ext cx="2" cy="144387"/>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sp>
            <p:nvSpPr>
              <p:cNvPr id="901" name="Shape 901"/>
              <p:cNvSpPr/>
              <p:nvPr/>
            </p:nvSpPr>
            <p:spPr>
              <a:xfrm>
                <a:off x="1155717" y="6343"/>
                <a:ext cx="211409" cy="2667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latin typeface="Gill Sans MT"/>
                    <a:ea typeface="Gill Sans MT"/>
                    <a:cs typeface="Gill Sans MT"/>
                    <a:sym typeface="Gill Sans MT"/>
                  </a:defRPr>
                </a:lvl1pPr>
              </a:lstStyle>
              <a:p>
                <a:pPr lvl="0"/>
                <a:r>
                  <a:t>F</a:t>
                </a:r>
              </a:p>
            </p:txBody>
          </p:sp>
        </p:grpSp>
        <p:grpSp>
          <p:nvGrpSpPr>
            <p:cNvPr id="926" name="Group 926"/>
            <p:cNvGrpSpPr/>
            <p:nvPr/>
          </p:nvGrpSpPr>
          <p:grpSpPr>
            <a:xfrm>
              <a:off x="1701782" y="7930"/>
              <a:ext cx="1728774" cy="869336"/>
              <a:chOff x="0" y="0"/>
              <a:chExt cx="1728773" cy="869335"/>
            </a:xfrm>
          </p:grpSpPr>
          <p:sp>
            <p:nvSpPr>
              <p:cNvPr id="903" name="Shape 903"/>
              <p:cNvSpPr/>
              <p:nvPr/>
            </p:nvSpPr>
            <p:spPr>
              <a:xfrm>
                <a:off x="157179" y="0"/>
                <a:ext cx="256616" cy="2667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latin typeface="Gill Sans MT"/>
                    <a:ea typeface="Gill Sans MT"/>
                    <a:cs typeface="Gill Sans MT"/>
                    <a:sym typeface="Gill Sans MT"/>
                  </a:defRPr>
                </a:lvl1pPr>
              </a:lstStyle>
              <a:p>
                <a:pPr lvl="0"/>
                <a:r>
                  <a:t>A</a:t>
                </a:r>
              </a:p>
            </p:txBody>
          </p:sp>
          <p:sp>
            <p:nvSpPr>
              <p:cNvPr id="904" name="Shape 904"/>
              <p:cNvSpPr/>
              <p:nvPr/>
            </p:nvSpPr>
            <p:spPr>
              <a:xfrm>
                <a:off x="1203342" y="4757"/>
                <a:ext cx="232841" cy="2667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latin typeface="Gill Sans MT"/>
                    <a:ea typeface="Gill Sans MT"/>
                    <a:cs typeface="Gill Sans MT"/>
                    <a:sym typeface="Gill Sans MT"/>
                  </a:defRPr>
                </a:lvl1pPr>
              </a:lstStyle>
              <a:p>
                <a:pPr lvl="0"/>
                <a:r>
                  <a:t>B</a:t>
                </a:r>
              </a:p>
            </p:txBody>
          </p:sp>
          <p:sp>
            <p:nvSpPr>
              <p:cNvPr id="905" name="Shape 905"/>
              <p:cNvSpPr/>
              <p:nvPr/>
            </p:nvSpPr>
            <p:spPr>
              <a:xfrm>
                <a:off x="698517" y="518286"/>
                <a:ext cx="323851" cy="2"/>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906" name="Shape 906"/>
              <p:cNvSpPr/>
              <p:nvPr/>
            </p:nvSpPr>
            <p:spPr>
              <a:xfrm>
                <a:off x="36529" y="626448"/>
                <a:ext cx="449126" cy="241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a:latin typeface="Gill Sans MT"/>
                    <a:ea typeface="Gill Sans MT"/>
                    <a:cs typeface="Gill Sans MT"/>
                    <a:sym typeface="Gill Sans MT"/>
                  </a:defRPr>
                </a:lvl1pPr>
              </a:lstStyle>
              <a:p>
                <a:pPr lvl="0">
                  <a:defRPr sz="1800"/>
                </a:pPr>
                <a:r>
                  <a:rPr sz="1600"/>
                  <a:t>IPv6</a:t>
                </a:r>
              </a:p>
            </p:txBody>
          </p:sp>
          <p:sp>
            <p:nvSpPr>
              <p:cNvPr id="907" name="Shape 907"/>
              <p:cNvSpPr/>
              <p:nvPr/>
            </p:nvSpPr>
            <p:spPr>
              <a:xfrm>
                <a:off x="1082692" y="628035"/>
                <a:ext cx="449125" cy="241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a:latin typeface="Gill Sans MT"/>
                    <a:ea typeface="Gill Sans MT"/>
                    <a:cs typeface="Gill Sans MT"/>
                    <a:sym typeface="Gill Sans MT"/>
                  </a:defRPr>
                </a:lvl1pPr>
              </a:lstStyle>
              <a:p>
                <a:pPr lvl="0">
                  <a:defRPr sz="1800"/>
                </a:pPr>
                <a:r>
                  <a:rPr sz="1600"/>
                  <a:t>IPv6</a:t>
                </a:r>
              </a:p>
            </p:txBody>
          </p:sp>
          <p:grpSp>
            <p:nvGrpSpPr>
              <p:cNvPr id="916" name="Group 916"/>
              <p:cNvGrpSpPr/>
              <p:nvPr/>
            </p:nvGrpSpPr>
            <p:grpSpPr>
              <a:xfrm>
                <a:off x="-1" y="345730"/>
                <a:ext cx="693725" cy="337800"/>
                <a:chOff x="-17" y="-5"/>
                <a:chExt cx="693723" cy="337799"/>
              </a:xfrm>
            </p:grpSpPr>
            <p:sp>
              <p:nvSpPr>
                <p:cNvPr id="908" name="Shape 908"/>
                <p:cNvSpPr/>
                <p:nvPr/>
              </p:nvSpPr>
              <p:spPr>
                <a:xfrm>
                  <a:off x="3080" y="149829"/>
                  <a:ext cx="687509" cy="187966"/>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909" name="Shape 909"/>
                <p:cNvSpPr/>
                <p:nvPr/>
              </p:nvSpPr>
              <p:spPr>
                <a:xfrm>
                  <a:off x="3098" y="128040"/>
                  <a:ext cx="690608" cy="117139"/>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910" name="Shape 910"/>
                <p:cNvSpPr/>
                <p:nvPr/>
              </p:nvSpPr>
              <p:spPr>
                <a:xfrm>
                  <a:off x="-18" y="-6"/>
                  <a:ext cx="688542" cy="220656"/>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913" name="Group 913"/>
                <p:cNvGrpSpPr/>
                <p:nvPr/>
              </p:nvGrpSpPr>
              <p:grpSpPr>
                <a:xfrm>
                  <a:off x="138334" y="57210"/>
                  <a:ext cx="389179" cy="102156"/>
                  <a:chOff x="0" y="0"/>
                  <a:chExt cx="389177" cy="102155"/>
                </a:xfrm>
              </p:grpSpPr>
              <p:sp>
                <p:nvSpPr>
                  <p:cNvPr id="911" name="Shape 911"/>
                  <p:cNvSpPr/>
                  <p:nvPr/>
                </p:nvSpPr>
                <p:spPr>
                  <a:xfrm>
                    <a:off x="0" y="0"/>
                    <a:ext cx="389178" cy="10215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912" name="Shape 912"/>
                  <p:cNvSpPr/>
                  <p:nvPr/>
                </p:nvSpPr>
                <p:spPr>
                  <a:xfrm>
                    <a:off x="17575" y="0"/>
                    <a:ext cx="354044" cy="10215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914" name="Shape 914"/>
                <p:cNvSpPr/>
                <p:nvPr/>
              </p:nvSpPr>
              <p:spPr>
                <a:xfrm flipH="1">
                  <a:off x="3098" y="103521"/>
                  <a:ext cx="2" cy="148474"/>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915" name="Shape 915"/>
                <p:cNvSpPr/>
                <p:nvPr/>
              </p:nvSpPr>
              <p:spPr>
                <a:xfrm>
                  <a:off x="688574" y="111694"/>
                  <a:ext cx="2" cy="144388"/>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925" name="Group 925"/>
              <p:cNvGrpSpPr/>
              <p:nvPr/>
            </p:nvGrpSpPr>
            <p:grpSpPr>
              <a:xfrm>
                <a:off x="1035048" y="339386"/>
                <a:ext cx="693726" cy="337800"/>
                <a:chOff x="-17" y="-5"/>
                <a:chExt cx="693724" cy="337799"/>
              </a:xfrm>
            </p:grpSpPr>
            <p:sp>
              <p:nvSpPr>
                <p:cNvPr id="917" name="Shape 917"/>
                <p:cNvSpPr/>
                <p:nvPr/>
              </p:nvSpPr>
              <p:spPr>
                <a:xfrm>
                  <a:off x="3080" y="149829"/>
                  <a:ext cx="687510" cy="187966"/>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918" name="Shape 918"/>
                <p:cNvSpPr/>
                <p:nvPr/>
              </p:nvSpPr>
              <p:spPr>
                <a:xfrm>
                  <a:off x="3098" y="128040"/>
                  <a:ext cx="690609" cy="117139"/>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919" name="Shape 919"/>
                <p:cNvSpPr/>
                <p:nvPr/>
              </p:nvSpPr>
              <p:spPr>
                <a:xfrm>
                  <a:off x="-18" y="-6"/>
                  <a:ext cx="688543" cy="220656"/>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922" name="Group 922"/>
                <p:cNvGrpSpPr/>
                <p:nvPr/>
              </p:nvGrpSpPr>
              <p:grpSpPr>
                <a:xfrm>
                  <a:off x="138334" y="57210"/>
                  <a:ext cx="389179" cy="102156"/>
                  <a:chOff x="0" y="0"/>
                  <a:chExt cx="389177" cy="102155"/>
                </a:xfrm>
              </p:grpSpPr>
              <p:sp>
                <p:nvSpPr>
                  <p:cNvPr id="920" name="Shape 920"/>
                  <p:cNvSpPr/>
                  <p:nvPr/>
                </p:nvSpPr>
                <p:spPr>
                  <a:xfrm>
                    <a:off x="0" y="0"/>
                    <a:ext cx="389178" cy="10215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921" name="Shape 921"/>
                  <p:cNvSpPr/>
                  <p:nvPr/>
                </p:nvSpPr>
                <p:spPr>
                  <a:xfrm>
                    <a:off x="17575" y="0"/>
                    <a:ext cx="354044" cy="10215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923" name="Shape 923"/>
                <p:cNvSpPr/>
                <p:nvPr/>
              </p:nvSpPr>
              <p:spPr>
                <a:xfrm flipH="1">
                  <a:off x="3098" y="103521"/>
                  <a:ext cx="2" cy="148474"/>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924" name="Shape 924"/>
                <p:cNvSpPr/>
                <p:nvPr/>
              </p:nvSpPr>
              <p:spPr>
                <a:xfrm>
                  <a:off x="688575" y="111694"/>
                  <a:ext cx="2" cy="144388"/>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grpSp>
      <p:grpSp>
        <p:nvGrpSpPr>
          <p:cNvPr id="930" name="Group 930"/>
          <p:cNvGrpSpPr/>
          <p:nvPr/>
        </p:nvGrpSpPr>
        <p:grpSpPr>
          <a:xfrm>
            <a:off x="896937" y="4356100"/>
            <a:ext cx="7302501" cy="1049338"/>
            <a:chOff x="0" y="0"/>
            <a:chExt cx="7302500" cy="1049337"/>
          </a:xfrm>
        </p:grpSpPr>
        <p:sp>
          <p:nvSpPr>
            <p:cNvPr id="928" name="Shape 928"/>
            <p:cNvSpPr/>
            <p:nvPr/>
          </p:nvSpPr>
          <p:spPr>
            <a:xfrm>
              <a:off x="0" y="0"/>
              <a:ext cx="7302500" cy="1049338"/>
            </a:xfrm>
            <a:prstGeom prst="rect">
              <a:avLst/>
            </a:prstGeom>
            <a:noFill/>
            <a:ln w="25400" cap="flat">
              <a:solidFill>
                <a:srgbClr val="B5E0E3"/>
              </a:solidFill>
              <a:prstDash val="solid"/>
              <a:round/>
            </a:ln>
            <a:effectLst/>
          </p:spPr>
          <p:txBody>
            <a:bodyPr wrap="square" lIns="0" tIns="0" rIns="0" bIns="0" numCol="1" anchor="t">
              <a:noAutofit/>
            </a:bodyPr>
            <a:lstStyle/>
            <a:p>
              <a:pPr lvl="0">
                <a:defRPr sz="1800">
                  <a:latin typeface="Times New Roman"/>
                  <a:ea typeface="Times New Roman"/>
                  <a:cs typeface="Times New Roman"/>
                  <a:sym typeface="Times New Roman"/>
                </a:defRPr>
              </a:pPr>
              <a:endParaRPr/>
            </a:p>
          </p:txBody>
        </p:sp>
        <p:sp>
          <p:nvSpPr>
            <p:cNvPr id="929" name="Shape 929"/>
            <p:cNvSpPr/>
            <p:nvPr/>
          </p:nvSpPr>
          <p:spPr>
            <a:xfrm>
              <a:off x="0" y="0"/>
              <a:ext cx="7302500" cy="101629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127000" tIns="127000" rIns="127000" bIns="127000" numCol="1" anchor="t">
              <a:spAutoFit/>
            </a:bodyPr>
            <a:lstStyle/>
            <a:p>
              <a:pPr marL="230485" lvl="0" indent="-230485">
                <a:buSzPct val="60000"/>
                <a:buBlip>
                  <a:blip r:embed="rId3"/>
                </a:buBlip>
                <a:defRPr sz="1800"/>
              </a:pPr>
              <a:r>
                <a:rPr sz="2300">
                  <a:latin typeface="Times New Roman"/>
                  <a:ea typeface="Times New Roman"/>
                  <a:cs typeface="Times New Roman"/>
                  <a:sym typeface="Times New Roman"/>
                </a:rPr>
                <a:t>Different tunneling techniques have been proposed so far.</a:t>
              </a:r>
            </a:p>
            <a:p>
              <a:pPr marL="585875" lvl="1" indent="-204875">
                <a:buSzPct val="60000"/>
                <a:buBlip>
                  <a:blip r:embed="rId3"/>
                </a:buBlip>
                <a:defRPr sz="1800"/>
              </a:pPr>
              <a:r>
                <a:rPr sz="2300">
                  <a:latin typeface="Times New Roman"/>
                  <a:ea typeface="Times New Roman"/>
                  <a:cs typeface="Times New Roman"/>
                  <a:sym typeface="Times New Roman"/>
                </a:rPr>
                <a:t>e.g. </a:t>
              </a:r>
              <a:r>
                <a:rPr sz="2300">
                  <a:latin typeface="Times New Roman"/>
                  <a:ea typeface="Times New Roman"/>
                  <a:cs typeface="Times New Roman"/>
                  <a:sym typeface="Times New Roman"/>
                  <a:hlinkClick r:id="rId4"/>
                </a:rPr>
                <a:t>6to4</a:t>
              </a:r>
              <a:r>
                <a:rPr sz="2300">
                  <a:latin typeface="Times New Roman"/>
                  <a:ea typeface="Times New Roman"/>
                  <a:cs typeface="Times New Roman"/>
                  <a:sym typeface="Times New Roman"/>
                </a:rPr>
                <a:t>, </a:t>
              </a:r>
              <a:r>
                <a:rPr sz="2300">
                  <a:latin typeface="Times New Roman"/>
                  <a:ea typeface="Times New Roman"/>
                  <a:cs typeface="Times New Roman"/>
                  <a:sym typeface="Times New Roman"/>
                  <a:hlinkClick r:id="rId5"/>
                </a:rPr>
                <a:t>Teredo</a:t>
              </a:r>
              <a:r>
                <a:rPr sz="2300">
                  <a:latin typeface="Times New Roman"/>
                  <a:ea typeface="Times New Roman"/>
                  <a:cs typeface="Times New Roman"/>
                  <a:sym typeface="Times New Roman"/>
                </a:rPr>
                <a:t> , </a:t>
              </a:r>
              <a:r>
                <a:rPr sz="2300">
                  <a:latin typeface="Times New Roman"/>
                  <a:ea typeface="Times New Roman"/>
                  <a:cs typeface="Times New Roman"/>
                  <a:sym typeface="Times New Roman"/>
                  <a:hlinkClick r:id="rId6"/>
                </a:rPr>
                <a:t>ISATAP</a:t>
              </a:r>
              <a:r>
                <a:rPr sz="2300">
                  <a:latin typeface="Times New Roman"/>
                  <a:ea typeface="Times New Roman"/>
                  <a:cs typeface="Times New Roman"/>
                  <a:sym typeface="Times New Roman"/>
                </a:rPr>
                <a:t> , 6in4</a:t>
              </a:r>
            </a:p>
          </p:txBody>
        </p:sp>
      </p:grpSp>
      <p:sp>
        <p:nvSpPr>
          <p:cNvPr id="931" name="Shape 931"/>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50</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iterate>
                                    <p:tmAbs val="0"/>
                                  </p:iterate>
                                  <p:childTnLst>
                                    <p:set>
                                      <p:cBhvr>
                                        <p:cTn id="6" fill="hold"/>
                                        <p:tgtEl>
                                          <p:spTgt spid="927"/>
                                        </p:tgtEl>
                                        <p:attrNameLst>
                                          <p:attrName>style.visibility</p:attrName>
                                        </p:attrNameLst>
                                      </p:cBhvr>
                                      <p:to>
                                        <p:strVal val="visible"/>
                                      </p:to>
                                    </p:set>
                                    <p:animEffect transition="in" filter="fade">
                                      <p:cBhvr>
                                        <p:cTn id="7" dur="1000"/>
                                        <p:tgtEl>
                                          <p:spTgt spid="9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7" grpId="1" animBg="1" advAuto="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3" name="Shape 933"/>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934" name="Shape 934"/>
          <p:cNvSpPr/>
          <p:nvPr/>
        </p:nvSpPr>
        <p:spPr>
          <a:xfrm>
            <a:off x="5913437" y="6467474"/>
            <a:ext cx="2894013" cy="1778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r">
              <a:spcBef>
                <a:spcPts val="0"/>
              </a:spcBef>
              <a:defRPr sz="1200">
                <a:latin typeface="Tahoma"/>
                <a:ea typeface="Tahoma"/>
                <a:cs typeface="Tahoma"/>
                <a:sym typeface="Tahoma"/>
              </a:defRPr>
            </a:lvl1pPr>
          </a:lstStyle>
          <a:p>
            <a:pPr lvl="0">
              <a:defRPr sz="1800"/>
            </a:pPr>
            <a:r>
              <a:rPr sz="1200"/>
              <a:t> </a:t>
            </a:r>
          </a:p>
        </p:txBody>
      </p:sp>
      <p:grpSp>
        <p:nvGrpSpPr>
          <p:cNvPr id="941" name="Group 941"/>
          <p:cNvGrpSpPr/>
          <p:nvPr/>
        </p:nvGrpSpPr>
        <p:grpSpPr>
          <a:xfrm>
            <a:off x="2887676" y="3384549"/>
            <a:ext cx="831838" cy="2918689"/>
            <a:chOff x="-71423" y="0"/>
            <a:chExt cx="831836" cy="2918687"/>
          </a:xfrm>
        </p:grpSpPr>
        <p:grpSp>
          <p:nvGrpSpPr>
            <p:cNvPr id="937" name="Group 937"/>
            <p:cNvGrpSpPr/>
            <p:nvPr/>
          </p:nvGrpSpPr>
          <p:grpSpPr>
            <a:xfrm>
              <a:off x="-71423" y="107904"/>
              <a:ext cx="734274" cy="1440777"/>
              <a:chOff x="-71423" y="0"/>
              <a:chExt cx="734273" cy="1440776"/>
            </a:xfrm>
          </p:grpSpPr>
          <p:sp>
            <p:nvSpPr>
              <p:cNvPr id="935" name="Shape 935"/>
              <p:cNvSpPr/>
              <p:nvPr/>
            </p:nvSpPr>
            <p:spPr>
              <a:xfrm>
                <a:off x="-71423" y="0"/>
                <a:ext cx="734273" cy="1440776"/>
              </a:xfrm>
              <a:prstGeom prst="rect">
                <a:avLst/>
              </a:prstGeom>
              <a:solidFill>
                <a:srgbClr val="66CCFF"/>
              </a:soli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936" name="Shape 936"/>
              <p:cNvSpPr/>
              <p:nvPr/>
            </p:nvSpPr>
            <p:spPr>
              <a:xfrm>
                <a:off x="0" y="39670"/>
                <a:ext cx="658473" cy="12192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lvl="0" algn="l">
                  <a:spcBef>
                    <a:spcPts val="0"/>
                  </a:spcBef>
                  <a:defRPr sz="1800"/>
                </a:pPr>
                <a:r>
                  <a:rPr sz="1400" dirty="0">
                    <a:latin typeface="Gill Sans MT"/>
                    <a:ea typeface="Gill Sans MT"/>
                    <a:cs typeface="Gill Sans MT"/>
                    <a:sym typeface="Gill Sans MT"/>
                  </a:rPr>
                  <a:t>flow: X</a:t>
                </a:r>
              </a:p>
              <a:p>
                <a:pPr lvl="0" algn="l">
                  <a:spcBef>
                    <a:spcPts val="0"/>
                  </a:spcBef>
                  <a:defRPr sz="1800"/>
                </a:pPr>
                <a:r>
                  <a:rPr sz="1400" dirty="0" err="1">
                    <a:latin typeface="Gill Sans MT"/>
                    <a:ea typeface="Gill Sans MT"/>
                    <a:cs typeface="Gill Sans MT"/>
                    <a:sym typeface="Gill Sans MT"/>
                  </a:rPr>
                  <a:t>src</a:t>
                </a:r>
                <a:r>
                  <a:rPr sz="1400" dirty="0">
                    <a:latin typeface="Gill Sans MT"/>
                    <a:ea typeface="Gill Sans MT"/>
                    <a:cs typeface="Gill Sans MT"/>
                    <a:sym typeface="Gill Sans MT"/>
                  </a:rPr>
                  <a:t>: A</a:t>
                </a:r>
              </a:p>
              <a:p>
                <a:pPr lvl="0" algn="l">
                  <a:spcBef>
                    <a:spcPts val="0"/>
                  </a:spcBef>
                  <a:defRPr sz="1800"/>
                </a:pPr>
                <a:r>
                  <a:rPr sz="1400" dirty="0" err="1">
                    <a:latin typeface="Gill Sans MT"/>
                    <a:ea typeface="Gill Sans MT"/>
                    <a:cs typeface="Gill Sans MT"/>
                    <a:sym typeface="Gill Sans MT"/>
                  </a:rPr>
                  <a:t>dest</a:t>
                </a:r>
                <a:r>
                  <a:rPr sz="1400" dirty="0">
                    <a:latin typeface="Gill Sans MT"/>
                    <a:ea typeface="Gill Sans MT"/>
                    <a:cs typeface="Gill Sans MT"/>
                    <a:sym typeface="Gill Sans MT"/>
                  </a:rPr>
                  <a:t>: F</a:t>
                </a:r>
              </a:p>
              <a:p>
                <a:pPr lvl="0" algn="l">
                  <a:spcBef>
                    <a:spcPts val="0"/>
                  </a:spcBef>
                  <a:defRPr sz="1800"/>
                </a:pPr>
                <a:endParaRPr sz="1400" dirty="0">
                  <a:latin typeface="Gill Sans MT"/>
                  <a:ea typeface="Gill Sans MT"/>
                  <a:cs typeface="Gill Sans MT"/>
                  <a:sym typeface="Gill Sans MT"/>
                </a:endParaRPr>
              </a:p>
              <a:p>
                <a:pPr lvl="0" algn="l">
                  <a:spcBef>
                    <a:spcPts val="0"/>
                  </a:spcBef>
                  <a:defRPr sz="1800"/>
                </a:pPr>
                <a:endParaRPr sz="1400" dirty="0">
                  <a:latin typeface="Gill Sans MT"/>
                  <a:ea typeface="Gill Sans MT"/>
                  <a:cs typeface="Gill Sans MT"/>
                  <a:sym typeface="Gill Sans MT"/>
                </a:endParaRPr>
              </a:p>
              <a:p>
                <a:pPr lvl="0" algn="l">
                  <a:spcBef>
                    <a:spcPts val="0"/>
                  </a:spcBef>
                  <a:defRPr sz="1800"/>
                </a:pPr>
                <a:r>
                  <a:rPr sz="1400" dirty="0">
                    <a:latin typeface="Gill Sans MT"/>
                    <a:ea typeface="Gill Sans MT"/>
                    <a:cs typeface="Gill Sans MT"/>
                    <a:sym typeface="Gill Sans MT"/>
                  </a:rPr>
                  <a:t>data</a:t>
                </a:r>
              </a:p>
            </p:txBody>
          </p:sp>
        </p:grpSp>
        <p:sp>
          <p:nvSpPr>
            <p:cNvPr id="938" name="Shape 938"/>
            <p:cNvSpPr/>
            <p:nvPr/>
          </p:nvSpPr>
          <p:spPr>
            <a:xfrm>
              <a:off x="57219" y="0"/>
              <a:ext cx="689804" cy="0"/>
            </a:xfrm>
            <a:prstGeom prst="line">
              <a:avLst/>
            </a:prstGeom>
            <a:noFill/>
            <a:ln w="12700" cap="flat">
              <a:solidFill>
                <a:srgbClr val="000000"/>
              </a:solidFill>
              <a:prstDash val="solid"/>
              <a:round/>
              <a:tailEnd type="triangle" w="med" len="med"/>
            </a:ln>
            <a:effectLst/>
          </p:spPr>
          <p:txBody>
            <a:bodyPr wrap="square" lIns="0" tIns="0" rIns="0" bIns="0" numCol="1" anchor="t">
              <a:noAutofit/>
            </a:bodyPr>
            <a:lstStyle/>
            <a:p>
              <a:pPr lvl="0" algn="l" defTabSz="457200">
                <a:spcBef>
                  <a:spcPts val="0"/>
                </a:spcBef>
                <a:defRPr sz="1200"/>
              </a:pPr>
              <a:endParaRPr/>
            </a:p>
          </p:txBody>
        </p:sp>
        <p:sp>
          <p:nvSpPr>
            <p:cNvPr id="939" name="Shape 939"/>
            <p:cNvSpPr/>
            <p:nvPr/>
          </p:nvSpPr>
          <p:spPr>
            <a:xfrm>
              <a:off x="13629" y="2472281"/>
              <a:ext cx="746784" cy="44640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lvl="0">
                <a:lnSpc>
                  <a:spcPct val="85000"/>
                </a:lnSpc>
                <a:spcBef>
                  <a:spcPts val="0"/>
                </a:spcBef>
                <a:defRPr sz="1800"/>
              </a:pPr>
              <a:r>
                <a:rPr sz="1600">
                  <a:latin typeface="Gill Sans MT"/>
                  <a:ea typeface="Gill Sans MT"/>
                  <a:cs typeface="Gill Sans MT"/>
                  <a:sym typeface="Gill Sans MT"/>
                </a:rPr>
                <a:t>A-to-B:</a:t>
              </a:r>
            </a:p>
            <a:p>
              <a:pPr lvl="0">
                <a:lnSpc>
                  <a:spcPct val="85000"/>
                </a:lnSpc>
                <a:spcBef>
                  <a:spcPts val="0"/>
                </a:spcBef>
                <a:defRPr sz="1800"/>
              </a:pPr>
              <a:r>
                <a:rPr sz="1600">
                  <a:latin typeface="Gill Sans MT"/>
                  <a:ea typeface="Gill Sans MT"/>
                  <a:cs typeface="Gill Sans MT"/>
                  <a:sym typeface="Gill Sans MT"/>
                </a:rPr>
                <a:t>IPv6</a:t>
              </a:r>
            </a:p>
          </p:txBody>
        </p:sp>
        <p:sp>
          <p:nvSpPr>
            <p:cNvPr id="940" name="Shape 940"/>
            <p:cNvSpPr/>
            <p:nvPr/>
          </p:nvSpPr>
          <p:spPr>
            <a:xfrm flipH="1">
              <a:off x="367153" y="1742339"/>
              <a:ext cx="2" cy="785483"/>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lvl="0" algn="l" defTabSz="457200">
                <a:spcBef>
                  <a:spcPts val="0"/>
                </a:spcBef>
                <a:defRPr sz="1200"/>
              </a:pPr>
              <a:endParaRPr/>
            </a:p>
          </p:txBody>
        </p:sp>
      </p:grpSp>
      <p:grpSp>
        <p:nvGrpSpPr>
          <p:cNvPr id="951" name="Group 951"/>
          <p:cNvGrpSpPr/>
          <p:nvPr/>
        </p:nvGrpSpPr>
        <p:grpSpPr>
          <a:xfrm>
            <a:off x="3898940" y="3376612"/>
            <a:ext cx="1127087" cy="3255011"/>
            <a:chOff x="-12660" y="0"/>
            <a:chExt cx="1127085" cy="3255010"/>
          </a:xfrm>
        </p:grpSpPr>
        <p:grpSp>
          <p:nvGrpSpPr>
            <p:cNvPr id="947" name="Group 947"/>
            <p:cNvGrpSpPr/>
            <p:nvPr/>
          </p:nvGrpSpPr>
          <p:grpSpPr>
            <a:xfrm>
              <a:off x="-12660" y="106360"/>
              <a:ext cx="926190" cy="2203352"/>
              <a:chOff x="-12660" y="-1"/>
              <a:chExt cx="926189" cy="2203350"/>
            </a:xfrm>
          </p:grpSpPr>
          <p:sp>
            <p:nvSpPr>
              <p:cNvPr id="942" name="Shape 942"/>
              <p:cNvSpPr/>
              <p:nvPr/>
            </p:nvSpPr>
            <p:spPr>
              <a:xfrm>
                <a:off x="-12660" y="9524"/>
                <a:ext cx="926189" cy="2193825"/>
              </a:xfrm>
              <a:prstGeom prst="rect">
                <a:avLst/>
              </a:prstGeom>
              <a:solidFill>
                <a:srgbClr val="CC0000"/>
              </a:soli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grpSp>
            <p:nvGrpSpPr>
              <p:cNvPr id="945" name="Group 945"/>
              <p:cNvGrpSpPr/>
              <p:nvPr/>
            </p:nvGrpSpPr>
            <p:grpSpPr>
              <a:xfrm>
                <a:off x="58831" y="617537"/>
                <a:ext cx="733928" cy="1441386"/>
                <a:chOff x="-33312" y="0"/>
                <a:chExt cx="733927" cy="1441385"/>
              </a:xfrm>
            </p:grpSpPr>
            <p:sp>
              <p:nvSpPr>
                <p:cNvPr id="943" name="Shape 943"/>
                <p:cNvSpPr/>
                <p:nvPr/>
              </p:nvSpPr>
              <p:spPr>
                <a:xfrm>
                  <a:off x="-33312" y="0"/>
                  <a:ext cx="733927" cy="1441385"/>
                </a:xfrm>
                <a:prstGeom prst="rect">
                  <a:avLst/>
                </a:prstGeom>
                <a:solidFill>
                  <a:srgbClr val="66CCFF"/>
                </a:soli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944" name="Shape 944"/>
                <p:cNvSpPr/>
                <p:nvPr/>
              </p:nvSpPr>
              <p:spPr>
                <a:xfrm>
                  <a:off x="0" y="28575"/>
                  <a:ext cx="697171" cy="12192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lvl="0" algn="l">
                    <a:spcBef>
                      <a:spcPts val="0"/>
                    </a:spcBef>
                    <a:defRPr sz="1800"/>
                  </a:pPr>
                  <a:r>
                    <a:rPr sz="1400">
                      <a:latin typeface="Gill Sans MT"/>
                      <a:ea typeface="Gill Sans MT"/>
                      <a:cs typeface="Gill Sans MT"/>
                      <a:sym typeface="Gill Sans MT"/>
                    </a:rPr>
                    <a:t>Flow: X</a:t>
                  </a:r>
                </a:p>
                <a:p>
                  <a:pPr lvl="0" algn="l">
                    <a:spcBef>
                      <a:spcPts val="0"/>
                    </a:spcBef>
                    <a:defRPr sz="1800"/>
                  </a:pPr>
                  <a:r>
                    <a:rPr sz="1400">
                      <a:latin typeface="Gill Sans MT"/>
                      <a:ea typeface="Gill Sans MT"/>
                      <a:cs typeface="Gill Sans MT"/>
                      <a:sym typeface="Gill Sans MT"/>
                    </a:rPr>
                    <a:t>Src: A</a:t>
                  </a:r>
                </a:p>
                <a:p>
                  <a:pPr lvl="0" algn="l">
                    <a:spcBef>
                      <a:spcPts val="0"/>
                    </a:spcBef>
                    <a:defRPr sz="1800"/>
                  </a:pPr>
                  <a:r>
                    <a:rPr sz="1400">
                      <a:latin typeface="Gill Sans MT"/>
                      <a:ea typeface="Gill Sans MT"/>
                      <a:cs typeface="Gill Sans MT"/>
                      <a:sym typeface="Gill Sans MT"/>
                    </a:rPr>
                    <a:t>Dest: F</a:t>
                  </a:r>
                </a:p>
                <a:p>
                  <a:pPr lvl="0" algn="l">
                    <a:spcBef>
                      <a:spcPts val="0"/>
                    </a:spcBef>
                    <a:defRPr sz="1800"/>
                  </a:pPr>
                  <a:endParaRPr sz="1400">
                    <a:latin typeface="Gill Sans MT"/>
                    <a:ea typeface="Gill Sans MT"/>
                    <a:cs typeface="Gill Sans MT"/>
                    <a:sym typeface="Gill Sans MT"/>
                  </a:endParaRPr>
                </a:p>
                <a:p>
                  <a:pPr lvl="0" algn="l">
                    <a:spcBef>
                      <a:spcPts val="0"/>
                    </a:spcBef>
                    <a:defRPr sz="1800"/>
                  </a:pPr>
                  <a:endParaRPr sz="1400">
                    <a:latin typeface="Gill Sans MT"/>
                    <a:ea typeface="Gill Sans MT"/>
                    <a:cs typeface="Gill Sans MT"/>
                    <a:sym typeface="Gill Sans MT"/>
                  </a:endParaRPr>
                </a:p>
                <a:p>
                  <a:pPr lvl="0" algn="l">
                    <a:spcBef>
                      <a:spcPts val="0"/>
                    </a:spcBef>
                    <a:defRPr sz="1800"/>
                  </a:pPr>
                  <a:r>
                    <a:rPr sz="1400">
                      <a:latin typeface="Gill Sans MT"/>
                      <a:ea typeface="Gill Sans MT"/>
                      <a:cs typeface="Gill Sans MT"/>
                      <a:sym typeface="Gill Sans MT"/>
                    </a:rPr>
                    <a:t>data</a:t>
                  </a:r>
                </a:p>
              </p:txBody>
            </p:sp>
          </p:grpSp>
          <p:sp>
            <p:nvSpPr>
              <p:cNvPr id="946" name="Shape 946"/>
              <p:cNvSpPr/>
              <p:nvPr/>
            </p:nvSpPr>
            <p:spPr>
              <a:xfrm>
                <a:off x="85728" y="-1"/>
                <a:ext cx="699815" cy="5334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lvl="0" algn="l">
                  <a:spcBef>
                    <a:spcPts val="0"/>
                  </a:spcBef>
                  <a:defRPr sz="1800"/>
                </a:pPr>
                <a:r>
                  <a:rPr dirty="0" err="1">
                    <a:solidFill>
                      <a:srgbClr val="FFFFFF"/>
                    </a:solidFill>
                    <a:latin typeface="Gill Sans MT"/>
                    <a:ea typeface="Gill Sans MT"/>
                    <a:cs typeface="Gill Sans MT"/>
                    <a:sym typeface="Gill Sans MT"/>
                  </a:rPr>
                  <a:t>src:B</a:t>
                </a:r>
                <a:endParaRPr dirty="0">
                  <a:solidFill>
                    <a:srgbClr val="FFFFFF"/>
                  </a:solidFill>
                  <a:latin typeface="Gill Sans MT"/>
                  <a:ea typeface="Gill Sans MT"/>
                  <a:cs typeface="Gill Sans MT"/>
                  <a:sym typeface="Gill Sans MT"/>
                </a:endParaRPr>
              </a:p>
              <a:p>
                <a:pPr lvl="0" algn="l">
                  <a:spcBef>
                    <a:spcPts val="0"/>
                  </a:spcBef>
                  <a:defRPr sz="1800"/>
                </a:pPr>
                <a:r>
                  <a:rPr dirty="0" err="1">
                    <a:solidFill>
                      <a:srgbClr val="FFFFFF"/>
                    </a:solidFill>
                    <a:latin typeface="Gill Sans MT"/>
                    <a:ea typeface="Gill Sans MT"/>
                    <a:cs typeface="Gill Sans MT"/>
                    <a:sym typeface="Gill Sans MT"/>
                  </a:rPr>
                  <a:t>dest</a:t>
                </a:r>
                <a:r>
                  <a:rPr dirty="0">
                    <a:solidFill>
                      <a:srgbClr val="FFFFFF"/>
                    </a:solidFill>
                    <a:latin typeface="Gill Sans MT"/>
                    <a:ea typeface="Gill Sans MT"/>
                    <a:cs typeface="Gill Sans MT"/>
                    <a:sym typeface="Gill Sans MT"/>
                  </a:rPr>
                  <a:t>: E</a:t>
                </a:r>
              </a:p>
            </p:txBody>
          </p:sp>
        </p:grpSp>
        <p:sp>
          <p:nvSpPr>
            <p:cNvPr id="948" name="Shape 948"/>
            <p:cNvSpPr/>
            <p:nvPr/>
          </p:nvSpPr>
          <p:spPr>
            <a:xfrm>
              <a:off x="190637" y="0"/>
              <a:ext cx="689481" cy="0"/>
            </a:xfrm>
            <a:prstGeom prst="line">
              <a:avLst/>
            </a:prstGeom>
            <a:noFill/>
            <a:ln w="12700" cap="flat">
              <a:solidFill>
                <a:srgbClr val="000000"/>
              </a:solidFill>
              <a:prstDash val="solid"/>
              <a:round/>
              <a:tailEnd type="triangle" w="med" len="med"/>
            </a:ln>
            <a:effectLst/>
          </p:spPr>
          <p:txBody>
            <a:bodyPr wrap="square" lIns="0" tIns="0" rIns="0" bIns="0" numCol="1" anchor="t">
              <a:noAutofit/>
            </a:bodyPr>
            <a:lstStyle/>
            <a:p>
              <a:pPr lvl="0" algn="l" defTabSz="457200">
                <a:spcBef>
                  <a:spcPts val="0"/>
                </a:spcBef>
                <a:defRPr sz="1200"/>
              </a:pPr>
              <a:endParaRPr/>
            </a:p>
          </p:txBody>
        </p:sp>
        <p:sp>
          <p:nvSpPr>
            <p:cNvPr id="949" name="Shape 949"/>
            <p:cNvSpPr/>
            <p:nvPr/>
          </p:nvSpPr>
          <p:spPr>
            <a:xfrm>
              <a:off x="81835" y="2603499"/>
              <a:ext cx="1032590" cy="6515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lvl="0">
                <a:lnSpc>
                  <a:spcPct val="85000"/>
                </a:lnSpc>
                <a:spcBef>
                  <a:spcPts val="0"/>
                </a:spcBef>
                <a:defRPr sz="1800"/>
              </a:pPr>
              <a:r>
                <a:rPr sz="1600">
                  <a:latin typeface="Gill Sans MT"/>
                  <a:ea typeface="Gill Sans MT"/>
                  <a:cs typeface="Gill Sans MT"/>
                  <a:sym typeface="Gill Sans MT"/>
                </a:rPr>
                <a:t>B-to-C:</a:t>
              </a:r>
            </a:p>
            <a:p>
              <a:pPr lvl="0">
                <a:lnSpc>
                  <a:spcPct val="85000"/>
                </a:lnSpc>
                <a:spcBef>
                  <a:spcPts val="0"/>
                </a:spcBef>
                <a:defRPr sz="1800"/>
              </a:pPr>
              <a:r>
                <a:rPr sz="1600">
                  <a:latin typeface="Gill Sans MT"/>
                  <a:ea typeface="Gill Sans MT"/>
                  <a:cs typeface="Gill Sans MT"/>
                  <a:sym typeface="Gill Sans MT"/>
                </a:rPr>
                <a:t>IPv6 inside</a:t>
              </a:r>
            </a:p>
            <a:p>
              <a:pPr lvl="0">
                <a:lnSpc>
                  <a:spcPct val="85000"/>
                </a:lnSpc>
                <a:spcBef>
                  <a:spcPts val="0"/>
                </a:spcBef>
                <a:defRPr sz="1800"/>
              </a:pPr>
              <a:r>
                <a:rPr sz="1600">
                  <a:latin typeface="Gill Sans MT"/>
                  <a:ea typeface="Gill Sans MT"/>
                  <a:cs typeface="Gill Sans MT"/>
                  <a:sym typeface="Gill Sans MT"/>
                </a:rPr>
                <a:t>IPv4</a:t>
              </a:r>
            </a:p>
          </p:txBody>
        </p:sp>
        <p:sp>
          <p:nvSpPr>
            <p:cNvPr id="950" name="Shape 950"/>
            <p:cNvSpPr/>
            <p:nvPr/>
          </p:nvSpPr>
          <p:spPr>
            <a:xfrm>
              <a:off x="576682" y="2344736"/>
              <a:ext cx="2" cy="184152"/>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lvl="0" algn="l" defTabSz="457200">
                <a:spcBef>
                  <a:spcPts val="0"/>
                </a:spcBef>
                <a:defRPr sz="1200"/>
              </a:pPr>
              <a:endParaRPr/>
            </a:p>
          </p:txBody>
        </p:sp>
      </p:grpSp>
      <p:grpSp>
        <p:nvGrpSpPr>
          <p:cNvPr id="958" name="Group 958"/>
          <p:cNvGrpSpPr/>
          <p:nvPr/>
        </p:nvGrpSpPr>
        <p:grpSpPr>
          <a:xfrm>
            <a:off x="7085030" y="3379787"/>
            <a:ext cx="868347" cy="2936149"/>
            <a:chOff x="-42844" y="0"/>
            <a:chExt cx="868345" cy="2936148"/>
          </a:xfrm>
        </p:grpSpPr>
        <p:sp>
          <p:nvSpPr>
            <p:cNvPr id="952" name="Shape 952"/>
            <p:cNvSpPr/>
            <p:nvPr/>
          </p:nvSpPr>
          <p:spPr>
            <a:xfrm>
              <a:off x="65183" y="0"/>
              <a:ext cx="689987" cy="0"/>
            </a:xfrm>
            <a:prstGeom prst="line">
              <a:avLst/>
            </a:prstGeom>
            <a:noFill/>
            <a:ln w="12700" cap="flat">
              <a:solidFill>
                <a:srgbClr val="000000"/>
              </a:solidFill>
              <a:prstDash val="solid"/>
              <a:round/>
              <a:tailEnd type="triangle" w="med" len="med"/>
            </a:ln>
            <a:effectLst/>
          </p:spPr>
          <p:txBody>
            <a:bodyPr wrap="square" lIns="0" tIns="0" rIns="0" bIns="0" numCol="1" anchor="t">
              <a:noAutofit/>
            </a:bodyPr>
            <a:lstStyle/>
            <a:p>
              <a:pPr lvl="0" algn="l" defTabSz="457200">
                <a:spcBef>
                  <a:spcPts val="0"/>
                </a:spcBef>
                <a:defRPr sz="1200"/>
              </a:pPr>
              <a:endParaRPr/>
            </a:p>
          </p:txBody>
        </p:sp>
        <p:sp>
          <p:nvSpPr>
            <p:cNvPr id="953" name="Shape 953"/>
            <p:cNvSpPr/>
            <p:nvPr/>
          </p:nvSpPr>
          <p:spPr>
            <a:xfrm>
              <a:off x="131578" y="2489742"/>
              <a:ext cx="693923" cy="44640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lvl="0">
                <a:lnSpc>
                  <a:spcPct val="85000"/>
                </a:lnSpc>
                <a:spcBef>
                  <a:spcPts val="0"/>
                </a:spcBef>
                <a:defRPr sz="1800"/>
              </a:pPr>
              <a:r>
                <a:rPr sz="1600">
                  <a:latin typeface="Gill Sans MT"/>
                  <a:ea typeface="Gill Sans MT"/>
                  <a:cs typeface="Gill Sans MT"/>
                  <a:sym typeface="Gill Sans MT"/>
                </a:rPr>
                <a:t>E-to-F:</a:t>
              </a:r>
            </a:p>
            <a:p>
              <a:pPr lvl="0">
                <a:lnSpc>
                  <a:spcPct val="85000"/>
                </a:lnSpc>
                <a:spcBef>
                  <a:spcPts val="0"/>
                </a:spcBef>
                <a:defRPr sz="1800"/>
              </a:pPr>
              <a:r>
                <a:rPr sz="1600">
                  <a:latin typeface="Gill Sans MT"/>
                  <a:ea typeface="Gill Sans MT"/>
                  <a:cs typeface="Gill Sans MT"/>
                  <a:sym typeface="Gill Sans MT"/>
                </a:rPr>
                <a:t>IPv6</a:t>
              </a:r>
            </a:p>
          </p:txBody>
        </p:sp>
        <p:sp>
          <p:nvSpPr>
            <p:cNvPr id="954" name="Shape 954"/>
            <p:cNvSpPr/>
            <p:nvPr/>
          </p:nvSpPr>
          <p:spPr>
            <a:xfrm flipH="1">
              <a:off x="459460" y="1759798"/>
              <a:ext cx="2" cy="785484"/>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lvl="0" algn="l" defTabSz="457200">
                <a:spcBef>
                  <a:spcPts val="0"/>
                </a:spcBef>
                <a:defRPr sz="1200"/>
              </a:pPr>
              <a:endParaRPr/>
            </a:p>
          </p:txBody>
        </p:sp>
        <p:grpSp>
          <p:nvGrpSpPr>
            <p:cNvPr id="957" name="Group 957"/>
            <p:cNvGrpSpPr/>
            <p:nvPr/>
          </p:nvGrpSpPr>
          <p:grpSpPr>
            <a:xfrm>
              <a:off x="-42844" y="120599"/>
              <a:ext cx="734470" cy="1440780"/>
              <a:chOff x="-42844" y="0"/>
              <a:chExt cx="734469" cy="1440779"/>
            </a:xfrm>
          </p:grpSpPr>
          <p:sp>
            <p:nvSpPr>
              <p:cNvPr id="955" name="Shape 955"/>
              <p:cNvSpPr/>
              <p:nvPr/>
            </p:nvSpPr>
            <p:spPr>
              <a:xfrm>
                <a:off x="-42844" y="0"/>
                <a:ext cx="734469" cy="1440779"/>
              </a:xfrm>
              <a:prstGeom prst="rect">
                <a:avLst/>
              </a:prstGeom>
              <a:solidFill>
                <a:srgbClr val="66CCFF"/>
              </a:soli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956" name="Shape 956"/>
              <p:cNvSpPr/>
              <p:nvPr/>
            </p:nvSpPr>
            <p:spPr>
              <a:xfrm>
                <a:off x="-1" y="39670"/>
                <a:ext cx="658649" cy="12192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lvl="0" algn="l">
                  <a:spcBef>
                    <a:spcPts val="0"/>
                  </a:spcBef>
                  <a:defRPr sz="1800"/>
                </a:pPr>
                <a:r>
                  <a:rPr sz="1400">
                    <a:latin typeface="Gill Sans MT"/>
                    <a:ea typeface="Gill Sans MT"/>
                    <a:cs typeface="Gill Sans MT"/>
                    <a:sym typeface="Gill Sans MT"/>
                  </a:rPr>
                  <a:t>flow: X</a:t>
                </a:r>
              </a:p>
              <a:p>
                <a:pPr lvl="0" algn="l">
                  <a:spcBef>
                    <a:spcPts val="0"/>
                  </a:spcBef>
                  <a:defRPr sz="1800"/>
                </a:pPr>
                <a:r>
                  <a:rPr sz="1400">
                    <a:latin typeface="Gill Sans MT"/>
                    <a:ea typeface="Gill Sans MT"/>
                    <a:cs typeface="Gill Sans MT"/>
                    <a:sym typeface="Gill Sans MT"/>
                  </a:rPr>
                  <a:t>src: A</a:t>
                </a:r>
              </a:p>
              <a:p>
                <a:pPr lvl="0" algn="l">
                  <a:spcBef>
                    <a:spcPts val="0"/>
                  </a:spcBef>
                  <a:defRPr sz="1800"/>
                </a:pPr>
                <a:r>
                  <a:rPr sz="1400">
                    <a:latin typeface="Gill Sans MT"/>
                    <a:ea typeface="Gill Sans MT"/>
                    <a:cs typeface="Gill Sans MT"/>
                    <a:sym typeface="Gill Sans MT"/>
                  </a:rPr>
                  <a:t>dest: F</a:t>
                </a:r>
              </a:p>
              <a:p>
                <a:pPr lvl="0" algn="l">
                  <a:spcBef>
                    <a:spcPts val="0"/>
                  </a:spcBef>
                  <a:defRPr sz="1800"/>
                </a:pPr>
                <a:endParaRPr sz="1400">
                  <a:latin typeface="Gill Sans MT"/>
                  <a:ea typeface="Gill Sans MT"/>
                  <a:cs typeface="Gill Sans MT"/>
                  <a:sym typeface="Gill Sans MT"/>
                </a:endParaRPr>
              </a:p>
              <a:p>
                <a:pPr lvl="0" algn="l">
                  <a:spcBef>
                    <a:spcPts val="0"/>
                  </a:spcBef>
                  <a:defRPr sz="1800"/>
                </a:pPr>
                <a:endParaRPr sz="1400">
                  <a:latin typeface="Gill Sans MT"/>
                  <a:ea typeface="Gill Sans MT"/>
                  <a:cs typeface="Gill Sans MT"/>
                  <a:sym typeface="Gill Sans MT"/>
                </a:endParaRPr>
              </a:p>
              <a:p>
                <a:pPr lvl="0" algn="l">
                  <a:spcBef>
                    <a:spcPts val="0"/>
                  </a:spcBef>
                  <a:defRPr sz="1800"/>
                </a:pPr>
                <a:r>
                  <a:rPr sz="1400">
                    <a:latin typeface="Gill Sans MT"/>
                    <a:ea typeface="Gill Sans MT"/>
                    <a:cs typeface="Gill Sans MT"/>
                    <a:sym typeface="Gill Sans MT"/>
                  </a:rPr>
                  <a:t>data</a:t>
                </a:r>
              </a:p>
            </p:txBody>
          </p:sp>
        </p:grpSp>
      </p:grpSp>
      <p:grpSp>
        <p:nvGrpSpPr>
          <p:cNvPr id="968" name="Group 968"/>
          <p:cNvGrpSpPr/>
          <p:nvPr/>
        </p:nvGrpSpPr>
        <p:grpSpPr>
          <a:xfrm>
            <a:off x="5956343" y="3378200"/>
            <a:ext cx="1095333" cy="3266123"/>
            <a:chOff x="-12658" y="0"/>
            <a:chExt cx="1095332" cy="3266122"/>
          </a:xfrm>
        </p:grpSpPr>
        <p:sp>
          <p:nvSpPr>
            <p:cNvPr id="959" name="Shape 959"/>
            <p:cNvSpPr/>
            <p:nvPr/>
          </p:nvSpPr>
          <p:spPr>
            <a:xfrm>
              <a:off x="168400" y="0"/>
              <a:ext cx="689495" cy="0"/>
            </a:xfrm>
            <a:prstGeom prst="line">
              <a:avLst/>
            </a:prstGeom>
            <a:noFill/>
            <a:ln w="12700" cap="flat">
              <a:solidFill>
                <a:srgbClr val="000000"/>
              </a:solidFill>
              <a:prstDash val="solid"/>
              <a:round/>
              <a:tailEnd type="triangle" w="med" len="med"/>
            </a:ln>
            <a:effectLst/>
          </p:spPr>
          <p:txBody>
            <a:bodyPr wrap="square" lIns="0" tIns="0" rIns="0" bIns="0" numCol="1" anchor="t">
              <a:noAutofit/>
            </a:bodyPr>
            <a:lstStyle/>
            <a:p>
              <a:pPr lvl="0" algn="l" defTabSz="457200">
                <a:spcBef>
                  <a:spcPts val="0"/>
                </a:spcBef>
                <a:defRPr sz="1200"/>
              </a:pPr>
              <a:endParaRPr/>
            </a:p>
          </p:txBody>
        </p:sp>
        <p:sp>
          <p:nvSpPr>
            <p:cNvPr id="960" name="Shape 960"/>
            <p:cNvSpPr/>
            <p:nvPr/>
          </p:nvSpPr>
          <p:spPr>
            <a:xfrm>
              <a:off x="50063" y="2614611"/>
              <a:ext cx="1032611" cy="65151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lvl="0">
                <a:lnSpc>
                  <a:spcPct val="85000"/>
                </a:lnSpc>
                <a:spcBef>
                  <a:spcPts val="0"/>
                </a:spcBef>
                <a:defRPr sz="1800"/>
              </a:pPr>
              <a:r>
                <a:rPr sz="1600">
                  <a:latin typeface="Gill Sans MT"/>
                  <a:ea typeface="Gill Sans MT"/>
                  <a:cs typeface="Gill Sans MT"/>
                  <a:sym typeface="Gill Sans MT"/>
                </a:rPr>
                <a:t>B-to-C:</a:t>
              </a:r>
            </a:p>
            <a:p>
              <a:pPr lvl="0">
                <a:lnSpc>
                  <a:spcPct val="85000"/>
                </a:lnSpc>
                <a:spcBef>
                  <a:spcPts val="0"/>
                </a:spcBef>
                <a:defRPr sz="1800"/>
              </a:pPr>
              <a:r>
                <a:rPr sz="1600">
                  <a:latin typeface="Gill Sans MT"/>
                  <a:ea typeface="Gill Sans MT"/>
                  <a:cs typeface="Gill Sans MT"/>
                  <a:sym typeface="Gill Sans MT"/>
                </a:rPr>
                <a:t>IPv6 inside</a:t>
              </a:r>
            </a:p>
            <a:p>
              <a:pPr lvl="0">
                <a:lnSpc>
                  <a:spcPct val="85000"/>
                </a:lnSpc>
                <a:spcBef>
                  <a:spcPts val="0"/>
                </a:spcBef>
                <a:defRPr sz="1800"/>
              </a:pPr>
              <a:r>
                <a:rPr sz="1600">
                  <a:latin typeface="Gill Sans MT"/>
                  <a:ea typeface="Gill Sans MT"/>
                  <a:cs typeface="Gill Sans MT"/>
                  <a:sym typeface="Gill Sans MT"/>
                </a:rPr>
                <a:t>IPv4</a:t>
              </a:r>
            </a:p>
          </p:txBody>
        </p:sp>
        <p:sp>
          <p:nvSpPr>
            <p:cNvPr id="961" name="Shape 961"/>
            <p:cNvSpPr/>
            <p:nvPr/>
          </p:nvSpPr>
          <p:spPr>
            <a:xfrm>
              <a:off x="575106" y="2400298"/>
              <a:ext cx="2" cy="184153"/>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lvl="0" algn="l" defTabSz="457200">
                <a:spcBef>
                  <a:spcPts val="0"/>
                </a:spcBef>
                <a:defRPr sz="1200"/>
              </a:pPr>
              <a:endParaRPr/>
            </a:p>
          </p:txBody>
        </p:sp>
        <p:grpSp>
          <p:nvGrpSpPr>
            <p:cNvPr id="967" name="Group 967"/>
            <p:cNvGrpSpPr/>
            <p:nvPr/>
          </p:nvGrpSpPr>
          <p:grpSpPr>
            <a:xfrm>
              <a:off x="-12658" y="146048"/>
              <a:ext cx="926209" cy="2203352"/>
              <a:chOff x="-12658" y="-1"/>
              <a:chExt cx="926208" cy="2203350"/>
            </a:xfrm>
          </p:grpSpPr>
          <p:sp>
            <p:nvSpPr>
              <p:cNvPr id="962" name="Shape 962"/>
              <p:cNvSpPr/>
              <p:nvPr/>
            </p:nvSpPr>
            <p:spPr>
              <a:xfrm>
                <a:off x="-12658" y="9524"/>
                <a:ext cx="926208" cy="2193825"/>
              </a:xfrm>
              <a:prstGeom prst="rect">
                <a:avLst/>
              </a:prstGeom>
              <a:solidFill>
                <a:srgbClr val="CC0000"/>
              </a:soli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grpSp>
            <p:nvGrpSpPr>
              <p:cNvPr id="965" name="Group 965"/>
              <p:cNvGrpSpPr/>
              <p:nvPr/>
            </p:nvGrpSpPr>
            <p:grpSpPr>
              <a:xfrm>
                <a:off x="44546" y="617536"/>
                <a:ext cx="744786" cy="1441386"/>
                <a:chOff x="-47599" y="0"/>
                <a:chExt cx="744785" cy="1441385"/>
              </a:xfrm>
            </p:grpSpPr>
            <p:sp>
              <p:nvSpPr>
                <p:cNvPr id="963" name="Shape 963"/>
                <p:cNvSpPr/>
                <p:nvPr/>
              </p:nvSpPr>
              <p:spPr>
                <a:xfrm>
                  <a:off x="-47599" y="0"/>
                  <a:ext cx="733943" cy="1441385"/>
                </a:xfrm>
                <a:prstGeom prst="rect">
                  <a:avLst/>
                </a:prstGeom>
                <a:solidFill>
                  <a:srgbClr val="66CCFF"/>
                </a:solidFill>
                <a:ln w="3175" cap="flat">
                  <a:solidFill>
                    <a:srgbClr val="00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964" name="Shape 964"/>
                <p:cNvSpPr/>
                <p:nvPr/>
              </p:nvSpPr>
              <p:spPr>
                <a:xfrm>
                  <a:off x="0" y="28575"/>
                  <a:ext cx="697186" cy="12192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lvl="0" algn="l">
                    <a:spcBef>
                      <a:spcPts val="0"/>
                    </a:spcBef>
                    <a:defRPr sz="1800"/>
                  </a:pPr>
                  <a:r>
                    <a:rPr sz="1400">
                      <a:latin typeface="Gill Sans MT"/>
                      <a:ea typeface="Gill Sans MT"/>
                      <a:cs typeface="Gill Sans MT"/>
                      <a:sym typeface="Gill Sans MT"/>
                    </a:rPr>
                    <a:t>Flow: X</a:t>
                  </a:r>
                </a:p>
                <a:p>
                  <a:pPr lvl="0" algn="l">
                    <a:spcBef>
                      <a:spcPts val="0"/>
                    </a:spcBef>
                    <a:defRPr sz="1800"/>
                  </a:pPr>
                  <a:r>
                    <a:rPr sz="1400">
                      <a:latin typeface="Gill Sans MT"/>
                      <a:ea typeface="Gill Sans MT"/>
                      <a:cs typeface="Gill Sans MT"/>
                      <a:sym typeface="Gill Sans MT"/>
                    </a:rPr>
                    <a:t>Src: A</a:t>
                  </a:r>
                </a:p>
                <a:p>
                  <a:pPr lvl="0" algn="l">
                    <a:spcBef>
                      <a:spcPts val="0"/>
                    </a:spcBef>
                    <a:defRPr sz="1800"/>
                  </a:pPr>
                  <a:r>
                    <a:rPr sz="1400">
                      <a:latin typeface="Gill Sans MT"/>
                      <a:ea typeface="Gill Sans MT"/>
                      <a:cs typeface="Gill Sans MT"/>
                      <a:sym typeface="Gill Sans MT"/>
                    </a:rPr>
                    <a:t>Dest: F</a:t>
                  </a:r>
                </a:p>
                <a:p>
                  <a:pPr lvl="0" algn="l">
                    <a:spcBef>
                      <a:spcPts val="0"/>
                    </a:spcBef>
                    <a:defRPr sz="1800"/>
                  </a:pPr>
                  <a:endParaRPr sz="1400">
                    <a:latin typeface="Gill Sans MT"/>
                    <a:ea typeface="Gill Sans MT"/>
                    <a:cs typeface="Gill Sans MT"/>
                    <a:sym typeface="Gill Sans MT"/>
                  </a:endParaRPr>
                </a:p>
                <a:p>
                  <a:pPr lvl="0" algn="l">
                    <a:spcBef>
                      <a:spcPts val="0"/>
                    </a:spcBef>
                    <a:defRPr sz="1800"/>
                  </a:pPr>
                  <a:endParaRPr sz="1400">
                    <a:latin typeface="Gill Sans MT"/>
                    <a:ea typeface="Gill Sans MT"/>
                    <a:cs typeface="Gill Sans MT"/>
                    <a:sym typeface="Gill Sans MT"/>
                  </a:endParaRPr>
                </a:p>
                <a:p>
                  <a:pPr lvl="0" algn="l">
                    <a:spcBef>
                      <a:spcPts val="0"/>
                    </a:spcBef>
                    <a:defRPr sz="1800"/>
                  </a:pPr>
                  <a:r>
                    <a:rPr sz="1400">
                      <a:latin typeface="Gill Sans MT"/>
                      <a:ea typeface="Gill Sans MT"/>
                      <a:cs typeface="Gill Sans MT"/>
                      <a:sym typeface="Gill Sans MT"/>
                    </a:rPr>
                    <a:t>data</a:t>
                  </a:r>
                </a:p>
              </p:txBody>
            </p:sp>
          </p:grpSp>
          <p:sp>
            <p:nvSpPr>
              <p:cNvPr id="966" name="Shape 966"/>
              <p:cNvSpPr/>
              <p:nvPr/>
            </p:nvSpPr>
            <p:spPr>
              <a:xfrm>
                <a:off x="0" y="-1"/>
                <a:ext cx="699830" cy="5334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lvl="0" algn="l">
                  <a:spcBef>
                    <a:spcPts val="0"/>
                  </a:spcBef>
                  <a:defRPr sz="1800"/>
                </a:pPr>
                <a:r>
                  <a:rPr dirty="0" err="1">
                    <a:solidFill>
                      <a:srgbClr val="FFFFFF"/>
                    </a:solidFill>
                    <a:latin typeface="Gill Sans MT"/>
                    <a:ea typeface="Gill Sans MT"/>
                    <a:cs typeface="Gill Sans MT"/>
                    <a:sym typeface="Gill Sans MT"/>
                  </a:rPr>
                  <a:t>src:B</a:t>
                </a:r>
                <a:endParaRPr dirty="0">
                  <a:solidFill>
                    <a:srgbClr val="FFFFFF"/>
                  </a:solidFill>
                  <a:latin typeface="Gill Sans MT"/>
                  <a:ea typeface="Gill Sans MT"/>
                  <a:cs typeface="Gill Sans MT"/>
                  <a:sym typeface="Gill Sans MT"/>
                </a:endParaRPr>
              </a:p>
              <a:p>
                <a:pPr lvl="0" algn="l">
                  <a:spcBef>
                    <a:spcPts val="0"/>
                  </a:spcBef>
                  <a:defRPr sz="1800"/>
                </a:pPr>
                <a:r>
                  <a:rPr dirty="0" err="1">
                    <a:solidFill>
                      <a:srgbClr val="FFFFFF"/>
                    </a:solidFill>
                    <a:latin typeface="Gill Sans MT"/>
                    <a:ea typeface="Gill Sans MT"/>
                    <a:cs typeface="Gill Sans MT"/>
                    <a:sym typeface="Gill Sans MT"/>
                  </a:rPr>
                  <a:t>dest</a:t>
                </a:r>
                <a:r>
                  <a:rPr dirty="0">
                    <a:solidFill>
                      <a:srgbClr val="FFFFFF"/>
                    </a:solidFill>
                    <a:latin typeface="Gill Sans MT"/>
                    <a:ea typeface="Gill Sans MT"/>
                    <a:cs typeface="Gill Sans MT"/>
                    <a:sym typeface="Gill Sans MT"/>
                  </a:rPr>
                  <a:t>: E</a:t>
                </a:r>
              </a:p>
            </p:txBody>
          </p:sp>
        </p:grpSp>
      </p:grpSp>
      <p:sp>
        <p:nvSpPr>
          <p:cNvPr id="969" name="Shape 969"/>
          <p:cNvSpPr/>
          <p:nvPr/>
        </p:nvSpPr>
        <p:spPr>
          <a:xfrm>
            <a:off x="690562" y="2597150"/>
            <a:ext cx="1344614" cy="266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physical view:</a:t>
            </a:r>
          </a:p>
        </p:txBody>
      </p:sp>
      <p:sp>
        <p:nvSpPr>
          <p:cNvPr id="970" name="Shape 970"/>
          <p:cNvSpPr/>
          <p:nvPr/>
        </p:nvSpPr>
        <p:spPr>
          <a:xfrm>
            <a:off x="4276725" y="2868612"/>
            <a:ext cx="2325688" cy="1"/>
          </a:xfrm>
          <a:prstGeom prst="line">
            <a:avLst/>
          </a:prstGeom>
          <a:ln w="12700">
            <a:solidFill/>
            <a:round/>
          </a:ln>
        </p:spPr>
        <p:txBody>
          <a:bodyPr lIns="0" tIns="0" rIns="0" bIns="0"/>
          <a:lstStyle/>
          <a:p>
            <a:pPr lvl="0" algn="l" defTabSz="457200">
              <a:spcBef>
                <a:spcPts val="0"/>
              </a:spcBef>
              <a:defRPr sz="1200"/>
            </a:pPr>
            <a:endParaRPr/>
          </a:p>
        </p:txBody>
      </p:sp>
      <p:grpSp>
        <p:nvGrpSpPr>
          <p:cNvPr id="979" name="Group 979"/>
          <p:cNvGrpSpPr/>
          <p:nvPr/>
        </p:nvGrpSpPr>
        <p:grpSpPr>
          <a:xfrm>
            <a:off x="4610082" y="2701919"/>
            <a:ext cx="695311" cy="338130"/>
            <a:chOff x="-17" y="-5"/>
            <a:chExt cx="695310" cy="338128"/>
          </a:xfrm>
        </p:grpSpPr>
        <p:sp>
          <p:nvSpPr>
            <p:cNvPr id="971" name="Shape 971"/>
            <p:cNvSpPr/>
            <p:nvPr/>
          </p:nvSpPr>
          <p:spPr>
            <a:xfrm>
              <a:off x="3087" y="149975"/>
              <a:ext cx="689082" cy="188149"/>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0000"/>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972" name="Shape 972"/>
            <p:cNvSpPr/>
            <p:nvPr/>
          </p:nvSpPr>
          <p:spPr>
            <a:xfrm>
              <a:off x="3105" y="128165"/>
              <a:ext cx="692188" cy="117253"/>
            </a:xfrm>
            <a:prstGeom prst="rect">
              <a:avLst/>
            </a:prstGeom>
            <a:gradFill flip="none" rotWithShape="1">
              <a:gsLst>
                <a:gs pos="0">
                  <a:srgbClr val="CC0000"/>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973" name="Shape 973"/>
            <p:cNvSpPr/>
            <p:nvPr/>
          </p:nvSpPr>
          <p:spPr>
            <a:xfrm>
              <a:off x="-18" y="-6"/>
              <a:ext cx="690117" cy="220871"/>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0000"/>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976" name="Group 976"/>
            <p:cNvGrpSpPr/>
            <p:nvPr/>
          </p:nvGrpSpPr>
          <p:grpSpPr>
            <a:xfrm>
              <a:off x="138651" y="57265"/>
              <a:ext cx="390068" cy="102256"/>
              <a:chOff x="0" y="0"/>
              <a:chExt cx="390067" cy="102254"/>
            </a:xfrm>
          </p:grpSpPr>
          <p:sp>
            <p:nvSpPr>
              <p:cNvPr id="974" name="Shape 974"/>
              <p:cNvSpPr/>
              <p:nvPr/>
            </p:nvSpPr>
            <p:spPr>
              <a:xfrm>
                <a:off x="-1" y="0"/>
                <a:ext cx="390069" cy="10225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gradFill flip="none" rotWithShape="1">
                <a:gsLst>
                  <a:gs pos="0">
                    <a:srgbClr val="CC0000"/>
                  </a:gs>
                  <a:gs pos="100000">
                    <a:srgbClr val="FFFFFF"/>
                  </a:gs>
                </a:gsLst>
                <a:lin ang="0" scaled="0"/>
              </a:grad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975" name="Shape 975"/>
              <p:cNvSpPr/>
              <p:nvPr/>
            </p:nvSpPr>
            <p:spPr>
              <a:xfrm>
                <a:off x="17616" y="0"/>
                <a:ext cx="354853" cy="1022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gradFill flip="none" rotWithShape="1">
                <a:gsLst>
                  <a:gs pos="0">
                    <a:srgbClr val="CC0000"/>
                  </a:gs>
                  <a:gs pos="100000">
                    <a:srgbClr val="FFFFFF"/>
                  </a:gs>
                </a:gsLst>
                <a:lin ang="0" scaled="0"/>
              </a:grad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977" name="Shape 977"/>
            <p:cNvSpPr/>
            <p:nvPr/>
          </p:nvSpPr>
          <p:spPr>
            <a:xfrm flipH="1">
              <a:off x="3105" y="103622"/>
              <a:ext cx="2" cy="148618"/>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978" name="Shape 978"/>
            <p:cNvSpPr/>
            <p:nvPr/>
          </p:nvSpPr>
          <p:spPr>
            <a:xfrm>
              <a:off x="690150" y="111803"/>
              <a:ext cx="2" cy="144528"/>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1003" name="Group 1003"/>
          <p:cNvGrpSpPr/>
          <p:nvPr/>
        </p:nvGrpSpPr>
        <p:grpSpPr>
          <a:xfrm>
            <a:off x="2543158" y="2359025"/>
            <a:ext cx="1730361" cy="870365"/>
            <a:chOff x="0" y="0"/>
            <a:chExt cx="1730359" cy="870363"/>
          </a:xfrm>
        </p:grpSpPr>
        <p:sp>
          <p:nvSpPr>
            <p:cNvPr id="980" name="Shape 980"/>
            <p:cNvSpPr/>
            <p:nvPr/>
          </p:nvSpPr>
          <p:spPr>
            <a:xfrm>
              <a:off x="157323" y="0"/>
              <a:ext cx="256852" cy="2667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latin typeface="Gill Sans MT"/>
                  <a:ea typeface="Gill Sans MT"/>
                  <a:cs typeface="Gill Sans MT"/>
                  <a:sym typeface="Gill Sans MT"/>
                </a:defRPr>
              </a:lvl1pPr>
            </a:lstStyle>
            <a:p>
              <a:pPr lvl="0"/>
              <a:r>
                <a:t>A</a:t>
              </a:r>
            </a:p>
          </p:txBody>
        </p:sp>
        <p:sp>
          <p:nvSpPr>
            <p:cNvPr id="981" name="Shape 981"/>
            <p:cNvSpPr/>
            <p:nvPr/>
          </p:nvSpPr>
          <p:spPr>
            <a:xfrm>
              <a:off x="1204446" y="4765"/>
              <a:ext cx="233055" cy="2667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latin typeface="Gill Sans MT"/>
                  <a:ea typeface="Gill Sans MT"/>
                  <a:cs typeface="Gill Sans MT"/>
                  <a:sym typeface="Gill Sans MT"/>
                </a:defRPr>
              </a:lvl1pPr>
            </a:lstStyle>
            <a:p>
              <a:pPr lvl="0"/>
              <a:r>
                <a:t>B</a:t>
              </a:r>
            </a:p>
          </p:txBody>
        </p:sp>
        <p:sp>
          <p:nvSpPr>
            <p:cNvPr id="982" name="Shape 982"/>
            <p:cNvSpPr/>
            <p:nvPr/>
          </p:nvSpPr>
          <p:spPr>
            <a:xfrm>
              <a:off x="699158" y="519135"/>
              <a:ext cx="324148" cy="2"/>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983" name="Shape 983"/>
            <p:cNvSpPr/>
            <p:nvPr/>
          </p:nvSpPr>
          <p:spPr>
            <a:xfrm>
              <a:off x="36562" y="627474"/>
              <a:ext cx="449539" cy="241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a:latin typeface="Gill Sans MT"/>
                  <a:ea typeface="Gill Sans MT"/>
                  <a:cs typeface="Gill Sans MT"/>
                  <a:sym typeface="Gill Sans MT"/>
                </a:defRPr>
              </a:lvl1pPr>
            </a:lstStyle>
            <a:p>
              <a:pPr lvl="0">
                <a:defRPr sz="1800"/>
              </a:pPr>
              <a:r>
                <a:rPr sz="1600"/>
                <a:t>IPv6</a:t>
              </a:r>
            </a:p>
          </p:txBody>
        </p:sp>
        <p:sp>
          <p:nvSpPr>
            <p:cNvPr id="984" name="Shape 984"/>
            <p:cNvSpPr/>
            <p:nvPr/>
          </p:nvSpPr>
          <p:spPr>
            <a:xfrm>
              <a:off x="1083685" y="629063"/>
              <a:ext cx="449537" cy="241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a:latin typeface="Gill Sans MT"/>
                  <a:ea typeface="Gill Sans MT"/>
                  <a:cs typeface="Gill Sans MT"/>
                  <a:sym typeface="Gill Sans MT"/>
                </a:defRPr>
              </a:lvl1pPr>
            </a:lstStyle>
            <a:p>
              <a:pPr lvl="0">
                <a:defRPr sz="1800"/>
              </a:pPr>
              <a:r>
                <a:rPr sz="1600"/>
                <a:t>IPv6</a:t>
              </a:r>
            </a:p>
          </p:txBody>
        </p:sp>
        <p:grpSp>
          <p:nvGrpSpPr>
            <p:cNvPr id="993" name="Group 993"/>
            <p:cNvGrpSpPr/>
            <p:nvPr/>
          </p:nvGrpSpPr>
          <p:grpSpPr>
            <a:xfrm>
              <a:off x="0" y="346296"/>
              <a:ext cx="694360" cy="338354"/>
              <a:chOff x="-17" y="-5"/>
              <a:chExt cx="694359" cy="338352"/>
            </a:xfrm>
          </p:grpSpPr>
          <p:sp>
            <p:nvSpPr>
              <p:cNvPr id="985" name="Shape 985"/>
              <p:cNvSpPr/>
              <p:nvPr/>
            </p:nvSpPr>
            <p:spPr>
              <a:xfrm>
                <a:off x="3083" y="150074"/>
                <a:ext cx="688140" cy="188274"/>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986" name="Shape 986"/>
              <p:cNvSpPr/>
              <p:nvPr/>
            </p:nvSpPr>
            <p:spPr>
              <a:xfrm>
                <a:off x="3100" y="128250"/>
                <a:ext cx="691243" cy="117331"/>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987" name="Shape 987"/>
              <p:cNvSpPr/>
              <p:nvPr/>
            </p:nvSpPr>
            <p:spPr>
              <a:xfrm>
                <a:off x="-18" y="-6"/>
                <a:ext cx="689174" cy="221017"/>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990" name="Group 990"/>
              <p:cNvGrpSpPr/>
              <p:nvPr/>
            </p:nvGrpSpPr>
            <p:grpSpPr>
              <a:xfrm>
                <a:off x="138461" y="57303"/>
                <a:ext cx="389536" cy="102324"/>
                <a:chOff x="0" y="0"/>
                <a:chExt cx="389534" cy="102322"/>
              </a:xfrm>
            </p:grpSpPr>
            <p:sp>
              <p:nvSpPr>
                <p:cNvPr id="988" name="Shape 988"/>
                <p:cNvSpPr/>
                <p:nvPr/>
              </p:nvSpPr>
              <p:spPr>
                <a:xfrm>
                  <a:off x="0" y="-1"/>
                  <a:ext cx="389535" cy="10232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989" name="Shape 989"/>
                <p:cNvSpPr/>
                <p:nvPr/>
              </p:nvSpPr>
              <p:spPr>
                <a:xfrm>
                  <a:off x="17592" y="-1"/>
                  <a:ext cx="354368" cy="1023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991" name="Shape 991"/>
              <p:cNvSpPr/>
              <p:nvPr/>
            </p:nvSpPr>
            <p:spPr>
              <a:xfrm flipH="1">
                <a:off x="3100" y="103691"/>
                <a:ext cx="2" cy="148717"/>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992" name="Shape 992"/>
              <p:cNvSpPr/>
              <p:nvPr/>
            </p:nvSpPr>
            <p:spPr>
              <a:xfrm>
                <a:off x="689206" y="111877"/>
                <a:ext cx="2" cy="144624"/>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1002" name="Group 1002"/>
            <p:cNvGrpSpPr/>
            <p:nvPr/>
          </p:nvGrpSpPr>
          <p:grpSpPr>
            <a:xfrm>
              <a:off x="1035998" y="339942"/>
              <a:ext cx="694362" cy="338353"/>
              <a:chOff x="-17" y="-5"/>
              <a:chExt cx="694360" cy="338352"/>
            </a:xfrm>
          </p:grpSpPr>
          <p:sp>
            <p:nvSpPr>
              <p:cNvPr id="994" name="Shape 994"/>
              <p:cNvSpPr/>
              <p:nvPr/>
            </p:nvSpPr>
            <p:spPr>
              <a:xfrm>
                <a:off x="3083" y="150074"/>
                <a:ext cx="688141" cy="188274"/>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995" name="Shape 995"/>
              <p:cNvSpPr/>
              <p:nvPr/>
            </p:nvSpPr>
            <p:spPr>
              <a:xfrm>
                <a:off x="3100" y="128250"/>
                <a:ext cx="691244" cy="117331"/>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996" name="Shape 996"/>
              <p:cNvSpPr/>
              <p:nvPr/>
            </p:nvSpPr>
            <p:spPr>
              <a:xfrm>
                <a:off x="-18" y="-6"/>
                <a:ext cx="689175" cy="221017"/>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999" name="Group 999"/>
              <p:cNvGrpSpPr/>
              <p:nvPr/>
            </p:nvGrpSpPr>
            <p:grpSpPr>
              <a:xfrm>
                <a:off x="138461" y="57303"/>
                <a:ext cx="389536" cy="102324"/>
                <a:chOff x="0" y="0"/>
                <a:chExt cx="389535" cy="102322"/>
              </a:xfrm>
            </p:grpSpPr>
            <p:sp>
              <p:nvSpPr>
                <p:cNvPr id="997" name="Shape 997"/>
                <p:cNvSpPr/>
                <p:nvPr/>
              </p:nvSpPr>
              <p:spPr>
                <a:xfrm>
                  <a:off x="-1" y="-1"/>
                  <a:ext cx="389537" cy="10232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998" name="Shape 998"/>
                <p:cNvSpPr/>
                <p:nvPr/>
              </p:nvSpPr>
              <p:spPr>
                <a:xfrm>
                  <a:off x="17592" y="-1"/>
                  <a:ext cx="354368" cy="1023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1000" name="Shape 1000"/>
              <p:cNvSpPr/>
              <p:nvPr/>
            </p:nvSpPr>
            <p:spPr>
              <a:xfrm flipH="1">
                <a:off x="3100" y="103691"/>
                <a:ext cx="2" cy="148717"/>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1001" name="Shape 1001"/>
              <p:cNvSpPr/>
              <p:nvPr/>
            </p:nvSpPr>
            <p:spPr>
              <a:xfrm>
                <a:off x="689207" y="111877"/>
                <a:ext cx="2" cy="144624"/>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grpSp>
        <p:nvGrpSpPr>
          <p:cNvPr id="1012" name="Group 1012"/>
          <p:cNvGrpSpPr/>
          <p:nvPr/>
        </p:nvGrpSpPr>
        <p:grpSpPr>
          <a:xfrm>
            <a:off x="5575282" y="2705094"/>
            <a:ext cx="695311" cy="338130"/>
            <a:chOff x="-17" y="-5"/>
            <a:chExt cx="695310" cy="338128"/>
          </a:xfrm>
        </p:grpSpPr>
        <p:sp>
          <p:nvSpPr>
            <p:cNvPr id="1004" name="Shape 1004"/>
            <p:cNvSpPr/>
            <p:nvPr/>
          </p:nvSpPr>
          <p:spPr>
            <a:xfrm>
              <a:off x="3087" y="149975"/>
              <a:ext cx="689082" cy="188149"/>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0000"/>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1005" name="Shape 1005"/>
            <p:cNvSpPr/>
            <p:nvPr/>
          </p:nvSpPr>
          <p:spPr>
            <a:xfrm>
              <a:off x="3105" y="128165"/>
              <a:ext cx="692188" cy="117253"/>
            </a:xfrm>
            <a:prstGeom prst="rect">
              <a:avLst/>
            </a:prstGeom>
            <a:gradFill flip="none" rotWithShape="1">
              <a:gsLst>
                <a:gs pos="0">
                  <a:srgbClr val="CC0000"/>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1006" name="Shape 1006"/>
            <p:cNvSpPr/>
            <p:nvPr/>
          </p:nvSpPr>
          <p:spPr>
            <a:xfrm>
              <a:off x="-18" y="-6"/>
              <a:ext cx="690117" cy="220871"/>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0000"/>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1009" name="Group 1009"/>
            <p:cNvGrpSpPr/>
            <p:nvPr/>
          </p:nvGrpSpPr>
          <p:grpSpPr>
            <a:xfrm>
              <a:off x="138651" y="57265"/>
              <a:ext cx="390068" cy="102256"/>
              <a:chOff x="0" y="0"/>
              <a:chExt cx="390067" cy="102254"/>
            </a:xfrm>
          </p:grpSpPr>
          <p:sp>
            <p:nvSpPr>
              <p:cNvPr id="1007" name="Shape 1007"/>
              <p:cNvSpPr/>
              <p:nvPr/>
            </p:nvSpPr>
            <p:spPr>
              <a:xfrm>
                <a:off x="-1" y="0"/>
                <a:ext cx="390069" cy="10225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gradFill flip="none" rotWithShape="1">
                <a:gsLst>
                  <a:gs pos="0">
                    <a:srgbClr val="CC0000"/>
                  </a:gs>
                  <a:gs pos="100000">
                    <a:srgbClr val="FFFFFF"/>
                  </a:gs>
                </a:gsLst>
                <a:lin ang="0" scaled="0"/>
              </a:grad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1008" name="Shape 1008"/>
              <p:cNvSpPr/>
              <p:nvPr/>
            </p:nvSpPr>
            <p:spPr>
              <a:xfrm>
                <a:off x="17616" y="0"/>
                <a:ext cx="354853" cy="1022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gradFill flip="none" rotWithShape="1">
                <a:gsLst>
                  <a:gs pos="0">
                    <a:srgbClr val="CC0000"/>
                  </a:gs>
                  <a:gs pos="100000">
                    <a:srgbClr val="FFFFFF"/>
                  </a:gs>
                </a:gsLst>
                <a:lin ang="0" scaled="0"/>
              </a:grad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1010" name="Shape 1010"/>
            <p:cNvSpPr/>
            <p:nvPr/>
          </p:nvSpPr>
          <p:spPr>
            <a:xfrm flipH="1">
              <a:off x="3105" y="103622"/>
              <a:ext cx="2" cy="148618"/>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1011" name="Shape 1011"/>
            <p:cNvSpPr/>
            <p:nvPr/>
          </p:nvSpPr>
          <p:spPr>
            <a:xfrm>
              <a:off x="690150" y="111803"/>
              <a:ext cx="2" cy="144528"/>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1036" name="Group 1036"/>
          <p:cNvGrpSpPr/>
          <p:nvPr/>
        </p:nvGrpSpPr>
        <p:grpSpPr>
          <a:xfrm>
            <a:off x="6581758" y="2360613"/>
            <a:ext cx="1670036" cy="864013"/>
            <a:chOff x="0" y="0"/>
            <a:chExt cx="1670034" cy="864012"/>
          </a:xfrm>
        </p:grpSpPr>
        <p:sp>
          <p:nvSpPr>
            <p:cNvPr id="1013" name="Shape 1013"/>
            <p:cNvSpPr/>
            <p:nvPr/>
          </p:nvSpPr>
          <p:spPr>
            <a:xfrm>
              <a:off x="166862" y="0"/>
              <a:ext cx="218650" cy="2667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latin typeface="Gill Sans MT"/>
                  <a:ea typeface="Gill Sans MT"/>
                  <a:cs typeface="Gill Sans MT"/>
                  <a:sym typeface="Gill Sans MT"/>
                </a:defRPr>
              </a:lvl1pPr>
            </a:lstStyle>
            <a:p>
              <a:pPr lvl="0"/>
              <a:r>
                <a:t>E</a:t>
              </a:r>
            </a:p>
          </p:txBody>
        </p:sp>
        <p:sp>
          <p:nvSpPr>
            <p:cNvPr id="1014" name="Shape 1014"/>
            <p:cNvSpPr/>
            <p:nvPr/>
          </p:nvSpPr>
          <p:spPr>
            <a:xfrm>
              <a:off x="707126" y="498487"/>
              <a:ext cx="324159" cy="2"/>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1015" name="Shape 1015"/>
            <p:cNvSpPr/>
            <p:nvPr/>
          </p:nvSpPr>
          <p:spPr>
            <a:xfrm>
              <a:off x="69933" y="619535"/>
              <a:ext cx="449552" cy="241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a:latin typeface="Gill Sans MT"/>
                  <a:ea typeface="Gill Sans MT"/>
                  <a:cs typeface="Gill Sans MT"/>
                  <a:sym typeface="Gill Sans MT"/>
                </a:defRPr>
              </a:lvl1pPr>
            </a:lstStyle>
            <a:p>
              <a:pPr lvl="0">
                <a:defRPr sz="1800"/>
              </a:pPr>
              <a:r>
                <a:rPr sz="1600"/>
                <a:t>IPv6</a:t>
              </a:r>
            </a:p>
          </p:txBody>
        </p:sp>
        <p:sp>
          <p:nvSpPr>
            <p:cNvPr id="1016" name="Shape 1016"/>
            <p:cNvSpPr/>
            <p:nvPr/>
          </p:nvSpPr>
          <p:spPr>
            <a:xfrm>
              <a:off x="1051941" y="622712"/>
              <a:ext cx="449552" cy="241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a:latin typeface="Gill Sans MT"/>
                  <a:ea typeface="Gill Sans MT"/>
                  <a:cs typeface="Gill Sans MT"/>
                  <a:sym typeface="Gill Sans MT"/>
                </a:defRPr>
              </a:lvl1pPr>
            </a:lstStyle>
            <a:p>
              <a:pPr lvl="0">
                <a:defRPr sz="1800"/>
              </a:pPr>
              <a:r>
                <a:rPr sz="1600"/>
                <a:t>IPv6</a:t>
              </a:r>
            </a:p>
          </p:txBody>
        </p:sp>
        <p:grpSp>
          <p:nvGrpSpPr>
            <p:cNvPr id="1025" name="Group 1025"/>
            <p:cNvGrpSpPr/>
            <p:nvPr/>
          </p:nvGrpSpPr>
          <p:grpSpPr>
            <a:xfrm>
              <a:off x="0" y="344709"/>
              <a:ext cx="694383" cy="338355"/>
              <a:chOff x="-17" y="-5"/>
              <a:chExt cx="694382" cy="338353"/>
            </a:xfrm>
          </p:grpSpPr>
          <p:sp>
            <p:nvSpPr>
              <p:cNvPr id="1017" name="Shape 1017"/>
              <p:cNvSpPr/>
              <p:nvPr/>
            </p:nvSpPr>
            <p:spPr>
              <a:xfrm>
                <a:off x="3083" y="150075"/>
                <a:ext cx="688163" cy="188273"/>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1018" name="Shape 1018"/>
              <p:cNvSpPr/>
              <p:nvPr/>
            </p:nvSpPr>
            <p:spPr>
              <a:xfrm>
                <a:off x="3100" y="128250"/>
                <a:ext cx="691266" cy="117331"/>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1019" name="Shape 1019"/>
              <p:cNvSpPr/>
              <p:nvPr/>
            </p:nvSpPr>
            <p:spPr>
              <a:xfrm>
                <a:off x="-18" y="-6"/>
                <a:ext cx="689196" cy="221017"/>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1022" name="Group 1022"/>
              <p:cNvGrpSpPr/>
              <p:nvPr/>
            </p:nvGrpSpPr>
            <p:grpSpPr>
              <a:xfrm>
                <a:off x="138466" y="57303"/>
                <a:ext cx="389548" cy="102324"/>
                <a:chOff x="0" y="0"/>
                <a:chExt cx="389547" cy="102322"/>
              </a:xfrm>
            </p:grpSpPr>
            <p:sp>
              <p:nvSpPr>
                <p:cNvPr id="1020" name="Shape 1020"/>
                <p:cNvSpPr/>
                <p:nvPr/>
              </p:nvSpPr>
              <p:spPr>
                <a:xfrm>
                  <a:off x="-1" y="-1"/>
                  <a:ext cx="389549" cy="10232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1021" name="Shape 1021"/>
                <p:cNvSpPr/>
                <p:nvPr/>
              </p:nvSpPr>
              <p:spPr>
                <a:xfrm>
                  <a:off x="17592" y="-1"/>
                  <a:ext cx="354380" cy="1023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1023" name="Shape 1023"/>
              <p:cNvSpPr/>
              <p:nvPr/>
            </p:nvSpPr>
            <p:spPr>
              <a:xfrm flipH="1">
                <a:off x="3100" y="103691"/>
                <a:ext cx="2" cy="148717"/>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1024" name="Shape 1024"/>
              <p:cNvSpPr/>
              <p:nvPr/>
            </p:nvSpPr>
            <p:spPr>
              <a:xfrm>
                <a:off x="689229" y="111877"/>
                <a:ext cx="2" cy="144625"/>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1034" name="Group 1034"/>
            <p:cNvGrpSpPr/>
            <p:nvPr/>
          </p:nvGrpSpPr>
          <p:grpSpPr>
            <a:xfrm>
              <a:off x="975650" y="341532"/>
              <a:ext cx="694385" cy="338355"/>
              <a:chOff x="-17" y="-5"/>
              <a:chExt cx="694383" cy="338353"/>
            </a:xfrm>
          </p:grpSpPr>
          <p:sp>
            <p:nvSpPr>
              <p:cNvPr id="1026" name="Shape 1026"/>
              <p:cNvSpPr/>
              <p:nvPr/>
            </p:nvSpPr>
            <p:spPr>
              <a:xfrm>
                <a:off x="3083" y="150075"/>
                <a:ext cx="688164" cy="188273"/>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1027" name="Shape 1027"/>
              <p:cNvSpPr/>
              <p:nvPr/>
            </p:nvSpPr>
            <p:spPr>
              <a:xfrm>
                <a:off x="3100" y="128250"/>
                <a:ext cx="691267" cy="117331"/>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1028" name="Shape 1028"/>
              <p:cNvSpPr/>
              <p:nvPr/>
            </p:nvSpPr>
            <p:spPr>
              <a:xfrm>
                <a:off x="-18" y="-6"/>
                <a:ext cx="689197" cy="221017"/>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1031" name="Group 1031"/>
              <p:cNvGrpSpPr/>
              <p:nvPr/>
            </p:nvGrpSpPr>
            <p:grpSpPr>
              <a:xfrm>
                <a:off x="138466" y="57303"/>
                <a:ext cx="389549" cy="102324"/>
                <a:chOff x="0" y="0"/>
                <a:chExt cx="389547" cy="102322"/>
              </a:xfrm>
            </p:grpSpPr>
            <p:sp>
              <p:nvSpPr>
                <p:cNvPr id="1029" name="Shape 1029"/>
                <p:cNvSpPr/>
                <p:nvPr/>
              </p:nvSpPr>
              <p:spPr>
                <a:xfrm>
                  <a:off x="-1" y="-1"/>
                  <a:ext cx="389549" cy="10232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1030" name="Shape 1030"/>
                <p:cNvSpPr/>
                <p:nvPr/>
              </p:nvSpPr>
              <p:spPr>
                <a:xfrm>
                  <a:off x="17592" y="-1"/>
                  <a:ext cx="354381" cy="10232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1032" name="Shape 1032"/>
              <p:cNvSpPr/>
              <p:nvPr/>
            </p:nvSpPr>
            <p:spPr>
              <a:xfrm flipH="1">
                <a:off x="3100" y="103691"/>
                <a:ext cx="2" cy="148717"/>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1033" name="Shape 1033"/>
              <p:cNvSpPr/>
              <p:nvPr/>
            </p:nvSpPr>
            <p:spPr>
              <a:xfrm>
                <a:off x="689230" y="111877"/>
                <a:ext cx="2" cy="144625"/>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sp>
          <p:nvSpPr>
            <p:cNvPr id="1035" name="Shape 1035"/>
            <p:cNvSpPr/>
            <p:nvPr/>
          </p:nvSpPr>
          <p:spPr>
            <a:xfrm>
              <a:off x="1156816" y="6354"/>
              <a:ext cx="211610" cy="2667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latin typeface="Gill Sans MT"/>
                  <a:ea typeface="Gill Sans MT"/>
                  <a:cs typeface="Gill Sans MT"/>
                  <a:sym typeface="Gill Sans MT"/>
                </a:defRPr>
              </a:lvl1pPr>
            </a:lstStyle>
            <a:p>
              <a:pPr lvl="0"/>
              <a:r>
                <a:t>F</a:t>
              </a:r>
            </a:p>
          </p:txBody>
        </p:sp>
      </p:grpSp>
      <p:sp>
        <p:nvSpPr>
          <p:cNvPr id="1037" name="Shape 1037"/>
          <p:cNvSpPr/>
          <p:nvPr/>
        </p:nvSpPr>
        <p:spPr>
          <a:xfrm>
            <a:off x="4767262" y="2355850"/>
            <a:ext cx="265113" cy="266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C</a:t>
            </a:r>
          </a:p>
        </p:txBody>
      </p:sp>
      <p:sp>
        <p:nvSpPr>
          <p:cNvPr id="1038" name="Shape 1038"/>
          <p:cNvSpPr/>
          <p:nvPr/>
        </p:nvSpPr>
        <p:spPr>
          <a:xfrm>
            <a:off x="5743575" y="2359025"/>
            <a:ext cx="274638" cy="2667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D</a:t>
            </a:r>
          </a:p>
        </p:txBody>
      </p:sp>
      <p:grpSp>
        <p:nvGrpSpPr>
          <p:cNvPr id="1090" name="Group 1090"/>
          <p:cNvGrpSpPr/>
          <p:nvPr/>
        </p:nvGrpSpPr>
        <p:grpSpPr>
          <a:xfrm>
            <a:off x="839787" y="1216025"/>
            <a:ext cx="7418356" cy="883610"/>
            <a:chOff x="0" y="0"/>
            <a:chExt cx="7418355" cy="883609"/>
          </a:xfrm>
        </p:grpSpPr>
        <p:sp>
          <p:nvSpPr>
            <p:cNvPr id="1039" name="Shape 1039"/>
            <p:cNvSpPr/>
            <p:nvPr/>
          </p:nvSpPr>
          <p:spPr>
            <a:xfrm>
              <a:off x="3389311" y="505917"/>
              <a:ext cx="2404953" cy="66609"/>
            </a:xfrm>
            <a:prstGeom prst="rect">
              <a:avLst/>
            </a:prstGeom>
            <a:solidFill>
              <a:srgbClr val="CC0000"/>
            </a:solidFill>
            <a:ln w="3175" cap="flat">
              <a:solidFill>
                <a:srgbClr val="CC0000"/>
              </a:solidFill>
              <a:prstDash val="solid"/>
              <a:round/>
            </a:ln>
            <a:effectLst/>
          </p:spPr>
          <p:txBody>
            <a:bodyPr wrap="square" lIns="0" tIns="0" rIns="0" bIns="0" numCol="1" anchor="ctr">
              <a:noAutofit/>
            </a:bodyPr>
            <a:lstStyle/>
            <a:p>
              <a:pPr lvl="0" algn="l">
                <a:spcBef>
                  <a:spcPts val="0"/>
                </a:spcBef>
                <a:defRPr sz="1800">
                  <a:latin typeface="Gill Sans MT"/>
                  <a:ea typeface="Gill Sans MT"/>
                  <a:cs typeface="Gill Sans MT"/>
                  <a:sym typeface="Gill Sans MT"/>
                </a:defRPr>
              </a:pPr>
              <a:endParaRPr/>
            </a:p>
          </p:txBody>
        </p:sp>
        <p:sp>
          <p:nvSpPr>
            <p:cNvPr id="1040" name="Shape 1040"/>
            <p:cNvSpPr/>
            <p:nvPr/>
          </p:nvSpPr>
          <p:spPr>
            <a:xfrm>
              <a:off x="0" y="337806"/>
              <a:ext cx="1210194" cy="2667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latin typeface="Gill Sans MT"/>
                  <a:ea typeface="Gill Sans MT"/>
                  <a:cs typeface="Gill Sans MT"/>
                  <a:sym typeface="Gill Sans MT"/>
                </a:defRPr>
              </a:lvl1pPr>
            </a:lstStyle>
            <a:p>
              <a:pPr lvl="0"/>
              <a:r>
                <a:t>logical view:</a:t>
              </a:r>
            </a:p>
          </p:txBody>
        </p:sp>
        <p:sp>
          <p:nvSpPr>
            <p:cNvPr id="1041" name="Shape 1041"/>
            <p:cNvSpPr/>
            <p:nvPr/>
          </p:nvSpPr>
          <p:spPr>
            <a:xfrm>
              <a:off x="3722557" y="0"/>
              <a:ext cx="1875097" cy="44640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p>
              <a:pPr lvl="0">
                <a:lnSpc>
                  <a:spcPct val="85000"/>
                </a:lnSpc>
                <a:spcBef>
                  <a:spcPts val="0"/>
                </a:spcBef>
                <a:defRPr sz="1800"/>
              </a:pPr>
              <a:r>
                <a:rPr sz="1600" i="1">
                  <a:solidFill>
                    <a:srgbClr val="CC0000"/>
                  </a:solidFill>
                  <a:latin typeface="Gill Sans MT"/>
                  <a:ea typeface="Gill Sans MT"/>
                  <a:cs typeface="Gill Sans MT"/>
                  <a:sym typeface="Gill Sans MT"/>
                </a:rPr>
                <a:t>IPv4 tunnel </a:t>
              </a:r>
            </a:p>
            <a:p>
              <a:pPr lvl="0">
                <a:lnSpc>
                  <a:spcPct val="85000"/>
                </a:lnSpc>
                <a:spcBef>
                  <a:spcPts val="0"/>
                </a:spcBef>
                <a:defRPr sz="1800"/>
              </a:pPr>
              <a:r>
                <a:rPr sz="1600" i="1">
                  <a:solidFill>
                    <a:srgbClr val="CC0000"/>
                  </a:solidFill>
                  <a:latin typeface="Gill Sans MT"/>
                  <a:ea typeface="Gill Sans MT"/>
                  <a:cs typeface="Gill Sans MT"/>
                  <a:sym typeface="Gill Sans MT"/>
                </a:rPr>
                <a:t>connecting IPv6 routers</a:t>
              </a:r>
            </a:p>
          </p:txBody>
        </p:sp>
        <p:grpSp>
          <p:nvGrpSpPr>
            <p:cNvPr id="1065" name="Group 1065"/>
            <p:cNvGrpSpPr/>
            <p:nvPr/>
          </p:nvGrpSpPr>
          <p:grpSpPr>
            <a:xfrm>
              <a:off x="5749907" y="20617"/>
              <a:ext cx="1668449" cy="862993"/>
              <a:chOff x="0" y="0"/>
              <a:chExt cx="1668448" cy="862991"/>
            </a:xfrm>
          </p:grpSpPr>
          <p:sp>
            <p:nvSpPr>
              <p:cNvPr id="1042" name="Shape 1042"/>
              <p:cNvSpPr/>
              <p:nvPr/>
            </p:nvSpPr>
            <p:spPr>
              <a:xfrm>
                <a:off x="166704" y="0"/>
                <a:ext cx="218442" cy="2667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latin typeface="Gill Sans MT"/>
                    <a:ea typeface="Gill Sans MT"/>
                    <a:cs typeface="Gill Sans MT"/>
                    <a:sym typeface="Gill Sans MT"/>
                  </a:defRPr>
                </a:lvl1pPr>
              </a:lstStyle>
              <a:p>
                <a:pPr lvl="0"/>
                <a:r>
                  <a:t>E</a:t>
                </a:r>
              </a:p>
            </p:txBody>
          </p:sp>
          <p:sp>
            <p:nvSpPr>
              <p:cNvPr id="1043" name="Shape 1043"/>
              <p:cNvSpPr/>
              <p:nvPr/>
            </p:nvSpPr>
            <p:spPr>
              <a:xfrm>
                <a:off x="706454" y="497669"/>
                <a:ext cx="323852" cy="2"/>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1044" name="Shape 1044"/>
              <p:cNvSpPr/>
              <p:nvPr/>
            </p:nvSpPr>
            <p:spPr>
              <a:xfrm>
                <a:off x="69867" y="618519"/>
                <a:ext cx="449125" cy="241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a:latin typeface="Gill Sans MT"/>
                    <a:ea typeface="Gill Sans MT"/>
                    <a:cs typeface="Gill Sans MT"/>
                    <a:sym typeface="Gill Sans MT"/>
                  </a:defRPr>
                </a:lvl1pPr>
              </a:lstStyle>
              <a:p>
                <a:pPr lvl="0">
                  <a:defRPr sz="1800"/>
                </a:pPr>
                <a:r>
                  <a:rPr sz="1600"/>
                  <a:t>IPv6</a:t>
                </a:r>
              </a:p>
            </p:txBody>
          </p:sp>
          <p:sp>
            <p:nvSpPr>
              <p:cNvPr id="1045" name="Shape 1045"/>
              <p:cNvSpPr/>
              <p:nvPr/>
            </p:nvSpPr>
            <p:spPr>
              <a:xfrm>
                <a:off x="1050942" y="621691"/>
                <a:ext cx="449125" cy="241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a:latin typeface="Gill Sans MT"/>
                    <a:ea typeface="Gill Sans MT"/>
                    <a:cs typeface="Gill Sans MT"/>
                    <a:sym typeface="Gill Sans MT"/>
                  </a:defRPr>
                </a:lvl1pPr>
              </a:lstStyle>
              <a:p>
                <a:pPr lvl="0">
                  <a:defRPr sz="1800"/>
                </a:pPr>
                <a:r>
                  <a:rPr sz="1600"/>
                  <a:t>IPv6</a:t>
                </a:r>
              </a:p>
            </p:txBody>
          </p:sp>
          <p:grpSp>
            <p:nvGrpSpPr>
              <p:cNvPr id="1054" name="Group 1054"/>
              <p:cNvGrpSpPr/>
              <p:nvPr/>
            </p:nvGrpSpPr>
            <p:grpSpPr>
              <a:xfrm>
                <a:off x="-1" y="344144"/>
                <a:ext cx="693725" cy="337800"/>
                <a:chOff x="-17" y="-5"/>
                <a:chExt cx="693723" cy="337798"/>
              </a:xfrm>
            </p:grpSpPr>
            <p:sp>
              <p:nvSpPr>
                <p:cNvPr id="1046" name="Shape 1046"/>
                <p:cNvSpPr/>
                <p:nvPr/>
              </p:nvSpPr>
              <p:spPr>
                <a:xfrm>
                  <a:off x="3080" y="149829"/>
                  <a:ext cx="687509" cy="187965"/>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1047" name="Shape 1047"/>
                <p:cNvSpPr/>
                <p:nvPr/>
              </p:nvSpPr>
              <p:spPr>
                <a:xfrm>
                  <a:off x="3098" y="128040"/>
                  <a:ext cx="690608" cy="117138"/>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1048" name="Shape 1048"/>
                <p:cNvSpPr/>
                <p:nvPr/>
              </p:nvSpPr>
              <p:spPr>
                <a:xfrm>
                  <a:off x="-18" y="-6"/>
                  <a:ext cx="688542" cy="220655"/>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1051" name="Group 1051"/>
                <p:cNvGrpSpPr/>
                <p:nvPr/>
              </p:nvGrpSpPr>
              <p:grpSpPr>
                <a:xfrm>
                  <a:off x="138334" y="57209"/>
                  <a:ext cx="389179" cy="102156"/>
                  <a:chOff x="0" y="0"/>
                  <a:chExt cx="389177" cy="102154"/>
                </a:xfrm>
              </p:grpSpPr>
              <p:sp>
                <p:nvSpPr>
                  <p:cNvPr id="1049" name="Shape 1049"/>
                  <p:cNvSpPr/>
                  <p:nvPr/>
                </p:nvSpPr>
                <p:spPr>
                  <a:xfrm>
                    <a:off x="0" y="0"/>
                    <a:ext cx="389178" cy="10215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1050" name="Shape 1050"/>
                  <p:cNvSpPr/>
                  <p:nvPr/>
                </p:nvSpPr>
                <p:spPr>
                  <a:xfrm>
                    <a:off x="17575" y="0"/>
                    <a:ext cx="354044" cy="1021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1052" name="Shape 1052"/>
                <p:cNvSpPr/>
                <p:nvPr/>
              </p:nvSpPr>
              <p:spPr>
                <a:xfrm flipH="1">
                  <a:off x="3098" y="103521"/>
                  <a:ext cx="2" cy="148473"/>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1053" name="Shape 1053"/>
                <p:cNvSpPr/>
                <p:nvPr/>
              </p:nvSpPr>
              <p:spPr>
                <a:xfrm>
                  <a:off x="688574" y="111694"/>
                  <a:ext cx="2" cy="144387"/>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1063" name="Group 1063"/>
              <p:cNvGrpSpPr/>
              <p:nvPr/>
            </p:nvGrpSpPr>
            <p:grpSpPr>
              <a:xfrm>
                <a:off x="974723" y="340972"/>
                <a:ext cx="693726" cy="337800"/>
                <a:chOff x="-17" y="-5"/>
                <a:chExt cx="693724" cy="337798"/>
              </a:xfrm>
            </p:grpSpPr>
            <p:sp>
              <p:nvSpPr>
                <p:cNvPr id="1055" name="Shape 1055"/>
                <p:cNvSpPr/>
                <p:nvPr/>
              </p:nvSpPr>
              <p:spPr>
                <a:xfrm>
                  <a:off x="3080" y="149829"/>
                  <a:ext cx="687510" cy="187965"/>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1056" name="Shape 1056"/>
                <p:cNvSpPr/>
                <p:nvPr/>
              </p:nvSpPr>
              <p:spPr>
                <a:xfrm>
                  <a:off x="3098" y="128040"/>
                  <a:ext cx="690609" cy="117138"/>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1057" name="Shape 1057"/>
                <p:cNvSpPr/>
                <p:nvPr/>
              </p:nvSpPr>
              <p:spPr>
                <a:xfrm>
                  <a:off x="-18" y="-6"/>
                  <a:ext cx="688543" cy="220655"/>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1060" name="Group 1060"/>
                <p:cNvGrpSpPr/>
                <p:nvPr/>
              </p:nvGrpSpPr>
              <p:grpSpPr>
                <a:xfrm>
                  <a:off x="138334" y="57209"/>
                  <a:ext cx="389179" cy="102156"/>
                  <a:chOff x="0" y="0"/>
                  <a:chExt cx="389177" cy="102154"/>
                </a:xfrm>
              </p:grpSpPr>
              <p:sp>
                <p:nvSpPr>
                  <p:cNvPr id="1058" name="Shape 1058"/>
                  <p:cNvSpPr/>
                  <p:nvPr/>
                </p:nvSpPr>
                <p:spPr>
                  <a:xfrm>
                    <a:off x="0" y="0"/>
                    <a:ext cx="389178" cy="10215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1059" name="Shape 1059"/>
                  <p:cNvSpPr/>
                  <p:nvPr/>
                </p:nvSpPr>
                <p:spPr>
                  <a:xfrm>
                    <a:off x="17575" y="0"/>
                    <a:ext cx="354044" cy="1021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1061" name="Shape 1061"/>
                <p:cNvSpPr/>
                <p:nvPr/>
              </p:nvSpPr>
              <p:spPr>
                <a:xfrm flipH="1">
                  <a:off x="3098" y="103521"/>
                  <a:ext cx="2" cy="148473"/>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1062" name="Shape 1062"/>
                <p:cNvSpPr/>
                <p:nvPr/>
              </p:nvSpPr>
              <p:spPr>
                <a:xfrm>
                  <a:off x="688575" y="111694"/>
                  <a:ext cx="2" cy="144387"/>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sp>
            <p:nvSpPr>
              <p:cNvPr id="1064" name="Shape 1064"/>
              <p:cNvSpPr/>
              <p:nvPr/>
            </p:nvSpPr>
            <p:spPr>
              <a:xfrm>
                <a:off x="1155717" y="6343"/>
                <a:ext cx="211409" cy="2667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latin typeface="Gill Sans MT"/>
                    <a:ea typeface="Gill Sans MT"/>
                    <a:cs typeface="Gill Sans MT"/>
                    <a:sym typeface="Gill Sans MT"/>
                  </a:defRPr>
                </a:lvl1pPr>
              </a:lstStyle>
              <a:p>
                <a:pPr lvl="0"/>
                <a:r>
                  <a:t>F</a:t>
                </a:r>
              </a:p>
            </p:txBody>
          </p:sp>
        </p:grpSp>
        <p:grpSp>
          <p:nvGrpSpPr>
            <p:cNvPr id="1089" name="Group 1089"/>
            <p:cNvGrpSpPr/>
            <p:nvPr/>
          </p:nvGrpSpPr>
          <p:grpSpPr>
            <a:xfrm>
              <a:off x="1701782" y="7930"/>
              <a:ext cx="1728774" cy="869336"/>
              <a:chOff x="0" y="0"/>
              <a:chExt cx="1728773" cy="869335"/>
            </a:xfrm>
          </p:grpSpPr>
          <p:sp>
            <p:nvSpPr>
              <p:cNvPr id="1066" name="Shape 1066"/>
              <p:cNvSpPr/>
              <p:nvPr/>
            </p:nvSpPr>
            <p:spPr>
              <a:xfrm>
                <a:off x="157179" y="0"/>
                <a:ext cx="256616" cy="26670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latin typeface="Gill Sans MT"/>
                    <a:ea typeface="Gill Sans MT"/>
                    <a:cs typeface="Gill Sans MT"/>
                    <a:sym typeface="Gill Sans MT"/>
                  </a:defRPr>
                </a:lvl1pPr>
              </a:lstStyle>
              <a:p>
                <a:pPr lvl="0"/>
                <a:r>
                  <a:t>A</a:t>
                </a:r>
              </a:p>
            </p:txBody>
          </p:sp>
          <p:sp>
            <p:nvSpPr>
              <p:cNvPr id="1067" name="Shape 1067"/>
              <p:cNvSpPr/>
              <p:nvPr/>
            </p:nvSpPr>
            <p:spPr>
              <a:xfrm>
                <a:off x="1203342" y="4757"/>
                <a:ext cx="232841" cy="2667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sz="1800">
                    <a:latin typeface="Gill Sans MT"/>
                    <a:ea typeface="Gill Sans MT"/>
                    <a:cs typeface="Gill Sans MT"/>
                    <a:sym typeface="Gill Sans MT"/>
                  </a:defRPr>
                </a:lvl1pPr>
              </a:lstStyle>
              <a:p>
                <a:pPr lvl="0"/>
                <a:r>
                  <a:t>B</a:t>
                </a:r>
              </a:p>
            </p:txBody>
          </p:sp>
          <p:sp>
            <p:nvSpPr>
              <p:cNvPr id="1068" name="Shape 1068"/>
              <p:cNvSpPr/>
              <p:nvPr/>
            </p:nvSpPr>
            <p:spPr>
              <a:xfrm>
                <a:off x="698517" y="518286"/>
                <a:ext cx="323851" cy="2"/>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1069" name="Shape 1069"/>
              <p:cNvSpPr/>
              <p:nvPr/>
            </p:nvSpPr>
            <p:spPr>
              <a:xfrm>
                <a:off x="36529" y="626448"/>
                <a:ext cx="449126" cy="241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a:latin typeface="Gill Sans MT"/>
                    <a:ea typeface="Gill Sans MT"/>
                    <a:cs typeface="Gill Sans MT"/>
                    <a:sym typeface="Gill Sans MT"/>
                  </a:defRPr>
                </a:lvl1pPr>
              </a:lstStyle>
              <a:p>
                <a:pPr lvl="0">
                  <a:defRPr sz="1800"/>
                </a:pPr>
                <a:r>
                  <a:rPr sz="1600"/>
                  <a:t>IPv6</a:t>
                </a:r>
              </a:p>
            </p:txBody>
          </p:sp>
          <p:sp>
            <p:nvSpPr>
              <p:cNvPr id="1070" name="Shape 1070"/>
              <p:cNvSpPr/>
              <p:nvPr/>
            </p:nvSpPr>
            <p:spPr>
              <a:xfrm>
                <a:off x="1082692" y="628035"/>
                <a:ext cx="449125" cy="24130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a:spcBef>
                    <a:spcPts val="0"/>
                  </a:spcBef>
                  <a:defRPr>
                    <a:latin typeface="Gill Sans MT"/>
                    <a:ea typeface="Gill Sans MT"/>
                    <a:cs typeface="Gill Sans MT"/>
                    <a:sym typeface="Gill Sans MT"/>
                  </a:defRPr>
                </a:lvl1pPr>
              </a:lstStyle>
              <a:p>
                <a:pPr lvl="0">
                  <a:defRPr sz="1800"/>
                </a:pPr>
                <a:r>
                  <a:rPr sz="1600"/>
                  <a:t>IPv6</a:t>
                </a:r>
              </a:p>
            </p:txBody>
          </p:sp>
          <p:grpSp>
            <p:nvGrpSpPr>
              <p:cNvPr id="1079" name="Group 1079"/>
              <p:cNvGrpSpPr/>
              <p:nvPr/>
            </p:nvGrpSpPr>
            <p:grpSpPr>
              <a:xfrm>
                <a:off x="-1" y="345730"/>
                <a:ext cx="693725" cy="337800"/>
                <a:chOff x="-17" y="-5"/>
                <a:chExt cx="693723" cy="337799"/>
              </a:xfrm>
            </p:grpSpPr>
            <p:sp>
              <p:nvSpPr>
                <p:cNvPr id="1071" name="Shape 1071"/>
                <p:cNvSpPr/>
                <p:nvPr/>
              </p:nvSpPr>
              <p:spPr>
                <a:xfrm>
                  <a:off x="3080" y="149829"/>
                  <a:ext cx="687509" cy="187966"/>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1072" name="Shape 1072"/>
                <p:cNvSpPr/>
                <p:nvPr/>
              </p:nvSpPr>
              <p:spPr>
                <a:xfrm>
                  <a:off x="3098" y="128040"/>
                  <a:ext cx="690608" cy="117139"/>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1073" name="Shape 1073"/>
                <p:cNvSpPr/>
                <p:nvPr/>
              </p:nvSpPr>
              <p:spPr>
                <a:xfrm>
                  <a:off x="-18" y="-6"/>
                  <a:ext cx="688542" cy="220656"/>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1076" name="Group 1076"/>
                <p:cNvGrpSpPr/>
                <p:nvPr/>
              </p:nvGrpSpPr>
              <p:grpSpPr>
                <a:xfrm>
                  <a:off x="138334" y="57210"/>
                  <a:ext cx="389179" cy="102156"/>
                  <a:chOff x="0" y="0"/>
                  <a:chExt cx="389177" cy="102155"/>
                </a:xfrm>
              </p:grpSpPr>
              <p:sp>
                <p:nvSpPr>
                  <p:cNvPr id="1074" name="Shape 1074"/>
                  <p:cNvSpPr/>
                  <p:nvPr/>
                </p:nvSpPr>
                <p:spPr>
                  <a:xfrm>
                    <a:off x="0" y="0"/>
                    <a:ext cx="389178" cy="10215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1075" name="Shape 1075"/>
                  <p:cNvSpPr/>
                  <p:nvPr/>
                </p:nvSpPr>
                <p:spPr>
                  <a:xfrm>
                    <a:off x="17575" y="0"/>
                    <a:ext cx="354044" cy="10215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1077" name="Shape 1077"/>
                <p:cNvSpPr/>
                <p:nvPr/>
              </p:nvSpPr>
              <p:spPr>
                <a:xfrm flipH="1">
                  <a:off x="3098" y="103521"/>
                  <a:ext cx="2" cy="148474"/>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1078" name="Shape 1078"/>
                <p:cNvSpPr/>
                <p:nvPr/>
              </p:nvSpPr>
              <p:spPr>
                <a:xfrm>
                  <a:off x="688574" y="111694"/>
                  <a:ext cx="2" cy="144388"/>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nvGrpSpPr>
              <p:cNvPr id="1088" name="Group 1088"/>
              <p:cNvGrpSpPr/>
              <p:nvPr/>
            </p:nvGrpSpPr>
            <p:grpSpPr>
              <a:xfrm>
                <a:off x="1035048" y="339386"/>
                <a:ext cx="693726" cy="337800"/>
                <a:chOff x="-17" y="-5"/>
                <a:chExt cx="693724" cy="337799"/>
              </a:xfrm>
            </p:grpSpPr>
            <p:sp>
              <p:nvSpPr>
                <p:cNvPr id="1080" name="Shape 1080"/>
                <p:cNvSpPr/>
                <p:nvPr/>
              </p:nvSpPr>
              <p:spPr>
                <a:xfrm>
                  <a:off x="3080" y="149829"/>
                  <a:ext cx="687510" cy="187966"/>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sp>
              <p:nvSpPr>
                <p:cNvPr id="1081" name="Shape 1081"/>
                <p:cNvSpPr/>
                <p:nvPr/>
              </p:nvSpPr>
              <p:spPr>
                <a:xfrm>
                  <a:off x="3098" y="128040"/>
                  <a:ext cx="690609" cy="117139"/>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lvl="0">
                    <a:spcBef>
                      <a:spcPts val="0"/>
                    </a:spcBef>
                    <a:defRPr sz="1800">
                      <a:latin typeface="Times New Roman"/>
                      <a:ea typeface="Times New Roman"/>
                      <a:cs typeface="Times New Roman"/>
                      <a:sym typeface="Times New Roman"/>
                    </a:defRPr>
                  </a:pPr>
                  <a:endParaRPr/>
                </a:p>
              </p:txBody>
            </p:sp>
            <p:sp>
              <p:nvSpPr>
                <p:cNvPr id="1082" name="Shape 1082"/>
                <p:cNvSpPr/>
                <p:nvPr/>
              </p:nvSpPr>
              <p:spPr>
                <a:xfrm>
                  <a:off x="-18" y="-6"/>
                  <a:ext cx="688543" cy="220656"/>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12700" cap="flat">
                  <a:solidFill>
                    <a:srgbClr val="000000"/>
                  </a:solidFill>
                  <a:prstDash val="solid"/>
                  <a:round/>
                </a:ln>
                <a:effectLst/>
              </p:spPr>
              <p:txBody>
                <a:bodyPr wrap="square" lIns="0" tIns="0" rIns="0" bIns="0" numCol="1" anchor="ctr">
                  <a:noAutofit/>
                </a:bodyPr>
                <a:lstStyle/>
                <a:p>
                  <a:pPr lvl="0" algn="l">
                    <a:spcBef>
                      <a:spcPts val="0"/>
                    </a:spcBef>
                    <a:defRPr sz="1800">
                      <a:latin typeface="Times New Roman"/>
                      <a:ea typeface="Times New Roman"/>
                      <a:cs typeface="Times New Roman"/>
                      <a:sym typeface="Times New Roman"/>
                    </a:defRPr>
                  </a:pPr>
                  <a:endParaRPr/>
                </a:p>
              </p:txBody>
            </p:sp>
            <p:grpSp>
              <p:nvGrpSpPr>
                <p:cNvPr id="1085" name="Group 1085"/>
                <p:cNvGrpSpPr/>
                <p:nvPr/>
              </p:nvGrpSpPr>
              <p:grpSpPr>
                <a:xfrm>
                  <a:off x="138334" y="57210"/>
                  <a:ext cx="389179" cy="102156"/>
                  <a:chOff x="0" y="0"/>
                  <a:chExt cx="389177" cy="102155"/>
                </a:xfrm>
              </p:grpSpPr>
              <p:sp>
                <p:nvSpPr>
                  <p:cNvPr id="1083" name="Shape 1083"/>
                  <p:cNvSpPr/>
                  <p:nvPr/>
                </p:nvSpPr>
                <p:spPr>
                  <a:xfrm>
                    <a:off x="0" y="0"/>
                    <a:ext cx="389178" cy="102156"/>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sp>
                <p:nvSpPr>
                  <p:cNvPr id="1084" name="Shape 1084"/>
                  <p:cNvSpPr/>
                  <p:nvPr/>
                </p:nvSpPr>
                <p:spPr>
                  <a:xfrm>
                    <a:off x="17575" y="0"/>
                    <a:ext cx="354044" cy="10215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6" y="21600"/>
                        </a:lnTo>
                        <a:lnTo>
                          <a:pt x="21600" y="21600"/>
                        </a:lnTo>
                      </a:path>
                    </a:pathLst>
                  </a:custGeom>
                  <a:noFill/>
                  <a:ln w="12700" cap="flat">
                    <a:solidFill>
                      <a:srgbClr val="000000"/>
                    </a:solidFill>
                    <a:prstDash val="solid"/>
                    <a:round/>
                  </a:ln>
                  <a:effectLst/>
                </p:spPr>
                <p:txBody>
                  <a:bodyPr wrap="square" lIns="0" tIns="0" rIns="0" bIns="0" numCol="1" anchor="t">
                    <a:noAutofit/>
                  </a:bodyPr>
                  <a:lstStyle/>
                  <a:p>
                    <a:pPr lvl="0" algn="l">
                      <a:spcBef>
                        <a:spcPts val="0"/>
                      </a:spcBef>
                      <a:defRPr sz="2400">
                        <a:latin typeface="Arial"/>
                        <a:ea typeface="Arial"/>
                        <a:cs typeface="Arial"/>
                        <a:sym typeface="Arial"/>
                      </a:defRPr>
                    </a:pPr>
                    <a:endParaRPr/>
                  </a:p>
                </p:txBody>
              </p:sp>
            </p:grpSp>
            <p:sp>
              <p:nvSpPr>
                <p:cNvPr id="1086" name="Shape 1086"/>
                <p:cNvSpPr/>
                <p:nvPr/>
              </p:nvSpPr>
              <p:spPr>
                <a:xfrm flipH="1">
                  <a:off x="3098" y="103521"/>
                  <a:ext cx="2" cy="148474"/>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sp>
              <p:nvSpPr>
                <p:cNvPr id="1087" name="Shape 1087"/>
                <p:cNvSpPr/>
                <p:nvPr/>
              </p:nvSpPr>
              <p:spPr>
                <a:xfrm>
                  <a:off x="688575" y="111694"/>
                  <a:ext cx="2" cy="144388"/>
                </a:xfrm>
                <a:prstGeom prst="line">
                  <a:avLst/>
                </a:prstGeom>
                <a:noFill/>
                <a:ln w="12700" cap="flat">
                  <a:solidFill>
                    <a:srgbClr val="000000"/>
                  </a:solidFill>
                  <a:prstDash val="solid"/>
                  <a:round/>
                </a:ln>
                <a:effectLst/>
              </p:spPr>
              <p:txBody>
                <a:bodyPr wrap="square" lIns="0" tIns="0" rIns="0" bIns="0" numCol="1" anchor="t">
                  <a:noAutofit/>
                </a:bodyPr>
                <a:lstStyle/>
                <a:p>
                  <a:pPr lvl="0" algn="l" defTabSz="457200">
                    <a:spcBef>
                      <a:spcPts val="0"/>
                    </a:spcBef>
                    <a:defRPr sz="1200"/>
                  </a:pPr>
                  <a:endParaRPr/>
                </a:p>
              </p:txBody>
            </p:sp>
          </p:grpSp>
        </p:grpSp>
      </p:grpSp>
      <p:pic>
        <p:nvPicPr>
          <p:cNvPr id="1091" name="underline_base.png" descr="underline_base"/>
          <p:cNvPicPr/>
          <p:nvPr/>
        </p:nvPicPr>
        <p:blipFill>
          <a:blip r:embed="rId2">
            <a:extLst/>
          </a:blip>
          <a:stretch>
            <a:fillRect/>
          </a:stretch>
        </p:blipFill>
        <p:spPr>
          <a:xfrm>
            <a:off x="792162" y="966787"/>
            <a:ext cx="2741613" cy="173038"/>
          </a:xfrm>
          <a:prstGeom prst="rect">
            <a:avLst/>
          </a:prstGeom>
          <a:ln w="12700">
            <a:miter lim="400000"/>
          </a:ln>
        </p:spPr>
      </p:pic>
      <p:sp>
        <p:nvSpPr>
          <p:cNvPr id="1092" name="Shape 1092"/>
          <p:cNvSpPr>
            <a:spLocks noGrp="1"/>
          </p:cNvSpPr>
          <p:nvPr>
            <p:ph type="title"/>
          </p:nvPr>
        </p:nvSpPr>
        <p:spPr>
          <a:xfrm>
            <a:off x="688975" y="214312"/>
            <a:ext cx="7772400" cy="99060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Tunneling</a:t>
            </a:r>
          </a:p>
        </p:txBody>
      </p:sp>
      <p:sp>
        <p:nvSpPr>
          <p:cNvPr id="1093" name="Shape 1093"/>
          <p:cNvSpPr/>
          <p:nvPr/>
        </p:nvSpPr>
        <p:spPr>
          <a:xfrm>
            <a:off x="4608512" y="2992437"/>
            <a:ext cx="447676" cy="2413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a:solidFill>
                  <a:srgbClr val="CC0000"/>
                </a:solidFill>
                <a:latin typeface="Gill Sans MT"/>
                <a:ea typeface="Gill Sans MT"/>
                <a:cs typeface="Gill Sans MT"/>
                <a:sym typeface="Gill Sans MT"/>
              </a:defRPr>
            </a:lvl1pPr>
          </a:lstStyle>
          <a:p>
            <a:pPr lvl="0">
              <a:defRPr sz="1800">
                <a:solidFill>
                  <a:srgbClr val="000000"/>
                </a:solidFill>
              </a:defRPr>
            </a:pPr>
            <a:r>
              <a:rPr sz="1600">
                <a:solidFill>
                  <a:srgbClr val="CC0000"/>
                </a:solidFill>
              </a:rPr>
              <a:t>IPv4</a:t>
            </a:r>
          </a:p>
        </p:txBody>
      </p:sp>
      <p:sp>
        <p:nvSpPr>
          <p:cNvPr id="1094" name="Shape 1094"/>
          <p:cNvSpPr/>
          <p:nvPr/>
        </p:nvSpPr>
        <p:spPr>
          <a:xfrm>
            <a:off x="5602287" y="2994025"/>
            <a:ext cx="447676" cy="241300"/>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a:solidFill>
                  <a:srgbClr val="CC0000"/>
                </a:solidFill>
                <a:latin typeface="Gill Sans MT"/>
                <a:ea typeface="Gill Sans MT"/>
                <a:cs typeface="Gill Sans MT"/>
                <a:sym typeface="Gill Sans MT"/>
              </a:defRPr>
            </a:lvl1pPr>
          </a:lstStyle>
          <a:p>
            <a:pPr lvl="0">
              <a:defRPr sz="1800">
                <a:solidFill>
                  <a:srgbClr val="000000"/>
                </a:solidFill>
              </a:defRPr>
            </a:pPr>
            <a:r>
              <a:rPr sz="1600">
                <a:solidFill>
                  <a:srgbClr val="CC0000"/>
                </a:solidFill>
              </a:rPr>
              <a:t>IPv4</a:t>
            </a:r>
          </a:p>
        </p:txBody>
      </p:sp>
      <p:sp>
        <p:nvSpPr>
          <p:cNvPr id="1095" name="Shape 1095"/>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51</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1" nodeType="clickEffect">
                                  <p:stCondLst>
                                    <p:cond delay="0"/>
                                  </p:stCondLst>
                                  <p:iterate>
                                    <p:tmAbs val="0"/>
                                  </p:iterate>
                                  <p:childTnLst>
                                    <p:set>
                                      <p:cBhvr>
                                        <p:cTn id="6" fill="hold"/>
                                        <p:tgtEl>
                                          <p:spTgt spid="941"/>
                                        </p:tgtEl>
                                        <p:attrNameLst>
                                          <p:attrName>style.visibility</p:attrName>
                                        </p:attrNameLst>
                                      </p:cBhvr>
                                      <p:to>
                                        <p:strVal val="visible"/>
                                      </p:to>
                                    </p:set>
                                    <p:animEffect transition="in" filter="wipe(left)">
                                      <p:cBhvr>
                                        <p:cTn id="7" dur="1000"/>
                                        <p:tgtEl>
                                          <p:spTgt spid="94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2" nodeType="clickEffect">
                                  <p:stCondLst>
                                    <p:cond delay="0"/>
                                  </p:stCondLst>
                                  <p:iterate>
                                    <p:tmAbs val="0"/>
                                  </p:iterate>
                                  <p:childTnLst>
                                    <p:set>
                                      <p:cBhvr>
                                        <p:cTn id="11" fill="hold"/>
                                        <p:tgtEl>
                                          <p:spTgt spid="951"/>
                                        </p:tgtEl>
                                        <p:attrNameLst>
                                          <p:attrName>style.visibility</p:attrName>
                                        </p:attrNameLst>
                                      </p:cBhvr>
                                      <p:to>
                                        <p:strVal val="visible"/>
                                      </p:to>
                                    </p:set>
                                    <p:animEffect transition="in" filter="wipe(left)">
                                      <p:cBhvr>
                                        <p:cTn id="12" dur="1000"/>
                                        <p:tgtEl>
                                          <p:spTgt spid="95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3" nodeType="clickEffect">
                                  <p:stCondLst>
                                    <p:cond delay="0"/>
                                  </p:stCondLst>
                                  <p:iterate>
                                    <p:tmAbs val="0"/>
                                  </p:iterate>
                                  <p:childTnLst>
                                    <p:set>
                                      <p:cBhvr>
                                        <p:cTn id="16" fill="hold"/>
                                        <p:tgtEl>
                                          <p:spTgt spid="968"/>
                                        </p:tgtEl>
                                        <p:attrNameLst>
                                          <p:attrName>style.visibility</p:attrName>
                                        </p:attrNameLst>
                                      </p:cBhvr>
                                      <p:to>
                                        <p:strVal val="visible"/>
                                      </p:to>
                                    </p:set>
                                    <p:animEffect transition="in" filter="wipe(left)">
                                      <p:cBhvr>
                                        <p:cTn id="17" dur="1000"/>
                                        <p:tgtEl>
                                          <p:spTgt spid="96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4" nodeType="clickEffect">
                                  <p:stCondLst>
                                    <p:cond delay="0"/>
                                  </p:stCondLst>
                                  <p:iterate>
                                    <p:tmAbs val="0"/>
                                  </p:iterate>
                                  <p:childTnLst>
                                    <p:set>
                                      <p:cBhvr>
                                        <p:cTn id="21" fill="hold"/>
                                        <p:tgtEl>
                                          <p:spTgt spid="958"/>
                                        </p:tgtEl>
                                        <p:attrNameLst>
                                          <p:attrName>style.visibility</p:attrName>
                                        </p:attrNameLst>
                                      </p:cBhvr>
                                      <p:to>
                                        <p:strVal val="visible"/>
                                      </p:to>
                                    </p:set>
                                    <p:animEffect transition="in" filter="wipe(left)">
                                      <p:cBhvr>
                                        <p:cTn id="22" dur="1000"/>
                                        <p:tgtEl>
                                          <p:spTgt spid="9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1" grpId="1" animBg="1" advAuto="0"/>
      <p:bldP spid="951" grpId="2" animBg="1" advAuto="0"/>
      <p:bldP spid="958" grpId="4" animBg="1" advAuto="0"/>
      <p:bldP spid="968" grpId="3" animBg="1" advAuto="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 name="Shape 690"/>
          <p:cNvSpPr/>
          <p:nvPr/>
        </p:nvSpPr>
        <p:spPr>
          <a:xfrm>
            <a:off x="1065213" y="6160812"/>
            <a:ext cx="1905001" cy="362227"/>
          </a:xfrm>
          <a:prstGeom prst="rect">
            <a:avLst/>
          </a:prstGeom>
          <a:ln w="12700">
            <a:miter lim="400000"/>
          </a:ln>
          <a:extLst>
            <a:ext uri="{C572A759-6A51-4108-AA02-DFA0A04FC94B}">
              <ma14:wrappingTextBoxFlag xmlns:ma14="http://schemas.microsoft.com/office/mac/drawingml/2011/main" xmlns="" val="1"/>
            </a:ext>
          </a:extLst>
        </p:spPr>
        <p:txBody>
          <a:bodyPr lIns="42202" tIns="42202" rIns="42202" bIns="42202" anchor="b">
            <a:spAutoFit/>
          </a:bodyPr>
          <a:lstStyle>
            <a:lvl1pPr>
              <a:defRPr sz="1200" i="1">
                <a:latin typeface="Times New Roman"/>
                <a:ea typeface="Times New Roman"/>
                <a:cs typeface="Times New Roman"/>
                <a:sym typeface="Times New Roman"/>
              </a:defRPr>
            </a:lvl1pPr>
          </a:lstStyle>
          <a:p>
            <a:pPr lvl="0">
              <a:defRPr sz="1800" i="0"/>
            </a:pPr>
            <a:r>
              <a:rPr/>
              <a:t> </a:t>
            </a:r>
          </a:p>
        </p:txBody>
      </p:sp>
      <p:sp>
        <p:nvSpPr>
          <p:cNvPr id="691" name="Shape 691"/>
          <p:cNvSpPr>
            <a:spLocks noGrp="1"/>
          </p:cNvSpPr>
          <p:nvPr>
            <p:ph type="title"/>
          </p:nvPr>
        </p:nvSpPr>
        <p:spPr>
          <a:xfrm>
            <a:off x="512762" y="436562"/>
            <a:ext cx="8004176" cy="898526"/>
          </a:xfrm>
          <a:prstGeom prst="rect">
            <a:avLst/>
          </a:prstGeom>
          <a:extLst>
            <a:ext uri="{C572A759-6A51-4108-AA02-DFA0A04FC94B}">
              <ma14:wrappingTextBoxFlag xmlns:ma14="http://schemas.microsoft.com/office/mac/drawingml/2011/main" xmlns="" val="1"/>
            </a:ext>
          </a:extLst>
        </p:spPr>
        <p:txBody>
          <a:bodyPr lIns="42202" tIns="42202" rIns="42202" bIns="42202" anchor="ctr">
            <a:normAutofit/>
          </a:bodyPr>
          <a:lstStyle>
            <a:lvl1pPr defTabSz="895350">
              <a:defRPr sz="4300">
                <a:solidFill>
                  <a:srgbClr val="000099"/>
                </a:solidFill>
                <a:latin typeface="Gill Sans MT"/>
                <a:ea typeface="Gill Sans MT"/>
                <a:cs typeface="Gill Sans MT"/>
                <a:sym typeface="Gill Sans MT"/>
              </a:defRPr>
            </a:lvl1pPr>
          </a:lstStyle>
          <a:p>
            <a:pPr lvl="0">
              <a:defRPr sz="1800">
                <a:solidFill>
                  <a:srgbClr val="000000"/>
                </a:solidFill>
              </a:defRPr>
            </a:pPr>
            <a:r>
              <a:rPr sz="3600" dirty="0"/>
              <a:t>Address Resolution Protocol (ARP)</a:t>
            </a:r>
          </a:p>
        </p:txBody>
      </p:sp>
      <p:sp>
        <p:nvSpPr>
          <p:cNvPr id="692" name="Shape 692"/>
          <p:cNvSpPr>
            <a:spLocks noGrp="1"/>
          </p:cNvSpPr>
          <p:nvPr>
            <p:ph type="body" idx="1"/>
          </p:nvPr>
        </p:nvSpPr>
        <p:spPr>
          <a:xfrm>
            <a:off x="1017587" y="2092326"/>
            <a:ext cx="7869238" cy="3725863"/>
          </a:xfrm>
          <a:prstGeom prst="rect">
            <a:avLst/>
          </a:prstGeom>
          <a:extLst>
            <a:ext uri="{C572A759-6A51-4108-AA02-DFA0A04FC94B}">
              <ma14:wrappingTextBoxFlag xmlns:ma14="http://schemas.microsoft.com/office/mac/drawingml/2011/main" xmlns="" val="1"/>
            </a:ext>
          </a:extLst>
        </p:spPr>
        <p:txBody>
          <a:bodyPr lIns="42202" tIns="42202" rIns="42202" bIns="42202">
            <a:normAutofit/>
          </a:bodyPr>
          <a:lstStyle/>
          <a:p>
            <a:pPr marL="444896" indent="-444896" defTabSz="749300">
              <a:lnSpc>
                <a:spcPct val="85000"/>
              </a:lnSpc>
              <a:spcBef>
                <a:spcPts val="500"/>
              </a:spcBef>
              <a:buClr>
                <a:srgbClr val="000099"/>
              </a:buClr>
              <a:buSzPct val="65000"/>
              <a:buFont typeface="Wingdings"/>
              <a:buChar char="❖"/>
              <a:defRPr sz="1800"/>
            </a:pPr>
            <a:r>
              <a:rPr sz="1900">
                <a:latin typeface="Gill Sans MT"/>
                <a:ea typeface="Gill Sans MT"/>
                <a:cs typeface="Gill Sans MT"/>
                <a:sym typeface="Gill Sans MT"/>
              </a:rPr>
              <a:t>Because there are both network -layer addresses (IP address) and  link-layer addresses (that is MAC address), there is a need to translate between them </a:t>
            </a:r>
          </a:p>
          <a:p>
            <a:pPr marL="280987" indent="-280987" defTabSz="749300">
              <a:lnSpc>
                <a:spcPct val="85000"/>
              </a:lnSpc>
              <a:spcBef>
                <a:spcPts val="500"/>
              </a:spcBef>
              <a:buClr>
                <a:srgbClr val="000099"/>
              </a:buClr>
              <a:buSzPct val="65000"/>
              <a:buFont typeface="Wingdings"/>
              <a:buChar char="❖"/>
              <a:defRPr sz="1800"/>
            </a:pPr>
            <a:endParaRPr sz="1900">
              <a:latin typeface="Gill Sans MT"/>
              <a:ea typeface="Gill Sans MT"/>
              <a:cs typeface="Gill Sans MT"/>
              <a:sym typeface="Gill Sans MT"/>
            </a:endParaRPr>
          </a:p>
          <a:p>
            <a:pPr marL="444896" indent="-444896" defTabSz="749300">
              <a:lnSpc>
                <a:spcPct val="85000"/>
              </a:lnSpc>
              <a:spcBef>
                <a:spcPts val="500"/>
              </a:spcBef>
              <a:buClr>
                <a:srgbClr val="000099"/>
              </a:buClr>
              <a:buSzPct val="65000"/>
              <a:buFont typeface="Wingdings"/>
              <a:buChar char="❖"/>
              <a:defRPr sz="1800"/>
            </a:pPr>
            <a:r>
              <a:rPr sz="1900">
                <a:latin typeface="Gill Sans MT"/>
                <a:ea typeface="Gill Sans MT"/>
                <a:cs typeface="Gill Sans MT"/>
                <a:sym typeface="Gill Sans MT"/>
              </a:rPr>
              <a:t>For Internet, this translation is the job of the</a:t>
            </a:r>
            <a:r>
              <a:rPr sz="1900" b="1">
                <a:latin typeface="Gill Sans MT"/>
                <a:ea typeface="Gill Sans MT"/>
                <a:cs typeface="Gill Sans MT"/>
                <a:sym typeface="Gill Sans MT"/>
              </a:rPr>
              <a:t> Address Resolution Protocol (ARB) </a:t>
            </a:r>
          </a:p>
          <a:p>
            <a:pPr marL="280987" indent="-280987" defTabSz="749300">
              <a:lnSpc>
                <a:spcPct val="85000"/>
              </a:lnSpc>
              <a:spcBef>
                <a:spcPts val="500"/>
              </a:spcBef>
              <a:buClr>
                <a:srgbClr val="000099"/>
              </a:buClr>
              <a:buSzPct val="65000"/>
              <a:buFont typeface="Wingdings"/>
              <a:buChar char="❖"/>
              <a:defRPr sz="1800"/>
            </a:pPr>
            <a:endParaRPr sz="1900">
              <a:latin typeface="Gill Sans MT"/>
              <a:ea typeface="Gill Sans MT"/>
              <a:cs typeface="Gill Sans MT"/>
              <a:sym typeface="Gill Sans MT"/>
            </a:endParaRPr>
          </a:p>
          <a:p>
            <a:pPr marL="444896" indent="-444896" defTabSz="749300">
              <a:lnSpc>
                <a:spcPct val="85000"/>
              </a:lnSpc>
              <a:spcBef>
                <a:spcPts val="500"/>
              </a:spcBef>
              <a:buClr>
                <a:srgbClr val="000099"/>
              </a:buClr>
              <a:buSzPct val="65000"/>
              <a:buFont typeface="Wingdings"/>
              <a:buChar char="❖"/>
              <a:defRPr sz="1800"/>
            </a:pPr>
            <a:r>
              <a:rPr sz="1900">
                <a:latin typeface="Gill Sans MT"/>
                <a:ea typeface="Gill Sans MT"/>
                <a:cs typeface="Gill Sans MT"/>
                <a:sym typeface="Gill Sans MT"/>
              </a:rPr>
              <a:t>MAC address allocation administered by IEEE. Manufacturer buys portion of MAC address space (to ensure uniqueness)</a:t>
            </a:r>
          </a:p>
          <a:p>
            <a:pPr marL="444896" indent="-444896" defTabSz="749300">
              <a:lnSpc>
                <a:spcPct val="85000"/>
              </a:lnSpc>
              <a:spcBef>
                <a:spcPts val="500"/>
              </a:spcBef>
              <a:buClr>
                <a:srgbClr val="000099"/>
              </a:buClr>
              <a:buSzPct val="65000"/>
              <a:buFont typeface="Wingdings"/>
              <a:buChar char="❖"/>
              <a:defRPr sz="1800"/>
            </a:pPr>
            <a:r>
              <a:rPr sz="1900">
                <a:latin typeface="Gill Sans MT"/>
                <a:ea typeface="Gill Sans MT"/>
                <a:cs typeface="Gill Sans MT"/>
                <a:sym typeface="Gill Sans MT"/>
              </a:rPr>
              <a:t>Analogy:</a:t>
            </a:r>
          </a:p>
          <a:p>
            <a:pPr marL="620977" lvl="1" indent="-246327" defTabSz="749300">
              <a:lnSpc>
                <a:spcPct val="85000"/>
              </a:lnSpc>
              <a:spcBef>
                <a:spcPts val="500"/>
              </a:spcBef>
              <a:buClr>
                <a:srgbClr val="000099"/>
              </a:buClr>
              <a:buSzPct val="100000"/>
              <a:buFont typeface="Wingdings"/>
              <a:buChar char="▪"/>
              <a:defRPr sz="1800"/>
            </a:pPr>
            <a:r>
              <a:rPr sz="1900">
                <a:latin typeface="Gill Sans MT"/>
                <a:ea typeface="Gill Sans MT"/>
                <a:cs typeface="Gill Sans MT"/>
                <a:sym typeface="Gill Sans MT"/>
              </a:rPr>
              <a:t>MAC address: like Social Security Number</a:t>
            </a:r>
          </a:p>
          <a:p>
            <a:pPr marL="620977" lvl="1" indent="-246327" defTabSz="749300">
              <a:lnSpc>
                <a:spcPct val="85000"/>
              </a:lnSpc>
              <a:spcBef>
                <a:spcPts val="500"/>
              </a:spcBef>
              <a:buClr>
                <a:srgbClr val="000099"/>
              </a:buClr>
              <a:buSzPct val="100000"/>
              <a:buFont typeface="Wingdings"/>
              <a:buChar char="▪"/>
              <a:defRPr sz="1800"/>
            </a:pPr>
            <a:r>
              <a:rPr sz="1900">
                <a:latin typeface="Gill Sans MT"/>
                <a:ea typeface="Gill Sans MT"/>
                <a:cs typeface="Gill Sans MT"/>
                <a:sym typeface="Gill Sans MT"/>
              </a:rPr>
              <a:t>IP address: like postal address</a:t>
            </a:r>
          </a:p>
        </p:txBody>
      </p:sp>
      <p:pic>
        <p:nvPicPr>
          <p:cNvPr id="693" name="underline_base.png" descr="underline_base"/>
          <p:cNvPicPr/>
          <p:nvPr/>
        </p:nvPicPr>
        <p:blipFill>
          <a:blip r:embed="rId2" cstate="print">
            <a:extLst/>
          </a:blip>
          <a:stretch>
            <a:fillRect/>
          </a:stretch>
        </p:blipFill>
        <p:spPr>
          <a:xfrm>
            <a:off x="792163" y="1228725"/>
            <a:ext cx="4113213" cy="173038"/>
          </a:xfrm>
          <a:prstGeom prst="rect">
            <a:avLst/>
          </a:prstGeom>
          <a:ln w="12700">
            <a:miter lim="400000"/>
          </a:ln>
        </p:spPr>
      </p:pic>
    </p:spTree>
    <p:extLst>
      <p:ext uri="{BB962C8B-B14F-4D97-AF65-F5344CB8AC3E}">
        <p14:creationId xmlns:p14="http://schemas.microsoft.com/office/powerpoint/2010/main" val="1262150701"/>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hape 45"/>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46" name="Shape 46"/>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NAT: network address translation</a:t>
            </a:r>
          </a:p>
        </p:txBody>
      </p:sp>
      <p:pic>
        <p:nvPicPr>
          <p:cNvPr id="47"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pic>
        <p:nvPicPr>
          <p:cNvPr id="48" name="Screen Shot 2014-02-25 at 12.41.51 AM.png"/>
          <p:cNvPicPr/>
          <p:nvPr/>
        </p:nvPicPr>
        <p:blipFill>
          <a:blip r:embed="rId3">
            <a:extLst/>
          </a:blip>
          <a:stretch>
            <a:fillRect/>
          </a:stretch>
        </p:blipFill>
        <p:spPr>
          <a:xfrm>
            <a:off x="781050" y="1946275"/>
            <a:ext cx="8166100" cy="3530600"/>
          </a:xfrm>
          <a:prstGeom prst="rect">
            <a:avLst/>
          </a:prstGeom>
          <a:ln w="12700">
            <a:miter lim="400000"/>
          </a:ln>
        </p:spPr>
      </p:pic>
      <p:sp>
        <p:nvSpPr>
          <p:cNvPr id="49" name="Shape 49"/>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6</a:t>
            </a: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5" name="Shape 695"/>
          <p:cNvSpPr/>
          <p:nvPr/>
        </p:nvSpPr>
        <p:spPr>
          <a:xfrm>
            <a:off x="2133600" y="1739900"/>
            <a:ext cx="7391400" cy="4852988"/>
          </a:xfrm>
          <a:prstGeom prst="rect">
            <a:avLst/>
          </a:prstGeom>
          <a:gradFill>
            <a:gsLst>
              <a:gs pos="0">
                <a:srgbClr val="FFFFFF"/>
              </a:gs>
              <a:gs pos="50000">
                <a:srgbClr val="FFFFFF"/>
              </a:gs>
              <a:gs pos="100000">
                <a:srgbClr val="FFFFFF"/>
              </a:gs>
            </a:gsLst>
            <a:lin ang="2700000"/>
          </a:gradFill>
          <a:ln w="12700">
            <a:miter lim="400000"/>
          </a:ln>
        </p:spPr>
        <p:txBody>
          <a:bodyPr lIns="0" tIns="0" rIns="0" bIns="0" anchor="ctr"/>
          <a:lstStyle/>
          <a:p>
            <a:pPr defTabSz="642937">
              <a:defRPr sz="1600">
                <a:latin typeface="Times New Roman"/>
                <a:ea typeface="Times New Roman"/>
                <a:cs typeface="Times New Roman"/>
                <a:sym typeface="Times New Roman"/>
              </a:defRPr>
            </a:pPr>
            <a:endParaRPr/>
          </a:p>
        </p:txBody>
      </p:sp>
      <p:sp>
        <p:nvSpPr>
          <p:cNvPr id="696" name="Shape 696"/>
          <p:cNvSpPr/>
          <p:nvPr/>
        </p:nvSpPr>
        <p:spPr>
          <a:xfrm>
            <a:off x="381001" y="263526"/>
            <a:ext cx="9142413" cy="6329363"/>
          </a:xfrm>
          <a:prstGeom prst="roundRect">
            <a:avLst>
              <a:gd name="adj" fmla="val 0"/>
            </a:avLst>
          </a:prstGeom>
          <a:solidFill>
            <a:srgbClr val="FFFFFF"/>
          </a:solidFill>
          <a:ln w="3175">
            <a:solidFill/>
            <a:miter lim="0"/>
          </a:ln>
        </p:spPr>
        <p:txBody>
          <a:bodyPr lIns="0" tIns="0" rIns="0" bIns="0"/>
          <a:lstStyle/>
          <a:p>
            <a:pPr defTabSz="642937">
              <a:defRPr sz="900">
                <a:latin typeface="Times New Roman"/>
                <a:ea typeface="Times New Roman"/>
                <a:cs typeface="Times New Roman"/>
                <a:sym typeface="Times New Roman"/>
              </a:defRPr>
            </a:pPr>
            <a:endParaRPr sz="900"/>
          </a:p>
        </p:txBody>
      </p:sp>
      <p:pic>
        <p:nvPicPr>
          <p:cNvPr id="697" name="underline_base.png" descr="underline_base"/>
          <p:cNvPicPr/>
          <p:nvPr/>
        </p:nvPicPr>
        <p:blipFill>
          <a:blip r:embed="rId2" cstate="print">
            <a:extLst/>
          </a:blip>
          <a:stretch>
            <a:fillRect/>
          </a:stretch>
        </p:blipFill>
        <p:spPr>
          <a:xfrm>
            <a:off x="1198562" y="1111250"/>
            <a:ext cx="6751638" cy="160338"/>
          </a:xfrm>
          <a:prstGeom prst="rect">
            <a:avLst/>
          </a:prstGeom>
          <a:ln w="12700">
            <a:miter lim="400000"/>
          </a:ln>
        </p:spPr>
      </p:pic>
      <p:sp>
        <p:nvSpPr>
          <p:cNvPr id="698" name="Shape 698"/>
          <p:cNvSpPr>
            <a:spLocks noGrp="1"/>
          </p:cNvSpPr>
          <p:nvPr>
            <p:ph type="title"/>
          </p:nvPr>
        </p:nvSpPr>
        <p:spPr>
          <a:xfrm>
            <a:off x="1195388" y="485775"/>
            <a:ext cx="7561263" cy="831850"/>
          </a:xfrm>
          <a:prstGeom prst="rect">
            <a:avLst/>
          </a:prstGeom>
          <a:extLst>
            <a:ext uri="{C572A759-6A51-4108-AA02-DFA0A04FC94B}">
              <ma14:wrappingTextBoxFlag xmlns:ma14="http://schemas.microsoft.com/office/mac/drawingml/2011/main" xmlns="" val="1"/>
            </a:ext>
          </a:extLst>
        </p:spPr>
        <p:txBody>
          <a:bodyPr lIns="29674" tIns="29674" rIns="29674" bIns="29674" anchor="ctr">
            <a:normAutofit/>
          </a:bodyPr>
          <a:lstStyle>
            <a:lvl1pPr defTabSz="642937">
              <a:defRPr sz="2600">
                <a:solidFill>
                  <a:srgbClr val="000099"/>
                </a:solidFill>
                <a:latin typeface="Gill Sans MT"/>
                <a:ea typeface="Gill Sans MT"/>
                <a:cs typeface="Gill Sans MT"/>
                <a:sym typeface="Gill Sans MT"/>
              </a:defRPr>
            </a:lvl1pPr>
          </a:lstStyle>
          <a:p>
            <a:pPr lvl="0">
              <a:defRPr sz="1800">
                <a:solidFill>
                  <a:srgbClr val="000000"/>
                </a:solidFill>
              </a:defRPr>
            </a:pPr>
            <a:r>
              <a:rPr/>
              <a:t>ARP: address resolution protocol</a:t>
            </a:r>
          </a:p>
        </p:txBody>
      </p:sp>
      <p:sp>
        <p:nvSpPr>
          <p:cNvPr id="699" name="Shape 699"/>
          <p:cNvSpPr>
            <a:spLocks noGrp="1"/>
          </p:cNvSpPr>
          <p:nvPr>
            <p:ph type="body" idx="1"/>
          </p:nvPr>
        </p:nvSpPr>
        <p:spPr>
          <a:xfrm>
            <a:off x="5241925" y="2219325"/>
            <a:ext cx="3684588" cy="3582988"/>
          </a:xfrm>
          <a:prstGeom prst="rect">
            <a:avLst/>
          </a:prstGeom>
          <a:extLst>
            <a:ext uri="{C572A759-6A51-4108-AA02-DFA0A04FC94B}">
              <ma14:wrappingTextBoxFlag xmlns:ma14="http://schemas.microsoft.com/office/mac/drawingml/2011/main" xmlns="" val="1"/>
            </a:ext>
          </a:extLst>
        </p:spPr>
        <p:txBody>
          <a:bodyPr lIns="29674" tIns="29674" rIns="29674" bIns="29674">
            <a:normAutofit/>
          </a:bodyPr>
          <a:lstStyle/>
          <a:p>
            <a:pPr defTabSz="914400">
              <a:lnSpc>
                <a:spcPct val="85000"/>
              </a:lnSpc>
              <a:spcBef>
                <a:spcPts val="500"/>
              </a:spcBef>
              <a:defRPr sz="1800"/>
            </a:pPr>
            <a:r>
              <a:rPr sz="1400" i="1">
                <a:solidFill>
                  <a:srgbClr val="CC0000"/>
                </a:solidFill>
                <a:latin typeface="Gill Sans MT"/>
                <a:ea typeface="Gill Sans MT"/>
                <a:cs typeface="Gill Sans MT"/>
                <a:sym typeface="Gill Sans MT"/>
              </a:rPr>
              <a:t>ARP table: </a:t>
            </a:r>
            <a:r>
              <a:rPr sz="1400">
                <a:latin typeface="Gill Sans MT"/>
                <a:ea typeface="Gill Sans MT"/>
                <a:cs typeface="Gill Sans MT"/>
                <a:sym typeface="Gill Sans MT"/>
              </a:rPr>
              <a:t>each IP node (host, router) on LAN has table</a:t>
            </a:r>
          </a:p>
          <a:p>
            <a:pPr marL="777345" lvl="1" indent="-320145" defTabSz="914400">
              <a:lnSpc>
                <a:spcPct val="85000"/>
              </a:lnSpc>
              <a:spcBef>
                <a:spcPts val="500"/>
              </a:spcBef>
              <a:buClr>
                <a:srgbClr val="000099"/>
              </a:buClr>
              <a:buSzPct val="100000"/>
              <a:buFont typeface="Wingdings"/>
              <a:buChar char="▪"/>
              <a:defRPr sz="1800"/>
            </a:pPr>
            <a:r>
              <a:rPr sz="2200">
                <a:latin typeface="Gill Sans MT"/>
                <a:ea typeface="Gill Sans MT"/>
                <a:cs typeface="Gill Sans MT"/>
                <a:sym typeface="Gill Sans MT"/>
              </a:rPr>
              <a:t>IP/MAC address mappings for some LAN nodes:</a:t>
            </a:r>
          </a:p>
          <a:p>
            <a:pPr defTabSz="914400">
              <a:lnSpc>
                <a:spcPct val="85000"/>
              </a:lnSpc>
              <a:spcBef>
                <a:spcPts val="400"/>
              </a:spcBef>
              <a:defRPr sz="1800"/>
            </a:pPr>
            <a:r>
              <a:rPr sz="1100">
                <a:latin typeface="Gill Sans MT"/>
                <a:ea typeface="Gill Sans MT"/>
                <a:cs typeface="Gill Sans MT"/>
                <a:sym typeface="Gill Sans MT"/>
              </a:rPr>
              <a:t>          </a:t>
            </a:r>
            <a:r>
              <a:rPr sz="1100">
                <a:solidFill>
                  <a:srgbClr val="CC0000"/>
                </a:solidFill>
                <a:latin typeface="Gill Sans MT"/>
                <a:ea typeface="Gill Sans MT"/>
                <a:cs typeface="Gill Sans MT"/>
                <a:sym typeface="Gill Sans MT"/>
              </a:rPr>
              <a:t>&lt; IP address; MAC address; TTL&gt;</a:t>
            </a:r>
          </a:p>
          <a:p>
            <a:pPr marL="777345" lvl="1" indent="-320145" defTabSz="914400">
              <a:lnSpc>
                <a:spcPct val="85000"/>
              </a:lnSpc>
              <a:spcBef>
                <a:spcPts val="500"/>
              </a:spcBef>
              <a:buClr>
                <a:srgbClr val="000099"/>
              </a:buClr>
              <a:buSzPct val="100000"/>
              <a:buFont typeface="Wingdings"/>
              <a:buChar char="▪"/>
              <a:defRPr sz="1800"/>
            </a:pPr>
            <a:r>
              <a:rPr sz="2200">
                <a:latin typeface="Gill Sans MT"/>
                <a:ea typeface="Gill Sans MT"/>
                <a:cs typeface="Gill Sans MT"/>
                <a:sym typeface="Gill Sans MT"/>
              </a:rPr>
              <a:t>TTL (Time To Live): time after which address mapping will be forgotten (typically 20 min)</a:t>
            </a:r>
          </a:p>
        </p:txBody>
      </p:sp>
      <p:grpSp>
        <p:nvGrpSpPr>
          <p:cNvPr id="702" name="Group 702"/>
          <p:cNvGrpSpPr/>
          <p:nvPr/>
        </p:nvGrpSpPr>
        <p:grpSpPr>
          <a:xfrm>
            <a:off x="1106489" y="1462086"/>
            <a:ext cx="3827465" cy="1179516"/>
            <a:chOff x="0" y="-1"/>
            <a:chExt cx="3827463" cy="1179514"/>
          </a:xfrm>
        </p:grpSpPr>
        <p:sp>
          <p:nvSpPr>
            <p:cNvPr id="700" name="Shape 700"/>
            <p:cNvSpPr/>
            <p:nvPr/>
          </p:nvSpPr>
          <p:spPr>
            <a:xfrm>
              <a:off x="127484" y="14651"/>
              <a:ext cx="3699979" cy="51389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p>
              <a:pPr defTabSz="642937">
                <a:defRPr sz="1800"/>
              </a:pPr>
              <a:r>
                <a:rPr sz="1100" dirty="0">
                  <a:solidFill>
                    <a:srgbClr val="CC0000"/>
                  </a:solidFill>
                  <a:latin typeface="Arial"/>
                  <a:ea typeface="Arial"/>
                  <a:cs typeface="Arial"/>
                  <a:sym typeface="Arial"/>
                </a:rPr>
                <a:t>Question:</a:t>
              </a:r>
              <a:r>
                <a:rPr sz="1100" dirty="0">
                  <a:latin typeface="Arial"/>
                  <a:ea typeface="Arial"/>
                  <a:cs typeface="Arial"/>
                  <a:sym typeface="Arial"/>
                </a:rPr>
                <a:t> how to determine</a:t>
              </a:r>
            </a:p>
            <a:p>
              <a:pPr defTabSz="642937">
                <a:defRPr sz="1800"/>
              </a:pPr>
              <a:r>
                <a:rPr sz="1100" dirty="0">
                  <a:latin typeface="Arial"/>
                  <a:ea typeface="Arial"/>
                  <a:cs typeface="Arial"/>
                  <a:sym typeface="Arial"/>
                </a:rPr>
                <a:t>interface’s MAC address, knowing its IP address?</a:t>
              </a:r>
            </a:p>
          </p:txBody>
        </p:sp>
        <p:sp>
          <p:nvSpPr>
            <p:cNvPr id="701" name="Shape 701"/>
            <p:cNvSpPr/>
            <p:nvPr/>
          </p:nvSpPr>
          <p:spPr>
            <a:xfrm>
              <a:off x="0" y="-1"/>
              <a:ext cx="3823067" cy="1179514"/>
            </a:xfrm>
            <a:prstGeom prst="rect">
              <a:avLst/>
            </a:prstGeom>
            <a:noFill/>
            <a:ln w="3175" cap="flat">
              <a:solidFill>
                <a:srgbClr val="CC0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sp>
        <p:nvSpPr>
          <p:cNvPr id="703" name="Shape 703"/>
          <p:cNvSpPr/>
          <p:nvPr/>
        </p:nvSpPr>
        <p:spPr>
          <a:xfrm>
            <a:off x="2409781" y="3911576"/>
            <a:ext cx="1252508" cy="1384277"/>
          </a:xfrm>
          <a:custGeom>
            <a:avLst/>
            <a:gdLst/>
            <a:ahLst/>
            <a:cxnLst>
              <a:cxn ang="0">
                <a:pos x="wd2" y="hd2"/>
              </a:cxn>
              <a:cxn ang="5400000">
                <a:pos x="wd2" y="hd2"/>
              </a:cxn>
              <a:cxn ang="10800000">
                <a:pos x="wd2" y="hd2"/>
              </a:cxn>
              <a:cxn ang="16200000">
                <a:pos x="wd2" y="hd2"/>
              </a:cxn>
            </a:cxnLst>
            <a:rect l="0" t="0" r="r" b="b"/>
            <a:pathLst>
              <a:path w="21011" h="21231" extrusionOk="0">
                <a:moveTo>
                  <a:pt x="3713" y="7"/>
                </a:moveTo>
                <a:cubicBezTo>
                  <a:pt x="1724" y="127"/>
                  <a:pt x="888" y="1108"/>
                  <a:pt x="303" y="2589"/>
                </a:cubicBezTo>
                <a:cubicBezTo>
                  <a:pt x="-282" y="4069"/>
                  <a:pt x="152" y="6960"/>
                  <a:pt x="202" y="8888"/>
                </a:cubicBezTo>
                <a:cubicBezTo>
                  <a:pt x="252" y="10817"/>
                  <a:pt x="2" y="13157"/>
                  <a:pt x="604" y="14156"/>
                </a:cubicBezTo>
                <a:cubicBezTo>
                  <a:pt x="1205" y="15154"/>
                  <a:pt x="2158" y="14018"/>
                  <a:pt x="3813" y="14878"/>
                </a:cubicBezTo>
                <a:cubicBezTo>
                  <a:pt x="5469" y="15739"/>
                  <a:pt x="8444" y="18269"/>
                  <a:pt x="10535" y="19319"/>
                </a:cubicBezTo>
                <a:cubicBezTo>
                  <a:pt x="12625" y="20369"/>
                  <a:pt x="14815" y="21487"/>
                  <a:pt x="16353" y="21178"/>
                </a:cubicBezTo>
                <a:cubicBezTo>
                  <a:pt x="17891" y="20868"/>
                  <a:pt x="18995" y="19732"/>
                  <a:pt x="19764" y="17460"/>
                </a:cubicBezTo>
                <a:cubicBezTo>
                  <a:pt x="20533" y="15188"/>
                  <a:pt x="20951" y="9869"/>
                  <a:pt x="20967" y="7545"/>
                </a:cubicBezTo>
                <a:cubicBezTo>
                  <a:pt x="20984" y="5222"/>
                  <a:pt x="21318" y="4465"/>
                  <a:pt x="19864" y="3518"/>
                </a:cubicBezTo>
                <a:cubicBezTo>
                  <a:pt x="18410" y="2571"/>
                  <a:pt x="14899" y="2468"/>
                  <a:pt x="12240" y="1866"/>
                </a:cubicBezTo>
                <a:cubicBezTo>
                  <a:pt x="9581" y="1263"/>
                  <a:pt x="5703" y="-113"/>
                  <a:pt x="3713" y="7"/>
                </a:cubicBezTo>
                <a:close/>
              </a:path>
            </a:pathLst>
          </a:custGeom>
          <a:solidFill>
            <a:srgbClr val="00CCFF"/>
          </a:solidFill>
          <a:ln w="12700">
            <a:miter lim="400000"/>
          </a:ln>
        </p:spPr>
        <p:txBody>
          <a:bodyPr lIns="0" tIns="0" rIns="0" bIns="0" anchor="ctr"/>
          <a:lstStyle/>
          <a:p>
            <a:pPr defTabSz="642937">
              <a:defRPr sz="1400">
                <a:latin typeface="Comic Sans MS"/>
                <a:ea typeface="Comic Sans MS"/>
                <a:cs typeface="Comic Sans MS"/>
                <a:sym typeface="Comic Sans MS"/>
              </a:defRPr>
            </a:pPr>
            <a:endParaRPr sz="900">
              <a:latin typeface="Arial" panose="020B0604020202020204" pitchFamily="34" charset="0"/>
              <a:cs typeface="Arial" panose="020B0604020202020204" pitchFamily="34" charset="0"/>
            </a:endParaRPr>
          </a:p>
        </p:txBody>
      </p:sp>
      <p:sp>
        <p:nvSpPr>
          <p:cNvPr id="704" name="Shape 704"/>
          <p:cNvSpPr/>
          <p:nvPr/>
        </p:nvSpPr>
        <p:spPr>
          <a:xfrm>
            <a:off x="1984375" y="4370388"/>
            <a:ext cx="439738" cy="1"/>
          </a:xfrm>
          <a:prstGeom prst="line">
            <a:avLst/>
          </a:prstGeom>
          <a:ln w="3175">
            <a:solidFill/>
            <a:round/>
          </a:ln>
        </p:spPr>
        <p:txBody>
          <a:bodyPr lIns="0" tIns="0" rIns="0" bIns="0"/>
          <a:lstStyle/>
          <a:p>
            <a:pPr defTabSz="457200">
              <a:defRPr sz="1200"/>
            </a:pPr>
            <a:endParaRPr sz="900">
              <a:latin typeface="Arial" panose="020B0604020202020204" pitchFamily="34" charset="0"/>
              <a:cs typeface="Arial" panose="020B0604020202020204" pitchFamily="34" charset="0"/>
            </a:endParaRPr>
          </a:p>
        </p:txBody>
      </p:sp>
      <p:sp>
        <p:nvSpPr>
          <p:cNvPr id="705" name="Shape 705"/>
          <p:cNvSpPr/>
          <p:nvPr/>
        </p:nvSpPr>
        <p:spPr>
          <a:xfrm>
            <a:off x="3121025" y="3592513"/>
            <a:ext cx="0" cy="450851"/>
          </a:xfrm>
          <a:prstGeom prst="line">
            <a:avLst/>
          </a:prstGeom>
          <a:ln w="3175">
            <a:solidFill/>
            <a:round/>
          </a:ln>
        </p:spPr>
        <p:txBody>
          <a:bodyPr lIns="0" tIns="0" rIns="0" bIns="0"/>
          <a:lstStyle/>
          <a:p>
            <a:pPr defTabSz="457200">
              <a:defRPr sz="1200"/>
            </a:pPr>
            <a:endParaRPr sz="900">
              <a:latin typeface="Arial" panose="020B0604020202020204" pitchFamily="34" charset="0"/>
              <a:cs typeface="Arial" panose="020B0604020202020204" pitchFamily="34" charset="0"/>
            </a:endParaRPr>
          </a:p>
        </p:txBody>
      </p:sp>
      <p:sp>
        <p:nvSpPr>
          <p:cNvPr id="706" name="Shape 706"/>
          <p:cNvSpPr/>
          <p:nvPr/>
        </p:nvSpPr>
        <p:spPr>
          <a:xfrm flipH="1">
            <a:off x="3663950" y="4486275"/>
            <a:ext cx="412750" cy="0"/>
          </a:xfrm>
          <a:prstGeom prst="line">
            <a:avLst/>
          </a:prstGeom>
          <a:ln w="3175">
            <a:solidFill/>
            <a:round/>
          </a:ln>
        </p:spPr>
        <p:txBody>
          <a:bodyPr lIns="0" tIns="0" rIns="0" bIns="0"/>
          <a:lstStyle/>
          <a:p>
            <a:pPr defTabSz="457200">
              <a:defRPr sz="1200"/>
            </a:pPr>
            <a:endParaRPr sz="900">
              <a:latin typeface="Arial" panose="020B0604020202020204" pitchFamily="34" charset="0"/>
              <a:cs typeface="Arial" panose="020B0604020202020204" pitchFamily="34" charset="0"/>
            </a:endParaRPr>
          </a:p>
        </p:txBody>
      </p:sp>
      <p:sp>
        <p:nvSpPr>
          <p:cNvPr id="707" name="Shape 707"/>
          <p:cNvSpPr/>
          <p:nvPr/>
        </p:nvSpPr>
        <p:spPr>
          <a:xfrm flipV="1">
            <a:off x="3097213" y="5176837"/>
            <a:ext cx="1" cy="301626"/>
          </a:xfrm>
          <a:prstGeom prst="line">
            <a:avLst/>
          </a:prstGeom>
          <a:ln w="3175">
            <a:solidFill/>
            <a:round/>
          </a:ln>
        </p:spPr>
        <p:txBody>
          <a:bodyPr lIns="0" tIns="0" rIns="0" bIns="0"/>
          <a:lstStyle/>
          <a:p>
            <a:pPr defTabSz="457200">
              <a:defRPr sz="1200"/>
            </a:pPr>
            <a:endParaRPr sz="900">
              <a:latin typeface="Arial" panose="020B0604020202020204" pitchFamily="34" charset="0"/>
              <a:cs typeface="Arial" panose="020B0604020202020204" pitchFamily="34" charset="0"/>
            </a:endParaRPr>
          </a:p>
        </p:txBody>
      </p:sp>
      <p:sp>
        <p:nvSpPr>
          <p:cNvPr id="708" name="Shape 708"/>
          <p:cNvSpPr/>
          <p:nvPr/>
        </p:nvSpPr>
        <p:spPr>
          <a:xfrm>
            <a:off x="3322637" y="3389312"/>
            <a:ext cx="987426" cy="3369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defTabSz="642937">
              <a:defRPr sz="800">
                <a:latin typeface="Arial"/>
                <a:ea typeface="Arial"/>
                <a:cs typeface="Arial"/>
                <a:sym typeface="Arial"/>
              </a:defRPr>
            </a:lvl1pPr>
          </a:lstStyle>
          <a:p>
            <a:pPr lvl="0">
              <a:defRPr sz="1800"/>
            </a:pPr>
            <a:r>
              <a:rPr sz="900">
                <a:latin typeface="Arial" panose="020B0604020202020204" pitchFamily="34" charset="0"/>
                <a:cs typeface="Arial" panose="020B0604020202020204" pitchFamily="34" charset="0"/>
              </a:rPr>
              <a:t>1A-2F-BB-76-09-AD</a:t>
            </a:r>
          </a:p>
        </p:txBody>
      </p:sp>
      <p:sp>
        <p:nvSpPr>
          <p:cNvPr id="709" name="Shape 709"/>
          <p:cNvSpPr/>
          <p:nvPr/>
        </p:nvSpPr>
        <p:spPr>
          <a:xfrm flipH="1">
            <a:off x="3203576" y="3530600"/>
            <a:ext cx="188913" cy="0"/>
          </a:xfrm>
          <a:prstGeom prst="line">
            <a:avLst/>
          </a:prstGeom>
          <a:ln w="3175">
            <a:solidFill/>
            <a:round/>
            <a:tailEnd type="triangle"/>
          </a:ln>
        </p:spPr>
        <p:txBody>
          <a:bodyPr lIns="0" tIns="0" rIns="0" bIns="0"/>
          <a:lstStyle/>
          <a:p>
            <a:pPr defTabSz="457200">
              <a:defRPr sz="1200"/>
            </a:pPr>
            <a:endParaRPr sz="900">
              <a:latin typeface="Arial" panose="020B0604020202020204" pitchFamily="34" charset="0"/>
              <a:cs typeface="Arial" panose="020B0604020202020204" pitchFamily="34" charset="0"/>
            </a:endParaRPr>
          </a:p>
        </p:txBody>
      </p:sp>
      <p:sp>
        <p:nvSpPr>
          <p:cNvPr id="710" name="Shape 710"/>
          <p:cNvSpPr/>
          <p:nvPr/>
        </p:nvSpPr>
        <p:spPr>
          <a:xfrm flipV="1">
            <a:off x="4086225" y="4556125"/>
            <a:ext cx="0" cy="344489"/>
          </a:xfrm>
          <a:prstGeom prst="line">
            <a:avLst/>
          </a:prstGeom>
          <a:ln w="3175">
            <a:solidFill/>
            <a:round/>
            <a:tailEnd type="triangle"/>
          </a:ln>
        </p:spPr>
        <p:txBody>
          <a:bodyPr lIns="0" tIns="0" rIns="0" bIns="0"/>
          <a:lstStyle/>
          <a:p>
            <a:pPr defTabSz="457200">
              <a:defRPr sz="1200"/>
            </a:pPr>
            <a:endParaRPr sz="900">
              <a:latin typeface="Arial" panose="020B0604020202020204" pitchFamily="34" charset="0"/>
              <a:cs typeface="Arial" panose="020B0604020202020204" pitchFamily="34" charset="0"/>
            </a:endParaRPr>
          </a:p>
        </p:txBody>
      </p:sp>
      <p:sp>
        <p:nvSpPr>
          <p:cNvPr id="711" name="Shape 711"/>
          <p:cNvSpPr/>
          <p:nvPr/>
        </p:nvSpPr>
        <p:spPr>
          <a:xfrm>
            <a:off x="3675063" y="4835525"/>
            <a:ext cx="957263" cy="3369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defTabSz="642937">
              <a:defRPr sz="800">
                <a:latin typeface="Arial"/>
                <a:ea typeface="Arial"/>
                <a:cs typeface="Arial"/>
                <a:sym typeface="Arial"/>
              </a:defRPr>
            </a:lvl1pPr>
          </a:lstStyle>
          <a:p>
            <a:pPr lvl="0">
              <a:defRPr sz="1800"/>
            </a:pPr>
            <a:r>
              <a:rPr sz="900">
                <a:latin typeface="Arial" panose="020B0604020202020204" pitchFamily="34" charset="0"/>
                <a:cs typeface="Arial" panose="020B0604020202020204" pitchFamily="34" charset="0"/>
              </a:rPr>
              <a:t>58-23-D7-FA-20-B0</a:t>
            </a:r>
          </a:p>
        </p:txBody>
      </p:sp>
      <p:sp>
        <p:nvSpPr>
          <p:cNvPr id="712" name="Shape 712"/>
          <p:cNvSpPr/>
          <p:nvPr/>
        </p:nvSpPr>
        <p:spPr>
          <a:xfrm flipH="1">
            <a:off x="3160713" y="5557838"/>
            <a:ext cx="228601" cy="1"/>
          </a:xfrm>
          <a:prstGeom prst="line">
            <a:avLst/>
          </a:prstGeom>
          <a:ln w="3175">
            <a:solidFill/>
            <a:round/>
            <a:tailEnd type="triangle"/>
          </a:ln>
        </p:spPr>
        <p:txBody>
          <a:bodyPr lIns="0" tIns="0" rIns="0" bIns="0"/>
          <a:lstStyle/>
          <a:p>
            <a:pPr defTabSz="457200">
              <a:defRPr sz="1200"/>
            </a:pPr>
            <a:endParaRPr sz="900">
              <a:latin typeface="Arial" panose="020B0604020202020204" pitchFamily="34" charset="0"/>
              <a:cs typeface="Arial" panose="020B0604020202020204" pitchFamily="34" charset="0"/>
            </a:endParaRPr>
          </a:p>
        </p:txBody>
      </p:sp>
      <p:sp>
        <p:nvSpPr>
          <p:cNvPr id="713" name="Shape 713"/>
          <p:cNvSpPr/>
          <p:nvPr/>
        </p:nvSpPr>
        <p:spPr>
          <a:xfrm>
            <a:off x="3332162" y="5411787"/>
            <a:ext cx="962026" cy="3369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defTabSz="642937">
              <a:defRPr sz="800">
                <a:latin typeface="Arial"/>
                <a:ea typeface="Arial"/>
                <a:cs typeface="Arial"/>
                <a:sym typeface="Arial"/>
              </a:defRPr>
            </a:lvl1pPr>
          </a:lstStyle>
          <a:p>
            <a:pPr lvl="0">
              <a:defRPr sz="1800"/>
            </a:pPr>
            <a:r>
              <a:rPr sz="900">
                <a:latin typeface="Arial" panose="020B0604020202020204" pitchFamily="34" charset="0"/>
                <a:cs typeface="Arial" panose="020B0604020202020204" pitchFamily="34" charset="0"/>
              </a:rPr>
              <a:t>0C-C4-11-6F-E3-98</a:t>
            </a:r>
          </a:p>
        </p:txBody>
      </p:sp>
      <p:sp>
        <p:nvSpPr>
          <p:cNvPr id="714" name="Shape 714"/>
          <p:cNvSpPr/>
          <p:nvPr/>
        </p:nvSpPr>
        <p:spPr>
          <a:xfrm flipV="1">
            <a:off x="1951038" y="4465637"/>
            <a:ext cx="1" cy="306388"/>
          </a:xfrm>
          <a:prstGeom prst="line">
            <a:avLst/>
          </a:prstGeom>
          <a:ln w="3175">
            <a:solidFill/>
            <a:round/>
            <a:tailEnd type="triangle"/>
          </a:ln>
        </p:spPr>
        <p:txBody>
          <a:bodyPr lIns="0" tIns="0" rIns="0" bIns="0"/>
          <a:lstStyle/>
          <a:p>
            <a:pPr defTabSz="457200">
              <a:defRPr sz="1200"/>
            </a:pPr>
            <a:endParaRPr sz="900">
              <a:latin typeface="Arial" panose="020B0604020202020204" pitchFamily="34" charset="0"/>
              <a:cs typeface="Arial" panose="020B0604020202020204" pitchFamily="34" charset="0"/>
            </a:endParaRPr>
          </a:p>
        </p:txBody>
      </p:sp>
      <p:sp>
        <p:nvSpPr>
          <p:cNvPr id="715" name="Shape 715"/>
          <p:cNvSpPr/>
          <p:nvPr/>
        </p:nvSpPr>
        <p:spPr>
          <a:xfrm>
            <a:off x="885826" y="4705350"/>
            <a:ext cx="936625" cy="3369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defTabSz="642937">
              <a:defRPr sz="800">
                <a:latin typeface="Arial"/>
                <a:ea typeface="Arial"/>
                <a:cs typeface="Arial"/>
                <a:sym typeface="Arial"/>
              </a:defRPr>
            </a:lvl1pPr>
          </a:lstStyle>
          <a:p>
            <a:pPr lvl="0">
              <a:defRPr sz="1800"/>
            </a:pPr>
            <a:r>
              <a:rPr sz="900">
                <a:latin typeface="Arial" panose="020B0604020202020204" pitchFamily="34" charset="0"/>
                <a:cs typeface="Arial" panose="020B0604020202020204" pitchFamily="34" charset="0"/>
              </a:rPr>
              <a:t>71-65-F7-2B-08-53</a:t>
            </a:r>
          </a:p>
        </p:txBody>
      </p:sp>
      <p:sp>
        <p:nvSpPr>
          <p:cNvPr id="716" name="Shape 716"/>
          <p:cNvSpPr/>
          <p:nvPr/>
        </p:nvSpPr>
        <p:spPr>
          <a:xfrm>
            <a:off x="2590800" y="4352925"/>
            <a:ext cx="458788" cy="198427"/>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defTabSz="642937">
              <a:defRPr sz="1100">
                <a:latin typeface="Arial"/>
                <a:ea typeface="Arial"/>
                <a:cs typeface="Arial"/>
                <a:sym typeface="Arial"/>
              </a:defRPr>
            </a:lvl1pPr>
          </a:lstStyle>
          <a:p>
            <a:pPr lvl="0">
              <a:defRPr sz="1800"/>
            </a:pPr>
            <a:r>
              <a:rPr sz="900">
                <a:latin typeface="Arial" panose="020B0604020202020204" pitchFamily="34" charset="0"/>
                <a:cs typeface="Arial" panose="020B0604020202020204" pitchFamily="34" charset="0"/>
              </a:rPr>
              <a:t>   LAN</a:t>
            </a:r>
          </a:p>
        </p:txBody>
      </p:sp>
      <p:sp>
        <p:nvSpPr>
          <p:cNvPr id="717" name="Shape 717"/>
          <p:cNvSpPr/>
          <p:nvPr/>
        </p:nvSpPr>
        <p:spPr>
          <a:xfrm>
            <a:off x="1066801" y="3646487"/>
            <a:ext cx="665163" cy="3369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defTabSz="642937">
              <a:defRPr sz="800">
                <a:latin typeface="Arial"/>
                <a:ea typeface="Arial"/>
                <a:cs typeface="Arial"/>
                <a:sym typeface="Arial"/>
              </a:defRPr>
            </a:lvl1pPr>
          </a:lstStyle>
          <a:p>
            <a:pPr lvl="0">
              <a:defRPr sz="1800"/>
            </a:pPr>
            <a:r>
              <a:rPr sz="900">
                <a:latin typeface="Arial" panose="020B0604020202020204" pitchFamily="34" charset="0"/>
                <a:cs typeface="Arial" panose="020B0604020202020204" pitchFamily="34" charset="0"/>
              </a:rPr>
              <a:t>137.196.7.23</a:t>
            </a:r>
          </a:p>
        </p:txBody>
      </p:sp>
      <p:sp>
        <p:nvSpPr>
          <p:cNvPr id="718" name="Shape 718"/>
          <p:cNvSpPr/>
          <p:nvPr/>
        </p:nvSpPr>
        <p:spPr>
          <a:xfrm>
            <a:off x="1663700" y="3883026"/>
            <a:ext cx="0" cy="227013"/>
          </a:xfrm>
          <a:prstGeom prst="line">
            <a:avLst/>
          </a:prstGeom>
          <a:ln w="3175">
            <a:solidFill/>
            <a:round/>
            <a:tailEnd type="triangle"/>
          </a:ln>
        </p:spPr>
        <p:txBody>
          <a:bodyPr lIns="0" tIns="0" rIns="0" bIns="0"/>
          <a:lstStyle/>
          <a:p>
            <a:pPr defTabSz="457200">
              <a:defRPr sz="1200"/>
            </a:pPr>
            <a:endParaRPr sz="900">
              <a:latin typeface="Arial" panose="020B0604020202020204" pitchFamily="34" charset="0"/>
              <a:cs typeface="Arial" panose="020B0604020202020204" pitchFamily="34" charset="0"/>
            </a:endParaRPr>
          </a:p>
        </p:txBody>
      </p:sp>
      <p:sp>
        <p:nvSpPr>
          <p:cNvPr id="719" name="Shape 719"/>
          <p:cNvSpPr/>
          <p:nvPr/>
        </p:nvSpPr>
        <p:spPr>
          <a:xfrm>
            <a:off x="3449638" y="3021012"/>
            <a:ext cx="665163" cy="3369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defTabSz="642937">
              <a:defRPr sz="800">
                <a:latin typeface="Arial"/>
                <a:ea typeface="Arial"/>
                <a:cs typeface="Arial"/>
                <a:sym typeface="Arial"/>
              </a:defRPr>
            </a:lvl1pPr>
          </a:lstStyle>
          <a:p>
            <a:pPr lvl="0">
              <a:defRPr sz="1800"/>
            </a:pPr>
            <a:r>
              <a:rPr sz="900">
                <a:latin typeface="Arial" panose="020B0604020202020204" pitchFamily="34" charset="0"/>
                <a:cs typeface="Arial" panose="020B0604020202020204" pitchFamily="34" charset="0"/>
              </a:rPr>
              <a:t>137.196.7.78</a:t>
            </a:r>
          </a:p>
        </p:txBody>
      </p:sp>
      <p:sp>
        <p:nvSpPr>
          <p:cNvPr id="720" name="Shape 720"/>
          <p:cNvSpPr/>
          <p:nvPr/>
        </p:nvSpPr>
        <p:spPr>
          <a:xfrm flipH="1">
            <a:off x="3294063" y="3149600"/>
            <a:ext cx="215901" cy="0"/>
          </a:xfrm>
          <a:prstGeom prst="line">
            <a:avLst/>
          </a:prstGeom>
          <a:ln w="3175">
            <a:solidFill/>
            <a:round/>
            <a:tailEnd type="triangle"/>
          </a:ln>
        </p:spPr>
        <p:txBody>
          <a:bodyPr lIns="0" tIns="0" rIns="0" bIns="0"/>
          <a:lstStyle/>
          <a:p>
            <a:pPr defTabSz="457200">
              <a:defRPr sz="1200"/>
            </a:pPr>
            <a:endParaRPr sz="900">
              <a:latin typeface="Arial" panose="020B0604020202020204" pitchFamily="34" charset="0"/>
              <a:cs typeface="Arial" panose="020B0604020202020204" pitchFamily="34" charset="0"/>
            </a:endParaRPr>
          </a:p>
        </p:txBody>
      </p:sp>
      <p:sp>
        <p:nvSpPr>
          <p:cNvPr id="721" name="Shape 721"/>
          <p:cNvSpPr/>
          <p:nvPr/>
        </p:nvSpPr>
        <p:spPr>
          <a:xfrm>
            <a:off x="4381500" y="4067176"/>
            <a:ext cx="0" cy="227013"/>
          </a:xfrm>
          <a:prstGeom prst="line">
            <a:avLst/>
          </a:prstGeom>
          <a:ln w="3175">
            <a:solidFill/>
            <a:round/>
            <a:tailEnd type="triangle"/>
          </a:ln>
        </p:spPr>
        <p:txBody>
          <a:bodyPr lIns="0" tIns="0" rIns="0" bIns="0"/>
          <a:lstStyle/>
          <a:p>
            <a:pPr defTabSz="457200">
              <a:defRPr sz="1200"/>
            </a:pPr>
            <a:endParaRPr sz="900">
              <a:latin typeface="Arial" panose="020B0604020202020204" pitchFamily="34" charset="0"/>
              <a:cs typeface="Arial" panose="020B0604020202020204" pitchFamily="34" charset="0"/>
            </a:endParaRPr>
          </a:p>
        </p:txBody>
      </p:sp>
      <p:sp>
        <p:nvSpPr>
          <p:cNvPr id="722" name="Shape 722"/>
          <p:cNvSpPr/>
          <p:nvPr/>
        </p:nvSpPr>
        <p:spPr>
          <a:xfrm>
            <a:off x="3819526" y="3851275"/>
            <a:ext cx="665163" cy="3369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defTabSz="642937">
              <a:defRPr sz="800">
                <a:latin typeface="Arial"/>
                <a:ea typeface="Arial"/>
                <a:cs typeface="Arial"/>
                <a:sym typeface="Arial"/>
              </a:defRPr>
            </a:lvl1pPr>
          </a:lstStyle>
          <a:p>
            <a:pPr lvl="0">
              <a:defRPr sz="1800"/>
            </a:pPr>
            <a:r>
              <a:rPr sz="900">
                <a:latin typeface="Arial" panose="020B0604020202020204" pitchFamily="34" charset="0"/>
                <a:cs typeface="Arial" panose="020B0604020202020204" pitchFamily="34" charset="0"/>
              </a:rPr>
              <a:t>137.196.7.14</a:t>
            </a:r>
          </a:p>
        </p:txBody>
      </p:sp>
      <p:sp>
        <p:nvSpPr>
          <p:cNvPr id="723" name="Shape 723"/>
          <p:cNvSpPr/>
          <p:nvPr/>
        </p:nvSpPr>
        <p:spPr>
          <a:xfrm>
            <a:off x="2705101" y="5803900"/>
            <a:ext cx="212725" cy="0"/>
          </a:xfrm>
          <a:prstGeom prst="line">
            <a:avLst/>
          </a:prstGeom>
          <a:ln w="3175">
            <a:solidFill/>
            <a:round/>
            <a:tailEnd type="triangle"/>
          </a:ln>
        </p:spPr>
        <p:txBody>
          <a:bodyPr lIns="0" tIns="0" rIns="0" bIns="0"/>
          <a:lstStyle/>
          <a:p>
            <a:pPr defTabSz="457200">
              <a:defRPr sz="1200"/>
            </a:pPr>
            <a:endParaRPr sz="900">
              <a:latin typeface="Arial" panose="020B0604020202020204" pitchFamily="34" charset="0"/>
              <a:cs typeface="Arial" panose="020B0604020202020204" pitchFamily="34" charset="0"/>
            </a:endParaRPr>
          </a:p>
        </p:txBody>
      </p:sp>
      <p:sp>
        <p:nvSpPr>
          <p:cNvPr id="724" name="Shape 724"/>
          <p:cNvSpPr/>
          <p:nvPr/>
        </p:nvSpPr>
        <p:spPr>
          <a:xfrm>
            <a:off x="1614488" y="5661025"/>
            <a:ext cx="665163" cy="3369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defTabSz="642937">
              <a:defRPr sz="800">
                <a:latin typeface="Arial"/>
                <a:ea typeface="Arial"/>
                <a:cs typeface="Arial"/>
                <a:sym typeface="Arial"/>
              </a:defRPr>
            </a:lvl1pPr>
          </a:lstStyle>
          <a:p>
            <a:pPr lvl="0">
              <a:defRPr sz="1800"/>
            </a:pPr>
            <a:r>
              <a:rPr sz="900">
                <a:latin typeface="Arial" panose="020B0604020202020204" pitchFamily="34" charset="0"/>
                <a:cs typeface="Arial" panose="020B0604020202020204" pitchFamily="34" charset="0"/>
              </a:rPr>
              <a:t>137.196.7.88</a:t>
            </a:r>
          </a:p>
        </p:txBody>
      </p:sp>
      <p:sp>
        <p:nvSpPr>
          <p:cNvPr id="725" name="Shape 725"/>
          <p:cNvSpPr/>
          <p:nvPr/>
        </p:nvSpPr>
        <p:spPr>
          <a:xfrm rot="16200000">
            <a:off x="4110037" y="4400551"/>
            <a:ext cx="117476" cy="180975"/>
          </a:xfrm>
          <a:prstGeom prst="rect">
            <a:avLst/>
          </a:prstGeom>
          <a:gradFill>
            <a:gsLst>
              <a:gs pos="0">
                <a:srgbClr val="008000"/>
              </a:gs>
              <a:gs pos="50000">
                <a:srgbClr val="FFFFFF"/>
              </a:gs>
              <a:gs pos="100000">
                <a:srgbClr val="008000"/>
              </a:gs>
            </a:gsLst>
          </a:gradFill>
          <a:ln w="3175">
            <a:solidFill>
              <a:srgbClr val="008000"/>
            </a:solidFill>
            <a:round/>
          </a:ln>
        </p:spPr>
        <p:txBody>
          <a:bodyPr lIns="0" tIns="0" rIns="0" bIns="0" anchor="ctr"/>
          <a:lstStyle/>
          <a:p>
            <a:pPr defTabSz="642937">
              <a:defRPr sz="1600">
                <a:latin typeface="Gill Sans MT"/>
                <a:ea typeface="Gill Sans MT"/>
                <a:cs typeface="Gill Sans MT"/>
                <a:sym typeface="Gill Sans MT"/>
              </a:defRPr>
            </a:pPr>
            <a:endParaRPr sz="900">
              <a:latin typeface="Arial" panose="020B0604020202020204" pitchFamily="34" charset="0"/>
              <a:cs typeface="Arial" panose="020B0604020202020204" pitchFamily="34" charset="0"/>
            </a:endParaRPr>
          </a:p>
        </p:txBody>
      </p:sp>
      <p:grpSp>
        <p:nvGrpSpPr>
          <p:cNvPr id="728" name="Group 728"/>
          <p:cNvGrpSpPr/>
          <p:nvPr/>
        </p:nvGrpSpPr>
        <p:grpSpPr>
          <a:xfrm>
            <a:off x="4019550" y="4286251"/>
            <a:ext cx="552450" cy="479425"/>
            <a:chOff x="0" y="0"/>
            <a:chExt cx="552450" cy="479425"/>
          </a:xfrm>
        </p:grpSpPr>
        <p:pic>
          <p:nvPicPr>
            <p:cNvPr id="726" name="desktop_computer_stylized_medium.png" descr="desktop_computer_stylized_medium"/>
            <p:cNvPicPr/>
            <p:nvPr/>
          </p:nvPicPr>
          <p:blipFill>
            <a:blip r:embed="rId3" cstate="print">
              <a:extLst/>
            </a:blip>
            <a:stretch>
              <a:fillRect/>
            </a:stretch>
          </p:blipFill>
          <p:spPr>
            <a:xfrm flipH="1">
              <a:off x="0" y="0"/>
              <a:ext cx="552450" cy="479425"/>
            </a:xfrm>
            <a:prstGeom prst="rect">
              <a:avLst/>
            </a:prstGeom>
            <a:ln w="12700" cap="flat">
              <a:noFill/>
              <a:miter lim="400000"/>
            </a:ln>
            <a:effectLst/>
          </p:spPr>
        </p:pic>
        <p:sp>
          <p:nvSpPr>
            <p:cNvPr id="727" name="Shape 727"/>
            <p:cNvSpPr/>
            <p:nvPr/>
          </p:nvSpPr>
          <p:spPr>
            <a:xfrm flipH="1">
              <a:off x="235395" y="45989"/>
              <a:ext cx="268626" cy="21953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2" y="821"/>
                  </a:lnTo>
                  <a:lnTo>
                    <a:pt x="21600" y="17257"/>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900">
                <a:latin typeface="Arial" panose="020B0604020202020204" pitchFamily="34" charset="0"/>
                <a:cs typeface="Arial" panose="020B0604020202020204" pitchFamily="34" charset="0"/>
              </a:endParaRPr>
            </a:p>
          </p:txBody>
        </p:sp>
      </p:grpSp>
      <p:grpSp>
        <p:nvGrpSpPr>
          <p:cNvPr id="733" name="Group 733"/>
          <p:cNvGrpSpPr/>
          <p:nvPr/>
        </p:nvGrpSpPr>
        <p:grpSpPr>
          <a:xfrm>
            <a:off x="1338262" y="4103688"/>
            <a:ext cx="655638" cy="481013"/>
            <a:chOff x="0" y="0"/>
            <a:chExt cx="655637" cy="481012"/>
          </a:xfrm>
        </p:grpSpPr>
        <p:sp>
          <p:nvSpPr>
            <p:cNvPr id="729" name="Shape 729"/>
            <p:cNvSpPr/>
            <p:nvPr/>
          </p:nvSpPr>
          <p:spPr>
            <a:xfrm rot="16200000">
              <a:off x="506264" y="183278"/>
              <a:ext cx="117063" cy="181686"/>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sz="900">
                <a:latin typeface="Arial" panose="020B0604020202020204" pitchFamily="34" charset="0"/>
                <a:cs typeface="Arial" panose="020B0604020202020204" pitchFamily="34" charset="0"/>
              </a:endParaRPr>
            </a:p>
          </p:txBody>
        </p:sp>
        <p:grpSp>
          <p:nvGrpSpPr>
            <p:cNvPr id="732" name="Group 732"/>
            <p:cNvGrpSpPr/>
            <p:nvPr/>
          </p:nvGrpSpPr>
          <p:grpSpPr>
            <a:xfrm>
              <a:off x="0" y="0"/>
              <a:ext cx="577774" cy="481013"/>
              <a:chOff x="0" y="0"/>
              <a:chExt cx="577773" cy="481012"/>
            </a:xfrm>
          </p:grpSpPr>
          <p:pic>
            <p:nvPicPr>
              <p:cNvPr id="730" name="desktop_computer_stylized_medium.png" descr="desktop_computer_stylized_medium"/>
              <p:cNvPicPr/>
              <p:nvPr/>
            </p:nvPicPr>
            <p:blipFill>
              <a:blip r:embed="rId4" cstate="print">
                <a:extLst/>
              </a:blip>
              <a:stretch>
                <a:fillRect/>
              </a:stretch>
            </p:blipFill>
            <p:spPr>
              <a:xfrm flipH="1">
                <a:off x="0" y="0"/>
                <a:ext cx="577774" cy="481013"/>
              </a:xfrm>
              <a:prstGeom prst="rect">
                <a:avLst/>
              </a:prstGeom>
              <a:ln w="12700" cap="flat">
                <a:noFill/>
                <a:miter lim="400000"/>
              </a:ln>
              <a:effectLst/>
            </p:spPr>
          </p:pic>
          <p:sp>
            <p:nvSpPr>
              <p:cNvPr id="731" name="Shape 731"/>
              <p:cNvSpPr/>
              <p:nvPr/>
            </p:nvSpPr>
            <p:spPr>
              <a:xfrm flipH="1">
                <a:off x="246186" y="46142"/>
                <a:ext cx="280937" cy="22025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2" y="821"/>
                    </a:lnTo>
                    <a:lnTo>
                      <a:pt x="21600" y="17257"/>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900">
                  <a:latin typeface="Arial" panose="020B0604020202020204" pitchFamily="34" charset="0"/>
                  <a:cs typeface="Arial" panose="020B0604020202020204" pitchFamily="34" charset="0"/>
                </a:endParaRPr>
              </a:p>
            </p:txBody>
          </p:sp>
        </p:grpSp>
      </p:grpSp>
      <p:grpSp>
        <p:nvGrpSpPr>
          <p:cNvPr id="738" name="Group 738"/>
          <p:cNvGrpSpPr/>
          <p:nvPr/>
        </p:nvGrpSpPr>
        <p:grpSpPr>
          <a:xfrm>
            <a:off x="2724151" y="3076576"/>
            <a:ext cx="582613" cy="511175"/>
            <a:chOff x="0" y="0"/>
            <a:chExt cx="582612" cy="511174"/>
          </a:xfrm>
        </p:grpSpPr>
        <p:sp>
          <p:nvSpPr>
            <p:cNvPr id="734" name="Shape 734"/>
            <p:cNvSpPr/>
            <p:nvPr/>
          </p:nvSpPr>
          <p:spPr>
            <a:xfrm>
              <a:off x="335683" y="342872"/>
              <a:ext cx="113788" cy="168303"/>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sz="900">
                <a:latin typeface="Arial" panose="020B0604020202020204" pitchFamily="34" charset="0"/>
                <a:cs typeface="Arial" panose="020B0604020202020204" pitchFamily="34" charset="0"/>
              </a:endParaRPr>
            </a:p>
          </p:txBody>
        </p:sp>
        <p:grpSp>
          <p:nvGrpSpPr>
            <p:cNvPr id="737" name="Group 737"/>
            <p:cNvGrpSpPr/>
            <p:nvPr/>
          </p:nvGrpSpPr>
          <p:grpSpPr>
            <a:xfrm>
              <a:off x="0" y="0"/>
              <a:ext cx="582613" cy="433820"/>
              <a:chOff x="0" y="0"/>
              <a:chExt cx="582612" cy="433819"/>
            </a:xfrm>
          </p:grpSpPr>
          <p:pic>
            <p:nvPicPr>
              <p:cNvPr id="735" name="desktop_computer_stylized_medium.png" descr="desktop_computer_stylized_medium"/>
              <p:cNvPicPr/>
              <p:nvPr/>
            </p:nvPicPr>
            <p:blipFill>
              <a:blip r:embed="rId5" cstate="print">
                <a:extLst/>
              </a:blip>
              <a:stretch>
                <a:fillRect/>
              </a:stretch>
            </p:blipFill>
            <p:spPr>
              <a:xfrm flipH="1">
                <a:off x="0" y="0"/>
                <a:ext cx="582613" cy="433820"/>
              </a:xfrm>
              <a:prstGeom prst="rect">
                <a:avLst/>
              </a:prstGeom>
              <a:ln w="12700" cap="flat">
                <a:noFill/>
                <a:miter lim="400000"/>
              </a:ln>
              <a:effectLst/>
            </p:spPr>
          </p:pic>
          <p:sp>
            <p:nvSpPr>
              <p:cNvPr id="736" name="Shape 736"/>
              <p:cNvSpPr/>
              <p:nvPr/>
            </p:nvSpPr>
            <p:spPr>
              <a:xfrm flipH="1">
                <a:off x="248260" y="41615"/>
                <a:ext cx="283278" cy="19865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3" y="821"/>
                    </a:lnTo>
                    <a:lnTo>
                      <a:pt x="21600" y="17256"/>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900">
                  <a:latin typeface="Arial" panose="020B0604020202020204" pitchFamily="34" charset="0"/>
                  <a:cs typeface="Arial" panose="020B0604020202020204" pitchFamily="34" charset="0"/>
                </a:endParaRPr>
              </a:p>
            </p:txBody>
          </p:sp>
        </p:grpSp>
      </p:grpSp>
      <p:sp>
        <p:nvSpPr>
          <p:cNvPr id="739" name="Shape 739"/>
          <p:cNvSpPr/>
          <p:nvPr/>
        </p:nvSpPr>
        <p:spPr>
          <a:xfrm>
            <a:off x="3041650" y="5473700"/>
            <a:ext cx="114300" cy="168269"/>
          </a:xfrm>
          <a:prstGeom prst="rect">
            <a:avLst/>
          </a:prstGeom>
          <a:gradFill>
            <a:gsLst>
              <a:gs pos="0">
                <a:srgbClr val="008000"/>
              </a:gs>
              <a:gs pos="50000">
                <a:srgbClr val="FFFFFF"/>
              </a:gs>
              <a:gs pos="100000">
                <a:srgbClr val="008000"/>
              </a:gs>
            </a:gsLst>
          </a:gradFill>
          <a:ln w="3175">
            <a:solidFill>
              <a:srgbClr val="008000"/>
            </a:solidFill>
            <a:round/>
          </a:ln>
        </p:spPr>
        <p:txBody>
          <a:bodyPr lIns="0" tIns="0" rIns="0" bIns="0" anchor="ctr"/>
          <a:lstStyle/>
          <a:p>
            <a:pPr defTabSz="642937">
              <a:defRPr sz="1600">
                <a:latin typeface="Gill Sans MT"/>
                <a:ea typeface="Gill Sans MT"/>
                <a:cs typeface="Gill Sans MT"/>
                <a:sym typeface="Gill Sans MT"/>
              </a:defRPr>
            </a:pPr>
            <a:endParaRPr sz="900">
              <a:latin typeface="Arial" panose="020B0604020202020204" pitchFamily="34" charset="0"/>
              <a:cs typeface="Arial" panose="020B0604020202020204" pitchFamily="34" charset="0"/>
            </a:endParaRPr>
          </a:p>
        </p:txBody>
      </p:sp>
      <p:grpSp>
        <p:nvGrpSpPr>
          <p:cNvPr id="742" name="Group 742"/>
          <p:cNvGrpSpPr/>
          <p:nvPr/>
        </p:nvGrpSpPr>
        <p:grpSpPr>
          <a:xfrm>
            <a:off x="2732088" y="5602287"/>
            <a:ext cx="539751" cy="434976"/>
            <a:chOff x="0" y="0"/>
            <a:chExt cx="539750" cy="434975"/>
          </a:xfrm>
        </p:grpSpPr>
        <p:pic>
          <p:nvPicPr>
            <p:cNvPr id="740" name="desktop_computer_stylized_medium.png" descr="desktop_computer_stylized_medium"/>
            <p:cNvPicPr/>
            <p:nvPr/>
          </p:nvPicPr>
          <p:blipFill>
            <a:blip r:embed="rId6" cstate="print">
              <a:extLst/>
            </a:blip>
            <a:stretch>
              <a:fillRect/>
            </a:stretch>
          </p:blipFill>
          <p:spPr>
            <a:xfrm flipH="1">
              <a:off x="0" y="0"/>
              <a:ext cx="539750" cy="434975"/>
            </a:xfrm>
            <a:prstGeom prst="rect">
              <a:avLst/>
            </a:prstGeom>
            <a:ln w="12700" cap="flat">
              <a:noFill/>
              <a:miter lim="400000"/>
            </a:ln>
            <a:effectLst/>
          </p:spPr>
        </p:pic>
        <p:sp>
          <p:nvSpPr>
            <p:cNvPr id="741" name="Shape 741"/>
            <p:cNvSpPr/>
            <p:nvPr/>
          </p:nvSpPr>
          <p:spPr>
            <a:xfrm flipH="1">
              <a:off x="229984" y="41726"/>
              <a:ext cx="262449" cy="19918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2" y="821"/>
                  </a:lnTo>
                  <a:lnTo>
                    <a:pt x="21600" y="17256"/>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90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81298221"/>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6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9" grpId="0" animBg="1" advAuto="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4" name="Shape 744"/>
          <p:cNvSpPr/>
          <p:nvPr/>
        </p:nvSpPr>
        <p:spPr>
          <a:xfrm>
            <a:off x="2133600" y="1739900"/>
            <a:ext cx="7391400" cy="4852988"/>
          </a:xfrm>
          <a:prstGeom prst="rect">
            <a:avLst/>
          </a:prstGeom>
          <a:gradFill>
            <a:gsLst>
              <a:gs pos="0">
                <a:srgbClr val="FFFFFF"/>
              </a:gs>
              <a:gs pos="50000">
                <a:srgbClr val="FFFFFF"/>
              </a:gs>
              <a:gs pos="100000">
                <a:srgbClr val="FFFFFF"/>
              </a:gs>
            </a:gsLst>
            <a:lin ang="2700000"/>
          </a:gradFill>
          <a:ln w="12700">
            <a:miter lim="400000"/>
          </a:ln>
        </p:spPr>
        <p:txBody>
          <a:bodyPr lIns="0" tIns="0" rIns="0" bIns="0" anchor="ctr"/>
          <a:lstStyle/>
          <a:p>
            <a:pPr defTabSz="642937">
              <a:defRPr sz="1600">
                <a:latin typeface="Times New Roman"/>
                <a:ea typeface="Times New Roman"/>
                <a:cs typeface="Times New Roman"/>
                <a:sym typeface="Times New Roman"/>
              </a:defRPr>
            </a:pPr>
            <a:endParaRPr/>
          </a:p>
        </p:txBody>
      </p:sp>
      <p:sp>
        <p:nvSpPr>
          <p:cNvPr id="745" name="Shape 745"/>
          <p:cNvSpPr/>
          <p:nvPr/>
        </p:nvSpPr>
        <p:spPr>
          <a:xfrm>
            <a:off x="381001" y="263526"/>
            <a:ext cx="9142413" cy="6329363"/>
          </a:xfrm>
          <a:prstGeom prst="roundRect">
            <a:avLst>
              <a:gd name="adj" fmla="val 0"/>
            </a:avLst>
          </a:prstGeom>
          <a:solidFill>
            <a:srgbClr val="FFFFFF"/>
          </a:solidFill>
          <a:ln w="3175">
            <a:solidFill/>
            <a:miter lim="0"/>
          </a:ln>
        </p:spPr>
        <p:txBody>
          <a:bodyPr lIns="0" tIns="0" rIns="0" bIns="0"/>
          <a:lstStyle/>
          <a:p>
            <a:pPr defTabSz="642937">
              <a:defRPr sz="900">
                <a:latin typeface="Times New Roman"/>
                <a:ea typeface="Times New Roman"/>
                <a:cs typeface="Times New Roman"/>
                <a:sym typeface="Times New Roman"/>
              </a:defRPr>
            </a:pPr>
            <a:endParaRPr sz="900"/>
          </a:p>
        </p:txBody>
      </p:sp>
      <p:sp>
        <p:nvSpPr>
          <p:cNvPr id="746" name="Shape 746"/>
          <p:cNvSpPr>
            <a:spLocks noGrp="1"/>
          </p:cNvSpPr>
          <p:nvPr>
            <p:ph type="title"/>
          </p:nvPr>
        </p:nvSpPr>
        <p:spPr>
          <a:xfrm>
            <a:off x="1223963" y="323850"/>
            <a:ext cx="7175501" cy="1055688"/>
          </a:xfrm>
          <a:prstGeom prst="rect">
            <a:avLst/>
          </a:prstGeom>
          <a:extLst>
            <a:ext uri="{C572A759-6A51-4108-AA02-DFA0A04FC94B}">
              <ma14:wrappingTextBoxFlag xmlns:ma14="http://schemas.microsoft.com/office/mac/drawingml/2011/main" xmlns="" val="1"/>
            </a:ext>
          </a:extLst>
        </p:spPr>
        <p:txBody>
          <a:bodyPr lIns="29674" tIns="29674" rIns="29674" bIns="29674" anchor="ctr">
            <a:normAutofit/>
          </a:bodyPr>
          <a:lstStyle>
            <a:lvl1pPr defTabSz="642937">
              <a:defRPr sz="2800">
                <a:solidFill>
                  <a:srgbClr val="000099"/>
                </a:solidFill>
                <a:latin typeface="Gill Sans MT"/>
                <a:ea typeface="Gill Sans MT"/>
                <a:cs typeface="Gill Sans MT"/>
                <a:sym typeface="Gill Sans MT"/>
              </a:defRPr>
            </a:lvl1pPr>
          </a:lstStyle>
          <a:p>
            <a:pPr lvl="0">
              <a:defRPr sz="1800">
                <a:solidFill>
                  <a:srgbClr val="000000"/>
                </a:solidFill>
              </a:defRPr>
            </a:pPr>
            <a:r>
              <a:rPr sz="3200" dirty="0"/>
              <a:t>ARP protocol in the Internet: same LAN</a:t>
            </a:r>
          </a:p>
        </p:txBody>
      </p:sp>
      <p:sp>
        <p:nvSpPr>
          <p:cNvPr id="747" name="Shape 747"/>
          <p:cNvSpPr>
            <a:spLocks noGrp="1"/>
          </p:cNvSpPr>
          <p:nvPr>
            <p:ph type="body" idx="1"/>
          </p:nvPr>
        </p:nvSpPr>
        <p:spPr>
          <a:xfrm>
            <a:off x="1198563" y="1443038"/>
            <a:ext cx="3517901" cy="4291013"/>
          </a:xfrm>
          <a:prstGeom prst="rect">
            <a:avLst/>
          </a:prstGeom>
          <a:extLst>
            <a:ext uri="{C572A759-6A51-4108-AA02-DFA0A04FC94B}">
              <ma14:wrappingTextBoxFlag xmlns:ma14="http://schemas.microsoft.com/office/mac/drawingml/2011/main" xmlns="" val="1"/>
            </a:ext>
          </a:extLst>
        </p:spPr>
        <p:txBody>
          <a:bodyPr lIns="29674" tIns="29674" rIns="29674" bIns="29674">
            <a:normAutofit/>
          </a:bodyPr>
          <a:lstStyle/>
          <a:p>
            <a:pPr marL="674634" indent="-674634" algn="l" defTabSz="868680" rtl="0">
              <a:lnSpc>
                <a:spcPct val="85000"/>
              </a:lnSpc>
              <a:spcBef>
                <a:spcPts val="400"/>
              </a:spcBef>
              <a:buSzPct val="100000"/>
              <a:buFont typeface="Gill Sans MT"/>
              <a:buAutoNum type="arabicPeriod"/>
              <a:defRPr sz="1800"/>
            </a:pPr>
            <a:r>
              <a:rPr sz="2090" dirty="0">
                <a:latin typeface="Gill Sans MT"/>
                <a:ea typeface="Gill Sans MT"/>
                <a:cs typeface="Gill Sans MT"/>
                <a:sym typeface="Gill Sans MT"/>
              </a:rPr>
              <a:t>A wants to send datagram to B</a:t>
            </a:r>
          </a:p>
          <a:p>
            <a:pPr marL="597217" lvl="1" indent="-162877" algn="l" defTabSz="868680" rtl="0">
              <a:lnSpc>
                <a:spcPct val="85000"/>
              </a:lnSpc>
              <a:spcBef>
                <a:spcPts val="300"/>
              </a:spcBef>
              <a:buClr>
                <a:srgbClr val="000099"/>
              </a:buClr>
              <a:buSzPct val="100000"/>
              <a:buFont typeface="Wingdings"/>
              <a:buChar char="▪"/>
              <a:defRPr sz="1800"/>
            </a:pPr>
            <a:r>
              <a:rPr sz="1710" dirty="0">
                <a:latin typeface="Gill Sans MT"/>
                <a:ea typeface="Gill Sans MT"/>
                <a:cs typeface="Gill Sans MT"/>
                <a:sym typeface="Gill Sans MT"/>
              </a:rPr>
              <a:t>B’s MAC address not in A’s ARP table.</a:t>
            </a:r>
          </a:p>
          <a:p>
            <a:pPr marL="674634" indent="-674634" algn="l" defTabSz="868680" rtl="0">
              <a:lnSpc>
                <a:spcPct val="85000"/>
              </a:lnSpc>
              <a:spcBef>
                <a:spcPts val="400"/>
              </a:spcBef>
              <a:buSzPct val="100000"/>
              <a:buFont typeface="Gill Sans MT"/>
              <a:buAutoNum type="arabicPeriod" startAt="2"/>
              <a:defRPr sz="1800"/>
            </a:pPr>
            <a:r>
              <a:rPr sz="2090" dirty="0">
                <a:latin typeface="Gill Sans MT"/>
                <a:ea typeface="Gill Sans MT"/>
                <a:cs typeface="Gill Sans MT"/>
                <a:sym typeface="Gill Sans MT"/>
              </a:rPr>
              <a:t>A </a:t>
            </a:r>
            <a:r>
              <a:rPr sz="2090" dirty="0">
                <a:solidFill>
                  <a:srgbClr val="CC0000"/>
                </a:solidFill>
                <a:latin typeface="Gill Sans MT"/>
                <a:ea typeface="Gill Sans MT"/>
                <a:cs typeface="Gill Sans MT"/>
                <a:sym typeface="Gill Sans MT"/>
              </a:rPr>
              <a:t>broadcasts</a:t>
            </a:r>
            <a:r>
              <a:rPr sz="2090" dirty="0">
                <a:latin typeface="Gill Sans MT"/>
                <a:ea typeface="Gill Sans MT"/>
                <a:cs typeface="Gill Sans MT"/>
                <a:sym typeface="Gill Sans MT"/>
              </a:rPr>
              <a:t> ARP query packet, containing B's IP address </a:t>
            </a:r>
          </a:p>
          <a:p>
            <a:pPr marL="597217" lvl="1" indent="-162877" algn="l" defTabSz="868680" rtl="0">
              <a:lnSpc>
                <a:spcPct val="85000"/>
              </a:lnSpc>
              <a:spcBef>
                <a:spcPts val="300"/>
              </a:spcBef>
              <a:buClr>
                <a:srgbClr val="000099"/>
              </a:buClr>
              <a:buSzPct val="100000"/>
              <a:buFont typeface="Wingdings"/>
              <a:buChar char="▪"/>
              <a:defRPr sz="1800"/>
            </a:pPr>
            <a:r>
              <a:rPr sz="1710" dirty="0" err="1">
                <a:latin typeface="Gill Sans MT"/>
                <a:ea typeface="Gill Sans MT"/>
                <a:cs typeface="Gill Sans MT"/>
                <a:sym typeface="Gill Sans MT"/>
              </a:rPr>
              <a:t>dest</a:t>
            </a:r>
            <a:r>
              <a:rPr sz="1710" dirty="0">
                <a:latin typeface="Gill Sans MT"/>
                <a:ea typeface="Gill Sans MT"/>
                <a:cs typeface="Gill Sans MT"/>
                <a:sym typeface="Gill Sans MT"/>
              </a:rPr>
              <a:t> MAC address = FF-FF-FF-FF-FF-FF</a:t>
            </a:r>
          </a:p>
          <a:p>
            <a:pPr marL="597217" lvl="1" indent="-162877" algn="l" defTabSz="868680" rtl="0">
              <a:lnSpc>
                <a:spcPct val="85000"/>
              </a:lnSpc>
              <a:spcBef>
                <a:spcPts val="300"/>
              </a:spcBef>
              <a:buClr>
                <a:srgbClr val="000099"/>
              </a:buClr>
              <a:buSzPct val="100000"/>
              <a:buFont typeface="Wingdings"/>
              <a:buChar char="▪"/>
              <a:defRPr sz="1800"/>
            </a:pPr>
            <a:r>
              <a:rPr sz="1710" dirty="0">
                <a:latin typeface="Gill Sans MT"/>
                <a:ea typeface="Gill Sans MT"/>
                <a:cs typeface="Gill Sans MT"/>
                <a:sym typeface="Gill Sans MT"/>
              </a:rPr>
              <a:t>all nodes on LAN receive ARP query </a:t>
            </a:r>
          </a:p>
          <a:p>
            <a:pPr marL="674634" indent="-674634" algn="l" defTabSz="868680" rtl="0">
              <a:lnSpc>
                <a:spcPct val="85000"/>
              </a:lnSpc>
              <a:spcBef>
                <a:spcPts val="400"/>
              </a:spcBef>
              <a:buSzPct val="100000"/>
              <a:buFont typeface="Gill Sans MT"/>
              <a:buAutoNum type="arabicPeriod" startAt="3"/>
              <a:defRPr sz="1800"/>
            </a:pPr>
            <a:r>
              <a:rPr sz="2090" dirty="0">
                <a:latin typeface="Gill Sans MT"/>
                <a:ea typeface="Gill Sans MT"/>
                <a:cs typeface="Gill Sans MT"/>
                <a:sym typeface="Gill Sans MT"/>
              </a:rPr>
              <a:t>B receives ARP packet, replies to A with its (B's) MAC address</a:t>
            </a:r>
          </a:p>
          <a:p>
            <a:pPr marL="597217" lvl="1" indent="-162877" algn="l" defTabSz="868680" rtl="0">
              <a:lnSpc>
                <a:spcPct val="85000"/>
              </a:lnSpc>
              <a:spcBef>
                <a:spcPts val="300"/>
              </a:spcBef>
              <a:buClr>
                <a:srgbClr val="000099"/>
              </a:buClr>
              <a:buSzPct val="100000"/>
              <a:buFont typeface="Wingdings"/>
              <a:buChar char="▪"/>
              <a:defRPr sz="1800"/>
            </a:pPr>
            <a:r>
              <a:rPr sz="1710" dirty="0">
                <a:latin typeface="Gill Sans MT"/>
                <a:ea typeface="Gill Sans MT"/>
                <a:cs typeface="Gill Sans MT"/>
                <a:sym typeface="Gill Sans MT"/>
              </a:rPr>
              <a:t>frame sent to A’s MAC address (unicast)</a:t>
            </a:r>
          </a:p>
        </p:txBody>
      </p:sp>
      <p:sp>
        <p:nvSpPr>
          <p:cNvPr id="748" name="Shape 748"/>
          <p:cNvSpPr/>
          <p:nvPr/>
        </p:nvSpPr>
        <p:spPr>
          <a:xfrm>
            <a:off x="5343526" y="1997076"/>
            <a:ext cx="3516313" cy="3240699"/>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p>
            <a:pPr defTabSz="642937">
              <a:lnSpc>
                <a:spcPct val="85000"/>
              </a:lnSpc>
              <a:spcBef>
                <a:spcPts val="500"/>
              </a:spcBef>
              <a:defRPr sz="1800"/>
            </a:pPr>
            <a:r>
              <a:rPr sz="2100">
                <a:latin typeface="Gill Sans MT"/>
                <a:ea typeface="Gill Sans MT"/>
                <a:cs typeface="Gill Sans MT"/>
                <a:sym typeface="Gill Sans MT"/>
              </a:rPr>
              <a:t>4.      A caches (saves) IP-to-MAC address pair in its ARP table until information becomes old (times out) </a:t>
            </a:r>
          </a:p>
          <a:p>
            <a:pPr marL="657225" lvl="1" indent="-200025" defTabSz="642937">
              <a:lnSpc>
                <a:spcPct val="85000"/>
              </a:lnSpc>
              <a:spcBef>
                <a:spcPts val="400"/>
              </a:spcBef>
              <a:buClr>
                <a:srgbClr val="000099"/>
              </a:buClr>
              <a:buSzPct val="100000"/>
              <a:buFont typeface="Wingdings"/>
              <a:buChar char="▪"/>
              <a:defRPr sz="1800"/>
            </a:pPr>
            <a:r>
              <a:rPr sz="2100">
                <a:latin typeface="Gill Sans MT"/>
                <a:ea typeface="Gill Sans MT"/>
                <a:cs typeface="Gill Sans MT"/>
                <a:sym typeface="Gill Sans MT"/>
              </a:rPr>
              <a:t>soft state: information that times out (goes away) unless refreshed</a:t>
            </a:r>
          </a:p>
          <a:p>
            <a:pPr defTabSz="642937">
              <a:lnSpc>
                <a:spcPct val="85000"/>
              </a:lnSpc>
              <a:spcBef>
                <a:spcPts val="500"/>
              </a:spcBef>
              <a:defRPr sz="1800"/>
            </a:pPr>
            <a:r>
              <a:rPr sz="2100">
                <a:solidFill>
                  <a:srgbClr val="FF9300"/>
                </a:solidFill>
                <a:latin typeface="Gill Sans MT"/>
                <a:ea typeface="Gill Sans MT"/>
                <a:cs typeface="Gill Sans MT"/>
                <a:sym typeface="Gill Sans MT"/>
              </a:rPr>
              <a:t>5.    ARP is “plug-and-play”:</a:t>
            </a:r>
          </a:p>
          <a:p>
            <a:pPr marL="657225" lvl="1" indent="-200025" defTabSz="642937">
              <a:lnSpc>
                <a:spcPct val="85000"/>
              </a:lnSpc>
              <a:spcBef>
                <a:spcPts val="400"/>
              </a:spcBef>
              <a:buClr>
                <a:srgbClr val="000099"/>
              </a:buClr>
              <a:buSzPct val="100000"/>
              <a:buFont typeface="Wingdings"/>
              <a:buChar char="▪"/>
              <a:defRPr sz="1800"/>
            </a:pPr>
            <a:r>
              <a:rPr sz="2100">
                <a:latin typeface="Gill Sans MT"/>
                <a:ea typeface="Gill Sans MT"/>
                <a:cs typeface="Gill Sans MT"/>
                <a:sym typeface="Gill Sans MT"/>
              </a:rPr>
              <a:t>nodes create their ARP tables </a:t>
            </a:r>
            <a:r>
              <a:rPr sz="2100" i="1">
                <a:latin typeface="Gill Sans MT"/>
                <a:ea typeface="Gill Sans MT"/>
                <a:cs typeface="Gill Sans MT"/>
                <a:sym typeface="Gill Sans MT"/>
              </a:rPr>
              <a:t>without intervention from net administrator</a:t>
            </a:r>
          </a:p>
        </p:txBody>
      </p:sp>
      <p:pic>
        <p:nvPicPr>
          <p:cNvPr id="749" name="underline_base.png" descr="underline_base"/>
          <p:cNvPicPr/>
          <p:nvPr/>
        </p:nvPicPr>
        <p:blipFill>
          <a:blip r:embed="rId2" cstate="print">
            <a:extLst/>
          </a:blip>
          <a:stretch>
            <a:fillRect/>
          </a:stretch>
        </p:blipFill>
        <p:spPr>
          <a:xfrm>
            <a:off x="1281113" y="1071562"/>
            <a:ext cx="5484813" cy="160338"/>
          </a:xfrm>
          <a:prstGeom prst="rect">
            <a:avLst/>
          </a:prstGeom>
          <a:ln w="12700">
            <a:miter lim="400000"/>
          </a:ln>
        </p:spPr>
      </p:pic>
    </p:spTree>
    <p:extLst>
      <p:ext uri="{BB962C8B-B14F-4D97-AF65-F5344CB8AC3E}">
        <p14:creationId xmlns:p14="http://schemas.microsoft.com/office/powerpoint/2010/main" val="2499951470"/>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iterate>
                                    <p:tmAbs val="0"/>
                                  </p:iterate>
                                  <p:childTnLst>
                                    <p:set>
                                      <p:cBhvr>
                                        <p:cTn id="6" fill="hold"/>
                                        <p:tgtEl>
                                          <p:spTgt spid="7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8" grpId="0" animBg="1" advAuto="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1" name="Shape 751"/>
          <p:cNvSpPr/>
          <p:nvPr/>
        </p:nvSpPr>
        <p:spPr>
          <a:xfrm>
            <a:off x="2133600" y="1739900"/>
            <a:ext cx="7391400" cy="4852988"/>
          </a:xfrm>
          <a:prstGeom prst="rect">
            <a:avLst/>
          </a:prstGeom>
          <a:gradFill>
            <a:gsLst>
              <a:gs pos="0">
                <a:srgbClr val="FFFFFF"/>
              </a:gs>
              <a:gs pos="50000">
                <a:srgbClr val="FFFFFF"/>
              </a:gs>
              <a:gs pos="100000">
                <a:srgbClr val="FFFFFF"/>
              </a:gs>
            </a:gsLst>
            <a:lin ang="2700000"/>
          </a:gradFill>
          <a:ln w="12700">
            <a:miter lim="400000"/>
          </a:ln>
        </p:spPr>
        <p:txBody>
          <a:bodyPr lIns="0" tIns="0" rIns="0" bIns="0" anchor="ctr"/>
          <a:lstStyle/>
          <a:p>
            <a:pPr defTabSz="642937">
              <a:defRPr sz="1600">
                <a:latin typeface="Times New Roman"/>
                <a:ea typeface="Times New Roman"/>
                <a:cs typeface="Times New Roman"/>
                <a:sym typeface="Times New Roman"/>
              </a:defRPr>
            </a:pPr>
            <a:endParaRPr/>
          </a:p>
        </p:txBody>
      </p:sp>
      <p:sp>
        <p:nvSpPr>
          <p:cNvPr id="752" name="Shape 752"/>
          <p:cNvSpPr/>
          <p:nvPr/>
        </p:nvSpPr>
        <p:spPr>
          <a:xfrm>
            <a:off x="381001" y="263526"/>
            <a:ext cx="9142413" cy="6329363"/>
          </a:xfrm>
          <a:prstGeom prst="roundRect">
            <a:avLst>
              <a:gd name="adj" fmla="val 0"/>
            </a:avLst>
          </a:prstGeom>
          <a:solidFill>
            <a:srgbClr val="FFFFFF"/>
          </a:solidFill>
          <a:ln w="3175">
            <a:solidFill/>
            <a:miter lim="0"/>
          </a:ln>
        </p:spPr>
        <p:txBody>
          <a:bodyPr lIns="0" tIns="0" rIns="0" bIns="0"/>
          <a:lstStyle/>
          <a:p>
            <a:pPr defTabSz="642937">
              <a:defRPr sz="900">
                <a:latin typeface="Times New Roman"/>
                <a:ea typeface="Times New Roman"/>
                <a:cs typeface="Times New Roman"/>
                <a:sym typeface="Times New Roman"/>
              </a:defRPr>
            </a:pPr>
            <a:endParaRPr sz="900"/>
          </a:p>
        </p:txBody>
      </p:sp>
      <p:sp>
        <p:nvSpPr>
          <p:cNvPr id="753" name="Shape 753"/>
          <p:cNvSpPr>
            <a:spLocks noGrp="1"/>
          </p:cNvSpPr>
          <p:nvPr>
            <p:ph type="body" idx="1"/>
          </p:nvPr>
        </p:nvSpPr>
        <p:spPr>
          <a:xfrm>
            <a:off x="1057275" y="1238250"/>
            <a:ext cx="8008938" cy="2438400"/>
          </a:xfrm>
          <a:prstGeom prst="rect">
            <a:avLst/>
          </a:prstGeom>
          <a:extLst>
            <a:ext uri="{C572A759-6A51-4108-AA02-DFA0A04FC94B}">
              <ma14:wrappingTextBoxFlag xmlns:ma14="http://schemas.microsoft.com/office/mac/drawingml/2011/main" xmlns="" val="1"/>
            </a:ext>
          </a:extLst>
        </p:spPr>
        <p:txBody>
          <a:bodyPr lIns="29674" tIns="29674" rIns="29674" bIns="29674">
            <a:normAutofit/>
          </a:bodyPr>
          <a:lstStyle/>
          <a:p>
            <a:pPr defTabSz="904875">
              <a:lnSpc>
                <a:spcPct val="85000"/>
              </a:lnSpc>
              <a:spcBef>
                <a:spcPts val="500"/>
              </a:spcBef>
              <a:defRPr sz="1800"/>
            </a:pPr>
            <a:r>
              <a:rPr sz="2500">
                <a:latin typeface="Gill Sans MT"/>
                <a:ea typeface="Gill Sans MT"/>
                <a:cs typeface="Gill Sans MT"/>
                <a:sym typeface="Gill Sans MT"/>
              </a:rPr>
              <a:t>walkthrough: </a:t>
            </a:r>
            <a:r>
              <a:rPr sz="2500">
                <a:solidFill>
                  <a:srgbClr val="CC0000"/>
                </a:solidFill>
                <a:latin typeface="Gill Sans MT"/>
                <a:ea typeface="Gill Sans MT"/>
                <a:cs typeface="Gill Sans MT"/>
                <a:sym typeface="Gill Sans MT"/>
              </a:rPr>
              <a:t>send datagram from A to B via R</a:t>
            </a:r>
          </a:p>
          <a:p>
            <a:pPr marL="375708" lvl="1" indent="-145520" defTabSz="904875">
              <a:lnSpc>
                <a:spcPct val="85000"/>
              </a:lnSpc>
              <a:spcBef>
                <a:spcPts val="500"/>
              </a:spcBef>
              <a:buClr>
                <a:srgbClr val="000099"/>
              </a:buClr>
              <a:buSzPct val="100000"/>
              <a:buFont typeface="Wingdings"/>
              <a:buChar char="▪"/>
              <a:defRPr sz="1800"/>
            </a:pPr>
            <a:r>
              <a:rPr sz="2500">
                <a:latin typeface="Gill Sans MT"/>
                <a:ea typeface="Gill Sans MT"/>
                <a:cs typeface="Gill Sans MT"/>
                <a:sym typeface="Gill Sans MT"/>
              </a:rPr>
              <a:t> focus on addressing – at IP (datagram) and MAC layer (frame)</a:t>
            </a:r>
          </a:p>
          <a:p>
            <a:pPr marL="375708" lvl="1" indent="-145520" defTabSz="904875">
              <a:lnSpc>
                <a:spcPct val="85000"/>
              </a:lnSpc>
              <a:spcBef>
                <a:spcPts val="500"/>
              </a:spcBef>
              <a:buClr>
                <a:srgbClr val="000099"/>
              </a:buClr>
              <a:buSzPct val="100000"/>
              <a:buFont typeface="Wingdings"/>
              <a:buChar char="▪"/>
              <a:defRPr sz="1800"/>
            </a:pPr>
            <a:r>
              <a:rPr sz="2500">
                <a:latin typeface="Gill Sans MT"/>
                <a:ea typeface="Gill Sans MT"/>
                <a:cs typeface="Gill Sans MT"/>
                <a:sym typeface="Gill Sans MT"/>
              </a:rPr>
              <a:t> assume A knows B’s IP address</a:t>
            </a:r>
          </a:p>
          <a:p>
            <a:pPr marL="375708" lvl="1" indent="-145520" defTabSz="904875">
              <a:lnSpc>
                <a:spcPct val="85000"/>
              </a:lnSpc>
              <a:spcBef>
                <a:spcPts val="500"/>
              </a:spcBef>
              <a:buClr>
                <a:srgbClr val="000099"/>
              </a:buClr>
              <a:buSzPct val="100000"/>
              <a:buFont typeface="Wingdings"/>
              <a:buChar char="▪"/>
              <a:defRPr sz="1800"/>
            </a:pPr>
            <a:r>
              <a:rPr sz="2500">
                <a:latin typeface="Gill Sans MT"/>
                <a:ea typeface="Gill Sans MT"/>
                <a:cs typeface="Gill Sans MT"/>
                <a:sym typeface="Gill Sans MT"/>
              </a:rPr>
              <a:t> assume A knows IP address of first hop router, R (how?)</a:t>
            </a:r>
          </a:p>
          <a:p>
            <a:pPr marL="375708" lvl="1" indent="-145520" defTabSz="904875">
              <a:lnSpc>
                <a:spcPct val="85000"/>
              </a:lnSpc>
              <a:spcBef>
                <a:spcPts val="500"/>
              </a:spcBef>
              <a:buClr>
                <a:srgbClr val="000099"/>
              </a:buClr>
              <a:buSzPct val="100000"/>
              <a:buFont typeface="Wingdings"/>
              <a:buChar char="▪"/>
              <a:defRPr sz="1800"/>
            </a:pPr>
            <a:r>
              <a:rPr sz="2500">
                <a:latin typeface="Gill Sans MT"/>
                <a:ea typeface="Gill Sans MT"/>
                <a:cs typeface="Gill Sans MT"/>
                <a:sym typeface="Gill Sans MT"/>
              </a:rPr>
              <a:t> assume A knows R’s MAC address (how?)</a:t>
            </a:r>
          </a:p>
        </p:txBody>
      </p:sp>
      <p:sp>
        <p:nvSpPr>
          <p:cNvPr id="754" name="Shape 754"/>
          <p:cNvSpPr>
            <a:spLocks noGrp="1"/>
          </p:cNvSpPr>
          <p:nvPr>
            <p:ph type="title"/>
          </p:nvPr>
        </p:nvSpPr>
        <p:spPr>
          <a:xfrm>
            <a:off x="1223962" y="263525"/>
            <a:ext cx="7386638" cy="1054100"/>
          </a:xfrm>
          <a:prstGeom prst="rect">
            <a:avLst/>
          </a:prstGeom>
          <a:extLst>
            <a:ext uri="{C572A759-6A51-4108-AA02-DFA0A04FC94B}">
              <ma14:wrappingTextBoxFlag xmlns:ma14="http://schemas.microsoft.com/office/mac/drawingml/2011/main" xmlns="" val="1"/>
            </a:ext>
          </a:extLst>
        </p:spPr>
        <p:txBody>
          <a:bodyPr lIns="29674" tIns="29674" rIns="29674" bIns="29674" anchor="ctr">
            <a:normAutofit/>
          </a:bodyPr>
          <a:lstStyle>
            <a:lvl1pPr defTabSz="642937">
              <a:defRPr sz="2600">
                <a:solidFill>
                  <a:srgbClr val="000099"/>
                </a:solidFill>
                <a:latin typeface="Gill Sans MT"/>
                <a:ea typeface="Gill Sans MT"/>
                <a:cs typeface="Gill Sans MT"/>
                <a:sym typeface="Gill Sans MT"/>
              </a:defRPr>
            </a:lvl1pPr>
          </a:lstStyle>
          <a:p>
            <a:pPr lvl="0">
              <a:defRPr sz="1800">
                <a:solidFill>
                  <a:srgbClr val="000000"/>
                </a:solidFill>
              </a:defRPr>
            </a:pPr>
            <a:r>
              <a:rPr/>
              <a:t>Addressing: routing to another LAN</a:t>
            </a:r>
          </a:p>
        </p:txBody>
      </p:sp>
      <p:grpSp>
        <p:nvGrpSpPr>
          <p:cNvPr id="818" name="Group 818"/>
          <p:cNvGrpSpPr/>
          <p:nvPr/>
        </p:nvGrpSpPr>
        <p:grpSpPr>
          <a:xfrm>
            <a:off x="1094641" y="3921124"/>
            <a:ext cx="7593999" cy="2252164"/>
            <a:chOff x="-292835" y="-1"/>
            <a:chExt cx="7593998" cy="2252162"/>
          </a:xfrm>
        </p:grpSpPr>
        <p:grpSp>
          <p:nvGrpSpPr>
            <p:cNvPr id="759" name="Group 759"/>
            <p:cNvGrpSpPr/>
            <p:nvPr/>
          </p:nvGrpSpPr>
          <p:grpSpPr>
            <a:xfrm>
              <a:off x="5786982" y="1284834"/>
              <a:ext cx="656382" cy="554790"/>
              <a:chOff x="0" y="0"/>
              <a:chExt cx="656380" cy="554789"/>
            </a:xfrm>
          </p:grpSpPr>
          <p:grpSp>
            <p:nvGrpSpPr>
              <p:cNvPr id="757" name="Group 757"/>
              <p:cNvGrpSpPr/>
              <p:nvPr/>
            </p:nvGrpSpPr>
            <p:grpSpPr>
              <a:xfrm>
                <a:off x="0" y="0"/>
                <a:ext cx="656381" cy="554790"/>
                <a:chOff x="0" y="0"/>
                <a:chExt cx="656380" cy="554789"/>
              </a:xfrm>
            </p:grpSpPr>
            <p:pic>
              <p:nvPicPr>
                <p:cNvPr id="755" name="desktop_computer_stylized_medium.png" descr="desktop_computer_stylized_medium"/>
                <p:cNvPicPr/>
                <p:nvPr/>
              </p:nvPicPr>
              <p:blipFill>
                <a:blip r:embed="rId2" cstate="print">
                  <a:extLst/>
                </a:blip>
                <a:stretch>
                  <a:fillRect/>
                </a:stretch>
              </p:blipFill>
              <p:spPr>
                <a:xfrm flipH="1">
                  <a:off x="0" y="0"/>
                  <a:ext cx="656381" cy="554790"/>
                </a:xfrm>
                <a:prstGeom prst="rect">
                  <a:avLst/>
                </a:prstGeom>
                <a:ln w="12700" cap="flat">
                  <a:noFill/>
                  <a:miter lim="400000"/>
                </a:ln>
                <a:effectLst/>
              </p:spPr>
            </p:pic>
            <p:sp>
              <p:nvSpPr>
                <p:cNvPr id="756" name="Shape 756"/>
                <p:cNvSpPr/>
                <p:nvPr/>
              </p:nvSpPr>
              <p:spPr>
                <a:xfrm flipH="1">
                  <a:off x="279680" y="53219"/>
                  <a:ext cx="319159" cy="2540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2" y="821"/>
                      </a:lnTo>
                      <a:lnTo>
                        <a:pt x="21600" y="17257"/>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sp>
            <p:nvSpPr>
              <p:cNvPr id="758" name="Shape 758"/>
              <p:cNvSpPr/>
              <p:nvPr/>
            </p:nvSpPr>
            <p:spPr>
              <a:xfrm rot="16200000">
                <a:off x="169507" y="178349"/>
                <a:ext cx="82060" cy="127463"/>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grpSp>
          <p:nvGrpSpPr>
            <p:cNvPr id="764" name="Group 764"/>
            <p:cNvGrpSpPr/>
            <p:nvPr/>
          </p:nvGrpSpPr>
          <p:grpSpPr>
            <a:xfrm>
              <a:off x="310900" y="-1"/>
              <a:ext cx="947651" cy="702850"/>
              <a:chOff x="0" y="0"/>
              <a:chExt cx="947649" cy="702848"/>
            </a:xfrm>
          </p:grpSpPr>
          <p:sp>
            <p:nvSpPr>
              <p:cNvPr id="760" name="Shape 760"/>
              <p:cNvSpPr/>
              <p:nvPr/>
            </p:nvSpPr>
            <p:spPr>
              <a:xfrm rot="16200000">
                <a:off x="782082" y="312142"/>
                <a:ext cx="102573" cy="228563"/>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nvGrpSpPr>
              <p:cNvPr id="763" name="Group 763"/>
              <p:cNvGrpSpPr/>
              <p:nvPr/>
            </p:nvGrpSpPr>
            <p:grpSpPr>
              <a:xfrm>
                <a:off x="0" y="0"/>
                <a:ext cx="863919" cy="702849"/>
                <a:chOff x="0" y="0"/>
                <a:chExt cx="863918" cy="702848"/>
              </a:xfrm>
            </p:grpSpPr>
            <p:pic>
              <p:nvPicPr>
                <p:cNvPr id="761" name="desktop_computer_stylized_medium.png" descr="desktop_computer_stylized_medium"/>
                <p:cNvPicPr/>
                <p:nvPr/>
              </p:nvPicPr>
              <p:blipFill>
                <a:blip r:embed="rId3" cstate="print">
                  <a:extLst/>
                </a:blip>
                <a:stretch>
                  <a:fillRect/>
                </a:stretch>
              </p:blipFill>
              <p:spPr>
                <a:xfrm flipH="1">
                  <a:off x="0" y="0"/>
                  <a:ext cx="863919" cy="702849"/>
                </a:xfrm>
                <a:prstGeom prst="rect">
                  <a:avLst/>
                </a:prstGeom>
                <a:ln w="12700" cap="flat">
                  <a:noFill/>
                  <a:miter lim="400000"/>
                </a:ln>
                <a:effectLst/>
              </p:spPr>
            </p:pic>
            <p:sp>
              <p:nvSpPr>
                <p:cNvPr id="762" name="Shape 762"/>
                <p:cNvSpPr/>
                <p:nvPr/>
              </p:nvSpPr>
              <p:spPr>
                <a:xfrm flipH="1">
                  <a:off x="368130" y="67422"/>
                  <a:ext cx="420053" cy="32184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3" y="821"/>
                      </a:lnTo>
                      <a:lnTo>
                        <a:pt x="21600" y="17256"/>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grpSp>
        <p:sp>
          <p:nvSpPr>
            <p:cNvPr id="765" name="Shape 765"/>
            <p:cNvSpPr/>
            <p:nvPr/>
          </p:nvSpPr>
          <p:spPr>
            <a:xfrm>
              <a:off x="3243804" y="386856"/>
              <a:ext cx="156403"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spcBef>
                  <a:spcPts val="1000"/>
                </a:spcBef>
                <a:defRPr sz="1100">
                  <a:solidFill>
                    <a:srgbClr val="FF0000"/>
                  </a:solidFill>
                  <a:latin typeface="Gill Sans MT"/>
                  <a:ea typeface="Gill Sans MT"/>
                  <a:cs typeface="Gill Sans MT"/>
                  <a:sym typeface="Gill Sans MT"/>
                </a:defRPr>
              </a:lvl1pPr>
            </a:lstStyle>
            <a:p>
              <a:pPr lvl="0">
                <a:defRPr sz="1800">
                  <a:solidFill>
                    <a:srgbClr val="000000"/>
                  </a:solidFill>
                </a:defRPr>
              </a:pPr>
              <a:r>
                <a:rPr/>
                <a:t>R</a:t>
              </a:r>
            </a:p>
          </p:txBody>
        </p:sp>
        <p:sp>
          <p:nvSpPr>
            <p:cNvPr id="766" name="Shape 766"/>
            <p:cNvSpPr/>
            <p:nvPr/>
          </p:nvSpPr>
          <p:spPr>
            <a:xfrm>
              <a:off x="2915613" y="1307107"/>
              <a:ext cx="1152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1A-23-F9-CD-06-9B</a:t>
              </a:r>
            </a:p>
          </p:txBody>
        </p:sp>
        <p:sp>
          <p:nvSpPr>
            <p:cNvPr id="767" name="Shape 767"/>
            <p:cNvSpPr/>
            <p:nvPr/>
          </p:nvSpPr>
          <p:spPr>
            <a:xfrm>
              <a:off x="3051872" y="1147382"/>
              <a:ext cx="1080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222.222.222.220</a:t>
              </a:r>
            </a:p>
          </p:txBody>
        </p:sp>
        <p:grpSp>
          <p:nvGrpSpPr>
            <p:cNvPr id="770" name="Group 770"/>
            <p:cNvGrpSpPr/>
            <p:nvPr/>
          </p:nvGrpSpPr>
          <p:grpSpPr>
            <a:xfrm>
              <a:off x="2155209" y="1691032"/>
              <a:ext cx="1085860" cy="498117"/>
              <a:chOff x="-1" y="-1"/>
              <a:chExt cx="1085858" cy="498114"/>
            </a:xfrm>
          </p:grpSpPr>
          <p:sp>
            <p:nvSpPr>
              <p:cNvPr id="768" name="Shape 768"/>
              <p:cNvSpPr/>
              <p:nvPr/>
            </p:nvSpPr>
            <p:spPr>
              <a:xfrm>
                <a:off x="-1" y="-1"/>
                <a:ext cx="1079998" cy="3369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111.111.111.110</a:t>
                </a:r>
              </a:p>
            </p:txBody>
          </p:sp>
          <p:sp>
            <p:nvSpPr>
              <p:cNvPr id="769" name="Shape 769"/>
              <p:cNvSpPr/>
              <p:nvPr/>
            </p:nvSpPr>
            <p:spPr>
              <a:xfrm>
                <a:off x="5859" y="161190"/>
                <a:ext cx="1079998" cy="3369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E6-E9-00-17-BB-4B</a:t>
                </a:r>
              </a:p>
            </p:txBody>
          </p:sp>
        </p:grpSp>
        <p:sp>
          <p:nvSpPr>
            <p:cNvPr id="771" name="Shape 771"/>
            <p:cNvSpPr/>
            <p:nvPr/>
          </p:nvSpPr>
          <p:spPr>
            <a:xfrm>
              <a:off x="224163" y="1915235"/>
              <a:ext cx="1152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CC-49-DE-D0-AB-7D</a:t>
              </a:r>
            </a:p>
          </p:txBody>
        </p:sp>
        <p:sp>
          <p:nvSpPr>
            <p:cNvPr id="772" name="Shape 772"/>
            <p:cNvSpPr/>
            <p:nvPr/>
          </p:nvSpPr>
          <p:spPr>
            <a:xfrm>
              <a:off x="215374" y="1746717"/>
              <a:ext cx="1080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111.111.111.112</a:t>
              </a:r>
            </a:p>
          </p:txBody>
        </p:sp>
        <p:sp>
          <p:nvSpPr>
            <p:cNvPr id="773" name="Shape 773"/>
            <p:cNvSpPr/>
            <p:nvPr/>
          </p:nvSpPr>
          <p:spPr>
            <a:xfrm>
              <a:off x="-292835" y="561786"/>
              <a:ext cx="1080000" cy="19842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111.111.111.111</a:t>
              </a:r>
            </a:p>
          </p:txBody>
        </p:sp>
        <p:sp>
          <p:nvSpPr>
            <p:cNvPr id="774" name="Shape 774"/>
            <p:cNvSpPr/>
            <p:nvPr/>
          </p:nvSpPr>
          <p:spPr>
            <a:xfrm>
              <a:off x="19045" y="890942"/>
              <a:ext cx="1080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74-29-9C-E8-FF-55</a:t>
              </a:r>
            </a:p>
          </p:txBody>
        </p:sp>
        <p:sp>
          <p:nvSpPr>
            <p:cNvPr id="775" name="Shape 775"/>
            <p:cNvSpPr/>
            <p:nvPr/>
          </p:nvSpPr>
          <p:spPr>
            <a:xfrm>
              <a:off x="1533961" y="456125"/>
              <a:ext cx="764732" cy="964371"/>
            </a:xfrm>
            <a:custGeom>
              <a:avLst/>
              <a:gdLst/>
              <a:ahLst/>
              <a:cxnLst>
                <a:cxn ang="0">
                  <a:pos x="wd2" y="hd2"/>
                </a:cxn>
                <a:cxn ang="5400000">
                  <a:pos x="wd2" y="hd2"/>
                </a:cxn>
                <a:cxn ang="10800000">
                  <a:pos x="wd2" y="hd2"/>
                </a:cxn>
                <a:cxn ang="16200000">
                  <a:pos x="wd2" y="hd2"/>
                </a:cxn>
              </a:cxnLst>
              <a:rect l="0" t="0" r="r" b="b"/>
              <a:pathLst>
                <a:path w="21313" h="21091" extrusionOk="0">
                  <a:moveTo>
                    <a:pt x="6436" y="1405"/>
                  </a:moveTo>
                  <a:cubicBezTo>
                    <a:pt x="4523" y="2143"/>
                    <a:pt x="3749" y="2989"/>
                    <a:pt x="2717" y="4528"/>
                  </a:cubicBezTo>
                  <a:cubicBezTo>
                    <a:pt x="1686" y="6068"/>
                    <a:pt x="654" y="8844"/>
                    <a:pt x="246" y="10601"/>
                  </a:cubicBezTo>
                  <a:cubicBezTo>
                    <a:pt x="-162" y="12357"/>
                    <a:pt x="9" y="13659"/>
                    <a:pt x="246" y="15133"/>
                  </a:cubicBezTo>
                  <a:cubicBezTo>
                    <a:pt x="482" y="16608"/>
                    <a:pt x="998" y="18538"/>
                    <a:pt x="1643" y="19514"/>
                  </a:cubicBezTo>
                  <a:cubicBezTo>
                    <a:pt x="2288" y="20490"/>
                    <a:pt x="3018" y="20945"/>
                    <a:pt x="4115" y="21075"/>
                  </a:cubicBezTo>
                  <a:cubicBezTo>
                    <a:pt x="5211" y="21206"/>
                    <a:pt x="6500" y="20446"/>
                    <a:pt x="8284" y="20295"/>
                  </a:cubicBezTo>
                  <a:cubicBezTo>
                    <a:pt x="10068" y="20143"/>
                    <a:pt x="13034" y="20577"/>
                    <a:pt x="14796" y="20143"/>
                  </a:cubicBezTo>
                  <a:cubicBezTo>
                    <a:pt x="16559" y="19709"/>
                    <a:pt x="17741" y="19080"/>
                    <a:pt x="18815" y="17627"/>
                  </a:cubicBezTo>
                  <a:cubicBezTo>
                    <a:pt x="19890" y="16174"/>
                    <a:pt x="21137" y="13572"/>
                    <a:pt x="21287" y="11381"/>
                  </a:cubicBezTo>
                  <a:cubicBezTo>
                    <a:pt x="21438" y="9191"/>
                    <a:pt x="20922" y="6393"/>
                    <a:pt x="19740" y="4528"/>
                  </a:cubicBezTo>
                  <a:cubicBezTo>
                    <a:pt x="18558" y="2663"/>
                    <a:pt x="16344" y="690"/>
                    <a:pt x="14173" y="148"/>
                  </a:cubicBezTo>
                  <a:cubicBezTo>
                    <a:pt x="12002" y="-394"/>
                    <a:pt x="8349" y="668"/>
                    <a:pt x="6436" y="1405"/>
                  </a:cubicBezTo>
                  <a:close/>
                </a:path>
              </a:pathLst>
            </a:custGeom>
            <a:solidFill>
              <a:srgbClr val="00CCFF"/>
            </a:solidFill>
            <a:ln w="3175" cap="flat">
              <a:solidFill>
                <a:srgbClr val="000000"/>
              </a:solidFill>
              <a:prstDash val="solid"/>
              <a:round/>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sp>
          <p:nvSpPr>
            <p:cNvPr id="776" name="Shape 776"/>
            <p:cNvSpPr/>
            <p:nvPr/>
          </p:nvSpPr>
          <p:spPr>
            <a:xfrm>
              <a:off x="1248292" y="419095"/>
              <a:ext cx="404379" cy="212480"/>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777" name="Shape 777"/>
            <p:cNvSpPr/>
            <p:nvPr/>
          </p:nvSpPr>
          <p:spPr>
            <a:xfrm flipV="1">
              <a:off x="1362573" y="1290988"/>
              <a:ext cx="213911" cy="235926"/>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778" name="Shape 778"/>
            <p:cNvSpPr/>
            <p:nvPr/>
          </p:nvSpPr>
          <p:spPr>
            <a:xfrm>
              <a:off x="2284142" y="915854"/>
              <a:ext cx="539170" cy="8795"/>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779" name="Shape 779"/>
            <p:cNvSpPr/>
            <p:nvPr/>
          </p:nvSpPr>
          <p:spPr>
            <a:xfrm flipV="1">
              <a:off x="1284920" y="1614834"/>
              <a:ext cx="2" cy="150935"/>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sp>
          <p:nvSpPr>
            <p:cNvPr id="780" name="Shape 780"/>
            <p:cNvSpPr/>
            <p:nvPr/>
          </p:nvSpPr>
          <p:spPr>
            <a:xfrm flipV="1">
              <a:off x="1170348" y="486501"/>
              <a:ext cx="2" cy="367810"/>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sp>
          <p:nvSpPr>
            <p:cNvPr id="781" name="Shape 781"/>
            <p:cNvSpPr/>
            <p:nvPr/>
          </p:nvSpPr>
          <p:spPr>
            <a:xfrm>
              <a:off x="2902428" y="977400"/>
              <a:ext cx="2" cy="693120"/>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defTabSz="457200">
                <a:defRPr sz="1200"/>
              </a:pPr>
              <a:endParaRPr sz="1200"/>
            </a:p>
          </p:txBody>
        </p:sp>
        <p:sp>
          <p:nvSpPr>
            <p:cNvPr id="782" name="Shape 782"/>
            <p:cNvSpPr/>
            <p:nvPr/>
          </p:nvSpPr>
          <p:spPr>
            <a:xfrm flipH="1" flipV="1">
              <a:off x="3900184" y="968607"/>
              <a:ext cx="4397" cy="203688"/>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sp>
          <p:nvSpPr>
            <p:cNvPr id="783" name="Shape 783"/>
            <p:cNvSpPr/>
            <p:nvPr/>
          </p:nvSpPr>
          <p:spPr>
            <a:xfrm>
              <a:off x="8790" y="178773"/>
              <a:ext cx="165201"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1100">
                  <a:solidFill>
                    <a:srgbClr val="FF0000"/>
                  </a:solidFill>
                  <a:latin typeface="Gill Sans MT"/>
                  <a:ea typeface="Gill Sans MT"/>
                  <a:cs typeface="Gill Sans MT"/>
                  <a:sym typeface="Gill Sans MT"/>
                </a:defRPr>
              </a:lvl1pPr>
            </a:lstStyle>
            <a:p>
              <a:pPr lvl="0">
                <a:defRPr sz="1800">
                  <a:solidFill>
                    <a:srgbClr val="000000"/>
                  </a:solidFill>
                </a:defRPr>
              </a:pPr>
              <a:r>
                <a:rPr/>
                <a:t>A</a:t>
              </a:r>
            </a:p>
          </p:txBody>
        </p:sp>
        <p:sp>
          <p:nvSpPr>
            <p:cNvPr id="784" name="Shape 784"/>
            <p:cNvSpPr/>
            <p:nvPr/>
          </p:nvSpPr>
          <p:spPr>
            <a:xfrm>
              <a:off x="4001278" y="885081"/>
              <a:ext cx="1106177" cy="2"/>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grpSp>
          <p:nvGrpSpPr>
            <p:cNvPr id="787" name="Group 787"/>
            <p:cNvGrpSpPr/>
            <p:nvPr/>
          </p:nvGrpSpPr>
          <p:grpSpPr>
            <a:xfrm>
              <a:off x="6149163" y="814743"/>
              <a:ext cx="1152000" cy="509838"/>
              <a:chOff x="0" y="0"/>
              <a:chExt cx="1151998" cy="509835"/>
            </a:xfrm>
          </p:grpSpPr>
          <p:sp>
            <p:nvSpPr>
              <p:cNvPr id="785" name="Shape 785"/>
              <p:cNvSpPr/>
              <p:nvPr/>
            </p:nvSpPr>
            <p:spPr>
              <a:xfrm>
                <a:off x="1465" y="0"/>
                <a:ext cx="1079998" cy="3369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222.222.222.222</a:t>
                </a:r>
              </a:p>
            </p:txBody>
          </p:sp>
          <p:sp>
            <p:nvSpPr>
              <p:cNvPr id="786" name="Shape 786"/>
              <p:cNvSpPr/>
              <p:nvPr/>
            </p:nvSpPr>
            <p:spPr>
              <a:xfrm>
                <a:off x="0" y="172912"/>
                <a:ext cx="1151998" cy="3369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49-BD-D2-C7-56-2A</a:t>
                </a:r>
              </a:p>
            </p:txBody>
          </p:sp>
        </p:grpSp>
        <p:sp>
          <p:nvSpPr>
            <p:cNvPr id="788" name="Shape 788"/>
            <p:cNvSpPr/>
            <p:nvPr/>
          </p:nvSpPr>
          <p:spPr>
            <a:xfrm flipV="1">
              <a:off x="5753576" y="419095"/>
              <a:ext cx="416101" cy="293074"/>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789" name="Shape 789"/>
            <p:cNvSpPr/>
            <p:nvPr/>
          </p:nvSpPr>
          <p:spPr>
            <a:xfrm flipH="1" flipV="1">
              <a:off x="6238536" y="489432"/>
              <a:ext cx="10258" cy="359018"/>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sp>
          <p:nvSpPr>
            <p:cNvPr id="790" name="Shape 790"/>
            <p:cNvSpPr/>
            <p:nvPr/>
          </p:nvSpPr>
          <p:spPr>
            <a:xfrm>
              <a:off x="5873718" y="1707153"/>
              <a:ext cx="1080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222.222.222.221</a:t>
              </a:r>
            </a:p>
          </p:txBody>
        </p:sp>
        <p:sp>
          <p:nvSpPr>
            <p:cNvPr id="791" name="Shape 791"/>
            <p:cNvSpPr/>
            <p:nvPr/>
          </p:nvSpPr>
          <p:spPr>
            <a:xfrm>
              <a:off x="5876648" y="1868343"/>
              <a:ext cx="1080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88-B2-2F-54-1A-0F</a:t>
              </a:r>
            </a:p>
          </p:txBody>
        </p:sp>
        <p:sp>
          <p:nvSpPr>
            <p:cNvPr id="792" name="Shape 792"/>
            <p:cNvSpPr/>
            <p:nvPr/>
          </p:nvSpPr>
          <p:spPr>
            <a:xfrm flipH="1" flipV="1">
              <a:off x="5689111" y="1247027"/>
              <a:ext cx="234424" cy="231530"/>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793" name="Shape 793"/>
            <p:cNvSpPr/>
            <p:nvPr/>
          </p:nvSpPr>
          <p:spPr>
            <a:xfrm flipH="1">
              <a:off x="5998254" y="1562080"/>
              <a:ext cx="4397" cy="186105"/>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defTabSz="457200">
                <a:defRPr sz="1200"/>
              </a:pPr>
              <a:endParaRPr sz="1200"/>
            </a:p>
          </p:txBody>
        </p:sp>
        <p:sp>
          <p:nvSpPr>
            <p:cNvPr id="794" name="Shape 794"/>
            <p:cNvSpPr/>
            <p:nvPr/>
          </p:nvSpPr>
          <p:spPr>
            <a:xfrm>
              <a:off x="5076135" y="459243"/>
              <a:ext cx="696788" cy="974377"/>
            </a:xfrm>
            <a:custGeom>
              <a:avLst/>
              <a:gdLst/>
              <a:ahLst/>
              <a:cxnLst>
                <a:cxn ang="0">
                  <a:pos x="wd2" y="hd2"/>
                </a:cxn>
                <a:cxn ang="5400000">
                  <a:pos x="wd2" y="hd2"/>
                </a:cxn>
                <a:cxn ang="10800000">
                  <a:pos x="wd2" y="hd2"/>
                </a:cxn>
                <a:cxn ang="16200000">
                  <a:pos x="wd2" y="hd2"/>
                </a:cxn>
              </a:cxnLst>
              <a:rect l="0" t="0" r="r" b="b"/>
              <a:pathLst>
                <a:path w="21313" h="21091" extrusionOk="0">
                  <a:moveTo>
                    <a:pt x="6436" y="1406"/>
                  </a:moveTo>
                  <a:cubicBezTo>
                    <a:pt x="4523" y="2143"/>
                    <a:pt x="3749" y="2989"/>
                    <a:pt x="2717" y="4528"/>
                  </a:cubicBezTo>
                  <a:cubicBezTo>
                    <a:pt x="1686" y="6068"/>
                    <a:pt x="654" y="8844"/>
                    <a:pt x="246" y="10602"/>
                  </a:cubicBezTo>
                  <a:cubicBezTo>
                    <a:pt x="-162" y="12358"/>
                    <a:pt x="9" y="13660"/>
                    <a:pt x="246" y="15134"/>
                  </a:cubicBezTo>
                  <a:cubicBezTo>
                    <a:pt x="482" y="16609"/>
                    <a:pt x="998" y="18539"/>
                    <a:pt x="1643" y="19515"/>
                  </a:cubicBezTo>
                  <a:cubicBezTo>
                    <a:pt x="2288" y="20491"/>
                    <a:pt x="3018" y="20946"/>
                    <a:pt x="4115" y="21076"/>
                  </a:cubicBezTo>
                  <a:cubicBezTo>
                    <a:pt x="5211" y="21206"/>
                    <a:pt x="6500" y="20447"/>
                    <a:pt x="8284" y="20296"/>
                  </a:cubicBezTo>
                  <a:cubicBezTo>
                    <a:pt x="10068" y="20144"/>
                    <a:pt x="13034" y="20578"/>
                    <a:pt x="14796" y="20144"/>
                  </a:cubicBezTo>
                  <a:cubicBezTo>
                    <a:pt x="16559" y="19710"/>
                    <a:pt x="17741" y="19081"/>
                    <a:pt x="18815" y="17628"/>
                  </a:cubicBezTo>
                  <a:cubicBezTo>
                    <a:pt x="19890" y="16175"/>
                    <a:pt x="21137" y="13573"/>
                    <a:pt x="21287" y="11382"/>
                  </a:cubicBezTo>
                  <a:cubicBezTo>
                    <a:pt x="21438" y="9191"/>
                    <a:pt x="20922" y="6393"/>
                    <a:pt x="19740" y="4528"/>
                  </a:cubicBezTo>
                  <a:cubicBezTo>
                    <a:pt x="18558" y="2663"/>
                    <a:pt x="16344" y="690"/>
                    <a:pt x="14173" y="148"/>
                  </a:cubicBezTo>
                  <a:cubicBezTo>
                    <a:pt x="12002" y="-394"/>
                    <a:pt x="8349" y="668"/>
                    <a:pt x="6436" y="1406"/>
                  </a:cubicBezTo>
                  <a:close/>
                </a:path>
              </a:pathLst>
            </a:custGeom>
            <a:solidFill>
              <a:srgbClr val="00CCFF"/>
            </a:solidFill>
            <a:ln w="3175" cap="flat">
              <a:solidFill>
                <a:srgbClr val="000000"/>
              </a:solidFill>
              <a:prstDash val="solid"/>
              <a:round/>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sp>
          <p:nvSpPr>
            <p:cNvPr id="795" name="Shape 795"/>
            <p:cNvSpPr/>
            <p:nvPr/>
          </p:nvSpPr>
          <p:spPr>
            <a:xfrm>
              <a:off x="7012126" y="102574"/>
              <a:ext cx="150674"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1100">
                  <a:solidFill>
                    <a:srgbClr val="FF0000"/>
                  </a:solidFill>
                  <a:latin typeface="Gill Sans MT"/>
                  <a:ea typeface="Gill Sans MT"/>
                  <a:cs typeface="Gill Sans MT"/>
                  <a:sym typeface="Gill Sans MT"/>
                </a:defRPr>
              </a:lvl1pPr>
            </a:lstStyle>
            <a:p>
              <a:pPr lvl="0">
                <a:defRPr sz="1800">
                  <a:solidFill>
                    <a:srgbClr val="000000"/>
                  </a:solidFill>
                </a:defRPr>
              </a:pPr>
              <a:r>
                <a:rPr/>
                <a:t>B</a:t>
              </a:r>
            </a:p>
          </p:txBody>
        </p:sp>
        <p:grpSp>
          <p:nvGrpSpPr>
            <p:cNvPr id="800" name="Group 800"/>
            <p:cNvGrpSpPr/>
            <p:nvPr/>
          </p:nvGrpSpPr>
          <p:grpSpPr>
            <a:xfrm>
              <a:off x="5971003" y="65648"/>
              <a:ext cx="931826" cy="789249"/>
              <a:chOff x="0" y="0"/>
              <a:chExt cx="931825" cy="789247"/>
            </a:xfrm>
          </p:grpSpPr>
          <p:grpSp>
            <p:nvGrpSpPr>
              <p:cNvPr id="798" name="Group 798"/>
              <p:cNvGrpSpPr/>
              <p:nvPr/>
            </p:nvGrpSpPr>
            <p:grpSpPr>
              <a:xfrm>
                <a:off x="0" y="0"/>
                <a:ext cx="931826" cy="789248"/>
                <a:chOff x="0" y="0"/>
                <a:chExt cx="931825" cy="789247"/>
              </a:xfrm>
            </p:grpSpPr>
            <p:pic>
              <p:nvPicPr>
                <p:cNvPr id="796" name="desktop_computer_stylized_medium.png" descr="desktop_computer_stylized_medium"/>
                <p:cNvPicPr/>
                <p:nvPr/>
              </p:nvPicPr>
              <p:blipFill>
                <a:blip r:embed="rId2" cstate="print">
                  <a:extLst/>
                </a:blip>
                <a:stretch>
                  <a:fillRect/>
                </a:stretch>
              </p:blipFill>
              <p:spPr>
                <a:xfrm flipH="1">
                  <a:off x="0" y="0"/>
                  <a:ext cx="931826" cy="789248"/>
                </a:xfrm>
                <a:prstGeom prst="rect">
                  <a:avLst/>
                </a:prstGeom>
                <a:ln w="12700" cap="flat">
                  <a:noFill/>
                  <a:miter lim="400000"/>
                </a:ln>
                <a:effectLst/>
              </p:spPr>
            </p:pic>
            <p:sp>
              <p:nvSpPr>
                <p:cNvPr id="797" name="Shape 797"/>
                <p:cNvSpPr/>
                <p:nvPr/>
              </p:nvSpPr>
              <p:spPr>
                <a:xfrm flipH="1">
                  <a:off x="397066" y="75710"/>
                  <a:ext cx="453071" cy="3613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3" y="821"/>
                      </a:lnTo>
                      <a:lnTo>
                        <a:pt x="21600" y="17257"/>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sp>
            <p:nvSpPr>
              <p:cNvPr id="799" name="Shape 799"/>
              <p:cNvSpPr/>
              <p:nvPr/>
            </p:nvSpPr>
            <p:spPr>
              <a:xfrm rot="16200000">
                <a:off x="238948" y="254552"/>
                <a:ext cx="117232" cy="180204"/>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grpSp>
          <p:nvGrpSpPr>
            <p:cNvPr id="812" name="Group 812"/>
            <p:cNvGrpSpPr/>
            <p:nvPr/>
          </p:nvGrpSpPr>
          <p:grpSpPr>
            <a:xfrm>
              <a:off x="2813057" y="693990"/>
              <a:ext cx="1192620" cy="393882"/>
              <a:chOff x="0" y="-7"/>
              <a:chExt cx="1192619" cy="393881"/>
            </a:xfrm>
          </p:grpSpPr>
          <p:sp>
            <p:nvSpPr>
              <p:cNvPr id="801" name="Shape 801"/>
              <p:cNvSpPr/>
              <p:nvPr/>
            </p:nvSpPr>
            <p:spPr>
              <a:xfrm rot="16200000">
                <a:off x="1035838" y="104640"/>
                <a:ext cx="128955" cy="184608"/>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nvGrpSpPr>
              <p:cNvPr id="810" name="Group 810"/>
              <p:cNvGrpSpPr/>
              <p:nvPr/>
            </p:nvGrpSpPr>
            <p:grpSpPr>
              <a:xfrm>
                <a:off x="176000" y="-8"/>
                <a:ext cx="842654" cy="393882"/>
                <a:chOff x="-21" y="-6"/>
                <a:chExt cx="842652" cy="393881"/>
              </a:xfrm>
            </p:grpSpPr>
            <p:sp>
              <p:nvSpPr>
                <p:cNvPr id="802" name="Shape 802"/>
                <p:cNvSpPr/>
                <p:nvPr/>
              </p:nvSpPr>
              <p:spPr>
                <a:xfrm>
                  <a:off x="3404" y="174134"/>
                  <a:ext cx="835777" cy="219741"/>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3175" cap="flat">
                  <a:solidFill>
                    <a:srgbClr val="000000"/>
                  </a:solidFill>
                  <a:prstDash val="solid"/>
                  <a:round/>
                </a:ln>
                <a:effectLst/>
              </p:spPr>
              <p:txBody>
                <a:bodyPr wrap="square" lIns="0" tIns="0" rIns="0" bIns="0" numCol="1" anchor="ctr">
                  <a:noAutofit/>
                </a:bodyPr>
                <a:lstStyle/>
                <a:p>
                  <a:pPr defTabSz="642937">
                    <a:defRPr sz="1600">
                      <a:latin typeface="Times New Roman"/>
                      <a:ea typeface="Times New Roman"/>
                      <a:cs typeface="Times New Roman"/>
                      <a:sym typeface="Times New Roman"/>
                    </a:defRPr>
                  </a:pPr>
                  <a:endParaRPr/>
                </a:p>
              </p:txBody>
            </p:sp>
            <p:sp>
              <p:nvSpPr>
                <p:cNvPr id="803" name="Shape 803"/>
                <p:cNvSpPr/>
                <p:nvPr/>
              </p:nvSpPr>
              <p:spPr>
                <a:xfrm>
                  <a:off x="3425" y="149263"/>
                  <a:ext cx="839207" cy="136827"/>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defTabSz="642937">
                    <a:defRPr sz="1600">
                      <a:latin typeface="Times New Roman"/>
                      <a:ea typeface="Times New Roman"/>
                      <a:cs typeface="Times New Roman"/>
                      <a:sym typeface="Times New Roman"/>
                    </a:defRPr>
                  </a:pPr>
                  <a:endParaRPr/>
                </a:p>
              </p:txBody>
            </p:sp>
            <p:sp>
              <p:nvSpPr>
                <p:cNvPr id="804" name="Shape 804"/>
                <p:cNvSpPr/>
                <p:nvPr/>
              </p:nvSpPr>
              <p:spPr>
                <a:xfrm>
                  <a:off x="-22" y="-7"/>
                  <a:ext cx="835778" cy="257063"/>
                </a:xfrm>
                <a:custGeom>
                  <a:avLst/>
                  <a:gdLst/>
                  <a:ahLst/>
                  <a:cxnLst>
                    <a:cxn ang="0">
                      <a:pos x="wd2" y="hd2"/>
                    </a:cxn>
                    <a:cxn ang="5400000">
                      <a:pos x="wd2" y="hd2"/>
                    </a:cxn>
                    <a:cxn ang="10800000">
                      <a:pos x="wd2" y="hd2"/>
                    </a:cxn>
                    <a:cxn ang="16200000">
                      <a:pos x="wd2" y="hd2"/>
                    </a:cxn>
                  </a:cxnLst>
                  <a:rect l="0" t="0" r="r" b="b"/>
                  <a:pathLst>
                    <a:path w="19679" h="19679" extrusionOk="0">
                      <a:moveTo>
                        <a:pt x="16797" y="2882"/>
                      </a:moveTo>
                      <a:cubicBezTo>
                        <a:pt x="20639" y="6725"/>
                        <a:pt x="20639" y="12954"/>
                        <a:pt x="16797" y="16797"/>
                      </a:cubicBezTo>
                      <a:cubicBezTo>
                        <a:pt x="12954" y="20640"/>
                        <a:pt x="6724" y="20640"/>
                        <a:pt x="2881" y="16797"/>
                      </a:cubicBezTo>
                      <a:cubicBezTo>
                        <a:pt x="-961" y="12954"/>
                        <a:pt x="-961" y="6725"/>
                        <a:pt x="2881" y="2882"/>
                      </a:cubicBezTo>
                      <a:cubicBezTo>
                        <a:pt x="6724" y="-960"/>
                        <a:pt x="12954" y="-960"/>
                        <a:pt x="16797" y="2882"/>
                      </a:cubicBezTo>
                    </a:path>
                  </a:pathLst>
                </a:custGeom>
                <a:gradFill flip="none" rotWithShape="1">
                  <a:gsLst>
                    <a:gs pos="0">
                      <a:srgbClr val="CCCCFF"/>
                    </a:gs>
                    <a:gs pos="100000">
                      <a:srgbClr val="FFFFFF"/>
                    </a:gs>
                  </a:gsLst>
                  <a:lin ang="0" scaled="0"/>
                </a:gradFill>
                <a:ln w="3175" cap="flat">
                  <a:solidFill>
                    <a:srgbClr val="000000"/>
                  </a:solidFill>
                  <a:prstDash val="solid"/>
                  <a:round/>
                </a:ln>
                <a:effectLst/>
              </p:spPr>
              <p:txBody>
                <a:bodyPr wrap="square" lIns="0" tIns="0" rIns="0" bIns="0" numCol="1" anchor="ctr">
                  <a:noAutofit/>
                </a:bodyPr>
                <a:lstStyle/>
                <a:p>
                  <a:pPr defTabSz="642937">
                    <a:defRPr sz="1600">
                      <a:latin typeface="Times New Roman"/>
                      <a:ea typeface="Times New Roman"/>
                      <a:cs typeface="Times New Roman"/>
                      <a:sym typeface="Times New Roman"/>
                    </a:defRPr>
                  </a:pPr>
                  <a:endParaRPr/>
                </a:p>
              </p:txBody>
            </p:sp>
            <p:grpSp>
              <p:nvGrpSpPr>
                <p:cNvPr id="807" name="Group 807"/>
                <p:cNvGrpSpPr/>
                <p:nvPr/>
              </p:nvGrpSpPr>
              <p:grpSpPr>
                <a:xfrm>
                  <a:off x="167849" y="66340"/>
                  <a:ext cx="472696" cy="120235"/>
                  <a:chOff x="0" y="1"/>
                  <a:chExt cx="472695" cy="120234"/>
                </a:xfrm>
              </p:grpSpPr>
              <p:sp>
                <p:nvSpPr>
                  <p:cNvPr id="805" name="Shape 805"/>
                  <p:cNvSpPr/>
                  <p:nvPr/>
                </p:nvSpPr>
                <p:spPr>
                  <a:xfrm>
                    <a:off x="0" y="1"/>
                    <a:ext cx="472697" cy="1202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3175" cap="flat">
                    <a:solidFill>
                      <a:srgbClr val="000000"/>
                    </a:solidFill>
                    <a:prstDash val="solid"/>
                    <a:round/>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sp>
                <p:nvSpPr>
                  <p:cNvPr id="806" name="Shape 806"/>
                  <p:cNvSpPr/>
                  <p:nvPr/>
                </p:nvSpPr>
                <p:spPr>
                  <a:xfrm>
                    <a:off x="21349" y="1"/>
                    <a:ext cx="430001" cy="12023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7" y="21600"/>
                        </a:lnTo>
                        <a:lnTo>
                          <a:pt x="21600" y="21600"/>
                        </a:lnTo>
                      </a:path>
                    </a:pathLst>
                  </a:custGeom>
                  <a:noFill/>
                  <a:ln w="3175" cap="flat">
                    <a:solidFill>
                      <a:srgbClr val="000000"/>
                    </a:solidFill>
                    <a:prstDash val="solid"/>
                    <a:round/>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sp>
              <p:nvSpPr>
                <p:cNvPr id="808" name="Shape 808"/>
                <p:cNvSpPr/>
                <p:nvPr/>
              </p:nvSpPr>
              <p:spPr>
                <a:xfrm flipH="1">
                  <a:off x="3425" y="120239"/>
                  <a:ext cx="2" cy="174144"/>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809" name="Shape 809"/>
                <p:cNvSpPr/>
                <p:nvPr/>
              </p:nvSpPr>
              <p:spPr>
                <a:xfrm>
                  <a:off x="835818" y="128532"/>
                  <a:ext cx="2" cy="169997"/>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grpSp>
          <p:sp>
            <p:nvSpPr>
              <p:cNvPr id="811" name="Shape 811"/>
              <p:cNvSpPr/>
              <p:nvPr/>
            </p:nvSpPr>
            <p:spPr>
              <a:xfrm rot="16200000">
                <a:off x="28561" y="114168"/>
                <a:ext cx="127484" cy="184607"/>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grpSp>
          <p:nvGrpSpPr>
            <p:cNvPr id="817" name="Group 817"/>
            <p:cNvGrpSpPr/>
            <p:nvPr/>
          </p:nvGrpSpPr>
          <p:grpSpPr>
            <a:xfrm>
              <a:off x="714105" y="1247320"/>
              <a:ext cx="646996" cy="477770"/>
              <a:chOff x="0" y="0"/>
              <a:chExt cx="646994" cy="477769"/>
            </a:xfrm>
          </p:grpSpPr>
          <p:sp>
            <p:nvSpPr>
              <p:cNvPr id="813" name="Shape 813"/>
              <p:cNvSpPr/>
              <p:nvPr/>
            </p:nvSpPr>
            <p:spPr>
              <a:xfrm rot="16200000">
                <a:off x="534177" y="210736"/>
                <a:ext cx="68873" cy="156763"/>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nvGrpSpPr>
              <p:cNvPr id="816" name="Group 816"/>
              <p:cNvGrpSpPr/>
              <p:nvPr/>
            </p:nvGrpSpPr>
            <p:grpSpPr>
              <a:xfrm>
                <a:off x="-1" y="0"/>
                <a:ext cx="590204" cy="477770"/>
                <a:chOff x="0" y="0"/>
                <a:chExt cx="590202" cy="477769"/>
              </a:xfrm>
            </p:grpSpPr>
            <p:pic>
              <p:nvPicPr>
                <p:cNvPr id="814" name="desktop_computer_stylized_medium.png" descr="desktop_computer_stylized_medium"/>
                <p:cNvPicPr/>
                <p:nvPr/>
              </p:nvPicPr>
              <p:blipFill>
                <a:blip r:embed="rId4" cstate="print">
                  <a:extLst/>
                </a:blip>
                <a:stretch>
                  <a:fillRect/>
                </a:stretch>
              </p:blipFill>
              <p:spPr>
                <a:xfrm flipH="1">
                  <a:off x="0" y="0"/>
                  <a:ext cx="590203" cy="477770"/>
                </a:xfrm>
                <a:prstGeom prst="rect">
                  <a:avLst/>
                </a:prstGeom>
                <a:ln w="12700" cap="flat">
                  <a:noFill/>
                  <a:miter lim="400000"/>
                </a:ln>
                <a:effectLst/>
              </p:spPr>
            </p:pic>
            <p:sp>
              <p:nvSpPr>
                <p:cNvPr id="815" name="Shape 815"/>
                <p:cNvSpPr/>
                <p:nvPr/>
              </p:nvSpPr>
              <p:spPr>
                <a:xfrm flipH="1">
                  <a:off x="251481" y="45830"/>
                  <a:ext cx="286981" cy="2187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2" y="821"/>
                      </a:lnTo>
                      <a:lnTo>
                        <a:pt x="21600" y="17257"/>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grpSp>
      </p:grpSp>
      <p:pic>
        <p:nvPicPr>
          <p:cNvPr id="819" name="underline_base.png" descr="underline_base"/>
          <p:cNvPicPr/>
          <p:nvPr/>
        </p:nvPicPr>
        <p:blipFill>
          <a:blip r:embed="rId5" cstate="print">
            <a:extLst/>
          </a:blip>
          <a:stretch>
            <a:fillRect/>
          </a:stretch>
        </p:blipFill>
        <p:spPr>
          <a:xfrm>
            <a:off x="1231900" y="968375"/>
            <a:ext cx="7170738" cy="158750"/>
          </a:xfrm>
          <a:prstGeom prst="rect">
            <a:avLst/>
          </a:prstGeom>
          <a:ln w="12700">
            <a:miter lim="400000"/>
          </a:ln>
        </p:spPr>
      </p:pic>
    </p:spTree>
    <p:extLst>
      <p:ext uri="{BB962C8B-B14F-4D97-AF65-F5344CB8AC3E}">
        <p14:creationId xmlns:p14="http://schemas.microsoft.com/office/powerpoint/2010/main" val="901254640"/>
      </p:ext>
    </p:extLst>
  </p:cSld>
  <p:clrMapOvr>
    <a:masterClrMapping/>
  </p:clrMapOvr>
  <p:transition spd="med"/>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1" name="Shape 821"/>
          <p:cNvSpPr/>
          <p:nvPr/>
        </p:nvSpPr>
        <p:spPr>
          <a:xfrm>
            <a:off x="2133600" y="1739900"/>
            <a:ext cx="7391400" cy="4852988"/>
          </a:xfrm>
          <a:prstGeom prst="rect">
            <a:avLst/>
          </a:prstGeom>
          <a:gradFill>
            <a:gsLst>
              <a:gs pos="0">
                <a:srgbClr val="FFFFFF"/>
              </a:gs>
              <a:gs pos="50000">
                <a:srgbClr val="FFFFFF"/>
              </a:gs>
              <a:gs pos="100000">
                <a:srgbClr val="FFFFFF"/>
              </a:gs>
            </a:gsLst>
            <a:lin ang="2700000"/>
          </a:gradFill>
          <a:ln w="12700">
            <a:miter lim="400000"/>
          </a:ln>
        </p:spPr>
        <p:txBody>
          <a:bodyPr lIns="0" tIns="0" rIns="0" bIns="0" anchor="ctr"/>
          <a:lstStyle/>
          <a:p>
            <a:pPr defTabSz="642937">
              <a:defRPr sz="1600">
                <a:latin typeface="Times New Roman"/>
                <a:ea typeface="Times New Roman"/>
                <a:cs typeface="Times New Roman"/>
                <a:sym typeface="Times New Roman"/>
              </a:defRPr>
            </a:pPr>
            <a:endParaRPr/>
          </a:p>
        </p:txBody>
      </p:sp>
      <p:sp>
        <p:nvSpPr>
          <p:cNvPr id="822" name="Shape 822"/>
          <p:cNvSpPr/>
          <p:nvPr/>
        </p:nvSpPr>
        <p:spPr>
          <a:xfrm>
            <a:off x="381001" y="263526"/>
            <a:ext cx="9142413" cy="6329363"/>
          </a:xfrm>
          <a:prstGeom prst="roundRect">
            <a:avLst>
              <a:gd name="adj" fmla="val 0"/>
            </a:avLst>
          </a:prstGeom>
          <a:solidFill>
            <a:srgbClr val="FFFFFF"/>
          </a:solidFill>
          <a:ln w="3175">
            <a:solidFill/>
            <a:miter lim="0"/>
          </a:ln>
        </p:spPr>
        <p:txBody>
          <a:bodyPr lIns="0" tIns="0" rIns="0" bIns="0"/>
          <a:lstStyle/>
          <a:p>
            <a:pPr defTabSz="642937">
              <a:defRPr sz="900">
                <a:latin typeface="Times New Roman"/>
                <a:ea typeface="Times New Roman"/>
                <a:cs typeface="Times New Roman"/>
                <a:sym typeface="Times New Roman"/>
              </a:defRPr>
            </a:pPr>
            <a:endParaRPr sz="900"/>
          </a:p>
        </p:txBody>
      </p:sp>
      <p:grpSp>
        <p:nvGrpSpPr>
          <p:cNvPr id="886" name="Group 886"/>
          <p:cNvGrpSpPr/>
          <p:nvPr/>
        </p:nvGrpSpPr>
        <p:grpSpPr>
          <a:xfrm>
            <a:off x="1387476" y="3921124"/>
            <a:ext cx="7302629" cy="2252164"/>
            <a:chOff x="0" y="-1"/>
            <a:chExt cx="7302628" cy="2252162"/>
          </a:xfrm>
        </p:grpSpPr>
        <p:grpSp>
          <p:nvGrpSpPr>
            <p:cNvPr id="827" name="Group 827"/>
            <p:cNvGrpSpPr/>
            <p:nvPr/>
          </p:nvGrpSpPr>
          <p:grpSpPr>
            <a:xfrm>
              <a:off x="5786982" y="1284834"/>
              <a:ext cx="656382" cy="554790"/>
              <a:chOff x="0" y="0"/>
              <a:chExt cx="656380" cy="554789"/>
            </a:xfrm>
          </p:grpSpPr>
          <p:grpSp>
            <p:nvGrpSpPr>
              <p:cNvPr id="825" name="Group 825"/>
              <p:cNvGrpSpPr/>
              <p:nvPr/>
            </p:nvGrpSpPr>
            <p:grpSpPr>
              <a:xfrm>
                <a:off x="0" y="0"/>
                <a:ext cx="656381" cy="554790"/>
                <a:chOff x="0" y="0"/>
                <a:chExt cx="656380" cy="554789"/>
              </a:xfrm>
            </p:grpSpPr>
            <p:pic>
              <p:nvPicPr>
                <p:cNvPr id="823" name="desktop_computer_stylized_medium.png" descr="desktop_computer_stylized_medium"/>
                <p:cNvPicPr/>
                <p:nvPr/>
              </p:nvPicPr>
              <p:blipFill>
                <a:blip r:embed="rId2" cstate="print">
                  <a:extLst/>
                </a:blip>
                <a:stretch>
                  <a:fillRect/>
                </a:stretch>
              </p:blipFill>
              <p:spPr>
                <a:xfrm flipH="1">
                  <a:off x="0" y="0"/>
                  <a:ext cx="656381" cy="554790"/>
                </a:xfrm>
                <a:prstGeom prst="rect">
                  <a:avLst/>
                </a:prstGeom>
                <a:ln w="12700" cap="flat">
                  <a:noFill/>
                  <a:miter lim="400000"/>
                </a:ln>
                <a:effectLst/>
              </p:spPr>
            </p:pic>
            <p:sp>
              <p:nvSpPr>
                <p:cNvPr id="824" name="Shape 824"/>
                <p:cNvSpPr/>
                <p:nvPr/>
              </p:nvSpPr>
              <p:spPr>
                <a:xfrm flipH="1">
                  <a:off x="279680" y="53219"/>
                  <a:ext cx="319159" cy="2540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2" y="821"/>
                      </a:lnTo>
                      <a:lnTo>
                        <a:pt x="21600" y="17257"/>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sp>
            <p:nvSpPr>
              <p:cNvPr id="826" name="Shape 826"/>
              <p:cNvSpPr/>
              <p:nvPr/>
            </p:nvSpPr>
            <p:spPr>
              <a:xfrm rot="16200000">
                <a:off x="169507" y="178349"/>
                <a:ext cx="82060" cy="127463"/>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grpSp>
          <p:nvGrpSpPr>
            <p:cNvPr id="832" name="Group 832"/>
            <p:cNvGrpSpPr/>
            <p:nvPr/>
          </p:nvGrpSpPr>
          <p:grpSpPr>
            <a:xfrm>
              <a:off x="310900" y="-1"/>
              <a:ext cx="947651" cy="702850"/>
              <a:chOff x="0" y="0"/>
              <a:chExt cx="947649" cy="702848"/>
            </a:xfrm>
          </p:grpSpPr>
          <p:sp>
            <p:nvSpPr>
              <p:cNvPr id="828" name="Shape 828"/>
              <p:cNvSpPr/>
              <p:nvPr/>
            </p:nvSpPr>
            <p:spPr>
              <a:xfrm rot="16200000">
                <a:off x="782082" y="312142"/>
                <a:ext cx="102573" cy="228563"/>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nvGrpSpPr>
              <p:cNvPr id="831" name="Group 831"/>
              <p:cNvGrpSpPr/>
              <p:nvPr/>
            </p:nvGrpSpPr>
            <p:grpSpPr>
              <a:xfrm>
                <a:off x="0" y="0"/>
                <a:ext cx="863919" cy="702849"/>
                <a:chOff x="0" y="0"/>
                <a:chExt cx="863918" cy="702848"/>
              </a:xfrm>
            </p:grpSpPr>
            <p:pic>
              <p:nvPicPr>
                <p:cNvPr id="829" name="desktop_computer_stylized_medium.png" descr="desktop_computer_stylized_medium"/>
                <p:cNvPicPr/>
                <p:nvPr/>
              </p:nvPicPr>
              <p:blipFill>
                <a:blip r:embed="rId3" cstate="print">
                  <a:extLst/>
                </a:blip>
                <a:stretch>
                  <a:fillRect/>
                </a:stretch>
              </p:blipFill>
              <p:spPr>
                <a:xfrm flipH="1">
                  <a:off x="0" y="0"/>
                  <a:ext cx="863919" cy="702849"/>
                </a:xfrm>
                <a:prstGeom prst="rect">
                  <a:avLst/>
                </a:prstGeom>
                <a:ln w="12700" cap="flat">
                  <a:noFill/>
                  <a:miter lim="400000"/>
                </a:ln>
                <a:effectLst/>
              </p:spPr>
            </p:pic>
            <p:sp>
              <p:nvSpPr>
                <p:cNvPr id="830" name="Shape 830"/>
                <p:cNvSpPr/>
                <p:nvPr/>
              </p:nvSpPr>
              <p:spPr>
                <a:xfrm flipH="1">
                  <a:off x="368130" y="67422"/>
                  <a:ext cx="420053" cy="32184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3" y="821"/>
                      </a:lnTo>
                      <a:lnTo>
                        <a:pt x="21600" y="17256"/>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grpSp>
        <p:sp>
          <p:nvSpPr>
            <p:cNvPr id="833" name="Shape 833"/>
            <p:cNvSpPr/>
            <p:nvPr/>
          </p:nvSpPr>
          <p:spPr>
            <a:xfrm>
              <a:off x="3243804" y="386856"/>
              <a:ext cx="156403"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spcBef>
                  <a:spcPts val="1000"/>
                </a:spcBef>
                <a:defRPr sz="1100">
                  <a:solidFill>
                    <a:srgbClr val="FF0000"/>
                  </a:solidFill>
                  <a:latin typeface="Gill Sans MT"/>
                  <a:ea typeface="Gill Sans MT"/>
                  <a:cs typeface="Gill Sans MT"/>
                  <a:sym typeface="Gill Sans MT"/>
                </a:defRPr>
              </a:lvl1pPr>
            </a:lstStyle>
            <a:p>
              <a:pPr lvl="0">
                <a:defRPr sz="1800">
                  <a:solidFill>
                    <a:srgbClr val="000000"/>
                  </a:solidFill>
                </a:defRPr>
              </a:pPr>
              <a:r>
                <a:rPr/>
                <a:t>R</a:t>
              </a:r>
            </a:p>
          </p:txBody>
        </p:sp>
        <p:sp>
          <p:nvSpPr>
            <p:cNvPr id="834" name="Shape 834"/>
            <p:cNvSpPr/>
            <p:nvPr/>
          </p:nvSpPr>
          <p:spPr>
            <a:xfrm>
              <a:off x="2915614" y="1307107"/>
              <a:ext cx="1152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a:t>1A-23-F9-CD-06-9B</a:t>
              </a:r>
            </a:p>
          </p:txBody>
        </p:sp>
        <p:sp>
          <p:nvSpPr>
            <p:cNvPr id="835" name="Shape 835"/>
            <p:cNvSpPr/>
            <p:nvPr/>
          </p:nvSpPr>
          <p:spPr>
            <a:xfrm>
              <a:off x="3051872" y="1147382"/>
              <a:ext cx="1152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a:t>222.222.222.220</a:t>
              </a:r>
            </a:p>
          </p:txBody>
        </p:sp>
        <p:grpSp>
          <p:nvGrpSpPr>
            <p:cNvPr id="838" name="Group 838"/>
            <p:cNvGrpSpPr/>
            <p:nvPr/>
          </p:nvGrpSpPr>
          <p:grpSpPr>
            <a:xfrm>
              <a:off x="2155209" y="1691032"/>
              <a:ext cx="1152000" cy="498117"/>
              <a:chOff x="-1" y="-1"/>
              <a:chExt cx="1151998" cy="498114"/>
            </a:xfrm>
          </p:grpSpPr>
          <p:sp>
            <p:nvSpPr>
              <p:cNvPr id="836" name="Shape 836"/>
              <p:cNvSpPr/>
              <p:nvPr/>
            </p:nvSpPr>
            <p:spPr>
              <a:xfrm>
                <a:off x="-1" y="-1"/>
                <a:ext cx="1151998" cy="3369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111.111.111.110</a:t>
                </a:r>
              </a:p>
            </p:txBody>
          </p:sp>
          <p:sp>
            <p:nvSpPr>
              <p:cNvPr id="837" name="Shape 837"/>
              <p:cNvSpPr/>
              <p:nvPr/>
            </p:nvSpPr>
            <p:spPr>
              <a:xfrm>
                <a:off x="5857" y="161190"/>
                <a:ext cx="1079998" cy="3369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E6-E9-00-17-BB-4B</a:t>
                </a:r>
              </a:p>
            </p:txBody>
          </p:sp>
        </p:grpSp>
        <p:sp>
          <p:nvSpPr>
            <p:cNvPr id="839" name="Shape 839"/>
            <p:cNvSpPr/>
            <p:nvPr/>
          </p:nvSpPr>
          <p:spPr>
            <a:xfrm>
              <a:off x="224164" y="1915235"/>
              <a:ext cx="1152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a:t>CC-49-DE-D0-AB-7D</a:t>
              </a:r>
            </a:p>
          </p:txBody>
        </p:sp>
        <p:sp>
          <p:nvSpPr>
            <p:cNvPr id="840" name="Shape 840"/>
            <p:cNvSpPr/>
            <p:nvPr/>
          </p:nvSpPr>
          <p:spPr>
            <a:xfrm>
              <a:off x="215374" y="1746717"/>
              <a:ext cx="1152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a:t>111.111.111.112</a:t>
              </a:r>
            </a:p>
          </p:txBody>
        </p:sp>
        <p:sp>
          <p:nvSpPr>
            <p:cNvPr id="841" name="Shape 841"/>
            <p:cNvSpPr/>
            <p:nvPr/>
          </p:nvSpPr>
          <p:spPr>
            <a:xfrm>
              <a:off x="0" y="719495"/>
              <a:ext cx="1152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111.111.111.111</a:t>
              </a:r>
            </a:p>
          </p:txBody>
        </p:sp>
        <p:sp>
          <p:nvSpPr>
            <p:cNvPr id="842" name="Shape 842"/>
            <p:cNvSpPr/>
            <p:nvPr/>
          </p:nvSpPr>
          <p:spPr>
            <a:xfrm>
              <a:off x="19045" y="890942"/>
              <a:ext cx="1152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74-29-9C-E8-FF-55</a:t>
              </a:r>
            </a:p>
          </p:txBody>
        </p:sp>
        <p:sp>
          <p:nvSpPr>
            <p:cNvPr id="843" name="Shape 843"/>
            <p:cNvSpPr/>
            <p:nvPr/>
          </p:nvSpPr>
          <p:spPr>
            <a:xfrm>
              <a:off x="1533961" y="456125"/>
              <a:ext cx="764732" cy="964371"/>
            </a:xfrm>
            <a:custGeom>
              <a:avLst/>
              <a:gdLst/>
              <a:ahLst/>
              <a:cxnLst>
                <a:cxn ang="0">
                  <a:pos x="wd2" y="hd2"/>
                </a:cxn>
                <a:cxn ang="5400000">
                  <a:pos x="wd2" y="hd2"/>
                </a:cxn>
                <a:cxn ang="10800000">
                  <a:pos x="wd2" y="hd2"/>
                </a:cxn>
                <a:cxn ang="16200000">
                  <a:pos x="wd2" y="hd2"/>
                </a:cxn>
              </a:cxnLst>
              <a:rect l="0" t="0" r="r" b="b"/>
              <a:pathLst>
                <a:path w="21313" h="21091" extrusionOk="0">
                  <a:moveTo>
                    <a:pt x="6436" y="1405"/>
                  </a:moveTo>
                  <a:cubicBezTo>
                    <a:pt x="4523" y="2143"/>
                    <a:pt x="3749" y="2989"/>
                    <a:pt x="2717" y="4528"/>
                  </a:cubicBezTo>
                  <a:cubicBezTo>
                    <a:pt x="1686" y="6068"/>
                    <a:pt x="654" y="8844"/>
                    <a:pt x="246" y="10601"/>
                  </a:cubicBezTo>
                  <a:cubicBezTo>
                    <a:pt x="-162" y="12357"/>
                    <a:pt x="9" y="13659"/>
                    <a:pt x="246" y="15133"/>
                  </a:cubicBezTo>
                  <a:cubicBezTo>
                    <a:pt x="482" y="16608"/>
                    <a:pt x="998" y="18538"/>
                    <a:pt x="1643" y="19514"/>
                  </a:cubicBezTo>
                  <a:cubicBezTo>
                    <a:pt x="2288" y="20490"/>
                    <a:pt x="3018" y="20945"/>
                    <a:pt x="4115" y="21075"/>
                  </a:cubicBezTo>
                  <a:cubicBezTo>
                    <a:pt x="5211" y="21206"/>
                    <a:pt x="6500" y="20446"/>
                    <a:pt x="8284" y="20295"/>
                  </a:cubicBezTo>
                  <a:cubicBezTo>
                    <a:pt x="10068" y="20143"/>
                    <a:pt x="13034" y="20577"/>
                    <a:pt x="14796" y="20143"/>
                  </a:cubicBezTo>
                  <a:cubicBezTo>
                    <a:pt x="16559" y="19709"/>
                    <a:pt x="17741" y="19080"/>
                    <a:pt x="18815" y="17627"/>
                  </a:cubicBezTo>
                  <a:cubicBezTo>
                    <a:pt x="19890" y="16174"/>
                    <a:pt x="21137" y="13572"/>
                    <a:pt x="21287" y="11381"/>
                  </a:cubicBezTo>
                  <a:cubicBezTo>
                    <a:pt x="21438" y="9191"/>
                    <a:pt x="20922" y="6393"/>
                    <a:pt x="19740" y="4528"/>
                  </a:cubicBezTo>
                  <a:cubicBezTo>
                    <a:pt x="18558" y="2663"/>
                    <a:pt x="16344" y="690"/>
                    <a:pt x="14173" y="148"/>
                  </a:cubicBezTo>
                  <a:cubicBezTo>
                    <a:pt x="12002" y="-394"/>
                    <a:pt x="8349" y="668"/>
                    <a:pt x="6436" y="1405"/>
                  </a:cubicBezTo>
                  <a:close/>
                </a:path>
              </a:pathLst>
            </a:custGeom>
            <a:solidFill>
              <a:srgbClr val="00CCFF"/>
            </a:solidFill>
            <a:ln w="3175" cap="flat">
              <a:solidFill>
                <a:srgbClr val="000000"/>
              </a:solidFill>
              <a:prstDash val="solid"/>
              <a:round/>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sp>
          <p:nvSpPr>
            <p:cNvPr id="844" name="Shape 844"/>
            <p:cNvSpPr/>
            <p:nvPr/>
          </p:nvSpPr>
          <p:spPr>
            <a:xfrm>
              <a:off x="1248292" y="419095"/>
              <a:ext cx="404379" cy="212480"/>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845" name="Shape 845"/>
            <p:cNvSpPr/>
            <p:nvPr/>
          </p:nvSpPr>
          <p:spPr>
            <a:xfrm flipV="1">
              <a:off x="1362573" y="1290988"/>
              <a:ext cx="213911" cy="235926"/>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846" name="Shape 846"/>
            <p:cNvSpPr/>
            <p:nvPr/>
          </p:nvSpPr>
          <p:spPr>
            <a:xfrm>
              <a:off x="2284142" y="915854"/>
              <a:ext cx="539170" cy="8795"/>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847" name="Shape 847"/>
            <p:cNvSpPr/>
            <p:nvPr/>
          </p:nvSpPr>
          <p:spPr>
            <a:xfrm flipV="1">
              <a:off x="1284920" y="1614834"/>
              <a:ext cx="2" cy="150935"/>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sp>
          <p:nvSpPr>
            <p:cNvPr id="848" name="Shape 848"/>
            <p:cNvSpPr/>
            <p:nvPr/>
          </p:nvSpPr>
          <p:spPr>
            <a:xfrm flipV="1">
              <a:off x="1170348" y="486501"/>
              <a:ext cx="2" cy="367810"/>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sp>
          <p:nvSpPr>
            <p:cNvPr id="849" name="Shape 849"/>
            <p:cNvSpPr/>
            <p:nvPr/>
          </p:nvSpPr>
          <p:spPr>
            <a:xfrm>
              <a:off x="2902428" y="977400"/>
              <a:ext cx="2" cy="693120"/>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defTabSz="457200">
                <a:defRPr sz="1200"/>
              </a:pPr>
              <a:endParaRPr sz="1200"/>
            </a:p>
          </p:txBody>
        </p:sp>
        <p:sp>
          <p:nvSpPr>
            <p:cNvPr id="850" name="Shape 850"/>
            <p:cNvSpPr/>
            <p:nvPr/>
          </p:nvSpPr>
          <p:spPr>
            <a:xfrm flipH="1" flipV="1">
              <a:off x="3900184" y="968607"/>
              <a:ext cx="4397" cy="203688"/>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sp>
          <p:nvSpPr>
            <p:cNvPr id="851" name="Shape 851"/>
            <p:cNvSpPr/>
            <p:nvPr/>
          </p:nvSpPr>
          <p:spPr>
            <a:xfrm>
              <a:off x="8790" y="178773"/>
              <a:ext cx="165201"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1100">
                  <a:solidFill>
                    <a:srgbClr val="FF0000"/>
                  </a:solidFill>
                  <a:latin typeface="Gill Sans MT"/>
                  <a:ea typeface="Gill Sans MT"/>
                  <a:cs typeface="Gill Sans MT"/>
                  <a:sym typeface="Gill Sans MT"/>
                </a:defRPr>
              </a:lvl1pPr>
            </a:lstStyle>
            <a:p>
              <a:pPr lvl="0">
                <a:defRPr sz="1800">
                  <a:solidFill>
                    <a:srgbClr val="000000"/>
                  </a:solidFill>
                </a:defRPr>
              </a:pPr>
              <a:r>
                <a:rPr/>
                <a:t>A</a:t>
              </a:r>
            </a:p>
          </p:txBody>
        </p:sp>
        <p:sp>
          <p:nvSpPr>
            <p:cNvPr id="852" name="Shape 852"/>
            <p:cNvSpPr/>
            <p:nvPr/>
          </p:nvSpPr>
          <p:spPr>
            <a:xfrm>
              <a:off x="4001278" y="885081"/>
              <a:ext cx="1106177" cy="2"/>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grpSp>
          <p:nvGrpSpPr>
            <p:cNvPr id="855" name="Group 855"/>
            <p:cNvGrpSpPr/>
            <p:nvPr/>
          </p:nvGrpSpPr>
          <p:grpSpPr>
            <a:xfrm>
              <a:off x="6149163" y="814743"/>
              <a:ext cx="1153465" cy="509838"/>
              <a:chOff x="0" y="0"/>
              <a:chExt cx="1153465" cy="509835"/>
            </a:xfrm>
          </p:grpSpPr>
          <p:sp>
            <p:nvSpPr>
              <p:cNvPr id="853" name="Shape 853"/>
              <p:cNvSpPr/>
              <p:nvPr/>
            </p:nvSpPr>
            <p:spPr>
              <a:xfrm>
                <a:off x="1465" y="0"/>
                <a:ext cx="1152000" cy="3369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222.222.222.222</a:t>
                </a:r>
              </a:p>
            </p:txBody>
          </p:sp>
          <p:sp>
            <p:nvSpPr>
              <p:cNvPr id="854" name="Shape 854"/>
              <p:cNvSpPr/>
              <p:nvPr/>
            </p:nvSpPr>
            <p:spPr>
              <a:xfrm>
                <a:off x="0" y="172912"/>
                <a:ext cx="1152000" cy="3369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49-BD-D2-C7-56-2A</a:t>
                </a:r>
              </a:p>
            </p:txBody>
          </p:sp>
        </p:grpSp>
        <p:sp>
          <p:nvSpPr>
            <p:cNvPr id="856" name="Shape 856"/>
            <p:cNvSpPr/>
            <p:nvPr/>
          </p:nvSpPr>
          <p:spPr>
            <a:xfrm flipV="1">
              <a:off x="5753576" y="419095"/>
              <a:ext cx="416101" cy="293074"/>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857" name="Shape 857"/>
            <p:cNvSpPr/>
            <p:nvPr/>
          </p:nvSpPr>
          <p:spPr>
            <a:xfrm flipH="1" flipV="1">
              <a:off x="6238536" y="489432"/>
              <a:ext cx="10258" cy="359018"/>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sp>
          <p:nvSpPr>
            <p:cNvPr id="858" name="Shape 858"/>
            <p:cNvSpPr/>
            <p:nvPr/>
          </p:nvSpPr>
          <p:spPr>
            <a:xfrm>
              <a:off x="5873718" y="1707153"/>
              <a:ext cx="1152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a:t>222.222.222.221</a:t>
              </a:r>
            </a:p>
          </p:txBody>
        </p:sp>
        <p:sp>
          <p:nvSpPr>
            <p:cNvPr id="859" name="Shape 859"/>
            <p:cNvSpPr/>
            <p:nvPr/>
          </p:nvSpPr>
          <p:spPr>
            <a:xfrm>
              <a:off x="5876648" y="1868343"/>
              <a:ext cx="1152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a:t>88-B2-2F-54-1A-0F</a:t>
              </a:r>
            </a:p>
          </p:txBody>
        </p:sp>
        <p:sp>
          <p:nvSpPr>
            <p:cNvPr id="860" name="Shape 860"/>
            <p:cNvSpPr/>
            <p:nvPr/>
          </p:nvSpPr>
          <p:spPr>
            <a:xfrm flipH="1" flipV="1">
              <a:off x="5689111" y="1247027"/>
              <a:ext cx="234424" cy="231530"/>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861" name="Shape 861"/>
            <p:cNvSpPr/>
            <p:nvPr/>
          </p:nvSpPr>
          <p:spPr>
            <a:xfrm>
              <a:off x="5971003" y="1605751"/>
              <a:ext cx="0" cy="216000"/>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defTabSz="457200">
                <a:defRPr sz="1200"/>
              </a:pPr>
              <a:endParaRPr sz="1200"/>
            </a:p>
          </p:txBody>
        </p:sp>
        <p:sp>
          <p:nvSpPr>
            <p:cNvPr id="862" name="Shape 862"/>
            <p:cNvSpPr/>
            <p:nvPr/>
          </p:nvSpPr>
          <p:spPr>
            <a:xfrm>
              <a:off x="5076135" y="459243"/>
              <a:ext cx="696788" cy="974377"/>
            </a:xfrm>
            <a:custGeom>
              <a:avLst/>
              <a:gdLst/>
              <a:ahLst/>
              <a:cxnLst>
                <a:cxn ang="0">
                  <a:pos x="wd2" y="hd2"/>
                </a:cxn>
                <a:cxn ang="5400000">
                  <a:pos x="wd2" y="hd2"/>
                </a:cxn>
                <a:cxn ang="10800000">
                  <a:pos x="wd2" y="hd2"/>
                </a:cxn>
                <a:cxn ang="16200000">
                  <a:pos x="wd2" y="hd2"/>
                </a:cxn>
              </a:cxnLst>
              <a:rect l="0" t="0" r="r" b="b"/>
              <a:pathLst>
                <a:path w="21313" h="21091" extrusionOk="0">
                  <a:moveTo>
                    <a:pt x="6436" y="1406"/>
                  </a:moveTo>
                  <a:cubicBezTo>
                    <a:pt x="4523" y="2143"/>
                    <a:pt x="3749" y="2989"/>
                    <a:pt x="2717" y="4528"/>
                  </a:cubicBezTo>
                  <a:cubicBezTo>
                    <a:pt x="1686" y="6068"/>
                    <a:pt x="654" y="8844"/>
                    <a:pt x="246" y="10602"/>
                  </a:cubicBezTo>
                  <a:cubicBezTo>
                    <a:pt x="-162" y="12358"/>
                    <a:pt x="9" y="13660"/>
                    <a:pt x="246" y="15134"/>
                  </a:cubicBezTo>
                  <a:cubicBezTo>
                    <a:pt x="482" y="16609"/>
                    <a:pt x="998" y="18539"/>
                    <a:pt x="1643" y="19515"/>
                  </a:cubicBezTo>
                  <a:cubicBezTo>
                    <a:pt x="2288" y="20491"/>
                    <a:pt x="3018" y="20946"/>
                    <a:pt x="4115" y="21076"/>
                  </a:cubicBezTo>
                  <a:cubicBezTo>
                    <a:pt x="5211" y="21206"/>
                    <a:pt x="6500" y="20447"/>
                    <a:pt x="8284" y="20296"/>
                  </a:cubicBezTo>
                  <a:cubicBezTo>
                    <a:pt x="10068" y="20144"/>
                    <a:pt x="13034" y="20578"/>
                    <a:pt x="14796" y="20144"/>
                  </a:cubicBezTo>
                  <a:cubicBezTo>
                    <a:pt x="16559" y="19710"/>
                    <a:pt x="17741" y="19081"/>
                    <a:pt x="18815" y="17628"/>
                  </a:cubicBezTo>
                  <a:cubicBezTo>
                    <a:pt x="19890" y="16175"/>
                    <a:pt x="21137" y="13573"/>
                    <a:pt x="21287" y="11382"/>
                  </a:cubicBezTo>
                  <a:cubicBezTo>
                    <a:pt x="21438" y="9191"/>
                    <a:pt x="20922" y="6393"/>
                    <a:pt x="19740" y="4528"/>
                  </a:cubicBezTo>
                  <a:cubicBezTo>
                    <a:pt x="18558" y="2663"/>
                    <a:pt x="16344" y="690"/>
                    <a:pt x="14173" y="148"/>
                  </a:cubicBezTo>
                  <a:cubicBezTo>
                    <a:pt x="12002" y="-394"/>
                    <a:pt x="8349" y="668"/>
                    <a:pt x="6436" y="1406"/>
                  </a:cubicBezTo>
                  <a:close/>
                </a:path>
              </a:pathLst>
            </a:custGeom>
            <a:solidFill>
              <a:srgbClr val="00CCFF"/>
            </a:solidFill>
            <a:ln w="3175" cap="flat">
              <a:solidFill>
                <a:srgbClr val="000000"/>
              </a:solidFill>
              <a:prstDash val="solid"/>
              <a:round/>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sp>
          <p:nvSpPr>
            <p:cNvPr id="863" name="Shape 863"/>
            <p:cNvSpPr/>
            <p:nvPr/>
          </p:nvSpPr>
          <p:spPr>
            <a:xfrm>
              <a:off x="7012126" y="102574"/>
              <a:ext cx="150674"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1100">
                  <a:solidFill>
                    <a:srgbClr val="FF0000"/>
                  </a:solidFill>
                  <a:latin typeface="Gill Sans MT"/>
                  <a:ea typeface="Gill Sans MT"/>
                  <a:cs typeface="Gill Sans MT"/>
                  <a:sym typeface="Gill Sans MT"/>
                </a:defRPr>
              </a:lvl1pPr>
            </a:lstStyle>
            <a:p>
              <a:pPr lvl="0">
                <a:defRPr sz="1800">
                  <a:solidFill>
                    <a:srgbClr val="000000"/>
                  </a:solidFill>
                </a:defRPr>
              </a:pPr>
              <a:r>
                <a:rPr/>
                <a:t>B</a:t>
              </a:r>
            </a:p>
          </p:txBody>
        </p:sp>
        <p:grpSp>
          <p:nvGrpSpPr>
            <p:cNvPr id="868" name="Group 868"/>
            <p:cNvGrpSpPr/>
            <p:nvPr/>
          </p:nvGrpSpPr>
          <p:grpSpPr>
            <a:xfrm>
              <a:off x="5971003" y="65648"/>
              <a:ext cx="931826" cy="789249"/>
              <a:chOff x="0" y="0"/>
              <a:chExt cx="931825" cy="789247"/>
            </a:xfrm>
          </p:grpSpPr>
          <p:grpSp>
            <p:nvGrpSpPr>
              <p:cNvPr id="866" name="Group 866"/>
              <p:cNvGrpSpPr/>
              <p:nvPr/>
            </p:nvGrpSpPr>
            <p:grpSpPr>
              <a:xfrm>
                <a:off x="0" y="0"/>
                <a:ext cx="931826" cy="789248"/>
                <a:chOff x="0" y="0"/>
                <a:chExt cx="931825" cy="789247"/>
              </a:xfrm>
            </p:grpSpPr>
            <p:pic>
              <p:nvPicPr>
                <p:cNvPr id="864" name="desktop_computer_stylized_medium.png" descr="desktop_computer_stylized_medium"/>
                <p:cNvPicPr/>
                <p:nvPr/>
              </p:nvPicPr>
              <p:blipFill>
                <a:blip r:embed="rId2" cstate="print">
                  <a:extLst/>
                </a:blip>
                <a:stretch>
                  <a:fillRect/>
                </a:stretch>
              </p:blipFill>
              <p:spPr>
                <a:xfrm flipH="1">
                  <a:off x="0" y="0"/>
                  <a:ext cx="931826" cy="789248"/>
                </a:xfrm>
                <a:prstGeom prst="rect">
                  <a:avLst/>
                </a:prstGeom>
                <a:ln w="12700" cap="flat">
                  <a:noFill/>
                  <a:miter lim="400000"/>
                </a:ln>
                <a:effectLst/>
              </p:spPr>
            </p:pic>
            <p:sp>
              <p:nvSpPr>
                <p:cNvPr id="865" name="Shape 865"/>
                <p:cNvSpPr/>
                <p:nvPr/>
              </p:nvSpPr>
              <p:spPr>
                <a:xfrm flipH="1">
                  <a:off x="397066" y="75710"/>
                  <a:ext cx="453071" cy="3613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3" y="821"/>
                      </a:lnTo>
                      <a:lnTo>
                        <a:pt x="21600" y="17257"/>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sp>
            <p:nvSpPr>
              <p:cNvPr id="867" name="Shape 867"/>
              <p:cNvSpPr/>
              <p:nvPr/>
            </p:nvSpPr>
            <p:spPr>
              <a:xfrm rot="16200000">
                <a:off x="238948" y="254552"/>
                <a:ext cx="117232" cy="180204"/>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grpSp>
          <p:nvGrpSpPr>
            <p:cNvPr id="880" name="Group 880"/>
            <p:cNvGrpSpPr/>
            <p:nvPr/>
          </p:nvGrpSpPr>
          <p:grpSpPr>
            <a:xfrm>
              <a:off x="2813057" y="693990"/>
              <a:ext cx="1192620" cy="393882"/>
              <a:chOff x="0" y="-7"/>
              <a:chExt cx="1192619" cy="393881"/>
            </a:xfrm>
          </p:grpSpPr>
          <p:sp>
            <p:nvSpPr>
              <p:cNvPr id="869" name="Shape 869"/>
              <p:cNvSpPr/>
              <p:nvPr/>
            </p:nvSpPr>
            <p:spPr>
              <a:xfrm rot="16200000">
                <a:off x="1035838" y="104640"/>
                <a:ext cx="128955" cy="184608"/>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nvGrpSpPr>
              <p:cNvPr id="878" name="Group 878"/>
              <p:cNvGrpSpPr/>
              <p:nvPr/>
            </p:nvGrpSpPr>
            <p:grpSpPr>
              <a:xfrm>
                <a:off x="176000" y="-8"/>
                <a:ext cx="842654" cy="393882"/>
                <a:chOff x="-21" y="-6"/>
                <a:chExt cx="842652" cy="393881"/>
              </a:xfrm>
            </p:grpSpPr>
            <p:sp>
              <p:nvSpPr>
                <p:cNvPr id="870" name="Shape 870"/>
                <p:cNvSpPr/>
                <p:nvPr/>
              </p:nvSpPr>
              <p:spPr>
                <a:xfrm>
                  <a:off x="3404" y="174134"/>
                  <a:ext cx="835777" cy="219741"/>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3175" cap="flat">
                  <a:solidFill>
                    <a:srgbClr val="000000"/>
                  </a:solidFill>
                  <a:prstDash val="solid"/>
                  <a:round/>
                </a:ln>
                <a:effectLst/>
              </p:spPr>
              <p:txBody>
                <a:bodyPr wrap="square" lIns="0" tIns="0" rIns="0" bIns="0" numCol="1" anchor="ctr">
                  <a:noAutofit/>
                </a:bodyPr>
                <a:lstStyle/>
                <a:p>
                  <a:pPr defTabSz="642937">
                    <a:defRPr sz="1600">
                      <a:latin typeface="Times New Roman"/>
                      <a:ea typeface="Times New Roman"/>
                      <a:cs typeface="Times New Roman"/>
                      <a:sym typeface="Times New Roman"/>
                    </a:defRPr>
                  </a:pPr>
                  <a:endParaRPr/>
                </a:p>
              </p:txBody>
            </p:sp>
            <p:sp>
              <p:nvSpPr>
                <p:cNvPr id="871" name="Shape 871"/>
                <p:cNvSpPr/>
                <p:nvPr/>
              </p:nvSpPr>
              <p:spPr>
                <a:xfrm>
                  <a:off x="3425" y="149263"/>
                  <a:ext cx="839207" cy="136827"/>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defTabSz="642937">
                    <a:defRPr sz="1600">
                      <a:latin typeface="Times New Roman"/>
                      <a:ea typeface="Times New Roman"/>
                      <a:cs typeface="Times New Roman"/>
                      <a:sym typeface="Times New Roman"/>
                    </a:defRPr>
                  </a:pPr>
                  <a:endParaRPr/>
                </a:p>
              </p:txBody>
            </p:sp>
            <p:sp>
              <p:nvSpPr>
                <p:cNvPr id="872" name="Shape 872"/>
                <p:cNvSpPr/>
                <p:nvPr/>
              </p:nvSpPr>
              <p:spPr>
                <a:xfrm>
                  <a:off x="-22" y="-7"/>
                  <a:ext cx="835778" cy="257063"/>
                </a:xfrm>
                <a:custGeom>
                  <a:avLst/>
                  <a:gdLst/>
                  <a:ahLst/>
                  <a:cxnLst>
                    <a:cxn ang="0">
                      <a:pos x="wd2" y="hd2"/>
                    </a:cxn>
                    <a:cxn ang="5400000">
                      <a:pos x="wd2" y="hd2"/>
                    </a:cxn>
                    <a:cxn ang="10800000">
                      <a:pos x="wd2" y="hd2"/>
                    </a:cxn>
                    <a:cxn ang="16200000">
                      <a:pos x="wd2" y="hd2"/>
                    </a:cxn>
                  </a:cxnLst>
                  <a:rect l="0" t="0" r="r" b="b"/>
                  <a:pathLst>
                    <a:path w="19679" h="19679" extrusionOk="0">
                      <a:moveTo>
                        <a:pt x="16797" y="2882"/>
                      </a:moveTo>
                      <a:cubicBezTo>
                        <a:pt x="20639" y="6725"/>
                        <a:pt x="20639" y="12954"/>
                        <a:pt x="16797" y="16797"/>
                      </a:cubicBezTo>
                      <a:cubicBezTo>
                        <a:pt x="12954" y="20640"/>
                        <a:pt x="6724" y="20640"/>
                        <a:pt x="2881" y="16797"/>
                      </a:cubicBezTo>
                      <a:cubicBezTo>
                        <a:pt x="-961" y="12954"/>
                        <a:pt x="-961" y="6725"/>
                        <a:pt x="2881" y="2882"/>
                      </a:cubicBezTo>
                      <a:cubicBezTo>
                        <a:pt x="6724" y="-960"/>
                        <a:pt x="12954" y="-960"/>
                        <a:pt x="16797" y="2882"/>
                      </a:cubicBezTo>
                    </a:path>
                  </a:pathLst>
                </a:custGeom>
                <a:gradFill flip="none" rotWithShape="1">
                  <a:gsLst>
                    <a:gs pos="0">
                      <a:srgbClr val="CCCCFF"/>
                    </a:gs>
                    <a:gs pos="100000">
                      <a:srgbClr val="FFFFFF"/>
                    </a:gs>
                  </a:gsLst>
                  <a:lin ang="0" scaled="0"/>
                </a:gradFill>
                <a:ln w="3175" cap="flat">
                  <a:solidFill>
                    <a:srgbClr val="000000"/>
                  </a:solidFill>
                  <a:prstDash val="solid"/>
                  <a:round/>
                </a:ln>
                <a:effectLst/>
              </p:spPr>
              <p:txBody>
                <a:bodyPr wrap="square" lIns="0" tIns="0" rIns="0" bIns="0" numCol="1" anchor="ctr">
                  <a:noAutofit/>
                </a:bodyPr>
                <a:lstStyle/>
                <a:p>
                  <a:pPr defTabSz="642937">
                    <a:defRPr sz="1600">
                      <a:latin typeface="Times New Roman"/>
                      <a:ea typeface="Times New Roman"/>
                      <a:cs typeface="Times New Roman"/>
                      <a:sym typeface="Times New Roman"/>
                    </a:defRPr>
                  </a:pPr>
                  <a:endParaRPr/>
                </a:p>
              </p:txBody>
            </p:sp>
            <p:grpSp>
              <p:nvGrpSpPr>
                <p:cNvPr id="875" name="Group 875"/>
                <p:cNvGrpSpPr/>
                <p:nvPr/>
              </p:nvGrpSpPr>
              <p:grpSpPr>
                <a:xfrm>
                  <a:off x="167849" y="66340"/>
                  <a:ext cx="472696" cy="120235"/>
                  <a:chOff x="0" y="1"/>
                  <a:chExt cx="472695" cy="120234"/>
                </a:xfrm>
              </p:grpSpPr>
              <p:sp>
                <p:nvSpPr>
                  <p:cNvPr id="873" name="Shape 873"/>
                  <p:cNvSpPr/>
                  <p:nvPr/>
                </p:nvSpPr>
                <p:spPr>
                  <a:xfrm>
                    <a:off x="0" y="1"/>
                    <a:ext cx="472697" cy="1202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3175" cap="flat">
                    <a:solidFill>
                      <a:srgbClr val="000000"/>
                    </a:solidFill>
                    <a:prstDash val="solid"/>
                    <a:round/>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sp>
                <p:nvSpPr>
                  <p:cNvPr id="874" name="Shape 874"/>
                  <p:cNvSpPr/>
                  <p:nvPr/>
                </p:nvSpPr>
                <p:spPr>
                  <a:xfrm>
                    <a:off x="21349" y="1"/>
                    <a:ext cx="430001" cy="12023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7" y="21600"/>
                        </a:lnTo>
                        <a:lnTo>
                          <a:pt x="21600" y="21600"/>
                        </a:lnTo>
                      </a:path>
                    </a:pathLst>
                  </a:custGeom>
                  <a:noFill/>
                  <a:ln w="3175" cap="flat">
                    <a:solidFill>
                      <a:srgbClr val="000000"/>
                    </a:solidFill>
                    <a:prstDash val="solid"/>
                    <a:round/>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sp>
              <p:nvSpPr>
                <p:cNvPr id="876" name="Shape 876"/>
                <p:cNvSpPr/>
                <p:nvPr/>
              </p:nvSpPr>
              <p:spPr>
                <a:xfrm flipH="1">
                  <a:off x="3425" y="120239"/>
                  <a:ext cx="2" cy="174144"/>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877" name="Shape 877"/>
                <p:cNvSpPr/>
                <p:nvPr/>
              </p:nvSpPr>
              <p:spPr>
                <a:xfrm>
                  <a:off x="835818" y="128532"/>
                  <a:ext cx="2" cy="169997"/>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grpSp>
          <p:sp>
            <p:nvSpPr>
              <p:cNvPr id="879" name="Shape 879"/>
              <p:cNvSpPr/>
              <p:nvPr/>
            </p:nvSpPr>
            <p:spPr>
              <a:xfrm rot="16200000">
                <a:off x="28561" y="114168"/>
                <a:ext cx="127484" cy="184607"/>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grpSp>
          <p:nvGrpSpPr>
            <p:cNvPr id="885" name="Group 885"/>
            <p:cNvGrpSpPr/>
            <p:nvPr/>
          </p:nvGrpSpPr>
          <p:grpSpPr>
            <a:xfrm>
              <a:off x="714105" y="1247320"/>
              <a:ext cx="646996" cy="477770"/>
              <a:chOff x="0" y="0"/>
              <a:chExt cx="646994" cy="477769"/>
            </a:xfrm>
          </p:grpSpPr>
          <p:sp>
            <p:nvSpPr>
              <p:cNvPr id="881" name="Shape 881"/>
              <p:cNvSpPr/>
              <p:nvPr/>
            </p:nvSpPr>
            <p:spPr>
              <a:xfrm rot="16200000">
                <a:off x="534177" y="210736"/>
                <a:ext cx="68873" cy="156763"/>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nvGrpSpPr>
              <p:cNvPr id="884" name="Group 884"/>
              <p:cNvGrpSpPr/>
              <p:nvPr/>
            </p:nvGrpSpPr>
            <p:grpSpPr>
              <a:xfrm>
                <a:off x="-1" y="0"/>
                <a:ext cx="590204" cy="477770"/>
                <a:chOff x="0" y="0"/>
                <a:chExt cx="590202" cy="477769"/>
              </a:xfrm>
            </p:grpSpPr>
            <p:pic>
              <p:nvPicPr>
                <p:cNvPr id="882" name="desktop_computer_stylized_medium.png" descr="desktop_computer_stylized_medium"/>
                <p:cNvPicPr/>
                <p:nvPr/>
              </p:nvPicPr>
              <p:blipFill>
                <a:blip r:embed="rId4" cstate="print">
                  <a:extLst/>
                </a:blip>
                <a:stretch>
                  <a:fillRect/>
                </a:stretch>
              </p:blipFill>
              <p:spPr>
                <a:xfrm flipH="1">
                  <a:off x="0" y="0"/>
                  <a:ext cx="590203" cy="477770"/>
                </a:xfrm>
                <a:prstGeom prst="rect">
                  <a:avLst/>
                </a:prstGeom>
                <a:ln w="12700" cap="flat">
                  <a:noFill/>
                  <a:miter lim="400000"/>
                </a:ln>
                <a:effectLst/>
              </p:spPr>
            </p:pic>
            <p:sp>
              <p:nvSpPr>
                <p:cNvPr id="883" name="Shape 883"/>
                <p:cNvSpPr/>
                <p:nvPr/>
              </p:nvSpPr>
              <p:spPr>
                <a:xfrm flipH="1">
                  <a:off x="251481" y="45830"/>
                  <a:ext cx="286981" cy="2187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2" y="821"/>
                      </a:lnTo>
                      <a:lnTo>
                        <a:pt x="21600" y="17257"/>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grpSp>
      </p:grpSp>
      <p:sp>
        <p:nvSpPr>
          <p:cNvPr id="887" name="Shape 887"/>
          <p:cNvSpPr/>
          <p:nvPr/>
        </p:nvSpPr>
        <p:spPr>
          <a:xfrm>
            <a:off x="2935288" y="3111500"/>
            <a:ext cx="290513" cy="731804"/>
          </a:xfrm>
          <a:custGeom>
            <a:avLst/>
            <a:gdLst/>
            <a:ahLst/>
            <a:cxnLst>
              <a:cxn ang="0">
                <a:pos x="wd2" y="hd2"/>
              </a:cxn>
              <a:cxn ang="5400000">
                <a:pos x="wd2" y="hd2"/>
              </a:cxn>
              <a:cxn ang="10800000">
                <a:pos x="wd2" y="hd2"/>
              </a:cxn>
              <a:cxn ang="16200000">
                <a:pos x="wd2" y="hd2"/>
              </a:cxn>
            </a:cxnLst>
            <a:rect l="0" t="0" r="r" b="b"/>
            <a:pathLst>
              <a:path w="21600" h="21600" extrusionOk="0">
                <a:moveTo>
                  <a:pt x="0" y="16200"/>
                </a:moveTo>
                <a:lnTo>
                  <a:pt x="5399" y="16200"/>
                </a:lnTo>
                <a:lnTo>
                  <a:pt x="5399" y="0"/>
                </a:lnTo>
                <a:lnTo>
                  <a:pt x="16200" y="0"/>
                </a:lnTo>
                <a:lnTo>
                  <a:pt x="16200" y="16200"/>
                </a:lnTo>
                <a:lnTo>
                  <a:pt x="21600" y="16200"/>
                </a:lnTo>
                <a:lnTo>
                  <a:pt x="10800" y="21600"/>
                </a:lnTo>
                <a:close/>
              </a:path>
            </a:pathLst>
          </a:custGeom>
          <a:gradFill>
            <a:gsLst>
              <a:gs pos="0">
                <a:srgbClr val="FF0000"/>
              </a:gs>
              <a:gs pos="100000">
                <a:srgbClr val="FFFFFF"/>
              </a:gs>
            </a:gsLst>
            <a:lin ang="16200000"/>
          </a:gradFill>
          <a:ln w="3175">
            <a:solidFill>
              <a:srgbClr val="FFFFFF"/>
            </a:solidFill>
            <a:round/>
          </a:ln>
        </p:spPr>
        <p:txBody>
          <a:bodyPr lIns="0" tIns="0" rIns="0" bIns="0" anchor="ctr"/>
          <a:lstStyle/>
          <a:p>
            <a:pPr defTabSz="642937">
              <a:defRPr sz="1600">
                <a:latin typeface="Gill Sans MT"/>
                <a:ea typeface="Gill Sans MT"/>
                <a:cs typeface="Gill Sans MT"/>
                <a:sym typeface="Gill Sans MT"/>
              </a:defRPr>
            </a:pPr>
            <a:endParaRPr/>
          </a:p>
        </p:txBody>
      </p:sp>
      <p:sp>
        <p:nvSpPr>
          <p:cNvPr id="888" name="Shape 888"/>
          <p:cNvSpPr>
            <a:spLocks noGrp="1"/>
          </p:cNvSpPr>
          <p:nvPr>
            <p:ph type="title"/>
          </p:nvPr>
        </p:nvSpPr>
        <p:spPr>
          <a:xfrm>
            <a:off x="1223962" y="263525"/>
            <a:ext cx="7386638" cy="1054100"/>
          </a:xfrm>
          <a:prstGeom prst="rect">
            <a:avLst/>
          </a:prstGeom>
          <a:extLst>
            <a:ext uri="{C572A759-6A51-4108-AA02-DFA0A04FC94B}">
              <ma14:wrappingTextBoxFlag xmlns:ma14="http://schemas.microsoft.com/office/mac/drawingml/2011/main" xmlns="" val="1"/>
            </a:ext>
          </a:extLst>
        </p:spPr>
        <p:txBody>
          <a:bodyPr lIns="29674" tIns="29674" rIns="29674" bIns="29674" anchor="ctr">
            <a:normAutofit/>
          </a:bodyPr>
          <a:lstStyle>
            <a:lvl1pPr defTabSz="642937">
              <a:defRPr sz="2600">
                <a:solidFill>
                  <a:srgbClr val="000099"/>
                </a:solidFill>
                <a:latin typeface="Gill Sans MT"/>
                <a:ea typeface="Gill Sans MT"/>
                <a:cs typeface="Gill Sans MT"/>
                <a:sym typeface="Gill Sans MT"/>
              </a:defRPr>
            </a:lvl1pPr>
          </a:lstStyle>
          <a:p>
            <a:pPr lvl="0">
              <a:defRPr sz="1800">
                <a:solidFill>
                  <a:srgbClr val="000000"/>
                </a:solidFill>
              </a:defRPr>
            </a:pPr>
            <a:r>
              <a:rPr/>
              <a:t>Addressing: routing to another LAN</a:t>
            </a:r>
          </a:p>
        </p:txBody>
      </p:sp>
      <p:grpSp>
        <p:nvGrpSpPr>
          <p:cNvPr id="896" name="Group 896"/>
          <p:cNvGrpSpPr/>
          <p:nvPr/>
        </p:nvGrpSpPr>
        <p:grpSpPr>
          <a:xfrm>
            <a:off x="1225548" y="2743199"/>
            <a:ext cx="901704" cy="1347791"/>
            <a:chOff x="-1" y="-1"/>
            <a:chExt cx="901702" cy="1347789"/>
          </a:xfrm>
        </p:grpSpPr>
        <p:sp>
          <p:nvSpPr>
            <p:cNvPr id="889" name="Shape 889"/>
            <p:cNvSpPr/>
            <p:nvPr/>
          </p:nvSpPr>
          <p:spPr>
            <a:xfrm>
              <a:off x="16127" y="24904"/>
              <a:ext cx="885574" cy="1322884"/>
            </a:xfrm>
            <a:custGeom>
              <a:avLst/>
              <a:gdLst/>
              <a:ahLst/>
              <a:cxnLst>
                <a:cxn ang="0">
                  <a:pos x="wd2" y="hd2"/>
                </a:cxn>
                <a:cxn ang="5400000">
                  <a:pos x="wd2" y="hd2"/>
                </a:cxn>
                <a:cxn ang="10800000">
                  <a:pos x="wd2" y="hd2"/>
                </a:cxn>
                <a:cxn ang="16200000">
                  <a:pos x="wd2" y="hd2"/>
                </a:cxn>
              </a:cxnLst>
              <a:rect l="0" t="0" r="r" b="b"/>
              <a:pathLst>
                <a:path w="21600" h="21600" extrusionOk="0">
                  <a:moveTo>
                    <a:pt x="17737" y="0"/>
                  </a:moveTo>
                  <a:lnTo>
                    <a:pt x="21600" y="21600"/>
                  </a:lnTo>
                  <a:lnTo>
                    <a:pt x="0" y="18849"/>
                  </a:lnTo>
                  <a:lnTo>
                    <a:pt x="16307" y="17940"/>
                  </a:lnTo>
                  <a:lnTo>
                    <a:pt x="17737" y="0"/>
                  </a:lnTo>
                  <a:close/>
                </a:path>
              </a:pathLst>
            </a:custGeom>
            <a:gradFill flip="none" rotWithShape="1">
              <a:gsLst>
                <a:gs pos="0">
                  <a:srgbClr val="FFFFFF"/>
                </a:gs>
                <a:gs pos="100000">
                  <a:srgbClr val="FF0000"/>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sp>
          <p:nvSpPr>
            <p:cNvPr id="890" name="Shape 890"/>
            <p:cNvSpPr/>
            <p:nvPr/>
          </p:nvSpPr>
          <p:spPr>
            <a:xfrm>
              <a:off x="10262" y="27834"/>
              <a:ext cx="722795" cy="1157288"/>
            </a:xfrm>
            <a:prstGeom prst="rect">
              <a:avLst/>
            </a:prstGeom>
            <a:solidFill>
              <a:srgbClr val="FFFFFF"/>
            </a:solidFill>
            <a:ln w="3175" cap="flat">
              <a:solidFill>
                <a:srgbClr val="000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sp>
          <p:nvSpPr>
            <p:cNvPr id="891" name="Shape 891"/>
            <p:cNvSpPr/>
            <p:nvPr/>
          </p:nvSpPr>
          <p:spPr>
            <a:xfrm>
              <a:off x="219989" y="-1"/>
              <a:ext cx="275517" cy="121408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p>
              <a:pPr defTabSz="642937">
                <a:defRPr sz="1800"/>
              </a:pPr>
              <a:endParaRPr sz="900">
                <a:latin typeface="Arial"/>
                <a:ea typeface="Arial"/>
                <a:cs typeface="Arial"/>
                <a:sym typeface="Arial"/>
              </a:endParaRPr>
            </a:p>
            <a:p>
              <a:pPr defTabSz="642937">
                <a:defRPr sz="1800"/>
              </a:pPr>
              <a:endParaRPr sz="900">
                <a:latin typeface="Arial"/>
                <a:ea typeface="Arial"/>
                <a:cs typeface="Arial"/>
                <a:sym typeface="Arial"/>
              </a:endParaRPr>
            </a:p>
            <a:p>
              <a:pPr defTabSz="642937">
                <a:defRPr sz="1800"/>
              </a:pPr>
              <a:r>
                <a:rPr sz="900">
                  <a:latin typeface="Arial"/>
                  <a:ea typeface="Arial"/>
                  <a:cs typeface="Arial"/>
                  <a:sym typeface="Arial"/>
                </a:rPr>
                <a:t>IP</a:t>
              </a:r>
            </a:p>
            <a:p>
              <a:pPr defTabSz="642937">
                <a:defRPr sz="1800"/>
              </a:pPr>
              <a:r>
                <a:rPr sz="900">
                  <a:latin typeface="Arial"/>
                  <a:ea typeface="Arial"/>
                  <a:cs typeface="Arial"/>
                  <a:sym typeface="Arial"/>
                </a:rPr>
                <a:t>Eth</a:t>
              </a:r>
            </a:p>
            <a:p>
              <a:pPr defTabSz="642937">
                <a:defRPr sz="1800"/>
              </a:pPr>
              <a:r>
                <a:rPr sz="900">
                  <a:latin typeface="Arial"/>
                  <a:ea typeface="Arial"/>
                  <a:cs typeface="Arial"/>
                  <a:sym typeface="Arial"/>
                </a:rPr>
                <a:t>Phy</a:t>
              </a:r>
            </a:p>
          </p:txBody>
        </p:sp>
        <p:sp>
          <p:nvSpPr>
            <p:cNvPr id="892" name="Shape 892"/>
            <p:cNvSpPr/>
            <p:nvPr/>
          </p:nvSpPr>
          <p:spPr>
            <a:xfrm>
              <a:off x="13195" y="257836"/>
              <a:ext cx="716963" cy="2"/>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893" name="Shape 893"/>
            <p:cNvSpPr/>
            <p:nvPr/>
          </p:nvSpPr>
          <p:spPr>
            <a:xfrm>
              <a:off x="8796" y="490769"/>
              <a:ext cx="716963" cy="2"/>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894" name="Shape 894"/>
            <p:cNvSpPr/>
            <p:nvPr/>
          </p:nvSpPr>
          <p:spPr>
            <a:xfrm>
              <a:off x="4398" y="723703"/>
              <a:ext cx="716963" cy="1"/>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895" name="Shape 895"/>
            <p:cNvSpPr/>
            <p:nvPr/>
          </p:nvSpPr>
          <p:spPr>
            <a:xfrm>
              <a:off x="-1" y="956635"/>
              <a:ext cx="716964" cy="2"/>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grpSp>
      <p:grpSp>
        <p:nvGrpSpPr>
          <p:cNvPr id="902" name="Group 902"/>
          <p:cNvGrpSpPr/>
          <p:nvPr/>
        </p:nvGrpSpPr>
        <p:grpSpPr>
          <a:xfrm>
            <a:off x="2479675" y="2703511"/>
            <a:ext cx="1138240" cy="701678"/>
            <a:chOff x="0" y="-1"/>
            <a:chExt cx="1138238" cy="701677"/>
          </a:xfrm>
        </p:grpSpPr>
        <p:grpSp>
          <p:nvGrpSpPr>
            <p:cNvPr id="900" name="Group 900"/>
            <p:cNvGrpSpPr/>
            <p:nvPr/>
          </p:nvGrpSpPr>
          <p:grpSpPr>
            <a:xfrm>
              <a:off x="49831" y="476083"/>
              <a:ext cx="1012733" cy="225593"/>
              <a:chOff x="0" y="1"/>
              <a:chExt cx="1012731" cy="225591"/>
            </a:xfrm>
          </p:grpSpPr>
          <p:sp>
            <p:nvSpPr>
              <p:cNvPr id="897" name="Shape 897"/>
              <p:cNvSpPr/>
              <p:nvPr/>
            </p:nvSpPr>
            <p:spPr>
              <a:xfrm>
                <a:off x="0" y="1465"/>
                <a:ext cx="1012732" cy="224128"/>
              </a:xfrm>
              <a:prstGeom prst="rect">
                <a:avLst/>
              </a:prstGeom>
              <a:solidFill>
                <a:srgbClr val="00CC99"/>
              </a:solidFill>
              <a:ln w="3175" cap="flat">
                <a:solidFill>
                  <a:srgbClr val="000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sp>
            <p:nvSpPr>
              <p:cNvPr id="898" name="Shape 898"/>
              <p:cNvSpPr/>
              <p:nvPr/>
            </p:nvSpPr>
            <p:spPr>
              <a:xfrm flipH="1">
                <a:off x="155353" y="0"/>
                <a:ext cx="2" cy="222663"/>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sp>
            <p:nvSpPr>
              <p:cNvPr id="899" name="Shape 899"/>
              <p:cNvSpPr/>
              <p:nvPr/>
            </p:nvSpPr>
            <p:spPr>
              <a:xfrm flipH="1">
                <a:off x="287257" y="2929"/>
                <a:ext cx="2" cy="222664"/>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grpSp>
        <p:sp>
          <p:nvSpPr>
            <p:cNvPr id="901" name="Shape 901"/>
            <p:cNvSpPr/>
            <p:nvPr/>
          </p:nvSpPr>
          <p:spPr>
            <a:xfrm>
              <a:off x="0" y="-1"/>
              <a:ext cx="1138238" cy="39078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p>
              <a:pPr defTabSz="642937">
                <a:defRPr sz="1800"/>
              </a:pPr>
              <a:r>
                <a:rPr sz="700">
                  <a:latin typeface="Arial"/>
                  <a:ea typeface="Arial"/>
                  <a:cs typeface="Arial"/>
                  <a:sym typeface="Arial"/>
                </a:rPr>
                <a:t>IP src: 111.111.111.111</a:t>
              </a:r>
            </a:p>
            <a:p>
              <a:pPr defTabSz="642937">
                <a:defRPr sz="1800"/>
              </a:pPr>
              <a:r>
                <a:rPr sz="700">
                  <a:latin typeface="Arial"/>
                  <a:ea typeface="Arial"/>
                  <a:cs typeface="Arial"/>
                  <a:sym typeface="Arial"/>
                </a:rPr>
                <a:t>   IP dest: 222.222.222.222</a:t>
              </a:r>
            </a:p>
          </p:txBody>
        </p:sp>
      </p:grpSp>
      <p:grpSp>
        <p:nvGrpSpPr>
          <p:cNvPr id="905" name="Group 905"/>
          <p:cNvGrpSpPr/>
          <p:nvPr/>
        </p:nvGrpSpPr>
        <p:grpSpPr>
          <a:xfrm>
            <a:off x="2603500" y="2943225"/>
            <a:ext cx="134939" cy="355600"/>
            <a:chOff x="0" y="0"/>
            <a:chExt cx="134937" cy="355599"/>
          </a:xfrm>
        </p:grpSpPr>
        <p:sp>
          <p:nvSpPr>
            <p:cNvPr id="903" name="Shape 903"/>
            <p:cNvSpPr/>
            <p:nvPr/>
          </p:nvSpPr>
          <p:spPr>
            <a:xfrm flipH="1">
              <a:off x="-1" y="0"/>
              <a:ext cx="3" cy="355600"/>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sp>
          <p:nvSpPr>
            <p:cNvPr id="904" name="Shape 904"/>
            <p:cNvSpPr/>
            <p:nvPr/>
          </p:nvSpPr>
          <p:spPr>
            <a:xfrm flipH="1">
              <a:off x="134936" y="169751"/>
              <a:ext cx="2" cy="184387"/>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grpSp>
      <p:sp>
        <p:nvSpPr>
          <p:cNvPr id="906" name="Shape 906"/>
          <p:cNvSpPr/>
          <p:nvPr/>
        </p:nvSpPr>
        <p:spPr>
          <a:xfrm>
            <a:off x="1384301" y="1263651"/>
            <a:ext cx="7173913" cy="295377"/>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marL="114300" indent="-114300" defTabSz="642937">
              <a:lnSpc>
                <a:spcPct val="85000"/>
              </a:lnSpc>
              <a:spcBef>
                <a:spcPts val="400"/>
              </a:spcBef>
              <a:buClr>
                <a:srgbClr val="000099"/>
              </a:buClr>
              <a:buSzPct val="65000"/>
              <a:buFont typeface="Wingdings"/>
              <a:buChar char="❖"/>
              <a:defRPr sz="1200">
                <a:latin typeface="Gill Sans MT"/>
                <a:ea typeface="Gill Sans MT"/>
                <a:cs typeface="Gill Sans MT"/>
                <a:sym typeface="Gill Sans MT"/>
              </a:defRPr>
            </a:lvl1pPr>
          </a:lstStyle>
          <a:p>
            <a:pPr lvl="0">
              <a:defRPr sz="1800"/>
            </a:pPr>
            <a:r>
              <a:rPr/>
              <a:t>A creates IP datagram with IP source A, destination B </a:t>
            </a:r>
          </a:p>
        </p:txBody>
      </p:sp>
      <p:sp>
        <p:nvSpPr>
          <p:cNvPr id="907" name="Shape 907"/>
          <p:cNvSpPr/>
          <p:nvPr/>
        </p:nvSpPr>
        <p:spPr>
          <a:xfrm>
            <a:off x="1395413" y="1593850"/>
            <a:ext cx="7175501" cy="5308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marL="114300" indent="-114300" defTabSz="642937">
              <a:lnSpc>
                <a:spcPct val="85000"/>
              </a:lnSpc>
              <a:spcBef>
                <a:spcPts val="400"/>
              </a:spcBef>
              <a:buClr>
                <a:srgbClr val="000099"/>
              </a:buClr>
              <a:buSzPct val="65000"/>
              <a:buFont typeface="Wingdings"/>
              <a:buChar char="❖"/>
              <a:defRPr sz="1200">
                <a:latin typeface="Gill Sans MT"/>
                <a:ea typeface="Gill Sans MT"/>
                <a:cs typeface="Gill Sans MT"/>
                <a:sym typeface="Gill Sans MT"/>
              </a:defRPr>
            </a:lvl1pPr>
          </a:lstStyle>
          <a:p>
            <a:pPr lvl="0">
              <a:defRPr sz="1800"/>
            </a:pPr>
            <a:r>
              <a:rPr/>
              <a:t>A creates link-layer frame with R's MAC address as dest, frame contains A-to-B IP datagram</a:t>
            </a:r>
          </a:p>
        </p:txBody>
      </p:sp>
      <p:grpSp>
        <p:nvGrpSpPr>
          <p:cNvPr id="920" name="Group 920"/>
          <p:cNvGrpSpPr/>
          <p:nvPr/>
        </p:nvGrpSpPr>
        <p:grpSpPr>
          <a:xfrm>
            <a:off x="2095501" y="2335212"/>
            <a:ext cx="1611242" cy="1401765"/>
            <a:chOff x="1" y="-1"/>
            <a:chExt cx="1611241" cy="1401764"/>
          </a:xfrm>
        </p:grpSpPr>
        <p:sp>
          <p:nvSpPr>
            <p:cNvPr id="908" name="Shape 908"/>
            <p:cNvSpPr/>
            <p:nvPr/>
          </p:nvSpPr>
          <p:spPr>
            <a:xfrm>
              <a:off x="1" y="-1"/>
              <a:ext cx="1377152" cy="39078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p>
              <a:pPr defTabSz="642937">
                <a:defRPr sz="1800"/>
              </a:pPr>
              <a:r>
                <a:rPr sz="700">
                  <a:latin typeface="Arial"/>
                  <a:ea typeface="Arial"/>
                  <a:cs typeface="Arial"/>
                  <a:sym typeface="Arial"/>
                </a:rPr>
                <a:t>MAC src: 74-29-9C-E8-FF-55</a:t>
              </a:r>
            </a:p>
            <a:p>
              <a:pPr defTabSz="642937">
                <a:defRPr sz="1800"/>
              </a:pPr>
              <a:r>
                <a:rPr sz="700">
                  <a:latin typeface="Arial"/>
                  <a:ea typeface="Arial"/>
                  <a:cs typeface="Arial"/>
                  <a:sym typeface="Arial"/>
                </a:rPr>
                <a:t>   MAC dest: </a:t>
              </a:r>
              <a:r>
                <a:rPr sz="700">
                  <a:solidFill>
                    <a:srgbClr val="FF0000"/>
                  </a:solidFill>
                  <a:latin typeface="Arial"/>
                  <a:ea typeface="Arial"/>
                  <a:cs typeface="Arial"/>
                  <a:sym typeface="Arial"/>
                </a:rPr>
                <a:t>E6-E9-00-17-BB-4B</a:t>
              </a:r>
            </a:p>
          </p:txBody>
        </p:sp>
        <p:grpSp>
          <p:nvGrpSpPr>
            <p:cNvPr id="915" name="Group 915"/>
            <p:cNvGrpSpPr/>
            <p:nvPr/>
          </p:nvGrpSpPr>
          <p:grpSpPr>
            <a:xfrm>
              <a:off x="73308" y="1124925"/>
              <a:ext cx="1537934" cy="276838"/>
              <a:chOff x="0" y="1"/>
              <a:chExt cx="1537932" cy="276837"/>
            </a:xfrm>
          </p:grpSpPr>
          <p:sp>
            <p:nvSpPr>
              <p:cNvPr id="909" name="Shape 909"/>
              <p:cNvSpPr/>
              <p:nvPr/>
            </p:nvSpPr>
            <p:spPr>
              <a:xfrm>
                <a:off x="0" y="2929"/>
                <a:ext cx="1537933" cy="270967"/>
              </a:xfrm>
              <a:prstGeom prst="rect">
                <a:avLst/>
              </a:prstGeom>
              <a:solidFill>
                <a:srgbClr val="000099"/>
              </a:solidFill>
              <a:ln w="3175" cap="flat">
                <a:solidFill>
                  <a:srgbClr val="000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sp>
            <p:nvSpPr>
              <p:cNvPr id="910" name="Shape 910"/>
              <p:cNvSpPr/>
              <p:nvPr/>
            </p:nvSpPr>
            <p:spPr>
              <a:xfrm>
                <a:off x="365073" y="29295"/>
                <a:ext cx="1013119" cy="224108"/>
              </a:xfrm>
              <a:prstGeom prst="rect">
                <a:avLst/>
              </a:prstGeom>
              <a:solidFill>
                <a:srgbClr val="00CC99"/>
              </a:solidFill>
              <a:ln w="3175" cap="flat">
                <a:solidFill>
                  <a:srgbClr val="000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sp>
            <p:nvSpPr>
              <p:cNvPr id="911" name="Shape 911"/>
              <p:cNvSpPr/>
              <p:nvPr/>
            </p:nvSpPr>
            <p:spPr>
              <a:xfrm>
                <a:off x="514622" y="33689"/>
                <a:ext cx="2" cy="222644"/>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sp>
            <p:nvSpPr>
              <p:cNvPr id="912" name="Shape 912"/>
              <p:cNvSpPr/>
              <p:nvPr/>
            </p:nvSpPr>
            <p:spPr>
              <a:xfrm>
                <a:off x="655373" y="33689"/>
                <a:ext cx="2" cy="222644"/>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sp>
            <p:nvSpPr>
              <p:cNvPr id="913" name="Shape 913"/>
              <p:cNvSpPr/>
              <p:nvPr/>
            </p:nvSpPr>
            <p:spPr>
              <a:xfrm flipH="1">
                <a:off x="118758" y="1"/>
                <a:ext cx="2" cy="276838"/>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sp>
            <p:nvSpPr>
              <p:cNvPr id="914" name="Shape 914"/>
              <p:cNvSpPr/>
              <p:nvPr/>
            </p:nvSpPr>
            <p:spPr>
              <a:xfrm flipH="1">
                <a:off x="259510" y="1"/>
                <a:ext cx="2" cy="276838"/>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grpSp>
        <p:sp>
          <p:nvSpPr>
            <p:cNvPr id="916" name="Shape 916"/>
            <p:cNvSpPr/>
            <p:nvPr/>
          </p:nvSpPr>
          <p:spPr>
            <a:xfrm flipV="1">
              <a:off x="127556" y="237288"/>
              <a:ext cx="2935" cy="1028253"/>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defTabSz="457200">
                <a:defRPr sz="1200"/>
              </a:pPr>
              <a:endParaRPr sz="1200"/>
            </a:p>
          </p:txBody>
        </p:sp>
        <p:sp>
          <p:nvSpPr>
            <p:cNvPr id="917" name="Shape 917"/>
            <p:cNvSpPr/>
            <p:nvPr/>
          </p:nvSpPr>
          <p:spPr>
            <a:xfrm flipV="1">
              <a:off x="256578" y="389622"/>
              <a:ext cx="2" cy="875919"/>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defTabSz="457200">
                <a:defRPr sz="1200"/>
              </a:pPr>
              <a:endParaRPr sz="1200"/>
            </a:p>
          </p:txBody>
        </p:sp>
        <p:sp>
          <p:nvSpPr>
            <p:cNvPr id="918" name="Shape 918"/>
            <p:cNvSpPr/>
            <p:nvPr/>
          </p:nvSpPr>
          <p:spPr>
            <a:xfrm flipH="1" flipV="1">
              <a:off x="505825" y="582968"/>
              <a:ext cx="2935" cy="688432"/>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defTabSz="457200">
                <a:defRPr sz="1200"/>
              </a:pPr>
              <a:endParaRPr sz="1200"/>
            </a:p>
          </p:txBody>
        </p:sp>
        <p:sp>
          <p:nvSpPr>
            <p:cNvPr id="919" name="Shape 919"/>
            <p:cNvSpPr/>
            <p:nvPr/>
          </p:nvSpPr>
          <p:spPr>
            <a:xfrm>
              <a:off x="640713" y="747020"/>
              <a:ext cx="2934" cy="524380"/>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grpSp>
      <p:pic>
        <p:nvPicPr>
          <p:cNvPr id="921" name="underline_base.png" descr="underline_base"/>
          <p:cNvPicPr/>
          <p:nvPr/>
        </p:nvPicPr>
        <p:blipFill>
          <a:blip r:embed="rId5" cstate="print">
            <a:extLst/>
          </a:blip>
          <a:stretch>
            <a:fillRect/>
          </a:stretch>
        </p:blipFill>
        <p:spPr>
          <a:xfrm>
            <a:off x="1231900" y="968375"/>
            <a:ext cx="7170738" cy="158750"/>
          </a:xfrm>
          <a:prstGeom prst="rect">
            <a:avLst/>
          </a:prstGeom>
          <a:ln w="12700">
            <a:miter lim="400000"/>
          </a:ln>
        </p:spPr>
      </p:pic>
    </p:spTree>
    <p:extLst>
      <p:ext uri="{BB962C8B-B14F-4D97-AF65-F5344CB8AC3E}">
        <p14:creationId xmlns:p14="http://schemas.microsoft.com/office/powerpoint/2010/main" val="3772063481"/>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iterate>
                                    <p:tmAbs val="0"/>
                                  </p:iterate>
                                  <p:childTnLst>
                                    <p:set>
                                      <p:cBhvr>
                                        <p:cTn id="6" fill="hold"/>
                                        <p:tgtEl>
                                          <p:spTgt spid="896"/>
                                        </p:tgtEl>
                                        <p:attrNameLst>
                                          <p:attrName>style.visibility</p:attrName>
                                        </p:attrNameLst>
                                      </p:cBhvr>
                                      <p:to>
                                        <p:strVal val="visible"/>
                                      </p:to>
                                    </p:set>
                                    <p:animEffect transition="in" filter="wipe(down)">
                                      <p:cBhvr>
                                        <p:cTn id="7" dur="1000"/>
                                        <p:tgtEl>
                                          <p:spTgt spid="896"/>
                                        </p:tgtEl>
                                      </p:cBhvr>
                                    </p:animEffect>
                                  </p:childTnLst>
                                </p:cTn>
                              </p:par>
                            </p:childTnLst>
                          </p:cTn>
                        </p:par>
                        <p:par>
                          <p:cTn id="8" fill="hold">
                            <p:stCondLst>
                              <p:cond delay="1000"/>
                            </p:stCondLst>
                            <p:childTnLst>
                              <p:par>
                                <p:cTn id="9" presetID="10" presetClass="entr" presetSubtype="0" fill="hold" grpId="0" nodeType="afterEffect">
                                  <p:stCondLst>
                                    <p:cond delay="0"/>
                                  </p:stCondLst>
                                  <p:iterate>
                                    <p:tmAbs val="0"/>
                                  </p:iterate>
                                  <p:childTnLst>
                                    <p:set>
                                      <p:cBhvr>
                                        <p:cTn id="10" fill="hold"/>
                                        <p:tgtEl>
                                          <p:spTgt spid="905"/>
                                        </p:tgtEl>
                                        <p:attrNameLst>
                                          <p:attrName>style.visibility</p:attrName>
                                        </p:attrNameLst>
                                      </p:cBhvr>
                                      <p:to>
                                        <p:strVal val="visible"/>
                                      </p:to>
                                    </p:set>
                                    <p:animEffect transition="in" filter="fade">
                                      <p:cBhvr>
                                        <p:cTn id="11" dur="1000"/>
                                        <p:tgtEl>
                                          <p:spTgt spid="905"/>
                                        </p:tgtEl>
                                      </p:cBhvr>
                                    </p:animEffect>
                                  </p:childTnLst>
                                </p:cTn>
                              </p:par>
                            </p:childTnLst>
                          </p:cTn>
                        </p:par>
                        <p:par>
                          <p:cTn id="12" fill="hold">
                            <p:stCondLst>
                              <p:cond delay="2000"/>
                            </p:stCondLst>
                            <p:childTnLst>
                              <p:par>
                                <p:cTn id="13" presetID="1" presetClass="entr" presetSubtype="0" fill="hold" grpId="0" nodeType="afterEffect">
                                  <p:stCondLst>
                                    <p:cond delay="0"/>
                                  </p:stCondLst>
                                  <p:iterate>
                                    <p:tmAbs val="0"/>
                                  </p:iterate>
                                  <p:childTnLst>
                                    <p:set>
                                      <p:cBhvr>
                                        <p:cTn id="14" fill="hold"/>
                                        <p:tgtEl>
                                          <p:spTgt spid="906"/>
                                        </p:tgtEl>
                                        <p:attrNameLst>
                                          <p:attrName>style.visibility</p:attrName>
                                        </p:attrNameLst>
                                      </p:cBhvr>
                                      <p:to>
                                        <p:strVal val="visible"/>
                                      </p:to>
                                    </p:set>
                                  </p:childTnLst>
                                </p:cTn>
                              </p:par>
                            </p:childTnLst>
                          </p:cTn>
                        </p:par>
                        <p:par>
                          <p:cTn id="15" fill="hold">
                            <p:stCondLst>
                              <p:cond delay="2000"/>
                            </p:stCondLst>
                            <p:childTnLst>
                              <p:par>
                                <p:cTn id="16" presetID="10" presetClass="entr" presetSubtype="0" fill="hold" grpId="0" nodeType="afterEffect">
                                  <p:stCondLst>
                                    <p:cond delay="0"/>
                                  </p:stCondLst>
                                  <p:iterate>
                                    <p:tmAbs val="0"/>
                                  </p:iterate>
                                  <p:childTnLst>
                                    <p:set>
                                      <p:cBhvr>
                                        <p:cTn id="17" fill="hold"/>
                                        <p:tgtEl>
                                          <p:spTgt spid="902"/>
                                        </p:tgtEl>
                                        <p:attrNameLst>
                                          <p:attrName>style.visibility</p:attrName>
                                        </p:attrNameLst>
                                      </p:cBhvr>
                                      <p:to>
                                        <p:strVal val="visible"/>
                                      </p:to>
                                    </p:set>
                                    <p:animEffect transition="in" filter="fade">
                                      <p:cBhvr>
                                        <p:cTn id="18" dur="1000"/>
                                        <p:tgtEl>
                                          <p:spTgt spid="902"/>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1" fill="hold" grpId="0" nodeType="clickEffect">
                                  <p:stCondLst>
                                    <p:cond delay="0"/>
                                  </p:stCondLst>
                                  <p:iterate>
                                    <p:tmAbs val="0"/>
                                  </p:iterate>
                                  <p:childTnLst>
                                    <p:set>
                                      <p:cBhvr>
                                        <p:cTn id="22" fill="hold"/>
                                        <p:tgtEl>
                                          <p:spTgt spid="887"/>
                                        </p:tgtEl>
                                        <p:attrNameLst>
                                          <p:attrName>style.visibility</p:attrName>
                                        </p:attrNameLst>
                                      </p:cBhvr>
                                      <p:to>
                                        <p:strVal val="visible"/>
                                      </p:to>
                                    </p:set>
                                    <p:animEffect transition="in" filter="wipe(up)">
                                      <p:cBhvr>
                                        <p:cTn id="23" dur="1000"/>
                                        <p:tgtEl>
                                          <p:spTgt spid="887"/>
                                        </p:tgtEl>
                                      </p:cBhvr>
                                    </p:animEffect>
                                  </p:childTnLst>
                                </p:cTn>
                              </p:par>
                            </p:childTnLst>
                          </p:cTn>
                        </p:par>
                        <p:par>
                          <p:cTn id="24" fill="hold">
                            <p:stCondLst>
                              <p:cond delay="1000"/>
                            </p:stCondLst>
                            <p:childTnLst>
                              <p:par>
                                <p:cTn id="25" presetID="1" presetClass="entr" presetSubtype="0" fill="hold" grpId="0" nodeType="afterEffect">
                                  <p:stCondLst>
                                    <p:cond delay="0"/>
                                  </p:stCondLst>
                                  <p:iterate>
                                    <p:tmAbs val="0"/>
                                  </p:iterate>
                                  <p:childTnLst>
                                    <p:set>
                                      <p:cBhvr>
                                        <p:cTn id="26" fill="hold"/>
                                        <p:tgtEl>
                                          <p:spTgt spid="907"/>
                                        </p:tgtEl>
                                        <p:attrNameLst>
                                          <p:attrName>style.visibility</p:attrName>
                                        </p:attrNameLst>
                                      </p:cBhvr>
                                      <p:to>
                                        <p:strVal val="visible"/>
                                      </p:to>
                                    </p:set>
                                  </p:childTnLst>
                                </p:cTn>
                              </p:par>
                            </p:childTnLst>
                          </p:cTn>
                        </p:par>
                        <p:par>
                          <p:cTn id="27" fill="hold">
                            <p:stCondLst>
                              <p:cond delay="1000"/>
                            </p:stCondLst>
                            <p:childTnLst>
                              <p:par>
                                <p:cTn id="28" presetID="10" presetClass="exit" presetSubtype="0" fill="hold" grpId="1" nodeType="afterEffect">
                                  <p:stCondLst>
                                    <p:cond delay="0"/>
                                  </p:stCondLst>
                                  <p:iterate>
                                    <p:tmAbs val="0"/>
                                  </p:iterate>
                                  <p:childTnLst>
                                    <p:animEffect transition="out" filter="fade">
                                      <p:cBhvr>
                                        <p:cTn id="29" dur="1000" fill="hold"/>
                                        <p:tgtEl>
                                          <p:spTgt spid="905"/>
                                        </p:tgtEl>
                                      </p:cBhvr>
                                    </p:animEffect>
                                    <p:set>
                                      <p:cBhvr>
                                        <p:cTn id="30" fill="hold">
                                          <p:stCondLst>
                                            <p:cond delay="999"/>
                                          </p:stCondLst>
                                        </p:cTn>
                                        <p:tgtEl>
                                          <p:spTgt spid="905"/>
                                        </p:tgtEl>
                                        <p:attrNameLst>
                                          <p:attrName>style.visibility</p:attrName>
                                        </p:attrNameLst>
                                      </p:cBhvr>
                                      <p:to>
                                        <p:strVal val="hidden"/>
                                      </p:to>
                                    </p:set>
                                  </p:childTnLst>
                                </p:cTn>
                              </p:par>
                            </p:childTnLst>
                          </p:cTn>
                        </p:par>
                        <p:par>
                          <p:cTn id="31" fill="hold">
                            <p:stCondLst>
                              <p:cond delay="2000"/>
                            </p:stCondLst>
                            <p:childTnLst>
                              <p:par>
                                <p:cTn id="32" presetID="10" presetClass="entr" presetSubtype="0" fill="hold" grpId="0" nodeType="afterEffect">
                                  <p:stCondLst>
                                    <p:cond delay="0"/>
                                  </p:stCondLst>
                                  <p:iterate>
                                    <p:tmAbs val="0"/>
                                  </p:iterate>
                                  <p:childTnLst>
                                    <p:set>
                                      <p:cBhvr>
                                        <p:cTn id="33" fill="hold"/>
                                        <p:tgtEl>
                                          <p:spTgt spid="920"/>
                                        </p:tgtEl>
                                        <p:attrNameLst>
                                          <p:attrName>style.visibility</p:attrName>
                                        </p:attrNameLst>
                                      </p:cBhvr>
                                      <p:to>
                                        <p:strVal val="visible"/>
                                      </p:to>
                                    </p:set>
                                    <p:animEffect transition="in" filter="fade">
                                      <p:cBhvr>
                                        <p:cTn id="34" dur="1000"/>
                                        <p:tgtEl>
                                          <p:spTgt spid="9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7" grpId="0" animBg="1" advAuto="0"/>
      <p:bldP spid="896" grpId="0" animBg="1" advAuto="0"/>
      <p:bldP spid="902" grpId="0" animBg="1" advAuto="0"/>
      <p:bldP spid="905" grpId="0" animBg="1" advAuto="0"/>
      <p:bldP spid="905" grpId="1" animBg="1" advAuto="0"/>
      <p:bldP spid="906" grpId="0" animBg="1" advAuto="0"/>
      <p:bldP spid="907" grpId="0" animBg="1" advAuto="0"/>
      <p:bldP spid="920" grpId="0" animBg="1" advAuto="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3" name="Shape 923"/>
          <p:cNvSpPr/>
          <p:nvPr/>
        </p:nvSpPr>
        <p:spPr>
          <a:xfrm>
            <a:off x="2133600" y="1739900"/>
            <a:ext cx="7391400" cy="4852988"/>
          </a:xfrm>
          <a:prstGeom prst="rect">
            <a:avLst/>
          </a:prstGeom>
          <a:gradFill>
            <a:gsLst>
              <a:gs pos="0">
                <a:srgbClr val="FFFFFF"/>
              </a:gs>
              <a:gs pos="50000">
                <a:srgbClr val="FFFFFF"/>
              </a:gs>
              <a:gs pos="100000">
                <a:srgbClr val="FFFFFF"/>
              </a:gs>
            </a:gsLst>
            <a:lin ang="2700000"/>
          </a:gradFill>
          <a:ln w="12700">
            <a:miter lim="400000"/>
          </a:ln>
        </p:spPr>
        <p:txBody>
          <a:bodyPr lIns="0" tIns="0" rIns="0" bIns="0" anchor="ctr"/>
          <a:lstStyle/>
          <a:p>
            <a:pPr defTabSz="642937">
              <a:defRPr sz="1600">
                <a:latin typeface="Times New Roman"/>
                <a:ea typeface="Times New Roman"/>
                <a:cs typeface="Times New Roman"/>
                <a:sym typeface="Times New Roman"/>
              </a:defRPr>
            </a:pPr>
            <a:endParaRPr/>
          </a:p>
        </p:txBody>
      </p:sp>
      <p:sp>
        <p:nvSpPr>
          <p:cNvPr id="924" name="Shape 924"/>
          <p:cNvSpPr/>
          <p:nvPr/>
        </p:nvSpPr>
        <p:spPr>
          <a:xfrm>
            <a:off x="381001" y="263526"/>
            <a:ext cx="9142413" cy="6329363"/>
          </a:xfrm>
          <a:prstGeom prst="roundRect">
            <a:avLst>
              <a:gd name="adj" fmla="val 0"/>
            </a:avLst>
          </a:prstGeom>
          <a:solidFill>
            <a:srgbClr val="FFFFFF"/>
          </a:solidFill>
          <a:ln w="3175">
            <a:solidFill/>
            <a:miter lim="0"/>
          </a:ln>
        </p:spPr>
        <p:txBody>
          <a:bodyPr lIns="0" tIns="0" rIns="0" bIns="0"/>
          <a:lstStyle/>
          <a:p>
            <a:pPr defTabSz="642937">
              <a:defRPr sz="900">
                <a:latin typeface="Times New Roman"/>
                <a:ea typeface="Times New Roman"/>
                <a:cs typeface="Times New Roman"/>
                <a:sym typeface="Times New Roman"/>
              </a:defRPr>
            </a:pPr>
            <a:endParaRPr sz="900"/>
          </a:p>
        </p:txBody>
      </p:sp>
      <p:grpSp>
        <p:nvGrpSpPr>
          <p:cNvPr id="988" name="Group 988"/>
          <p:cNvGrpSpPr/>
          <p:nvPr/>
        </p:nvGrpSpPr>
        <p:grpSpPr>
          <a:xfrm>
            <a:off x="1387476" y="3921124"/>
            <a:ext cx="7338629" cy="2334164"/>
            <a:chOff x="0" y="-1"/>
            <a:chExt cx="7338628" cy="2334162"/>
          </a:xfrm>
        </p:grpSpPr>
        <p:grpSp>
          <p:nvGrpSpPr>
            <p:cNvPr id="929" name="Group 929"/>
            <p:cNvGrpSpPr/>
            <p:nvPr/>
          </p:nvGrpSpPr>
          <p:grpSpPr>
            <a:xfrm>
              <a:off x="5786982" y="1284834"/>
              <a:ext cx="656382" cy="554790"/>
              <a:chOff x="0" y="0"/>
              <a:chExt cx="656380" cy="554789"/>
            </a:xfrm>
          </p:grpSpPr>
          <p:grpSp>
            <p:nvGrpSpPr>
              <p:cNvPr id="927" name="Group 927"/>
              <p:cNvGrpSpPr/>
              <p:nvPr/>
            </p:nvGrpSpPr>
            <p:grpSpPr>
              <a:xfrm>
                <a:off x="0" y="0"/>
                <a:ext cx="656381" cy="554790"/>
                <a:chOff x="0" y="0"/>
                <a:chExt cx="656380" cy="554789"/>
              </a:xfrm>
            </p:grpSpPr>
            <p:pic>
              <p:nvPicPr>
                <p:cNvPr id="925" name="desktop_computer_stylized_medium.png" descr="desktop_computer_stylized_medium"/>
                <p:cNvPicPr/>
                <p:nvPr/>
              </p:nvPicPr>
              <p:blipFill>
                <a:blip r:embed="rId2" cstate="print">
                  <a:extLst/>
                </a:blip>
                <a:stretch>
                  <a:fillRect/>
                </a:stretch>
              </p:blipFill>
              <p:spPr>
                <a:xfrm flipH="1">
                  <a:off x="0" y="0"/>
                  <a:ext cx="656381" cy="554790"/>
                </a:xfrm>
                <a:prstGeom prst="rect">
                  <a:avLst/>
                </a:prstGeom>
                <a:ln w="12700" cap="flat">
                  <a:noFill/>
                  <a:miter lim="400000"/>
                </a:ln>
                <a:effectLst/>
              </p:spPr>
            </p:pic>
            <p:sp>
              <p:nvSpPr>
                <p:cNvPr id="926" name="Shape 926"/>
                <p:cNvSpPr/>
                <p:nvPr/>
              </p:nvSpPr>
              <p:spPr>
                <a:xfrm flipH="1">
                  <a:off x="279680" y="53219"/>
                  <a:ext cx="319159" cy="2540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2" y="821"/>
                      </a:lnTo>
                      <a:lnTo>
                        <a:pt x="21600" y="17257"/>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sp>
            <p:nvSpPr>
              <p:cNvPr id="928" name="Shape 928"/>
              <p:cNvSpPr/>
              <p:nvPr/>
            </p:nvSpPr>
            <p:spPr>
              <a:xfrm rot="16200000">
                <a:off x="169507" y="178349"/>
                <a:ext cx="82060" cy="127463"/>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grpSp>
          <p:nvGrpSpPr>
            <p:cNvPr id="934" name="Group 934"/>
            <p:cNvGrpSpPr/>
            <p:nvPr/>
          </p:nvGrpSpPr>
          <p:grpSpPr>
            <a:xfrm>
              <a:off x="310900" y="-1"/>
              <a:ext cx="947651" cy="702850"/>
              <a:chOff x="0" y="0"/>
              <a:chExt cx="947649" cy="702848"/>
            </a:xfrm>
          </p:grpSpPr>
          <p:sp>
            <p:nvSpPr>
              <p:cNvPr id="930" name="Shape 930"/>
              <p:cNvSpPr/>
              <p:nvPr/>
            </p:nvSpPr>
            <p:spPr>
              <a:xfrm rot="16200000">
                <a:off x="782082" y="312142"/>
                <a:ext cx="102573" cy="228563"/>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nvGrpSpPr>
              <p:cNvPr id="933" name="Group 933"/>
              <p:cNvGrpSpPr/>
              <p:nvPr/>
            </p:nvGrpSpPr>
            <p:grpSpPr>
              <a:xfrm>
                <a:off x="0" y="0"/>
                <a:ext cx="863919" cy="702849"/>
                <a:chOff x="0" y="0"/>
                <a:chExt cx="863918" cy="702848"/>
              </a:xfrm>
            </p:grpSpPr>
            <p:pic>
              <p:nvPicPr>
                <p:cNvPr id="931" name="desktop_computer_stylized_medium.png" descr="desktop_computer_stylized_medium"/>
                <p:cNvPicPr/>
                <p:nvPr/>
              </p:nvPicPr>
              <p:blipFill>
                <a:blip r:embed="rId3" cstate="print">
                  <a:extLst/>
                </a:blip>
                <a:stretch>
                  <a:fillRect/>
                </a:stretch>
              </p:blipFill>
              <p:spPr>
                <a:xfrm flipH="1">
                  <a:off x="0" y="0"/>
                  <a:ext cx="863919" cy="702849"/>
                </a:xfrm>
                <a:prstGeom prst="rect">
                  <a:avLst/>
                </a:prstGeom>
                <a:ln w="12700" cap="flat">
                  <a:noFill/>
                  <a:miter lim="400000"/>
                </a:ln>
                <a:effectLst/>
              </p:spPr>
            </p:pic>
            <p:sp>
              <p:nvSpPr>
                <p:cNvPr id="932" name="Shape 932"/>
                <p:cNvSpPr/>
                <p:nvPr/>
              </p:nvSpPr>
              <p:spPr>
                <a:xfrm flipH="1">
                  <a:off x="368130" y="67422"/>
                  <a:ext cx="420053" cy="32184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3" y="821"/>
                      </a:lnTo>
                      <a:lnTo>
                        <a:pt x="21600" y="17256"/>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grpSp>
        <p:sp>
          <p:nvSpPr>
            <p:cNvPr id="935" name="Shape 935"/>
            <p:cNvSpPr/>
            <p:nvPr/>
          </p:nvSpPr>
          <p:spPr>
            <a:xfrm>
              <a:off x="3243804" y="386856"/>
              <a:ext cx="156403"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spcBef>
                  <a:spcPts val="1000"/>
                </a:spcBef>
                <a:defRPr sz="1100">
                  <a:solidFill>
                    <a:srgbClr val="FF0000"/>
                  </a:solidFill>
                  <a:latin typeface="Gill Sans MT"/>
                  <a:ea typeface="Gill Sans MT"/>
                  <a:cs typeface="Gill Sans MT"/>
                  <a:sym typeface="Gill Sans MT"/>
                </a:defRPr>
              </a:lvl1pPr>
            </a:lstStyle>
            <a:p>
              <a:pPr lvl="0">
                <a:defRPr sz="1800">
                  <a:solidFill>
                    <a:srgbClr val="000000"/>
                  </a:solidFill>
                </a:defRPr>
              </a:pPr>
              <a:r>
                <a:rPr/>
                <a:t>R</a:t>
              </a:r>
            </a:p>
          </p:txBody>
        </p:sp>
        <p:sp>
          <p:nvSpPr>
            <p:cNvPr id="936" name="Shape 936"/>
            <p:cNvSpPr/>
            <p:nvPr/>
          </p:nvSpPr>
          <p:spPr>
            <a:xfrm>
              <a:off x="2915614" y="1307107"/>
              <a:ext cx="1188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a:t>1A-23-F9-CD-06-9B</a:t>
              </a:r>
            </a:p>
          </p:txBody>
        </p:sp>
        <p:sp>
          <p:nvSpPr>
            <p:cNvPr id="937" name="Shape 937"/>
            <p:cNvSpPr/>
            <p:nvPr/>
          </p:nvSpPr>
          <p:spPr>
            <a:xfrm>
              <a:off x="3051872" y="1147382"/>
              <a:ext cx="1188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222.222.222.220</a:t>
              </a:r>
            </a:p>
          </p:txBody>
        </p:sp>
        <p:grpSp>
          <p:nvGrpSpPr>
            <p:cNvPr id="940" name="Group 940"/>
            <p:cNvGrpSpPr/>
            <p:nvPr/>
          </p:nvGrpSpPr>
          <p:grpSpPr>
            <a:xfrm>
              <a:off x="2155209" y="1691032"/>
              <a:ext cx="1193860" cy="498117"/>
              <a:chOff x="-1" y="-1"/>
              <a:chExt cx="1193860" cy="498114"/>
            </a:xfrm>
          </p:grpSpPr>
          <p:sp>
            <p:nvSpPr>
              <p:cNvPr id="938" name="Shape 938"/>
              <p:cNvSpPr/>
              <p:nvPr/>
            </p:nvSpPr>
            <p:spPr>
              <a:xfrm>
                <a:off x="-1" y="-1"/>
                <a:ext cx="1188000" cy="3369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111.111.111.110</a:t>
                </a:r>
              </a:p>
            </p:txBody>
          </p:sp>
          <p:sp>
            <p:nvSpPr>
              <p:cNvPr id="939" name="Shape 939"/>
              <p:cNvSpPr/>
              <p:nvPr/>
            </p:nvSpPr>
            <p:spPr>
              <a:xfrm>
                <a:off x="5859" y="161190"/>
                <a:ext cx="1188000" cy="3369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E6-E9-00-17-BB-4B</a:t>
                </a:r>
              </a:p>
            </p:txBody>
          </p:sp>
        </p:grpSp>
        <p:sp>
          <p:nvSpPr>
            <p:cNvPr id="941" name="Shape 941"/>
            <p:cNvSpPr/>
            <p:nvPr/>
          </p:nvSpPr>
          <p:spPr>
            <a:xfrm>
              <a:off x="224164" y="1915235"/>
              <a:ext cx="1188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a:t>CC-49-DE-D0-AB-7D</a:t>
              </a:r>
            </a:p>
          </p:txBody>
        </p:sp>
        <p:sp>
          <p:nvSpPr>
            <p:cNvPr id="942" name="Shape 942"/>
            <p:cNvSpPr/>
            <p:nvPr/>
          </p:nvSpPr>
          <p:spPr>
            <a:xfrm>
              <a:off x="215374" y="1746717"/>
              <a:ext cx="1188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111.111.111.112</a:t>
              </a:r>
            </a:p>
          </p:txBody>
        </p:sp>
        <p:sp>
          <p:nvSpPr>
            <p:cNvPr id="943" name="Shape 943"/>
            <p:cNvSpPr/>
            <p:nvPr/>
          </p:nvSpPr>
          <p:spPr>
            <a:xfrm>
              <a:off x="0" y="719495"/>
              <a:ext cx="1188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111.111.111.111</a:t>
              </a:r>
            </a:p>
          </p:txBody>
        </p:sp>
        <p:sp>
          <p:nvSpPr>
            <p:cNvPr id="944" name="Shape 944"/>
            <p:cNvSpPr/>
            <p:nvPr/>
          </p:nvSpPr>
          <p:spPr>
            <a:xfrm>
              <a:off x="19045" y="890942"/>
              <a:ext cx="1188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74-29-9C-E8-FF-55</a:t>
              </a:r>
            </a:p>
          </p:txBody>
        </p:sp>
        <p:sp>
          <p:nvSpPr>
            <p:cNvPr id="945" name="Shape 945"/>
            <p:cNvSpPr/>
            <p:nvPr/>
          </p:nvSpPr>
          <p:spPr>
            <a:xfrm>
              <a:off x="1533961" y="456125"/>
              <a:ext cx="764732" cy="964371"/>
            </a:xfrm>
            <a:custGeom>
              <a:avLst/>
              <a:gdLst/>
              <a:ahLst/>
              <a:cxnLst>
                <a:cxn ang="0">
                  <a:pos x="wd2" y="hd2"/>
                </a:cxn>
                <a:cxn ang="5400000">
                  <a:pos x="wd2" y="hd2"/>
                </a:cxn>
                <a:cxn ang="10800000">
                  <a:pos x="wd2" y="hd2"/>
                </a:cxn>
                <a:cxn ang="16200000">
                  <a:pos x="wd2" y="hd2"/>
                </a:cxn>
              </a:cxnLst>
              <a:rect l="0" t="0" r="r" b="b"/>
              <a:pathLst>
                <a:path w="21313" h="21091" extrusionOk="0">
                  <a:moveTo>
                    <a:pt x="6436" y="1405"/>
                  </a:moveTo>
                  <a:cubicBezTo>
                    <a:pt x="4523" y="2143"/>
                    <a:pt x="3749" y="2989"/>
                    <a:pt x="2717" y="4528"/>
                  </a:cubicBezTo>
                  <a:cubicBezTo>
                    <a:pt x="1686" y="6068"/>
                    <a:pt x="654" y="8844"/>
                    <a:pt x="246" y="10601"/>
                  </a:cubicBezTo>
                  <a:cubicBezTo>
                    <a:pt x="-162" y="12357"/>
                    <a:pt x="9" y="13659"/>
                    <a:pt x="246" y="15133"/>
                  </a:cubicBezTo>
                  <a:cubicBezTo>
                    <a:pt x="482" y="16608"/>
                    <a:pt x="998" y="18538"/>
                    <a:pt x="1643" y="19514"/>
                  </a:cubicBezTo>
                  <a:cubicBezTo>
                    <a:pt x="2288" y="20490"/>
                    <a:pt x="3018" y="20945"/>
                    <a:pt x="4115" y="21075"/>
                  </a:cubicBezTo>
                  <a:cubicBezTo>
                    <a:pt x="5211" y="21206"/>
                    <a:pt x="6500" y="20446"/>
                    <a:pt x="8284" y="20295"/>
                  </a:cubicBezTo>
                  <a:cubicBezTo>
                    <a:pt x="10068" y="20143"/>
                    <a:pt x="13034" y="20577"/>
                    <a:pt x="14796" y="20143"/>
                  </a:cubicBezTo>
                  <a:cubicBezTo>
                    <a:pt x="16559" y="19709"/>
                    <a:pt x="17741" y="19080"/>
                    <a:pt x="18815" y="17627"/>
                  </a:cubicBezTo>
                  <a:cubicBezTo>
                    <a:pt x="19890" y="16174"/>
                    <a:pt x="21137" y="13572"/>
                    <a:pt x="21287" y="11381"/>
                  </a:cubicBezTo>
                  <a:cubicBezTo>
                    <a:pt x="21438" y="9191"/>
                    <a:pt x="20922" y="6393"/>
                    <a:pt x="19740" y="4528"/>
                  </a:cubicBezTo>
                  <a:cubicBezTo>
                    <a:pt x="18558" y="2663"/>
                    <a:pt x="16344" y="690"/>
                    <a:pt x="14173" y="148"/>
                  </a:cubicBezTo>
                  <a:cubicBezTo>
                    <a:pt x="12002" y="-394"/>
                    <a:pt x="8349" y="668"/>
                    <a:pt x="6436" y="1405"/>
                  </a:cubicBezTo>
                  <a:close/>
                </a:path>
              </a:pathLst>
            </a:custGeom>
            <a:solidFill>
              <a:srgbClr val="00CCFF"/>
            </a:solidFill>
            <a:ln w="3175" cap="flat">
              <a:solidFill>
                <a:srgbClr val="000000"/>
              </a:solidFill>
              <a:prstDash val="solid"/>
              <a:round/>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sp>
          <p:nvSpPr>
            <p:cNvPr id="946" name="Shape 946"/>
            <p:cNvSpPr/>
            <p:nvPr/>
          </p:nvSpPr>
          <p:spPr>
            <a:xfrm>
              <a:off x="1248292" y="419095"/>
              <a:ext cx="404379" cy="212480"/>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947" name="Shape 947"/>
            <p:cNvSpPr/>
            <p:nvPr/>
          </p:nvSpPr>
          <p:spPr>
            <a:xfrm flipV="1">
              <a:off x="1362573" y="1290988"/>
              <a:ext cx="213911" cy="235926"/>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948" name="Shape 948"/>
            <p:cNvSpPr/>
            <p:nvPr/>
          </p:nvSpPr>
          <p:spPr>
            <a:xfrm>
              <a:off x="2284142" y="915854"/>
              <a:ext cx="539170" cy="8795"/>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949" name="Shape 949"/>
            <p:cNvSpPr/>
            <p:nvPr/>
          </p:nvSpPr>
          <p:spPr>
            <a:xfrm flipV="1">
              <a:off x="1284920" y="1614834"/>
              <a:ext cx="2" cy="150935"/>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sp>
          <p:nvSpPr>
            <p:cNvPr id="950" name="Shape 950"/>
            <p:cNvSpPr/>
            <p:nvPr/>
          </p:nvSpPr>
          <p:spPr>
            <a:xfrm flipV="1">
              <a:off x="1170348" y="486501"/>
              <a:ext cx="2" cy="367810"/>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sp>
          <p:nvSpPr>
            <p:cNvPr id="951" name="Shape 951"/>
            <p:cNvSpPr/>
            <p:nvPr/>
          </p:nvSpPr>
          <p:spPr>
            <a:xfrm>
              <a:off x="2902428" y="977400"/>
              <a:ext cx="2" cy="693120"/>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defTabSz="457200">
                <a:defRPr sz="1200"/>
              </a:pPr>
              <a:endParaRPr sz="1200"/>
            </a:p>
          </p:txBody>
        </p:sp>
        <p:sp>
          <p:nvSpPr>
            <p:cNvPr id="952" name="Shape 952"/>
            <p:cNvSpPr/>
            <p:nvPr/>
          </p:nvSpPr>
          <p:spPr>
            <a:xfrm flipH="1" flipV="1">
              <a:off x="3900184" y="968607"/>
              <a:ext cx="4397" cy="203688"/>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sp>
          <p:nvSpPr>
            <p:cNvPr id="953" name="Shape 953"/>
            <p:cNvSpPr/>
            <p:nvPr/>
          </p:nvSpPr>
          <p:spPr>
            <a:xfrm>
              <a:off x="8790" y="178773"/>
              <a:ext cx="165201"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1100">
                  <a:solidFill>
                    <a:srgbClr val="FF0000"/>
                  </a:solidFill>
                  <a:latin typeface="Gill Sans MT"/>
                  <a:ea typeface="Gill Sans MT"/>
                  <a:cs typeface="Gill Sans MT"/>
                  <a:sym typeface="Gill Sans MT"/>
                </a:defRPr>
              </a:lvl1pPr>
            </a:lstStyle>
            <a:p>
              <a:pPr lvl="0">
                <a:defRPr sz="1800">
                  <a:solidFill>
                    <a:srgbClr val="000000"/>
                  </a:solidFill>
                </a:defRPr>
              </a:pPr>
              <a:r>
                <a:rPr/>
                <a:t>A</a:t>
              </a:r>
            </a:p>
          </p:txBody>
        </p:sp>
        <p:sp>
          <p:nvSpPr>
            <p:cNvPr id="954" name="Shape 954"/>
            <p:cNvSpPr/>
            <p:nvPr/>
          </p:nvSpPr>
          <p:spPr>
            <a:xfrm>
              <a:off x="4001278" y="885081"/>
              <a:ext cx="1106177" cy="2"/>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grpSp>
          <p:nvGrpSpPr>
            <p:cNvPr id="957" name="Group 957"/>
            <p:cNvGrpSpPr/>
            <p:nvPr/>
          </p:nvGrpSpPr>
          <p:grpSpPr>
            <a:xfrm>
              <a:off x="6149163" y="814743"/>
              <a:ext cx="1189465" cy="509838"/>
              <a:chOff x="0" y="0"/>
              <a:chExt cx="1189465" cy="509835"/>
            </a:xfrm>
          </p:grpSpPr>
          <p:sp>
            <p:nvSpPr>
              <p:cNvPr id="955" name="Shape 955"/>
              <p:cNvSpPr/>
              <p:nvPr/>
            </p:nvSpPr>
            <p:spPr>
              <a:xfrm>
                <a:off x="1465" y="0"/>
                <a:ext cx="1188000" cy="3369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222.222.222.222</a:t>
                </a:r>
              </a:p>
            </p:txBody>
          </p:sp>
          <p:sp>
            <p:nvSpPr>
              <p:cNvPr id="956" name="Shape 956"/>
              <p:cNvSpPr/>
              <p:nvPr/>
            </p:nvSpPr>
            <p:spPr>
              <a:xfrm>
                <a:off x="0" y="172912"/>
                <a:ext cx="1188000" cy="3369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49-BD-D2-C7-56-2A</a:t>
                </a:r>
              </a:p>
            </p:txBody>
          </p:sp>
        </p:grpSp>
        <p:sp>
          <p:nvSpPr>
            <p:cNvPr id="958" name="Shape 958"/>
            <p:cNvSpPr/>
            <p:nvPr/>
          </p:nvSpPr>
          <p:spPr>
            <a:xfrm flipV="1">
              <a:off x="5753576" y="419095"/>
              <a:ext cx="416101" cy="293074"/>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959" name="Shape 959"/>
            <p:cNvSpPr/>
            <p:nvPr/>
          </p:nvSpPr>
          <p:spPr>
            <a:xfrm flipH="1" flipV="1">
              <a:off x="6238536" y="489432"/>
              <a:ext cx="10258" cy="359018"/>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sp>
          <p:nvSpPr>
            <p:cNvPr id="960" name="Shape 960"/>
            <p:cNvSpPr/>
            <p:nvPr/>
          </p:nvSpPr>
          <p:spPr>
            <a:xfrm>
              <a:off x="5873385" y="1892844"/>
              <a:ext cx="1260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222.222.222.221</a:t>
              </a:r>
            </a:p>
          </p:txBody>
        </p:sp>
        <p:sp>
          <p:nvSpPr>
            <p:cNvPr id="961" name="Shape 961"/>
            <p:cNvSpPr/>
            <p:nvPr/>
          </p:nvSpPr>
          <p:spPr>
            <a:xfrm>
              <a:off x="5860266" y="1997235"/>
              <a:ext cx="1188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88-B2-2F-54-1A-0F</a:t>
              </a:r>
            </a:p>
          </p:txBody>
        </p:sp>
        <p:sp>
          <p:nvSpPr>
            <p:cNvPr id="962" name="Shape 962"/>
            <p:cNvSpPr/>
            <p:nvPr/>
          </p:nvSpPr>
          <p:spPr>
            <a:xfrm flipH="1" flipV="1">
              <a:off x="5689111" y="1247027"/>
              <a:ext cx="234424" cy="231530"/>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963" name="Shape 963"/>
            <p:cNvSpPr/>
            <p:nvPr/>
          </p:nvSpPr>
          <p:spPr>
            <a:xfrm flipH="1">
              <a:off x="5998254" y="1562080"/>
              <a:ext cx="4397" cy="186105"/>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defTabSz="457200">
                <a:defRPr sz="1200"/>
              </a:pPr>
              <a:endParaRPr sz="1200"/>
            </a:p>
          </p:txBody>
        </p:sp>
        <p:sp>
          <p:nvSpPr>
            <p:cNvPr id="964" name="Shape 964"/>
            <p:cNvSpPr/>
            <p:nvPr/>
          </p:nvSpPr>
          <p:spPr>
            <a:xfrm>
              <a:off x="5076135" y="459243"/>
              <a:ext cx="696788" cy="974377"/>
            </a:xfrm>
            <a:custGeom>
              <a:avLst/>
              <a:gdLst/>
              <a:ahLst/>
              <a:cxnLst>
                <a:cxn ang="0">
                  <a:pos x="wd2" y="hd2"/>
                </a:cxn>
                <a:cxn ang="5400000">
                  <a:pos x="wd2" y="hd2"/>
                </a:cxn>
                <a:cxn ang="10800000">
                  <a:pos x="wd2" y="hd2"/>
                </a:cxn>
                <a:cxn ang="16200000">
                  <a:pos x="wd2" y="hd2"/>
                </a:cxn>
              </a:cxnLst>
              <a:rect l="0" t="0" r="r" b="b"/>
              <a:pathLst>
                <a:path w="21313" h="21091" extrusionOk="0">
                  <a:moveTo>
                    <a:pt x="6436" y="1406"/>
                  </a:moveTo>
                  <a:cubicBezTo>
                    <a:pt x="4523" y="2143"/>
                    <a:pt x="3749" y="2989"/>
                    <a:pt x="2717" y="4528"/>
                  </a:cubicBezTo>
                  <a:cubicBezTo>
                    <a:pt x="1686" y="6068"/>
                    <a:pt x="654" y="8844"/>
                    <a:pt x="246" y="10602"/>
                  </a:cubicBezTo>
                  <a:cubicBezTo>
                    <a:pt x="-162" y="12358"/>
                    <a:pt x="9" y="13660"/>
                    <a:pt x="246" y="15134"/>
                  </a:cubicBezTo>
                  <a:cubicBezTo>
                    <a:pt x="482" y="16609"/>
                    <a:pt x="998" y="18539"/>
                    <a:pt x="1643" y="19515"/>
                  </a:cubicBezTo>
                  <a:cubicBezTo>
                    <a:pt x="2288" y="20491"/>
                    <a:pt x="3018" y="20946"/>
                    <a:pt x="4115" y="21076"/>
                  </a:cubicBezTo>
                  <a:cubicBezTo>
                    <a:pt x="5211" y="21206"/>
                    <a:pt x="6500" y="20447"/>
                    <a:pt x="8284" y="20296"/>
                  </a:cubicBezTo>
                  <a:cubicBezTo>
                    <a:pt x="10068" y="20144"/>
                    <a:pt x="13034" y="20578"/>
                    <a:pt x="14796" y="20144"/>
                  </a:cubicBezTo>
                  <a:cubicBezTo>
                    <a:pt x="16559" y="19710"/>
                    <a:pt x="17741" y="19081"/>
                    <a:pt x="18815" y="17628"/>
                  </a:cubicBezTo>
                  <a:cubicBezTo>
                    <a:pt x="19890" y="16175"/>
                    <a:pt x="21137" y="13573"/>
                    <a:pt x="21287" y="11382"/>
                  </a:cubicBezTo>
                  <a:cubicBezTo>
                    <a:pt x="21438" y="9191"/>
                    <a:pt x="20922" y="6393"/>
                    <a:pt x="19740" y="4528"/>
                  </a:cubicBezTo>
                  <a:cubicBezTo>
                    <a:pt x="18558" y="2663"/>
                    <a:pt x="16344" y="690"/>
                    <a:pt x="14173" y="148"/>
                  </a:cubicBezTo>
                  <a:cubicBezTo>
                    <a:pt x="12002" y="-394"/>
                    <a:pt x="8349" y="668"/>
                    <a:pt x="6436" y="1406"/>
                  </a:cubicBezTo>
                  <a:close/>
                </a:path>
              </a:pathLst>
            </a:custGeom>
            <a:solidFill>
              <a:srgbClr val="00CCFF"/>
            </a:solidFill>
            <a:ln w="3175" cap="flat">
              <a:solidFill>
                <a:srgbClr val="000000"/>
              </a:solidFill>
              <a:prstDash val="solid"/>
              <a:round/>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sp>
          <p:nvSpPr>
            <p:cNvPr id="965" name="Shape 965"/>
            <p:cNvSpPr/>
            <p:nvPr/>
          </p:nvSpPr>
          <p:spPr>
            <a:xfrm>
              <a:off x="7012126" y="102574"/>
              <a:ext cx="150674"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1100">
                  <a:solidFill>
                    <a:srgbClr val="FF0000"/>
                  </a:solidFill>
                  <a:latin typeface="Gill Sans MT"/>
                  <a:ea typeface="Gill Sans MT"/>
                  <a:cs typeface="Gill Sans MT"/>
                  <a:sym typeface="Gill Sans MT"/>
                </a:defRPr>
              </a:lvl1pPr>
            </a:lstStyle>
            <a:p>
              <a:pPr lvl="0">
                <a:defRPr sz="1800">
                  <a:solidFill>
                    <a:srgbClr val="000000"/>
                  </a:solidFill>
                </a:defRPr>
              </a:pPr>
              <a:r>
                <a:rPr/>
                <a:t>B</a:t>
              </a:r>
            </a:p>
          </p:txBody>
        </p:sp>
        <p:grpSp>
          <p:nvGrpSpPr>
            <p:cNvPr id="970" name="Group 970"/>
            <p:cNvGrpSpPr/>
            <p:nvPr/>
          </p:nvGrpSpPr>
          <p:grpSpPr>
            <a:xfrm>
              <a:off x="5971003" y="65648"/>
              <a:ext cx="931826" cy="789249"/>
              <a:chOff x="0" y="0"/>
              <a:chExt cx="931825" cy="789247"/>
            </a:xfrm>
          </p:grpSpPr>
          <p:grpSp>
            <p:nvGrpSpPr>
              <p:cNvPr id="968" name="Group 968"/>
              <p:cNvGrpSpPr/>
              <p:nvPr/>
            </p:nvGrpSpPr>
            <p:grpSpPr>
              <a:xfrm>
                <a:off x="0" y="0"/>
                <a:ext cx="931826" cy="789248"/>
                <a:chOff x="0" y="0"/>
                <a:chExt cx="931825" cy="789247"/>
              </a:xfrm>
            </p:grpSpPr>
            <p:pic>
              <p:nvPicPr>
                <p:cNvPr id="966" name="desktop_computer_stylized_medium.png" descr="desktop_computer_stylized_medium"/>
                <p:cNvPicPr/>
                <p:nvPr/>
              </p:nvPicPr>
              <p:blipFill>
                <a:blip r:embed="rId2" cstate="print">
                  <a:extLst/>
                </a:blip>
                <a:stretch>
                  <a:fillRect/>
                </a:stretch>
              </p:blipFill>
              <p:spPr>
                <a:xfrm flipH="1">
                  <a:off x="0" y="0"/>
                  <a:ext cx="931826" cy="789248"/>
                </a:xfrm>
                <a:prstGeom prst="rect">
                  <a:avLst/>
                </a:prstGeom>
                <a:ln w="12700" cap="flat">
                  <a:noFill/>
                  <a:miter lim="400000"/>
                </a:ln>
                <a:effectLst/>
              </p:spPr>
            </p:pic>
            <p:sp>
              <p:nvSpPr>
                <p:cNvPr id="967" name="Shape 967"/>
                <p:cNvSpPr/>
                <p:nvPr/>
              </p:nvSpPr>
              <p:spPr>
                <a:xfrm flipH="1">
                  <a:off x="397066" y="75710"/>
                  <a:ext cx="453071" cy="3613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3" y="821"/>
                      </a:lnTo>
                      <a:lnTo>
                        <a:pt x="21600" y="17257"/>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sp>
            <p:nvSpPr>
              <p:cNvPr id="969" name="Shape 969"/>
              <p:cNvSpPr/>
              <p:nvPr/>
            </p:nvSpPr>
            <p:spPr>
              <a:xfrm rot="16200000">
                <a:off x="238948" y="254552"/>
                <a:ext cx="117232" cy="180204"/>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grpSp>
          <p:nvGrpSpPr>
            <p:cNvPr id="982" name="Group 982"/>
            <p:cNvGrpSpPr/>
            <p:nvPr/>
          </p:nvGrpSpPr>
          <p:grpSpPr>
            <a:xfrm>
              <a:off x="2813057" y="693990"/>
              <a:ext cx="1192620" cy="393882"/>
              <a:chOff x="0" y="-7"/>
              <a:chExt cx="1192619" cy="393881"/>
            </a:xfrm>
          </p:grpSpPr>
          <p:sp>
            <p:nvSpPr>
              <p:cNvPr id="971" name="Shape 971"/>
              <p:cNvSpPr/>
              <p:nvPr/>
            </p:nvSpPr>
            <p:spPr>
              <a:xfrm rot="16200000">
                <a:off x="1035838" y="104640"/>
                <a:ext cx="128955" cy="184608"/>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nvGrpSpPr>
              <p:cNvPr id="980" name="Group 980"/>
              <p:cNvGrpSpPr/>
              <p:nvPr/>
            </p:nvGrpSpPr>
            <p:grpSpPr>
              <a:xfrm>
                <a:off x="176000" y="-8"/>
                <a:ext cx="842654" cy="393882"/>
                <a:chOff x="-21" y="-6"/>
                <a:chExt cx="842652" cy="393881"/>
              </a:xfrm>
            </p:grpSpPr>
            <p:sp>
              <p:nvSpPr>
                <p:cNvPr id="972" name="Shape 972"/>
                <p:cNvSpPr/>
                <p:nvPr/>
              </p:nvSpPr>
              <p:spPr>
                <a:xfrm>
                  <a:off x="3404" y="174134"/>
                  <a:ext cx="835777" cy="219741"/>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3175" cap="flat">
                  <a:solidFill>
                    <a:srgbClr val="000000"/>
                  </a:solidFill>
                  <a:prstDash val="solid"/>
                  <a:round/>
                </a:ln>
                <a:effectLst/>
              </p:spPr>
              <p:txBody>
                <a:bodyPr wrap="square" lIns="0" tIns="0" rIns="0" bIns="0" numCol="1" anchor="ctr">
                  <a:noAutofit/>
                </a:bodyPr>
                <a:lstStyle/>
                <a:p>
                  <a:pPr defTabSz="642937">
                    <a:defRPr sz="1600">
                      <a:latin typeface="Times New Roman"/>
                      <a:ea typeface="Times New Roman"/>
                      <a:cs typeface="Times New Roman"/>
                      <a:sym typeface="Times New Roman"/>
                    </a:defRPr>
                  </a:pPr>
                  <a:endParaRPr/>
                </a:p>
              </p:txBody>
            </p:sp>
            <p:sp>
              <p:nvSpPr>
                <p:cNvPr id="973" name="Shape 973"/>
                <p:cNvSpPr/>
                <p:nvPr/>
              </p:nvSpPr>
              <p:spPr>
                <a:xfrm>
                  <a:off x="3425" y="149263"/>
                  <a:ext cx="839207" cy="136827"/>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defTabSz="642937">
                    <a:defRPr sz="1600">
                      <a:latin typeface="Times New Roman"/>
                      <a:ea typeface="Times New Roman"/>
                      <a:cs typeface="Times New Roman"/>
                      <a:sym typeface="Times New Roman"/>
                    </a:defRPr>
                  </a:pPr>
                  <a:endParaRPr/>
                </a:p>
              </p:txBody>
            </p:sp>
            <p:sp>
              <p:nvSpPr>
                <p:cNvPr id="974" name="Shape 974"/>
                <p:cNvSpPr/>
                <p:nvPr/>
              </p:nvSpPr>
              <p:spPr>
                <a:xfrm>
                  <a:off x="-22" y="-7"/>
                  <a:ext cx="835778" cy="257063"/>
                </a:xfrm>
                <a:custGeom>
                  <a:avLst/>
                  <a:gdLst/>
                  <a:ahLst/>
                  <a:cxnLst>
                    <a:cxn ang="0">
                      <a:pos x="wd2" y="hd2"/>
                    </a:cxn>
                    <a:cxn ang="5400000">
                      <a:pos x="wd2" y="hd2"/>
                    </a:cxn>
                    <a:cxn ang="10800000">
                      <a:pos x="wd2" y="hd2"/>
                    </a:cxn>
                    <a:cxn ang="16200000">
                      <a:pos x="wd2" y="hd2"/>
                    </a:cxn>
                  </a:cxnLst>
                  <a:rect l="0" t="0" r="r" b="b"/>
                  <a:pathLst>
                    <a:path w="19679" h="19679" extrusionOk="0">
                      <a:moveTo>
                        <a:pt x="16797" y="2882"/>
                      </a:moveTo>
                      <a:cubicBezTo>
                        <a:pt x="20639" y="6725"/>
                        <a:pt x="20639" y="12954"/>
                        <a:pt x="16797" y="16797"/>
                      </a:cubicBezTo>
                      <a:cubicBezTo>
                        <a:pt x="12954" y="20640"/>
                        <a:pt x="6724" y="20640"/>
                        <a:pt x="2881" y="16797"/>
                      </a:cubicBezTo>
                      <a:cubicBezTo>
                        <a:pt x="-961" y="12954"/>
                        <a:pt x="-961" y="6725"/>
                        <a:pt x="2881" y="2882"/>
                      </a:cubicBezTo>
                      <a:cubicBezTo>
                        <a:pt x="6724" y="-960"/>
                        <a:pt x="12954" y="-960"/>
                        <a:pt x="16797" y="2882"/>
                      </a:cubicBezTo>
                    </a:path>
                  </a:pathLst>
                </a:custGeom>
                <a:gradFill flip="none" rotWithShape="1">
                  <a:gsLst>
                    <a:gs pos="0">
                      <a:srgbClr val="CCCCFF"/>
                    </a:gs>
                    <a:gs pos="100000">
                      <a:srgbClr val="FFFFFF"/>
                    </a:gs>
                  </a:gsLst>
                  <a:lin ang="0" scaled="0"/>
                </a:gradFill>
                <a:ln w="3175" cap="flat">
                  <a:solidFill>
                    <a:srgbClr val="000000"/>
                  </a:solidFill>
                  <a:prstDash val="solid"/>
                  <a:round/>
                </a:ln>
                <a:effectLst/>
              </p:spPr>
              <p:txBody>
                <a:bodyPr wrap="square" lIns="0" tIns="0" rIns="0" bIns="0" numCol="1" anchor="ctr">
                  <a:noAutofit/>
                </a:bodyPr>
                <a:lstStyle/>
                <a:p>
                  <a:pPr defTabSz="642937">
                    <a:defRPr sz="1600">
                      <a:latin typeface="Times New Roman"/>
                      <a:ea typeface="Times New Roman"/>
                      <a:cs typeface="Times New Roman"/>
                      <a:sym typeface="Times New Roman"/>
                    </a:defRPr>
                  </a:pPr>
                  <a:endParaRPr/>
                </a:p>
              </p:txBody>
            </p:sp>
            <p:grpSp>
              <p:nvGrpSpPr>
                <p:cNvPr id="977" name="Group 977"/>
                <p:cNvGrpSpPr/>
                <p:nvPr/>
              </p:nvGrpSpPr>
              <p:grpSpPr>
                <a:xfrm>
                  <a:off x="167849" y="66340"/>
                  <a:ext cx="472696" cy="120235"/>
                  <a:chOff x="0" y="1"/>
                  <a:chExt cx="472695" cy="120234"/>
                </a:xfrm>
              </p:grpSpPr>
              <p:sp>
                <p:nvSpPr>
                  <p:cNvPr id="975" name="Shape 975"/>
                  <p:cNvSpPr/>
                  <p:nvPr/>
                </p:nvSpPr>
                <p:spPr>
                  <a:xfrm>
                    <a:off x="0" y="1"/>
                    <a:ext cx="472697" cy="1202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3175" cap="flat">
                    <a:solidFill>
                      <a:srgbClr val="000000"/>
                    </a:solidFill>
                    <a:prstDash val="solid"/>
                    <a:round/>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sp>
                <p:nvSpPr>
                  <p:cNvPr id="976" name="Shape 976"/>
                  <p:cNvSpPr/>
                  <p:nvPr/>
                </p:nvSpPr>
                <p:spPr>
                  <a:xfrm>
                    <a:off x="21349" y="1"/>
                    <a:ext cx="430001" cy="12023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7" y="21600"/>
                        </a:lnTo>
                        <a:lnTo>
                          <a:pt x="21600" y="21600"/>
                        </a:lnTo>
                      </a:path>
                    </a:pathLst>
                  </a:custGeom>
                  <a:noFill/>
                  <a:ln w="3175" cap="flat">
                    <a:solidFill>
                      <a:srgbClr val="000000"/>
                    </a:solidFill>
                    <a:prstDash val="solid"/>
                    <a:round/>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sp>
              <p:nvSpPr>
                <p:cNvPr id="978" name="Shape 978"/>
                <p:cNvSpPr/>
                <p:nvPr/>
              </p:nvSpPr>
              <p:spPr>
                <a:xfrm flipH="1">
                  <a:off x="3425" y="120239"/>
                  <a:ext cx="2" cy="174144"/>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979" name="Shape 979"/>
                <p:cNvSpPr/>
                <p:nvPr/>
              </p:nvSpPr>
              <p:spPr>
                <a:xfrm>
                  <a:off x="835818" y="128532"/>
                  <a:ext cx="2" cy="169997"/>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grpSp>
          <p:sp>
            <p:nvSpPr>
              <p:cNvPr id="981" name="Shape 981"/>
              <p:cNvSpPr/>
              <p:nvPr/>
            </p:nvSpPr>
            <p:spPr>
              <a:xfrm rot="16200000">
                <a:off x="28561" y="114168"/>
                <a:ext cx="127484" cy="184607"/>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grpSp>
          <p:nvGrpSpPr>
            <p:cNvPr id="987" name="Group 987"/>
            <p:cNvGrpSpPr/>
            <p:nvPr/>
          </p:nvGrpSpPr>
          <p:grpSpPr>
            <a:xfrm>
              <a:off x="714105" y="1247320"/>
              <a:ext cx="646996" cy="477770"/>
              <a:chOff x="0" y="0"/>
              <a:chExt cx="646994" cy="477769"/>
            </a:xfrm>
          </p:grpSpPr>
          <p:sp>
            <p:nvSpPr>
              <p:cNvPr id="983" name="Shape 983"/>
              <p:cNvSpPr/>
              <p:nvPr/>
            </p:nvSpPr>
            <p:spPr>
              <a:xfrm rot="16200000">
                <a:off x="534177" y="210736"/>
                <a:ext cx="68873" cy="156763"/>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nvGrpSpPr>
              <p:cNvPr id="986" name="Group 986"/>
              <p:cNvGrpSpPr/>
              <p:nvPr/>
            </p:nvGrpSpPr>
            <p:grpSpPr>
              <a:xfrm>
                <a:off x="-1" y="0"/>
                <a:ext cx="590204" cy="477770"/>
                <a:chOff x="0" y="0"/>
                <a:chExt cx="590202" cy="477769"/>
              </a:xfrm>
            </p:grpSpPr>
            <p:pic>
              <p:nvPicPr>
                <p:cNvPr id="984" name="desktop_computer_stylized_medium.png" descr="desktop_computer_stylized_medium"/>
                <p:cNvPicPr/>
                <p:nvPr/>
              </p:nvPicPr>
              <p:blipFill>
                <a:blip r:embed="rId4" cstate="print">
                  <a:extLst/>
                </a:blip>
                <a:stretch>
                  <a:fillRect/>
                </a:stretch>
              </p:blipFill>
              <p:spPr>
                <a:xfrm flipH="1">
                  <a:off x="0" y="0"/>
                  <a:ext cx="590203" cy="477770"/>
                </a:xfrm>
                <a:prstGeom prst="rect">
                  <a:avLst/>
                </a:prstGeom>
                <a:ln w="12700" cap="flat">
                  <a:noFill/>
                  <a:miter lim="400000"/>
                </a:ln>
                <a:effectLst/>
              </p:spPr>
            </p:pic>
            <p:sp>
              <p:nvSpPr>
                <p:cNvPr id="985" name="Shape 985"/>
                <p:cNvSpPr/>
                <p:nvPr/>
              </p:nvSpPr>
              <p:spPr>
                <a:xfrm flipH="1">
                  <a:off x="251481" y="45830"/>
                  <a:ext cx="286981" cy="2187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2" y="821"/>
                      </a:lnTo>
                      <a:lnTo>
                        <a:pt x="21600" y="17257"/>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grpSp>
      </p:grpSp>
      <p:sp>
        <p:nvSpPr>
          <p:cNvPr id="989" name="Shape 989"/>
          <p:cNvSpPr/>
          <p:nvPr/>
        </p:nvSpPr>
        <p:spPr>
          <a:xfrm>
            <a:off x="6002338" y="3165475"/>
            <a:ext cx="290513" cy="731804"/>
          </a:xfrm>
          <a:custGeom>
            <a:avLst/>
            <a:gdLst/>
            <a:ahLst/>
            <a:cxnLst>
              <a:cxn ang="0">
                <a:pos x="wd2" y="hd2"/>
              </a:cxn>
              <a:cxn ang="5400000">
                <a:pos x="wd2" y="hd2"/>
              </a:cxn>
              <a:cxn ang="10800000">
                <a:pos x="wd2" y="hd2"/>
              </a:cxn>
              <a:cxn ang="16200000">
                <a:pos x="wd2" y="hd2"/>
              </a:cxn>
            </a:cxnLst>
            <a:rect l="0" t="0" r="r" b="b"/>
            <a:pathLst>
              <a:path w="21600" h="21600" extrusionOk="0">
                <a:moveTo>
                  <a:pt x="0" y="16200"/>
                </a:moveTo>
                <a:lnTo>
                  <a:pt x="5399" y="16200"/>
                </a:lnTo>
                <a:lnTo>
                  <a:pt x="5399" y="0"/>
                </a:lnTo>
                <a:lnTo>
                  <a:pt x="16200" y="0"/>
                </a:lnTo>
                <a:lnTo>
                  <a:pt x="16200" y="16200"/>
                </a:lnTo>
                <a:lnTo>
                  <a:pt x="21600" y="16200"/>
                </a:lnTo>
                <a:lnTo>
                  <a:pt x="10800" y="21600"/>
                </a:lnTo>
                <a:close/>
              </a:path>
            </a:pathLst>
          </a:custGeom>
          <a:gradFill>
            <a:gsLst>
              <a:gs pos="0">
                <a:srgbClr val="FF0000"/>
              </a:gs>
              <a:gs pos="100000">
                <a:srgbClr val="FFFFFF"/>
              </a:gs>
            </a:gsLst>
            <a:lin ang="16200000"/>
          </a:gradFill>
          <a:ln w="3175">
            <a:solidFill>
              <a:srgbClr val="FFFFFF"/>
            </a:solidFill>
            <a:round/>
          </a:ln>
        </p:spPr>
        <p:txBody>
          <a:bodyPr lIns="0" tIns="0" rIns="0" bIns="0" anchor="ctr"/>
          <a:lstStyle/>
          <a:p>
            <a:pPr defTabSz="642937">
              <a:defRPr sz="1600">
                <a:latin typeface="Gill Sans MT"/>
                <a:ea typeface="Gill Sans MT"/>
                <a:cs typeface="Gill Sans MT"/>
                <a:sym typeface="Gill Sans MT"/>
              </a:defRPr>
            </a:pPr>
            <a:endParaRPr/>
          </a:p>
        </p:txBody>
      </p:sp>
      <p:sp>
        <p:nvSpPr>
          <p:cNvPr id="990" name="Shape 990"/>
          <p:cNvSpPr>
            <a:spLocks noGrp="1"/>
          </p:cNvSpPr>
          <p:nvPr>
            <p:ph type="title"/>
          </p:nvPr>
        </p:nvSpPr>
        <p:spPr>
          <a:xfrm>
            <a:off x="1223962" y="263525"/>
            <a:ext cx="7386638" cy="1054100"/>
          </a:xfrm>
          <a:prstGeom prst="rect">
            <a:avLst/>
          </a:prstGeom>
          <a:extLst>
            <a:ext uri="{C572A759-6A51-4108-AA02-DFA0A04FC94B}">
              <ma14:wrappingTextBoxFlag xmlns:ma14="http://schemas.microsoft.com/office/mac/drawingml/2011/main" xmlns="" val="1"/>
            </a:ext>
          </a:extLst>
        </p:spPr>
        <p:txBody>
          <a:bodyPr lIns="29674" tIns="29674" rIns="29674" bIns="29674" anchor="ctr">
            <a:normAutofit/>
          </a:bodyPr>
          <a:lstStyle>
            <a:lvl1pPr defTabSz="642937">
              <a:defRPr sz="2600">
                <a:solidFill>
                  <a:srgbClr val="000099"/>
                </a:solidFill>
                <a:latin typeface="Gill Sans MT"/>
                <a:ea typeface="Gill Sans MT"/>
                <a:cs typeface="Gill Sans MT"/>
                <a:sym typeface="Gill Sans MT"/>
              </a:defRPr>
            </a:lvl1pPr>
          </a:lstStyle>
          <a:p>
            <a:pPr lvl="0">
              <a:defRPr sz="1800">
                <a:solidFill>
                  <a:srgbClr val="000000"/>
                </a:solidFill>
              </a:defRPr>
            </a:pPr>
            <a:r>
              <a:rPr/>
              <a:t>Addressing: routing to another LAN</a:t>
            </a:r>
          </a:p>
        </p:txBody>
      </p:sp>
      <p:grpSp>
        <p:nvGrpSpPr>
          <p:cNvPr id="996" name="Group 996"/>
          <p:cNvGrpSpPr/>
          <p:nvPr/>
        </p:nvGrpSpPr>
        <p:grpSpPr>
          <a:xfrm>
            <a:off x="5546725" y="2757486"/>
            <a:ext cx="1138240" cy="701678"/>
            <a:chOff x="0" y="-1"/>
            <a:chExt cx="1138238" cy="701677"/>
          </a:xfrm>
        </p:grpSpPr>
        <p:grpSp>
          <p:nvGrpSpPr>
            <p:cNvPr id="994" name="Group 994"/>
            <p:cNvGrpSpPr/>
            <p:nvPr/>
          </p:nvGrpSpPr>
          <p:grpSpPr>
            <a:xfrm>
              <a:off x="49831" y="476083"/>
              <a:ext cx="1012733" cy="225593"/>
              <a:chOff x="0" y="1"/>
              <a:chExt cx="1012731" cy="225591"/>
            </a:xfrm>
          </p:grpSpPr>
          <p:sp>
            <p:nvSpPr>
              <p:cNvPr id="991" name="Shape 991"/>
              <p:cNvSpPr/>
              <p:nvPr/>
            </p:nvSpPr>
            <p:spPr>
              <a:xfrm>
                <a:off x="0" y="1465"/>
                <a:ext cx="1012732" cy="224128"/>
              </a:xfrm>
              <a:prstGeom prst="rect">
                <a:avLst/>
              </a:prstGeom>
              <a:solidFill>
                <a:srgbClr val="00CC99"/>
              </a:solidFill>
              <a:ln w="3175" cap="flat">
                <a:solidFill>
                  <a:srgbClr val="000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sp>
            <p:nvSpPr>
              <p:cNvPr id="992" name="Shape 992"/>
              <p:cNvSpPr/>
              <p:nvPr/>
            </p:nvSpPr>
            <p:spPr>
              <a:xfrm flipH="1">
                <a:off x="155353" y="0"/>
                <a:ext cx="2" cy="222663"/>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sp>
            <p:nvSpPr>
              <p:cNvPr id="993" name="Shape 993"/>
              <p:cNvSpPr/>
              <p:nvPr/>
            </p:nvSpPr>
            <p:spPr>
              <a:xfrm flipH="1">
                <a:off x="287257" y="2929"/>
                <a:ext cx="2" cy="222664"/>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grpSp>
        <p:sp>
          <p:nvSpPr>
            <p:cNvPr id="995" name="Shape 995"/>
            <p:cNvSpPr/>
            <p:nvPr/>
          </p:nvSpPr>
          <p:spPr>
            <a:xfrm>
              <a:off x="0" y="-1"/>
              <a:ext cx="1138238" cy="39078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p>
              <a:pPr defTabSz="642937">
                <a:defRPr sz="1800"/>
              </a:pPr>
              <a:r>
                <a:rPr sz="700">
                  <a:latin typeface="Arial"/>
                  <a:ea typeface="Arial"/>
                  <a:cs typeface="Arial"/>
                  <a:sym typeface="Arial"/>
                </a:rPr>
                <a:t>IP src: 111.111.111.111</a:t>
              </a:r>
            </a:p>
            <a:p>
              <a:pPr defTabSz="642937">
                <a:defRPr sz="1800"/>
              </a:pPr>
              <a:r>
                <a:rPr sz="700">
                  <a:latin typeface="Arial"/>
                  <a:ea typeface="Arial"/>
                  <a:cs typeface="Arial"/>
                  <a:sym typeface="Arial"/>
                </a:rPr>
                <a:t>   IP dest: 222.222.222.222</a:t>
              </a:r>
            </a:p>
          </p:txBody>
        </p:sp>
      </p:grpSp>
      <p:grpSp>
        <p:nvGrpSpPr>
          <p:cNvPr id="999" name="Group 999"/>
          <p:cNvGrpSpPr/>
          <p:nvPr/>
        </p:nvGrpSpPr>
        <p:grpSpPr>
          <a:xfrm>
            <a:off x="5661025" y="2989263"/>
            <a:ext cx="134939" cy="355601"/>
            <a:chOff x="0" y="0"/>
            <a:chExt cx="134937" cy="355599"/>
          </a:xfrm>
        </p:grpSpPr>
        <p:sp>
          <p:nvSpPr>
            <p:cNvPr id="997" name="Shape 997"/>
            <p:cNvSpPr/>
            <p:nvPr/>
          </p:nvSpPr>
          <p:spPr>
            <a:xfrm flipH="1">
              <a:off x="-1" y="0"/>
              <a:ext cx="3" cy="355600"/>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sp>
          <p:nvSpPr>
            <p:cNvPr id="998" name="Shape 998"/>
            <p:cNvSpPr/>
            <p:nvPr/>
          </p:nvSpPr>
          <p:spPr>
            <a:xfrm flipH="1">
              <a:off x="134936" y="169751"/>
              <a:ext cx="2" cy="184387"/>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grpSp>
      <p:sp>
        <p:nvSpPr>
          <p:cNvPr id="1000" name="Shape 1000"/>
          <p:cNvSpPr/>
          <p:nvPr/>
        </p:nvSpPr>
        <p:spPr>
          <a:xfrm>
            <a:off x="1384301" y="1263651"/>
            <a:ext cx="7173913" cy="295377"/>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marL="114300" indent="-114300" defTabSz="642937">
              <a:lnSpc>
                <a:spcPct val="85000"/>
              </a:lnSpc>
              <a:spcBef>
                <a:spcPts val="400"/>
              </a:spcBef>
              <a:buClr>
                <a:srgbClr val="000099"/>
              </a:buClr>
              <a:buSzPct val="65000"/>
              <a:buFont typeface="Wingdings"/>
              <a:buChar char="❖"/>
              <a:defRPr sz="1200">
                <a:latin typeface="Gill Sans MT"/>
                <a:ea typeface="Gill Sans MT"/>
                <a:cs typeface="Gill Sans MT"/>
                <a:sym typeface="Gill Sans MT"/>
              </a:defRPr>
            </a:lvl1pPr>
          </a:lstStyle>
          <a:p>
            <a:pPr lvl="0">
              <a:defRPr sz="1800"/>
            </a:pPr>
            <a:r>
              <a:rPr/>
              <a:t>R forwards datagram with IP source A, destination B </a:t>
            </a:r>
          </a:p>
        </p:txBody>
      </p:sp>
      <p:sp>
        <p:nvSpPr>
          <p:cNvPr id="1001" name="Shape 1001"/>
          <p:cNvSpPr/>
          <p:nvPr/>
        </p:nvSpPr>
        <p:spPr>
          <a:xfrm>
            <a:off x="1395413" y="1593850"/>
            <a:ext cx="7175501" cy="5308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marL="114300" indent="-114300" defTabSz="642937">
              <a:lnSpc>
                <a:spcPct val="85000"/>
              </a:lnSpc>
              <a:spcBef>
                <a:spcPts val="400"/>
              </a:spcBef>
              <a:buClr>
                <a:srgbClr val="000099"/>
              </a:buClr>
              <a:buSzPct val="65000"/>
              <a:buFont typeface="Wingdings"/>
              <a:buChar char="❖"/>
              <a:defRPr sz="1200">
                <a:latin typeface="Gill Sans MT"/>
                <a:ea typeface="Gill Sans MT"/>
                <a:cs typeface="Gill Sans MT"/>
                <a:sym typeface="Gill Sans MT"/>
              </a:defRPr>
            </a:lvl1pPr>
          </a:lstStyle>
          <a:p>
            <a:pPr lvl="0">
              <a:defRPr sz="1800"/>
            </a:pPr>
            <a:r>
              <a:rPr/>
              <a:t>R creates link-layer frame with B's MAC address as dest, frame contains A-to-B IP datagram</a:t>
            </a:r>
          </a:p>
        </p:txBody>
      </p:sp>
      <p:grpSp>
        <p:nvGrpSpPr>
          <p:cNvPr id="1014" name="Group 1014"/>
          <p:cNvGrpSpPr/>
          <p:nvPr/>
        </p:nvGrpSpPr>
        <p:grpSpPr>
          <a:xfrm>
            <a:off x="5154613" y="2381248"/>
            <a:ext cx="1609656" cy="1401766"/>
            <a:chOff x="0" y="-1"/>
            <a:chExt cx="1609654" cy="1401764"/>
          </a:xfrm>
        </p:grpSpPr>
        <p:sp>
          <p:nvSpPr>
            <p:cNvPr id="1002" name="Shape 1002"/>
            <p:cNvSpPr/>
            <p:nvPr/>
          </p:nvSpPr>
          <p:spPr>
            <a:xfrm>
              <a:off x="0" y="-1"/>
              <a:ext cx="1385602" cy="39078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p>
              <a:pPr defTabSz="642937">
                <a:defRPr sz="1800"/>
              </a:pPr>
              <a:r>
                <a:rPr sz="700">
                  <a:latin typeface="Arial"/>
                  <a:ea typeface="Arial"/>
                  <a:cs typeface="Arial"/>
                  <a:sym typeface="Arial"/>
                </a:rPr>
                <a:t>MAC src: </a:t>
              </a:r>
              <a:r>
                <a:rPr sz="700">
                  <a:solidFill>
                    <a:srgbClr val="FF0000"/>
                  </a:solidFill>
                  <a:latin typeface="Arial"/>
                  <a:ea typeface="Arial"/>
                  <a:cs typeface="Arial"/>
                  <a:sym typeface="Arial"/>
                </a:rPr>
                <a:t>1A-23-F9-CD-06-9B</a:t>
              </a:r>
            </a:p>
            <a:p>
              <a:pPr defTabSz="642937">
                <a:defRPr sz="1800"/>
              </a:pPr>
              <a:r>
                <a:rPr sz="700">
                  <a:latin typeface="Arial"/>
                  <a:ea typeface="Arial"/>
                  <a:cs typeface="Arial"/>
                  <a:sym typeface="Arial"/>
                </a:rPr>
                <a:t>  MAC dest: </a:t>
              </a:r>
              <a:r>
                <a:rPr sz="700">
                  <a:solidFill>
                    <a:srgbClr val="FF0000"/>
                  </a:solidFill>
                  <a:latin typeface="Arial"/>
                  <a:ea typeface="Arial"/>
                  <a:cs typeface="Arial"/>
                  <a:sym typeface="Arial"/>
                </a:rPr>
                <a:t>49-BD-D2-C7-56-2A</a:t>
              </a:r>
            </a:p>
          </p:txBody>
        </p:sp>
        <p:grpSp>
          <p:nvGrpSpPr>
            <p:cNvPr id="1009" name="Group 1009"/>
            <p:cNvGrpSpPr/>
            <p:nvPr/>
          </p:nvGrpSpPr>
          <p:grpSpPr>
            <a:xfrm>
              <a:off x="73236" y="1124925"/>
              <a:ext cx="1536418" cy="276838"/>
              <a:chOff x="0" y="1"/>
              <a:chExt cx="1536417" cy="276837"/>
            </a:xfrm>
          </p:grpSpPr>
          <p:sp>
            <p:nvSpPr>
              <p:cNvPr id="1003" name="Shape 1003"/>
              <p:cNvSpPr/>
              <p:nvPr/>
            </p:nvSpPr>
            <p:spPr>
              <a:xfrm>
                <a:off x="0" y="2929"/>
                <a:ext cx="1536418" cy="270967"/>
              </a:xfrm>
              <a:prstGeom prst="rect">
                <a:avLst/>
              </a:prstGeom>
              <a:solidFill>
                <a:srgbClr val="000099"/>
              </a:solidFill>
              <a:ln w="3175" cap="flat">
                <a:solidFill>
                  <a:srgbClr val="000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sp>
            <p:nvSpPr>
              <p:cNvPr id="1004" name="Shape 1004"/>
              <p:cNvSpPr/>
              <p:nvPr/>
            </p:nvSpPr>
            <p:spPr>
              <a:xfrm>
                <a:off x="364713" y="29295"/>
                <a:ext cx="1012122" cy="224108"/>
              </a:xfrm>
              <a:prstGeom prst="rect">
                <a:avLst/>
              </a:prstGeom>
              <a:solidFill>
                <a:srgbClr val="00CC99"/>
              </a:solidFill>
              <a:ln w="3175" cap="flat">
                <a:solidFill>
                  <a:srgbClr val="000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sp>
            <p:nvSpPr>
              <p:cNvPr id="1005" name="Shape 1005"/>
              <p:cNvSpPr/>
              <p:nvPr/>
            </p:nvSpPr>
            <p:spPr>
              <a:xfrm>
                <a:off x="514115" y="33689"/>
                <a:ext cx="2" cy="222644"/>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sp>
            <p:nvSpPr>
              <p:cNvPr id="1006" name="Shape 1006"/>
              <p:cNvSpPr/>
              <p:nvPr/>
            </p:nvSpPr>
            <p:spPr>
              <a:xfrm>
                <a:off x="654727" y="33689"/>
                <a:ext cx="2" cy="222644"/>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sp>
            <p:nvSpPr>
              <p:cNvPr id="1007" name="Shape 1007"/>
              <p:cNvSpPr/>
              <p:nvPr/>
            </p:nvSpPr>
            <p:spPr>
              <a:xfrm flipH="1">
                <a:off x="118641" y="1"/>
                <a:ext cx="2" cy="276838"/>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sp>
            <p:nvSpPr>
              <p:cNvPr id="1008" name="Shape 1008"/>
              <p:cNvSpPr/>
              <p:nvPr/>
            </p:nvSpPr>
            <p:spPr>
              <a:xfrm flipH="1">
                <a:off x="259254" y="1"/>
                <a:ext cx="2" cy="276838"/>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grpSp>
        <p:sp>
          <p:nvSpPr>
            <p:cNvPr id="1010" name="Shape 1010"/>
            <p:cNvSpPr/>
            <p:nvPr/>
          </p:nvSpPr>
          <p:spPr>
            <a:xfrm flipV="1">
              <a:off x="127430" y="237288"/>
              <a:ext cx="2932" cy="1028253"/>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defTabSz="457200">
                <a:defRPr sz="1200"/>
              </a:pPr>
              <a:endParaRPr sz="1200"/>
            </a:p>
          </p:txBody>
        </p:sp>
        <p:sp>
          <p:nvSpPr>
            <p:cNvPr id="1011" name="Shape 1011"/>
            <p:cNvSpPr/>
            <p:nvPr/>
          </p:nvSpPr>
          <p:spPr>
            <a:xfrm flipV="1">
              <a:off x="256326" y="389622"/>
              <a:ext cx="2" cy="875919"/>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defTabSz="457200">
                <a:defRPr sz="1200"/>
              </a:pPr>
              <a:endParaRPr sz="1200"/>
            </a:p>
          </p:txBody>
        </p:sp>
        <p:sp>
          <p:nvSpPr>
            <p:cNvPr id="1012" name="Shape 1012"/>
            <p:cNvSpPr/>
            <p:nvPr/>
          </p:nvSpPr>
          <p:spPr>
            <a:xfrm flipH="1" flipV="1">
              <a:off x="505327" y="582968"/>
              <a:ext cx="2932" cy="688432"/>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defTabSz="457200">
                <a:defRPr sz="1200"/>
              </a:pPr>
              <a:endParaRPr sz="1200"/>
            </a:p>
          </p:txBody>
        </p:sp>
        <p:sp>
          <p:nvSpPr>
            <p:cNvPr id="1013" name="Shape 1013"/>
            <p:cNvSpPr/>
            <p:nvPr/>
          </p:nvSpPr>
          <p:spPr>
            <a:xfrm>
              <a:off x="640082" y="747020"/>
              <a:ext cx="2930" cy="524380"/>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grpSp>
      <p:grpSp>
        <p:nvGrpSpPr>
          <p:cNvPr id="1020" name="Group 1020"/>
          <p:cNvGrpSpPr/>
          <p:nvPr/>
        </p:nvGrpSpPr>
        <p:grpSpPr>
          <a:xfrm>
            <a:off x="4381500" y="2817812"/>
            <a:ext cx="825501" cy="1881190"/>
            <a:chOff x="0" y="0"/>
            <a:chExt cx="825500" cy="1881188"/>
          </a:xfrm>
        </p:grpSpPr>
        <p:sp>
          <p:nvSpPr>
            <p:cNvPr id="1015" name="Shape 1015"/>
            <p:cNvSpPr/>
            <p:nvPr/>
          </p:nvSpPr>
          <p:spPr>
            <a:xfrm>
              <a:off x="0" y="1054870"/>
              <a:ext cx="825500" cy="82631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991" y="21600"/>
                  </a:lnTo>
                  <a:lnTo>
                    <a:pt x="0" y="0"/>
                  </a:lnTo>
                  <a:lnTo>
                    <a:pt x="21600" y="0"/>
                  </a:lnTo>
                  <a:close/>
                </a:path>
              </a:pathLst>
            </a:custGeom>
            <a:gradFill flip="none" rotWithShape="1">
              <a:gsLst>
                <a:gs pos="0">
                  <a:srgbClr val="FF0000"/>
                </a:gs>
                <a:gs pos="100000">
                  <a:srgbClr val="FFFFFF"/>
                </a:gs>
              </a:gsLst>
              <a:lin ang="162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sp>
          <p:nvSpPr>
            <p:cNvPr id="1016" name="Shape 1016"/>
            <p:cNvSpPr/>
            <p:nvPr/>
          </p:nvSpPr>
          <p:spPr>
            <a:xfrm>
              <a:off x="71718" y="486412"/>
              <a:ext cx="721549" cy="698855"/>
            </a:xfrm>
            <a:prstGeom prst="rect">
              <a:avLst/>
            </a:prstGeom>
            <a:solidFill>
              <a:srgbClr val="FFFFFF"/>
            </a:solidFill>
            <a:ln w="3175" cap="flat">
              <a:solidFill>
                <a:srgbClr val="000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sp>
          <p:nvSpPr>
            <p:cNvPr id="1017" name="Shape 1017"/>
            <p:cNvSpPr/>
            <p:nvPr/>
          </p:nvSpPr>
          <p:spPr>
            <a:xfrm>
              <a:off x="172710" y="0"/>
              <a:ext cx="491789" cy="121408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p>
              <a:pPr defTabSz="642937">
                <a:defRPr sz="1800"/>
              </a:pPr>
              <a:endParaRPr sz="900">
                <a:latin typeface="Arial"/>
                <a:ea typeface="Arial"/>
                <a:cs typeface="Arial"/>
                <a:sym typeface="Arial"/>
              </a:endParaRPr>
            </a:p>
            <a:p>
              <a:pPr defTabSz="642937">
                <a:defRPr sz="1800"/>
              </a:pPr>
              <a:endParaRPr sz="900">
                <a:latin typeface="Arial"/>
                <a:ea typeface="Arial"/>
                <a:cs typeface="Arial"/>
                <a:sym typeface="Arial"/>
              </a:endParaRPr>
            </a:p>
            <a:p>
              <a:pPr defTabSz="642937">
                <a:defRPr sz="1800"/>
              </a:pPr>
              <a:r>
                <a:rPr sz="900">
                  <a:latin typeface="Arial"/>
                  <a:ea typeface="Arial"/>
                  <a:cs typeface="Arial"/>
                  <a:sym typeface="Arial"/>
                </a:rPr>
                <a:t>IP</a:t>
              </a:r>
            </a:p>
            <a:p>
              <a:pPr defTabSz="642937">
                <a:defRPr sz="1800"/>
              </a:pPr>
              <a:r>
                <a:rPr sz="900">
                  <a:latin typeface="Arial"/>
                  <a:ea typeface="Arial"/>
                  <a:cs typeface="Arial"/>
                  <a:sym typeface="Arial"/>
                </a:rPr>
                <a:t>Eth</a:t>
              </a:r>
            </a:p>
            <a:p>
              <a:pPr defTabSz="642937">
                <a:defRPr sz="1800"/>
              </a:pPr>
              <a:r>
                <a:rPr sz="900">
                  <a:latin typeface="Arial"/>
                  <a:ea typeface="Arial"/>
                  <a:cs typeface="Arial"/>
                  <a:sym typeface="Arial"/>
                </a:rPr>
                <a:t>Phy</a:t>
              </a:r>
            </a:p>
          </p:txBody>
        </p:sp>
        <p:sp>
          <p:nvSpPr>
            <p:cNvPr id="1018" name="Shape 1018"/>
            <p:cNvSpPr/>
            <p:nvPr/>
          </p:nvSpPr>
          <p:spPr>
            <a:xfrm>
              <a:off x="65864" y="723758"/>
              <a:ext cx="715727" cy="1"/>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1019" name="Shape 1019"/>
            <p:cNvSpPr/>
            <p:nvPr/>
          </p:nvSpPr>
          <p:spPr>
            <a:xfrm>
              <a:off x="61473" y="956709"/>
              <a:ext cx="715728" cy="2"/>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grpSp>
      <p:grpSp>
        <p:nvGrpSpPr>
          <p:cNvPr id="1028" name="Group 1028"/>
          <p:cNvGrpSpPr/>
          <p:nvPr/>
        </p:nvGrpSpPr>
        <p:grpSpPr>
          <a:xfrm>
            <a:off x="8172451" y="2551113"/>
            <a:ext cx="857252" cy="1803321"/>
            <a:chOff x="1" y="0"/>
            <a:chExt cx="857250" cy="1803319"/>
          </a:xfrm>
        </p:grpSpPr>
        <p:sp>
          <p:nvSpPr>
            <p:cNvPr id="1021" name="Shape 1021"/>
            <p:cNvSpPr/>
            <p:nvPr/>
          </p:nvSpPr>
          <p:spPr>
            <a:xfrm>
              <a:off x="1" y="49809"/>
              <a:ext cx="852813" cy="1753510"/>
            </a:xfrm>
            <a:custGeom>
              <a:avLst/>
              <a:gdLst/>
              <a:ahLst/>
              <a:cxnLst>
                <a:cxn ang="0">
                  <a:pos x="wd2" y="hd2"/>
                </a:cxn>
                <a:cxn ang="5400000">
                  <a:pos x="wd2" y="hd2"/>
                </a:cxn>
                <a:cxn ang="10800000">
                  <a:pos x="wd2" y="hd2"/>
                </a:cxn>
                <a:cxn ang="16200000">
                  <a:pos x="wd2" y="hd2"/>
                </a:cxn>
              </a:cxnLst>
              <a:rect l="0" t="0" r="r" b="b"/>
              <a:pathLst>
                <a:path w="21600" h="21600" extrusionOk="0">
                  <a:moveTo>
                    <a:pt x="21600" y="14094"/>
                  </a:moveTo>
                  <a:lnTo>
                    <a:pt x="0" y="21600"/>
                  </a:lnTo>
                  <a:lnTo>
                    <a:pt x="3080" y="0"/>
                  </a:lnTo>
                  <a:lnTo>
                    <a:pt x="21600" y="14094"/>
                  </a:lnTo>
                  <a:close/>
                </a:path>
              </a:pathLst>
            </a:custGeom>
            <a:gradFill flip="none" rotWithShape="1">
              <a:gsLst>
                <a:gs pos="0">
                  <a:srgbClr val="FFFFFF"/>
                </a:gs>
                <a:gs pos="100000">
                  <a:srgbClr val="FF0000"/>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sp>
          <p:nvSpPr>
            <p:cNvPr id="1022" name="Shape 1022"/>
            <p:cNvSpPr/>
            <p:nvPr/>
          </p:nvSpPr>
          <p:spPr>
            <a:xfrm>
              <a:off x="128953" y="27834"/>
              <a:ext cx="722402" cy="1157289"/>
            </a:xfrm>
            <a:prstGeom prst="rect">
              <a:avLst/>
            </a:prstGeom>
            <a:solidFill>
              <a:srgbClr val="FFFFFF"/>
            </a:solidFill>
            <a:ln w="3175" cap="flat">
              <a:solidFill>
                <a:srgbClr val="000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sp>
          <p:nvSpPr>
            <p:cNvPr id="1023" name="Shape 1023"/>
            <p:cNvSpPr/>
            <p:nvPr/>
          </p:nvSpPr>
          <p:spPr>
            <a:xfrm>
              <a:off x="347359" y="0"/>
              <a:ext cx="275367" cy="121408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p>
              <a:pPr defTabSz="642937">
                <a:defRPr sz="1800"/>
              </a:pPr>
              <a:endParaRPr sz="900">
                <a:latin typeface="Arial"/>
                <a:ea typeface="Arial"/>
                <a:cs typeface="Arial"/>
                <a:sym typeface="Arial"/>
              </a:endParaRPr>
            </a:p>
            <a:p>
              <a:pPr defTabSz="642937">
                <a:defRPr sz="1800"/>
              </a:pPr>
              <a:endParaRPr sz="900">
                <a:latin typeface="Arial"/>
                <a:ea typeface="Arial"/>
                <a:cs typeface="Arial"/>
                <a:sym typeface="Arial"/>
              </a:endParaRPr>
            </a:p>
            <a:p>
              <a:pPr defTabSz="642937">
                <a:defRPr sz="1800"/>
              </a:pPr>
              <a:r>
                <a:rPr sz="900">
                  <a:latin typeface="Arial"/>
                  <a:ea typeface="Arial"/>
                  <a:cs typeface="Arial"/>
                  <a:sym typeface="Arial"/>
                </a:rPr>
                <a:t>IP</a:t>
              </a:r>
            </a:p>
            <a:p>
              <a:pPr defTabSz="642937">
                <a:defRPr sz="1800"/>
              </a:pPr>
              <a:r>
                <a:rPr sz="900">
                  <a:latin typeface="Arial"/>
                  <a:ea typeface="Arial"/>
                  <a:cs typeface="Arial"/>
                  <a:sym typeface="Arial"/>
                </a:rPr>
                <a:t>Eth</a:t>
              </a:r>
            </a:p>
            <a:p>
              <a:pPr defTabSz="642937">
                <a:defRPr sz="1800"/>
              </a:pPr>
              <a:r>
                <a:rPr sz="900">
                  <a:latin typeface="Arial"/>
                  <a:ea typeface="Arial"/>
                  <a:cs typeface="Arial"/>
                  <a:sym typeface="Arial"/>
                </a:rPr>
                <a:t>Phy</a:t>
              </a:r>
            </a:p>
          </p:txBody>
        </p:sp>
        <p:sp>
          <p:nvSpPr>
            <p:cNvPr id="1024" name="Shape 1024"/>
            <p:cNvSpPr/>
            <p:nvPr/>
          </p:nvSpPr>
          <p:spPr>
            <a:xfrm>
              <a:off x="140676" y="714913"/>
              <a:ext cx="716575" cy="2"/>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1025" name="Shape 1025"/>
            <p:cNvSpPr/>
            <p:nvPr/>
          </p:nvSpPr>
          <p:spPr>
            <a:xfrm>
              <a:off x="136280" y="947845"/>
              <a:ext cx="716574" cy="2"/>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1026" name="Shape 1026"/>
            <p:cNvSpPr/>
            <p:nvPr/>
          </p:nvSpPr>
          <p:spPr>
            <a:xfrm>
              <a:off x="131884" y="1180779"/>
              <a:ext cx="716574" cy="2"/>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1027" name="Shape 1027"/>
            <p:cNvSpPr/>
            <p:nvPr/>
          </p:nvSpPr>
          <p:spPr>
            <a:xfrm>
              <a:off x="117230" y="465865"/>
              <a:ext cx="716574" cy="2"/>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grpSp>
      <p:pic>
        <p:nvPicPr>
          <p:cNvPr id="1029" name="underline_base.png" descr="underline_base"/>
          <p:cNvPicPr/>
          <p:nvPr/>
        </p:nvPicPr>
        <p:blipFill>
          <a:blip r:embed="rId5" cstate="print">
            <a:extLst/>
          </a:blip>
          <a:stretch>
            <a:fillRect/>
          </a:stretch>
        </p:blipFill>
        <p:spPr>
          <a:xfrm>
            <a:off x="1231900" y="968375"/>
            <a:ext cx="7170738" cy="158750"/>
          </a:xfrm>
          <a:prstGeom prst="rect">
            <a:avLst/>
          </a:prstGeom>
          <a:ln w="12700">
            <a:miter lim="400000"/>
          </a:ln>
        </p:spPr>
      </p:pic>
    </p:spTree>
    <p:extLst>
      <p:ext uri="{BB962C8B-B14F-4D97-AF65-F5344CB8AC3E}">
        <p14:creationId xmlns:p14="http://schemas.microsoft.com/office/powerpoint/2010/main" val="2112739423"/>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p:tmAbs val="0"/>
                                  </p:iterate>
                                  <p:childTnLst>
                                    <p:set>
                                      <p:cBhvr>
                                        <p:cTn id="6" fill="hold"/>
                                        <p:tgtEl>
                                          <p:spTgt spid="10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grpId="0" nodeType="clickEffect">
                                  <p:stCondLst>
                                    <p:cond delay="0"/>
                                  </p:stCondLst>
                                  <p:iterate>
                                    <p:tmAbs val="0"/>
                                  </p:iterate>
                                  <p:childTnLst>
                                    <p:set>
                                      <p:cBhvr>
                                        <p:cTn id="10" fill="hold"/>
                                        <p:tgtEl>
                                          <p:spTgt spid="989"/>
                                        </p:tgtEl>
                                        <p:attrNameLst>
                                          <p:attrName>style.visibility</p:attrName>
                                        </p:attrNameLst>
                                      </p:cBhvr>
                                      <p:to>
                                        <p:strVal val="visible"/>
                                      </p:to>
                                    </p:set>
                                    <p:animEffect transition="in" filter="wipe(up)">
                                      <p:cBhvr>
                                        <p:cTn id="11" dur="1000"/>
                                        <p:tgtEl>
                                          <p:spTgt spid="989"/>
                                        </p:tgtEl>
                                      </p:cBhvr>
                                    </p:animEffect>
                                  </p:childTnLst>
                                </p:cTn>
                              </p:par>
                            </p:childTnLst>
                          </p:cTn>
                        </p:par>
                        <p:par>
                          <p:cTn id="12" fill="hold">
                            <p:stCondLst>
                              <p:cond delay="1000"/>
                            </p:stCondLst>
                            <p:childTnLst>
                              <p:par>
                                <p:cTn id="13" presetID="1" presetClass="entr" presetSubtype="0" fill="hold" grpId="0" nodeType="afterEffect">
                                  <p:stCondLst>
                                    <p:cond delay="0"/>
                                  </p:stCondLst>
                                  <p:iterate>
                                    <p:tmAbs val="0"/>
                                  </p:iterate>
                                  <p:childTnLst>
                                    <p:set>
                                      <p:cBhvr>
                                        <p:cTn id="14" fill="hold"/>
                                        <p:tgtEl>
                                          <p:spTgt spid="1001"/>
                                        </p:tgtEl>
                                        <p:attrNameLst>
                                          <p:attrName>style.visibility</p:attrName>
                                        </p:attrNameLst>
                                      </p:cBhvr>
                                      <p:to>
                                        <p:strVal val="visible"/>
                                      </p:to>
                                    </p:set>
                                  </p:childTnLst>
                                </p:cTn>
                              </p:par>
                            </p:childTnLst>
                          </p:cTn>
                        </p:par>
                        <p:par>
                          <p:cTn id="15" fill="hold">
                            <p:stCondLst>
                              <p:cond delay="1000"/>
                            </p:stCondLst>
                            <p:childTnLst>
                              <p:par>
                                <p:cTn id="16" presetID="10" presetClass="exit" presetSubtype="0" fill="hold" grpId="0" nodeType="afterEffect">
                                  <p:stCondLst>
                                    <p:cond delay="0"/>
                                  </p:stCondLst>
                                  <p:iterate>
                                    <p:tmAbs val="0"/>
                                  </p:iterate>
                                  <p:childTnLst>
                                    <p:animEffect transition="out" filter="fade">
                                      <p:cBhvr>
                                        <p:cTn id="17" dur="1000" fill="hold"/>
                                        <p:tgtEl>
                                          <p:spTgt spid="999"/>
                                        </p:tgtEl>
                                      </p:cBhvr>
                                    </p:animEffect>
                                    <p:set>
                                      <p:cBhvr>
                                        <p:cTn id="18" fill="hold">
                                          <p:stCondLst>
                                            <p:cond delay="999"/>
                                          </p:stCondLst>
                                        </p:cTn>
                                        <p:tgtEl>
                                          <p:spTgt spid="999"/>
                                        </p:tgtEl>
                                        <p:attrNameLst>
                                          <p:attrName>style.visibility</p:attrName>
                                        </p:attrNameLst>
                                      </p:cBhvr>
                                      <p:to>
                                        <p:strVal val="hidden"/>
                                      </p:to>
                                    </p:set>
                                  </p:childTnLst>
                                </p:cTn>
                              </p:par>
                            </p:childTnLst>
                          </p:cTn>
                        </p:par>
                        <p:par>
                          <p:cTn id="19" fill="hold">
                            <p:stCondLst>
                              <p:cond delay="2000"/>
                            </p:stCondLst>
                            <p:childTnLst>
                              <p:par>
                                <p:cTn id="20" presetID="10" presetClass="entr" presetSubtype="0" fill="hold" grpId="0" nodeType="afterEffect">
                                  <p:stCondLst>
                                    <p:cond delay="0"/>
                                  </p:stCondLst>
                                  <p:iterate>
                                    <p:tmAbs val="0"/>
                                  </p:iterate>
                                  <p:childTnLst>
                                    <p:set>
                                      <p:cBhvr>
                                        <p:cTn id="21" fill="hold"/>
                                        <p:tgtEl>
                                          <p:spTgt spid="1014"/>
                                        </p:tgtEl>
                                        <p:attrNameLst>
                                          <p:attrName>style.visibility</p:attrName>
                                        </p:attrNameLst>
                                      </p:cBhvr>
                                      <p:to>
                                        <p:strVal val="visible"/>
                                      </p:to>
                                    </p:set>
                                    <p:animEffect transition="in" filter="fade">
                                      <p:cBhvr>
                                        <p:cTn id="22" dur="1000"/>
                                        <p:tgtEl>
                                          <p:spTgt spid="10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9" grpId="0" animBg="1" advAuto="0"/>
      <p:bldP spid="999" grpId="0" animBg="1" advAuto="0"/>
      <p:bldP spid="1000" grpId="0" animBg="1" advAuto="0"/>
      <p:bldP spid="1001" grpId="0" animBg="1" advAuto="0"/>
      <p:bldP spid="1014" grpId="0" animBg="1" advAuto="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Shape 1031"/>
          <p:cNvSpPr/>
          <p:nvPr/>
        </p:nvSpPr>
        <p:spPr>
          <a:xfrm>
            <a:off x="2133600" y="1739900"/>
            <a:ext cx="7391400" cy="4852988"/>
          </a:xfrm>
          <a:prstGeom prst="rect">
            <a:avLst/>
          </a:prstGeom>
          <a:gradFill>
            <a:gsLst>
              <a:gs pos="0">
                <a:srgbClr val="FFFFFF"/>
              </a:gs>
              <a:gs pos="50000">
                <a:srgbClr val="FFFFFF"/>
              </a:gs>
              <a:gs pos="100000">
                <a:srgbClr val="FFFFFF"/>
              </a:gs>
            </a:gsLst>
            <a:lin ang="2700000"/>
          </a:gradFill>
          <a:ln w="12700">
            <a:miter lim="400000"/>
          </a:ln>
        </p:spPr>
        <p:txBody>
          <a:bodyPr lIns="0" tIns="0" rIns="0" bIns="0" anchor="ctr"/>
          <a:lstStyle/>
          <a:p>
            <a:pPr defTabSz="642937">
              <a:defRPr sz="1600">
                <a:latin typeface="Times New Roman"/>
                <a:ea typeface="Times New Roman"/>
                <a:cs typeface="Times New Roman"/>
                <a:sym typeface="Times New Roman"/>
              </a:defRPr>
            </a:pPr>
            <a:endParaRPr/>
          </a:p>
        </p:txBody>
      </p:sp>
      <p:sp>
        <p:nvSpPr>
          <p:cNvPr id="1032" name="Shape 1032"/>
          <p:cNvSpPr/>
          <p:nvPr/>
        </p:nvSpPr>
        <p:spPr>
          <a:xfrm>
            <a:off x="381001" y="263526"/>
            <a:ext cx="9142413" cy="6329363"/>
          </a:xfrm>
          <a:prstGeom prst="roundRect">
            <a:avLst>
              <a:gd name="adj" fmla="val 0"/>
            </a:avLst>
          </a:prstGeom>
          <a:solidFill>
            <a:srgbClr val="FFFFFF"/>
          </a:solidFill>
          <a:ln w="3175">
            <a:solidFill/>
            <a:miter lim="0"/>
          </a:ln>
        </p:spPr>
        <p:txBody>
          <a:bodyPr lIns="0" tIns="0" rIns="0" bIns="0"/>
          <a:lstStyle/>
          <a:p>
            <a:pPr defTabSz="642937">
              <a:defRPr sz="900">
                <a:latin typeface="Times New Roman"/>
                <a:ea typeface="Times New Roman"/>
                <a:cs typeface="Times New Roman"/>
                <a:sym typeface="Times New Roman"/>
              </a:defRPr>
            </a:pPr>
            <a:endParaRPr sz="900"/>
          </a:p>
        </p:txBody>
      </p:sp>
      <p:grpSp>
        <p:nvGrpSpPr>
          <p:cNvPr id="1096" name="Group 1096"/>
          <p:cNvGrpSpPr/>
          <p:nvPr/>
        </p:nvGrpSpPr>
        <p:grpSpPr>
          <a:xfrm>
            <a:off x="1387476" y="3921124"/>
            <a:ext cx="7302629" cy="2252164"/>
            <a:chOff x="0" y="-1"/>
            <a:chExt cx="7302628" cy="2252162"/>
          </a:xfrm>
        </p:grpSpPr>
        <p:grpSp>
          <p:nvGrpSpPr>
            <p:cNvPr id="1037" name="Group 1037"/>
            <p:cNvGrpSpPr/>
            <p:nvPr/>
          </p:nvGrpSpPr>
          <p:grpSpPr>
            <a:xfrm>
              <a:off x="5786982" y="1284834"/>
              <a:ext cx="656382" cy="554790"/>
              <a:chOff x="0" y="0"/>
              <a:chExt cx="656380" cy="554789"/>
            </a:xfrm>
          </p:grpSpPr>
          <p:grpSp>
            <p:nvGrpSpPr>
              <p:cNvPr id="1035" name="Group 1035"/>
              <p:cNvGrpSpPr/>
              <p:nvPr/>
            </p:nvGrpSpPr>
            <p:grpSpPr>
              <a:xfrm>
                <a:off x="0" y="0"/>
                <a:ext cx="656381" cy="554790"/>
                <a:chOff x="0" y="0"/>
                <a:chExt cx="656380" cy="554789"/>
              </a:xfrm>
            </p:grpSpPr>
            <p:pic>
              <p:nvPicPr>
                <p:cNvPr id="1033" name="desktop_computer_stylized_medium.png" descr="desktop_computer_stylized_medium"/>
                <p:cNvPicPr/>
                <p:nvPr/>
              </p:nvPicPr>
              <p:blipFill>
                <a:blip r:embed="rId2" cstate="print">
                  <a:extLst/>
                </a:blip>
                <a:stretch>
                  <a:fillRect/>
                </a:stretch>
              </p:blipFill>
              <p:spPr>
                <a:xfrm flipH="1">
                  <a:off x="0" y="0"/>
                  <a:ext cx="656381" cy="554790"/>
                </a:xfrm>
                <a:prstGeom prst="rect">
                  <a:avLst/>
                </a:prstGeom>
                <a:ln w="12700" cap="flat">
                  <a:noFill/>
                  <a:miter lim="400000"/>
                </a:ln>
                <a:effectLst/>
              </p:spPr>
            </p:pic>
            <p:sp>
              <p:nvSpPr>
                <p:cNvPr id="1034" name="Shape 1034"/>
                <p:cNvSpPr/>
                <p:nvPr/>
              </p:nvSpPr>
              <p:spPr>
                <a:xfrm flipH="1">
                  <a:off x="279680" y="53219"/>
                  <a:ext cx="319159" cy="2540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2" y="821"/>
                      </a:lnTo>
                      <a:lnTo>
                        <a:pt x="21600" y="17257"/>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sp>
            <p:nvSpPr>
              <p:cNvPr id="1036" name="Shape 1036"/>
              <p:cNvSpPr/>
              <p:nvPr/>
            </p:nvSpPr>
            <p:spPr>
              <a:xfrm rot="16200000">
                <a:off x="169507" y="178349"/>
                <a:ext cx="82060" cy="127463"/>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grpSp>
          <p:nvGrpSpPr>
            <p:cNvPr id="1042" name="Group 1042"/>
            <p:cNvGrpSpPr/>
            <p:nvPr/>
          </p:nvGrpSpPr>
          <p:grpSpPr>
            <a:xfrm>
              <a:off x="310900" y="-1"/>
              <a:ext cx="947651" cy="702850"/>
              <a:chOff x="0" y="0"/>
              <a:chExt cx="947649" cy="702848"/>
            </a:xfrm>
          </p:grpSpPr>
          <p:sp>
            <p:nvSpPr>
              <p:cNvPr id="1038" name="Shape 1038"/>
              <p:cNvSpPr/>
              <p:nvPr/>
            </p:nvSpPr>
            <p:spPr>
              <a:xfrm rot="16200000">
                <a:off x="782082" y="312142"/>
                <a:ext cx="102573" cy="228563"/>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nvGrpSpPr>
              <p:cNvPr id="1041" name="Group 1041"/>
              <p:cNvGrpSpPr/>
              <p:nvPr/>
            </p:nvGrpSpPr>
            <p:grpSpPr>
              <a:xfrm>
                <a:off x="0" y="0"/>
                <a:ext cx="863919" cy="702849"/>
                <a:chOff x="0" y="0"/>
                <a:chExt cx="863918" cy="702848"/>
              </a:xfrm>
            </p:grpSpPr>
            <p:pic>
              <p:nvPicPr>
                <p:cNvPr id="1039" name="desktop_computer_stylized_medium.png" descr="desktop_computer_stylized_medium"/>
                <p:cNvPicPr/>
                <p:nvPr/>
              </p:nvPicPr>
              <p:blipFill>
                <a:blip r:embed="rId3" cstate="print">
                  <a:extLst/>
                </a:blip>
                <a:stretch>
                  <a:fillRect/>
                </a:stretch>
              </p:blipFill>
              <p:spPr>
                <a:xfrm flipH="1">
                  <a:off x="0" y="0"/>
                  <a:ext cx="863919" cy="702849"/>
                </a:xfrm>
                <a:prstGeom prst="rect">
                  <a:avLst/>
                </a:prstGeom>
                <a:ln w="12700" cap="flat">
                  <a:noFill/>
                  <a:miter lim="400000"/>
                </a:ln>
                <a:effectLst/>
              </p:spPr>
            </p:pic>
            <p:sp>
              <p:nvSpPr>
                <p:cNvPr id="1040" name="Shape 1040"/>
                <p:cNvSpPr/>
                <p:nvPr/>
              </p:nvSpPr>
              <p:spPr>
                <a:xfrm flipH="1">
                  <a:off x="368130" y="67422"/>
                  <a:ext cx="420053" cy="32184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3" y="821"/>
                      </a:lnTo>
                      <a:lnTo>
                        <a:pt x="21600" y="17256"/>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grpSp>
        <p:sp>
          <p:nvSpPr>
            <p:cNvPr id="1043" name="Shape 1043"/>
            <p:cNvSpPr/>
            <p:nvPr/>
          </p:nvSpPr>
          <p:spPr>
            <a:xfrm>
              <a:off x="3243804" y="386856"/>
              <a:ext cx="156403"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spcBef>
                  <a:spcPts val="1000"/>
                </a:spcBef>
                <a:defRPr sz="1100">
                  <a:solidFill>
                    <a:srgbClr val="FF0000"/>
                  </a:solidFill>
                  <a:latin typeface="Gill Sans MT"/>
                  <a:ea typeface="Gill Sans MT"/>
                  <a:cs typeface="Gill Sans MT"/>
                  <a:sym typeface="Gill Sans MT"/>
                </a:defRPr>
              </a:lvl1pPr>
            </a:lstStyle>
            <a:p>
              <a:pPr lvl="0">
                <a:defRPr sz="1800">
                  <a:solidFill>
                    <a:srgbClr val="000000"/>
                  </a:solidFill>
                </a:defRPr>
              </a:pPr>
              <a:r>
                <a:rPr/>
                <a:t>R</a:t>
              </a:r>
            </a:p>
          </p:txBody>
        </p:sp>
        <p:sp>
          <p:nvSpPr>
            <p:cNvPr id="1044" name="Shape 1044"/>
            <p:cNvSpPr/>
            <p:nvPr/>
          </p:nvSpPr>
          <p:spPr>
            <a:xfrm>
              <a:off x="2915614" y="1307107"/>
              <a:ext cx="1152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1A-23-F9-CD-06-9B</a:t>
              </a:r>
            </a:p>
          </p:txBody>
        </p:sp>
        <p:sp>
          <p:nvSpPr>
            <p:cNvPr id="1045" name="Shape 1045"/>
            <p:cNvSpPr/>
            <p:nvPr/>
          </p:nvSpPr>
          <p:spPr>
            <a:xfrm>
              <a:off x="3051872" y="1147382"/>
              <a:ext cx="1152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222.222.222.220</a:t>
              </a:r>
            </a:p>
          </p:txBody>
        </p:sp>
        <p:grpSp>
          <p:nvGrpSpPr>
            <p:cNvPr id="1048" name="Group 1048"/>
            <p:cNvGrpSpPr/>
            <p:nvPr/>
          </p:nvGrpSpPr>
          <p:grpSpPr>
            <a:xfrm>
              <a:off x="2155209" y="1691032"/>
              <a:ext cx="1157860" cy="498117"/>
              <a:chOff x="-1" y="-1"/>
              <a:chExt cx="1157860" cy="498114"/>
            </a:xfrm>
          </p:grpSpPr>
          <p:sp>
            <p:nvSpPr>
              <p:cNvPr id="1046" name="Shape 1046"/>
              <p:cNvSpPr/>
              <p:nvPr/>
            </p:nvSpPr>
            <p:spPr>
              <a:xfrm>
                <a:off x="-1" y="-1"/>
                <a:ext cx="1152000" cy="3369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111.111.111.110</a:t>
                </a:r>
              </a:p>
            </p:txBody>
          </p:sp>
          <p:sp>
            <p:nvSpPr>
              <p:cNvPr id="1047" name="Shape 1047"/>
              <p:cNvSpPr/>
              <p:nvPr/>
            </p:nvSpPr>
            <p:spPr>
              <a:xfrm>
                <a:off x="5859" y="161190"/>
                <a:ext cx="1152000" cy="3369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E6-E9-00-17-BB-4B</a:t>
                </a:r>
              </a:p>
            </p:txBody>
          </p:sp>
        </p:grpSp>
        <p:sp>
          <p:nvSpPr>
            <p:cNvPr id="1049" name="Shape 1049"/>
            <p:cNvSpPr/>
            <p:nvPr/>
          </p:nvSpPr>
          <p:spPr>
            <a:xfrm>
              <a:off x="224164" y="1915235"/>
              <a:ext cx="1152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CC-49-DE-D0-AB-7D</a:t>
              </a:r>
            </a:p>
          </p:txBody>
        </p:sp>
        <p:sp>
          <p:nvSpPr>
            <p:cNvPr id="1050" name="Shape 1050"/>
            <p:cNvSpPr/>
            <p:nvPr/>
          </p:nvSpPr>
          <p:spPr>
            <a:xfrm>
              <a:off x="215374" y="1746717"/>
              <a:ext cx="1152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111.111.111.112</a:t>
              </a:r>
            </a:p>
          </p:txBody>
        </p:sp>
        <p:sp>
          <p:nvSpPr>
            <p:cNvPr id="1051" name="Shape 1051"/>
            <p:cNvSpPr/>
            <p:nvPr/>
          </p:nvSpPr>
          <p:spPr>
            <a:xfrm>
              <a:off x="0" y="719495"/>
              <a:ext cx="1152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111.111.111.111</a:t>
              </a:r>
            </a:p>
          </p:txBody>
        </p:sp>
        <p:sp>
          <p:nvSpPr>
            <p:cNvPr id="1052" name="Shape 1052"/>
            <p:cNvSpPr/>
            <p:nvPr/>
          </p:nvSpPr>
          <p:spPr>
            <a:xfrm>
              <a:off x="19045" y="890942"/>
              <a:ext cx="1152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74-29-9C-E8-FF-55</a:t>
              </a:r>
            </a:p>
          </p:txBody>
        </p:sp>
        <p:sp>
          <p:nvSpPr>
            <p:cNvPr id="1053" name="Shape 1053"/>
            <p:cNvSpPr/>
            <p:nvPr/>
          </p:nvSpPr>
          <p:spPr>
            <a:xfrm>
              <a:off x="1533961" y="456125"/>
              <a:ext cx="764732" cy="964371"/>
            </a:xfrm>
            <a:custGeom>
              <a:avLst/>
              <a:gdLst/>
              <a:ahLst/>
              <a:cxnLst>
                <a:cxn ang="0">
                  <a:pos x="wd2" y="hd2"/>
                </a:cxn>
                <a:cxn ang="5400000">
                  <a:pos x="wd2" y="hd2"/>
                </a:cxn>
                <a:cxn ang="10800000">
                  <a:pos x="wd2" y="hd2"/>
                </a:cxn>
                <a:cxn ang="16200000">
                  <a:pos x="wd2" y="hd2"/>
                </a:cxn>
              </a:cxnLst>
              <a:rect l="0" t="0" r="r" b="b"/>
              <a:pathLst>
                <a:path w="21313" h="21091" extrusionOk="0">
                  <a:moveTo>
                    <a:pt x="6436" y="1405"/>
                  </a:moveTo>
                  <a:cubicBezTo>
                    <a:pt x="4523" y="2143"/>
                    <a:pt x="3749" y="2989"/>
                    <a:pt x="2717" y="4528"/>
                  </a:cubicBezTo>
                  <a:cubicBezTo>
                    <a:pt x="1686" y="6068"/>
                    <a:pt x="654" y="8844"/>
                    <a:pt x="246" y="10601"/>
                  </a:cubicBezTo>
                  <a:cubicBezTo>
                    <a:pt x="-162" y="12357"/>
                    <a:pt x="9" y="13659"/>
                    <a:pt x="246" y="15133"/>
                  </a:cubicBezTo>
                  <a:cubicBezTo>
                    <a:pt x="482" y="16608"/>
                    <a:pt x="998" y="18538"/>
                    <a:pt x="1643" y="19514"/>
                  </a:cubicBezTo>
                  <a:cubicBezTo>
                    <a:pt x="2288" y="20490"/>
                    <a:pt x="3018" y="20945"/>
                    <a:pt x="4115" y="21075"/>
                  </a:cubicBezTo>
                  <a:cubicBezTo>
                    <a:pt x="5211" y="21206"/>
                    <a:pt x="6500" y="20446"/>
                    <a:pt x="8284" y="20295"/>
                  </a:cubicBezTo>
                  <a:cubicBezTo>
                    <a:pt x="10068" y="20143"/>
                    <a:pt x="13034" y="20577"/>
                    <a:pt x="14796" y="20143"/>
                  </a:cubicBezTo>
                  <a:cubicBezTo>
                    <a:pt x="16559" y="19709"/>
                    <a:pt x="17741" y="19080"/>
                    <a:pt x="18815" y="17627"/>
                  </a:cubicBezTo>
                  <a:cubicBezTo>
                    <a:pt x="19890" y="16174"/>
                    <a:pt x="21137" y="13572"/>
                    <a:pt x="21287" y="11381"/>
                  </a:cubicBezTo>
                  <a:cubicBezTo>
                    <a:pt x="21438" y="9191"/>
                    <a:pt x="20922" y="6393"/>
                    <a:pt x="19740" y="4528"/>
                  </a:cubicBezTo>
                  <a:cubicBezTo>
                    <a:pt x="18558" y="2663"/>
                    <a:pt x="16344" y="690"/>
                    <a:pt x="14173" y="148"/>
                  </a:cubicBezTo>
                  <a:cubicBezTo>
                    <a:pt x="12002" y="-394"/>
                    <a:pt x="8349" y="668"/>
                    <a:pt x="6436" y="1405"/>
                  </a:cubicBezTo>
                  <a:close/>
                </a:path>
              </a:pathLst>
            </a:custGeom>
            <a:solidFill>
              <a:srgbClr val="00CCFF"/>
            </a:solidFill>
            <a:ln w="3175" cap="flat">
              <a:solidFill>
                <a:srgbClr val="000000"/>
              </a:solidFill>
              <a:prstDash val="solid"/>
              <a:round/>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sp>
          <p:nvSpPr>
            <p:cNvPr id="1054" name="Shape 1054"/>
            <p:cNvSpPr/>
            <p:nvPr/>
          </p:nvSpPr>
          <p:spPr>
            <a:xfrm>
              <a:off x="1248292" y="419095"/>
              <a:ext cx="404379" cy="212480"/>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1055" name="Shape 1055"/>
            <p:cNvSpPr/>
            <p:nvPr/>
          </p:nvSpPr>
          <p:spPr>
            <a:xfrm flipV="1">
              <a:off x="1362573" y="1290988"/>
              <a:ext cx="213911" cy="235926"/>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1056" name="Shape 1056"/>
            <p:cNvSpPr/>
            <p:nvPr/>
          </p:nvSpPr>
          <p:spPr>
            <a:xfrm>
              <a:off x="2284142" y="915854"/>
              <a:ext cx="539170" cy="8795"/>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1057" name="Shape 1057"/>
            <p:cNvSpPr/>
            <p:nvPr/>
          </p:nvSpPr>
          <p:spPr>
            <a:xfrm flipV="1">
              <a:off x="1284920" y="1614834"/>
              <a:ext cx="2" cy="150935"/>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sp>
          <p:nvSpPr>
            <p:cNvPr id="1058" name="Shape 1058"/>
            <p:cNvSpPr/>
            <p:nvPr/>
          </p:nvSpPr>
          <p:spPr>
            <a:xfrm flipV="1">
              <a:off x="1170348" y="486501"/>
              <a:ext cx="2" cy="367810"/>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sp>
          <p:nvSpPr>
            <p:cNvPr id="1059" name="Shape 1059"/>
            <p:cNvSpPr/>
            <p:nvPr/>
          </p:nvSpPr>
          <p:spPr>
            <a:xfrm>
              <a:off x="2902428" y="977400"/>
              <a:ext cx="2" cy="693120"/>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defTabSz="457200">
                <a:defRPr sz="1200"/>
              </a:pPr>
              <a:endParaRPr sz="1200"/>
            </a:p>
          </p:txBody>
        </p:sp>
        <p:sp>
          <p:nvSpPr>
            <p:cNvPr id="1060" name="Shape 1060"/>
            <p:cNvSpPr/>
            <p:nvPr/>
          </p:nvSpPr>
          <p:spPr>
            <a:xfrm flipH="1" flipV="1">
              <a:off x="3900184" y="968607"/>
              <a:ext cx="4397" cy="203688"/>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sp>
          <p:nvSpPr>
            <p:cNvPr id="1061" name="Shape 1061"/>
            <p:cNvSpPr/>
            <p:nvPr/>
          </p:nvSpPr>
          <p:spPr>
            <a:xfrm>
              <a:off x="8790" y="178773"/>
              <a:ext cx="165201"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1100">
                  <a:solidFill>
                    <a:srgbClr val="FF0000"/>
                  </a:solidFill>
                  <a:latin typeface="Gill Sans MT"/>
                  <a:ea typeface="Gill Sans MT"/>
                  <a:cs typeface="Gill Sans MT"/>
                  <a:sym typeface="Gill Sans MT"/>
                </a:defRPr>
              </a:lvl1pPr>
            </a:lstStyle>
            <a:p>
              <a:pPr lvl="0">
                <a:defRPr sz="1800">
                  <a:solidFill>
                    <a:srgbClr val="000000"/>
                  </a:solidFill>
                </a:defRPr>
              </a:pPr>
              <a:r>
                <a:rPr/>
                <a:t>A</a:t>
              </a:r>
            </a:p>
          </p:txBody>
        </p:sp>
        <p:sp>
          <p:nvSpPr>
            <p:cNvPr id="1062" name="Shape 1062"/>
            <p:cNvSpPr/>
            <p:nvPr/>
          </p:nvSpPr>
          <p:spPr>
            <a:xfrm>
              <a:off x="4001278" y="885081"/>
              <a:ext cx="1106177" cy="2"/>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grpSp>
          <p:nvGrpSpPr>
            <p:cNvPr id="1065" name="Group 1065"/>
            <p:cNvGrpSpPr/>
            <p:nvPr/>
          </p:nvGrpSpPr>
          <p:grpSpPr>
            <a:xfrm>
              <a:off x="6149163" y="814743"/>
              <a:ext cx="1153465" cy="509838"/>
              <a:chOff x="0" y="0"/>
              <a:chExt cx="1153465" cy="509835"/>
            </a:xfrm>
          </p:grpSpPr>
          <p:sp>
            <p:nvSpPr>
              <p:cNvPr id="1063" name="Shape 1063"/>
              <p:cNvSpPr/>
              <p:nvPr/>
            </p:nvSpPr>
            <p:spPr>
              <a:xfrm>
                <a:off x="1465" y="0"/>
                <a:ext cx="1152000" cy="3369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222.222.222.222</a:t>
                </a:r>
              </a:p>
            </p:txBody>
          </p:sp>
          <p:sp>
            <p:nvSpPr>
              <p:cNvPr id="1064" name="Shape 1064"/>
              <p:cNvSpPr/>
              <p:nvPr/>
            </p:nvSpPr>
            <p:spPr>
              <a:xfrm>
                <a:off x="0" y="172912"/>
                <a:ext cx="1152000" cy="33692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49-BD-D2-C7-56-2A</a:t>
                </a:r>
              </a:p>
            </p:txBody>
          </p:sp>
        </p:grpSp>
        <p:sp>
          <p:nvSpPr>
            <p:cNvPr id="1066" name="Shape 1066"/>
            <p:cNvSpPr/>
            <p:nvPr/>
          </p:nvSpPr>
          <p:spPr>
            <a:xfrm flipV="1">
              <a:off x="5753576" y="419095"/>
              <a:ext cx="416101" cy="293074"/>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1067" name="Shape 1067"/>
            <p:cNvSpPr/>
            <p:nvPr/>
          </p:nvSpPr>
          <p:spPr>
            <a:xfrm flipH="1" flipV="1">
              <a:off x="6238536" y="489432"/>
              <a:ext cx="10258" cy="359018"/>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sp>
          <p:nvSpPr>
            <p:cNvPr id="1068" name="Shape 1068"/>
            <p:cNvSpPr/>
            <p:nvPr/>
          </p:nvSpPr>
          <p:spPr>
            <a:xfrm>
              <a:off x="5873718" y="1707153"/>
              <a:ext cx="1152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222.222.222.221</a:t>
              </a:r>
            </a:p>
          </p:txBody>
        </p:sp>
        <p:sp>
          <p:nvSpPr>
            <p:cNvPr id="1069" name="Shape 1069"/>
            <p:cNvSpPr/>
            <p:nvPr/>
          </p:nvSpPr>
          <p:spPr>
            <a:xfrm>
              <a:off x="5876648" y="1868343"/>
              <a:ext cx="1152000"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88-B2-2F-54-1A-0F</a:t>
              </a:r>
            </a:p>
          </p:txBody>
        </p:sp>
        <p:sp>
          <p:nvSpPr>
            <p:cNvPr id="1070" name="Shape 1070"/>
            <p:cNvSpPr/>
            <p:nvPr/>
          </p:nvSpPr>
          <p:spPr>
            <a:xfrm flipH="1" flipV="1">
              <a:off x="5689111" y="1247027"/>
              <a:ext cx="234424" cy="231530"/>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1071" name="Shape 1071"/>
            <p:cNvSpPr/>
            <p:nvPr/>
          </p:nvSpPr>
          <p:spPr>
            <a:xfrm flipH="1">
              <a:off x="5998254" y="1562080"/>
              <a:ext cx="4397" cy="186105"/>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defTabSz="457200">
                <a:defRPr sz="1200"/>
              </a:pPr>
              <a:endParaRPr sz="1200"/>
            </a:p>
          </p:txBody>
        </p:sp>
        <p:sp>
          <p:nvSpPr>
            <p:cNvPr id="1072" name="Shape 1072"/>
            <p:cNvSpPr/>
            <p:nvPr/>
          </p:nvSpPr>
          <p:spPr>
            <a:xfrm>
              <a:off x="5076135" y="459243"/>
              <a:ext cx="696788" cy="974377"/>
            </a:xfrm>
            <a:custGeom>
              <a:avLst/>
              <a:gdLst/>
              <a:ahLst/>
              <a:cxnLst>
                <a:cxn ang="0">
                  <a:pos x="wd2" y="hd2"/>
                </a:cxn>
                <a:cxn ang="5400000">
                  <a:pos x="wd2" y="hd2"/>
                </a:cxn>
                <a:cxn ang="10800000">
                  <a:pos x="wd2" y="hd2"/>
                </a:cxn>
                <a:cxn ang="16200000">
                  <a:pos x="wd2" y="hd2"/>
                </a:cxn>
              </a:cxnLst>
              <a:rect l="0" t="0" r="r" b="b"/>
              <a:pathLst>
                <a:path w="21313" h="21091" extrusionOk="0">
                  <a:moveTo>
                    <a:pt x="6436" y="1406"/>
                  </a:moveTo>
                  <a:cubicBezTo>
                    <a:pt x="4523" y="2143"/>
                    <a:pt x="3749" y="2989"/>
                    <a:pt x="2717" y="4528"/>
                  </a:cubicBezTo>
                  <a:cubicBezTo>
                    <a:pt x="1686" y="6068"/>
                    <a:pt x="654" y="8844"/>
                    <a:pt x="246" y="10602"/>
                  </a:cubicBezTo>
                  <a:cubicBezTo>
                    <a:pt x="-162" y="12358"/>
                    <a:pt x="9" y="13660"/>
                    <a:pt x="246" y="15134"/>
                  </a:cubicBezTo>
                  <a:cubicBezTo>
                    <a:pt x="482" y="16609"/>
                    <a:pt x="998" y="18539"/>
                    <a:pt x="1643" y="19515"/>
                  </a:cubicBezTo>
                  <a:cubicBezTo>
                    <a:pt x="2288" y="20491"/>
                    <a:pt x="3018" y="20946"/>
                    <a:pt x="4115" y="21076"/>
                  </a:cubicBezTo>
                  <a:cubicBezTo>
                    <a:pt x="5211" y="21206"/>
                    <a:pt x="6500" y="20447"/>
                    <a:pt x="8284" y="20296"/>
                  </a:cubicBezTo>
                  <a:cubicBezTo>
                    <a:pt x="10068" y="20144"/>
                    <a:pt x="13034" y="20578"/>
                    <a:pt x="14796" y="20144"/>
                  </a:cubicBezTo>
                  <a:cubicBezTo>
                    <a:pt x="16559" y="19710"/>
                    <a:pt x="17741" y="19081"/>
                    <a:pt x="18815" y="17628"/>
                  </a:cubicBezTo>
                  <a:cubicBezTo>
                    <a:pt x="19890" y="16175"/>
                    <a:pt x="21137" y="13573"/>
                    <a:pt x="21287" y="11382"/>
                  </a:cubicBezTo>
                  <a:cubicBezTo>
                    <a:pt x="21438" y="9191"/>
                    <a:pt x="20922" y="6393"/>
                    <a:pt x="19740" y="4528"/>
                  </a:cubicBezTo>
                  <a:cubicBezTo>
                    <a:pt x="18558" y="2663"/>
                    <a:pt x="16344" y="690"/>
                    <a:pt x="14173" y="148"/>
                  </a:cubicBezTo>
                  <a:cubicBezTo>
                    <a:pt x="12002" y="-394"/>
                    <a:pt x="8349" y="668"/>
                    <a:pt x="6436" y="1406"/>
                  </a:cubicBezTo>
                  <a:close/>
                </a:path>
              </a:pathLst>
            </a:custGeom>
            <a:solidFill>
              <a:srgbClr val="00CCFF"/>
            </a:solidFill>
            <a:ln w="3175" cap="flat">
              <a:solidFill>
                <a:srgbClr val="000000"/>
              </a:solidFill>
              <a:prstDash val="solid"/>
              <a:round/>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sp>
          <p:nvSpPr>
            <p:cNvPr id="1073" name="Shape 1073"/>
            <p:cNvSpPr/>
            <p:nvPr/>
          </p:nvSpPr>
          <p:spPr>
            <a:xfrm>
              <a:off x="7012126" y="102574"/>
              <a:ext cx="150674" cy="33692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1100">
                  <a:solidFill>
                    <a:srgbClr val="FF0000"/>
                  </a:solidFill>
                  <a:latin typeface="Gill Sans MT"/>
                  <a:ea typeface="Gill Sans MT"/>
                  <a:cs typeface="Gill Sans MT"/>
                  <a:sym typeface="Gill Sans MT"/>
                </a:defRPr>
              </a:lvl1pPr>
            </a:lstStyle>
            <a:p>
              <a:pPr lvl="0">
                <a:defRPr sz="1800">
                  <a:solidFill>
                    <a:srgbClr val="000000"/>
                  </a:solidFill>
                </a:defRPr>
              </a:pPr>
              <a:r>
                <a:rPr/>
                <a:t>B</a:t>
              </a:r>
            </a:p>
          </p:txBody>
        </p:sp>
        <p:grpSp>
          <p:nvGrpSpPr>
            <p:cNvPr id="1078" name="Group 1078"/>
            <p:cNvGrpSpPr/>
            <p:nvPr/>
          </p:nvGrpSpPr>
          <p:grpSpPr>
            <a:xfrm>
              <a:off x="5971003" y="65648"/>
              <a:ext cx="931826" cy="789249"/>
              <a:chOff x="0" y="0"/>
              <a:chExt cx="931825" cy="789247"/>
            </a:xfrm>
          </p:grpSpPr>
          <p:grpSp>
            <p:nvGrpSpPr>
              <p:cNvPr id="1076" name="Group 1076"/>
              <p:cNvGrpSpPr/>
              <p:nvPr/>
            </p:nvGrpSpPr>
            <p:grpSpPr>
              <a:xfrm>
                <a:off x="0" y="0"/>
                <a:ext cx="931826" cy="789248"/>
                <a:chOff x="0" y="0"/>
                <a:chExt cx="931825" cy="789247"/>
              </a:xfrm>
            </p:grpSpPr>
            <p:pic>
              <p:nvPicPr>
                <p:cNvPr id="1074" name="desktop_computer_stylized_medium.png" descr="desktop_computer_stylized_medium"/>
                <p:cNvPicPr/>
                <p:nvPr/>
              </p:nvPicPr>
              <p:blipFill>
                <a:blip r:embed="rId2" cstate="print">
                  <a:extLst/>
                </a:blip>
                <a:stretch>
                  <a:fillRect/>
                </a:stretch>
              </p:blipFill>
              <p:spPr>
                <a:xfrm flipH="1">
                  <a:off x="0" y="0"/>
                  <a:ext cx="931826" cy="789248"/>
                </a:xfrm>
                <a:prstGeom prst="rect">
                  <a:avLst/>
                </a:prstGeom>
                <a:ln w="12700" cap="flat">
                  <a:noFill/>
                  <a:miter lim="400000"/>
                </a:ln>
                <a:effectLst/>
              </p:spPr>
            </p:pic>
            <p:sp>
              <p:nvSpPr>
                <p:cNvPr id="1075" name="Shape 1075"/>
                <p:cNvSpPr/>
                <p:nvPr/>
              </p:nvSpPr>
              <p:spPr>
                <a:xfrm flipH="1">
                  <a:off x="397066" y="75710"/>
                  <a:ext cx="453071" cy="36139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3" y="821"/>
                      </a:lnTo>
                      <a:lnTo>
                        <a:pt x="21600" y="17257"/>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sp>
            <p:nvSpPr>
              <p:cNvPr id="1077" name="Shape 1077"/>
              <p:cNvSpPr/>
              <p:nvPr/>
            </p:nvSpPr>
            <p:spPr>
              <a:xfrm rot="16200000">
                <a:off x="238948" y="254552"/>
                <a:ext cx="117232" cy="180204"/>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grpSp>
          <p:nvGrpSpPr>
            <p:cNvPr id="1090" name="Group 1090"/>
            <p:cNvGrpSpPr/>
            <p:nvPr/>
          </p:nvGrpSpPr>
          <p:grpSpPr>
            <a:xfrm>
              <a:off x="2813057" y="693990"/>
              <a:ext cx="1192620" cy="393882"/>
              <a:chOff x="0" y="-7"/>
              <a:chExt cx="1192619" cy="393881"/>
            </a:xfrm>
          </p:grpSpPr>
          <p:sp>
            <p:nvSpPr>
              <p:cNvPr id="1079" name="Shape 1079"/>
              <p:cNvSpPr/>
              <p:nvPr/>
            </p:nvSpPr>
            <p:spPr>
              <a:xfrm rot="16200000">
                <a:off x="1035838" y="104640"/>
                <a:ext cx="128955" cy="184608"/>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nvGrpSpPr>
              <p:cNvPr id="1088" name="Group 1088"/>
              <p:cNvGrpSpPr/>
              <p:nvPr/>
            </p:nvGrpSpPr>
            <p:grpSpPr>
              <a:xfrm>
                <a:off x="176000" y="-8"/>
                <a:ext cx="842654" cy="393882"/>
                <a:chOff x="-21" y="-6"/>
                <a:chExt cx="842652" cy="393881"/>
              </a:xfrm>
            </p:grpSpPr>
            <p:sp>
              <p:nvSpPr>
                <p:cNvPr id="1080" name="Shape 1080"/>
                <p:cNvSpPr/>
                <p:nvPr/>
              </p:nvSpPr>
              <p:spPr>
                <a:xfrm>
                  <a:off x="3404" y="174134"/>
                  <a:ext cx="835777" cy="219741"/>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39" y="6724"/>
                        <a:pt x="20639" y="12954"/>
                        <a:pt x="16797" y="16797"/>
                      </a:cubicBezTo>
                      <a:cubicBezTo>
                        <a:pt x="12954" y="20639"/>
                        <a:pt x="6724" y="20639"/>
                        <a:pt x="2881" y="16797"/>
                      </a:cubicBezTo>
                      <a:cubicBezTo>
                        <a:pt x="-961" y="12954"/>
                        <a:pt x="-961" y="6724"/>
                        <a:pt x="2881" y="2881"/>
                      </a:cubicBezTo>
                      <a:cubicBezTo>
                        <a:pt x="6724" y="-961"/>
                        <a:pt x="12954" y="-961"/>
                        <a:pt x="16797" y="2881"/>
                      </a:cubicBezTo>
                    </a:path>
                  </a:pathLst>
                </a:custGeom>
                <a:gradFill flip="none" rotWithShape="1">
                  <a:gsLst>
                    <a:gs pos="0">
                      <a:srgbClr val="CCCCFF"/>
                    </a:gs>
                    <a:gs pos="100000">
                      <a:srgbClr val="FFFFFF"/>
                    </a:gs>
                  </a:gsLst>
                  <a:lin ang="0" scaled="0"/>
                </a:gradFill>
                <a:ln w="3175" cap="flat">
                  <a:solidFill>
                    <a:srgbClr val="000000"/>
                  </a:solidFill>
                  <a:prstDash val="solid"/>
                  <a:round/>
                </a:ln>
                <a:effectLst/>
              </p:spPr>
              <p:txBody>
                <a:bodyPr wrap="square" lIns="0" tIns="0" rIns="0" bIns="0" numCol="1" anchor="ctr">
                  <a:noAutofit/>
                </a:bodyPr>
                <a:lstStyle/>
                <a:p>
                  <a:pPr defTabSz="642937">
                    <a:defRPr sz="1600">
                      <a:latin typeface="Times New Roman"/>
                      <a:ea typeface="Times New Roman"/>
                      <a:cs typeface="Times New Roman"/>
                      <a:sym typeface="Times New Roman"/>
                    </a:defRPr>
                  </a:pPr>
                  <a:endParaRPr/>
                </a:p>
              </p:txBody>
            </p:sp>
            <p:sp>
              <p:nvSpPr>
                <p:cNvPr id="1081" name="Shape 1081"/>
                <p:cNvSpPr/>
                <p:nvPr/>
              </p:nvSpPr>
              <p:spPr>
                <a:xfrm>
                  <a:off x="3425" y="149263"/>
                  <a:ext cx="839207" cy="136827"/>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defTabSz="642937">
                    <a:defRPr sz="1600">
                      <a:latin typeface="Times New Roman"/>
                      <a:ea typeface="Times New Roman"/>
                      <a:cs typeface="Times New Roman"/>
                      <a:sym typeface="Times New Roman"/>
                    </a:defRPr>
                  </a:pPr>
                  <a:endParaRPr/>
                </a:p>
              </p:txBody>
            </p:sp>
            <p:sp>
              <p:nvSpPr>
                <p:cNvPr id="1082" name="Shape 1082"/>
                <p:cNvSpPr/>
                <p:nvPr/>
              </p:nvSpPr>
              <p:spPr>
                <a:xfrm>
                  <a:off x="-22" y="-7"/>
                  <a:ext cx="835778" cy="257063"/>
                </a:xfrm>
                <a:custGeom>
                  <a:avLst/>
                  <a:gdLst/>
                  <a:ahLst/>
                  <a:cxnLst>
                    <a:cxn ang="0">
                      <a:pos x="wd2" y="hd2"/>
                    </a:cxn>
                    <a:cxn ang="5400000">
                      <a:pos x="wd2" y="hd2"/>
                    </a:cxn>
                    <a:cxn ang="10800000">
                      <a:pos x="wd2" y="hd2"/>
                    </a:cxn>
                    <a:cxn ang="16200000">
                      <a:pos x="wd2" y="hd2"/>
                    </a:cxn>
                  </a:cxnLst>
                  <a:rect l="0" t="0" r="r" b="b"/>
                  <a:pathLst>
                    <a:path w="19679" h="19679" extrusionOk="0">
                      <a:moveTo>
                        <a:pt x="16797" y="2882"/>
                      </a:moveTo>
                      <a:cubicBezTo>
                        <a:pt x="20639" y="6725"/>
                        <a:pt x="20639" y="12954"/>
                        <a:pt x="16797" y="16797"/>
                      </a:cubicBezTo>
                      <a:cubicBezTo>
                        <a:pt x="12954" y="20640"/>
                        <a:pt x="6724" y="20640"/>
                        <a:pt x="2881" y="16797"/>
                      </a:cubicBezTo>
                      <a:cubicBezTo>
                        <a:pt x="-961" y="12954"/>
                        <a:pt x="-961" y="6725"/>
                        <a:pt x="2881" y="2882"/>
                      </a:cubicBezTo>
                      <a:cubicBezTo>
                        <a:pt x="6724" y="-960"/>
                        <a:pt x="12954" y="-960"/>
                        <a:pt x="16797" y="2882"/>
                      </a:cubicBezTo>
                    </a:path>
                  </a:pathLst>
                </a:custGeom>
                <a:gradFill flip="none" rotWithShape="1">
                  <a:gsLst>
                    <a:gs pos="0">
                      <a:srgbClr val="CCCCFF"/>
                    </a:gs>
                    <a:gs pos="100000">
                      <a:srgbClr val="FFFFFF"/>
                    </a:gs>
                  </a:gsLst>
                  <a:lin ang="0" scaled="0"/>
                </a:gradFill>
                <a:ln w="3175" cap="flat">
                  <a:solidFill>
                    <a:srgbClr val="000000"/>
                  </a:solidFill>
                  <a:prstDash val="solid"/>
                  <a:round/>
                </a:ln>
                <a:effectLst/>
              </p:spPr>
              <p:txBody>
                <a:bodyPr wrap="square" lIns="0" tIns="0" rIns="0" bIns="0" numCol="1" anchor="ctr">
                  <a:noAutofit/>
                </a:bodyPr>
                <a:lstStyle/>
                <a:p>
                  <a:pPr defTabSz="642937">
                    <a:defRPr sz="1600">
                      <a:latin typeface="Times New Roman"/>
                      <a:ea typeface="Times New Roman"/>
                      <a:cs typeface="Times New Roman"/>
                      <a:sym typeface="Times New Roman"/>
                    </a:defRPr>
                  </a:pPr>
                  <a:endParaRPr/>
                </a:p>
              </p:txBody>
            </p:sp>
            <p:grpSp>
              <p:nvGrpSpPr>
                <p:cNvPr id="1085" name="Group 1085"/>
                <p:cNvGrpSpPr/>
                <p:nvPr/>
              </p:nvGrpSpPr>
              <p:grpSpPr>
                <a:xfrm>
                  <a:off x="167849" y="66340"/>
                  <a:ext cx="472696" cy="120235"/>
                  <a:chOff x="0" y="1"/>
                  <a:chExt cx="472695" cy="120234"/>
                </a:xfrm>
              </p:grpSpPr>
              <p:sp>
                <p:nvSpPr>
                  <p:cNvPr id="1083" name="Shape 1083"/>
                  <p:cNvSpPr/>
                  <p:nvPr/>
                </p:nvSpPr>
                <p:spPr>
                  <a:xfrm>
                    <a:off x="0" y="1"/>
                    <a:ext cx="472697" cy="12023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3175" cap="flat">
                    <a:solidFill>
                      <a:srgbClr val="000000"/>
                    </a:solidFill>
                    <a:prstDash val="solid"/>
                    <a:round/>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sp>
                <p:nvSpPr>
                  <p:cNvPr id="1084" name="Shape 1084"/>
                  <p:cNvSpPr/>
                  <p:nvPr/>
                </p:nvSpPr>
                <p:spPr>
                  <a:xfrm>
                    <a:off x="21349" y="1"/>
                    <a:ext cx="430001" cy="12023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7" y="21600"/>
                        </a:lnTo>
                        <a:lnTo>
                          <a:pt x="21600" y="21600"/>
                        </a:lnTo>
                      </a:path>
                    </a:pathLst>
                  </a:custGeom>
                  <a:noFill/>
                  <a:ln w="3175" cap="flat">
                    <a:solidFill>
                      <a:srgbClr val="000000"/>
                    </a:solidFill>
                    <a:prstDash val="solid"/>
                    <a:round/>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sp>
              <p:nvSpPr>
                <p:cNvPr id="1086" name="Shape 1086"/>
                <p:cNvSpPr/>
                <p:nvPr/>
              </p:nvSpPr>
              <p:spPr>
                <a:xfrm flipH="1">
                  <a:off x="3425" y="120239"/>
                  <a:ext cx="2" cy="174144"/>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1087" name="Shape 1087"/>
                <p:cNvSpPr/>
                <p:nvPr/>
              </p:nvSpPr>
              <p:spPr>
                <a:xfrm>
                  <a:off x="835818" y="128532"/>
                  <a:ext cx="2" cy="169997"/>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grpSp>
          <p:sp>
            <p:nvSpPr>
              <p:cNvPr id="1089" name="Shape 1089"/>
              <p:cNvSpPr/>
              <p:nvPr/>
            </p:nvSpPr>
            <p:spPr>
              <a:xfrm rot="16200000">
                <a:off x="28561" y="114168"/>
                <a:ext cx="127484" cy="184607"/>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grpSp>
          <p:nvGrpSpPr>
            <p:cNvPr id="1095" name="Group 1095"/>
            <p:cNvGrpSpPr/>
            <p:nvPr/>
          </p:nvGrpSpPr>
          <p:grpSpPr>
            <a:xfrm>
              <a:off x="714105" y="1247320"/>
              <a:ext cx="646996" cy="477770"/>
              <a:chOff x="0" y="0"/>
              <a:chExt cx="646994" cy="477769"/>
            </a:xfrm>
          </p:grpSpPr>
          <p:sp>
            <p:nvSpPr>
              <p:cNvPr id="1091" name="Shape 1091"/>
              <p:cNvSpPr/>
              <p:nvPr/>
            </p:nvSpPr>
            <p:spPr>
              <a:xfrm rot="16200000">
                <a:off x="534177" y="210736"/>
                <a:ext cx="68873" cy="156763"/>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nvGrpSpPr>
              <p:cNvPr id="1094" name="Group 1094"/>
              <p:cNvGrpSpPr/>
              <p:nvPr/>
            </p:nvGrpSpPr>
            <p:grpSpPr>
              <a:xfrm>
                <a:off x="-1" y="0"/>
                <a:ext cx="590204" cy="477770"/>
                <a:chOff x="0" y="0"/>
                <a:chExt cx="590202" cy="477769"/>
              </a:xfrm>
            </p:grpSpPr>
            <p:pic>
              <p:nvPicPr>
                <p:cNvPr id="1092" name="desktop_computer_stylized_medium.png" descr="desktop_computer_stylized_medium"/>
                <p:cNvPicPr/>
                <p:nvPr/>
              </p:nvPicPr>
              <p:blipFill>
                <a:blip r:embed="rId4" cstate="print">
                  <a:extLst/>
                </a:blip>
                <a:stretch>
                  <a:fillRect/>
                </a:stretch>
              </p:blipFill>
              <p:spPr>
                <a:xfrm flipH="1">
                  <a:off x="0" y="0"/>
                  <a:ext cx="590203" cy="477770"/>
                </a:xfrm>
                <a:prstGeom prst="rect">
                  <a:avLst/>
                </a:prstGeom>
                <a:ln w="12700" cap="flat">
                  <a:noFill/>
                  <a:miter lim="400000"/>
                </a:ln>
                <a:effectLst/>
              </p:spPr>
            </p:pic>
            <p:sp>
              <p:nvSpPr>
                <p:cNvPr id="1093" name="Shape 1093"/>
                <p:cNvSpPr/>
                <p:nvPr/>
              </p:nvSpPr>
              <p:spPr>
                <a:xfrm flipH="1">
                  <a:off x="251481" y="45830"/>
                  <a:ext cx="286981" cy="21877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2" y="821"/>
                      </a:lnTo>
                      <a:lnTo>
                        <a:pt x="21600" y="17257"/>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grpSp>
      </p:grpSp>
      <p:sp>
        <p:nvSpPr>
          <p:cNvPr id="1097" name="Shape 1097"/>
          <p:cNvSpPr>
            <a:spLocks noGrp="1"/>
          </p:cNvSpPr>
          <p:nvPr>
            <p:ph type="title"/>
          </p:nvPr>
        </p:nvSpPr>
        <p:spPr>
          <a:xfrm>
            <a:off x="1223962" y="263525"/>
            <a:ext cx="7386638" cy="1054100"/>
          </a:xfrm>
          <a:prstGeom prst="rect">
            <a:avLst/>
          </a:prstGeom>
          <a:extLst>
            <a:ext uri="{C572A759-6A51-4108-AA02-DFA0A04FC94B}">
              <ma14:wrappingTextBoxFlag xmlns:ma14="http://schemas.microsoft.com/office/mac/drawingml/2011/main" xmlns="" val="1"/>
            </a:ext>
          </a:extLst>
        </p:spPr>
        <p:txBody>
          <a:bodyPr lIns="29674" tIns="29674" rIns="29674" bIns="29674" anchor="ctr">
            <a:normAutofit/>
          </a:bodyPr>
          <a:lstStyle>
            <a:lvl1pPr defTabSz="642937">
              <a:defRPr sz="2600">
                <a:solidFill>
                  <a:srgbClr val="000099"/>
                </a:solidFill>
                <a:latin typeface="Gill Sans MT"/>
                <a:ea typeface="Gill Sans MT"/>
                <a:cs typeface="Gill Sans MT"/>
                <a:sym typeface="Gill Sans MT"/>
              </a:defRPr>
            </a:lvl1pPr>
          </a:lstStyle>
          <a:p>
            <a:pPr lvl="0">
              <a:defRPr sz="1800">
                <a:solidFill>
                  <a:srgbClr val="000000"/>
                </a:solidFill>
              </a:defRPr>
            </a:pPr>
            <a:r>
              <a:rPr/>
              <a:t>Addressing: routing to another LAN</a:t>
            </a:r>
          </a:p>
        </p:txBody>
      </p:sp>
      <p:sp>
        <p:nvSpPr>
          <p:cNvPr id="1098" name="Shape 1098"/>
          <p:cNvSpPr/>
          <p:nvPr/>
        </p:nvSpPr>
        <p:spPr>
          <a:xfrm>
            <a:off x="1384301" y="1263651"/>
            <a:ext cx="7173913" cy="295377"/>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marL="114300" indent="-114300" defTabSz="642937">
              <a:lnSpc>
                <a:spcPct val="85000"/>
              </a:lnSpc>
              <a:spcBef>
                <a:spcPts val="400"/>
              </a:spcBef>
              <a:buClr>
                <a:srgbClr val="000099"/>
              </a:buClr>
              <a:buSzPct val="65000"/>
              <a:buFont typeface="Wingdings"/>
              <a:buChar char="❖"/>
              <a:defRPr sz="1200">
                <a:latin typeface="Gill Sans MT"/>
                <a:ea typeface="Gill Sans MT"/>
                <a:cs typeface="Gill Sans MT"/>
                <a:sym typeface="Gill Sans MT"/>
              </a:defRPr>
            </a:lvl1pPr>
          </a:lstStyle>
          <a:p>
            <a:pPr lvl="0">
              <a:defRPr sz="1800"/>
            </a:pPr>
            <a:r>
              <a:rPr/>
              <a:t>R forwards datagram with IP source A, destination B </a:t>
            </a:r>
          </a:p>
        </p:txBody>
      </p:sp>
      <p:sp>
        <p:nvSpPr>
          <p:cNvPr id="1099" name="Shape 1099"/>
          <p:cNvSpPr/>
          <p:nvPr/>
        </p:nvSpPr>
        <p:spPr>
          <a:xfrm>
            <a:off x="1395413" y="1593850"/>
            <a:ext cx="7175501" cy="5308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marL="114300" indent="-114300" defTabSz="642937">
              <a:lnSpc>
                <a:spcPct val="85000"/>
              </a:lnSpc>
              <a:spcBef>
                <a:spcPts val="400"/>
              </a:spcBef>
              <a:buClr>
                <a:srgbClr val="000099"/>
              </a:buClr>
              <a:buSzPct val="65000"/>
              <a:buFont typeface="Wingdings"/>
              <a:buChar char="❖"/>
              <a:defRPr sz="1200">
                <a:latin typeface="Gill Sans MT"/>
                <a:ea typeface="Gill Sans MT"/>
                <a:cs typeface="Gill Sans MT"/>
                <a:sym typeface="Gill Sans MT"/>
              </a:defRPr>
            </a:lvl1pPr>
          </a:lstStyle>
          <a:p>
            <a:pPr lvl="0">
              <a:defRPr sz="1800"/>
            </a:pPr>
            <a:r>
              <a:rPr/>
              <a:t>R creates link-layer frame with B's MAC address as dest, frame contains A-to-B IP datagram</a:t>
            </a:r>
          </a:p>
        </p:txBody>
      </p:sp>
      <p:grpSp>
        <p:nvGrpSpPr>
          <p:cNvPr id="1123" name="Group 1123"/>
          <p:cNvGrpSpPr/>
          <p:nvPr/>
        </p:nvGrpSpPr>
        <p:grpSpPr>
          <a:xfrm>
            <a:off x="5154614" y="2379663"/>
            <a:ext cx="1609657" cy="1517618"/>
            <a:chOff x="0" y="0"/>
            <a:chExt cx="1609655" cy="1517617"/>
          </a:xfrm>
        </p:grpSpPr>
        <p:sp>
          <p:nvSpPr>
            <p:cNvPr id="1100" name="Shape 1100"/>
            <p:cNvSpPr/>
            <p:nvPr/>
          </p:nvSpPr>
          <p:spPr>
            <a:xfrm>
              <a:off x="848071" y="785951"/>
              <a:ext cx="290016" cy="731666"/>
            </a:xfrm>
            <a:custGeom>
              <a:avLst/>
              <a:gdLst/>
              <a:ahLst/>
              <a:cxnLst>
                <a:cxn ang="0">
                  <a:pos x="wd2" y="hd2"/>
                </a:cxn>
                <a:cxn ang="5400000">
                  <a:pos x="wd2" y="hd2"/>
                </a:cxn>
                <a:cxn ang="10800000">
                  <a:pos x="wd2" y="hd2"/>
                </a:cxn>
                <a:cxn ang="16200000">
                  <a:pos x="wd2" y="hd2"/>
                </a:cxn>
              </a:cxnLst>
              <a:rect l="0" t="0" r="r" b="b"/>
              <a:pathLst>
                <a:path w="21600" h="21600" extrusionOk="0">
                  <a:moveTo>
                    <a:pt x="0" y="16200"/>
                  </a:moveTo>
                  <a:lnTo>
                    <a:pt x="5399" y="16200"/>
                  </a:lnTo>
                  <a:lnTo>
                    <a:pt x="5399" y="0"/>
                  </a:lnTo>
                  <a:lnTo>
                    <a:pt x="16200" y="0"/>
                  </a:lnTo>
                  <a:lnTo>
                    <a:pt x="16200" y="16200"/>
                  </a:lnTo>
                  <a:lnTo>
                    <a:pt x="21600" y="16200"/>
                  </a:lnTo>
                  <a:lnTo>
                    <a:pt x="10800" y="21600"/>
                  </a:lnTo>
                  <a:close/>
                </a:path>
              </a:pathLst>
            </a:custGeom>
            <a:gradFill flip="none" rotWithShape="1">
              <a:gsLst>
                <a:gs pos="0">
                  <a:srgbClr val="FF0000"/>
                </a:gs>
                <a:gs pos="100000">
                  <a:srgbClr val="FFFFFF"/>
                </a:gs>
              </a:gsLst>
              <a:lin ang="16200000" scaled="0"/>
            </a:gradFill>
            <a:ln w="3175" cap="flat">
              <a:solidFill>
                <a:srgbClr val="FFFFFF"/>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nvGrpSpPr>
            <p:cNvPr id="1106" name="Group 1106"/>
            <p:cNvGrpSpPr/>
            <p:nvPr/>
          </p:nvGrpSpPr>
          <p:grpSpPr>
            <a:xfrm>
              <a:off x="392545" y="376846"/>
              <a:ext cx="1137551" cy="702374"/>
              <a:chOff x="0" y="0"/>
              <a:chExt cx="1137549" cy="702373"/>
            </a:xfrm>
          </p:grpSpPr>
          <p:grpSp>
            <p:nvGrpSpPr>
              <p:cNvPr id="1104" name="Group 1104"/>
              <p:cNvGrpSpPr/>
              <p:nvPr/>
            </p:nvGrpSpPr>
            <p:grpSpPr>
              <a:xfrm>
                <a:off x="49801" y="476556"/>
                <a:ext cx="1012119" cy="225817"/>
                <a:chOff x="0" y="1"/>
                <a:chExt cx="1012118" cy="225815"/>
              </a:xfrm>
            </p:grpSpPr>
            <p:sp>
              <p:nvSpPr>
                <p:cNvPr id="1101" name="Shape 1101"/>
                <p:cNvSpPr/>
                <p:nvPr/>
              </p:nvSpPr>
              <p:spPr>
                <a:xfrm>
                  <a:off x="0" y="1466"/>
                  <a:ext cx="1012119" cy="224351"/>
                </a:xfrm>
                <a:prstGeom prst="rect">
                  <a:avLst/>
                </a:prstGeom>
                <a:solidFill>
                  <a:srgbClr val="00CC99"/>
                </a:solidFill>
                <a:ln w="3175" cap="flat">
                  <a:solidFill>
                    <a:srgbClr val="000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sp>
              <p:nvSpPr>
                <p:cNvPr id="1102" name="Shape 1102"/>
                <p:cNvSpPr/>
                <p:nvPr/>
              </p:nvSpPr>
              <p:spPr>
                <a:xfrm flipH="1">
                  <a:off x="155259" y="1"/>
                  <a:ext cx="2" cy="222883"/>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sp>
              <p:nvSpPr>
                <p:cNvPr id="1103" name="Shape 1103"/>
                <p:cNvSpPr/>
                <p:nvPr/>
              </p:nvSpPr>
              <p:spPr>
                <a:xfrm flipH="1">
                  <a:off x="287083" y="2932"/>
                  <a:ext cx="2" cy="222885"/>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grpSp>
          <p:sp>
            <p:nvSpPr>
              <p:cNvPr id="1105" name="Shape 1105"/>
              <p:cNvSpPr/>
              <p:nvPr/>
            </p:nvSpPr>
            <p:spPr>
              <a:xfrm>
                <a:off x="0" y="0"/>
                <a:ext cx="1137549" cy="39078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p>
                <a:pPr defTabSz="642937">
                  <a:defRPr sz="1800"/>
                </a:pPr>
                <a:r>
                  <a:rPr sz="700">
                    <a:latin typeface="Arial"/>
                    <a:ea typeface="Arial"/>
                    <a:cs typeface="Arial"/>
                    <a:sym typeface="Arial"/>
                  </a:rPr>
                  <a:t>IP src: 111.111.111.111</a:t>
                </a:r>
              </a:p>
              <a:p>
                <a:pPr defTabSz="642937">
                  <a:defRPr sz="1800"/>
                </a:pPr>
                <a:r>
                  <a:rPr sz="700">
                    <a:latin typeface="Arial"/>
                    <a:ea typeface="Arial"/>
                    <a:cs typeface="Arial"/>
                    <a:sym typeface="Arial"/>
                  </a:rPr>
                  <a:t>   IP dest: 222.222.222.222</a:t>
                </a:r>
              </a:p>
            </p:txBody>
          </p:sp>
        </p:grpSp>
        <p:grpSp>
          <p:nvGrpSpPr>
            <p:cNvPr id="1109" name="Group 1109"/>
            <p:cNvGrpSpPr/>
            <p:nvPr/>
          </p:nvGrpSpPr>
          <p:grpSpPr>
            <a:xfrm>
              <a:off x="506792" y="608525"/>
              <a:ext cx="134756" cy="356320"/>
              <a:chOff x="0" y="0"/>
              <a:chExt cx="134754" cy="356318"/>
            </a:xfrm>
          </p:grpSpPr>
          <p:sp>
            <p:nvSpPr>
              <p:cNvPr id="1107" name="Shape 1107"/>
              <p:cNvSpPr/>
              <p:nvPr/>
            </p:nvSpPr>
            <p:spPr>
              <a:xfrm flipH="1">
                <a:off x="0" y="0"/>
                <a:ext cx="2" cy="356319"/>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sp>
            <p:nvSpPr>
              <p:cNvPr id="1108" name="Shape 1108"/>
              <p:cNvSpPr/>
              <p:nvPr/>
            </p:nvSpPr>
            <p:spPr>
              <a:xfrm flipH="1">
                <a:off x="134753" y="170094"/>
                <a:ext cx="2" cy="184759"/>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grpSp>
        <p:grpSp>
          <p:nvGrpSpPr>
            <p:cNvPr id="1122" name="Group 1122"/>
            <p:cNvGrpSpPr/>
            <p:nvPr/>
          </p:nvGrpSpPr>
          <p:grpSpPr>
            <a:xfrm>
              <a:off x="0" y="0"/>
              <a:ext cx="1609655" cy="1403278"/>
              <a:chOff x="1" y="0"/>
              <a:chExt cx="1609653" cy="1403276"/>
            </a:xfrm>
          </p:grpSpPr>
          <p:sp>
            <p:nvSpPr>
              <p:cNvPr id="1110" name="Shape 1110"/>
              <p:cNvSpPr/>
              <p:nvPr/>
            </p:nvSpPr>
            <p:spPr>
              <a:xfrm>
                <a:off x="1" y="0"/>
                <a:ext cx="1385601" cy="39078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p>
                <a:pPr defTabSz="642937">
                  <a:defRPr sz="1800"/>
                </a:pPr>
                <a:r>
                  <a:rPr sz="700">
                    <a:latin typeface="Arial"/>
                    <a:ea typeface="Arial"/>
                    <a:cs typeface="Arial"/>
                    <a:sym typeface="Arial"/>
                  </a:rPr>
                  <a:t>MAC src: </a:t>
                </a:r>
                <a:r>
                  <a:rPr sz="700">
                    <a:solidFill>
                      <a:srgbClr val="FF0000"/>
                    </a:solidFill>
                    <a:latin typeface="Arial"/>
                    <a:ea typeface="Arial"/>
                    <a:cs typeface="Arial"/>
                    <a:sym typeface="Arial"/>
                  </a:rPr>
                  <a:t>1A-23-F9-CD-06-9B</a:t>
                </a:r>
              </a:p>
              <a:p>
                <a:pPr defTabSz="642937">
                  <a:defRPr sz="1800"/>
                </a:pPr>
                <a:r>
                  <a:rPr sz="700">
                    <a:latin typeface="Arial"/>
                    <a:ea typeface="Arial"/>
                    <a:cs typeface="Arial"/>
                    <a:sym typeface="Arial"/>
                  </a:rPr>
                  <a:t>  MAC dest: </a:t>
                </a:r>
                <a:r>
                  <a:rPr sz="700">
                    <a:solidFill>
                      <a:srgbClr val="FF0000"/>
                    </a:solidFill>
                    <a:latin typeface="Arial"/>
                    <a:ea typeface="Arial"/>
                    <a:cs typeface="Arial"/>
                    <a:sym typeface="Arial"/>
                  </a:rPr>
                  <a:t>49-BD-D2-C7-56-2A</a:t>
                </a:r>
              </a:p>
            </p:txBody>
          </p:sp>
          <p:grpSp>
            <p:nvGrpSpPr>
              <p:cNvPr id="1117" name="Group 1117"/>
              <p:cNvGrpSpPr/>
              <p:nvPr/>
            </p:nvGrpSpPr>
            <p:grpSpPr>
              <a:xfrm>
                <a:off x="73236" y="1126139"/>
                <a:ext cx="1536418" cy="277137"/>
                <a:chOff x="0" y="1"/>
                <a:chExt cx="1536417" cy="277136"/>
              </a:xfrm>
            </p:grpSpPr>
            <p:sp>
              <p:nvSpPr>
                <p:cNvPr id="1111" name="Shape 1111"/>
                <p:cNvSpPr/>
                <p:nvPr/>
              </p:nvSpPr>
              <p:spPr>
                <a:xfrm>
                  <a:off x="0" y="2932"/>
                  <a:ext cx="1536418" cy="271260"/>
                </a:xfrm>
                <a:prstGeom prst="rect">
                  <a:avLst/>
                </a:prstGeom>
                <a:solidFill>
                  <a:srgbClr val="000099"/>
                </a:solidFill>
                <a:ln w="3175" cap="flat">
                  <a:solidFill>
                    <a:srgbClr val="000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sp>
              <p:nvSpPr>
                <p:cNvPr id="1112" name="Shape 1112"/>
                <p:cNvSpPr/>
                <p:nvPr/>
              </p:nvSpPr>
              <p:spPr>
                <a:xfrm>
                  <a:off x="364713" y="29326"/>
                  <a:ext cx="1012122" cy="224350"/>
                </a:xfrm>
                <a:prstGeom prst="rect">
                  <a:avLst/>
                </a:prstGeom>
                <a:solidFill>
                  <a:srgbClr val="00CC99"/>
                </a:solidFill>
                <a:ln w="3175" cap="flat">
                  <a:solidFill>
                    <a:srgbClr val="000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sp>
              <p:nvSpPr>
                <p:cNvPr id="1113" name="Shape 1113"/>
                <p:cNvSpPr/>
                <p:nvPr/>
              </p:nvSpPr>
              <p:spPr>
                <a:xfrm>
                  <a:off x="514115" y="33725"/>
                  <a:ext cx="2" cy="222884"/>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sp>
              <p:nvSpPr>
                <p:cNvPr id="1114" name="Shape 1114"/>
                <p:cNvSpPr/>
                <p:nvPr/>
              </p:nvSpPr>
              <p:spPr>
                <a:xfrm>
                  <a:off x="654727" y="33725"/>
                  <a:ext cx="2" cy="222884"/>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sp>
              <p:nvSpPr>
                <p:cNvPr id="1115" name="Shape 1115"/>
                <p:cNvSpPr/>
                <p:nvPr/>
              </p:nvSpPr>
              <p:spPr>
                <a:xfrm flipH="1">
                  <a:off x="118641" y="1"/>
                  <a:ext cx="2" cy="277137"/>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sp>
              <p:nvSpPr>
                <p:cNvPr id="1116" name="Shape 1116"/>
                <p:cNvSpPr/>
                <p:nvPr/>
              </p:nvSpPr>
              <p:spPr>
                <a:xfrm flipH="1">
                  <a:off x="259254" y="1"/>
                  <a:ext cx="2" cy="277137"/>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grpSp>
          <p:sp>
            <p:nvSpPr>
              <p:cNvPr id="1118" name="Shape 1118"/>
              <p:cNvSpPr/>
              <p:nvPr/>
            </p:nvSpPr>
            <p:spPr>
              <a:xfrm flipV="1">
                <a:off x="127430" y="237544"/>
                <a:ext cx="2932" cy="1029363"/>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defTabSz="457200">
                  <a:defRPr sz="1200"/>
                </a:pPr>
                <a:endParaRPr sz="1200"/>
              </a:p>
            </p:txBody>
          </p:sp>
          <p:sp>
            <p:nvSpPr>
              <p:cNvPr id="1119" name="Shape 1119"/>
              <p:cNvSpPr/>
              <p:nvPr/>
            </p:nvSpPr>
            <p:spPr>
              <a:xfrm flipV="1">
                <a:off x="256326" y="390042"/>
                <a:ext cx="2" cy="876865"/>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defTabSz="457200">
                  <a:defRPr sz="1200"/>
                </a:pPr>
                <a:endParaRPr sz="1200"/>
              </a:p>
            </p:txBody>
          </p:sp>
          <p:sp>
            <p:nvSpPr>
              <p:cNvPr id="1120" name="Shape 1120"/>
              <p:cNvSpPr/>
              <p:nvPr/>
            </p:nvSpPr>
            <p:spPr>
              <a:xfrm flipH="1" flipV="1">
                <a:off x="505327" y="583597"/>
                <a:ext cx="2932" cy="689175"/>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defTabSz="457200">
                  <a:defRPr sz="1200"/>
                </a:pPr>
                <a:endParaRPr sz="1200"/>
              </a:p>
            </p:txBody>
          </p:sp>
          <p:sp>
            <p:nvSpPr>
              <p:cNvPr id="1121" name="Shape 1121"/>
              <p:cNvSpPr/>
              <p:nvPr/>
            </p:nvSpPr>
            <p:spPr>
              <a:xfrm>
                <a:off x="640082" y="747826"/>
                <a:ext cx="2930" cy="524946"/>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grpSp>
      </p:grpSp>
      <p:grpSp>
        <p:nvGrpSpPr>
          <p:cNvPr id="1129" name="Group 1129"/>
          <p:cNvGrpSpPr/>
          <p:nvPr/>
        </p:nvGrpSpPr>
        <p:grpSpPr>
          <a:xfrm>
            <a:off x="4267200" y="2436813"/>
            <a:ext cx="825501" cy="1741490"/>
            <a:chOff x="0" y="0"/>
            <a:chExt cx="825500" cy="1741488"/>
          </a:xfrm>
        </p:grpSpPr>
        <p:sp>
          <p:nvSpPr>
            <p:cNvPr id="1124" name="Shape 1124"/>
            <p:cNvSpPr/>
            <p:nvPr/>
          </p:nvSpPr>
          <p:spPr>
            <a:xfrm>
              <a:off x="0" y="915183"/>
              <a:ext cx="825500" cy="82630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0991" y="21600"/>
                  </a:lnTo>
                  <a:lnTo>
                    <a:pt x="0" y="0"/>
                  </a:lnTo>
                  <a:lnTo>
                    <a:pt x="21600" y="0"/>
                  </a:lnTo>
                  <a:close/>
                </a:path>
              </a:pathLst>
            </a:custGeom>
            <a:gradFill flip="none" rotWithShape="1">
              <a:gsLst>
                <a:gs pos="0">
                  <a:srgbClr val="FF0000"/>
                </a:gs>
                <a:gs pos="100000">
                  <a:srgbClr val="FFFFFF"/>
                </a:gs>
              </a:gsLst>
              <a:lin ang="162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sp>
          <p:nvSpPr>
            <p:cNvPr id="1125" name="Shape 1125"/>
            <p:cNvSpPr/>
            <p:nvPr/>
          </p:nvSpPr>
          <p:spPr>
            <a:xfrm>
              <a:off x="71718" y="346734"/>
              <a:ext cx="721549" cy="698844"/>
            </a:xfrm>
            <a:prstGeom prst="rect">
              <a:avLst/>
            </a:prstGeom>
            <a:solidFill>
              <a:srgbClr val="FFFFFF"/>
            </a:solidFill>
            <a:ln w="3175" cap="flat">
              <a:solidFill>
                <a:srgbClr val="000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sp>
          <p:nvSpPr>
            <p:cNvPr id="1126" name="Shape 1126"/>
            <p:cNvSpPr/>
            <p:nvPr/>
          </p:nvSpPr>
          <p:spPr>
            <a:xfrm>
              <a:off x="172710" y="0"/>
              <a:ext cx="491789" cy="1521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p>
              <a:pPr defTabSz="642937">
                <a:defRPr sz="1800"/>
              </a:pPr>
              <a:endParaRPr sz="1300">
                <a:latin typeface="Arial"/>
                <a:ea typeface="Arial"/>
                <a:cs typeface="Arial"/>
                <a:sym typeface="Arial"/>
              </a:endParaRPr>
            </a:p>
            <a:p>
              <a:pPr defTabSz="642937">
                <a:defRPr sz="1800"/>
              </a:pPr>
              <a:endParaRPr sz="1300">
                <a:latin typeface="Arial"/>
                <a:ea typeface="Arial"/>
                <a:cs typeface="Arial"/>
                <a:sym typeface="Arial"/>
              </a:endParaRPr>
            </a:p>
            <a:p>
              <a:pPr defTabSz="642937">
                <a:defRPr sz="1800"/>
              </a:pPr>
              <a:r>
                <a:rPr sz="1300">
                  <a:latin typeface="Arial"/>
                  <a:ea typeface="Arial"/>
                  <a:cs typeface="Arial"/>
                  <a:sym typeface="Arial"/>
                </a:rPr>
                <a:t>IP</a:t>
              </a:r>
            </a:p>
            <a:p>
              <a:pPr defTabSz="642937">
                <a:defRPr sz="1800"/>
              </a:pPr>
              <a:r>
                <a:rPr sz="1300">
                  <a:latin typeface="Arial"/>
                  <a:ea typeface="Arial"/>
                  <a:cs typeface="Arial"/>
                  <a:sym typeface="Arial"/>
                </a:rPr>
                <a:t>Eth</a:t>
              </a:r>
            </a:p>
            <a:p>
              <a:pPr defTabSz="642937">
                <a:defRPr sz="1800"/>
              </a:pPr>
              <a:r>
                <a:rPr sz="1300">
                  <a:latin typeface="Arial"/>
                  <a:ea typeface="Arial"/>
                  <a:cs typeface="Arial"/>
                  <a:sym typeface="Arial"/>
                </a:rPr>
                <a:t>Phy</a:t>
              </a:r>
            </a:p>
          </p:txBody>
        </p:sp>
        <p:sp>
          <p:nvSpPr>
            <p:cNvPr id="1127" name="Shape 1127"/>
            <p:cNvSpPr/>
            <p:nvPr/>
          </p:nvSpPr>
          <p:spPr>
            <a:xfrm>
              <a:off x="65864" y="584077"/>
              <a:ext cx="715727" cy="1"/>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1128" name="Shape 1128"/>
            <p:cNvSpPr/>
            <p:nvPr/>
          </p:nvSpPr>
          <p:spPr>
            <a:xfrm>
              <a:off x="61473" y="817024"/>
              <a:ext cx="715728" cy="2"/>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grpSp>
      <p:grpSp>
        <p:nvGrpSpPr>
          <p:cNvPr id="1137" name="Group 1137"/>
          <p:cNvGrpSpPr/>
          <p:nvPr/>
        </p:nvGrpSpPr>
        <p:grpSpPr>
          <a:xfrm>
            <a:off x="8210551" y="2147888"/>
            <a:ext cx="857252" cy="1892220"/>
            <a:chOff x="1" y="1"/>
            <a:chExt cx="857250" cy="1892218"/>
          </a:xfrm>
        </p:grpSpPr>
        <p:sp>
          <p:nvSpPr>
            <p:cNvPr id="1130" name="Shape 1130"/>
            <p:cNvSpPr/>
            <p:nvPr/>
          </p:nvSpPr>
          <p:spPr>
            <a:xfrm>
              <a:off x="1" y="138688"/>
              <a:ext cx="852813" cy="1753531"/>
            </a:xfrm>
            <a:custGeom>
              <a:avLst/>
              <a:gdLst/>
              <a:ahLst/>
              <a:cxnLst>
                <a:cxn ang="0">
                  <a:pos x="wd2" y="hd2"/>
                </a:cxn>
                <a:cxn ang="5400000">
                  <a:pos x="wd2" y="hd2"/>
                </a:cxn>
                <a:cxn ang="10800000">
                  <a:pos x="wd2" y="hd2"/>
                </a:cxn>
                <a:cxn ang="16200000">
                  <a:pos x="wd2" y="hd2"/>
                </a:cxn>
              </a:cxnLst>
              <a:rect l="0" t="0" r="r" b="b"/>
              <a:pathLst>
                <a:path w="21600" h="21600" extrusionOk="0">
                  <a:moveTo>
                    <a:pt x="21600" y="14094"/>
                  </a:moveTo>
                  <a:lnTo>
                    <a:pt x="0" y="21600"/>
                  </a:lnTo>
                  <a:lnTo>
                    <a:pt x="3080" y="0"/>
                  </a:lnTo>
                  <a:lnTo>
                    <a:pt x="21600" y="14094"/>
                  </a:lnTo>
                  <a:close/>
                </a:path>
              </a:pathLst>
            </a:custGeom>
            <a:gradFill flip="none" rotWithShape="1">
              <a:gsLst>
                <a:gs pos="0">
                  <a:srgbClr val="FFFFFF"/>
                </a:gs>
                <a:gs pos="100000">
                  <a:srgbClr val="FF0000"/>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sp>
          <p:nvSpPr>
            <p:cNvPr id="1131" name="Shape 1131"/>
            <p:cNvSpPr/>
            <p:nvPr/>
          </p:nvSpPr>
          <p:spPr>
            <a:xfrm>
              <a:off x="128953" y="116712"/>
              <a:ext cx="722402" cy="1157303"/>
            </a:xfrm>
            <a:prstGeom prst="rect">
              <a:avLst/>
            </a:prstGeom>
            <a:solidFill>
              <a:srgbClr val="FFFFFF"/>
            </a:solidFill>
            <a:ln w="3175" cap="flat">
              <a:solidFill>
                <a:srgbClr val="000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sp>
          <p:nvSpPr>
            <p:cNvPr id="1132" name="Shape 1132"/>
            <p:cNvSpPr/>
            <p:nvPr/>
          </p:nvSpPr>
          <p:spPr>
            <a:xfrm>
              <a:off x="302177" y="1"/>
              <a:ext cx="365731" cy="1521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p>
              <a:pPr defTabSz="642937">
                <a:defRPr sz="1800"/>
              </a:pPr>
              <a:endParaRPr sz="1300">
                <a:latin typeface="Arial"/>
                <a:ea typeface="Arial"/>
                <a:cs typeface="Arial"/>
                <a:sym typeface="Arial"/>
              </a:endParaRPr>
            </a:p>
            <a:p>
              <a:pPr defTabSz="642937">
                <a:defRPr sz="1800"/>
              </a:pPr>
              <a:endParaRPr sz="1300">
                <a:latin typeface="Arial"/>
                <a:ea typeface="Arial"/>
                <a:cs typeface="Arial"/>
                <a:sym typeface="Arial"/>
              </a:endParaRPr>
            </a:p>
            <a:p>
              <a:pPr defTabSz="642937">
                <a:defRPr sz="1800"/>
              </a:pPr>
              <a:r>
                <a:rPr sz="1300">
                  <a:latin typeface="Arial"/>
                  <a:ea typeface="Arial"/>
                  <a:cs typeface="Arial"/>
                  <a:sym typeface="Arial"/>
                </a:rPr>
                <a:t>IP</a:t>
              </a:r>
            </a:p>
            <a:p>
              <a:pPr defTabSz="642937">
                <a:defRPr sz="1800"/>
              </a:pPr>
              <a:r>
                <a:rPr sz="1300">
                  <a:latin typeface="Arial"/>
                  <a:ea typeface="Arial"/>
                  <a:cs typeface="Arial"/>
                  <a:sym typeface="Arial"/>
                </a:rPr>
                <a:t>Eth</a:t>
              </a:r>
            </a:p>
            <a:p>
              <a:pPr defTabSz="642937">
                <a:defRPr sz="1800"/>
              </a:pPr>
              <a:r>
                <a:rPr sz="1300">
                  <a:latin typeface="Arial"/>
                  <a:ea typeface="Arial"/>
                  <a:cs typeface="Arial"/>
                  <a:sym typeface="Arial"/>
                </a:rPr>
                <a:t>Phy</a:t>
              </a:r>
            </a:p>
          </p:txBody>
        </p:sp>
        <p:sp>
          <p:nvSpPr>
            <p:cNvPr id="1133" name="Shape 1133"/>
            <p:cNvSpPr/>
            <p:nvPr/>
          </p:nvSpPr>
          <p:spPr>
            <a:xfrm>
              <a:off x="140676" y="803799"/>
              <a:ext cx="716575" cy="2"/>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1134" name="Shape 1134"/>
            <p:cNvSpPr/>
            <p:nvPr/>
          </p:nvSpPr>
          <p:spPr>
            <a:xfrm>
              <a:off x="136280" y="1036735"/>
              <a:ext cx="716574" cy="2"/>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1135" name="Shape 1135"/>
            <p:cNvSpPr/>
            <p:nvPr/>
          </p:nvSpPr>
          <p:spPr>
            <a:xfrm>
              <a:off x="131884" y="1269672"/>
              <a:ext cx="716574" cy="2"/>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1136" name="Shape 1136"/>
            <p:cNvSpPr/>
            <p:nvPr/>
          </p:nvSpPr>
          <p:spPr>
            <a:xfrm>
              <a:off x="117230" y="554749"/>
              <a:ext cx="716574" cy="2"/>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grpSp>
      <p:pic>
        <p:nvPicPr>
          <p:cNvPr id="1138" name="underline_base.png" descr="underline_base"/>
          <p:cNvPicPr/>
          <p:nvPr/>
        </p:nvPicPr>
        <p:blipFill>
          <a:blip r:embed="rId5" cstate="print">
            <a:extLst/>
          </a:blip>
          <a:stretch>
            <a:fillRect/>
          </a:stretch>
        </p:blipFill>
        <p:spPr>
          <a:xfrm>
            <a:off x="1231900" y="968375"/>
            <a:ext cx="7170738" cy="158750"/>
          </a:xfrm>
          <a:prstGeom prst="rect">
            <a:avLst/>
          </a:prstGeom>
          <a:ln w="12700">
            <a:miter lim="400000"/>
          </a:ln>
        </p:spPr>
      </p:pic>
    </p:spTree>
    <p:extLst>
      <p:ext uri="{BB962C8B-B14F-4D97-AF65-F5344CB8AC3E}">
        <p14:creationId xmlns:p14="http://schemas.microsoft.com/office/powerpoint/2010/main" val="3946135114"/>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iterate>
                                    <p:tmAbs val="0"/>
                                  </p:iterate>
                                  <p:childTnLst>
                                    <p:set>
                                      <p:cBhvr>
                                        <p:cTn id="6" fill="hold"/>
                                        <p:tgtEl>
                                          <p:spTgt spid="109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iterate>
                                    <p:tmAbs val="0"/>
                                  </p:iterate>
                                  <p:childTnLst>
                                    <p:set>
                                      <p:cBhvr>
                                        <p:cTn id="9" fill="hold"/>
                                        <p:tgtEl>
                                          <p:spTgt spid="1099"/>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iterate>
                                    <p:tmAbs val="0"/>
                                  </p:iterate>
                                  <p:childTnLst>
                                    <p:set>
                                      <p:cBhvr>
                                        <p:cTn id="13" fill="hold"/>
                                        <p:tgtEl>
                                          <p:spTgt spid="1137"/>
                                        </p:tgtEl>
                                        <p:attrNameLst>
                                          <p:attrName>style.visibility</p:attrName>
                                        </p:attrNameLst>
                                      </p:cBhvr>
                                      <p:to>
                                        <p:strVal val="visible"/>
                                      </p:to>
                                    </p:set>
                                    <p:animEffect transition="in" filter="wipe(down)">
                                      <p:cBhvr>
                                        <p:cTn id="14" dur="1000"/>
                                        <p:tgtEl>
                                          <p:spTgt spid="1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8" grpId="0" animBg="1" advAuto="0"/>
      <p:bldP spid="1099" grpId="0" animBg="1" advAuto="0"/>
      <p:bldP spid="1137" grpId="0" animBg="1" advAuto="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0" name="Shape 1140"/>
          <p:cNvSpPr/>
          <p:nvPr/>
        </p:nvSpPr>
        <p:spPr>
          <a:xfrm>
            <a:off x="2133600" y="1697038"/>
            <a:ext cx="7391400" cy="4852988"/>
          </a:xfrm>
          <a:prstGeom prst="rect">
            <a:avLst/>
          </a:prstGeom>
          <a:gradFill>
            <a:gsLst>
              <a:gs pos="0">
                <a:srgbClr val="FFFFFF"/>
              </a:gs>
              <a:gs pos="50000">
                <a:srgbClr val="FFFFFF"/>
              </a:gs>
              <a:gs pos="100000">
                <a:srgbClr val="FFFFFF"/>
              </a:gs>
            </a:gsLst>
            <a:lin ang="2700000"/>
          </a:gradFill>
          <a:ln w="12700">
            <a:miter lim="400000"/>
          </a:ln>
        </p:spPr>
        <p:txBody>
          <a:bodyPr lIns="0" tIns="0" rIns="0" bIns="0" anchor="ctr"/>
          <a:lstStyle/>
          <a:p>
            <a:pPr defTabSz="642937">
              <a:defRPr sz="1600">
                <a:latin typeface="Times New Roman"/>
                <a:ea typeface="Times New Roman"/>
                <a:cs typeface="Times New Roman"/>
                <a:sym typeface="Times New Roman"/>
              </a:defRPr>
            </a:pPr>
            <a:endParaRPr/>
          </a:p>
        </p:txBody>
      </p:sp>
      <p:sp>
        <p:nvSpPr>
          <p:cNvPr id="1141" name="Shape 1141"/>
          <p:cNvSpPr/>
          <p:nvPr/>
        </p:nvSpPr>
        <p:spPr>
          <a:xfrm>
            <a:off x="381001" y="220664"/>
            <a:ext cx="9142413" cy="6329363"/>
          </a:xfrm>
          <a:prstGeom prst="roundRect">
            <a:avLst>
              <a:gd name="adj" fmla="val 0"/>
            </a:avLst>
          </a:prstGeom>
          <a:solidFill>
            <a:srgbClr val="FFFFFF"/>
          </a:solidFill>
          <a:ln w="3175">
            <a:solidFill/>
            <a:miter lim="0"/>
          </a:ln>
        </p:spPr>
        <p:txBody>
          <a:bodyPr lIns="0" tIns="0" rIns="0" bIns="0"/>
          <a:lstStyle/>
          <a:p>
            <a:pPr defTabSz="642937">
              <a:defRPr sz="900">
                <a:latin typeface="Times New Roman"/>
                <a:ea typeface="Times New Roman"/>
                <a:cs typeface="Times New Roman"/>
                <a:sym typeface="Times New Roman"/>
              </a:defRPr>
            </a:pPr>
            <a:endParaRPr sz="900"/>
          </a:p>
        </p:txBody>
      </p:sp>
      <p:grpSp>
        <p:nvGrpSpPr>
          <p:cNvPr id="1146" name="Group 1146"/>
          <p:cNvGrpSpPr/>
          <p:nvPr/>
        </p:nvGrpSpPr>
        <p:grpSpPr>
          <a:xfrm>
            <a:off x="7175500" y="5162550"/>
            <a:ext cx="655638" cy="554038"/>
            <a:chOff x="0" y="0"/>
            <a:chExt cx="655637" cy="554037"/>
          </a:xfrm>
        </p:grpSpPr>
        <p:grpSp>
          <p:nvGrpSpPr>
            <p:cNvPr id="1144" name="Group 1144"/>
            <p:cNvGrpSpPr/>
            <p:nvPr/>
          </p:nvGrpSpPr>
          <p:grpSpPr>
            <a:xfrm>
              <a:off x="0" y="0"/>
              <a:ext cx="655638" cy="554038"/>
              <a:chOff x="0" y="0"/>
              <a:chExt cx="655637" cy="554037"/>
            </a:xfrm>
          </p:grpSpPr>
          <p:pic>
            <p:nvPicPr>
              <p:cNvPr id="1142" name="desktop_computer_stylized_medium.png" descr="desktop_computer_stylized_medium"/>
              <p:cNvPicPr/>
              <p:nvPr/>
            </p:nvPicPr>
            <p:blipFill>
              <a:blip r:embed="rId2" cstate="print">
                <a:extLst/>
              </a:blip>
              <a:stretch>
                <a:fillRect/>
              </a:stretch>
            </p:blipFill>
            <p:spPr>
              <a:xfrm flipH="1">
                <a:off x="0" y="0"/>
                <a:ext cx="655638" cy="554038"/>
              </a:xfrm>
              <a:prstGeom prst="rect">
                <a:avLst/>
              </a:prstGeom>
              <a:ln w="12700" cap="flat">
                <a:noFill/>
                <a:miter lim="400000"/>
              </a:ln>
              <a:effectLst/>
            </p:spPr>
          </p:pic>
          <p:sp>
            <p:nvSpPr>
              <p:cNvPr id="1143" name="Shape 1143"/>
              <p:cNvSpPr/>
              <p:nvPr/>
            </p:nvSpPr>
            <p:spPr>
              <a:xfrm flipH="1">
                <a:off x="279363" y="53146"/>
                <a:ext cx="318798" cy="2536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2" y="821"/>
                    </a:lnTo>
                    <a:lnTo>
                      <a:pt x="21600" y="17257"/>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sp>
          <p:nvSpPr>
            <p:cNvPr id="1145" name="Shape 1145"/>
            <p:cNvSpPr/>
            <p:nvPr/>
          </p:nvSpPr>
          <p:spPr>
            <a:xfrm rot="16200000">
              <a:off x="168967" y="178183"/>
              <a:ext cx="82077" cy="127318"/>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grpSp>
        <p:nvGrpSpPr>
          <p:cNvPr id="1151" name="Group 1151"/>
          <p:cNvGrpSpPr/>
          <p:nvPr/>
        </p:nvGrpSpPr>
        <p:grpSpPr>
          <a:xfrm>
            <a:off x="1697037" y="3878264"/>
            <a:ext cx="949326" cy="703263"/>
            <a:chOff x="0" y="0"/>
            <a:chExt cx="949324" cy="703262"/>
          </a:xfrm>
        </p:grpSpPr>
        <p:sp>
          <p:nvSpPr>
            <p:cNvPr id="1147" name="Shape 1147"/>
            <p:cNvSpPr/>
            <p:nvPr/>
          </p:nvSpPr>
          <p:spPr>
            <a:xfrm rot="16200000">
              <a:off x="783597" y="311906"/>
              <a:ext cx="102561" cy="228896"/>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nvGrpSpPr>
            <p:cNvPr id="1150" name="Group 1150"/>
            <p:cNvGrpSpPr/>
            <p:nvPr/>
          </p:nvGrpSpPr>
          <p:grpSpPr>
            <a:xfrm>
              <a:off x="0" y="0"/>
              <a:ext cx="865981" cy="703263"/>
              <a:chOff x="0" y="0"/>
              <a:chExt cx="865980" cy="703262"/>
            </a:xfrm>
          </p:grpSpPr>
          <p:pic>
            <p:nvPicPr>
              <p:cNvPr id="1148" name="desktop_computer_stylized_medium.png" descr="desktop_computer_stylized_medium"/>
              <p:cNvPicPr/>
              <p:nvPr/>
            </p:nvPicPr>
            <p:blipFill>
              <a:blip r:embed="rId3" cstate="print">
                <a:extLst/>
              </a:blip>
              <a:stretch>
                <a:fillRect/>
              </a:stretch>
            </p:blipFill>
            <p:spPr>
              <a:xfrm flipH="1">
                <a:off x="0" y="0"/>
                <a:ext cx="865981" cy="703263"/>
              </a:xfrm>
              <a:prstGeom prst="rect">
                <a:avLst/>
              </a:prstGeom>
              <a:ln w="12700" cap="flat">
                <a:noFill/>
                <a:miter lim="400000"/>
              </a:ln>
              <a:effectLst/>
            </p:spPr>
          </p:pic>
          <p:sp>
            <p:nvSpPr>
              <p:cNvPr id="1149" name="Shape 1149"/>
              <p:cNvSpPr/>
              <p:nvPr/>
            </p:nvSpPr>
            <p:spPr>
              <a:xfrm flipH="1">
                <a:off x="368989" y="67462"/>
                <a:ext cx="421075" cy="32202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2" y="821"/>
                    </a:lnTo>
                    <a:lnTo>
                      <a:pt x="21600" y="17257"/>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grpSp>
      <p:sp>
        <p:nvSpPr>
          <p:cNvPr id="1152" name="Shape 1152"/>
          <p:cNvSpPr/>
          <p:nvPr/>
        </p:nvSpPr>
        <p:spPr>
          <a:xfrm>
            <a:off x="4630738" y="4264025"/>
            <a:ext cx="157163" cy="3369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defTabSz="642937">
              <a:spcBef>
                <a:spcPts val="1000"/>
              </a:spcBef>
              <a:defRPr sz="1100">
                <a:solidFill>
                  <a:srgbClr val="FF0000"/>
                </a:solidFill>
                <a:latin typeface="Gill Sans MT"/>
                <a:ea typeface="Gill Sans MT"/>
                <a:cs typeface="Gill Sans MT"/>
                <a:sym typeface="Gill Sans MT"/>
              </a:defRPr>
            </a:lvl1pPr>
          </a:lstStyle>
          <a:p>
            <a:pPr lvl="0">
              <a:defRPr sz="1800">
                <a:solidFill>
                  <a:srgbClr val="000000"/>
                </a:solidFill>
              </a:defRPr>
            </a:pPr>
            <a:r>
              <a:rPr/>
              <a:t>R</a:t>
            </a:r>
          </a:p>
        </p:txBody>
      </p:sp>
      <p:sp>
        <p:nvSpPr>
          <p:cNvPr id="1153" name="Shape 1153"/>
          <p:cNvSpPr/>
          <p:nvPr/>
        </p:nvSpPr>
        <p:spPr>
          <a:xfrm>
            <a:off x="4303712" y="5184775"/>
            <a:ext cx="1152000" cy="3369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defTabSz="642937">
              <a:defRPr sz="700">
                <a:latin typeface="Arial"/>
                <a:ea typeface="Arial"/>
                <a:cs typeface="Arial"/>
                <a:sym typeface="Arial"/>
              </a:defRPr>
            </a:lvl1pPr>
          </a:lstStyle>
          <a:p>
            <a:pPr lvl="0">
              <a:defRPr sz="1800"/>
            </a:pPr>
            <a:r>
              <a:rPr sz="900" dirty="0"/>
              <a:t>1A-23-F9-CD-06-9B</a:t>
            </a:r>
          </a:p>
        </p:txBody>
      </p:sp>
      <p:sp>
        <p:nvSpPr>
          <p:cNvPr id="1154" name="Shape 1154"/>
          <p:cNvSpPr/>
          <p:nvPr/>
        </p:nvSpPr>
        <p:spPr>
          <a:xfrm>
            <a:off x="4438650" y="5024437"/>
            <a:ext cx="1080000" cy="3369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defTabSz="642937">
              <a:defRPr sz="700">
                <a:latin typeface="Arial"/>
                <a:ea typeface="Arial"/>
                <a:cs typeface="Arial"/>
                <a:sym typeface="Arial"/>
              </a:defRPr>
            </a:lvl1pPr>
          </a:lstStyle>
          <a:p>
            <a:pPr lvl="0">
              <a:defRPr sz="1800"/>
            </a:pPr>
            <a:r>
              <a:rPr sz="900" dirty="0"/>
              <a:t>222.222.222.220</a:t>
            </a:r>
          </a:p>
        </p:txBody>
      </p:sp>
      <p:grpSp>
        <p:nvGrpSpPr>
          <p:cNvPr id="1157" name="Group 1157"/>
          <p:cNvGrpSpPr/>
          <p:nvPr/>
        </p:nvGrpSpPr>
        <p:grpSpPr>
          <a:xfrm>
            <a:off x="3543298" y="5568950"/>
            <a:ext cx="1085860" cy="498043"/>
            <a:chOff x="-1" y="-1"/>
            <a:chExt cx="1085858" cy="498041"/>
          </a:xfrm>
        </p:grpSpPr>
        <p:sp>
          <p:nvSpPr>
            <p:cNvPr id="1155" name="Shape 1155"/>
            <p:cNvSpPr/>
            <p:nvPr/>
          </p:nvSpPr>
          <p:spPr>
            <a:xfrm>
              <a:off x="-1" y="-1"/>
              <a:ext cx="1079998" cy="33692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111.111.111.110</a:t>
              </a:r>
            </a:p>
          </p:txBody>
        </p:sp>
        <p:sp>
          <p:nvSpPr>
            <p:cNvPr id="1156" name="Shape 1156"/>
            <p:cNvSpPr/>
            <p:nvPr/>
          </p:nvSpPr>
          <p:spPr>
            <a:xfrm>
              <a:off x="5859" y="161115"/>
              <a:ext cx="1079998" cy="33692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E6-E9-00-17-BB-4B</a:t>
              </a:r>
            </a:p>
          </p:txBody>
        </p:sp>
      </p:grpSp>
      <p:sp>
        <p:nvSpPr>
          <p:cNvPr id="1158" name="Shape 1158"/>
          <p:cNvSpPr/>
          <p:nvPr/>
        </p:nvSpPr>
        <p:spPr>
          <a:xfrm>
            <a:off x="1611312" y="5792787"/>
            <a:ext cx="1152000" cy="3369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defTabSz="642937">
              <a:defRPr sz="700">
                <a:latin typeface="Arial"/>
                <a:ea typeface="Arial"/>
                <a:cs typeface="Arial"/>
                <a:sym typeface="Arial"/>
              </a:defRPr>
            </a:lvl1pPr>
          </a:lstStyle>
          <a:p>
            <a:pPr lvl="0">
              <a:defRPr sz="1800"/>
            </a:pPr>
            <a:r>
              <a:rPr sz="900" dirty="0"/>
              <a:t>CC-49-DE-D0-AB-7D</a:t>
            </a:r>
          </a:p>
        </p:txBody>
      </p:sp>
      <p:sp>
        <p:nvSpPr>
          <p:cNvPr id="1159" name="Shape 1159"/>
          <p:cNvSpPr/>
          <p:nvPr/>
        </p:nvSpPr>
        <p:spPr>
          <a:xfrm>
            <a:off x="1601787" y="5624512"/>
            <a:ext cx="1080000" cy="3369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defTabSz="642937">
              <a:defRPr sz="700">
                <a:latin typeface="Arial"/>
                <a:ea typeface="Arial"/>
                <a:cs typeface="Arial"/>
                <a:sym typeface="Arial"/>
              </a:defRPr>
            </a:lvl1pPr>
          </a:lstStyle>
          <a:p>
            <a:pPr lvl="0">
              <a:defRPr sz="1800"/>
            </a:pPr>
            <a:r>
              <a:rPr sz="900" dirty="0"/>
              <a:t>111.111.111.112</a:t>
            </a:r>
          </a:p>
        </p:txBody>
      </p:sp>
      <p:sp>
        <p:nvSpPr>
          <p:cNvPr id="1160" name="Shape 1160"/>
          <p:cNvSpPr/>
          <p:nvPr/>
        </p:nvSpPr>
        <p:spPr>
          <a:xfrm>
            <a:off x="1387475" y="4597400"/>
            <a:ext cx="1080000" cy="3369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defTabSz="642937">
              <a:defRPr sz="700">
                <a:latin typeface="Arial"/>
                <a:ea typeface="Arial"/>
                <a:cs typeface="Arial"/>
                <a:sym typeface="Arial"/>
              </a:defRPr>
            </a:lvl1pPr>
          </a:lstStyle>
          <a:p>
            <a:pPr lvl="0">
              <a:defRPr sz="1800"/>
            </a:pPr>
            <a:r>
              <a:rPr sz="900" dirty="0"/>
              <a:t>111.111.111.111</a:t>
            </a:r>
          </a:p>
        </p:txBody>
      </p:sp>
      <p:sp>
        <p:nvSpPr>
          <p:cNvPr id="1161" name="Shape 1161"/>
          <p:cNvSpPr/>
          <p:nvPr/>
        </p:nvSpPr>
        <p:spPr>
          <a:xfrm>
            <a:off x="1406525" y="4768850"/>
            <a:ext cx="1152000" cy="3369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defTabSz="642937">
              <a:defRPr sz="700">
                <a:latin typeface="Arial"/>
                <a:ea typeface="Arial"/>
                <a:cs typeface="Arial"/>
                <a:sym typeface="Arial"/>
              </a:defRPr>
            </a:lvl1pPr>
          </a:lstStyle>
          <a:p>
            <a:pPr lvl="0">
              <a:defRPr sz="1800"/>
            </a:pPr>
            <a:r>
              <a:rPr sz="900" dirty="0"/>
              <a:t>74-29-9C-E8-FF-55</a:t>
            </a:r>
          </a:p>
        </p:txBody>
      </p:sp>
      <p:sp>
        <p:nvSpPr>
          <p:cNvPr id="1162" name="Shape 1162"/>
          <p:cNvSpPr/>
          <p:nvPr/>
        </p:nvSpPr>
        <p:spPr>
          <a:xfrm>
            <a:off x="2921001" y="4333854"/>
            <a:ext cx="765153" cy="963594"/>
          </a:xfrm>
          <a:custGeom>
            <a:avLst/>
            <a:gdLst/>
            <a:ahLst/>
            <a:cxnLst>
              <a:cxn ang="0">
                <a:pos x="wd2" y="hd2"/>
              </a:cxn>
              <a:cxn ang="5400000">
                <a:pos x="wd2" y="hd2"/>
              </a:cxn>
              <a:cxn ang="10800000">
                <a:pos x="wd2" y="hd2"/>
              </a:cxn>
              <a:cxn ang="16200000">
                <a:pos x="wd2" y="hd2"/>
              </a:cxn>
            </a:cxnLst>
            <a:rect l="0" t="0" r="r" b="b"/>
            <a:pathLst>
              <a:path w="21313" h="21091" extrusionOk="0">
                <a:moveTo>
                  <a:pt x="6436" y="1405"/>
                </a:moveTo>
                <a:cubicBezTo>
                  <a:pt x="4523" y="2143"/>
                  <a:pt x="3749" y="2989"/>
                  <a:pt x="2718" y="4528"/>
                </a:cubicBezTo>
                <a:cubicBezTo>
                  <a:pt x="1686" y="6068"/>
                  <a:pt x="654" y="8844"/>
                  <a:pt x="246" y="10601"/>
                </a:cubicBezTo>
                <a:cubicBezTo>
                  <a:pt x="-162" y="12357"/>
                  <a:pt x="9" y="13659"/>
                  <a:pt x="246" y="15133"/>
                </a:cubicBezTo>
                <a:cubicBezTo>
                  <a:pt x="482" y="16608"/>
                  <a:pt x="998" y="18538"/>
                  <a:pt x="1643" y="19514"/>
                </a:cubicBezTo>
                <a:cubicBezTo>
                  <a:pt x="2288" y="20490"/>
                  <a:pt x="3018" y="20945"/>
                  <a:pt x="4115" y="21075"/>
                </a:cubicBezTo>
                <a:cubicBezTo>
                  <a:pt x="5211" y="21206"/>
                  <a:pt x="6500" y="20446"/>
                  <a:pt x="8284" y="20295"/>
                </a:cubicBezTo>
                <a:cubicBezTo>
                  <a:pt x="10068" y="20143"/>
                  <a:pt x="13035" y="20577"/>
                  <a:pt x="14797" y="20143"/>
                </a:cubicBezTo>
                <a:cubicBezTo>
                  <a:pt x="16560" y="19709"/>
                  <a:pt x="17742" y="19080"/>
                  <a:pt x="18816" y="17627"/>
                </a:cubicBezTo>
                <a:cubicBezTo>
                  <a:pt x="19891" y="16174"/>
                  <a:pt x="21138" y="13572"/>
                  <a:pt x="21288" y="11381"/>
                </a:cubicBezTo>
                <a:cubicBezTo>
                  <a:pt x="21438" y="9191"/>
                  <a:pt x="20923" y="6393"/>
                  <a:pt x="19741" y="4528"/>
                </a:cubicBezTo>
                <a:cubicBezTo>
                  <a:pt x="18559" y="2663"/>
                  <a:pt x="16345" y="690"/>
                  <a:pt x="14174" y="148"/>
                </a:cubicBezTo>
                <a:cubicBezTo>
                  <a:pt x="12003" y="-394"/>
                  <a:pt x="8349" y="668"/>
                  <a:pt x="6436" y="1405"/>
                </a:cubicBezTo>
                <a:close/>
              </a:path>
            </a:pathLst>
          </a:custGeom>
          <a:solidFill>
            <a:srgbClr val="00CCFF"/>
          </a:solidFill>
          <a:ln w="3175">
            <a:solidFill/>
            <a:round/>
          </a:ln>
        </p:spPr>
        <p:txBody>
          <a:bodyPr lIns="0" tIns="0" rIns="0" bIns="0"/>
          <a:lstStyle/>
          <a:p>
            <a:pPr defTabSz="642937">
              <a:defRPr sz="1400">
                <a:latin typeface="Comic Sans MS"/>
                <a:ea typeface="Comic Sans MS"/>
                <a:cs typeface="Comic Sans MS"/>
                <a:sym typeface="Comic Sans MS"/>
              </a:defRPr>
            </a:pPr>
            <a:endParaRPr sz="1400"/>
          </a:p>
        </p:txBody>
      </p:sp>
      <p:sp>
        <p:nvSpPr>
          <p:cNvPr id="1163" name="Shape 1163"/>
          <p:cNvSpPr/>
          <p:nvPr/>
        </p:nvSpPr>
        <p:spPr>
          <a:xfrm>
            <a:off x="2635251" y="4297364"/>
            <a:ext cx="404813" cy="212725"/>
          </a:xfrm>
          <a:prstGeom prst="line">
            <a:avLst/>
          </a:prstGeom>
          <a:ln w="3175">
            <a:solidFill/>
            <a:round/>
          </a:ln>
        </p:spPr>
        <p:txBody>
          <a:bodyPr lIns="0" tIns="0" rIns="0" bIns="0"/>
          <a:lstStyle/>
          <a:p>
            <a:pPr defTabSz="457200">
              <a:defRPr sz="1200"/>
            </a:pPr>
            <a:endParaRPr sz="1200"/>
          </a:p>
        </p:txBody>
      </p:sp>
      <p:sp>
        <p:nvSpPr>
          <p:cNvPr id="1164" name="Shape 1164"/>
          <p:cNvSpPr/>
          <p:nvPr/>
        </p:nvSpPr>
        <p:spPr>
          <a:xfrm flipV="1">
            <a:off x="2749551" y="5168900"/>
            <a:ext cx="214313" cy="236538"/>
          </a:xfrm>
          <a:prstGeom prst="line">
            <a:avLst/>
          </a:prstGeom>
          <a:ln w="3175">
            <a:solidFill/>
            <a:round/>
          </a:ln>
        </p:spPr>
        <p:txBody>
          <a:bodyPr lIns="0" tIns="0" rIns="0" bIns="0"/>
          <a:lstStyle/>
          <a:p>
            <a:pPr defTabSz="457200">
              <a:defRPr sz="1200"/>
            </a:pPr>
            <a:endParaRPr sz="1200"/>
          </a:p>
        </p:txBody>
      </p:sp>
      <p:sp>
        <p:nvSpPr>
          <p:cNvPr id="1165" name="Shape 1165"/>
          <p:cNvSpPr/>
          <p:nvPr/>
        </p:nvSpPr>
        <p:spPr>
          <a:xfrm>
            <a:off x="3671887" y="4794250"/>
            <a:ext cx="538164" cy="7938"/>
          </a:xfrm>
          <a:prstGeom prst="line">
            <a:avLst/>
          </a:prstGeom>
          <a:ln w="3175">
            <a:solidFill/>
            <a:round/>
          </a:ln>
        </p:spPr>
        <p:txBody>
          <a:bodyPr lIns="0" tIns="0" rIns="0" bIns="0"/>
          <a:lstStyle/>
          <a:p>
            <a:pPr defTabSz="457200">
              <a:defRPr sz="1200"/>
            </a:pPr>
            <a:endParaRPr sz="1200"/>
          </a:p>
        </p:txBody>
      </p:sp>
      <p:sp>
        <p:nvSpPr>
          <p:cNvPr id="1166" name="Shape 1166"/>
          <p:cNvSpPr/>
          <p:nvPr/>
        </p:nvSpPr>
        <p:spPr>
          <a:xfrm flipV="1">
            <a:off x="2671763" y="5492751"/>
            <a:ext cx="1" cy="150813"/>
          </a:xfrm>
          <a:prstGeom prst="line">
            <a:avLst/>
          </a:prstGeom>
          <a:ln w="3175">
            <a:solidFill/>
            <a:round/>
            <a:tailEnd type="triangle"/>
          </a:ln>
        </p:spPr>
        <p:txBody>
          <a:bodyPr lIns="0" tIns="0" rIns="0" bIns="0"/>
          <a:lstStyle/>
          <a:p>
            <a:pPr defTabSz="457200">
              <a:defRPr sz="1200"/>
            </a:pPr>
            <a:endParaRPr sz="1200"/>
          </a:p>
        </p:txBody>
      </p:sp>
      <p:sp>
        <p:nvSpPr>
          <p:cNvPr id="1167" name="Shape 1167"/>
          <p:cNvSpPr/>
          <p:nvPr/>
        </p:nvSpPr>
        <p:spPr>
          <a:xfrm flipV="1">
            <a:off x="2557463" y="4364037"/>
            <a:ext cx="1" cy="368302"/>
          </a:xfrm>
          <a:prstGeom prst="line">
            <a:avLst/>
          </a:prstGeom>
          <a:ln w="3175">
            <a:solidFill/>
            <a:round/>
            <a:tailEnd type="triangle"/>
          </a:ln>
        </p:spPr>
        <p:txBody>
          <a:bodyPr lIns="0" tIns="0" rIns="0" bIns="0"/>
          <a:lstStyle/>
          <a:p>
            <a:pPr defTabSz="457200">
              <a:defRPr sz="1200"/>
            </a:pPr>
            <a:endParaRPr sz="1200"/>
          </a:p>
        </p:txBody>
      </p:sp>
      <p:sp>
        <p:nvSpPr>
          <p:cNvPr id="1168" name="Shape 1168"/>
          <p:cNvSpPr/>
          <p:nvPr/>
        </p:nvSpPr>
        <p:spPr>
          <a:xfrm>
            <a:off x="4289425" y="4854576"/>
            <a:ext cx="0" cy="693739"/>
          </a:xfrm>
          <a:prstGeom prst="line">
            <a:avLst/>
          </a:prstGeom>
          <a:ln w="3175">
            <a:solidFill/>
            <a:round/>
            <a:headEnd type="triangle"/>
          </a:ln>
        </p:spPr>
        <p:txBody>
          <a:bodyPr lIns="0" tIns="0" rIns="0" bIns="0"/>
          <a:lstStyle/>
          <a:p>
            <a:pPr defTabSz="457200">
              <a:defRPr sz="1200"/>
            </a:pPr>
            <a:endParaRPr sz="1200"/>
          </a:p>
        </p:txBody>
      </p:sp>
      <p:sp>
        <p:nvSpPr>
          <p:cNvPr id="1169" name="Shape 1169"/>
          <p:cNvSpPr/>
          <p:nvPr/>
        </p:nvSpPr>
        <p:spPr>
          <a:xfrm flipH="1" flipV="1">
            <a:off x="5287963" y="4846638"/>
            <a:ext cx="4763" cy="203200"/>
          </a:xfrm>
          <a:prstGeom prst="line">
            <a:avLst/>
          </a:prstGeom>
          <a:ln w="3175">
            <a:solidFill/>
            <a:round/>
            <a:tailEnd type="triangle"/>
          </a:ln>
        </p:spPr>
        <p:txBody>
          <a:bodyPr lIns="0" tIns="0" rIns="0" bIns="0"/>
          <a:lstStyle/>
          <a:p>
            <a:pPr defTabSz="457200">
              <a:defRPr sz="1200"/>
            </a:pPr>
            <a:endParaRPr sz="1200"/>
          </a:p>
        </p:txBody>
      </p:sp>
      <p:sp>
        <p:nvSpPr>
          <p:cNvPr id="1170" name="Shape 1170"/>
          <p:cNvSpPr/>
          <p:nvPr/>
        </p:nvSpPr>
        <p:spPr>
          <a:xfrm>
            <a:off x="1395413" y="4056063"/>
            <a:ext cx="165101" cy="3369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defTabSz="642937">
              <a:defRPr sz="1100">
                <a:solidFill>
                  <a:srgbClr val="FF0000"/>
                </a:solidFill>
                <a:latin typeface="Gill Sans MT"/>
                <a:ea typeface="Gill Sans MT"/>
                <a:cs typeface="Gill Sans MT"/>
                <a:sym typeface="Gill Sans MT"/>
              </a:defRPr>
            </a:lvl1pPr>
          </a:lstStyle>
          <a:p>
            <a:pPr lvl="0">
              <a:defRPr sz="1800">
                <a:solidFill>
                  <a:srgbClr val="000000"/>
                </a:solidFill>
              </a:defRPr>
            </a:pPr>
            <a:r>
              <a:rPr/>
              <a:t>A</a:t>
            </a:r>
          </a:p>
        </p:txBody>
      </p:sp>
      <p:sp>
        <p:nvSpPr>
          <p:cNvPr id="1171" name="Shape 1171"/>
          <p:cNvSpPr/>
          <p:nvPr/>
        </p:nvSpPr>
        <p:spPr>
          <a:xfrm>
            <a:off x="5389562" y="4762501"/>
            <a:ext cx="1106488" cy="1"/>
          </a:xfrm>
          <a:prstGeom prst="line">
            <a:avLst/>
          </a:prstGeom>
          <a:ln w="3175">
            <a:solidFill/>
            <a:round/>
          </a:ln>
        </p:spPr>
        <p:txBody>
          <a:bodyPr lIns="0" tIns="0" rIns="0" bIns="0"/>
          <a:lstStyle/>
          <a:p>
            <a:pPr defTabSz="457200">
              <a:defRPr sz="1200"/>
            </a:pPr>
            <a:endParaRPr sz="1200"/>
          </a:p>
        </p:txBody>
      </p:sp>
      <p:grpSp>
        <p:nvGrpSpPr>
          <p:cNvPr id="1174" name="Group 1174"/>
          <p:cNvGrpSpPr/>
          <p:nvPr/>
        </p:nvGrpSpPr>
        <p:grpSpPr>
          <a:xfrm>
            <a:off x="7537451" y="4692651"/>
            <a:ext cx="1152000" cy="509431"/>
            <a:chOff x="0" y="0"/>
            <a:chExt cx="1151999" cy="509428"/>
          </a:xfrm>
        </p:grpSpPr>
        <p:sp>
          <p:nvSpPr>
            <p:cNvPr id="1172" name="Shape 1172"/>
            <p:cNvSpPr/>
            <p:nvPr/>
          </p:nvSpPr>
          <p:spPr>
            <a:xfrm>
              <a:off x="1462" y="0"/>
              <a:ext cx="1079999" cy="33692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222.222.222.222</a:t>
              </a:r>
            </a:p>
          </p:txBody>
        </p:sp>
        <p:sp>
          <p:nvSpPr>
            <p:cNvPr id="1173" name="Shape 1173"/>
            <p:cNvSpPr/>
            <p:nvPr/>
          </p:nvSpPr>
          <p:spPr>
            <a:xfrm>
              <a:off x="0" y="172504"/>
              <a:ext cx="1151999" cy="33692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lvl1pPr defTabSz="642937">
                <a:defRPr sz="700">
                  <a:latin typeface="Arial"/>
                  <a:ea typeface="Arial"/>
                  <a:cs typeface="Arial"/>
                  <a:sym typeface="Arial"/>
                </a:defRPr>
              </a:lvl1pPr>
            </a:lstStyle>
            <a:p>
              <a:pPr lvl="0">
                <a:defRPr sz="1800"/>
              </a:pPr>
              <a:r>
                <a:rPr sz="900" dirty="0"/>
                <a:t>49-BD-D2-C7-56-2A</a:t>
              </a:r>
            </a:p>
          </p:txBody>
        </p:sp>
      </p:grpSp>
      <p:sp>
        <p:nvSpPr>
          <p:cNvPr id="1175" name="Shape 1175"/>
          <p:cNvSpPr/>
          <p:nvPr/>
        </p:nvSpPr>
        <p:spPr>
          <a:xfrm flipV="1">
            <a:off x="7142162" y="4297362"/>
            <a:ext cx="415926" cy="292102"/>
          </a:xfrm>
          <a:prstGeom prst="line">
            <a:avLst/>
          </a:prstGeom>
          <a:ln w="3175">
            <a:solidFill/>
            <a:round/>
          </a:ln>
        </p:spPr>
        <p:txBody>
          <a:bodyPr lIns="0" tIns="0" rIns="0" bIns="0"/>
          <a:lstStyle/>
          <a:p>
            <a:pPr defTabSz="457200">
              <a:defRPr sz="1200"/>
            </a:pPr>
            <a:endParaRPr sz="1200"/>
          </a:p>
        </p:txBody>
      </p:sp>
      <p:sp>
        <p:nvSpPr>
          <p:cNvPr id="1176" name="Shape 1176"/>
          <p:cNvSpPr/>
          <p:nvPr/>
        </p:nvSpPr>
        <p:spPr>
          <a:xfrm flipH="1" flipV="1">
            <a:off x="7626351" y="4367212"/>
            <a:ext cx="11113" cy="358776"/>
          </a:xfrm>
          <a:prstGeom prst="line">
            <a:avLst/>
          </a:prstGeom>
          <a:ln w="3175">
            <a:solidFill/>
            <a:round/>
            <a:tailEnd type="triangle"/>
          </a:ln>
        </p:spPr>
        <p:txBody>
          <a:bodyPr lIns="0" tIns="0" rIns="0" bIns="0"/>
          <a:lstStyle/>
          <a:p>
            <a:pPr defTabSz="457200">
              <a:defRPr sz="1200"/>
            </a:pPr>
            <a:endParaRPr sz="1200"/>
          </a:p>
        </p:txBody>
      </p:sp>
      <p:sp>
        <p:nvSpPr>
          <p:cNvPr id="1177" name="Shape 1177"/>
          <p:cNvSpPr/>
          <p:nvPr/>
        </p:nvSpPr>
        <p:spPr>
          <a:xfrm>
            <a:off x="7261225" y="5584825"/>
            <a:ext cx="1080000" cy="3369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defTabSz="642937">
              <a:defRPr sz="700">
                <a:latin typeface="Arial"/>
                <a:ea typeface="Arial"/>
                <a:cs typeface="Arial"/>
                <a:sym typeface="Arial"/>
              </a:defRPr>
            </a:lvl1pPr>
          </a:lstStyle>
          <a:p>
            <a:pPr lvl="0">
              <a:defRPr sz="1800"/>
            </a:pPr>
            <a:r>
              <a:rPr sz="900" dirty="0"/>
              <a:t>222.222.222.221</a:t>
            </a:r>
          </a:p>
        </p:txBody>
      </p:sp>
      <p:sp>
        <p:nvSpPr>
          <p:cNvPr id="1178" name="Shape 1178"/>
          <p:cNvSpPr/>
          <p:nvPr/>
        </p:nvSpPr>
        <p:spPr>
          <a:xfrm>
            <a:off x="7264400" y="5746750"/>
            <a:ext cx="1080000" cy="3369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defTabSz="642937">
              <a:defRPr sz="700">
                <a:latin typeface="Arial"/>
                <a:ea typeface="Arial"/>
                <a:cs typeface="Arial"/>
                <a:sym typeface="Arial"/>
              </a:defRPr>
            </a:lvl1pPr>
          </a:lstStyle>
          <a:p>
            <a:pPr lvl="0">
              <a:defRPr sz="1800"/>
            </a:pPr>
            <a:r>
              <a:rPr sz="900" dirty="0"/>
              <a:t>88-B2-2F-54-1A-0F</a:t>
            </a:r>
          </a:p>
        </p:txBody>
      </p:sp>
      <p:sp>
        <p:nvSpPr>
          <p:cNvPr id="1179" name="Shape 1179"/>
          <p:cNvSpPr/>
          <p:nvPr/>
        </p:nvSpPr>
        <p:spPr>
          <a:xfrm flipH="1" flipV="1">
            <a:off x="7077075" y="5124450"/>
            <a:ext cx="234951" cy="231776"/>
          </a:xfrm>
          <a:prstGeom prst="line">
            <a:avLst/>
          </a:prstGeom>
          <a:ln w="3175">
            <a:solidFill/>
            <a:round/>
          </a:ln>
        </p:spPr>
        <p:txBody>
          <a:bodyPr lIns="0" tIns="0" rIns="0" bIns="0"/>
          <a:lstStyle/>
          <a:p>
            <a:pPr defTabSz="457200">
              <a:defRPr sz="1200"/>
            </a:pPr>
            <a:endParaRPr sz="1200"/>
          </a:p>
        </p:txBody>
      </p:sp>
      <p:sp>
        <p:nvSpPr>
          <p:cNvPr id="1180" name="Shape 1180"/>
          <p:cNvSpPr/>
          <p:nvPr/>
        </p:nvSpPr>
        <p:spPr>
          <a:xfrm flipH="1">
            <a:off x="7386638" y="5440363"/>
            <a:ext cx="4763" cy="185739"/>
          </a:xfrm>
          <a:prstGeom prst="line">
            <a:avLst/>
          </a:prstGeom>
          <a:ln w="3175">
            <a:solidFill/>
            <a:round/>
            <a:headEnd type="triangle"/>
          </a:ln>
        </p:spPr>
        <p:txBody>
          <a:bodyPr lIns="0" tIns="0" rIns="0" bIns="0"/>
          <a:lstStyle/>
          <a:p>
            <a:pPr defTabSz="457200">
              <a:defRPr sz="1200"/>
            </a:pPr>
            <a:endParaRPr sz="1200"/>
          </a:p>
        </p:txBody>
      </p:sp>
      <p:sp>
        <p:nvSpPr>
          <p:cNvPr id="1181" name="Shape 1181"/>
          <p:cNvSpPr/>
          <p:nvPr/>
        </p:nvSpPr>
        <p:spPr>
          <a:xfrm>
            <a:off x="6464301" y="4337029"/>
            <a:ext cx="696901" cy="974706"/>
          </a:xfrm>
          <a:custGeom>
            <a:avLst/>
            <a:gdLst/>
            <a:ahLst/>
            <a:cxnLst>
              <a:cxn ang="0">
                <a:pos x="wd2" y="hd2"/>
              </a:cxn>
              <a:cxn ang="5400000">
                <a:pos x="wd2" y="hd2"/>
              </a:cxn>
              <a:cxn ang="10800000">
                <a:pos x="wd2" y="hd2"/>
              </a:cxn>
              <a:cxn ang="16200000">
                <a:pos x="wd2" y="hd2"/>
              </a:cxn>
            </a:cxnLst>
            <a:rect l="0" t="0" r="r" b="b"/>
            <a:pathLst>
              <a:path w="21313" h="21091" extrusionOk="0">
                <a:moveTo>
                  <a:pt x="6436" y="1405"/>
                </a:moveTo>
                <a:cubicBezTo>
                  <a:pt x="4523" y="2143"/>
                  <a:pt x="3749" y="2989"/>
                  <a:pt x="2717" y="4528"/>
                </a:cubicBezTo>
                <a:cubicBezTo>
                  <a:pt x="1686" y="6068"/>
                  <a:pt x="654" y="8844"/>
                  <a:pt x="246" y="10601"/>
                </a:cubicBezTo>
                <a:cubicBezTo>
                  <a:pt x="-162" y="12357"/>
                  <a:pt x="9" y="13659"/>
                  <a:pt x="246" y="15133"/>
                </a:cubicBezTo>
                <a:cubicBezTo>
                  <a:pt x="482" y="16608"/>
                  <a:pt x="998" y="18538"/>
                  <a:pt x="1643" y="19514"/>
                </a:cubicBezTo>
                <a:cubicBezTo>
                  <a:pt x="2288" y="20490"/>
                  <a:pt x="3018" y="20945"/>
                  <a:pt x="4115" y="21075"/>
                </a:cubicBezTo>
                <a:cubicBezTo>
                  <a:pt x="5211" y="21206"/>
                  <a:pt x="6500" y="20446"/>
                  <a:pt x="8284" y="20295"/>
                </a:cubicBezTo>
                <a:cubicBezTo>
                  <a:pt x="10068" y="20143"/>
                  <a:pt x="13034" y="20577"/>
                  <a:pt x="14796" y="20143"/>
                </a:cubicBezTo>
                <a:cubicBezTo>
                  <a:pt x="16559" y="19709"/>
                  <a:pt x="17741" y="19080"/>
                  <a:pt x="18815" y="17627"/>
                </a:cubicBezTo>
                <a:cubicBezTo>
                  <a:pt x="19890" y="16174"/>
                  <a:pt x="21137" y="13572"/>
                  <a:pt x="21287" y="11381"/>
                </a:cubicBezTo>
                <a:cubicBezTo>
                  <a:pt x="21438" y="9191"/>
                  <a:pt x="20922" y="6393"/>
                  <a:pt x="19740" y="4528"/>
                </a:cubicBezTo>
                <a:cubicBezTo>
                  <a:pt x="18558" y="2663"/>
                  <a:pt x="16344" y="690"/>
                  <a:pt x="14173" y="148"/>
                </a:cubicBezTo>
                <a:cubicBezTo>
                  <a:pt x="12002" y="-394"/>
                  <a:pt x="8349" y="668"/>
                  <a:pt x="6436" y="1405"/>
                </a:cubicBezTo>
                <a:close/>
              </a:path>
            </a:pathLst>
          </a:custGeom>
          <a:solidFill>
            <a:srgbClr val="00CCFF"/>
          </a:solidFill>
          <a:ln w="3175">
            <a:solidFill/>
            <a:round/>
          </a:ln>
        </p:spPr>
        <p:txBody>
          <a:bodyPr lIns="0" tIns="0" rIns="0" bIns="0"/>
          <a:lstStyle/>
          <a:p>
            <a:pPr defTabSz="642937">
              <a:defRPr sz="1400">
                <a:latin typeface="Comic Sans MS"/>
                <a:ea typeface="Comic Sans MS"/>
                <a:cs typeface="Comic Sans MS"/>
                <a:sym typeface="Comic Sans MS"/>
              </a:defRPr>
            </a:pPr>
            <a:endParaRPr sz="1400"/>
          </a:p>
        </p:txBody>
      </p:sp>
      <p:sp>
        <p:nvSpPr>
          <p:cNvPr id="1182" name="Shape 1182"/>
          <p:cNvSpPr/>
          <p:nvPr/>
        </p:nvSpPr>
        <p:spPr>
          <a:xfrm>
            <a:off x="8401051" y="3979863"/>
            <a:ext cx="149225" cy="3369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defTabSz="642937">
              <a:defRPr sz="1100">
                <a:solidFill>
                  <a:srgbClr val="FF0000"/>
                </a:solidFill>
                <a:latin typeface="Gill Sans MT"/>
                <a:ea typeface="Gill Sans MT"/>
                <a:cs typeface="Gill Sans MT"/>
                <a:sym typeface="Gill Sans MT"/>
              </a:defRPr>
            </a:lvl1pPr>
          </a:lstStyle>
          <a:p>
            <a:pPr lvl="0">
              <a:defRPr sz="1800">
                <a:solidFill>
                  <a:srgbClr val="000000"/>
                </a:solidFill>
              </a:defRPr>
            </a:pPr>
            <a:r>
              <a:rPr/>
              <a:t>B</a:t>
            </a:r>
          </a:p>
        </p:txBody>
      </p:sp>
      <p:grpSp>
        <p:nvGrpSpPr>
          <p:cNvPr id="1187" name="Group 1187"/>
          <p:cNvGrpSpPr/>
          <p:nvPr/>
        </p:nvGrpSpPr>
        <p:grpSpPr>
          <a:xfrm>
            <a:off x="7358063" y="3943350"/>
            <a:ext cx="931863" cy="788988"/>
            <a:chOff x="0" y="0"/>
            <a:chExt cx="931862" cy="788987"/>
          </a:xfrm>
        </p:grpSpPr>
        <p:grpSp>
          <p:nvGrpSpPr>
            <p:cNvPr id="1185" name="Group 1185"/>
            <p:cNvGrpSpPr/>
            <p:nvPr/>
          </p:nvGrpSpPr>
          <p:grpSpPr>
            <a:xfrm>
              <a:off x="0" y="0"/>
              <a:ext cx="931863" cy="788988"/>
              <a:chOff x="0" y="0"/>
              <a:chExt cx="931862" cy="788987"/>
            </a:xfrm>
          </p:grpSpPr>
          <p:pic>
            <p:nvPicPr>
              <p:cNvPr id="1183" name="desktop_computer_stylized_medium.png" descr="desktop_computer_stylized_medium"/>
              <p:cNvPicPr/>
              <p:nvPr/>
            </p:nvPicPr>
            <p:blipFill>
              <a:blip r:embed="rId2" cstate="print">
                <a:extLst/>
              </a:blip>
              <a:stretch>
                <a:fillRect/>
              </a:stretch>
            </p:blipFill>
            <p:spPr>
              <a:xfrm flipH="1">
                <a:off x="0" y="0"/>
                <a:ext cx="931863" cy="788988"/>
              </a:xfrm>
              <a:prstGeom prst="rect">
                <a:avLst/>
              </a:prstGeom>
              <a:ln w="12700" cap="flat">
                <a:noFill/>
                <a:miter lim="400000"/>
              </a:ln>
              <a:effectLst/>
            </p:spPr>
          </p:pic>
          <p:sp>
            <p:nvSpPr>
              <p:cNvPr id="1184" name="Shape 1184"/>
              <p:cNvSpPr/>
              <p:nvPr/>
            </p:nvSpPr>
            <p:spPr>
              <a:xfrm flipH="1">
                <a:off x="397082" y="75685"/>
                <a:ext cx="453089" cy="361294"/>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3" y="821"/>
                    </a:lnTo>
                    <a:lnTo>
                      <a:pt x="21600" y="17256"/>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sp>
          <p:nvSpPr>
            <p:cNvPr id="1186" name="Shape 1186"/>
            <p:cNvSpPr/>
            <p:nvPr/>
          </p:nvSpPr>
          <p:spPr>
            <a:xfrm rot="16200000">
              <a:off x="239503" y="254528"/>
              <a:ext cx="117319" cy="180213"/>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grpSp>
        <p:nvGrpSpPr>
          <p:cNvPr id="1199" name="Group 1199"/>
          <p:cNvGrpSpPr/>
          <p:nvPr/>
        </p:nvGrpSpPr>
        <p:grpSpPr>
          <a:xfrm>
            <a:off x="4200525" y="4571993"/>
            <a:ext cx="1192212" cy="393700"/>
            <a:chOff x="0" y="-6"/>
            <a:chExt cx="1192210" cy="393698"/>
          </a:xfrm>
        </p:grpSpPr>
        <p:sp>
          <p:nvSpPr>
            <p:cNvPr id="1188" name="Shape 1188"/>
            <p:cNvSpPr/>
            <p:nvPr/>
          </p:nvSpPr>
          <p:spPr>
            <a:xfrm rot="16200000">
              <a:off x="1035301" y="104576"/>
              <a:ext cx="129276" cy="184546"/>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nvGrpSpPr>
            <p:cNvPr id="1197" name="Group 1197"/>
            <p:cNvGrpSpPr/>
            <p:nvPr/>
          </p:nvGrpSpPr>
          <p:grpSpPr>
            <a:xfrm>
              <a:off x="175734" y="-7"/>
              <a:ext cx="842819" cy="393699"/>
              <a:chOff x="-21" y="-6"/>
              <a:chExt cx="842818" cy="393698"/>
            </a:xfrm>
          </p:grpSpPr>
          <p:sp>
            <p:nvSpPr>
              <p:cNvPr id="1189" name="Shape 1189"/>
              <p:cNvSpPr/>
              <p:nvPr/>
            </p:nvSpPr>
            <p:spPr>
              <a:xfrm>
                <a:off x="3405" y="174050"/>
                <a:ext cx="835934" cy="219642"/>
              </a:xfrm>
              <a:custGeom>
                <a:avLst/>
                <a:gdLst/>
                <a:ahLst/>
                <a:cxnLst>
                  <a:cxn ang="0">
                    <a:pos x="wd2" y="hd2"/>
                  </a:cxn>
                  <a:cxn ang="5400000">
                    <a:pos x="wd2" y="hd2"/>
                  </a:cxn>
                  <a:cxn ang="10800000">
                    <a:pos x="wd2" y="hd2"/>
                  </a:cxn>
                  <a:cxn ang="16200000">
                    <a:pos x="wd2" y="hd2"/>
                  </a:cxn>
                </a:cxnLst>
                <a:rect l="0" t="0" r="r" b="b"/>
                <a:pathLst>
                  <a:path w="19679" h="19679" extrusionOk="0">
                    <a:moveTo>
                      <a:pt x="16797" y="2881"/>
                    </a:moveTo>
                    <a:cubicBezTo>
                      <a:pt x="20640" y="6724"/>
                      <a:pt x="20640" y="12953"/>
                      <a:pt x="16797" y="16796"/>
                    </a:cubicBezTo>
                    <a:cubicBezTo>
                      <a:pt x="12954" y="20639"/>
                      <a:pt x="6725" y="20639"/>
                      <a:pt x="2882" y="16796"/>
                    </a:cubicBezTo>
                    <a:cubicBezTo>
                      <a:pt x="-960" y="12953"/>
                      <a:pt x="-960" y="6724"/>
                      <a:pt x="2882" y="2881"/>
                    </a:cubicBezTo>
                    <a:cubicBezTo>
                      <a:pt x="6725" y="-961"/>
                      <a:pt x="12954" y="-961"/>
                      <a:pt x="16797" y="2881"/>
                    </a:cubicBezTo>
                  </a:path>
                </a:pathLst>
              </a:custGeom>
              <a:gradFill flip="none" rotWithShape="1">
                <a:gsLst>
                  <a:gs pos="0">
                    <a:srgbClr val="CCCCFF"/>
                  </a:gs>
                  <a:gs pos="100000">
                    <a:srgbClr val="FFFFFF"/>
                  </a:gs>
                </a:gsLst>
                <a:lin ang="0" scaled="0"/>
              </a:gradFill>
              <a:ln w="3175" cap="flat">
                <a:solidFill>
                  <a:srgbClr val="000000"/>
                </a:solidFill>
                <a:prstDash val="solid"/>
                <a:round/>
              </a:ln>
              <a:effectLst/>
            </p:spPr>
            <p:txBody>
              <a:bodyPr wrap="square" lIns="0" tIns="0" rIns="0" bIns="0" numCol="1" anchor="ctr">
                <a:noAutofit/>
              </a:bodyPr>
              <a:lstStyle/>
              <a:p>
                <a:pPr defTabSz="642937">
                  <a:defRPr sz="1600">
                    <a:latin typeface="Times New Roman"/>
                    <a:ea typeface="Times New Roman"/>
                    <a:cs typeface="Times New Roman"/>
                    <a:sym typeface="Times New Roman"/>
                  </a:defRPr>
                </a:pPr>
                <a:endParaRPr/>
              </a:p>
            </p:txBody>
          </p:sp>
          <p:sp>
            <p:nvSpPr>
              <p:cNvPr id="1190" name="Shape 1190"/>
              <p:cNvSpPr/>
              <p:nvPr/>
            </p:nvSpPr>
            <p:spPr>
              <a:xfrm>
                <a:off x="3426" y="149191"/>
                <a:ext cx="839372" cy="136753"/>
              </a:xfrm>
              <a:prstGeom prst="rect">
                <a:avLst/>
              </a:prstGeom>
              <a:gradFill flip="none" rotWithShape="1">
                <a:gsLst>
                  <a:gs pos="0">
                    <a:srgbClr val="CCCCFF"/>
                  </a:gs>
                  <a:gs pos="100000">
                    <a:srgbClr val="FFFFFF"/>
                  </a:gs>
                </a:gsLst>
                <a:lin ang="0" scaled="0"/>
              </a:gradFill>
              <a:ln w="12700" cap="flat">
                <a:noFill/>
                <a:miter lim="400000"/>
              </a:ln>
              <a:effectLst/>
            </p:spPr>
            <p:txBody>
              <a:bodyPr wrap="square" lIns="0" tIns="0" rIns="0" bIns="0" numCol="1" anchor="ctr">
                <a:noAutofit/>
              </a:bodyPr>
              <a:lstStyle/>
              <a:p>
                <a:pPr defTabSz="642937">
                  <a:defRPr sz="1600">
                    <a:latin typeface="Times New Roman"/>
                    <a:ea typeface="Times New Roman"/>
                    <a:cs typeface="Times New Roman"/>
                    <a:sym typeface="Times New Roman"/>
                  </a:defRPr>
                </a:pPr>
                <a:endParaRPr/>
              </a:p>
            </p:txBody>
          </p:sp>
          <p:sp>
            <p:nvSpPr>
              <p:cNvPr id="1191" name="Shape 1191"/>
              <p:cNvSpPr/>
              <p:nvPr/>
            </p:nvSpPr>
            <p:spPr>
              <a:xfrm>
                <a:off x="-22" y="-7"/>
                <a:ext cx="835936" cy="256939"/>
              </a:xfrm>
              <a:custGeom>
                <a:avLst/>
                <a:gdLst/>
                <a:ahLst/>
                <a:cxnLst>
                  <a:cxn ang="0">
                    <a:pos x="wd2" y="hd2"/>
                  </a:cxn>
                  <a:cxn ang="5400000">
                    <a:pos x="wd2" y="hd2"/>
                  </a:cxn>
                  <a:cxn ang="10800000">
                    <a:pos x="wd2" y="hd2"/>
                  </a:cxn>
                  <a:cxn ang="16200000">
                    <a:pos x="wd2" y="hd2"/>
                  </a:cxn>
                </a:cxnLst>
                <a:rect l="0" t="0" r="r" b="b"/>
                <a:pathLst>
                  <a:path w="19679" h="19679" extrusionOk="0">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path>
                </a:pathLst>
              </a:custGeom>
              <a:gradFill flip="none" rotWithShape="1">
                <a:gsLst>
                  <a:gs pos="0">
                    <a:srgbClr val="CCCCFF"/>
                  </a:gs>
                  <a:gs pos="100000">
                    <a:srgbClr val="FFFFFF"/>
                  </a:gs>
                </a:gsLst>
                <a:lin ang="0" scaled="0"/>
              </a:gradFill>
              <a:ln w="3175" cap="flat">
                <a:solidFill>
                  <a:srgbClr val="000000"/>
                </a:solidFill>
                <a:prstDash val="solid"/>
                <a:round/>
              </a:ln>
              <a:effectLst/>
            </p:spPr>
            <p:txBody>
              <a:bodyPr wrap="square" lIns="0" tIns="0" rIns="0" bIns="0" numCol="1" anchor="ctr">
                <a:noAutofit/>
              </a:bodyPr>
              <a:lstStyle/>
              <a:p>
                <a:pPr defTabSz="642937">
                  <a:defRPr sz="1600">
                    <a:latin typeface="Times New Roman"/>
                    <a:ea typeface="Times New Roman"/>
                    <a:cs typeface="Times New Roman"/>
                    <a:sym typeface="Times New Roman"/>
                  </a:defRPr>
                </a:pPr>
                <a:endParaRPr/>
              </a:p>
            </p:txBody>
          </p:sp>
          <p:grpSp>
            <p:nvGrpSpPr>
              <p:cNvPr id="1194" name="Group 1194"/>
              <p:cNvGrpSpPr/>
              <p:nvPr/>
            </p:nvGrpSpPr>
            <p:grpSpPr>
              <a:xfrm>
                <a:off x="167874" y="66307"/>
                <a:ext cx="472767" cy="120183"/>
                <a:chOff x="0" y="0"/>
                <a:chExt cx="472766" cy="120182"/>
              </a:xfrm>
            </p:grpSpPr>
            <p:sp>
              <p:nvSpPr>
                <p:cNvPr id="1192" name="Shape 1192"/>
                <p:cNvSpPr/>
                <p:nvPr/>
              </p:nvSpPr>
              <p:spPr>
                <a:xfrm>
                  <a:off x="0" y="0"/>
                  <a:ext cx="472767" cy="12018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6689" y="21600"/>
                      </a:lnTo>
                      <a:lnTo>
                        <a:pt x="13379" y="0"/>
                      </a:lnTo>
                      <a:lnTo>
                        <a:pt x="21600" y="0"/>
                      </a:lnTo>
                    </a:path>
                  </a:pathLst>
                </a:custGeom>
                <a:noFill/>
                <a:ln w="3175" cap="flat">
                  <a:solidFill>
                    <a:srgbClr val="000000"/>
                  </a:solidFill>
                  <a:prstDash val="solid"/>
                  <a:round/>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sp>
              <p:nvSpPr>
                <p:cNvPr id="1193" name="Shape 1193"/>
                <p:cNvSpPr/>
                <p:nvPr/>
              </p:nvSpPr>
              <p:spPr>
                <a:xfrm>
                  <a:off x="21351" y="0"/>
                  <a:ext cx="430067" cy="12018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7353" y="0"/>
                      </a:lnTo>
                      <a:lnTo>
                        <a:pt x="14707" y="21600"/>
                      </a:lnTo>
                      <a:lnTo>
                        <a:pt x="21600" y="21600"/>
                      </a:lnTo>
                    </a:path>
                  </a:pathLst>
                </a:custGeom>
                <a:noFill/>
                <a:ln w="3175" cap="flat">
                  <a:solidFill>
                    <a:srgbClr val="000000"/>
                  </a:solidFill>
                  <a:prstDash val="solid"/>
                  <a:round/>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sp>
            <p:nvSpPr>
              <p:cNvPr id="1195" name="Shape 1195"/>
              <p:cNvSpPr/>
              <p:nvPr/>
            </p:nvSpPr>
            <p:spPr>
              <a:xfrm flipH="1">
                <a:off x="3426" y="120181"/>
                <a:ext cx="2" cy="174058"/>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1196" name="Shape 1196"/>
              <p:cNvSpPr/>
              <p:nvPr/>
            </p:nvSpPr>
            <p:spPr>
              <a:xfrm>
                <a:off x="835944" y="128470"/>
                <a:ext cx="2" cy="169913"/>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grpSp>
        <p:sp>
          <p:nvSpPr>
            <p:cNvPr id="1198" name="Shape 1198"/>
            <p:cNvSpPr/>
            <p:nvPr/>
          </p:nvSpPr>
          <p:spPr>
            <a:xfrm rot="16200000">
              <a:off x="28370" y="114125"/>
              <a:ext cx="127806" cy="184545"/>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grpSp>
        <p:nvGrpSpPr>
          <p:cNvPr id="1204" name="Group 1204"/>
          <p:cNvGrpSpPr/>
          <p:nvPr/>
        </p:nvGrpSpPr>
        <p:grpSpPr>
          <a:xfrm>
            <a:off x="2100263" y="5124450"/>
            <a:ext cx="647693" cy="477838"/>
            <a:chOff x="0" y="0"/>
            <a:chExt cx="647691" cy="477837"/>
          </a:xfrm>
        </p:grpSpPr>
        <p:sp>
          <p:nvSpPr>
            <p:cNvPr id="1200" name="Shape 1200"/>
            <p:cNvSpPr/>
            <p:nvPr/>
          </p:nvSpPr>
          <p:spPr>
            <a:xfrm rot="16200000">
              <a:off x="534851" y="211092"/>
              <a:ext cx="68893" cy="156789"/>
            </a:xfrm>
            <a:prstGeom prst="rect">
              <a:avLst/>
            </a:prstGeom>
            <a:gradFill flip="none" rotWithShape="1">
              <a:gsLst>
                <a:gs pos="0">
                  <a:srgbClr val="008000"/>
                </a:gs>
                <a:gs pos="50000">
                  <a:srgbClr val="FFFFFF"/>
                </a:gs>
                <a:gs pos="100000">
                  <a:srgbClr val="008000"/>
                </a:gs>
              </a:gsLst>
              <a:lin ang="0" scaled="0"/>
            </a:gradFill>
            <a:ln w="3175" cap="flat">
              <a:solidFill>
                <a:srgbClr val="008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grpSp>
          <p:nvGrpSpPr>
            <p:cNvPr id="1203" name="Group 1203"/>
            <p:cNvGrpSpPr/>
            <p:nvPr/>
          </p:nvGrpSpPr>
          <p:grpSpPr>
            <a:xfrm>
              <a:off x="0" y="0"/>
              <a:ext cx="590836" cy="477838"/>
              <a:chOff x="0" y="0"/>
              <a:chExt cx="590835" cy="477837"/>
            </a:xfrm>
          </p:grpSpPr>
          <p:pic>
            <p:nvPicPr>
              <p:cNvPr id="1201" name="desktop_computer_stylized_medium.png" descr="desktop_computer_stylized_medium"/>
              <p:cNvPicPr/>
              <p:nvPr/>
            </p:nvPicPr>
            <p:blipFill>
              <a:blip r:embed="rId4" cstate="print">
                <a:extLst/>
              </a:blip>
              <a:stretch>
                <a:fillRect/>
              </a:stretch>
            </p:blipFill>
            <p:spPr>
              <a:xfrm flipH="1">
                <a:off x="0" y="0"/>
                <a:ext cx="590836" cy="477838"/>
              </a:xfrm>
              <a:prstGeom prst="rect">
                <a:avLst/>
              </a:prstGeom>
              <a:ln w="12700" cap="flat">
                <a:noFill/>
                <a:miter lim="400000"/>
              </a:ln>
              <a:effectLst/>
            </p:spPr>
          </p:pic>
          <p:sp>
            <p:nvSpPr>
              <p:cNvPr id="1202" name="Shape 1202"/>
              <p:cNvSpPr/>
              <p:nvPr/>
            </p:nvSpPr>
            <p:spPr>
              <a:xfrm flipH="1">
                <a:off x="251751" y="45837"/>
                <a:ext cx="287289" cy="218802"/>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202" y="821"/>
                    </a:lnTo>
                    <a:lnTo>
                      <a:pt x="21600" y="17257"/>
                    </a:lnTo>
                    <a:lnTo>
                      <a:pt x="4732" y="21600"/>
                    </a:lnTo>
                    <a:lnTo>
                      <a:pt x="0" y="0"/>
                    </a:lnTo>
                    <a:close/>
                  </a:path>
                </a:pathLst>
              </a:custGeom>
              <a:gradFill flip="none" rotWithShape="1">
                <a:gsLst>
                  <a:gs pos="0">
                    <a:srgbClr val="000099"/>
                  </a:gs>
                  <a:gs pos="100000">
                    <a:srgbClr val="FFFFFF"/>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grpSp>
      </p:grpSp>
      <p:sp>
        <p:nvSpPr>
          <p:cNvPr id="1205" name="Shape 1205"/>
          <p:cNvSpPr>
            <a:spLocks noGrp="1"/>
          </p:cNvSpPr>
          <p:nvPr>
            <p:ph type="title"/>
          </p:nvPr>
        </p:nvSpPr>
        <p:spPr>
          <a:xfrm>
            <a:off x="1223962" y="220663"/>
            <a:ext cx="7386638" cy="1054100"/>
          </a:xfrm>
          <a:prstGeom prst="rect">
            <a:avLst/>
          </a:prstGeom>
          <a:extLst>
            <a:ext uri="{C572A759-6A51-4108-AA02-DFA0A04FC94B}">
              <ma14:wrappingTextBoxFlag xmlns:ma14="http://schemas.microsoft.com/office/mac/drawingml/2011/main" xmlns="" val="1"/>
            </a:ext>
          </a:extLst>
        </p:spPr>
        <p:txBody>
          <a:bodyPr lIns="29674" tIns="29674" rIns="29674" bIns="29674" anchor="ctr">
            <a:normAutofit/>
          </a:bodyPr>
          <a:lstStyle>
            <a:lvl1pPr defTabSz="642937">
              <a:defRPr sz="2600">
                <a:solidFill>
                  <a:srgbClr val="000099"/>
                </a:solidFill>
                <a:latin typeface="Gill Sans MT"/>
                <a:ea typeface="Gill Sans MT"/>
                <a:cs typeface="Gill Sans MT"/>
                <a:sym typeface="Gill Sans MT"/>
              </a:defRPr>
            </a:lvl1pPr>
          </a:lstStyle>
          <a:p>
            <a:pPr lvl="0">
              <a:defRPr sz="1800">
                <a:solidFill>
                  <a:srgbClr val="000000"/>
                </a:solidFill>
              </a:defRPr>
            </a:pPr>
            <a:r>
              <a:rPr dirty="0"/>
              <a:t>Addressing: routing to another LAN</a:t>
            </a:r>
          </a:p>
        </p:txBody>
      </p:sp>
      <p:sp>
        <p:nvSpPr>
          <p:cNvPr id="1206" name="Shape 1206"/>
          <p:cNvSpPr/>
          <p:nvPr/>
        </p:nvSpPr>
        <p:spPr>
          <a:xfrm>
            <a:off x="1384301" y="1220789"/>
            <a:ext cx="7173913" cy="295377"/>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marL="114300" indent="-114300" defTabSz="642937">
              <a:lnSpc>
                <a:spcPct val="85000"/>
              </a:lnSpc>
              <a:spcBef>
                <a:spcPts val="400"/>
              </a:spcBef>
              <a:buClr>
                <a:srgbClr val="000099"/>
              </a:buClr>
              <a:buSzPct val="65000"/>
              <a:buFont typeface="Wingdings"/>
              <a:buChar char="❖"/>
              <a:defRPr sz="1200">
                <a:latin typeface="Gill Sans MT"/>
                <a:ea typeface="Gill Sans MT"/>
                <a:cs typeface="Gill Sans MT"/>
                <a:sym typeface="Gill Sans MT"/>
              </a:defRPr>
            </a:lvl1pPr>
          </a:lstStyle>
          <a:p>
            <a:pPr lvl="0">
              <a:defRPr sz="1800"/>
            </a:pPr>
            <a:r>
              <a:rPr/>
              <a:t>R forwards datagram with IP source A, destination B </a:t>
            </a:r>
          </a:p>
        </p:txBody>
      </p:sp>
      <p:sp>
        <p:nvSpPr>
          <p:cNvPr id="1207" name="Shape 1207"/>
          <p:cNvSpPr/>
          <p:nvPr/>
        </p:nvSpPr>
        <p:spPr>
          <a:xfrm>
            <a:off x="1395413" y="1550988"/>
            <a:ext cx="7175501" cy="530826"/>
          </a:xfrm>
          <a:prstGeom prst="rect">
            <a:avLst/>
          </a:prstGeom>
          <a:ln w="12700">
            <a:miter lim="400000"/>
          </a:ln>
          <a:extLst>
            <a:ext uri="{C572A759-6A51-4108-AA02-DFA0A04FC94B}">
              <ma14:wrappingTextBoxFlag xmlns:ma14="http://schemas.microsoft.com/office/mac/drawingml/2011/main" xmlns="" val="1"/>
            </a:ext>
          </a:extLst>
        </p:spPr>
        <p:txBody>
          <a:bodyPr lIns="29674" tIns="29674" rIns="29674" bIns="29674">
            <a:spAutoFit/>
          </a:bodyPr>
          <a:lstStyle>
            <a:lvl1pPr marL="114300" indent="-114300" defTabSz="642937">
              <a:lnSpc>
                <a:spcPct val="85000"/>
              </a:lnSpc>
              <a:spcBef>
                <a:spcPts val="400"/>
              </a:spcBef>
              <a:buClr>
                <a:srgbClr val="000099"/>
              </a:buClr>
              <a:buSzPct val="65000"/>
              <a:buFont typeface="Wingdings"/>
              <a:buChar char="❖"/>
              <a:defRPr sz="1200">
                <a:latin typeface="Gill Sans MT"/>
                <a:ea typeface="Gill Sans MT"/>
                <a:cs typeface="Gill Sans MT"/>
                <a:sym typeface="Gill Sans MT"/>
              </a:defRPr>
            </a:lvl1pPr>
          </a:lstStyle>
          <a:p>
            <a:pPr lvl="0">
              <a:defRPr sz="1800"/>
            </a:pPr>
            <a:r>
              <a:rPr/>
              <a:t>R creates link-layer frame with B's MAC address as dest, frame contains A-to-B IP datagram</a:t>
            </a:r>
          </a:p>
        </p:txBody>
      </p:sp>
      <p:sp>
        <p:nvSpPr>
          <p:cNvPr id="1208" name="Shape 1208"/>
          <p:cNvSpPr/>
          <p:nvPr/>
        </p:nvSpPr>
        <p:spPr>
          <a:xfrm>
            <a:off x="6934201" y="2894013"/>
            <a:ext cx="290513" cy="731804"/>
          </a:xfrm>
          <a:custGeom>
            <a:avLst/>
            <a:gdLst/>
            <a:ahLst/>
            <a:cxnLst>
              <a:cxn ang="0">
                <a:pos x="wd2" y="hd2"/>
              </a:cxn>
              <a:cxn ang="5400000">
                <a:pos x="wd2" y="hd2"/>
              </a:cxn>
              <a:cxn ang="10800000">
                <a:pos x="wd2" y="hd2"/>
              </a:cxn>
              <a:cxn ang="16200000">
                <a:pos x="wd2" y="hd2"/>
              </a:cxn>
            </a:cxnLst>
            <a:rect l="0" t="0" r="r" b="b"/>
            <a:pathLst>
              <a:path w="21600" h="21600" extrusionOk="0">
                <a:moveTo>
                  <a:pt x="0" y="16200"/>
                </a:moveTo>
                <a:lnTo>
                  <a:pt x="5399" y="16200"/>
                </a:lnTo>
                <a:lnTo>
                  <a:pt x="5399" y="0"/>
                </a:lnTo>
                <a:lnTo>
                  <a:pt x="16200" y="0"/>
                </a:lnTo>
                <a:lnTo>
                  <a:pt x="16200" y="16200"/>
                </a:lnTo>
                <a:lnTo>
                  <a:pt x="21600" y="16200"/>
                </a:lnTo>
                <a:lnTo>
                  <a:pt x="10800" y="21600"/>
                </a:lnTo>
                <a:close/>
              </a:path>
            </a:pathLst>
          </a:custGeom>
          <a:gradFill>
            <a:gsLst>
              <a:gs pos="0">
                <a:srgbClr val="FF0000"/>
              </a:gs>
              <a:gs pos="100000">
                <a:srgbClr val="FFFFFF"/>
              </a:gs>
            </a:gsLst>
            <a:lin ang="16200000"/>
          </a:gradFill>
          <a:ln w="3175">
            <a:solidFill>
              <a:srgbClr val="FFFFFF"/>
            </a:solidFill>
            <a:round/>
          </a:ln>
        </p:spPr>
        <p:txBody>
          <a:bodyPr lIns="0" tIns="0" rIns="0" bIns="0" anchor="ctr"/>
          <a:lstStyle/>
          <a:p>
            <a:pPr defTabSz="642937">
              <a:defRPr sz="1600">
                <a:latin typeface="Gill Sans MT"/>
                <a:ea typeface="Gill Sans MT"/>
                <a:cs typeface="Gill Sans MT"/>
                <a:sym typeface="Gill Sans MT"/>
              </a:defRPr>
            </a:pPr>
            <a:endParaRPr/>
          </a:p>
        </p:txBody>
      </p:sp>
      <p:grpSp>
        <p:nvGrpSpPr>
          <p:cNvPr id="1214" name="Group 1214"/>
          <p:cNvGrpSpPr/>
          <p:nvPr/>
        </p:nvGrpSpPr>
        <p:grpSpPr>
          <a:xfrm>
            <a:off x="6478588" y="2486024"/>
            <a:ext cx="1138240" cy="701678"/>
            <a:chOff x="0" y="-1"/>
            <a:chExt cx="1138238" cy="701677"/>
          </a:xfrm>
        </p:grpSpPr>
        <p:grpSp>
          <p:nvGrpSpPr>
            <p:cNvPr id="1212" name="Group 1212"/>
            <p:cNvGrpSpPr/>
            <p:nvPr/>
          </p:nvGrpSpPr>
          <p:grpSpPr>
            <a:xfrm>
              <a:off x="49831" y="476083"/>
              <a:ext cx="1012733" cy="225593"/>
              <a:chOff x="0" y="1"/>
              <a:chExt cx="1012731" cy="225591"/>
            </a:xfrm>
          </p:grpSpPr>
          <p:sp>
            <p:nvSpPr>
              <p:cNvPr id="1209" name="Shape 1209"/>
              <p:cNvSpPr/>
              <p:nvPr/>
            </p:nvSpPr>
            <p:spPr>
              <a:xfrm>
                <a:off x="0" y="1465"/>
                <a:ext cx="1012732" cy="224128"/>
              </a:xfrm>
              <a:prstGeom prst="rect">
                <a:avLst/>
              </a:prstGeom>
              <a:solidFill>
                <a:srgbClr val="00CC99"/>
              </a:solidFill>
              <a:ln w="3175" cap="flat">
                <a:solidFill>
                  <a:srgbClr val="000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sp>
            <p:nvSpPr>
              <p:cNvPr id="1210" name="Shape 1210"/>
              <p:cNvSpPr/>
              <p:nvPr/>
            </p:nvSpPr>
            <p:spPr>
              <a:xfrm flipH="1">
                <a:off x="155353" y="0"/>
                <a:ext cx="2" cy="222663"/>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sp>
            <p:nvSpPr>
              <p:cNvPr id="1211" name="Shape 1211"/>
              <p:cNvSpPr/>
              <p:nvPr/>
            </p:nvSpPr>
            <p:spPr>
              <a:xfrm flipH="1">
                <a:off x="287257" y="2929"/>
                <a:ext cx="2" cy="222664"/>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grpSp>
        <p:sp>
          <p:nvSpPr>
            <p:cNvPr id="1213" name="Shape 1213"/>
            <p:cNvSpPr/>
            <p:nvPr/>
          </p:nvSpPr>
          <p:spPr>
            <a:xfrm>
              <a:off x="0" y="-1"/>
              <a:ext cx="1138238" cy="39078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p>
              <a:pPr defTabSz="642937">
                <a:defRPr sz="1800"/>
              </a:pPr>
              <a:r>
                <a:rPr sz="700">
                  <a:latin typeface="Arial"/>
                  <a:ea typeface="Arial"/>
                  <a:cs typeface="Arial"/>
                  <a:sym typeface="Arial"/>
                </a:rPr>
                <a:t>IP src: 111.111.111.111</a:t>
              </a:r>
            </a:p>
            <a:p>
              <a:pPr defTabSz="642937">
                <a:defRPr sz="1800"/>
              </a:pPr>
              <a:r>
                <a:rPr sz="700">
                  <a:latin typeface="Arial"/>
                  <a:ea typeface="Arial"/>
                  <a:cs typeface="Arial"/>
                  <a:sym typeface="Arial"/>
                </a:rPr>
                <a:t>   IP dest: 222.222.222.222</a:t>
              </a:r>
            </a:p>
          </p:txBody>
        </p:sp>
      </p:grpSp>
      <p:grpSp>
        <p:nvGrpSpPr>
          <p:cNvPr id="1217" name="Group 1217"/>
          <p:cNvGrpSpPr/>
          <p:nvPr/>
        </p:nvGrpSpPr>
        <p:grpSpPr>
          <a:xfrm>
            <a:off x="6592888" y="2717801"/>
            <a:ext cx="134939" cy="355601"/>
            <a:chOff x="0" y="0"/>
            <a:chExt cx="134937" cy="355599"/>
          </a:xfrm>
        </p:grpSpPr>
        <p:sp>
          <p:nvSpPr>
            <p:cNvPr id="1215" name="Shape 1215"/>
            <p:cNvSpPr/>
            <p:nvPr/>
          </p:nvSpPr>
          <p:spPr>
            <a:xfrm flipH="1">
              <a:off x="-1" y="0"/>
              <a:ext cx="3" cy="355600"/>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sp>
          <p:nvSpPr>
            <p:cNvPr id="1216" name="Shape 1216"/>
            <p:cNvSpPr/>
            <p:nvPr/>
          </p:nvSpPr>
          <p:spPr>
            <a:xfrm flipH="1">
              <a:off x="134936" y="169751"/>
              <a:ext cx="2" cy="184387"/>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grpSp>
      <p:grpSp>
        <p:nvGrpSpPr>
          <p:cNvPr id="1230" name="Group 1230"/>
          <p:cNvGrpSpPr/>
          <p:nvPr/>
        </p:nvGrpSpPr>
        <p:grpSpPr>
          <a:xfrm>
            <a:off x="6086475" y="2109786"/>
            <a:ext cx="1609656" cy="1401766"/>
            <a:chOff x="0" y="-1"/>
            <a:chExt cx="1609654" cy="1401764"/>
          </a:xfrm>
        </p:grpSpPr>
        <p:sp>
          <p:nvSpPr>
            <p:cNvPr id="1218" name="Shape 1218"/>
            <p:cNvSpPr/>
            <p:nvPr/>
          </p:nvSpPr>
          <p:spPr>
            <a:xfrm>
              <a:off x="0" y="-1"/>
              <a:ext cx="1385602" cy="39078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p>
              <a:pPr defTabSz="642937">
                <a:defRPr sz="1800"/>
              </a:pPr>
              <a:r>
                <a:rPr sz="700">
                  <a:latin typeface="Arial"/>
                  <a:ea typeface="Arial"/>
                  <a:cs typeface="Arial"/>
                  <a:sym typeface="Arial"/>
                </a:rPr>
                <a:t>MAC src: </a:t>
              </a:r>
              <a:r>
                <a:rPr sz="700">
                  <a:solidFill>
                    <a:srgbClr val="FF0000"/>
                  </a:solidFill>
                  <a:latin typeface="Arial"/>
                  <a:ea typeface="Arial"/>
                  <a:cs typeface="Arial"/>
                  <a:sym typeface="Arial"/>
                </a:rPr>
                <a:t>1A-23-F9-CD-06-9B</a:t>
              </a:r>
            </a:p>
            <a:p>
              <a:pPr defTabSz="642937">
                <a:defRPr sz="1800"/>
              </a:pPr>
              <a:r>
                <a:rPr sz="700">
                  <a:latin typeface="Arial"/>
                  <a:ea typeface="Arial"/>
                  <a:cs typeface="Arial"/>
                  <a:sym typeface="Arial"/>
                </a:rPr>
                <a:t>  MAC dest: </a:t>
              </a:r>
              <a:r>
                <a:rPr sz="700">
                  <a:solidFill>
                    <a:srgbClr val="FF0000"/>
                  </a:solidFill>
                  <a:latin typeface="Arial"/>
                  <a:ea typeface="Arial"/>
                  <a:cs typeface="Arial"/>
                  <a:sym typeface="Arial"/>
                </a:rPr>
                <a:t>49-BD-D2-C7-56-2A</a:t>
              </a:r>
            </a:p>
          </p:txBody>
        </p:sp>
        <p:grpSp>
          <p:nvGrpSpPr>
            <p:cNvPr id="1225" name="Group 1225"/>
            <p:cNvGrpSpPr/>
            <p:nvPr/>
          </p:nvGrpSpPr>
          <p:grpSpPr>
            <a:xfrm>
              <a:off x="73236" y="1124925"/>
              <a:ext cx="1536418" cy="276838"/>
              <a:chOff x="0" y="1"/>
              <a:chExt cx="1536417" cy="276837"/>
            </a:xfrm>
          </p:grpSpPr>
          <p:sp>
            <p:nvSpPr>
              <p:cNvPr id="1219" name="Shape 1219"/>
              <p:cNvSpPr/>
              <p:nvPr/>
            </p:nvSpPr>
            <p:spPr>
              <a:xfrm>
                <a:off x="0" y="2929"/>
                <a:ext cx="1536418" cy="270967"/>
              </a:xfrm>
              <a:prstGeom prst="rect">
                <a:avLst/>
              </a:prstGeom>
              <a:solidFill>
                <a:srgbClr val="000099"/>
              </a:solidFill>
              <a:ln w="3175" cap="flat">
                <a:solidFill>
                  <a:srgbClr val="000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sp>
            <p:nvSpPr>
              <p:cNvPr id="1220" name="Shape 1220"/>
              <p:cNvSpPr/>
              <p:nvPr/>
            </p:nvSpPr>
            <p:spPr>
              <a:xfrm>
                <a:off x="364713" y="29295"/>
                <a:ext cx="1012122" cy="224108"/>
              </a:xfrm>
              <a:prstGeom prst="rect">
                <a:avLst/>
              </a:prstGeom>
              <a:solidFill>
                <a:srgbClr val="00CC99"/>
              </a:solidFill>
              <a:ln w="3175" cap="flat">
                <a:solidFill>
                  <a:srgbClr val="000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sp>
            <p:nvSpPr>
              <p:cNvPr id="1221" name="Shape 1221"/>
              <p:cNvSpPr/>
              <p:nvPr/>
            </p:nvSpPr>
            <p:spPr>
              <a:xfrm>
                <a:off x="514115" y="33689"/>
                <a:ext cx="2" cy="222644"/>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sp>
            <p:nvSpPr>
              <p:cNvPr id="1222" name="Shape 1222"/>
              <p:cNvSpPr/>
              <p:nvPr/>
            </p:nvSpPr>
            <p:spPr>
              <a:xfrm>
                <a:off x="654727" y="33689"/>
                <a:ext cx="2" cy="222644"/>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sp>
            <p:nvSpPr>
              <p:cNvPr id="1223" name="Shape 1223"/>
              <p:cNvSpPr/>
              <p:nvPr/>
            </p:nvSpPr>
            <p:spPr>
              <a:xfrm flipH="1">
                <a:off x="118641" y="1"/>
                <a:ext cx="2" cy="276838"/>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sp>
            <p:nvSpPr>
              <p:cNvPr id="1224" name="Shape 1224"/>
              <p:cNvSpPr/>
              <p:nvPr/>
            </p:nvSpPr>
            <p:spPr>
              <a:xfrm flipH="1">
                <a:off x="259254" y="1"/>
                <a:ext cx="2" cy="276838"/>
              </a:xfrm>
              <a:prstGeom prst="line">
                <a:avLst/>
              </a:prstGeom>
              <a:noFill/>
              <a:ln w="3175" cap="flat">
                <a:solidFill>
                  <a:srgbClr val="FFFFFF"/>
                </a:solidFill>
                <a:prstDash val="solid"/>
                <a:round/>
              </a:ln>
              <a:effectLst/>
            </p:spPr>
            <p:txBody>
              <a:bodyPr wrap="square" lIns="0" tIns="0" rIns="0" bIns="0" numCol="1" anchor="t">
                <a:noAutofit/>
              </a:bodyPr>
              <a:lstStyle/>
              <a:p>
                <a:pPr defTabSz="457200">
                  <a:defRPr sz="1200"/>
                </a:pPr>
                <a:endParaRPr sz="1200"/>
              </a:p>
            </p:txBody>
          </p:sp>
        </p:grpSp>
        <p:sp>
          <p:nvSpPr>
            <p:cNvPr id="1226" name="Shape 1226"/>
            <p:cNvSpPr/>
            <p:nvPr/>
          </p:nvSpPr>
          <p:spPr>
            <a:xfrm flipV="1">
              <a:off x="127430" y="237288"/>
              <a:ext cx="2932" cy="1028253"/>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defTabSz="457200">
                <a:defRPr sz="1200"/>
              </a:pPr>
              <a:endParaRPr sz="1200"/>
            </a:p>
          </p:txBody>
        </p:sp>
        <p:sp>
          <p:nvSpPr>
            <p:cNvPr id="1227" name="Shape 1227"/>
            <p:cNvSpPr/>
            <p:nvPr/>
          </p:nvSpPr>
          <p:spPr>
            <a:xfrm flipV="1">
              <a:off x="256326" y="389622"/>
              <a:ext cx="2" cy="875919"/>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defTabSz="457200">
                <a:defRPr sz="1200"/>
              </a:pPr>
              <a:endParaRPr sz="1200"/>
            </a:p>
          </p:txBody>
        </p:sp>
        <p:sp>
          <p:nvSpPr>
            <p:cNvPr id="1228" name="Shape 1228"/>
            <p:cNvSpPr/>
            <p:nvPr/>
          </p:nvSpPr>
          <p:spPr>
            <a:xfrm flipH="1" flipV="1">
              <a:off x="505327" y="582968"/>
              <a:ext cx="2932" cy="688432"/>
            </a:xfrm>
            <a:prstGeom prst="line">
              <a:avLst/>
            </a:prstGeom>
            <a:noFill/>
            <a:ln w="3175" cap="flat">
              <a:solidFill>
                <a:srgbClr val="000000"/>
              </a:solidFill>
              <a:prstDash val="solid"/>
              <a:round/>
              <a:headEnd type="triangle" w="med" len="med"/>
            </a:ln>
            <a:effectLst/>
          </p:spPr>
          <p:txBody>
            <a:bodyPr wrap="square" lIns="0" tIns="0" rIns="0" bIns="0" numCol="1" anchor="t">
              <a:noAutofit/>
            </a:bodyPr>
            <a:lstStyle/>
            <a:p>
              <a:pPr defTabSz="457200">
                <a:defRPr sz="1200"/>
              </a:pPr>
              <a:endParaRPr sz="1200"/>
            </a:p>
          </p:txBody>
        </p:sp>
        <p:sp>
          <p:nvSpPr>
            <p:cNvPr id="1229" name="Shape 1229"/>
            <p:cNvSpPr/>
            <p:nvPr/>
          </p:nvSpPr>
          <p:spPr>
            <a:xfrm>
              <a:off x="640082" y="747020"/>
              <a:ext cx="2930" cy="524380"/>
            </a:xfrm>
            <a:prstGeom prst="line">
              <a:avLst/>
            </a:prstGeom>
            <a:noFill/>
            <a:ln w="3175" cap="flat">
              <a:solidFill>
                <a:srgbClr val="000000"/>
              </a:solidFill>
              <a:prstDash val="solid"/>
              <a:round/>
              <a:tailEnd type="triangle" w="med" len="med"/>
            </a:ln>
            <a:effectLst/>
          </p:spPr>
          <p:txBody>
            <a:bodyPr wrap="square" lIns="0" tIns="0" rIns="0" bIns="0" numCol="1" anchor="t">
              <a:noAutofit/>
            </a:bodyPr>
            <a:lstStyle/>
            <a:p>
              <a:pPr defTabSz="457200">
                <a:defRPr sz="1200"/>
              </a:pPr>
              <a:endParaRPr sz="1200"/>
            </a:p>
          </p:txBody>
        </p:sp>
      </p:grpSp>
      <p:grpSp>
        <p:nvGrpSpPr>
          <p:cNvPr id="1238" name="Group 1238"/>
          <p:cNvGrpSpPr/>
          <p:nvPr/>
        </p:nvGrpSpPr>
        <p:grpSpPr>
          <a:xfrm>
            <a:off x="8172451" y="2508251"/>
            <a:ext cx="857252" cy="1803321"/>
            <a:chOff x="1" y="0"/>
            <a:chExt cx="857250" cy="1803319"/>
          </a:xfrm>
        </p:grpSpPr>
        <p:sp>
          <p:nvSpPr>
            <p:cNvPr id="1231" name="Shape 1231"/>
            <p:cNvSpPr/>
            <p:nvPr/>
          </p:nvSpPr>
          <p:spPr>
            <a:xfrm>
              <a:off x="1" y="49809"/>
              <a:ext cx="852813" cy="1753510"/>
            </a:xfrm>
            <a:custGeom>
              <a:avLst/>
              <a:gdLst/>
              <a:ahLst/>
              <a:cxnLst>
                <a:cxn ang="0">
                  <a:pos x="wd2" y="hd2"/>
                </a:cxn>
                <a:cxn ang="5400000">
                  <a:pos x="wd2" y="hd2"/>
                </a:cxn>
                <a:cxn ang="10800000">
                  <a:pos x="wd2" y="hd2"/>
                </a:cxn>
                <a:cxn ang="16200000">
                  <a:pos x="wd2" y="hd2"/>
                </a:cxn>
              </a:cxnLst>
              <a:rect l="0" t="0" r="r" b="b"/>
              <a:pathLst>
                <a:path w="21600" h="21600" extrusionOk="0">
                  <a:moveTo>
                    <a:pt x="21600" y="14094"/>
                  </a:moveTo>
                  <a:lnTo>
                    <a:pt x="0" y="21600"/>
                  </a:lnTo>
                  <a:lnTo>
                    <a:pt x="3080" y="0"/>
                  </a:lnTo>
                  <a:lnTo>
                    <a:pt x="21600" y="14094"/>
                  </a:lnTo>
                  <a:close/>
                </a:path>
              </a:pathLst>
            </a:custGeom>
            <a:gradFill flip="none" rotWithShape="1">
              <a:gsLst>
                <a:gs pos="0">
                  <a:srgbClr val="FFFFFF"/>
                </a:gs>
                <a:gs pos="100000">
                  <a:srgbClr val="FF0000"/>
                </a:gs>
              </a:gsLst>
              <a:lin ang="2700000" scaled="0"/>
            </a:gradFill>
            <a:ln w="12700" cap="flat">
              <a:noFill/>
              <a:miter lim="400000"/>
            </a:ln>
            <a:effectLst/>
          </p:spPr>
          <p:txBody>
            <a:bodyPr wrap="square" lIns="0" tIns="0" rIns="0" bIns="0" numCol="1" anchor="t">
              <a:noAutofit/>
            </a:bodyPr>
            <a:lstStyle/>
            <a:p>
              <a:pPr defTabSz="642937">
                <a:defRPr sz="1400">
                  <a:latin typeface="Comic Sans MS"/>
                  <a:ea typeface="Comic Sans MS"/>
                  <a:cs typeface="Comic Sans MS"/>
                  <a:sym typeface="Comic Sans MS"/>
                </a:defRPr>
              </a:pPr>
              <a:endParaRPr sz="1400"/>
            </a:p>
          </p:txBody>
        </p:sp>
        <p:sp>
          <p:nvSpPr>
            <p:cNvPr id="1232" name="Shape 1232"/>
            <p:cNvSpPr/>
            <p:nvPr/>
          </p:nvSpPr>
          <p:spPr>
            <a:xfrm>
              <a:off x="128953" y="27834"/>
              <a:ext cx="722402" cy="1157289"/>
            </a:xfrm>
            <a:prstGeom prst="rect">
              <a:avLst/>
            </a:prstGeom>
            <a:solidFill>
              <a:srgbClr val="FFFFFF"/>
            </a:solidFill>
            <a:ln w="3175" cap="flat">
              <a:solidFill>
                <a:srgbClr val="000000"/>
              </a:solidFill>
              <a:prstDash val="solid"/>
              <a:round/>
            </a:ln>
            <a:effectLst/>
          </p:spPr>
          <p:txBody>
            <a:bodyPr wrap="square" lIns="0" tIns="0" rIns="0" bIns="0" numCol="1" anchor="ctr">
              <a:noAutofit/>
            </a:bodyPr>
            <a:lstStyle/>
            <a:p>
              <a:pPr defTabSz="642937">
                <a:defRPr sz="1600">
                  <a:latin typeface="Gill Sans MT"/>
                  <a:ea typeface="Gill Sans MT"/>
                  <a:cs typeface="Gill Sans MT"/>
                  <a:sym typeface="Gill Sans MT"/>
                </a:defRPr>
              </a:pPr>
              <a:endParaRPr/>
            </a:p>
          </p:txBody>
        </p:sp>
        <p:sp>
          <p:nvSpPr>
            <p:cNvPr id="1233" name="Shape 1233"/>
            <p:cNvSpPr/>
            <p:nvPr/>
          </p:nvSpPr>
          <p:spPr>
            <a:xfrm>
              <a:off x="347359" y="0"/>
              <a:ext cx="275367" cy="121408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9674" tIns="29674" rIns="29674" bIns="29674" numCol="1" anchor="t">
              <a:spAutoFit/>
            </a:bodyPr>
            <a:lstStyle/>
            <a:p>
              <a:pPr defTabSz="642937">
                <a:defRPr sz="1800"/>
              </a:pPr>
              <a:endParaRPr sz="900">
                <a:latin typeface="Arial"/>
                <a:ea typeface="Arial"/>
                <a:cs typeface="Arial"/>
                <a:sym typeface="Arial"/>
              </a:endParaRPr>
            </a:p>
            <a:p>
              <a:pPr defTabSz="642937">
                <a:defRPr sz="1800"/>
              </a:pPr>
              <a:endParaRPr sz="900">
                <a:latin typeface="Arial"/>
                <a:ea typeface="Arial"/>
                <a:cs typeface="Arial"/>
                <a:sym typeface="Arial"/>
              </a:endParaRPr>
            </a:p>
            <a:p>
              <a:pPr defTabSz="642937">
                <a:defRPr sz="1800"/>
              </a:pPr>
              <a:r>
                <a:rPr sz="900">
                  <a:latin typeface="Arial"/>
                  <a:ea typeface="Arial"/>
                  <a:cs typeface="Arial"/>
                  <a:sym typeface="Arial"/>
                </a:rPr>
                <a:t>IP</a:t>
              </a:r>
            </a:p>
            <a:p>
              <a:pPr defTabSz="642937">
                <a:defRPr sz="1800"/>
              </a:pPr>
              <a:r>
                <a:rPr sz="900">
                  <a:latin typeface="Arial"/>
                  <a:ea typeface="Arial"/>
                  <a:cs typeface="Arial"/>
                  <a:sym typeface="Arial"/>
                </a:rPr>
                <a:t>Eth</a:t>
              </a:r>
            </a:p>
            <a:p>
              <a:pPr defTabSz="642937">
                <a:defRPr sz="1800"/>
              </a:pPr>
              <a:r>
                <a:rPr sz="900">
                  <a:latin typeface="Arial"/>
                  <a:ea typeface="Arial"/>
                  <a:cs typeface="Arial"/>
                  <a:sym typeface="Arial"/>
                </a:rPr>
                <a:t>Phy</a:t>
              </a:r>
            </a:p>
          </p:txBody>
        </p:sp>
        <p:sp>
          <p:nvSpPr>
            <p:cNvPr id="1234" name="Shape 1234"/>
            <p:cNvSpPr/>
            <p:nvPr/>
          </p:nvSpPr>
          <p:spPr>
            <a:xfrm>
              <a:off x="140676" y="714913"/>
              <a:ext cx="716575" cy="2"/>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1235" name="Shape 1235"/>
            <p:cNvSpPr/>
            <p:nvPr/>
          </p:nvSpPr>
          <p:spPr>
            <a:xfrm>
              <a:off x="136280" y="947845"/>
              <a:ext cx="716574" cy="2"/>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1236" name="Shape 1236"/>
            <p:cNvSpPr/>
            <p:nvPr/>
          </p:nvSpPr>
          <p:spPr>
            <a:xfrm>
              <a:off x="131884" y="1180779"/>
              <a:ext cx="716574" cy="2"/>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sp>
          <p:nvSpPr>
            <p:cNvPr id="1237" name="Shape 1237"/>
            <p:cNvSpPr/>
            <p:nvPr/>
          </p:nvSpPr>
          <p:spPr>
            <a:xfrm>
              <a:off x="117230" y="465865"/>
              <a:ext cx="716574" cy="2"/>
            </a:xfrm>
            <a:prstGeom prst="line">
              <a:avLst/>
            </a:prstGeom>
            <a:noFill/>
            <a:ln w="3175" cap="flat">
              <a:solidFill>
                <a:srgbClr val="000000"/>
              </a:solidFill>
              <a:prstDash val="solid"/>
              <a:round/>
            </a:ln>
            <a:effectLst/>
          </p:spPr>
          <p:txBody>
            <a:bodyPr wrap="square" lIns="0" tIns="0" rIns="0" bIns="0" numCol="1" anchor="t">
              <a:noAutofit/>
            </a:bodyPr>
            <a:lstStyle/>
            <a:p>
              <a:pPr defTabSz="457200">
                <a:defRPr sz="1200"/>
              </a:pPr>
              <a:endParaRPr sz="1200"/>
            </a:p>
          </p:txBody>
        </p:sp>
      </p:grpSp>
      <p:pic>
        <p:nvPicPr>
          <p:cNvPr id="1239" name="underline_base.png" descr="underline_base"/>
          <p:cNvPicPr/>
          <p:nvPr/>
        </p:nvPicPr>
        <p:blipFill>
          <a:blip r:embed="rId5" cstate="print">
            <a:extLst/>
          </a:blip>
          <a:stretch>
            <a:fillRect/>
          </a:stretch>
        </p:blipFill>
        <p:spPr>
          <a:xfrm>
            <a:off x="1231900" y="925513"/>
            <a:ext cx="7170738" cy="158750"/>
          </a:xfrm>
          <a:prstGeom prst="rect">
            <a:avLst/>
          </a:prstGeom>
          <a:ln w="12700">
            <a:miter lim="400000"/>
          </a:ln>
        </p:spPr>
      </p:pic>
    </p:spTree>
    <p:extLst>
      <p:ext uri="{BB962C8B-B14F-4D97-AF65-F5344CB8AC3E}">
        <p14:creationId xmlns:p14="http://schemas.microsoft.com/office/powerpoint/2010/main" val="2981952320"/>
      </p:ext>
    </p:extLst>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iterate>
                                    <p:tmAbs val="0"/>
                                  </p:iterate>
                                  <p:childTnLst>
                                    <p:animEffect transition="out" filter="fade">
                                      <p:cBhvr>
                                        <p:cTn id="6" dur="1000" fill="hold"/>
                                        <p:tgtEl>
                                          <p:spTgt spid="1230"/>
                                        </p:tgtEl>
                                      </p:cBhvr>
                                    </p:animEffect>
                                    <p:set>
                                      <p:cBhvr>
                                        <p:cTn id="7" fill="hold">
                                          <p:stCondLst>
                                            <p:cond delay="999"/>
                                          </p:stCondLst>
                                        </p:cTn>
                                        <p:tgtEl>
                                          <p:spTgt spid="1230"/>
                                        </p:tgtEl>
                                        <p:attrNameLst>
                                          <p:attrName>style.visibility</p:attrName>
                                        </p:attrNameLst>
                                      </p:cBhvr>
                                      <p:to>
                                        <p:strVal val="hidden"/>
                                      </p:to>
                                    </p:set>
                                  </p:childTnLst>
                                </p:cTn>
                              </p:par>
                            </p:childTnLst>
                          </p:cTn>
                        </p:par>
                        <p:par>
                          <p:cTn id="8" fill="hold">
                            <p:stCondLst>
                              <p:cond delay="1000"/>
                            </p:stCondLst>
                            <p:childTnLst>
                              <p:par>
                                <p:cTn id="9" presetID="10" presetClass="exit" presetSubtype="0" fill="hold" grpId="0" nodeType="afterEffect">
                                  <p:stCondLst>
                                    <p:cond delay="0"/>
                                  </p:stCondLst>
                                  <p:iterate>
                                    <p:tmAbs val="0"/>
                                  </p:iterate>
                                  <p:childTnLst>
                                    <p:animEffect transition="out" filter="fade">
                                      <p:cBhvr>
                                        <p:cTn id="10" dur="1000" fill="hold"/>
                                        <p:tgtEl>
                                          <p:spTgt spid="1208"/>
                                        </p:tgtEl>
                                      </p:cBhvr>
                                    </p:animEffect>
                                    <p:set>
                                      <p:cBhvr>
                                        <p:cTn id="11" fill="hold">
                                          <p:stCondLst>
                                            <p:cond delay="999"/>
                                          </p:stCondLst>
                                        </p:cTn>
                                        <p:tgtEl>
                                          <p:spTgt spid="120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 grpId="0" animBg="1" advAuto="0"/>
      <p:bldP spid="1230" grpId="0"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Shape 51"/>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52" name="Shape 52"/>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NAT: network address translation</a:t>
            </a:r>
          </a:p>
        </p:txBody>
      </p:sp>
      <p:pic>
        <p:nvPicPr>
          <p:cNvPr id="53"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pic>
        <p:nvPicPr>
          <p:cNvPr id="54" name="Screen Shot 2014-02-25 at 12.42.30 AM.png"/>
          <p:cNvPicPr/>
          <p:nvPr/>
        </p:nvPicPr>
        <p:blipFill>
          <a:blip r:embed="rId3">
            <a:extLst/>
          </a:blip>
          <a:stretch>
            <a:fillRect/>
          </a:stretch>
        </p:blipFill>
        <p:spPr>
          <a:xfrm>
            <a:off x="514350" y="2168525"/>
            <a:ext cx="8128000" cy="3111500"/>
          </a:xfrm>
          <a:prstGeom prst="rect">
            <a:avLst/>
          </a:prstGeom>
          <a:ln w="12700">
            <a:miter lim="400000"/>
          </a:ln>
        </p:spPr>
      </p:pic>
      <p:sp>
        <p:nvSpPr>
          <p:cNvPr id="55" name="Shape 55"/>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7</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57"/>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58" name="Shape 58"/>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NAT: network address translation</a:t>
            </a:r>
          </a:p>
        </p:txBody>
      </p:sp>
      <p:pic>
        <p:nvPicPr>
          <p:cNvPr id="59"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sp>
        <p:nvSpPr>
          <p:cNvPr id="60" name="Shape 60"/>
          <p:cNvSpPr/>
          <p:nvPr/>
        </p:nvSpPr>
        <p:spPr>
          <a:xfrm>
            <a:off x="252412" y="1725543"/>
            <a:ext cx="9129713" cy="4545151"/>
          </a:xfrm>
          <a:prstGeom prst="rect">
            <a:avLst/>
          </a:prstGeom>
          <a:ln w="12700">
            <a:miter lim="400000"/>
          </a:ln>
          <a:extLst>
            <a:ext uri="{C572A759-6A51-4108-AA02-DFA0A04FC94B}">
              <ma14:wrappingTextBoxFlag xmlns="" xmlns:ma14="http://schemas.microsoft.com/office/mac/drawingml/2011/main" val="1"/>
            </a:ext>
          </a:extLst>
        </p:spPr>
        <p:txBody>
          <a:bodyPr wrap="square" lIns="45718" tIns="45718" rIns="45718" bIns="45718">
            <a:spAutoFit/>
          </a:bodyPr>
          <a:lstStyle/>
          <a:p>
            <a:pPr marL="342900" lvl="0" indent="-342900" algn="l">
              <a:lnSpc>
                <a:spcPct val="200000"/>
              </a:lnSpc>
              <a:spcBef>
                <a:spcPts val="500"/>
              </a:spcBef>
              <a:buFont typeface="Arial" panose="020B0604020202020204" pitchFamily="34" charset="0"/>
              <a:buChar char="•"/>
              <a:defRPr sz="1800"/>
            </a:pPr>
            <a:r>
              <a:rPr sz="2400" dirty="0">
                <a:latin typeface="Comic Sans MS"/>
                <a:ea typeface="Comic Sans MS"/>
                <a:cs typeface="Comic Sans MS"/>
                <a:sym typeface="Comic Sans MS"/>
              </a:rPr>
              <a:t>The basic idea behind NAT is to assign each company </a:t>
            </a:r>
            <a:r>
              <a:rPr sz="2400" i="1" dirty="0">
                <a:solidFill>
                  <a:srgbClr val="FF2600"/>
                </a:solidFill>
                <a:latin typeface="Times New Roman"/>
                <a:ea typeface="Times New Roman"/>
                <a:cs typeface="Times New Roman"/>
                <a:sym typeface="Times New Roman"/>
              </a:rPr>
              <a:t>a single IP address or small number of IP addresses</a:t>
            </a:r>
            <a:r>
              <a:rPr sz="2400" dirty="0">
                <a:solidFill>
                  <a:srgbClr val="FF2600"/>
                </a:solidFill>
                <a:latin typeface="Comic Sans MS"/>
                <a:ea typeface="Comic Sans MS"/>
                <a:cs typeface="Comic Sans MS"/>
                <a:sym typeface="Comic Sans MS"/>
              </a:rPr>
              <a:t> </a:t>
            </a:r>
            <a:r>
              <a:rPr sz="2400" dirty="0">
                <a:latin typeface="Comic Sans MS"/>
                <a:ea typeface="Comic Sans MS"/>
                <a:cs typeface="Comic Sans MS"/>
                <a:sym typeface="Comic Sans MS"/>
              </a:rPr>
              <a:t>for </a:t>
            </a:r>
            <a:r>
              <a:rPr sz="2400" i="1" dirty="0">
                <a:solidFill>
                  <a:srgbClr val="FF2600"/>
                </a:solidFill>
                <a:latin typeface="Times New Roman"/>
                <a:ea typeface="Times New Roman"/>
                <a:cs typeface="Times New Roman"/>
                <a:sym typeface="Times New Roman"/>
              </a:rPr>
              <a:t>Internet traffic</a:t>
            </a:r>
            <a:r>
              <a:rPr sz="2400" dirty="0">
                <a:latin typeface="Comic Sans MS"/>
                <a:ea typeface="Comic Sans MS"/>
                <a:cs typeface="Comic Sans MS"/>
                <a:sym typeface="Comic Sans MS"/>
              </a:rPr>
              <a:t>. </a:t>
            </a:r>
            <a:endParaRPr lang="ar-SA" sz="2400" dirty="0" smtClean="0">
              <a:latin typeface="Comic Sans MS"/>
              <a:ea typeface="Comic Sans MS"/>
              <a:cs typeface="Comic Sans MS"/>
              <a:sym typeface="Comic Sans MS"/>
            </a:endParaRPr>
          </a:p>
          <a:p>
            <a:pPr marL="342900" lvl="0" indent="-342900" algn="l">
              <a:lnSpc>
                <a:spcPct val="200000"/>
              </a:lnSpc>
              <a:spcBef>
                <a:spcPts val="500"/>
              </a:spcBef>
              <a:buFont typeface="Arial" panose="020B0604020202020204" pitchFamily="34" charset="0"/>
              <a:buChar char="•"/>
              <a:defRPr sz="1800"/>
            </a:pPr>
            <a:r>
              <a:rPr sz="2400" dirty="0" smtClean="0">
                <a:latin typeface="Comic Sans MS"/>
                <a:ea typeface="Comic Sans MS"/>
                <a:cs typeface="Comic Sans MS"/>
                <a:sym typeface="Comic Sans MS"/>
              </a:rPr>
              <a:t>Within </a:t>
            </a:r>
            <a:r>
              <a:rPr sz="2400" dirty="0">
                <a:latin typeface="Comic Sans MS"/>
                <a:ea typeface="Comic Sans MS"/>
                <a:cs typeface="Comic Sans MS"/>
                <a:sym typeface="Comic Sans MS"/>
              </a:rPr>
              <a:t>the company, every computer gets a unique IP address, which is used for the </a:t>
            </a:r>
            <a:r>
              <a:rPr sz="2400" i="1" dirty="0">
                <a:solidFill>
                  <a:srgbClr val="FF2600"/>
                </a:solidFill>
                <a:latin typeface="Times New Roman"/>
                <a:ea typeface="Times New Roman"/>
                <a:cs typeface="Times New Roman"/>
                <a:sym typeface="Times New Roman"/>
              </a:rPr>
              <a:t>internal traffic</a:t>
            </a:r>
            <a:r>
              <a:rPr sz="2400" dirty="0">
                <a:solidFill>
                  <a:srgbClr val="FF2600"/>
                </a:solidFill>
                <a:latin typeface="Comic Sans MS"/>
                <a:ea typeface="Comic Sans MS"/>
                <a:cs typeface="Comic Sans MS"/>
                <a:sym typeface="Comic Sans MS"/>
              </a:rPr>
              <a:t>.</a:t>
            </a:r>
            <a:r>
              <a:rPr sz="2400" dirty="0">
                <a:latin typeface="Comic Sans MS"/>
                <a:ea typeface="Comic Sans MS"/>
                <a:cs typeface="Comic Sans MS"/>
                <a:sym typeface="Comic Sans MS"/>
              </a:rPr>
              <a:t> </a:t>
            </a:r>
            <a:endParaRPr lang="ar-SA" sz="2400" dirty="0" smtClean="0">
              <a:latin typeface="Comic Sans MS"/>
              <a:ea typeface="Comic Sans MS"/>
              <a:cs typeface="Comic Sans MS"/>
              <a:sym typeface="Comic Sans MS"/>
            </a:endParaRPr>
          </a:p>
          <a:p>
            <a:pPr marL="342900" lvl="0" indent="-342900" algn="l">
              <a:lnSpc>
                <a:spcPct val="200000"/>
              </a:lnSpc>
              <a:spcBef>
                <a:spcPts val="500"/>
              </a:spcBef>
              <a:buFont typeface="Arial" panose="020B0604020202020204" pitchFamily="34" charset="0"/>
              <a:buChar char="•"/>
              <a:defRPr sz="1800"/>
            </a:pPr>
            <a:r>
              <a:rPr sz="2400" dirty="0" smtClean="0">
                <a:latin typeface="Comic Sans MS"/>
                <a:ea typeface="Comic Sans MS"/>
                <a:cs typeface="Comic Sans MS"/>
                <a:sym typeface="Comic Sans MS"/>
              </a:rPr>
              <a:t>However </a:t>
            </a:r>
            <a:r>
              <a:rPr sz="2400" dirty="0">
                <a:latin typeface="Comic Sans MS"/>
                <a:ea typeface="Comic Sans MS"/>
                <a:cs typeface="Comic Sans MS"/>
                <a:sym typeface="Comic Sans MS"/>
              </a:rPr>
              <a:t>when a packet exits the company and goes to the ISP, an address translation takes place.</a:t>
            </a:r>
          </a:p>
        </p:txBody>
      </p:sp>
      <p:sp>
        <p:nvSpPr>
          <p:cNvPr id="61" name="Shape 61"/>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8</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Shape 63"/>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64" name="Shape 64"/>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914400">
              <a:defRPr sz="4400">
                <a:solidFill>
                  <a:srgbClr val="000099"/>
                </a:solidFill>
                <a:latin typeface="Gill Sans MT"/>
                <a:ea typeface="Gill Sans MT"/>
                <a:cs typeface="Gill Sans MT"/>
                <a:sym typeface="Gill Sans MT"/>
              </a:defRPr>
            </a:lvl1pPr>
          </a:lstStyle>
          <a:p>
            <a:pPr lvl="0">
              <a:defRPr sz="1800">
                <a:solidFill>
                  <a:srgbClr val="000000"/>
                </a:solidFill>
              </a:defRPr>
            </a:pPr>
            <a:r>
              <a:rPr sz="4400">
                <a:solidFill>
                  <a:srgbClr val="000099"/>
                </a:solidFill>
              </a:rPr>
              <a:t>NAT: network address translation</a:t>
            </a:r>
          </a:p>
        </p:txBody>
      </p:sp>
      <p:pic>
        <p:nvPicPr>
          <p:cNvPr id="65"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pic>
        <p:nvPicPr>
          <p:cNvPr id="66" name="Screen Shot 2014-02-25 at 12.44.36 AM.png"/>
          <p:cNvPicPr/>
          <p:nvPr/>
        </p:nvPicPr>
        <p:blipFill>
          <a:blip r:embed="rId3">
            <a:extLst/>
          </a:blip>
          <a:stretch>
            <a:fillRect/>
          </a:stretch>
        </p:blipFill>
        <p:spPr>
          <a:xfrm>
            <a:off x="466725" y="3941762"/>
            <a:ext cx="3998913" cy="2219326"/>
          </a:xfrm>
          <a:prstGeom prst="rect">
            <a:avLst/>
          </a:prstGeom>
          <a:ln w="12700">
            <a:miter lim="400000"/>
          </a:ln>
        </p:spPr>
      </p:pic>
      <p:pic>
        <p:nvPicPr>
          <p:cNvPr id="67" name="Screen Shot 2014-02-25 at 12.44.56 AM.png"/>
          <p:cNvPicPr/>
          <p:nvPr/>
        </p:nvPicPr>
        <p:blipFill>
          <a:blip r:embed="rId4">
            <a:extLst/>
          </a:blip>
          <a:stretch>
            <a:fillRect/>
          </a:stretch>
        </p:blipFill>
        <p:spPr>
          <a:xfrm>
            <a:off x="2168525" y="1055687"/>
            <a:ext cx="4767263" cy="2627313"/>
          </a:xfrm>
          <a:prstGeom prst="rect">
            <a:avLst/>
          </a:prstGeom>
          <a:ln w="12700">
            <a:miter lim="400000"/>
          </a:ln>
        </p:spPr>
      </p:pic>
      <p:pic>
        <p:nvPicPr>
          <p:cNvPr id="68" name="Screen Shot 2014-02-25 at 12.46.33 AM.png"/>
          <p:cNvPicPr/>
          <p:nvPr/>
        </p:nvPicPr>
        <p:blipFill>
          <a:blip r:embed="rId5">
            <a:extLst/>
          </a:blip>
          <a:stretch>
            <a:fillRect/>
          </a:stretch>
        </p:blipFill>
        <p:spPr>
          <a:xfrm>
            <a:off x="4572000" y="3908425"/>
            <a:ext cx="5038725" cy="2287588"/>
          </a:xfrm>
          <a:prstGeom prst="rect">
            <a:avLst/>
          </a:prstGeom>
          <a:ln w="12700">
            <a:miter lim="400000"/>
          </a:ln>
        </p:spPr>
      </p:pic>
      <p:sp>
        <p:nvSpPr>
          <p:cNvPr id="69" name="Shape 69"/>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9</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Shape 71"/>
          <p:cNvSpPr/>
          <p:nvPr/>
        </p:nvSpPr>
        <p:spPr>
          <a:xfrm>
            <a:off x="0" y="0"/>
            <a:ext cx="9906000" cy="6858000"/>
          </a:xfrm>
          <a:prstGeom prst="roundRect">
            <a:avLst>
              <a:gd name="adj" fmla="val 0"/>
            </a:avLst>
          </a:prstGeom>
          <a:solidFill>
            <a:srgbClr val="FFFFFF"/>
          </a:solidFill>
          <a:ln w="12700">
            <a:solidFill/>
            <a:miter lim="0"/>
          </a:ln>
        </p:spPr>
        <p:txBody>
          <a:bodyPr lIns="0" tIns="0" rIns="0" bIns="0"/>
          <a:lstStyle/>
          <a:p>
            <a:pPr lvl="0">
              <a:defRPr>
                <a:latin typeface="Times New Roman"/>
                <a:ea typeface="Times New Roman"/>
                <a:cs typeface="Times New Roman"/>
                <a:sym typeface="Times New Roman"/>
              </a:defRPr>
            </a:pPr>
            <a:endParaRPr/>
          </a:p>
        </p:txBody>
      </p:sp>
      <p:sp>
        <p:nvSpPr>
          <p:cNvPr id="72" name="Shape 72"/>
          <p:cNvSpPr>
            <a:spLocks noGrp="1"/>
          </p:cNvSpPr>
          <p:nvPr>
            <p:ph type="title"/>
          </p:nvPr>
        </p:nvSpPr>
        <p:spPr>
          <a:xfrm>
            <a:off x="914400" y="230187"/>
            <a:ext cx="8091488" cy="908051"/>
          </a:xfrm>
          <a:prstGeom prst="rect">
            <a:avLst/>
          </a:prstGeom>
          <a:extLst>
            <a:ext uri="{C572A759-6A51-4108-AA02-DFA0A04FC94B}">
              <ma14:wrappingTextBoxFlag xmlns="" xmlns:ma14="http://schemas.microsoft.com/office/mac/drawingml/2011/main" val="1"/>
            </a:ext>
          </a:extLst>
        </p:spPr>
        <p:txBody>
          <a:bodyPr lIns="0" tIns="0" rIns="0" bIns="0" anchor="ctr">
            <a:normAutofit/>
          </a:bodyPr>
          <a:lstStyle>
            <a:lvl1pPr defTabSz="639762">
              <a:defRPr sz="3000">
                <a:solidFill>
                  <a:srgbClr val="000099"/>
                </a:solidFill>
                <a:latin typeface="Gill Sans MT"/>
                <a:ea typeface="Gill Sans MT"/>
                <a:cs typeface="Gill Sans MT"/>
                <a:sym typeface="Gill Sans MT"/>
              </a:defRPr>
            </a:lvl1pPr>
          </a:lstStyle>
          <a:p>
            <a:pPr lvl="0">
              <a:defRPr sz="1800">
                <a:solidFill>
                  <a:srgbClr val="000000"/>
                </a:solidFill>
              </a:defRPr>
            </a:pPr>
            <a:r>
              <a:rPr sz="3000">
                <a:solidFill>
                  <a:srgbClr val="000099"/>
                </a:solidFill>
              </a:rPr>
              <a:t>NAT: Reserved IP addresses for Private Networks</a:t>
            </a:r>
          </a:p>
        </p:txBody>
      </p:sp>
      <p:pic>
        <p:nvPicPr>
          <p:cNvPr id="73" name="underline_base.png" descr="underline_base"/>
          <p:cNvPicPr/>
          <p:nvPr/>
        </p:nvPicPr>
        <p:blipFill>
          <a:blip r:embed="rId2">
            <a:extLst/>
          </a:blip>
          <a:stretch>
            <a:fillRect/>
          </a:stretch>
        </p:blipFill>
        <p:spPr>
          <a:xfrm>
            <a:off x="979487" y="922337"/>
            <a:ext cx="7769226" cy="173038"/>
          </a:xfrm>
          <a:prstGeom prst="rect">
            <a:avLst/>
          </a:prstGeom>
          <a:ln w="12700">
            <a:miter lim="400000"/>
          </a:ln>
        </p:spPr>
      </p:pic>
      <p:pic>
        <p:nvPicPr>
          <p:cNvPr id="74" name="Screen Shot 2014-02-25 at 12.45.20 AM.png"/>
          <p:cNvPicPr/>
          <p:nvPr/>
        </p:nvPicPr>
        <p:blipFill>
          <a:blip r:embed="rId3">
            <a:extLst/>
          </a:blip>
          <a:stretch>
            <a:fillRect/>
          </a:stretch>
        </p:blipFill>
        <p:spPr>
          <a:xfrm>
            <a:off x="2408237" y="3425825"/>
            <a:ext cx="5703888" cy="3044825"/>
          </a:xfrm>
          <a:prstGeom prst="rect">
            <a:avLst/>
          </a:prstGeom>
          <a:ln w="12700">
            <a:miter lim="400000"/>
          </a:ln>
        </p:spPr>
      </p:pic>
      <p:sp>
        <p:nvSpPr>
          <p:cNvPr id="75" name="Shape 75"/>
          <p:cNvSpPr/>
          <p:nvPr/>
        </p:nvSpPr>
        <p:spPr>
          <a:xfrm>
            <a:off x="795337" y="1319212"/>
            <a:ext cx="8524876" cy="1912545"/>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marL="359568" lvl="0" indent="-359568" algn="just">
              <a:lnSpc>
                <a:spcPct val="90000"/>
              </a:lnSpc>
              <a:spcBef>
                <a:spcPts val="500"/>
              </a:spcBef>
              <a:buSzPct val="100000"/>
              <a:buChar char="•"/>
              <a:defRPr sz="1800"/>
            </a:pPr>
            <a:r>
              <a:rPr sz="2400">
                <a:latin typeface="Times New Roman"/>
                <a:ea typeface="Times New Roman"/>
                <a:cs typeface="Times New Roman"/>
                <a:sym typeface="Times New Roman"/>
              </a:rPr>
              <a:t>To make this scheme possible, </a:t>
            </a:r>
            <a:r>
              <a:rPr sz="2400" i="1">
                <a:solidFill>
                  <a:srgbClr val="800000"/>
                </a:solidFill>
                <a:latin typeface="Times New Roman"/>
                <a:ea typeface="Times New Roman"/>
                <a:cs typeface="Times New Roman"/>
                <a:sym typeface="Times New Roman"/>
              </a:rPr>
              <a:t>three ranges</a:t>
            </a:r>
            <a:r>
              <a:rPr sz="2400">
                <a:latin typeface="Times New Roman"/>
                <a:ea typeface="Times New Roman"/>
                <a:cs typeface="Times New Roman"/>
                <a:sym typeface="Times New Roman"/>
              </a:rPr>
              <a:t> of IP addresses have been declared as </a:t>
            </a:r>
            <a:r>
              <a:rPr sz="2400">
                <a:solidFill>
                  <a:srgbClr val="800000"/>
                </a:solidFill>
                <a:latin typeface="Times New Roman Bold"/>
                <a:ea typeface="Times New Roman Bold"/>
                <a:cs typeface="Times New Roman Bold"/>
                <a:sym typeface="Times New Roman Bold"/>
              </a:rPr>
              <a:t>private</a:t>
            </a:r>
            <a:r>
              <a:rPr sz="2400">
                <a:latin typeface="Times New Roman"/>
                <a:ea typeface="Times New Roman"/>
                <a:cs typeface="Times New Roman"/>
                <a:sym typeface="Times New Roman"/>
              </a:rPr>
              <a:t>. Companies may use them internally as they which. The three reserved ranges are:</a:t>
            </a:r>
          </a:p>
          <a:p>
            <a:pPr marL="560387" lvl="1" indent="-179387" algn="just">
              <a:lnSpc>
                <a:spcPct val="90000"/>
              </a:lnSpc>
              <a:spcBef>
                <a:spcPts val="400"/>
              </a:spcBef>
              <a:buClr>
                <a:srgbClr val="0000CC"/>
              </a:buClr>
              <a:buSzPct val="100000"/>
              <a:buFont typeface="Times New Roman Bold"/>
              <a:buChar char="•"/>
              <a:defRPr sz="1800"/>
            </a:pPr>
            <a:r>
              <a:rPr>
                <a:solidFill>
                  <a:srgbClr val="0000CC"/>
                </a:solidFill>
                <a:latin typeface="Times New Roman Bold"/>
                <a:ea typeface="Times New Roman Bold"/>
                <a:cs typeface="Times New Roman Bold"/>
                <a:sym typeface="Times New Roman Bold"/>
              </a:rPr>
              <a:t>10.0.0.0        –  10.255.255.255/8 	                (16,777,216 hosts).</a:t>
            </a:r>
          </a:p>
          <a:p>
            <a:pPr marL="560387" lvl="1" indent="-179387" algn="just">
              <a:lnSpc>
                <a:spcPct val="90000"/>
              </a:lnSpc>
              <a:spcBef>
                <a:spcPts val="400"/>
              </a:spcBef>
              <a:buClr>
                <a:srgbClr val="0000CC"/>
              </a:buClr>
              <a:buSzPct val="100000"/>
              <a:buFont typeface="Times New Roman Bold"/>
              <a:buChar char="•"/>
              <a:defRPr sz="1800"/>
            </a:pPr>
            <a:r>
              <a:rPr>
                <a:solidFill>
                  <a:srgbClr val="0000CC"/>
                </a:solidFill>
                <a:latin typeface="Times New Roman Bold"/>
                <a:ea typeface="Times New Roman Bold"/>
                <a:cs typeface="Times New Roman Bold"/>
                <a:sym typeface="Times New Roman Bold"/>
              </a:rPr>
              <a:t>172.16.0.0    –  172.31.255.255/16 	(1,048,576 hosts).</a:t>
            </a:r>
          </a:p>
          <a:p>
            <a:pPr marL="560387" lvl="1" indent="-179387" algn="just">
              <a:lnSpc>
                <a:spcPct val="90000"/>
              </a:lnSpc>
              <a:spcBef>
                <a:spcPts val="400"/>
              </a:spcBef>
              <a:buClr>
                <a:srgbClr val="0000CC"/>
              </a:buClr>
              <a:buSzPct val="100000"/>
              <a:buFont typeface="Times New Roman Bold"/>
              <a:buChar char="•"/>
              <a:defRPr sz="1800"/>
            </a:pPr>
            <a:r>
              <a:rPr>
                <a:solidFill>
                  <a:srgbClr val="0000CC"/>
                </a:solidFill>
                <a:latin typeface="Times New Roman Bold"/>
                <a:ea typeface="Times New Roman Bold"/>
                <a:cs typeface="Times New Roman Bold"/>
                <a:sym typeface="Times New Roman Bold"/>
              </a:rPr>
              <a:t>192.168.0.0  –  192.168.255.255/24 	(65,536 hosts).</a:t>
            </a:r>
          </a:p>
        </p:txBody>
      </p:sp>
      <p:sp>
        <p:nvSpPr>
          <p:cNvPr id="76" name="Shape 76"/>
          <p:cNvSpPr/>
          <p:nvPr/>
        </p:nvSpPr>
        <p:spPr>
          <a:xfrm>
            <a:off x="8705850" y="6462712"/>
            <a:ext cx="676275" cy="266701"/>
          </a:xfrm>
          <a:prstGeom prst="rect">
            <a:avLst/>
          </a:prstGeom>
          <a:ln w="12700">
            <a:miter lim="400000"/>
          </a:ln>
          <a:extLst>
            <a:ext uri="{C572A759-6A51-4108-AA02-DFA0A04FC94B}">
              <ma14:wrappingTextBoxFlag xmlns="" xmlns:ma14="http://schemas.microsoft.com/office/mac/drawingml/2011/main" val="1"/>
            </a:ext>
          </a:extLst>
        </p:spPr>
        <p:txBody>
          <a:bodyPr lIns="0" tIns="0" rIns="0" bIns="0">
            <a:spAutoFit/>
          </a:bodyPr>
          <a:lstStyle>
            <a:lvl1pPr algn="l">
              <a:spcBef>
                <a:spcPts val="0"/>
              </a:spcBef>
              <a:defRPr sz="1800">
                <a:latin typeface="Gill Sans MT"/>
                <a:ea typeface="Gill Sans MT"/>
                <a:cs typeface="Gill Sans MT"/>
                <a:sym typeface="Gill Sans MT"/>
              </a:defRPr>
            </a:lvl1pPr>
          </a:lstStyle>
          <a:p>
            <a:pPr lvl="0"/>
            <a:r>
              <a:t>10</a:t>
            </a:r>
          </a:p>
        </p:txBody>
      </p:sp>
    </p:spTree>
  </p:cSld>
  <p:clrMapOvr>
    <a:masterClrMapping/>
  </p:clrMapOvr>
  <p:transition spd="med"/>
</p:sld>
</file>

<file path=ppt/theme/theme1.xml><?xml version="1.0" encoding="utf-8"?>
<a:theme xmlns:a="http://schemas.openxmlformats.org/drawingml/2006/main" name="Default">
  <a:themeElements>
    <a:clrScheme name="Default">
      <a:dk1>
        <a:srgbClr val="000000"/>
      </a:dk1>
      <a:lt1>
        <a:srgbClr val="FFFFFF"/>
      </a:lt1>
      <a:dk2>
        <a:srgbClr val="A7A7A7"/>
      </a:dk2>
      <a:lt2>
        <a:srgbClr val="535353"/>
      </a:lt2>
      <a:accent1>
        <a:srgbClr val="FFFFCC"/>
      </a:accent1>
      <a:accent2>
        <a:srgbClr val="B5E0E3"/>
      </a:accent2>
      <a:accent3>
        <a:srgbClr val="8F8F8F"/>
      </a:accent3>
      <a:accent4>
        <a:srgbClr val="707070"/>
      </a:accent4>
      <a:accent5>
        <a:srgbClr val="FFFFE0"/>
      </a:accent5>
      <a:accent6>
        <a:srgbClr val="A4CBCE"/>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FFCC"/>
          </a:solidFill>
          <a:prstDash val="solid"/>
          <a:bevel/>
        </a:ln>
        <a:effectLst/>
      </a:spPr>
      <a:bodyPr rot="0" spcFirstLastPara="1" vertOverflow="overflow" horzOverflow="overflow" vert="horz" wrap="square" lIns="45718" tIns="45718" rIns="45718" bIns="45718" numCol="1" spcCol="38100" rtlCol="0" anchor="t">
        <a:spAutoFit/>
      </a:bodyPr>
      <a:lstStyle>
        <a:defPPr marL="0" marR="0" indent="0" algn="ctr" defTabSz="914400" rtl="0" fontAlgn="auto" latinLnBrk="1"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CC"/>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a:spAutoFit/>
      </a:bodyPr>
      <a:lstStyle>
        <a:defPPr marL="0" marR="0" indent="0" algn="ctr" defTabSz="914400" rtl="0" fontAlgn="auto" latinLnBrk="1"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FFFFCC"/>
      </a:accent1>
      <a:accent2>
        <a:srgbClr val="B5E0E3"/>
      </a:accent2>
      <a:accent3>
        <a:srgbClr val="8F8F8F"/>
      </a:accent3>
      <a:accent4>
        <a:srgbClr val="707070"/>
      </a:accent4>
      <a:accent5>
        <a:srgbClr val="FFFFE0"/>
      </a:accent5>
      <a:accent6>
        <a:srgbClr val="A4CBCE"/>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FFFFCC"/>
          </a:solidFill>
          <a:prstDash val="solid"/>
          <a:bevel/>
        </a:ln>
        <a:effectLst/>
      </a:spPr>
      <a:bodyPr rot="0" spcFirstLastPara="1" vertOverflow="overflow" horzOverflow="overflow" vert="horz" wrap="square" lIns="45718" tIns="45718" rIns="45718" bIns="45718" numCol="1" spcCol="38100" rtlCol="0" anchor="t">
        <a:spAutoFit/>
      </a:bodyPr>
      <a:lstStyle>
        <a:defPPr marL="0" marR="0" indent="0" algn="ctr" defTabSz="914400" rtl="0" fontAlgn="auto" latinLnBrk="1"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FFFFCC"/>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8" tIns="45718" rIns="45718" bIns="45718" numCol="1" spcCol="38100" rtlCol="0" anchor="t">
        <a:spAutoFit/>
      </a:bodyPr>
      <a:lstStyle>
        <a:defPPr marL="0" marR="0" indent="0" algn="ctr" defTabSz="914400" rtl="0" fontAlgn="auto" latinLnBrk="1" hangingPunct="0">
          <a:lnSpc>
            <a:spcPct val="100000"/>
          </a:lnSpc>
          <a:spcBef>
            <a:spcPts val="900"/>
          </a:spcBef>
          <a:spcAft>
            <a:spcPts val="0"/>
          </a:spcAft>
          <a:buClrTx/>
          <a:buSzTx/>
          <a:buFontTx/>
          <a:buNone/>
          <a:tabLst/>
          <a:defRPr kumimoji="0" sz="1600" b="0" i="0" u="none" strike="noStrike" cap="none" spc="0" normalizeH="0" baseline="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39AD96AA2E4140AE25EC4033F5B9F7" ma:contentTypeVersion="0" ma:contentTypeDescription="Create a new document." ma:contentTypeScope="" ma:versionID="1837ca669dd0c581382b68748ab2feb6">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5FF212D-3B21-4546-BE62-5C7B02A9E1AC}"/>
</file>

<file path=customXml/itemProps2.xml><?xml version="1.0" encoding="utf-8"?>
<ds:datastoreItem xmlns:ds="http://schemas.openxmlformats.org/officeDocument/2006/customXml" ds:itemID="{64D261A8-9995-46ED-BADB-3BF70310F81A}"/>
</file>

<file path=customXml/itemProps3.xml><?xml version="1.0" encoding="utf-8"?>
<ds:datastoreItem xmlns:ds="http://schemas.openxmlformats.org/officeDocument/2006/customXml" ds:itemID="{5DF12482-0077-4194-8354-F5964E9F55F9}"/>
</file>

<file path=docProps/app.xml><?xml version="1.0" encoding="utf-8"?>
<Properties xmlns="http://schemas.openxmlformats.org/officeDocument/2006/extended-properties" xmlns:vt="http://schemas.openxmlformats.org/officeDocument/2006/docPropsVTypes">
  <TotalTime>75</TotalTime>
  <Words>2615</Words>
  <Application>Microsoft Office PowerPoint</Application>
  <PresentationFormat>A4 Paper (210x297 mm)</PresentationFormat>
  <Paragraphs>615</Paragraphs>
  <Slides>56</Slides>
  <Notes>0</Notes>
  <HiddenSlides>0</HiddenSlides>
  <MMClips>0</MMClips>
  <ScaleCrop>false</ScaleCrop>
  <HeadingPairs>
    <vt:vector size="6" baseType="variant">
      <vt:variant>
        <vt:lpstr>الخطوط المستخدمة</vt:lpstr>
      </vt:variant>
      <vt:variant>
        <vt:i4>9</vt:i4>
      </vt:variant>
      <vt:variant>
        <vt:lpstr>نسق</vt:lpstr>
      </vt:variant>
      <vt:variant>
        <vt:i4>1</vt:i4>
      </vt:variant>
      <vt:variant>
        <vt:lpstr>عناوين الشرائح</vt:lpstr>
      </vt:variant>
      <vt:variant>
        <vt:i4>56</vt:i4>
      </vt:variant>
    </vt:vector>
  </HeadingPairs>
  <TitlesOfParts>
    <vt:vector size="66" baseType="lpstr">
      <vt:lpstr>Arial</vt:lpstr>
      <vt:lpstr>Avenir Roman</vt:lpstr>
      <vt:lpstr>Comic Sans MS</vt:lpstr>
      <vt:lpstr>Gill Sans MT</vt:lpstr>
      <vt:lpstr>Helvetica</vt:lpstr>
      <vt:lpstr>Tahoma</vt:lpstr>
      <vt:lpstr>Times New Roman</vt:lpstr>
      <vt:lpstr>Times New Roman Bold</vt:lpstr>
      <vt:lpstr>Wingdings</vt:lpstr>
      <vt:lpstr>Default</vt:lpstr>
      <vt:lpstr>Wide Area Networks and Internet CT1403</vt:lpstr>
      <vt:lpstr>Outline</vt:lpstr>
      <vt:lpstr>عرض تقديمي في PowerPoint</vt:lpstr>
      <vt:lpstr>NAT: network address translation</vt:lpstr>
      <vt:lpstr>NAT: network address translation</vt:lpstr>
      <vt:lpstr>NAT: network address translation</vt:lpstr>
      <vt:lpstr>NAT: network address translation</vt:lpstr>
      <vt:lpstr>NAT: network address translation</vt:lpstr>
      <vt:lpstr>NAT: Reserved IP addresses for Private Networks</vt:lpstr>
      <vt:lpstr>NAT: network address translation</vt:lpstr>
      <vt:lpstr>Internet Communication &amp; NAT </vt:lpstr>
      <vt:lpstr>Internet Communication &amp; NAT </vt:lpstr>
      <vt:lpstr>NAT: Implementation</vt:lpstr>
      <vt:lpstr>NAT implementation: Example 2</vt:lpstr>
      <vt:lpstr>NAT: network address translation</vt:lpstr>
      <vt:lpstr>NAT: Advantages</vt:lpstr>
      <vt:lpstr>NAT: Advantages</vt:lpstr>
      <vt:lpstr>NAT Challenges !</vt:lpstr>
      <vt:lpstr>NAT traversal problem: Local server</vt:lpstr>
      <vt:lpstr>NAT traversal problem</vt:lpstr>
      <vt:lpstr>Do we Need NAT with IPv6?</vt:lpstr>
      <vt:lpstr>DHCP and NAT: How do they Work Together?</vt:lpstr>
      <vt:lpstr>Configuring DHCP for NAT</vt:lpstr>
      <vt:lpstr>Configuring DHCP for NAT</vt:lpstr>
      <vt:lpstr>Configuring DHCP for NAT</vt:lpstr>
      <vt:lpstr>Configuring DHCP for NAT</vt:lpstr>
      <vt:lpstr>Configuring DHCP for NAT</vt:lpstr>
      <vt:lpstr>Configuring DHCP for NAT</vt:lpstr>
      <vt:lpstr>Special Issues-1</vt:lpstr>
      <vt:lpstr>Special Issues -2</vt:lpstr>
      <vt:lpstr>Special Issues -3</vt:lpstr>
      <vt:lpstr>How to Renew the assigned IP Address</vt:lpstr>
      <vt:lpstr>How/When to renew the lease of the given IP address? </vt:lpstr>
      <vt:lpstr>DNS: Domain Name System (LAN)</vt:lpstr>
      <vt:lpstr>Interaction between different DNS Servers</vt:lpstr>
      <vt:lpstr>Putting all Together: DNS , NAT and DHCP</vt:lpstr>
      <vt:lpstr>عرض تقديمي في PowerPoint</vt:lpstr>
      <vt:lpstr>ICMP: Internet Control Message Protocol</vt:lpstr>
      <vt:lpstr>ICMP: internet control message protocol</vt:lpstr>
      <vt:lpstr>Traceroute and ICMP</vt:lpstr>
      <vt:lpstr>عرض تقديمي في PowerPoint</vt:lpstr>
      <vt:lpstr>IPv6: motivation</vt:lpstr>
      <vt:lpstr>IPv6 datagram format</vt:lpstr>
      <vt:lpstr>Other changes from IPv4</vt:lpstr>
      <vt:lpstr>Transition from IPv4 to IPv6</vt:lpstr>
      <vt:lpstr>Transition from IPv4 to IPv6</vt:lpstr>
      <vt:lpstr>Tunneling</vt:lpstr>
      <vt:lpstr>Tunneling</vt:lpstr>
      <vt:lpstr>Address Resolution Protocol (ARP)</vt:lpstr>
      <vt:lpstr>ARP: address resolution protocol</vt:lpstr>
      <vt:lpstr>ARP protocol in the Internet: same LAN</vt:lpstr>
      <vt:lpstr>Addressing: routing to another LAN</vt:lpstr>
      <vt:lpstr>Addressing: routing to another LAN</vt:lpstr>
      <vt:lpstr>Addressing: routing to another LAN</vt:lpstr>
      <vt:lpstr>Addressing: routing to another LAN</vt:lpstr>
      <vt:lpstr>Addressing: routing to another LAN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Wide Area Networks and Internet CT1403</dc:title>
  <dc:creator>as aas</dc:creator>
  <cp:lastModifiedBy>as aas</cp:lastModifiedBy>
  <cp:revision>9</cp:revision>
  <dcterms:modified xsi:type="dcterms:W3CDTF">2016-03-05T09:27:51Z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0x0101003B39AD96AA2E4140AE25EC4033F5B9F7</vt:lpwstr>
  </property>
</Properties>
</file>