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74" r:id="rId4"/>
    <p:sldId id="279" r:id="rId5"/>
    <p:sldId id="280" r:id="rId6"/>
    <p:sldId id="290" r:id="rId7"/>
    <p:sldId id="282" r:id="rId8"/>
    <p:sldId id="281" r:id="rId9"/>
    <p:sldId id="289" r:id="rId10"/>
    <p:sldId id="292" r:id="rId11"/>
    <p:sldId id="291" r:id="rId12"/>
    <p:sldId id="283" r:id="rId13"/>
    <p:sldId id="261" r:id="rId14"/>
    <p:sldId id="25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10/01/39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7031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7277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/>
              <a:t>10/01/39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/>
              <a:t>10/01/39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/>
              <a:t>10/01/39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A81A-FF56-482D-9E73-C8D464CECBF9}" type="datetime1">
              <a:rPr lang="ar-SA" smtClean="0"/>
              <a:t>10/01/39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547-E50A-4E13-A40D-D90F3B2BFB0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1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/>
              <a:t>10/01/39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/>
              <a:t>10/01/39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/>
              <a:t>10/01/39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/>
              <a:t>10/01/39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/>
              <a:t>10/01/39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/>
              <a:t>10/01/39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/>
              <a:t>10/01/39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/>
              <a:t>10/01/39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379295-92E2-4A4E-A195-F916CED4EFA9}" type="datetime1">
              <a:rPr lang="ar-SA" smtClean="0"/>
              <a:t>10/01/39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برنامج الجداول الإلكترونية</a:t>
            </a:r>
            <a:endParaRPr lang="ar-SA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الأول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80"/>
          <p:cNvSpPr txBox="1">
            <a:spLocks noChangeArrowheads="1"/>
          </p:cNvSpPr>
          <p:nvPr/>
        </p:nvSpPr>
        <p:spPr>
          <a:xfrm>
            <a:off x="2627784" y="5300414"/>
            <a:ext cx="4258816" cy="792882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تعبئة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45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41" name="Group 8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81710"/>
              </p:ext>
            </p:extLst>
          </p:nvPr>
        </p:nvGraphicFramePr>
        <p:xfrm>
          <a:off x="1043608" y="1556792"/>
          <a:ext cx="7200800" cy="4175005"/>
        </p:xfrm>
        <a:graphic>
          <a:graphicData uri="http://schemas.openxmlformats.org/drawingml/2006/table">
            <a:tbl>
              <a:tblPr rtl="1"/>
              <a:tblGrid>
                <a:gridCol w="1836315"/>
                <a:gridCol w="5364485"/>
              </a:tblGrid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General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يظهر الرقم كما هو مكتوب بدون تنسيق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Number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يظهر الرقم بفواصل عشرية ويمكن تحديد عدد المراتب بعد الفاصلة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Currency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رمز العملة الى جانب الرقم ويمكن تحديد العملة التي نريدها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Accounting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Date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ينسق الرقم على شكل تاريخ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Time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ينسق الرقم على شكل وقت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Percentage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رمز النسبة المئوية الى الرقم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Fraction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يجعل الرقم على شكل كسور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Scientific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تنسيق الارقام بشكل ارقام علمية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771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ial" pitchFamily="34" charset="0"/>
                        </a:rPr>
                        <a:t>Text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يظهر الرقم كما هو مكتوب بدون تنسيق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 </a:t>
                      </a: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-Bold" charset="0"/>
                          <a:cs typeface="ArabicTransparent" charset="-78"/>
                        </a:rPr>
                        <a:t>و لايمكن ان يدخل في العمليات الحسابية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-Bold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40" name="Rectangle 80"/>
          <p:cNvSpPr>
            <a:spLocks noGrp="1" noChangeArrowheads="1"/>
          </p:cNvSpPr>
          <p:nvPr>
            <p:ph type="title"/>
          </p:nvPr>
        </p:nvSpPr>
        <p:spPr>
          <a:xfrm>
            <a:off x="2555776" y="764704"/>
            <a:ext cx="4258816" cy="576064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تنسيق الخلايا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80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700808"/>
            <a:ext cx="7200800" cy="432048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لكتابة  الصيغة لابد أن</a:t>
            </a:r>
            <a:r>
              <a:rPr lang="en-US" dirty="0" smtClean="0"/>
              <a:t> </a:t>
            </a:r>
            <a:r>
              <a:rPr lang="ar-SA" dirty="0" smtClean="0"/>
              <a:t> تبدأ بإشارة المساواة متبوعة بعناوين الخلايا المراد عمل حسابات عليها و المعاملات الحسابية المرغوبة ثم زر الادخال </a:t>
            </a:r>
            <a:r>
              <a:rPr lang="en-US" dirty="0" smtClean="0"/>
              <a:t>Enter</a:t>
            </a:r>
            <a:r>
              <a:rPr lang="ar-SA" dirty="0" smtClean="0"/>
              <a:t> ليتم عرض النتيجة في الخلية النشطة .</a:t>
            </a:r>
          </a:p>
          <a:p>
            <a:pPr>
              <a:buFont typeface="Wingdings" pitchFamily="2" charset="2"/>
              <a:buChar char="q"/>
            </a:pPr>
            <a:endParaRPr lang="ar-SA" sz="900" dirty="0" smtClean="0"/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accent2"/>
                </a:solidFill>
              </a:rPr>
              <a:t>A1*B2+C3</a:t>
            </a:r>
            <a:r>
              <a:rPr lang="ar-SA" sz="3600" b="1" dirty="0" smtClean="0">
                <a:solidFill>
                  <a:schemeClr val="accent2"/>
                </a:solidFill>
              </a:rPr>
              <a:t>=  </a:t>
            </a:r>
          </a:p>
          <a:p>
            <a:pPr algn="ctr">
              <a:buFont typeface="Wingdings" pitchFamily="2" charset="2"/>
              <a:buChar char="q"/>
            </a:pPr>
            <a:endParaRPr lang="ar-SA" sz="900" b="1" dirty="0" smtClean="0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الترتيب مهم في الصيغ الرياضية حيث أن عملية الضرب والقسمة تتم قبل الجمع والطرح .</a:t>
            </a:r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يمكن تعديل الصيغة بالنقر المزدوج على الخلية أو من شريط المعادلة .</a:t>
            </a:r>
          </a:p>
          <a:p>
            <a:pPr>
              <a:buNone/>
            </a:pPr>
            <a:endParaRPr lang="ar-SA" dirty="0" smtClean="0"/>
          </a:p>
          <a:p>
            <a:endParaRPr lang="ar-S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55776" y="692696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الصيغ الرياضية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87625" y="2060850"/>
          <a:ext cx="6696744" cy="3816421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32248"/>
                <a:gridCol w="2232248"/>
                <a:gridCol w="2232248"/>
              </a:tblGrid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العامل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المعنى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مثال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%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النسبة المئوية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5%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+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الجمع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5+10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-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</a:t>
                      </a:r>
                      <a:r>
                        <a:rPr lang="ar-SA" sz="2400" b="1" baseline="0" dirty="0" smtClean="0"/>
                        <a:t> الطرح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5</a:t>
                      </a:r>
                      <a:r>
                        <a:rPr lang="en-US" sz="2400" b="1" baseline="0" dirty="0" smtClean="0"/>
                        <a:t> – 10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*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الضرب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*</a:t>
                      </a:r>
                      <a:r>
                        <a:rPr lang="en-US" sz="2400" b="1" baseline="0" dirty="0" smtClean="0"/>
                        <a:t> 5</a:t>
                      </a:r>
                      <a:endParaRPr lang="ar-SA" sz="2400" b="1" dirty="0"/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/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عملية القسمة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10 /</a:t>
                      </a:r>
                      <a:r>
                        <a:rPr lang="en-US" sz="2400" b="1" baseline="0" dirty="0" smtClean="0"/>
                        <a:t> 2</a:t>
                      </a:r>
                    </a:p>
                  </a:txBody>
                  <a:tcPr/>
                </a:tc>
              </a:tr>
              <a:tr h="5452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^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الأس (القوة)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/>
                        <a:t>3 ^ 2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51410" y="764704"/>
            <a:ext cx="4053041" cy="811217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ar-SA" b="1" dirty="0">
                <a:solidFill>
                  <a:schemeClr val="bg1"/>
                </a:solidFill>
              </a:rPr>
              <a:t>العوامل الحسابية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780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1412776"/>
            <a:ext cx="6840760" cy="4310293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الهدف الرئيسي من تصميم برنامج الجداول الإلكترونية </a:t>
            </a:r>
          </a:p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28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Microsoft Excel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) :</a:t>
            </a:r>
          </a:p>
          <a:p>
            <a:pPr marL="0" indent="0">
              <a:buNone/>
            </a:pPr>
            <a:endParaRPr lang="ar-SA" u="sng" dirty="0" smtClean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ar-SA" dirty="0" smtClean="0"/>
              <a:t> </a:t>
            </a:r>
          </a:p>
          <a:p>
            <a:pPr marL="0" indent="0" algn="just">
              <a:buNone/>
            </a:pPr>
            <a:r>
              <a:rPr lang="ar-SA" sz="2800" dirty="0" smtClean="0"/>
              <a:t>هو تخزين البيانات وإجراء العمليات الحسابية والتحليلات الإحصائية عليها وإنشاء الرسوم البيانية التي تمثلها وذلك عن طريق أوامر سهلة الاستخدام .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4" t="9979" b="15180"/>
          <a:stretch>
            <a:fillRect/>
          </a:stretch>
        </p:blipFill>
        <p:spPr bwMode="auto">
          <a:xfrm>
            <a:off x="1691680" y="2060848"/>
            <a:ext cx="119984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75016"/>
            <a:ext cx="7488832" cy="4562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699793" y="2618145"/>
            <a:ext cx="2592288" cy="5173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63791" y="2952094"/>
            <a:ext cx="1728787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الصيغة</a:t>
            </a:r>
            <a:endParaRPr lang="en-US" sz="1800" b="1" dirty="0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475655" y="2618144"/>
            <a:ext cx="1083987" cy="8125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228184" y="1085057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العنوان</a:t>
            </a:r>
            <a:endParaRPr lang="en-US" sz="1800" b="1" dirty="0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3275856" y="1548750"/>
            <a:ext cx="432048" cy="4400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30854" y="1123662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1800" b="1" dirty="0"/>
              <a:t>شريط القوائم</a:t>
            </a:r>
            <a:endParaRPr lang="en-US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692002" y="1516423"/>
            <a:ext cx="0" cy="30292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133773" y="1182038"/>
            <a:ext cx="1728788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sz="1800" b="1" dirty="0"/>
              <a:t>شريط  </a:t>
            </a:r>
            <a:r>
              <a:rPr lang="ar-SA" sz="1800" b="1" dirty="0" smtClean="0"/>
              <a:t>أدوات القائمة</a:t>
            </a:r>
            <a:endParaRPr lang="en-US" sz="1800" b="1" dirty="0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5094560" y="1451769"/>
            <a:ext cx="917599" cy="2868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2580090" y="3573016"/>
            <a:ext cx="2853566" cy="1815882"/>
          </a:xfrm>
          <a:prstGeom prst="rect">
            <a:avLst/>
          </a:prstGeom>
          <a:solidFill>
            <a:schemeClr val="accent2"/>
          </a:solidFill>
          <a:ln w="762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</a:rPr>
              <a:t>عنوان الخلية :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يبدا بأسم العمود</a:t>
            </a:r>
          </a:p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ثم رقم الصف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A1 </a:t>
            </a:r>
            <a:endParaRPr lang="ar-SA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492895"/>
            <a:ext cx="504056" cy="125249"/>
          </a:xfrm>
          <a:prstGeom prst="rect">
            <a:avLst/>
          </a:prstGeom>
          <a:solidFill>
            <a:schemeClr val="accent2">
              <a:lumMod val="75000"/>
              <a:alpha val="0"/>
            </a:schemeClr>
          </a:solidFill>
          <a:ln w="25400" cmpd="sng">
            <a:solidFill>
              <a:schemeClr val="accent2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507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8" y="980728"/>
            <a:ext cx="7734456" cy="509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684507" y="2808106"/>
            <a:ext cx="1470058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عناوين </a:t>
            </a:r>
            <a:r>
              <a:rPr lang="ar-SA" altLang="ar-SA" sz="1800" b="1" dirty="0" smtClean="0"/>
              <a:t>الأعمدة</a:t>
            </a:r>
            <a:endParaRPr lang="en-US" altLang="ar-SA" sz="18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3725505"/>
            <a:ext cx="1008112" cy="1876279"/>
            <a:chOff x="971600" y="3725505"/>
            <a:chExt cx="1008112" cy="1876279"/>
          </a:xfrm>
        </p:grpSpPr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H="1" flipV="1">
              <a:off x="971600" y="3725505"/>
              <a:ext cx="1008112" cy="53096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>
              <a:off x="1907704" y="4256473"/>
              <a:ext cx="72008" cy="134531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88662" y="3905246"/>
            <a:ext cx="1463040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شريط </a:t>
            </a:r>
            <a:r>
              <a:rPr lang="ar-SA" altLang="ar-SA" sz="1800" b="1" dirty="0" smtClean="0"/>
              <a:t>التصفح</a:t>
            </a:r>
            <a:endParaRPr lang="en-US" altLang="ar-SA" sz="1800" b="1" dirty="0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6912260" y="5102154"/>
            <a:ext cx="396044" cy="42996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56506" y="3564364"/>
            <a:ext cx="1327310" cy="366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/>
              <a:t>أرقام الصفوف</a:t>
            </a:r>
            <a:endParaRPr lang="en-US" altLang="ar-SA" sz="1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75656" y="2303900"/>
            <a:ext cx="6121400" cy="503238"/>
            <a:chOff x="684213" y="2133600"/>
            <a:chExt cx="6121400" cy="503238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684213" y="2349500"/>
              <a:ext cx="61198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6804025" y="2133600"/>
              <a:ext cx="1588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V="1">
              <a:off x="684213" y="2133600"/>
              <a:ext cx="1587" cy="2159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3635375" y="2349500"/>
              <a:ext cx="0" cy="2873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20" name="Group 19"/>
          <p:cNvGrpSpPr/>
          <p:nvPr/>
        </p:nvGrpSpPr>
        <p:grpSpPr>
          <a:xfrm flipH="1">
            <a:off x="7683816" y="2600739"/>
            <a:ext cx="463336" cy="2609013"/>
            <a:chOff x="468313" y="2492375"/>
            <a:chExt cx="574675" cy="3529013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468313" y="6021388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V="1">
              <a:off x="684213" y="2492375"/>
              <a:ext cx="0" cy="35290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84213" y="4005263"/>
              <a:ext cx="358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68313" y="2492375"/>
              <a:ext cx="2159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5737496" y="4732822"/>
            <a:ext cx="1122826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ar-SA" sz="1800" b="1" dirty="0" smtClean="0"/>
              <a:t>أوراق العمل</a:t>
            </a:r>
            <a:endParaRPr lang="en-US" altLang="ar-SA" sz="1800" b="1" dirty="0"/>
          </a:p>
        </p:txBody>
      </p:sp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01464" y="260648"/>
            <a:ext cx="4341073" cy="503709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أجزاء ورقة العمل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97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5" grpId="0" animBg="1"/>
      <p:bldP spid="6156" grpId="0" animBg="1"/>
      <p:bldP spid="6157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dirty="0" smtClean="0"/>
              <a:t>إنشاء مستند جديد .</a:t>
            </a:r>
          </a:p>
          <a:p>
            <a:r>
              <a:rPr lang="ar-SA" sz="3200" dirty="0" smtClean="0"/>
              <a:t>حفظ مستند باسم .</a:t>
            </a:r>
          </a:p>
          <a:p>
            <a:r>
              <a:rPr lang="ar-SA" sz="3200" dirty="0" smtClean="0"/>
              <a:t>فتح مستند تم حفظه مسبقا .</a:t>
            </a:r>
          </a:p>
          <a:p>
            <a:r>
              <a:rPr lang="ar-SA" sz="3200" dirty="0" smtClean="0"/>
              <a:t>إعادة تسمية أوراق العمل , حذفها ,  نسخها .</a:t>
            </a:r>
          </a:p>
          <a:p>
            <a:r>
              <a:rPr lang="ar-SA" sz="3200" dirty="0" smtClean="0"/>
              <a:t>تجميد الألواح .</a:t>
            </a:r>
          </a:p>
          <a:p>
            <a:endParaRPr lang="ar-SA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764704"/>
            <a:ext cx="4341073" cy="667202"/>
          </a:xfrm>
          <a:solidFill>
            <a:schemeClr val="accent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بدء العمل مع اكسيل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0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0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16016" y="5949280"/>
            <a:ext cx="4032448" cy="43204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5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836712"/>
            <a:ext cx="4341073" cy="66720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انشاء مصنف جديد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3040" y="2119257"/>
            <a:ext cx="6709360" cy="3603812"/>
          </a:xfrm>
        </p:spPr>
        <p:txBody>
          <a:bodyPr/>
          <a:lstStyle/>
          <a:p>
            <a:pPr eaLnBrk="1" hangingPunct="1"/>
            <a:r>
              <a:rPr lang="ar-SA" altLang="ar-SA" dirty="0" smtClean="0"/>
              <a:t>يتكون المصنف </a:t>
            </a:r>
            <a:r>
              <a:rPr lang="en-US" altLang="ar-SA" dirty="0" smtClean="0"/>
              <a:t>Book</a:t>
            </a:r>
            <a:r>
              <a:rPr lang="ar-SA" altLang="ar-SA" dirty="0" smtClean="0"/>
              <a:t> من ثلاث  أوراق عمل </a:t>
            </a:r>
            <a:r>
              <a:rPr lang="en-US" altLang="ar-SA" dirty="0" smtClean="0"/>
              <a:t>Worksheet</a:t>
            </a:r>
            <a:r>
              <a:rPr lang="ar-SA" altLang="ar-SA" dirty="0" smtClean="0"/>
              <a:t>.</a:t>
            </a:r>
          </a:p>
          <a:p>
            <a:pPr eaLnBrk="1" hangingPunct="1"/>
            <a:r>
              <a:rPr lang="ar-SA" altLang="ar-SA" dirty="0" smtClean="0"/>
              <a:t>ورقة العمل الواحدة عبارة عن جدوال تتكون من اعمدة وصفوف عناوين الاعمدة هي الاحرف الابجدية الانجليزية حيث عدد الاعمدة هي 256 عمود اما الصفوف فهي مرقمه بالتسلسل 1-65536.</a:t>
            </a:r>
          </a:p>
          <a:p>
            <a:pPr eaLnBrk="1" hangingPunct="1"/>
            <a:r>
              <a:rPr lang="ar-SA" altLang="ar-SA" dirty="0" smtClean="0"/>
              <a:t>وكل خلية هي نتيجة تقاطع العمود مع الصف مثلاً الخلية </a:t>
            </a:r>
            <a:r>
              <a:rPr lang="en-US" altLang="ar-SA" dirty="0" smtClean="0"/>
              <a:t>A1 </a:t>
            </a:r>
            <a:r>
              <a:rPr lang="ar-SA" altLang="ar-SA" dirty="0" smtClean="0"/>
              <a:t> هي الخليه في العمود </a:t>
            </a:r>
            <a:r>
              <a:rPr lang="en-US" altLang="ar-SA" dirty="0" smtClean="0"/>
              <a:t> A </a:t>
            </a:r>
            <a:r>
              <a:rPr lang="ar-SA" altLang="ar-SA" dirty="0" smtClean="0"/>
              <a:t>و الصف رقم 1.</a:t>
            </a:r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val="19747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557338"/>
            <a:ext cx="6840538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916238" y="49418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419475" y="4652963"/>
            <a:ext cx="0" cy="288925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00338" y="4292600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6877050" y="494188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339975" y="1773238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حفظ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6822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0" grpId="0" animBg="1"/>
      <p:bldP spid="11270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550" y="1556791"/>
            <a:ext cx="64770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482517" y="5373688"/>
            <a:ext cx="1008062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196694" y="5836598"/>
            <a:ext cx="1512887" cy="366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ar-SA" sz="1800" b="1" dirty="0"/>
              <a:t>اسم الملف</a:t>
            </a:r>
            <a:endParaRPr lang="en-US" altLang="ar-SA" sz="1800" b="1" dirty="0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5797550" y="5620698"/>
            <a:ext cx="1079500" cy="4318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2482516" y="1817144"/>
            <a:ext cx="1008063" cy="358775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ar-SA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title"/>
          </p:nvPr>
        </p:nvSpPr>
        <p:spPr>
          <a:xfrm>
            <a:off x="2339975" y="764704"/>
            <a:ext cx="3981033" cy="595194"/>
          </a:xfr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فتح ملف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99590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9" grpId="1" animBg="1"/>
      <p:bldP spid="11271" grpId="0" animBg="1"/>
      <p:bldP spid="11271" grpId="1" animBg="1"/>
      <p:bldP spid="11272" grpId="0" animBg="1"/>
      <p:bldP spid="1127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578</TotalTime>
  <Words>358</Words>
  <Application>Microsoft Office PowerPoint</Application>
  <PresentationFormat>عرض على الشاشة (3:4)‏</PresentationFormat>
  <Paragraphs>87</Paragraphs>
  <Slides>14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دبوس تثبيت</vt:lpstr>
      <vt:lpstr>الجزء الأول</vt:lpstr>
      <vt:lpstr>عرض تقديمي في PowerPoint</vt:lpstr>
      <vt:lpstr>أجزاء ورقة العمل </vt:lpstr>
      <vt:lpstr>أجزاء ورقة العمل </vt:lpstr>
      <vt:lpstr>بدء العمل مع اكسيل </vt:lpstr>
      <vt:lpstr>انشاء مصنف جديد</vt:lpstr>
      <vt:lpstr>انشاء مصنف جديد</vt:lpstr>
      <vt:lpstr>حفظ ملف Excel</vt:lpstr>
      <vt:lpstr>فتح ملف Excel</vt:lpstr>
      <vt:lpstr>عرض تقديمي في PowerPoint</vt:lpstr>
      <vt:lpstr>عرض تقديمي في PowerPoint</vt:lpstr>
      <vt:lpstr>تنسيق الخلايا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asoma</cp:lastModifiedBy>
  <cp:revision>54</cp:revision>
  <dcterms:created xsi:type="dcterms:W3CDTF">2012-03-02T14:49:28Z</dcterms:created>
  <dcterms:modified xsi:type="dcterms:W3CDTF">2017-09-29T22:32:27Z</dcterms:modified>
</cp:coreProperties>
</file>