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49"/>
  </p:notesMasterIdLst>
  <p:sldIdLst>
    <p:sldId id="256" r:id="rId5"/>
    <p:sldId id="257" r:id="rId6"/>
    <p:sldId id="284" r:id="rId7"/>
    <p:sldId id="258" r:id="rId8"/>
    <p:sldId id="285" r:id="rId9"/>
    <p:sldId id="260" r:id="rId10"/>
    <p:sldId id="261" r:id="rId11"/>
    <p:sldId id="281" r:id="rId12"/>
    <p:sldId id="282" r:id="rId13"/>
    <p:sldId id="283" r:id="rId14"/>
    <p:sldId id="259" r:id="rId15"/>
    <p:sldId id="286" r:id="rId16"/>
    <p:sldId id="262" r:id="rId17"/>
    <p:sldId id="287" r:id="rId18"/>
    <p:sldId id="288" r:id="rId19"/>
    <p:sldId id="289" r:id="rId20"/>
    <p:sldId id="265" r:id="rId21"/>
    <p:sldId id="266" r:id="rId22"/>
    <p:sldId id="274" r:id="rId23"/>
    <p:sldId id="263" r:id="rId24"/>
    <p:sldId id="267" r:id="rId25"/>
    <p:sldId id="269" r:id="rId26"/>
    <p:sldId id="268" r:id="rId27"/>
    <p:sldId id="270" r:id="rId28"/>
    <p:sldId id="271" r:id="rId29"/>
    <p:sldId id="273"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07" r:id="rId47"/>
    <p:sldId id="308"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352" autoAdjust="0"/>
  </p:normalViewPr>
  <p:slideViewPr>
    <p:cSldViewPr snapToGrid="0" snapToObjects="1">
      <p:cViewPr varScale="1">
        <p:scale>
          <a:sx n="63" d="100"/>
          <a:sy n="63" d="100"/>
        </p:scale>
        <p:origin x="1512"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3673D5-E03E-B04D-AA0A-E83AB7D79AA5}" type="datetimeFigureOut">
              <a:rPr lang="en-US" smtClean="0"/>
              <a:t>3/26/2016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4CA366-9A9A-734E-879F-256B4359E69E}" type="slidenum">
              <a:rPr lang="en-US" smtClean="0"/>
              <a:t>‹#›</a:t>
            </a:fld>
            <a:endParaRPr lang="en-US"/>
          </a:p>
        </p:txBody>
      </p:sp>
    </p:spTree>
    <p:extLst>
      <p:ext uri="{BB962C8B-B14F-4D97-AF65-F5344CB8AC3E}">
        <p14:creationId xmlns:p14="http://schemas.microsoft.com/office/powerpoint/2010/main" val="6663102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2D2DB9"/>
                </a:solidFill>
              </a:rPr>
              <a:t>Framing</a:t>
            </a:r>
            <a:r>
              <a:rPr lang="en-US" dirty="0" smtClean="0"/>
              <a:t>    Data is broken up into frames that are transmitted as independent units. If errors are detected in a frame, it is only necessary to retransmit that frame.</a:t>
            </a:r>
          </a:p>
          <a:p>
            <a:endParaRPr lang="en-US" dirty="0" smtClean="0"/>
          </a:p>
          <a:p>
            <a:r>
              <a:rPr lang="en-US" dirty="0" smtClean="0">
                <a:solidFill>
                  <a:srgbClr val="2D2DB9"/>
                </a:solidFill>
              </a:rPr>
              <a:t>Session setup and termination    </a:t>
            </a:r>
            <a:r>
              <a:rPr lang="en-US" dirty="0" smtClean="0"/>
              <a:t>For reliable services, session control messages are used by end systems to exchange status information about the session.</a:t>
            </a:r>
          </a:p>
          <a:p>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4</a:t>
            </a:fld>
            <a:endParaRPr lang="en-US"/>
          </a:p>
        </p:txBody>
      </p:sp>
    </p:spTree>
    <p:extLst>
      <p:ext uri="{BB962C8B-B14F-4D97-AF65-F5344CB8AC3E}">
        <p14:creationId xmlns:p14="http://schemas.microsoft.com/office/powerpoint/2010/main" val="1962177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 Figure 3-3 shows a simple representation of a serial communication across a WAN.</a:t>
            </a:r>
          </a:p>
          <a:p>
            <a:r>
              <a:rPr lang="en-US" sz="1200" b="0" i="0" u="none" strike="noStrike" kern="1200" baseline="0" dirty="0" smtClean="0">
                <a:solidFill>
                  <a:schemeClr val="tx1"/>
                </a:solidFill>
                <a:latin typeface="+mn-lt"/>
                <a:ea typeface="+mn-ea"/>
                <a:cs typeface="+mn-cs"/>
              </a:rPr>
              <a:t>Data is encapsulated by the communications protocol used by the sending router.</a:t>
            </a:r>
          </a:p>
          <a:p>
            <a:r>
              <a:rPr lang="en-US" sz="1200" b="0" i="0" u="none" strike="noStrike" kern="1200" baseline="0" dirty="0" smtClean="0">
                <a:solidFill>
                  <a:schemeClr val="tx1"/>
                </a:solidFill>
                <a:latin typeface="+mn-lt"/>
                <a:ea typeface="+mn-ea"/>
                <a:cs typeface="+mn-cs"/>
              </a:rPr>
              <a:t>The encapsulated frame is sent on a physical medium to the WAN. There are various</a:t>
            </a:r>
          </a:p>
          <a:p>
            <a:r>
              <a:rPr lang="en-US" sz="1200" b="0" i="0" u="none" strike="noStrike" kern="1200" baseline="0" dirty="0" smtClean="0">
                <a:solidFill>
                  <a:schemeClr val="tx1"/>
                </a:solidFill>
                <a:latin typeface="+mn-lt"/>
                <a:ea typeface="+mn-ea"/>
                <a:cs typeface="+mn-cs"/>
              </a:rPr>
              <a:t>ways to traverse the WAN, but the receiving router uses the same communications</a:t>
            </a:r>
          </a:p>
          <a:p>
            <a:r>
              <a:rPr lang="en-US" sz="1200" b="0" i="0" u="none" strike="noStrike" kern="1200" baseline="0" dirty="0" smtClean="0">
                <a:solidFill>
                  <a:schemeClr val="tx1"/>
                </a:solidFill>
                <a:latin typeface="+mn-lt"/>
                <a:ea typeface="+mn-ea"/>
                <a:cs typeface="+mn-cs"/>
              </a:rPr>
              <a:t>protocol to de-encapsulate the frame when it arrives.</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Times New Roman" charset="0"/>
                <a:ea typeface="ＭＳ Ｐゴシック" charset="0"/>
                <a:cs typeface="+mn-cs"/>
              </a:rPr>
              <a:t>This is in contrast to parallel communications in which bits can be transmitted simultaneously</a:t>
            </a:r>
          </a:p>
          <a:p>
            <a:r>
              <a:rPr lang="en-US" sz="1200" b="0" i="0" u="none" strike="noStrike" kern="1200" baseline="0" dirty="0" smtClean="0">
                <a:solidFill>
                  <a:schemeClr val="tx1"/>
                </a:solidFill>
                <a:latin typeface="Times New Roman" charset="0"/>
                <a:ea typeface="ＭＳ Ｐゴシック" charset="0"/>
                <a:cs typeface="+mn-cs"/>
              </a:rPr>
              <a:t>over multiple wires. As shown in Figure 3-2, a parallel connection theoretically</a:t>
            </a:r>
          </a:p>
          <a:p>
            <a:r>
              <a:rPr lang="en-US" sz="1200" b="0" i="0" u="none" strike="noStrike" kern="1200" baseline="0" dirty="0" smtClean="0">
                <a:solidFill>
                  <a:schemeClr val="tx1"/>
                </a:solidFill>
                <a:latin typeface="Times New Roman" charset="0"/>
                <a:ea typeface="ＭＳ Ｐゴシック" charset="0"/>
                <a:cs typeface="+mn-cs"/>
              </a:rPr>
              <a:t>transfers data eight times faster than a serial connection. Based on this theory, a</a:t>
            </a:r>
          </a:p>
          <a:p>
            <a:r>
              <a:rPr lang="en-US" sz="1200" b="0" i="0" u="none" strike="noStrike" kern="1200" baseline="0" dirty="0" smtClean="0">
                <a:solidFill>
                  <a:schemeClr val="tx1"/>
                </a:solidFill>
                <a:latin typeface="Times New Roman" charset="0"/>
                <a:ea typeface="ＭＳ Ｐゴシック" charset="0"/>
                <a:cs typeface="+mn-cs"/>
              </a:rPr>
              <a:t>parallel connection sends a byte (eight bits) in the time that a serial connection sends</a:t>
            </a:r>
          </a:p>
          <a:p>
            <a:r>
              <a:rPr lang="en-US" sz="1200" b="0" i="0" u="none" strike="noStrike" kern="1200" baseline="0" dirty="0" smtClean="0">
                <a:solidFill>
                  <a:schemeClr val="tx1"/>
                </a:solidFill>
                <a:latin typeface="Times New Roman" charset="0"/>
                <a:ea typeface="ＭＳ Ｐゴシック" charset="0"/>
                <a:cs typeface="+mn-cs"/>
              </a:rPr>
              <a:t>a single bit. However, parallel communications do have issues with crosstalk across  wires, especially as the wire length increases. Clock skew  is also an issue with parallel</a:t>
            </a:r>
          </a:p>
          <a:p>
            <a:endParaRPr lang="en-US" sz="1200" b="0" i="0" u="none" strike="noStrike" kern="1200" baseline="0" dirty="0" smtClean="0">
              <a:solidFill>
                <a:schemeClr val="tx1"/>
              </a:solidFill>
              <a:latin typeface="Times New Roman" charset="0"/>
              <a:ea typeface="ＭＳ Ｐゴシック" charset="0"/>
              <a:cs typeface="+mn-cs"/>
            </a:endParaRPr>
          </a:p>
          <a:p>
            <a:r>
              <a:rPr lang="en-US" sz="1200" b="0" i="0" u="none" strike="noStrike" kern="1200" baseline="0" dirty="0" smtClean="0">
                <a:solidFill>
                  <a:schemeClr val="tx1"/>
                </a:solidFill>
                <a:latin typeface="Times New Roman" charset="0"/>
                <a:ea typeface="ＭＳ Ｐゴシック" charset="0"/>
                <a:cs typeface="+mn-cs"/>
              </a:rPr>
              <a:t> Because of their bidirectional</a:t>
            </a:r>
          </a:p>
          <a:p>
            <a:r>
              <a:rPr lang="en-US" sz="1200" b="0" i="0" u="none" strike="noStrike" kern="1200" baseline="0" dirty="0" smtClean="0">
                <a:solidFill>
                  <a:schemeClr val="tx1"/>
                </a:solidFill>
                <a:latin typeface="Times New Roman" charset="0"/>
                <a:ea typeface="ＭＳ Ｐゴシック" charset="0"/>
                <a:cs typeface="+mn-cs"/>
              </a:rPr>
              <a:t>ability, serial communications are considerably less expensive to implement. Serial communications</a:t>
            </a:r>
          </a:p>
          <a:p>
            <a:r>
              <a:rPr lang="en-US" sz="1200" b="0" i="0" u="none" strike="noStrike" kern="1200" baseline="0" dirty="0" smtClean="0">
                <a:solidFill>
                  <a:schemeClr val="tx1"/>
                </a:solidFill>
                <a:latin typeface="Times New Roman" charset="0"/>
                <a:ea typeface="ＭＳ Ｐゴシック" charset="0"/>
                <a:cs typeface="+mn-cs"/>
              </a:rPr>
              <a:t>use fewer wires, cheaper cables, and fewer connector pins.</a:t>
            </a:r>
          </a:p>
          <a:p>
            <a:r>
              <a:rPr lang="en-US" sz="1200" b="0" i="0" u="none" strike="noStrike" kern="1200" baseline="0" dirty="0" smtClean="0">
                <a:solidFill>
                  <a:schemeClr val="tx1"/>
                </a:solidFill>
                <a:latin typeface="Times New Roman" charset="0"/>
                <a:ea typeface="ＭＳ Ｐゴシック" charset="0"/>
                <a:cs typeface="+mn-cs"/>
              </a:rPr>
              <a:t>communications. Clock skew occurs when data across the various wires does not</a:t>
            </a:r>
          </a:p>
          <a:p>
            <a:r>
              <a:rPr lang="en-US" sz="1200" b="0" i="0" u="none" strike="noStrike" kern="1200" baseline="0" dirty="0" smtClean="0">
                <a:solidFill>
                  <a:schemeClr val="tx1"/>
                </a:solidFill>
                <a:latin typeface="Times New Roman" charset="0"/>
                <a:ea typeface="ＭＳ Ｐゴシック" charset="0"/>
                <a:cs typeface="+mn-cs"/>
              </a:rPr>
              <a:t>arrive at the same time, creating synchronization issues. Finally, most parallel communications</a:t>
            </a:r>
          </a:p>
          <a:p>
            <a:r>
              <a:rPr lang="en-US" sz="1200" b="0" i="0" u="none" strike="noStrike" kern="1200" baseline="0" dirty="0" smtClean="0">
                <a:solidFill>
                  <a:schemeClr val="tx1"/>
                </a:solidFill>
                <a:latin typeface="Times New Roman" charset="0"/>
                <a:ea typeface="ＭＳ Ｐゴシック" charset="0"/>
                <a:cs typeface="+mn-cs"/>
              </a:rPr>
              <a:t>support only one-direction, outbound-only communication from the</a:t>
            </a:r>
          </a:p>
          <a:p>
            <a:r>
              <a:rPr lang="en-US" sz="1200" b="0" i="0" u="none" strike="noStrike" kern="1200" baseline="0" dirty="0" smtClean="0">
                <a:solidFill>
                  <a:schemeClr val="tx1"/>
                </a:solidFill>
                <a:latin typeface="Times New Roman" charset="0"/>
                <a:ea typeface="ＭＳ Ｐゴシック" charset="0"/>
                <a:cs typeface="+mn-cs"/>
              </a:rPr>
              <a:t>hard drive.</a:t>
            </a:r>
            <a:endParaRPr lang="en-US" dirty="0" smtClean="0"/>
          </a:p>
          <a:p>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11</a:t>
            </a:fld>
            <a:endParaRPr lang="en-US"/>
          </a:p>
        </p:txBody>
      </p:sp>
    </p:spTree>
    <p:extLst>
      <p:ext uri="{BB962C8B-B14F-4D97-AF65-F5344CB8AC3E}">
        <p14:creationId xmlns:p14="http://schemas.microsoft.com/office/powerpoint/2010/main" val="4268167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flag sequence must never occur within the content of a frame otherwise it could be confused with an intentionally sent flag. </a:t>
            </a:r>
          </a:p>
          <a:p>
            <a:r>
              <a:rPr lang="en-US" smtClean="0"/>
              <a:t>Because there is a likelihood that this pattern occurs in the actual data, the sending HDLC system always inserts a 0 bit after every five consecutive 1s in the data field, so in practice the flag sequence can only occur at the frame ends.</a:t>
            </a:r>
            <a:endParaRPr lang="en-US"/>
          </a:p>
        </p:txBody>
      </p:sp>
      <p:sp>
        <p:nvSpPr>
          <p:cNvPr id="4" name="Slide Number Placeholder 3"/>
          <p:cNvSpPr>
            <a:spLocks noGrp="1"/>
          </p:cNvSpPr>
          <p:nvPr>
            <p:ph type="sldNum" sz="quarter" idx="10"/>
          </p:nvPr>
        </p:nvSpPr>
        <p:spPr/>
        <p:txBody>
          <a:bodyPr/>
          <a:lstStyle/>
          <a:p>
            <a:fld id="{414CA366-9A9A-734E-879F-256B4359E69E}" type="slidenum">
              <a:rPr lang="en-US" smtClean="0"/>
              <a:t>21</a:t>
            </a:fld>
            <a:endParaRPr lang="en-US"/>
          </a:p>
        </p:txBody>
      </p:sp>
    </p:spTree>
    <p:extLst>
      <p:ext uri="{BB962C8B-B14F-4D97-AF65-F5344CB8AC3E}">
        <p14:creationId xmlns:p14="http://schemas.microsoft.com/office/powerpoint/2010/main" val="4270973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2400" dirty="0" smtClean="0">
                <a:solidFill>
                  <a:srgbClr val="0000FF"/>
                </a:solidFill>
              </a:rPr>
              <a:t>Unnumbered frames</a:t>
            </a:r>
            <a:r>
              <a:rPr lang="en-US" sz="2400" dirty="0" smtClean="0"/>
              <a:t>, used in link setup and disconnection, and hence do not contain ACK.</a:t>
            </a:r>
          </a:p>
          <a:p>
            <a:pPr lvl="1"/>
            <a:r>
              <a:rPr lang="en-US" sz="2400" dirty="0" smtClean="0">
                <a:solidFill>
                  <a:srgbClr val="0000FF"/>
                </a:solidFill>
              </a:rPr>
              <a:t>Information frames</a:t>
            </a:r>
            <a:r>
              <a:rPr lang="en-US" sz="2400" dirty="0" smtClean="0"/>
              <a:t>, which carry actual information. Such frames can piggyback ACK in case of ABM</a:t>
            </a:r>
          </a:p>
          <a:p>
            <a:pPr lvl="1"/>
            <a:r>
              <a:rPr lang="en-US" sz="2400" dirty="0" smtClean="0">
                <a:solidFill>
                  <a:srgbClr val="0000FF"/>
                </a:solidFill>
              </a:rPr>
              <a:t>Supervisory frames</a:t>
            </a:r>
            <a:r>
              <a:rPr lang="en-US" sz="2400" dirty="0" smtClean="0"/>
              <a:t>, which are used for error and flow control purposes and hence contain send and receive sequence numbers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Information (I) frame: I-frames carry upper layer information and some control information. This frame sends and receives sequence numbers, and the poll final (P/F) bit performs flow and error control. The send sequence number refers to the number of the frame to be sent next. The receive sequence number provides the number of the frame to be received next. Both sender and receiver maintain send and receive sequence numbers. A primary station uses the P/F bit to tell the secondary whether it requires an immediate response. A secondary station uses the P/F bit to tell the primary whether the current frame is the last in its current response.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Supervisory (S) frame: S-frames provide control information. An S-frame can request and suspend transmission, report on status, and acknowledge receipt of I-frames. S-frames do not have an information field.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Unnumbered (U) frame: U-frames support control purposes and are not sequenced. Depending on the function of the U-frame, its Control field is 1 or 2 bytes. Some U-frames have an Information field.</a:t>
            </a:r>
          </a:p>
          <a:p>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24</a:t>
            </a:fld>
            <a:endParaRPr lang="en-US"/>
          </a:p>
        </p:txBody>
      </p:sp>
    </p:spTree>
    <p:extLst>
      <p:ext uri="{BB962C8B-B14F-4D97-AF65-F5344CB8AC3E}">
        <p14:creationId xmlns:p14="http://schemas.microsoft.com/office/powerpoint/2010/main" val="23210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terms of the architecture and frame formats, PPP can be seen as three different sub-protocols, for framing and lower level capabilities; it is basically HDLC. If you see the frame formats, it is very similar to HDLC. One sub-layer above is LCP, which provides all of the additional functionality in terms of authentication, multilink, and the general establishment configuration and testing of the data link connection. A third protocol is NCP; it is used for establishing and configuring different network layer protocols. It is basically the interface toward the upper layers.</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29</a:t>
            </a:fld>
            <a:endParaRPr lang="en-US"/>
          </a:p>
        </p:txBody>
      </p:sp>
    </p:spTree>
    <p:extLst>
      <p:ext uri="{BB962C8B-B14F-4D97-AF65-F5344CB8AC3E}">
        <p14:creationId xmlns:p14="http://schemas.microsoft.com/office/powerpoint/2010/main" val="3289958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FFFF00"/>
                </a:solidFill>
                <a:effectLst>
                  <a:outerShdw blurRad="38100" dist="38100" dir="2700000" algn="tl">
                    <a:srgbClr val="FFFFFF"/>
                  </a:outerShdw>
                </a:effectLst>
                <a:latin typeface="Arial" charset="0"/>
              </a:rPr>
              <a:t>Translation:</a:t>
            </a:r>
            <a:r>
              <a:rPr lang="en-US" dirty="0" smtClean="0">
                <a:effectLst>
                  <a:outerShdw blurRad="38100" dist="38100" dir="2700000" algn="tl">
                    <a:srgbClr val="808080"/>
                  </a:outerShdw>
                </a:effectLst>
                <a:latin typeface="Arial" charset="0"/>
              </a:rPr>
              <a:t>  IP </a:t>
            </a:r>
            <a:r>
              <a:rPr lang="en-US" i="1" dirty="0" smtClean="0">
                <a:solidFill>
                  <a:srgbClr val="FFFF00"/>
                </a:solidFill>
                <a:effectLst>
                  <a:outerShdw blurRad="38100" dist="38100" dir="2700000" algn="tl">
                    <a:srgbClr val="FFFFFF"/>
                  </a:outerShdw>
                </a:effectLst>
                <a:latin typeface="Arial" charset="0"/>
              </a:rPr>
              <a:t>and</a:t>
            </a:r>
            <a:r>
              <a:rPr lang="en-US" dirty="0" smtClean="0">
                <a:effectLst>
                  <a:outerShdw blurRad="38100" dist="38100" dir="2700000" algn="tl">
                    <a:srgbClr val="808080"/>
                  </a:outerShdw>
                </a:effectLst>
                <a:latin typeface="Arial" charset="0"/>
              </a:rPr>
              <a:t> IPX </a:t>
            </a:r>
            <a:r>
              <a:rPr lang="en-US" i="1" dirty="0" smtClean="0">
                <a:solidFill>
                  <a:srgbClr val="FFFF00"/>
                </a:solidFill>
                <a:effectLst>
                  <a:outerShdw blurRad="38100" dist="38100" dir="2700000" algn="tl">
                    <a:srgbClr val="FFFFFF"/>
                  </a:outerShdw>
                </a:effectLst>
                <a:latin typeface="Arial" charset="0"/>
              </a:rPr>
              <a:t>and</a:t>
            </a:r>
            <a:r>
              <a:rPr lang="en-US" dirty="0" smtClean="0">
                <a:effectLst>
                  <a:outerShdw blurRad="38100" dist="38100" dir="2700000" algn="tl">
                    <a:srgbClr val="808080"/>
                  </a:outerShdw>
                </a:effectLst>
                <a:latin typeface="Arial" charset="0"/>
              </a:rPr>
              <a:t> others, simultaneously, over a single dialup or higher speed WAN link.</a:t>
            </a:r>
          </a:p>
          <a:p>
            <a:endParaRPr lang="en-US" dirty="0"/>
          </a:p>
        </p:txBody>
      </p:sp>
      <p:sp>
        <p:nvSpPr>
          <p:cNvPr id="4" name="Slide Number Placeholder 3"/>
          <p:cNvSpPr>
            <a:spLocks noGrp="1"/>
          </p:cNvSpPr>
          <p:nvPr>
            <p:ph type="sldNum" sz="quarter" idx="10"/>
          </p:nvPr>
        </p:nvSpPr>
        <p:spPr/>
        <p:txBody>
          <a:bodyPr/>
          <a:lstStyle/>
          <a:p>
            <a:fld id="{A4930C58-8E9D-6F44-852F-3D5CCA710842}" type="slidenum">
              <a:rPr lang="en-US" smtClean="0"/>
              <a:t>33</a:t>
            </a:fld>
            <a:endParaRPr lang="en-US"/>
          </a:p>
        </p:txBody>
      </p:sp>
    </p:spTree>
    <p:extLst>
      <p:ext uri="{BB962C8B-B14F-4D97-AF65-F5344CB8AC3E}">
        <p14:creationId xmlns:p14="http://schemas.microsoft.com/office/powerpoint/2010/main" val="25490659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6C03AE-FE1B-7248-9CB4-9135106BD834}" type="slidenum">
              <a:rPr lang="en-US"/>
              <a:pPr/>
              <a:t>37</a:t>
            </a:fld>
            <a:endParaRPr lang="en-US"/>
          </a:p>
        </p:txBody>
      </p:sp>
      <p:sp>
        <p:nvSpPr>
          <p:cNvPr id="19458" name="Rectangle 2"/>
          <p:cNvSpPr>
            <a:spLocks noGrp="1" noRot="1" noChangeAspect="1" noChangeArrowheads="1" noTextEdit="1"/>
          </p:cNvSpPr>
          <p:nvPr>
            <p:ph type="sldImg"/>
          </p:nvPr>
        </p:nvSpPr>
        <p:spPr>
          <a:xfrm>
            <a:off x="1144588" y="684213"/>
            <a:ext cx="4572000" cy="3429000"/>
          </a:xfrm>
          <a:ln/>
          <a:extLst>
            <a:ext uri="{FAA26D3D-D897-4be2-8F04-BA451C77F1D7}">
              <ma14:placeholderFlag xmlns:ma14="http://schemas.microsoft.com/office/mac/drawingml/2011/main" xmlns="" val="1"/>
            </a:ext>
          </a:extLst>
        </p:spPr>
      </p:sp>
      <p:sp>
        <p:nvSpPr>
          <p:cNvPr id="19459" name="Rectangle 3"/>
          <p:cNvSpPr>
            <a:spLocks noGrp="1" noChangeArrowheads="1"/>
          </p:cNvSpPr>
          <p:nvPr>
            <p:ph type="body" idx="1"/>
          </p:nvPr>
        </p:nvSpPr>
        <p:spPr>
          <a:xfrm>
            <a:off x="914400" y="4343400"/>
            <a:ext cx="5029200" cy="4116388"/>
          </a:xfrm>
        </p:spPr>
        <p:txBody>
          <a:bodyPr/>
          <a:lstStyle/>
          <a:p>
            <a:endParaRPr lang="en-US"/>
          </a:p>
        </p:txBody>
      </p:sp>
    </p:spTree>
    <p:extLst>
      <p:ext uri="{BB962C8B-B14F-4D97-AF65-F5344CB8AC3E}">
        <p14:creationId xmlns:p14="http://schemas.microsoft.com/office/powerpoint/2010/main" val="2708069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exchange takes place in</a:t>
            </a:r>
            <a:r>
              <a:rPr lang="en-US" baseline="0" dirty="0" smtClean="0"/>
              <a:t> </a:t>
            </a:r>
            <a:r>
              <a:rPr lang="en-US" dirty="0" smtClean="0"/>
              <a:t>both directions and when a station has sent and received an acknowledge packet the link</a:t>
            </a:r>
            <a:r>
              <a:rPr lang="en-US" baseline="0" dirty="0" smtClean="0"/>
              <a:t> </a:t>
            </a:r>
            <a:r>
              <a:rPr lang="en-US" dirty="0" smtClean="0"/>
              <a:t>layer is declared open.</a:t>
            </a:r>
          </a:p>
          <a:p>
            <a:endParaRPr lang="en-US" dirty="0" smtClean="0"/>
          </a:p>
          <a:p>
            <a:r>
              <a:rPr lang="en-US" dirty="0" smtClean="0"/>
              <a:t>The other device (let's call it </a:t>
            </a:r>
            <a:r>
              <a:rPr lang="en-US" dirty="0" err="1" smtClean="0"/>
              <a:t>sayâ</a:t>
            </a:r>
            <a:r>
              <a:rPr lang="en-US" dirty="0" smtClean="0"/>
              <a:t>€¦ device B J) receives the Configure-Request and processes it. It then has three choices of how to respond:</a:t>
            </a:r>
          </a:p>
          <a:p>
            <a:endParaRPr lang="en-US" dirty="0" smtClean="0"/>
          </a:p>
          <a:p>
            <a:r>
              <a:rPr lang="en-US" dirty="0" smtClean="0"/>
              <a:t>If every option in it is acceptable in every way, device B sends back a Configure-</a:t>
            </a:r>
            <a:r>
              <a:rPr lang="en-US" dirty="0" err="1" smtClean="0"/>
              <a:t>Ack</a:t>
            </a:r>
            <a:r>
              <a:rPr lang="en-US" dirty="0" smtClean="0"/>
              <a:t> (</a:t>
            </a:r>
            <a:r>
              <a:rPr lang="en-US" dirty="0" err="1" smtClean="0"/>
              <a:t>â€œacknowledgeâ</a:t>
            </a:r>
            <a:r>
              <a:rPr lang="en-US" dirty="0" smtClean="0"/>
              <a:t>€). The negotiation is complete. </a:t>
            </a:r>
          </a:p>
          <a:p>
            <a:endParaRPr lang="en-US" dirty="0" smtClean="0"/>
          </a:p>
          <a:p>
            <a:r>
              <a:rPr lang="en-US" dirty="0" smtClean="0"/>
              <a:t>If all the options that device A sent are valid ones that device B recognizes and is capable of negotiating, but it doesn't accept the values device A sent, then device B returns a Configure-</a:t>
            </a:r>
            <a:r>
              <a:rPr lang="en-US" dirty="0" err="1" smtClean="0"/>
              <a:t>Nak</a:t>
            </a:r>
            <a:r>
              <a:rPr lang="en-US" dirty="0" smtClean="0"/>
              <a:t> (</a:t>
            </a:r>
            <a:r>
              <a:rPr lang="en-US" dirty="0" err="1" smtClean="0"/>
              <a:t>â€œnegative</a:t>
            </a:r>
            <a:r>
              <a:rPr lang="en-US" dirty="0" smtClean="0"/>
              <a:t> </a:t>
            </a:r>
            <a:r>
              <a:rPr lang="en-US" dirty="0" err="1" smtClean="0"/>
              <a:t>acknowledgeâ</a:t>
            </a:r>
            <a:r>
              <a:rPr lang="en-US" dirty="0" smtClean="0"/>
              <a:t>€) frame. This message includes a copy of each configuration option that B found unacceptable. </a:t>
            </a:r>
          </a:p>
          <a:p>
            <a:endParaRPr lang="en-US" dirty="0" smtClean="0"/>
          </a:p>
          <a:p>
            <a:r>
              <a:rPr lang="en-US" dirty="0" smtClean="0"/>
              <a:t>If any of the options that A sent were either unrecognized by B, or represent ways of using the link that B considers not only unacceptable but not even subject to negotiation, it returns a Configure-Reject containing each of the objectionable options.</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39</a:t>
            </a:fld>
            <a:endParaRPr lang="en-US"/>
          </a:p>
        </p:txBody>
      </p:sp>
    </p:spTree>
    <p:extLst>
      <p:ext uri="{BB962C8B-B14F-4D97-AF65-F5344CB8AC3E}">
        <p14:creationId xmlns:p14="http://schemas.microsoft.com/office/powerpoint/2010/main" val="502195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PPP can terminate the link at any time. This might happen because of the loss of the carrier, authentication failure, link quality failure, the expiration of an idle-period timer, or the administrative closing of the link. </a:t>
            </a:r>
          </a:p>
          <a:p>
            <a:endParaRPr lang="en-US" dirty="0" smtClean="0"/>
          </a:p>
          <a:p>
            <a:r>
              <a:rPr lang="en-US" dirty="0" smtClean="0"/>
              <a:t>The device initiating the shutdown (which may not be the one that initiated the link in the first place) sends a Terminate-Request message. The other device replies back with a Terminate-Ack. </a:t>
            </a:r>
            <a:endParaRPr lang="en-US" dirty="0"/>
          </a:p>
        </p:txBody>
      </p:sp>
      <p:sp>
        <p:nvSpPr>
          <p:cNvPr id="4" name="Slide Number Placeholder 3"/>
          <p:cNvSpPr>
            <a:spLocks noGrp="1"/>
          </p:cNvSpPr>
          <p:nvPr>
            <p:ph type="sldNum" sz="quarter" idx="10"/>
          </p:nvPr>
        </p:nvSpPr>
        <p:spPr/>
        <p:txBody>
          <a:bodyPr/>
          <a:lstStyle/>
          <a:p>
            <a:fld id="{414CA366-9A9A-734E-879F-256B4359E69E}" type="slidenum">
              <a:rPr lang="en-US" smtClean="0"/>
              <a:t>42</a:t>
            </a:fld>
            <a:endParaRPr lang="en-US"/>
          </a:p>
        </p:txBody>
      </p:sp>
    </p:spTree>
    <p:extLst>
      <p:ext uri="{BB962C8B-B14F-4D97-AF65-F5344CB8AC3E}">
        <p14:creationId xmlns:p14="http://schemas.microsoft.com/office/powerpoint/2010/main" val="25347682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F254789-6EA2-5945-A9F5-472BCE1E3B36}" type="datetimeFigureOut">
              <a:rPr lang="en-US" smtClean="0"/>
              <a:t>3/26/2016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EC9C9D-01C7-DA4C-8B3B-6526E530D222}"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4F254789-6EA2-5945-A9F5-472BCE1E3B36}" type="datetimeFigureOut">
              <a:rPr lang="en-US" smtClean="0"/>
              <a:t>3/26/2016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EC9C9D-01C7-DA4C-8B3B-6526E530D22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dirty="0"/>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93" y="3733800"/>
            <a:ext cx="325526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spcBef>
                <a:spcPts val="60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spcBef>
                <a:spcPts val="6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Drag picture to placeholder or click icon to add</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EC9C9D-01C7-DA4C-8B3B-6526E530D22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EC9C9D-01C7-DA4C-8B3B-6526E530D22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EC9C9D-01C7-DA4C-8B3B-6526E530D222}" type="slidenum">
              <a:rPr lang="en-US" smtClean="0"/>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EC9C9D-01C7-DA4C-8B3B-6526E530D222}" type="slidenum">
              <a:rPr lang="en-US" smtClean="0"/>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Drag picture to placeholder or click icon to add</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Drag picture to placeholder or click icon to add</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spcBef>
                <a:spcPts val="600"/>
              </a:spcBef>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4F254789-6EA2-5945-A9F5-472BCE1E3B36}" type="datetimeFigureOut">
              <a:rPr lang="en-US" smtClean="0"/>
              <a:t>3/26/2016</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06EC9C9D-01C7-DA4C-8B3B-6526E530D222}" type="slidenum">
              <a:rPr lang="en-US" smtClean="0"/>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F254789-6EA2-5945-A9F5-472BCE1E3B36}" type="datetimeFigureOut">
              <a:rPr lang="en-US" smtClean="0"/>
              <a:t>3/26/2016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EC9C9D-01C7-DA4C-8B3B-6526E530D222}" type="slidenum">
              <a:rPr lang="en-US" smtClean="0"/>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06EC9C9D-01C7-DA4C-8B3B-6526E530D22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F254789-6EA2-5945-A9F5-472BCE1E3B36}" type="datetimeFigureOut">
              <a:rPr lang="en-US" smtClean="0"/>
              <a:t>3/26/2016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EC9C9D-01C7-DA4C-8B3B-6526E530D222}" type="slidenum">
              <a:rPr lang="en-US" smtClean="0"/>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4F254789-6EA2-5945-A9F5-472BCE1E3B36}" type="datetimeFigureOut">
              <a:rPr lang="en-US" smtClean="0"/>
              <a:t>3/26/2016</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06EC9C9D-01C7-DA4C-8B3B-6526E530D22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1377950"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dirty="0" smtClean="0">
          <a:solidFill>
            <a:schemeClr val="tx1">
              <a:lumMod val="65000"/>
              <a:lumOff val="35000"/>
            </a:schemeClr>
          </a:solidFill>
          <a:latin typeface="+mn-lt"/>
          <a:ea typeface="+mn-ea"/>
          <a:cs typeface="+mn-cs"/>
        </a:defRPr>
      </a:lvl6pPr>
      <a:lvl7pPr marL="1603375" indent="-228600" algn="l" defTabSz="914400" rtl="0" eaLnBrk="1" latinLnBrk="0" hangingPunct="1">
        <a:spcBef>
          <a:spcPct val="20000"/>
        </a:spcBef>
        <a:buClr>
          <a:schemeClr val="accent1"/>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7pPr>
      <a:lvl8pPr marL="1830388" indent="-228600" algn="l" defTabSz="914400" rtl="0" eaLnBrk="1" latinLnBrk="0" hangingPunct="1">
        <a:spcBef>
          <a:spcPct val="20000"/>
        </a:spcBef>
        <a:buClr>
          <a:schemeClr val="accent1">
            <a:lumMod val="60000"/>
            <a:lumOff val="40000"/>
          </a:schemeClr>
        </a:buClr>
        <a:buSzPct val="75000"/>
        <a:buFont typeface="Wingdings" pitchFamily="2" charset="2"/>
        <a:buChar char=""/>
        <a:defRPr lang="en-US" sz="1800" kern="1200" baseline="0" dirty="0" smtClean="0">
          <a:solidFill>
            <a:schemeClr val="tx1">
              <a:lumMod val="65000"/>
              <a:lumOff val="35000"/>
            </a:schemeClr>
          </a:solidFill>
          <a:latin typeface="+mn-lt"/>
          <a:ea typeface="+mn-ea"/>
          <a:cs typeface="+mn-cs"/>
        </a:defRPr>
      </a:lvl8pPr>
      <a:lvl9pPr marL="2057400" indent="-228600" algn="l" defTabSz="914400" rtl="0" eaLnBrk="1" latinLnBrk="0" hangingPunct="1">
        <a:spcBef>
          <a:spcPct val="20000"/>
        </a:spcBef>
        <a:buClr>
          <a:schemeClr val="accent1"/>
        </a:buClr>
        <a:buSzPct val="75000"/>
        <a:buFont typeface="Wingdings" pitchFamily="2" charset="2"/>
        <a:buChar char=""/>
        <a:defRPr lang="en-US" sz="1800" kern="1200" baseline="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Lecture6 PPP </a:t>
            </a:r>
            <a:r>
              <a:rPr lang="en-US" dirty="0" smtClean="0"/>
              <a:t>Protocol</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77448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a:t>
            </a:r>
            <a:r>
              <a:rPr lang="en-US" dirty="0" smtClean="0"/>
              <a:t>Protocols</a:t>
            </a:r>
            <a:endParaRPr lang="en-US" dirty="0"/>
          </a:p>
        </p:txBody>
      </p:sp>
      <p:sp>
        <p:nvSpPr>
          <p:cNvPr id="3" name="Content Placeholder 2"/>
          <p:cNvSpPr>
            <a:spLocks noGrp="1"/>
          </p:cNvSpPr>
          <p:nvPr>
            <p:ph idx="1"/>
          </p:nvPr>
        </p:nvSpPr>
        <p:spPr/>
        <p:txBody>
          <a:bodyPr/>
          <a:lstStyle/>
          <a:p>
            <a:r>
              <a:rPr lang="en-US" dirty="0">
                <a:latin typeface="Arial"/>
                <a:cs typeface="Arial"/>
              </a:rPr>
              <a:t>ATM: The international standard for cell relay in which devices send multiple service types, such as voice, video, or data, in fixed-length (53-byte) cells. Fixed-length cells allow processing to occur in hardware; thereby, reducing transit delays. ATM takes advantage of high-speed transmission media such as E3, SONET, and T3.</a:t>
            </a:r>
          </a:p>
          <a:p>
            <a:endParaRPr lang="en-US" dirty="0"/>
          </a:p>
        </p:txBody>
      </p:sp>
    </p:spTree>
    <p:extLst>
      <p:ext uri="{BB962C8B-B14F-4D97-AF65-F5344CB8AC3E}">
        <p14:creationId xmlns:p14="http://schemas.microsoft.com/office/powerpoint/2010/main" val="6101104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Serial Point to Point Link</a:t>
            </a:r>
            <a:endParaRPr lang="en-US" dirty="0"/>
          </a:p>
        </p:txBody>
      </p:sp>
      <p:sp>
        <p:nvSpPr>
          <p:cNvPr id="3" name="Content Placeholder 2"/>
          <p:cNvSpPr>
            <a:spLocks noGrp="1"/>
          </p:cNvSpPr>
          <p:nvPr>
            <p:ph idx="1"/>
          </p:nvPr>
        </p:nvSpPr>
        <p:spPr>
          <a:xfrm>
            <a:off x="498474" y="1981200"/>
            <a:ext cx="8061326" cy="4144963"/>
          </a:xfrm>
        </p:spPr>
        <p:txBody>
          <a:bodyPr>
            <a:normAutofit/>
          </a:bodyPr>
          <a:lstStyle/>
          <a:p>
            <a:pPr>
              <a:spcBef>
                <a:spcPts val="1400"/>
              </a:spcBef>
            </a:pPr>
            <a:r>
              <a:rPr lang="en-GB" sz="2400" dirty="0" smtClean="0">
                <a:latin typeface="Arial"/>
                <a:cs typeface="Arial"/>
              </a:rPr>
              <a:t>One </a:t>
            </a:r>
            <a:r>
              <a:rPr lang="en-GB" sz="2400" dirty="0">
                <a:latin typeface="Arial"/>
                <a:cs typeface="Arial"/>
              </a:rPr>
              <a:t>sender, one receiver, one </a:t>
            </a:r>
            <a:r>
              <a:rPr lang="en-GB" sz="2400" dirty="0" smtClean="0">
                <a:latin typeface="Arial"/>
                <a:cs typeface="Arial"/>
              </a:rPr>
              <a:t>link, serial transmission.</a:t>
            </a:r>
          </a:p>
          <a:p>
            <a:pPr marL="0" indent="0">
              <a:spcBef>
                <a:spcPts val="1400"/>
              </a:spcBef>
              <a:buNone/>
            </a:pPr>
            <a:endParaRPr lang="en-GB" sz="2400" dirty="0" smtClean="0">
              <a:latin typeface="Arial"/>
              <a:cs typeface="Arial"/>
            </a:endParaRPr>
          </a:p>
          <a:p>
            <a:pPr>
              <a:spcBef>
                <a:spcPts val="1400"/>
              </a:spcBef>
            </a:pPr>
            <a:endParaRPr lang="en-GB" sz="2400" dirty="0" smtClean="0">
              <a:latin typeface="Arial"/>
              <a:cs typeface="Arial"/>
            </a:endParaRPr>
          </a:p>
          <a:p>
            <a:pPr marL="0" indent="0">
              <a:buNone/>
            </a:pPr>
            <a:endParaRPr lang="en-US" dirty="0"/>
          </a:p>
        </p:txBody>
      </p:sp>
      <p:pic>
        <p:nvPicPr>
          <p:cNvPr id="4" name="Picture 3"/>
          <p:cNvPicPr>
            <a:picLocks noChangeAspect="1"/>
          </p:cNvPicPr>
          <p:nvPr/>
        </p:nvPicPr>
        <p:blipFill>
          <a:blip r:embed="rId3"/>
          <a:stretch>
            <a:fillRect/>
          </a:stretch>
        </p:blipFill>
        <p:spPr>
          <a:xfrm>
            <a:off x="1377789" y="2851018"/>
            <a:ext cx="6350748" cy="3520008"/>
          </a:xfrm>
          <a:prstGeom prst="rect">
            <a:avLst/>
          </a:prstGeom>
        </p:spPr>
      </p:pic>
    </p:spTree>
    <p:extLst>
      <p:ext uri="{BB962C8B-B14F-4D97-AF65-F5344CB8AC3E}">
        <p14:creationId xmlns:p14="http://schemas.microsoft.com/office/powerpoint/2010/main" val="27933806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Serial </a:t>
            </a:r>
            <a:r>
              <a:rPr lang="en-US" dirty="0" smtClean="0"/>
              <a:t>Link</a:t>
            </a:r>
            <a:endParaRPr lang="en-US" dirty="0"/>
          </a:p>
        </p:txBody>
      </p:sp>
      <p:sp>
        <p:nvSpPr>
          <p:cNvPr id="3" name="Content Placeholder 2"/>
          <p:cNvSpPr>
            <a:spLocks noGrp="1"/>
          </p:cNvSpPr>
          <p:nvPr>
            <p:ph idx="1"/>
          </p:nvPr>
        </p:nvSpPr>
        <p:spPr/>
        <p:txBody>
          <a:bodyPr>
            <a:normAutofit lnSpcReduction="10000"/>
          </a:bodyPr>
          <a:lstStyle/>
          <a:p>
            <a:r>
              <a:rPr lang="en-US" dirty="0">
                <a:latin typeface="Arial"/>
                <a:cs typeface="Arial"/>
              </a:rPr>
              <a:t>WAN technologies are based on serial transmission at the physical layer. </a:t>
            </a:r>
            <a:endParaRPr lang="en-US" dirty="0" smtClean="0">
              <a:latin typeface="Arial"/>
              <a:cs typeface="Arial"/>
            </a:endParaRPr>
          </a:p>
          <a:p>
            <a:r>
              <a:rPr lang="en-US" dirty="0" smtClean="0">
                <a:latin typeface="Arial"/>
                <a:cs typeface="Arial"/>
              </a:rPr>
              <a:t>There </a:t>
            </a:r>
            <a:r>
              <a:rPr lang="en-US" dirty="0">
                <a:latin typeface="Arial"/>
                <a:cs typeface="Arial"/>
              </a:rPr>
              <a:t>are many different serial communication standards, each one using a different signaling method. </a:t>
            </a:r>
          </a:p>
          <a:p>
            <a:r>
              <a:rPr lang="en-US" dirty="0">
                <a:latin typeface="Arial"/>
                <a:cs typeface="Arial"/>
              </a:rPr>
              <a:t>There are three important serial communication standards affecting LAN-to-WAN connections:</a:t>
            </a:r>
          </a:p>
          <a:p>
            <a:pPr marL="0" indent="0">
              <a:buNone/>
            </a:pPr>
            <a:r>
              <a:rPr lang="en-US" dirty="0">
                <a:latin typeface="Arial"/>
                <a:cs typeface="Arial"/>
              </a:rPr>
              <a:t>       V.35, RS-232, and  HSSI</a:t>
            </a:r>
          </a:p>
          <a:p>
            <a:r>
              <a:rPr lang="en-US" dirty="0">
                <a:latin typeface="Arial"/>
                <a:cs typeface="Arial"/>
              </a:rPr>
              <a:t>The standard usually defines signal levels, maximum bandwidth, connector pin-</a:t>
            </a:r>
            <a:r>
              <a:rPr lang="en-US" dirty="0" smtClean="0">
                <a:latin typeface="Arial"/>
                <a:cs typeface="Arial"/>
              </a:rPr>
              <a:t>out, </a:t>
            </a:r>
            <a:r>
              <a:rPr lang="en-US" dirty="0">
                <a:latin typeface="Arial"/>
                <a:cs typeface="Arial"/>
              </a:rPr>
              <a:t>and electrical characteristics of the serial lines. </a:t>
            </a:r>
          </a:p>
        </p:txBody>
      </p:sp>
    </p:spTree>
    <p:extLst>
      <p:ext uri="{BB962C8B-B14F-4D97-AF65-F5344CB8AC3E}">
        <p14:creationId xmlns:p14="http://schemas.microsoft.com/office/powerpoint/2010/main" val="41115043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Synchronization</a:t>
            </a:r>
          </a:p>
        </p:txBody>
      </p:sp>
      <p:sp>
        <p:nvSpPr>
          <p:cNvPr id="3" name="Content Placeholder 2"/>
          <p:cNvSpPr>
            <a:spLocks noGrp="1"/>
          </p:cNvSpPr>
          <p:nvPr>
            <p:ph idx="1"/>
          </p:nvPr>
        </p:nvSpPr>
        <p:spPr/>
        <p:txBody>
          <a:bodyPr/>
          <a:lstStyle/>
          <a:p>
            <a:r>
              <a:rPr lang="en-US" b="1" dirty="0">
                <a:solidFill>
                  <a:schemeClr val="accent2">
                    <a:lumMod val="75000"/>
                    <a:lumOff val="25000"/>
                  </a:schemeClr>
                </a:solidFill>
                <a:latin typeface="Arial"/>
                <a:cs typeface="Arial"/>
              </a:rPr>
              <a:t>Asynchronous </a:t>
            </a:r>
            <a:r>
              <a:rPr lang="en-US" b="1" dirty="0" smtClean="0">
                <a:solidFill>
                  <a:schemeClr val="accent2">
                    <a:lumMod val="75000"/>
                    <a:lumOff val="25000"/>
                  </a:schemeClr>
                </a:solidFill>
                <a:latin typeface="Arial"/>
                <a:cs typeface="Arial"/>
              </a:rPr>
              <a:t>Transmission:</a:t>
            </a:r>
          </a:p>
          <a:p>
            <a:pPr marL="228600" lvl="2">
              <a:spcBef>
                <a:spcPts val="2000"/>
              </a:spcBef>
            </a:pPr>
            <a:r>
              <a:rPr lang="en-US" altLang="zh-TW" sz="2000" dirty="0">
                <a:latin typeface="Arial"/>
                <a:ea typeface="新細明體" charset="0"/>
                <a:cs typeface="Arial"/>
              </a:rPr>
              <a:t>Transmitting &amp; Receiving devices maintain their own internal clocks. They do not synchronize their </a:t>
            </a:r>
            <a:r>
              <a:rPr lang="en-US" altLang="zh-TW" sz="2000" dirty="0" smtClean="0">
                <a:latin typeface="Arial"/>
                <a:ea typeface="新細明體" charset="0"/>
                <a:cs typeface="Arial"/>
              </a:rPr>
              <a:t>clocks before communicating.</a:t>
            </a:r>
            <a:endParaRPr lang="en-US" dirty="0" smtClean="0">
              <a:latin typeface="Arial"/>
              <a:cs typeface="Arial"/>
            </a:endParaRPr>
          </a:p>
          <a:p>
            <a:r>
              <a:rPr lang="en-US" dirty="0" smtClean="0">
                <a:latin typeface="Arial"/>
                <a:cs typeface="Arial"/>
              </a:rPr>
              <a:t>data </a:t>
            </a:r>
            <a:r>
              <a:rPr lang="en-US" dirty="0">
                <a:latin typeface="Arial"/>
                <a:cs typeface="Arial"/>
              </a:rPr>
              <a:t>is transmitted in well-defined frames. </a:t>
            </a:r>
            <a:endParaRPr lang="en-US" dirty="0" smtClean="0">
              <a:latin typeface="Arial"/>
              <a:cs typeface="Arial"/>
            </a:endParaRPr>
          </a:p>
          <a:p>
            <a:r>
              <a:rPr lang="en-US" dirty="0">
                <a:latin typeface="Arial"/>
                <a:cs typeface="Arial"/>
              </a:rPr>
              <a:t>The frame includes both information (e.g., data) and overhead (e.g. control bits). </a:t>
            </a:r>
            <a:endParaRPr lang="en-US" dirty="0" smtClean="0">
              <a:latin typeface="Arial"/>
              <a:cs typeface="Arial"/>
            </a:endParaRPr>
          </a:p>
          <a:p>
            <a:r>
              <a:rPr lang="en-US" altLang="zh-TW" dirty="0">
                <a:latin typeface="Arial"/>
                <a:ea typeface="新細明體" charset="0"/>
                <a:cs typeface="Arial"/>
              </a:rPr>
              <a:t>Each frame begins with a start bit &amp; ends with a stop bit. </a:t>
            </a:r>
            <a:endParaRPr lang="en-US" dirty="0">
              <a:latin typeface="Arial"/>
              <a:cs typeface="Arial"/>
            </a:endParaRPr>
          </a:p>
        </p:txBody>
      </p:sp>
    </p:spTree>
    <p:extLst>
      <p:ext uri="{BB962C8B-B14F-4D97-AF65-F5344CB8AC3E}">
        <p14:creationId xmlns:p14="http://schemas.microsoft.com/office/powerpoint/2010/main" val="38445546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Synchronization</a:t>
            </a:r>
          </a:p>
        </p:txBody>
      </p:sp>
      <p:sp>
        <p:nvSpPr>
          <p:cNvPr id="3" name="Content Placeholder 2"/>
          <p:cNvSpPr>
            <a:spLocks noGrp="1"/>
          </p:cNvSpPr>
          <p:nvPr>
            <p:ph idx="1"/>
          </p:nvPr>
        </p:nvSpPr>
        <p:spPr/>
        <p:txBody>
          <a:bodyPr/>
          <a:lstStyle/>
          <a:p>
            <a:r>
              <a:rPr lang="en-US" b="1" dirty="0">
                <a:solidFill>
                  <a:srgbClr val="772399"/>
                </a:solidFill>
                <a:latin typeface="Arial"/>
                <a:cs typeface="Arial"/>
              </a:rPr>
              <a:t>Synchronous Transmission:</a:t>
            </a:r>
          </a:p>
          <a:p>
            <a:r>
              <a:rPr lang="en-US" dirty="0">
                <a:latin typeface="Arial"/>
                <a:cs typeface="Arial"/>
              </a:rPr>
              <a:t>Transmitting device provides </a:t>
            </a:r>
            <a:r>
              <a:rPr lang="en-US" dirty="0" smtClean="0">
                <a:latin typeface="Arial"/>
                <a:cs typeface="Arial"/>
              </a:rPr>
              <a:t>clocking.</a:t>
            </a:r>
          </a:p>
          <a:p>
            <a:r>
              <a:rPr lang="en-US" dirty="0">
                <a:latin typeface="Arial"/>
                <a:cs typeface="Arial"/>
              </a:rPr>
              <a:t>May use separate channel that is dedicated to the clock</a:t>
            </a:r>
          </a:p>
          <a:p>
            <a:r>
              <a:rPr lang="en-US" dirty="0" smtClean="0">
                <a:latin typeface="Arial"/>
                <a:cs typeface="Arial"/>
              </a:rPr>
              <a:t>The </a:t>
            </a:r>
            <a:r>
              <a:rPr lang="en-US" dirty="0">
                <a:latin typeface="Arial"/>
                <a:cs typeface="Arial"/>
              </a:rPr>
              <a:t>clock signal acts a control line that tells the receiver when to read from the data line.</a:t>
            </a:r>
          </a:p>
          <a:p>
            <a:r>
              <a:rPr lang="en-US" dirty="0">
                <a:latin typeface="Arial"/>
                <a:cs typeface="Arial"/>
              </a:rPr>
              <a:t>What this means is that the transmitter and receiver must synchronize their access to the data line in order to successfully transmit data.</a:t>
            </a:r>
          </a:p>
        </p:txBody>
      </p:sp>
    </p:spTree>
    <p:extLst>
      <p:ext uri="{BB962C8B-B14F-4D97-AF65-F5344CB8AC3E}">
        <p14:creationId xmlns:p14="http://schemas.microsoft.com/office/powerpoint/2010/main" val="1532493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Synchronization</a:t>
            </a:r>
          </a:p>
        </p:txBody>
      </p:sp>
      <p:sp>
        <p:nvSpPr>
          <p:cNvPr id="3" name="Content Placeholder 2"/>
          <p:cNvSpPr>
            <a:spLocks noGrp="1"/>
          </p:cNvSpPr>
          <p:nvPr>
            <p:ph idx="1"/>
          </p:nvPr>
        </p:nvSpPr>
        <p:spPr/>
        <p:txBody>
          <a:bodyPr>
            <a:normAutofit/>
          </a:bodyPr>
          <a:lstStyle/>
          <a:p>
            <a:r>
              <a:rPr lang="en-US" dirty="0">
                <a:solidFill>
                  <a:srgbClr val="772399"/>
                </a:solidFill>
                <a:latin typeface="Arial"/>
                <a:cs typeface="Arial"/>
              </a:rPr>
              <a:t>Synchronous transmission advantages</a:t>
            </a:r>
            <a:r>
              <a:rPr lang="en-US" dirty="0" smtClean="0">
                <a:solidFill>
                  <a:srgbClr val="772399"/>
                </a:solidFill>
                <a:latin typeface="Arial"/>
                <a:cs typeface="Arial"/>
              </a:rPr>
              <a:t>:</a:t>
            </a:r>
            <a:endParaRPr lang="en-US" dirty="0">
              <a:solidFill>
                <a:srgbClr val="772399"/>
              </a:solidFill>
              <a:latin typeface="Arial"/>
              <a:cs typeface="Arial"/>
            </a:endParaRPr>
          </a:p>
          <a:p>
            <a:pPr marL="228600" lvl="1" indent="0">
              <a:buNone/>
            </a:pPr>
            <a:r>
              <a:rPr lang="en-US" sz="2000" dirty="0">
                <a:latin typeface="Arial"/>
                <a:cs typeface="Arial"/>
              </a:rPr>
              <a:t>1. Lower overhead and thus, greater </a:t>
            </a:r>
            <a:r>
              <a:rPr lang="en-US" sz="2000" dirty="0" smtClean="0">
                <a:latin typeface="Arial"/>
                <a:cs typeface="Arial"/>
              </a:rPr>
              <a:t>throughput</a:t>
            </a:r>
            <a:endParaRPr lang="en-US" sz="2000" dirty="0">
              <a:latin typeface="Arial"/>
              <a:cs typeface="Arial"/>
            </a:endParaRPr>
          </a:p>
          <a:p>
            <a:r>
              <a:rPr lang="en-US" dirty="0">
                <a:solidFill>
                  <a:srgbClr val="772399"/>
                </a:solidFill>
                <a:latin typeface="Arial"/>
                <a:cs typeface="Arial"/>
              </a:rPr>
              <a:t>Synchronous transmission disadvantages</a:t>
            </a:r>
            <a:r>
              <a:rPr lang="en-US" dirty="0" smtClean="0">
                <a:solidFill>
                  <a:srgbClr val="772399"/>
                </a:solidFill>
                <a:latin typeface="Arial"/>
                <a:cs typeface="Arial"/>
              </a:rPr>
              <a:t>:</a:t>
            </a:r>
            <a:endParaRPr lang="en-US" dirty="0">
              <a:solidFill>
                <a:srgbClr val="772399"/>
              </a:solidFill>
              <a:latin typeface="Arial"/>
              <a:cs typeface="Arial"/>
            </a:endParaRPr>
          </a:p>
          <a:p>
            <a:pPr marL="228600" lvl="1" indent="0">
              <a:buNone/>
            </a:pPr>
            <a:r>
              <a:rPr lang="en-US" sz="2000" dirty="0">
                <a:latin typeface="Arial"/>
                <a:cs typeface="Arial"/>
              </a:rPr>
              <a:t>1. Slightly more </a:t>
            </a:r>
            <a:r>
              <a:rPr lang="en-US" sz="2000" dirty="0" smtClean="0">
                <a:latin typeface="Arial"/>
                <a:cs typeface="Arial"/>
              </a:rPr>
              <a:t>complex</a:t>
            </a:r>
            <a:endParaRPr lang="en-US" sz="2000" dirty="0">
              <a:latin typeface="Arial"/>
              <a:cs typeface="Arial"/>
            </a:endParaRPr>
          </a:p>
          <a:p>
            <a:pPr marL="228600" lvl="1" indent="0">
              <a:buNone/>
            </a:pPr>
            <a:r>
              <a:rPr lang="en-US" sz="2000" dirty="0">
                <a:latin typeface="Arial"/>
                <a:cs typeface="Arial"/>
              </a:rPr>
              <a:t>2. Hardware is more expensive…</a:t>
            </a:r>
          </a:p>
          <a:p>
            <a:endParaRPr lang="en-US" dirty="0"/>
          </a:p>
        </p:txBody>
      </p:sp>
    </p:spTree>
    <p:extLst>
      <p:ext uri="{BB962C8B-B14F-4D97-AF65-F5344CB8AC3E}">
        <p14:creationId xmlns:p14="http://schemas.microsoft.com/office/powerpoint/2010/main" val="26507147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Synchronization</a:t>
            </a:r>
          </a:p>
        </p:txBody>
      </p:sp>
      <p:sp>
        <p:nvSpPr>
          <p:cNvPr id="3" name="Content Placeholder 2"/>
          <p:cNvSpPr>
            <a:spLocks noGrp="1"/>
          </p:cNvSpPr>
          <p:nvPr>
            <p:ph idx="1"/>
          </p:nvPr>
        </p:nvSpPr>
        <p:spPr/>
        <p:txBody>
          <a:bodyPr>
            <a:normAutofit/>
          </a:bodyPr>
          <a:lstStyle/>
          <a:p>
            <a:r>
              <a:rPr lang="en-US" dirty="0">
                <a:solidFill>
                  <a:srgbClr val="772399"/>
                </a:solidFill>
                <a:latin typeface="Arial"/>
                <a:cs typeface="Arial"/>
              </a:rPr>
              <a:t>Asynchronous transmission advantages:</a:t>
            </a:r>
          </a:p>
          <a:p>
            <a:pPr marL="228600" lvl="1" indent="0">
              <a:buNone/>
            </a:pPr>
            <a:r>
              <a:rPr lang="en-US" sz="2000" dirty="0">
                <a:latin typeface="Arial"/>
                <a:cs typeface="Arial"/>
              </a:rPr>
              <a:t>1. Simple, doesn’t require synchronization of both communication </a:t>
            </a:r>
            <a:r>
              <a:rPr lang="en-US" sz="2000" dirty="0" smtClean="0">
                <a:latin typeface="Arial"/>
                <a:cs typeface="Arial"/>
              </a:rPr>
              <a:t>sides</a:t>
            </a:r>
            <a:endParaRPr lang="en-US" sz="2000" dirty="0">
              <a:latin typeface="Arial"/>
              <a:cs typeface="Arial"/>
            </a:endParaRPr>
          </a:p>
          <a:p>
            <a:pPr marL="228600" lvl="1" indent="0">
              <a:buNone/>
            </a:pPr>
            <a:r>
              <a:rPr lang="en-US" sz="2000" dirty="0">
                <a:latin typeface="Arial"/>
                <a:cs typeface="Arial"/>
              </a:rPr>
              <a:t>2. Cheap, timing is not as critical as for synchronous transmission, therefore hardware can be made cheaper</a:t>
            </a:r>
          </a:p>
          <a:p>
            <a:r>
              <a:rPr lang="en-US" dirty="0" smtClean="0">
                <a:solidFill>
                  <a:srgbClr val="772399"/>
                </a:solidFill>
                <a:latin typeface="Arial"/>
                <a:cs typeface="Arial"/>
              </a:rPr>
              <a:t>Asynchronous </a:t>
            </a:r>
            <a:r>
              <a:rPr lang="en-US" dirty="0">
                <a:solidFill>
                  <a:srgbClr val="772399"/>
                </a:solidFill>
                <a:latin typeface="Arial"/>
                <a:cs typeface="Arial"/>
              </a:rPr>
              <a:t>transmission disadvantages</a:t>
            </a:r>
            <a:r>
              <a:rPr lang="en-US" dirty="0" smtClean="0">
                <a:solidFill>
                  <a:srgbClr val="772399"/>
                </a:solidFill>
                <a:latin typeface="Arial"/>
                <a:cs typeface="Arial"/>
              </a:rPr>
              <a:t>:</a:t>
            </a:r>
          </a:p>
          <a:p>
            <a:pPr marL="228600" lvl="1" indent="0">
              <a:buNone/>
            </a:pPr>
            <a:r>
              <a:rPr lang="en-US" sz="2000" dirty="0" smtClean="0">
                <a:latin typeface="Arial"/>
                <a:cs typeface="Arial"/>
              </a:rPr>
              <a:t>1</a:t>
            </a:r>
            <a:r>
              <a:rPr lang="en-US" sz="2000" dirty="0">
                <a:latin typeface="Arial"/>
                <a:cs typeface="Arial"/>
              </a:rPr>
              <a:t>. Large relative overhead, a high proportion of the transmitted bits are uniquely for control purposes and thus carry no useful information</a:t>
            </a:r>
          </a:p>
          <a:p>
            <a:pPr marL="0" indent="0">
              <a:buNone/>
            </a:pPr>
            <a:endParaRPr lang="en-US" dirty="0"/>
          </a:p>
        </p:txBody>
      </p:sp>
    </p:spTree>
    <p:extLst>
      <p:ext uri="{BB962C8B-B14F-4D97-AF65-F5344CB8AC3E}">
        <p14:creationId xmlns:p14="http://schemas.microsoft.com/office/powerpoint/2010/main" val="7080731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4800" dirty="0" smtClean="0"/>
              <a:t>HDLC</a:t>
            </a:r>
            <a:endParaRPr lang="en-US" sz="4800" dirty="0"/>
          </a:p>
        </p:txBody>
      </p:sp>
    </p:spTree>
    <p:extLst>
      <p:ext uri="{BB962C8B-B14F-4D97-AF65-F5344CB8AC3E}">
        <p14:creationId xmlns:p14="http://schemas.microsoft.com/office/powerpoint/2010/main" val="9872474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HDLC</a:t>
            </a:r>
            <a:endParaRPr lang="en-US" dirty="0"/>
          </a:p>
        </p:txBody>
      </p:sp>
      <p:sp>
        <p:nvSpPr>
          <p:cNvPr id="8" name="Content Placeholder 7"/>
          <p:cNvSpPr>
            <a:spLocks noGrp="1"/>
          </p:cNvSpPr>
          <p:nvPr>
            <p:ph idx="1"/>
          </p:nvPr>
        </p:nvSpPr>
        <p:spPr/>
        <p:txBody>
          <a:bodyPr>
            <a:normAutofit lnSpcReduction="10000"/>
          </a:bodyPr>
          <a:lstStyle/>
          <a:p>
            <a:r>
              <a:rPr lang="en-US" sz="2400" dirty="0">
                <a:latin typeface="Arial"/>
                <a:cs typeface="Arial"/>
              </a:rPr>
              <a:t>High-level Data Link Control (</a:t>
            </a:r>
            <a:r>
              <a:rPr lang="en-US" sz="2400" dirty="0" smtClean="0">
                <a:latin typeface="Arial"/>
                <a:cs typeface="Arial"/>
              </a:rPr>
              <a:t>HDLC) is </a:t>
            </a:r>
            <a:r>
              <a:rPr lang="en-US" sz="2400" dirty="0">
                <a:latin typeface="Arial"/>
                <a:cs typeface="Arial"/>
              </a:rPr>
              <a:t>one of the oldest data link layer protocols for the </a:t>
            </a:r>
            <a:r>
              <a:rPr lang="en-US" sz="2400" dirty="0" smtClean="0">
                <a:latin typeface="Arial"/>
                <a:cs typeface="Arial"/>
              </a:rPr>
              <a:t>WAN </a:t>
            </a:r>
            <a:r>
              <a:rPr lang="en-US" sz="2400" dirty="0">
                <a:latin typeface="Arial"/>
                <a:cs typeface="Arial"/>
              </a:rPr>
              <a:t>developed by the ISO</a:t>
            </a:r>
            <a:r>
              <a:rPr lang="en-US" sz="2400" dirty="0" smtClean="0">
                <a:latin typeface="Arial"/>
                <a:cs typeface="Arial"/>
              </a:rPr>
              <a:t>.</a:t>
            </a:r>
          </a:p>
          <a:p>
            <a:r>
              <a:rPr lang="en-US" sz="2400" dirty="0" smtClean="0">
                <a:latin typeface="Arial"/>
                <a:cs typeface="Arial"/>
              </a:rPr>
              <a:t>HDLC </a:t>
            </a:r>
            <a:r>
              <a:rPr lang="en-US" sz="2400" dirty="0">
                <a:latin typeface="Arial"/>
                <a:cs typeface="Arial"/>
              </a:rPr>
              <a:t>is a </a:t>
            </a:r>
            <a:r>
              <a:rPr lang="en-US" sz="2400" dirty="0" smtClean="0">
                <a:latin typeface="Arial"/>
                <a:cs typeface="Arial"/>
              </a:rPr>
              <a:t>bit</a:t>
            </a:r>
            <a:r>
              <a:rPr lang="en-US" sz="2400" dirty="0">
                <a:latin typeface="Arial"/>
                <a:cs typeface="Arial"/>
              </a:rPr>
              <a:t>-oriented protocol for communication over point-to-point </a:t>
            </a:r>
            <a:r>
              <a:rPr lang="en-US" sz="2400" dirty="0" smtClean="0">
                <a:latin typeface="Arial"/>
                <a:cs typeface="Arial"/>
              </a:rPr>
              <a:t>and multipoint links.</a:t>
            </a:r>
          </a:p>
          <a:p>
            <a:r>
              <a:rPr lang="en-US" sz="2400" dirty="0">
                <a:latin typeface="Arial"/>
                <a:cs typeface="Arial"/>
              </a:rPr>
              <a:t>Although HDLC can be used for point-to-multipoint connections, the most common usage of HDLC is for point-to-point serial </a:t>
            </a:r>
            <a:r>
              <a:rPr lang="en-US" sz="2400" dirty="0" smtClean="0">
                <a:latin typeface="Arial"/>
                <a:cs typeface="Arial"/>
              </a:rPr>
              <a:t>communications.</a:t>
            </a:r>
          </a:p>
          <a:p>
            <a:r>
              <a:rPr lang="en-US" sz="2400" dirty="0">
                <a:latin typeface="Arial"/>
                <a:cs typeface="Arial"/>
              </a:rPr>
              <a:t>It supports full-duplex </a:t>
            </a:r>
            <a:r>
              <a:rPr lang="en-US" sz="2400" dirty="0" smtClean="0">
                <a:latin typeface="Arial"/>
                <a:cs typeface="Arial"/>
              </a:rPr>
              <a:t>communication.</a:t>
            </a:r>
          </a:p>
          <a:p>
            <a:pPr marL="0" indent="0">
              <a:buNone/>
            </a:pPr>
            <a:endParaRPr lang="en-US" dirty="0"/>
          </a:p>
        </p:txBody>
      </p:sp>
    </p:spTree>
    <p:extLst>
      <p:ext uri="{BB962C8B-B14F-4D97-AF65-F5344CB8AC3E}">
        <p14:creationId xmlns:p14="http://schemas.microsoft.com/office/powerpoint/2010/main" val="3792680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HDLC</a:t>
            </a:r>
          </a:p>
        </p:txBody>
      </p:sp>
      <p:sp>
        <p:nvSpPr>
          <p:cNvPr id="3" name="Content Placeholder 2"/>
          <p:cNvSpPr>
            <a:spLocks noGrp="1"/>
          </p:cNvSpPr>
          <p:nvPr>
            <p:ph idx="1"/>
          </p:nvPr>
        </p:nvSpPr>
        <p:spPr>
          <a:xfrm>
            <a:off x="498474" y="1981200"/>
            <a:ext cx="8177293" cy="4144963"/>
          </a:xfrm>
        </p:spPr>
        <p:txBody>
          <a:bodyPr/>
          <a:lstStyle/>
          <a:p>
            <a:r>
              <a:rPr lang="en-US" sz="2200" dirty="0" smtClean="0">
                <a:latin typeface="Arial"/>
                <a:cs typeface="Arial"/>
              </a:rPr>
              <a:t>The </a:t>
            </a:r>
            <a:r>
              <a:rPr lang="en-US" sz="2200" dirty="0">
                <a:latin typeface="Arial"/>
                <a:cs typeface="Arial"/>
              </a:rPr>
              <a:t>protocol uses the services of a physical layer, and provides either a best effort or reliable communications path between the transmitter and receiver (i.e. with acknowledged data transfer). </a:t>
            </a:r>
            <a:endParaRPr lang="en-US" sz="2200" dirty="0" smtClean="0">
              <a:latin typeface="Arial"/>
              <a:cs typeface="Arial"/>
            </a:endParaRPr>
          </a:p>
          <a:p>
            <a:r>
              <a:rPr lang="en-US" sz="2200" dirty="0">
                <a:latin typeface="Arial"/>
                <a:cs typeface="Arial"/>
              </a:rPr>
              <a:t>No authentication can be used with HDLC.</a:t>
            </a:r>
            <a:endParaRPr lang="en-US" sz="2200" dirty="0" smtClean="0">
              <a:latin typeface="Arial"/>
              <a:cs typeface="Arial"/>
            </a:endParaRPr>
          </a:p>
          <a:p>
            <a:r>
              <a:rPr lang="en-US" sz="2200" dirty="0">
                <a:latin typeface="Arial"/>
                <a:cs typeface="Arial"/>
              </a:rPr>
              <a:t>Many protocol suites use an HDLC (or HDLC-based) link layer, including X.25, the IP point-to-point protocol (PPP) and SNA.</a:t>
            </a:r>
          </a:p>
          <a:p>
            <a:endParaRPr lang="en-US" dirty="0"/>
          </a:p>
          <a:p>
            <a:endParaRPr lang="en-US" dirty="0"/>
          </a:p>
        </p:txBody>
      </p:sp>
      <p:pic>
        <p:nvPicPr>
          <p:cNvPr id="4" name="Picture 3"/>
          <p:cNvPicPr>
            <a:picLocks noChangeAspect="1"/>
          </p:cNvPicPr>
          <p:nvPr/>
        </p:nvPicPr>
        <p:blipFill>
          <a:blip r:embed="rId2"/>
          <a:stretch>
            <a:fillRect/>
          </a:stretch>
        </p:blipFill>
        <p:spPr>
          <a:xfrm>
            <a:off x="1270149" y="5316363"/>
            <a:ext cx="6522972" cy="1197258"/>
          </a:xfrm>
          <a:prstGeom prst="rect">
            <a:avLst/>
          </a:prstGeom>
        </p:spPr>
      </p:pic>
    </p:spTree>
    <p:extLst>
      <p:ext uri="{BB962C8B-B14F-4D97-AF65-F5344CB8AC3E}">
        <p14:creationId xmlns:p14="http://schemas.microsoft.com/office/powerpoint/2010/main" val="1404996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latin typeface="Arial"/>
                <a:cs typeface="Arial"/>
              </a:rPr>
              <a:t>WAN Data Link Layer protocols</a:t>
            </a:r>
          </a:p>
          <a:p>
            <a:r>
              <a:rPr lang="en-US" dirty="0" smtClean="0">
                <a:latin typeface="Arial"/>
                <a:cs typeface="Arial"/>
              </a:rPr>
              <a:t>Point</a:t>
            </a:r>
            <a:r>
              <a:rPr lang="en-US" dirty="0">
                <a:latin typeface="Arial"/>
                <a:cs typeface="Arial"/>
              </a:rPr>
              <a:t>-to-</a:t>
            </a:r>
            <a:r>
              <a:rPr lang="en-US" dirty="0" smtClean="0">
                <a:latin typeface="Arial"/>
                <a:cs typeface="Arial"/>
              </a:rPr>
              <a:t>point serial communications</a:t>
            </a:r>
          </a:p>
          <a:p>
            <a:r>
              <a:rPr lang="en-US" dirty="0">
                <a:latin typeface="Arial"/>
                <a:cs typeface="Arial"/>
              </a:rPr>
              <a:t>Transmission Synchronization</a:t>
            </a:r>
            <a:endParaRPr lang="en-US" dirty="0" smtClean="0">
              <a:latin typeface="Arial"/>
              <a:cs typeface="Arial"/>
            </a:endParaRPr>
          </a:p>
          <a:p>
            <a:r>
              <a:rPr lang="en-US" dirty="0" smtClean="0">
                <a:latin typeface="Arial"/>
                <a:cs typeface="Arial"/>
              </a:rPr>
              <a:t>HDLC</a:t>
            </a:r>
            <a:endParaRPr lang="en-US" dirty="0">
              <a:latin typeface="Arial"/>
              <a:cs typeface="Arial"/>
            </a:endParaRPr>
          </a:p>
        </p:txBody>
      </p:sp>
    </p:spTree>
    <p:extLst>
      <p:ext uri="{BB962C8B-B14F-4D97-AF65-F5344CB8AC3E}">
        <p14:creationId xmlns:p14="http://schemas.microsoft.com/office/powerpoint/2010/main" val="17345240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HDLC Encapsulation</a:t>
            </a:r>
            <a:endParaRPr lang="en-US" dirty="0"/>
          </a:p>
        </p:txBody>
      </p:sp>
      <p:sp>
        <p:nvSpPr>
          <p:cNvPr id="3" name="Content Placeholder 2"/>
          <p:cNvSpPr>
            <a:spLocks noGrp="1"/>
          </p:cNvSpPr>
          <p:nvPr>
            <p:ph idx="1"/>
          </p:nvPr>
        </p:nvSpPr>
        <p:spPr/>
        <p:txBody>
          <a:bodyPr/>
          <a:lstStyle/>
          <a:p>
            <a:r>
              <a:rPr lang="en-US" dirty="0">
                <a:latin typeface="Arial"/>
                <a:cs typeface="Arial"/>
              </a:rPr>
              <a:t>HDLC defines a Layer 2 framing structure that allows for flow control and error control through the use of </a:t>
            </a:r>
            <a:r>
              <a:rPr lang="en-US" dirty="0" smtClean="0">
                <a:latin typeface="Arial"/>
                <a:cs typeface="Arial"/>
              </a:rPr>
              <a:t>acknowledgments (just on multipoint). </a:t>
            </a:r>
          </a:p>
          <a:p>
            <a:r>
              <a:rPr lang="en-US" dirty="0">
                <a:latin typeface="Arial"/>
                <a:cs typeface="Arial"/>
              </a:rPr>
              <a:t>Each frame has the same format, whether it is a data frame or a control frame.</a:t>
            </a:r>
          </a:p>
          <a:p>
            <a:endParaRPr lang="en-US"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b="46342"/>
          <a:stretch/>
        </p:blipFill>
        <p:spPr bwMode="auto">
          <a:xfrm>
            <a:off x="498474" y="3985911"/>
            <a:ext cx="7896090" cy="194653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1607161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HDLC </a:t>
            </a:r>
            <a:r>
              <a:rPr lang="en-US" dirty="0" smtClean="0"/>
              <a:t>Encapsulation</a:t>
            </a:r>
            <a:endParaRPr lang="en-US" dirty="0"/>
          </a:p>
        </p:txBody>
      </p:sp>
      <p:sp>
        <p:nvSpPr>
          <p:cNvPr id="3" name="Content Placeholder 2"/>
          <p:cNvSpPr>
            <a:spLocks noGrp="1"/>
          </p:cNvSpPr>
          <p:nvPr>
            <p:ph idx="1"/>
          </p:nvPr>
        </p:nvSpPr>
        <p:spPr>
          <a:xfrm>
            <a:off x="498474" y="1586120"/>
            <a:ext cx="8026597" cy="4921492"/>
          </a:xfrm>
        </p:spPr>
        <p:txBody>
          <a:bodyPr>
            <a:normAutofit/>
          </a:bodyPr>
          <a:lstStyle/>
          <a:p>
            <a:r>
              <a:rPr lang="en-US" b="1" dirty="0">
                <a:solidFill>
                  <a:schemeClr val="accent1"/>
                </a:solidFill>
                <a:latin typeface="Arial"/>
                <a:cs typeface="Arial"/>
              </a:rPr>
              <a:t>Flag :  </a:t>
            </a:r>
            <a:endParaRPr lang="en-US" b="1" dirty="0" smtClean="0">
              <a:solidFill>
                <a:schemeClr val="accent1"/>
              </a:solidFill>
              <a:latin typeface="Arial"/>
              <a:cs typeface="Arial"/>
            </a:endParaRPr>
          </a:p>
          <a:p>
            <a:pPr lvl="1"/>
            <a:r>
              <a:rPr lang="en-US" dirty="0" smtClean="0">
                <a:latin typeface="Arial"/>
                <a:cs typeface="Arial"/>
              </a:rPr>
              <a:t>The </a:t>
            </a:r>
            <a:r>
              <a:rPr lang="en-US" dirty="0">
                <a:latin typeface="Arial"/>
                <a:cs typeface="Arial"/>
              </a:rPr>
              <a:t>frame always starts and ends with an 8-bit Flag field</a:t>
            </a:r>
            <a:r>
              <a:rPr lang="en-US" dirty="0" smtClean="0">
                <a:latin typeface="Arial"/>
                <a:cs typeface="Arial"/>
              </a:rPr>
              <a:t>. </a:t>
            </a:r>
          </a:p>
          <a:p>
            <a:pPr lvl="1"/>
            <a:r>
              <a:rPr lang="en-US" dirty="0" smtClean="0">
                <a:latin typeface="Arial"/>
                <a:cs typeface="Arial"/>
              </a:rPr>
              <a:t>The </a:t>
            </a:r>
            <a:r>
              <a:rPr lang="en-US" dirty="0">
                <a:latin typeface="Arial"/>
                <a:cs typeface="Arial"/>
              </a:rPr>
              <a:t>bit pattern is 01111110. </a:t>
            </a:r>
            <a:r>
              <a:rPr lang="en-US" dirty="0" smtClean="0">
                <a:latin typeface="Arial"/>
                <a:cs typeface="Arial"/>
              </a:rPr>
              <a:t> </a:t>
            </a:r>
          </a:p>
          <a:p>
            <a:pPr lvl="1"/>
            <a:r>
              <a:rPr lang="en-US" dirty="0">
                <a:latin typeface="Arial"/>
                <a:cs typeface="Arial"/>
              </a:rPr>
              <a:t>The Flag field initiates and terminates error checking. </a:t>
            </a:r>
            <a:endParaRPr lang="en-US" dirty="0" smtClean="0">
              <a:latin typeface="Arial"/>
              <a:cs typeface="Arial"/>
            </a:endParaRPr>
          </a:p>
          <a:p>
            <a:r>
              <a:rPr lang="en-US" dirty="0">
                <a:solidFill>
                  <a:srgbClr val="663366"/>
                </a:solidFill>
                <a:latin typeface="Arial"/>
                <a:cs typeface="Arial"/>
              </a:rPr>
              <a:t>Transparency</a:t>
            </a:r>
          </a:p>
          <a:p>
            <a:pPr lvl="1"/>
            <a:r>
              <a:rPr lang="en-US" dirty="0">
                <a:latin typeface="Arial"/>
                <a:cs typeface="Arial"/>
              </a:rPr>
              <a:t>The flag sequence must never occur within the content of a </a:t>
            </a:r>
            <a:r>
              <a:rPr lang="en-US" dirty="0" smtClean="0">
                <a:latin typeface="Arial"/>
                <a:cs typeface="Arial"/>
              </a:rPr>
              <a:t>frame. </a:t>
            </a:r>
          </a:p>
          <a:p>
            <a:pPr lvl="1"/>
            <a:r>
              <a:rPr lang="en-US" dirty="0" smtClean="0">
                <a:latin typeface="Arial"/>
                <a:cs typeface="Arial"/>
              </a:rPr>
              <a:t>A </a:t>
            </a:r>
            <a:r>
              <a:rPr lang="en-US" dirty="0">
                <a:latin typeface="Arial"/>
                <a:cs typeface="Arial"/>
              </a:rPr>
              <a:t>technique known as 0-bit </a:t>
            </a:r>
            <a:r>
              <a:rPr lang="en-US" dirty="0" smtClean="0">
                <a:latin typeface="Arial"/>
                <a:cs typeface="Arial"/>
              </a:rPr>
              <a:t>insertion (</a:t>
            </a:r>
            <a:r>
              <a:rPr lang="en-US" i="1" dirty="0" smtClean="0">
                <a:solidFill>
                  <a:srgbClr val="663366"/>
                </a:solidFill>
                <a:latin typeface="Arial"/>
                <a:cs typeface="Arial"/>
              </a:rPr>
              <a:t>bit stuffing</a:t>
            </a:r>
            <a:r>
              <a:rPr lang="en-US" dirty="0" smtClean="0">
                <a:latin typeface="Arial"/>
                <a:cs typeface="Arial"/>
              </a:rPr>
              <a:t>)  </a:t>
            </a:r>
            <a:r>
              <a:rPr lang="en-US" dirty="0">
                <a:latin typeface="Arial"/>
                <a:cs typeface="Arial"/>
              </a:rPr>
              <a:t>is used to prevent random data </a:t>
            </a:r>
            <a:r>
              <a:rPr lang="en-US" dirty="0" smtClean="0">
                <a:latin typeface="Arial"/>
                <a:cs typeface="Arial"/>
              </a:rPr>
              <a:t>synthesizing </a:t>
            </a:r>
            <a:r>
              <a:rPr lang="en-US" dirty="0">
                <a:latin typeface="Arial"/>
                <a:cs typeface="Arial"/>
              </a:rPr>
              <a:t>a </a:t>
            </a:r>
            <a:r>
              <a:rPr lang="en-US" dirty="0" smtClean="0">
                <a:latin typeface="Arial"/>
                <a:cs typeface="Arial"/>
              </a:rPr>
              <a:t>flag.</a:t>
            </a:r>
          </a:p>
          <a:p>
            <a:pPr lvl="1"/>
            <a:r>
              <a:rPr lang="en-US" dirty="0" smtClean="0">
                <a:latin typeface="Arial"/>
                <a:cs typeface="Arial"/>
              </a:rPr>
              <a:t>This  </a:t>
            </a:r>
            <a:r>
              <a:rPr lang="en-US" dirty="0">
                <a:latin typeface="Arial"/>
                <a:cs typeface="Arial"/>
              </a:rPr>
              <a:t>technique </a:t>
            </a:r>
            <a:r>
              <a:rPr lang="en-US" dirty="0" smtClean="0">
                <a:latin typeface="Arial"/>
                <a:cs typeface="Arial"/>
              </a:rPr>
              <a:t>make </a:t>
            </a:r>
            <a:r>
              <a:rPr lang="en-US" dirty="0">
                <a:latin typeface="Arial"/>
                <a:cs typeface="Arial"/>
              </a:rPr>
              <a:t>HDLC </a:t>
            </a:r>
            <a:r>
              <a:rPr lang="en-US" i="1" dirty="0">
                <a:solidFill>
                  <a:srgbClr val="663366"/>
                </a:solidFill>
                <a:latin typeface="Arial"/>
                <a:cs typeface="Arial"/>
              </a:rPr>
              <a:t>transparent</a:t>
            </a:r>
            <a:r>
              <a:rPr lang="en-US" dirty="0">
                <a:latin typeface="Arial"/>
                <a:cs typeface="Arial"/>
              </a:rPr>
              <a:t>, since any stream of bits may be present between the open and closing flag of a frame. </a:t>
            </a:r>
            <a:endParaRPr lang="en-US" dirty="0" smtClean="0">
              <a:latin typeface="Arial"/>
              <a:cs typeface="Arial"/>
            </a:endParaRPr>
          </a:p>
          <a:p>
            <a:pPr lvl="1"/>
            <a:r>
              <a:rPr lang="en-US" dirty="0" smtClean="0">
                <a:latin typeface="Arial"/>
                <a:cs typeface="Arial"/>
              </a:rPr>
              <a:t>The </a:t>
            </a:r>
            <a:r>
              <a:rPr lang="en-US" dirty="0">
                <a:latin typeface="Arial"/>
                <a:cs typeface="Arial"/>
              </a:rPr>
              <a:t>receiving system strips out the inserted bits. </a:t>
            </a:r>
            <a:endParaRPr lang="en-US" dirty="0" smtClean="0">
              <a:latin typeface="Arial"/>
              <a:cs typeface="Arial"/>
            </a:endParaRPr>
          </a:p>
          <a:p>
            <a:r>
              <a:rPr lang="en-US" dirty="0" smtClean="0">
                <a:latin typeface="Arial"/>
                <a:cs typeface="Arial"/>
              </a:rPr>
              <a:t>When </a:t>
            </a:r>
            <a:r>
              <a:rPr lang="en-US" dirty="0">
                <a:latin typeface="Arial"/>
                <a:cs typeface="Arial"/>
              </a:rPr>
              <a:t>frames are transmitted consecutively, the end flag of the first frame is used as the start flag of the next frame.</a:t>
            </a:r>
          </a:p>
          <a:p>
            <a:endParaRPr lang="en-US" dirty="0"/>
          </a:p>
        </p:txBody>
      </p:sp>
    </p:spTree>
    <p:extLst>
      <p:ext uri="{BB962C8B-B14F-4D97-AF65-F5344CB8AC3E}">
        <p14:creationId xmlns:p14="http://schemas.microsoft.com/office/powerpoint/2010/main" val="4009175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Bit stuffing </a:t>
            </a:r>
          </a:p>
        </p:txBody>
      </p:sp>
      <p:sp>
        <p:nvSpPr>
          <p:cNvPr id="3" name="Content Placeholder 2"/>
          <p:cNvSpPr>
            <a:spLocks noGrp="1"/>
          </p:cNvSpPr>
          <p:nvPr>
            <p:ph idx="1"/>
          </p:nvPr>
        </p:nvSpPr>
        <p:spPr/>
        <p:txBody>
          <a:bodyPr/>
          <a:lstStyle/>
          <a:p>
            <a:r>
              <a:rPr lang="en-US" dirty="0">
                <a:latin typeface="Arial"/>
                <a:cs typeface="Arial"/>
              </a:rPr>
              <a:t>Bit stuffing is the process of adding one extra 0 whenever five consecutive 1s follow a 0 in the data, so that the receiver does not </a:t>
            </a:r>
            <a:r>
              <a:rPr lang="en-US" dirty="0" smtClean="0">
                <a:latin typeface="Arial"/>
                <a:cs typeface="Arial"/>
              </a:rPr>
              <a:t>mistake the </a:t>
            </a:r>
            <a:r>
              <a:rPr lang="en-US" dirty="0">
                <a:latin typeface="Arial"/>
                <a:cs typeface="Arial"/>
              </a:rPr>
              <a:t>pattern 0111110 for a flag.</a:t>
            </a:r>
          </a:p>
          <a:p>
            <a:endParaRPr lang="en-US" dirty="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1087" y="3281712"/>
            <a:ext cx="6973699" cy="30677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9834317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HDLC Encapsulation</a:t>
            </a:r>
          </a:p>
        </p:txBody>
      </p:sp>
      <p:sp>
        <p:nvSpPr>
          <p:cNvPr id="3" name="Content Placeholder 2"/>
          <p:cNvSpPr>
            <a:spLocks noGrp="1"/>
          </p:cNvSpPr>
          <p:nvPr>
            <p:ph idx="1"/>
          </p:nvPr>
        </p:nvSpPr>
        <p:spPr>
          <a:xfrm>
            <a:off x="498474" y="1600200"/>
            <a:ext cx="7556313" cy="4878444"/>
          </a:xfrm>
        </p:spPr>
        <p:txBody>
          <a:bodyPr>
            <a:normAutofit/>
          </a:bodyPr>
          <a:lstStyle/>
          <a:p>
            <a:r>
              <a:rPr lang="en-US" b="1" dirty="0" smtClean="0">
                <a:solidFill>
                  <a:srgbClr val="663366"/>
                </a:solidFill>
                <a:latin typeface="Arial"/>
                <a:cs typeface="Arial"/>
              </a:rPr>
              <a:t>Address</a:t>
            </a:r>
            <a:r>
              <a:rPr lang="en-US" dirty="0" smtClean="0">
                <a:latin typeface="Arial"/>
                <a:cs typeface="Arial"/>
              </a:rPr>
              <a:t>:</a:t>
            </a:r>
          </a:p>
          <a:p>
            <a:pPr lvl="1"/>
            <a:r>
              <a:rPr lang="en-US" dirty="0">
                <a:latin typeface="Arial"/>
                <a:cs typeface="Arial"/>
              </a:rPr>
              <a:t>The address field identifies the secondary station that transmitted or is to receive the frame. </a:t>
            </a:r>
            <a:endParaRPr lang="en-US" dirty="0" smtClean="0">
              <a:latin typeface="Arial"/>
              <a:cs typeface="Arial"/>
            </a:endParaRPr>
          </a:p>
          <a:p>
            <a:pPr lvl="1"/>
            <a:r>
              <a:rPr lang="en-US" dirty="0" smtClean="0">
                <a:latin typeface="Arial"/>
                <a:cs typeface="Arial"/>
              </a:rPr>
              <a:t>This </a:t>
            </a:r>
            <a:r>
              <a:rPr lang="en-US" dirty="0">
                <a:latin typeface="Arial"/>
                <a:cs typeface="Arial"/>
              </a:rPr>
              <a:t>field is </a:t>
            </a:r>
            <a:r>
              <a:rPr lang="en-US" dirty="0" smtClean="0">
                <a:latin typeface="Arial"/>
                <a:cs typeface="Arial"/>
              </a:rPr>
              <a:t>not needed </a:t>
            </a:r>
            <a:r>
              <a:rPr lang="en-US" dirty="0">
                <a:latin typeface="Arial"/>
                <a:cs typeface="Arial"/>
              </a:rPr>
              <a:t>for point-to-point links, but is always included for the sake of uniformity. </a:t>
            </a:r>
            <a:endParaRPr lang="en-US" dirty="0" smtClean="0">
              <a:latin typeface="Arial"/>
              <a:cs typeface="Arial"/>
            </a:endParaRPr>
          </a:p>
          <a:p>
            <a:pPr marL="228600" lvl="1" indent="0">
              <a:buNone/>
            </a:pPr>
            <a:endParaRPr lang="en-US" dirty="0" smtClean="0">
              <a:latin typeface="Arial"/>
              <a:cs typeface="Arial"/>
            </a:endParaRPr>
          </a:p>
          <a:p>
            <a:r>
              <a:rPr lang="en-US" b="1" dirty="0">
                <a:solidFill>
                  <a:srgbClr val="663366"/>
                </a:solidFill>
                <a:latin typeface="Arial"/>
                <a:cs typeface="Arial"/>
              </a:rPr>
              <a:t>Control Field</a:t>
            </a:r>
            <a:r>
              <a:rPr lang="en-US" b="1" dirty="0" smtClean="0">
                <a:solidFill>
                  <a:srgbClr val="663366"/>
                </a:solidFill>
                <a:latin typeface="Arial"/>
                <a:cs typeface="Arial"/>
              </a:rPr>
              <a:t>:</a:t>
            </a:r>
          </a:p>
          <a:p>
            <a:pPr lvl="1"/>
            <a:r>
              <a:rPr lang="en-US" dirty="0" smtClean="0">
                <a:latin typeface="Arial"/>
                <a:cs typeface="Arial"/>
              </a:rPr>
              <a:t> </a:t>
            </a:r>
            <a:r>
              <a:rPr lang="en-US" dirty="0">
                <a:latin typeface="Arial"/>
                <a:cs typeface="Arial"/>
              </a:rPr>
              <a:t>It defines the three types of frames I,U and S Frame for HDLC</a:t>
            </a:r>
            <a:r>
              <a:rPr lang="en-US" dirty="0" smtClean="0">
                <a:latin typeface="Arial"/>
                <a:cs typeface="Arial"/>
              </a:rPr>
              <a:t>.</a:t>
            </a:r>
          </a:p>
          <a:p>
            <a:pPr marL="228600" lvl="1" indent="0">
              <a:buNone/>
            </a:pPr>
            <a:endParaRPr lang="en-US" dirty="0" smtClean="0">
              <a:latin typeface="Arial"/>
              <a:cs typeface="Arial"/>
            </a:endParaRPr>
          </a:p>
          <a:p>
            <a:r>
              <a:rPr lang="en-US" b="1" dirty="0">
                <a:solidFill>
                  <a:srgbClr val="663366"/>
                </a:solidFill>
                <a:latin typeface="Arial"/>
                <a:cs typeface="Arial"/>
              </a:rPr>
              <a:t>Frame Check Sequence (FCS)</a:t>
            </a:r>
          </a:p>
          <a:p>
            <a:pPr lvl="1"/>
            <a:r>
              <a:rPr lang="en-US" dirty="0">
                <a:latin typeface="Arial"/>
                <a:cs typeface="Arial"/>
              </a:rPr>
              <a:t> Is usually a cyclic redundancy check (CRC) calculation remainder. </a:t>
            </a:r>
          </a:p>
          <a:p>
            <a:pPr lvl="1"/>
            <a:r>
              <a:rPr lang="en-US" dirty="0">
                <a:latin typeface="Arial"/>
                <a:cs typeface="Arial"/>
              </a:rPr>
              <a:t>The CRC calculation is redone in the receiver. If the result differs from the value in the original frame, an error is assumed.</a:t>
            </a:r>
          </a:p>
          <a:p>
            <a:pPr marL="228600" lvl="1" indent="0">
              <a:buNone/>
            </a:pPr>
            <a:endParaRPr lang="en-US" dirty="0">
              <a:latin typeface="Arial"/>
              <a:cs typeface="Arial"/>
            </a:endParaRPr>
          </a:p>
        </p:txBody>
      </p:sp>
    </p:spTree>
    <p:extLst>
      <p:ext uri="{BB962C8B-B14F-4D97-AF65-F5344CB8AC3E}">
        <p14:creationId xmlns:p14="http://schemas.microsoft.com/office/powerpoint/2010/main" val="3558329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HDLC Encapsulation</a:t>
            </a:r>
          </a:p>
        </p:txBody>
      </p:sp>
      <p:sp>
        <p:nvSpPr>
          <p:cNvPr id="3" name="Content Placeholder 2"/>
          <p:cNvSpPr>
            <a:spLocks noGrp="1"/>
          </p:cNvSpPr>
          <p:nvPr>
            <p:ph idx="1"/>
          </p:nvPr>
        </p:nvSpPr>
        <p:spPr>
          <a:xfrm>
            <a:off x="498474" y="1404812"/>
            <a:ext cx="7556313" cy="4144963"/>
          </a:xfrm>
        </p:spPr>
        <p:txBody>
          <a:bodyPr/>
          <a:lstStyle/>
          <a:p>
            <a:r>
              <a:rPr lang="en-US" dirty="0">
                <a:latin typeface="Arial"/>
                <a:cs typeface="Arial"/>
              </a:rPr>
              <a:t>Information (I) frame</a:t>
            </a:r>
            <a:r>
              <a:rPr lang="en-US" dirty="0" smtClean="0">
                <a:latin typeface="Arial"/>
                <a:cs typeface="Arial"/>
              </a:rPr>
              <a:t>:</a:t>
            </a:r>
          </a:p>
          <a:p>
            <a:pPr lvl="1"/>
            <a:r>
              <a:rPr lang="en-US" dirty="0" smtClean="0">
                <a:latin typeface="Arial"/>
                <a:cs typeface="Arial"/>
              </a:rPr>
              <a:t> </a:t>
            </a:r>
            <a:r>
              <a:rPr lang="en-US" dirty="0">
                <a:latin typeface="Arial"/>
                <a:cs typeface="Arial"/>
              </a:rPr>
              <a:t>I-frames carry upper layer information and some control information. </a:t>
            </a:r>
            <a:endParaRPr lang="en-US" dirty="0" smtClean="0">
              <a:latin typeface="Arial"/>
              <a:cs typeface="Arial"/>
            </a:endParaRPr>
          </a:p>
          <a:p>
            <a:r>
              <a:rPr lang="en-US" dirty="0">
                <a:latin typeface="Arial"/>
                <a:cs typeface="Arial"/>
              </a:rPr>
              <a:t>Supervisory (S) frame</a:t>
            </a:r>
            <a:r>
              <a:rPr lang="en-US" dirty="0" smtClean="0">
                <a:latin typeface="Arial"/>
                <a:cs typeface="Arial"/>
              </a:rPr>
              <a:t>:</a:t>
            </a:r>
          </a:p>
          <a:p>
            <a:pPr lvl="1"/>
            <a:r>
              <a:rPr lang="en-US" dirty="0" smtClean="0">
                <a:latin typeface="Arial"/>
                <a:cs typeface="Arial"/>
              </a:rPr>
              <a:t> </a:t>
            </a:r>
            <a:r>
              <a:rPr lang="en-US" dirty="0">
                <a:latin typeface="Arial"/>
                <a:cs typeface="Arial"/>
              </a:rPr>
              <a:t>S-frames provide control information. </a:t>
            </a:r>
            <a:endParaRPr lang="en-US" dirty="0" smtClean="0">
              <a:latin typeface="Arial"/>
              <a:cs typeface="Arial"/>
            </a:endParaRPr>
          </a:p>
          <a:p>
            <a:r>
              <a:rPr lang="en-US" dirty="0">
                <a:latin typeface="Arial"/>
                <a:cs typeface="Arial"/>
              </a:rPr>
              <a:t>Unnumbered (U) frame: </a:t>
            </a:r>
            <a:endParaRPr lang="en-US" dirty="0" smtClean="0">
              <a:latin typeface="Arial"/>
              <a:cs typeface="Arial"/>
            </a:endParaRPr>
          </a:p>
          <a:p>
            <a:pPr lvl="1"/>
            <a:r>
              <a:rPr lang="en-US" dirty="0" smtClean="0">
                <a:latin typeface="Arial"/>
                <a:cs typeface="Arial"/>
              </a:rPr>
              <a:t>U</a:t>
            </a:r>
            <a:r>
              <a:rPr lang="en-US" dirty="0">
                <a:latin typeface="Arial"/>
                <a:cs typeface="Arial"/>
              </a:rPr>
              <a:t>-frames support control purposes and are not sequenced. </a:t>
            </a: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9962" y="4694530"/>
            <a:ext cx="4206875" cy="17104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3208319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HDLC Encapsulation</a:t>
            </a:r>
          </a:p>
        </p:txBody>
      </p:sp>
      <p:sp>
        <p:nvSpPr>
          <p:cNvPr id="3" name="Content Placeholder 2"/>
          <p:cNvSpPr>
            <a:spLocks noGrp="1"/>
          </p:cNvSpPr>
          <p:nvPr>
            <p:ph idx="1"/>
          </p:nvPr>
        </p:nvSpPr>
        <p:spPr/>
        <p:txBody>
          <a:bodyPr/>
          <a:lstStyle/>
          <a:p>
            <a:r>
              <a:rPr lang="en-US" dirty="0">
                <a:latin typeface="Arial"/>
                <a:cs typeface="Arial"/>
              </a:rPr>
              <a:t>HDLC was not intended to encapsulate multiple Network layer protocols across the same link.</a:t>
            </a:r>
          </a:p>
          <a:p>
            <a:r>
              <a:rPr lang="en-US" dirty="0">
                <a:latin typeface="Arial"/>
                <a:cs typeface="Arial"/>
              </a:rPr>
              <a:t> The HDLC header carries no identification of the type of protocol being carried inside the HDLC encapsulation. </a:t>
            </a:r>
          </a:p>
          <a:p>
            <a:r>
              <a:rPr lang="en-US" dirty="0">
                <a:latin typeface="Arial"/>
                <a:cs typeface="Arial"/>
              </a:rPr>
              <a:t>Because of this, each vendor that uses HDLC has their own way of identifying the Network layer protocol, which means that each vendor’s HDLC is proprietary for their equipment</a:t>
            </a:r>
          </a:p>
        </p:txBody>
      </p:sp>
    </p:spTree>
    <p:extLst>
      <p:ext uri="{BB962C8B-B14F-4D97-AF65-F5344CB8AC3E}">
        <p14:creationId xmlns:p14="http://schemas.microsoft.com/office/powerpoint/2010/main" val="36108130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CHDLC</a:t>
            </a:r>
            <a:endParaRPr lang="en-US" dirty="0"/>
          </a:p>
        </p:txBody>
      </p:sp>
      <p:sp>
        <p:nvSpPr>
          <p:cNvPr id="3" name="Content Placeholder 2"/>
          <p:cNvSpPr>
            <a:spLocks noGrp="1"/>
          </p:cNvSpPr>
          <p:nvPr>
            <p:ph idx="1"/>
          </p:nvPr>
        </p:nvSpPr>
        <p:spPr/>
        <p:txBody>
          <a:bodyPr/>
          <a:lstStyle/>
          <a:p>
            <a:r>
              <a:rPr lang="en-US" dirty="0">
                <a:latin typeface="Arial"/>
                <a:cs typeface="Arial"/>
              </a:rPr>
              <a:t>Cisco has developed an extension to the </a:t>
            </a:r>
            <a:r>
              <a:rPr lang="en-US" dirty="0" smtClean="0">
                <a:latin typeface="Arial"/>
                <a:cs typeface="Arial"/>
              </a:rPr>
              <a:t>HDLC </a:t>
            </a:r>
            <a:r>
              <a:rPr lang="en-US" dirty="0">
                <a:latin typeface="Arial"/>
                <a:cs typeface="Arial"/>
              </a:rPr>
              <a:t>protocol </a:t>
            </a:r>
            <a:r>
              <a:rPr lang="en-US" dirty="0" smtClean="0">
                <a:latin typeface="Arial"/>
                <a:cs typeface="Arial"/>
              </a:rPr>
              <a:t>(</a:t>
            </a:r>
            <a:r>
              <a:rPr lang="en-US" dirty="0">
                <a:latin typeface="Arial"/>
                <a:cs typeface="Arial"/>
              </a:rPr>
              <a:t>Cisco HLDC (CHDLC</a:t>
            </a:r>
            <a:r>
              <a:rPr lang="en-US" dirty="0" smtClean="0">
                <a:latin typeface="Arial"/>
                <a:cs typeface="Arial"/>
              </a:rPr>
              <a:t>) )to </a:t>
            </a:r>
            <a:r>
              <a:rPr lang="en-US" dirty="0">
                <a:latin typeface="Arial"/>
                <a:cs typeface="Arial"/>
              </a:rPr>
              <a:t>solve the inability to provide multiprotocol </a:t>
            </a:r>
            <a:r>
              <a:rPr lang="en-US" dirty="0" smtClean="0">
                <a:latin typeface="Arial"/>
                <a:cs typeface="Arial"/>
              </a:rPr>
              <a:t>support,.</a:t>
            </a:r>
          </a:p>
          <a:p>
            <a:r>
              <a:rPr lang="en-US" dirty="0" smtClean="0">
                <a:latin typeface="Arial"/>
                <a:cs typeface="Arial"/>
              </a:rPr>
              <a:t>CHDLC </a:t>
            </a:r>
            <a:r>
              <a:rPr lang="en-US" dirty="0">
                <a:latin typeface="Arial"/>
                <a:cs typeface="Arial"/>
              </a:rPr>
              <a:t>frames contain a field for identifying the network protocol being encapsulated.</a:t>
            </a:r>
          </a:p>
          <a:p>
            <a:endParaRPr lang="en-US" dirty="0"/>
          </a:p>
        </p:txBody>
      </p:sp>
      <p:pic>
        <p:nvPicPr>
          <p:cNvPr id="4"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55724" b="-816"/>
          <a:stretch/>
        </p:blipFill>
        <p:spPr bwMode="auto">
          <a:xfrm>
            <a:off x="565803" y="4197128"/>
            <a:ext cx="7896090" cy="16358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049802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PPP</a:t>
            </a:r>
            <a:endParaRPr lang="en-US" dirty="0"/>
          </a:p>
        </p:txBody>
      </p:sp>
      <p:sp>
        <p:nvSpPr>
          <p:cNvPr id="3" name="Content Placeholder 2"/>
          <p:cNvSpPr>
            <a:spLocks noGrp="1"/>
          </p:cNvSpPr>
          <p:nvPr>
            <p:ph idx="1"/>
          </p:nvPr>
        </p:nvSpPr>
        <p:spPr/>
        <p:txBody>
          <a:bodyPr/>
          <a:lstStyle/>
          <a:p>
            <a:r>
              <a:rPr lang="en-US" dirty="0">
                <a:latin typeface="Arial"/>
                <a:cs typeface="Arial"/>
              </a:rPr>
              <a:t>Point-to-Point Protocol (PPP) is the name of a single protocol, </a:t>
            </a:r>
            <a:r>
              <a:rPr lang="en-US" dirty="0" smtClean="0">
                <a:latin typeface="Arial"/>
                <a:cs typeface="Arial"/>
              </a:rPr>
              <a:t>whereas  the “</a:t>
            </a:r>
            <a:r>
              <a:rPr lang="en-US" dirty="0">
                <a:latin typeface="Arial"/>
                <a:cs typeface="Arial"/>
              </a:rPr>
              <a:t>PPP” </a:t>
            </a:r>
            <a:r>
              <a:rPr lang="en-US" dirty="0" smtClean="0">
                <a:latin typeface="Arial"/>
                <a:cs typeface="Arial"/>
              </a:rPr>
              <a:t>can be used to refer </a:t>
            </a:r>
            <a:r>
              <a:rPr lang="en-US" dirty="0">
                <a:latin typeface="Arial"/>
                <a:cs typeface="Arial"/>
              </a:rPr>
              <a:t>to the entire suite of protocols that are related to PPP. </a:t>
            </a:r>
            <a:endParaRPr lang="en-US" dirty="0" smtClean="0">
              <a:latin typeface="Arial"/>
              <a:cs typeface="Arial"/>
            </a:endParaRPr>
          </a:p>
          <a:p>
            <a:r>
              <a:rPr lang="en-US" dirty="0">
                <a:latin typeface="Arial"/>
                <a:cs typeface="Arial"/>
              </a:rPr>
              <a:t>The </a:t>
            </a:r>
            <a:r>
              <a:rPr lang="en-US" dirty="0" smtClean="0">
                <a:latin typeface="Arial"/>
                <a:cs typeface="Arial"/>
              </a:rPr>
              <a:t>PPP protocol </a:t>
            </a:r>
            <a:r>
              <a:rPr lang="en-US" dirty="0">
                <a:latin typeface="Arial"/>
                <a:cs typeface="Arial"/>
              </a:rPr>
              <a:t>was developed by IETF as a means of transmitting data for </a:t>
            </a:r>
            <a:r>
              <a:rPr lang="en-US" dirty="0">
                <a:solidFill>
                  <a:schemeClr val="accent2">
                    <a:lumMod val="50000"/>
                    <a:lumOff val="50000"/>
                  </a:schemeClr>
                </a:solidFill>
                <a:latin typeface="Arial"/>
                <a:cs typeface="Arial"/>
              </a:rPr>
              <a:t>more than one network protocol </a:t>
            </a:r>
            <a:r>
              <a:rPr lang="en-US" dirty="0">
                <a:latin typeface="Arial"/>
                <a:cs typeface="Arial"/>
              </a:rPr>
              <a:t>over the same </a:t>
            </a:r>
            <a:r>
              <a:rPr lang="en-US" dirty="0">
                <a:solidFill>
                  <a:srgbClr val="B050D7"/>
                </a:solidFill>
                <a:latin typeface="Arial"/>
                <a:cs typeface="Arial"/>
              </a:rPr>
              <a:t>point-to-point serial link </a:t>
            </a:r>
            <a:r>
              <a:rPr lang="en-US" dirty="0">
                <a:latin typeface="Arial"/>
                <a:cs typeface="Arial"/>
              </a:rPr>
              <a:t>in a </a:t>
            </a:r>
            <a:r>
              <a:rPr lang="en-US" dirty="0">
                <a:solidFill>
                  <a:srgbClr val="B050D7"/>
                </a:solidFill>
                <a:latin typeface="Arial"/>
                <a:cs typeface="Arial"/>
              </a:rPr>
              <a:t>standard, vendor-independent way</a:t>
            </a:r>
            <a:r>
              <a:rPr lang="en-US" dirty="0">
                <a:latin typeface="Arial"/>
                <a:cs typeface="Arial"/>
              </a:rPr>
              <a:t>.</a:t>
            </a:r>
          </a:p>
          <a:p>
            <a:r>
              <a:rPr lang="en-US" dirty="0">
                <a:latin typeface="Arial"/>
                <a:cs typeface="Arial"/>
              </a:rPr>
              <a:t>It can carry IP, Novell IPX, AppleTalk, and </a:t>
            </a:r>
            <a:r>
              <a:rPr lang="en-US" dirty="0" err="1">
                <a:latin typeface="Arial"/>
                <a:cs typeface="Arial"/>
              </a:rPr>
              <a:t>DECnet</a:t>
            </a:r>
            <a:r>
              <a:rPr lang="en-US" dirty="0">
                <a:latin typeface="Arial"/>
                <a:cs typeface="Arial"/>
              </a:rPr>
              <a:t> traffic. </a:t>
            </a:r>
          </a:p>
          <a:p>
            <a:endParaRPr lang="en-US" dirty="0"/>
          </a:p>
        </p:txBody>
      </p:sp>
      <p:pic>
        <p:nvPicPr>
          <p:cNvPr id="4" name="Picture 3"/>
          <p:cNvPicPr>
            <a:picLocks noChangeAspect="1"/>
          </p:cNvPicPr>
          <p:nvPr/>
        </p:nvPicPr>
        <p:blipFill>
          <a:blip r:embed="rId2"/>
          <a:stretch>
            <a:fillRect/>
          </a:stretch>
        </p:blipFill>
        <p:spPr>
          <a:xfrm>
            <a:off x="1679181" y="5359410"/>
            <a:ext cx="5403517" cy="1058038"/>
          </a:xfrm>
          <a:prstGeom prst="rect">
            <a:avLst/>
          </a:prstGeom>
        </p:spPr>
      </p:pic>
    </p:spTree>
    <p:extLst>
      <p:ext uri="{BB962C8B-B14F-4D97-AF65-F5344CB8AC3E}">
        <p14:creationId xmlns:p14="http://schemas.microsoft.com/office/powerpoint/2010/main" val="13022201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PPP </a:t>
            </a:r>
            <a:endParaRPr lang="en-US" dirty="0"/>
          </a:p>
        </p:txBody>
      </p:sp>
      <p:sp>
        <p:nvSpPr>
          <p:cNvPr id="3" name="Content Placeholder 2"/>
          <p:cNvSpPr>
            <a:spLocks noGrp="1"/>
          </p:cNvSpPr>
          <p:nvPr>
            <p:ph idx="1"/>
          </p:nvPr>
        </p:nvSpPr>
        <p:spPr/>
        <p:txBody>
          <a:bodyPr>
            <a:normAutofit/>
          </a:bodyPr>
          <a:lstStyle/>
          <a:p>
            <a:r>
              <a:rPr lang="en-US" dirty="0" smtClean="0">
                <a:latin typeface="Arial"/>
                <a:cs typeface="Arial"/>
              </a:rPr>
              <a:t>PPP also </a:t>
            </a:r>
            <a:r>
              <a:rPr lang="en-US" dirty="0">
                <a:latin typeface="Arial"/>
                <a:cs typeface="Arial"/>
              </a:rPr>
              <a:t>offers many features that HDLC does not including the following</a:t>
            </a:r>
            <a:r>
              <a:rPr lang="en-US" dirty="0" smtClean="0">
                <a:latin typeface="Arial"/>
                <a:cs typeface="Arial"/>
              </a:rPr>
              <a:t>:</a:t>
            </a:r>
            <a:endParaRPr lang="en-US" dirty="0">
              <a:latin typeface="Arial"/>
              <a:cs typeface="Arial"/>
            </a:endParaRPr>
          </a:p>
          <a:p>
            <a:pPr lvl="1"/>
            <a:r>
              <a:rPr lang="en-US" dirty="0">
                <a:solidFill>
                  <a:schemeClr val="tx1">
                    <a:lumMod val="75000"/>
                    <a:lumOff val="25000"/>
                  </a:schemeClr>
                </a:solidFill>
                <a:latin typeface="Arial"/>
                <a:cs typeface="Arial"/>
              </a:rPr>
              <a:t>Authentication through the Password Authentication Protocol (PAP) and the Challenge-Handshake Authentication Protocol (CHAP)</a:t>
            </a:r>
          </a:p>
          <a:p>
            <a:pPr lvl="1"/>
            <a:r>
              <a:rPr lang="en-US" dirty="0">
                <a:solidFill>
                  <a:schemeClr val="tx1">
                    <a:lumMod val="75000"/>
                    <a:lumOff val="25000"/>
                  </a:schemeClr>
                </a:solidFill>
                <a:latin typeface="Arial"/>
                <a:cs typeface="Arial"/>
              </a:rPr>
              <a:t>Compression capabilities with Stacker or Predictor</a:t>
            </a:r>
          </a:p>
          <a:p>
            <a:pPr lvl="1"/>
            <a:r>
              <a:rPr lang="en-US" dirty="0">
                <a:solidFill>
                  <a:schemeClr val="tx1">
                    <a:lumMod val="75000"/>
                    <a:lumOff val="25000"/>
                  </a:schemeClr>
                </a:solidFill>
                <a:latin typeface="Arial"/>
                <a:cs typeface="Arial"/>
              </a:rPr>
              <a:t>PPP Multilink, the ability to bundle physical channels into a single logical channel.</a:t>
            </a:r>
          </a:p>
          <a:p>
            <a:pPr lvl="1"/>
            <a:r>
              <a:rPr lang="en-US" dirty="0">
                <a:solidFill>
                  <a:schemeClr val="tx1">
                    <a:lumMod val="75000"/>
                    <a:lumOff val="25000"/>
                  </a:schemeClr>
                </a:solidFill>
                <a:latin typeface="Arial"/>
                <a:cs typeface="Arial"/>
              </a:rPr>
              <a:t>Support for Error detection and error recovery features</a:t>
            </a:r>
          </a:p>
          <a:p>
            <a:pPr lvl="1"/>
            <a:r>
              <a:rPr lang="en-US" dirty="0">
                <a:solidFill>
                  <a:schemeClr val="tx1">
                    <a:lumMod val="75000"/>
                    <a:lumOff val="25000"/>
                  </a:schemeClr>
                </a:solidFill>
                <a:latin typeface="Arial"/>
                <a:cs typeface="Arial"/>
              </a:rPr>
              <a:t>Encapsulation for multiple routed protocols, including IP, Novell IPX, and AppleTalk</a:t>
            </a:r>
          </a:p>
          <a:p>
            <a:pPr marL="0" indent="0">
              <a:buNone/>
            </a:pPr>
            <a:endParaRPr lang="en-US" dirty="0"/>
          </a:p>
        </p:txBody>
      </p:sp>
    </p:spTree>
    <p:extLst>
      <p:ext uri="{BB962C8B-B14F-4D97-AF65-F5344CB8AC3E}">
        <p14:creationId xmlns:p14="http://schemas.microsoft.com/office/powerpoint/2010/main" val="17680337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PPP </a:t>
            </a:r>
          </a:p>
        </p:txBody>
      </p:sp>
      <p:sp>
        <p:nvSpPr>
          <p:cNvPr id="3" name="Content Placeholder 2"/>
          <p:cNvSpPr>
            <a:spLocks noGrp="1"/>
          </p:cNvSpPr>
          <p:nvPr>
            <p:ph idx="1"/>
          </p:nvPr>
        </p:nvSpPr>
        <p:spPr/>
        <p:txBody>
          <a:bodyPr/>
          <a:lstStyle/>
          <a:p>
            <a:r>
              <a:rPr lang="en-US" dirty="0">
                <a:latin typeface="Arial"/>
                <a:cs typeface="Arial"/>
              </a:rPr>
              <a:t>PPP is a layered protocol, starting with </a:t>
            </a:r>
            <a:r>
              <a:rPr lang="en-US" dirty="0">
                <a:solidFill>
                  <a:srgbClr val="B050D7"/>
                </a:solidFill>
                <a:latin typeface="Arial"/>
                <a:cs typeface="Arial"/>
              </a:rPr>
              <a:t>a Link Control Protocol (LCP)</a:t>
            </a:r>
            <a:r>
              <a:rPr lang="en-US" dirty="0">
                <a:latin typeface="Arial"/>
                <a:cs typeface="Arial"/>
              </a:rPr>
              <a:t> for link establishment, configuration and testing. Once </a:t>
            </a:r>
            <a:r>
              <a:rPr lang="en-US" dirty="0">
                <a:solidFill>
                  <a:srgbClr val="404040"/>
                </a:solidFill>
                <a:latin typeface="Arial"/>
                <a:cs typeface="Arial"/>
              </a:rPr>
              <a:t>the LCP is initialized</a:t>
            </a:r>
            <a:r>
              <a:rPr lang="en-US" dirty="0">
                <a:latin typeface="Arial"/>
                <a:cs typeface="Arial"/>
              </a:rPr>
              <a:t>, one or many of several </a:t>
            </a:r>
            <a:r>
              <a:rPr lang="en-US" dirty="0">
                <a:solidFill>
                  <a:srgbClr val="B050D7"/>
                </a:solidFill>
                <a:latin typeface="Arial"/>
                <a:cs typeface="Arial"/>
              </a:rPr>
              <a:t>Network Control Protocols (NCPs) </a:t>
            </a:r>
            <a:r>
              <a:rPr lang="en-US" dirty="0">
                <a:latin typeface="Arial"/>
                <a:cs typeface="Arial"/>
              </a:rPr>
              <a:t>can be used to transport traffic for a particular protocol suite. </a:t>
            </a:r>
          </a:p>
        </p:txBody>
      </p:sp>
      <p:pic>
        <p:nvPicPr>
          <p:cNvPr id="4" name="Picture 3"/>
          <p:cNvPicPr>
            <a:picLocks noChangeAspect="1"/>
          </p:cNvPicPr>
          <p:nvPr/>
        </p:nvPicPr>
        <p:blipFill>
          <a:blip r:embed="rId3"/>
          <a:stretch>
            <a:fillRect/>
          </a:stretch>
        </p:blipFill>
        <p:spPr>
          <a:xfrm>
            <a:off x="2349878" y="3976980"/>
            <a:ext cx="5012683" cy="2480140"/>
          </a:xfrm>
          <a:prstGeom prst="rect">
            <a:avLst/>
          </a:prstGeom>
        </p:spPr>
      </p:pic>
    </p:spTree>
    <p:extLst>
      <p:ext uri="{BB962C8B-B14F-4D97-AF65-F5344CB8AC3E}">
        <p14:creationId xmlns:p14="http://schemas.microsoft.com/office/powerpoint/2010/main" val="1906179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WANs</a:t>
            </a:r>
            <a:endParaRPr lang="en-US" dirty="0"/>
          </a:p>
        </p:txBody>
      </p:sp>
      <p:sp>
        <p:nvSpPr>
          <p:cNvPr id="3" name="Content Placeholder 2"/>
          <p:cNvSpPr>
            <a:spLocks noGrp="1"/>
          </p:cNvSpPr>
          <p:nvPr>
            <p:ph idx="1"/>
          </p:nvPr>
        </p:nvSpPr>
        <p:spPr/>
        <p:txBody>
          <a:bodyPr/>
          <a:lstStyle/>
          <a:p>
            <a:r>
              <a:rPr lang="en-US" dirty="0" smtClean="0">
                <a:latin typeface="Arial"/>
                <a:cs typeface="Arial"/>
              </a:rPr>
              <a:t>As we have learned, all </a:t>
            </a:r>
            <a:r>
              <a:rPr lang="en-US" dirty="0">
                <a:latin typeface="Arial"/>
                <a:cs typeface="Arial"/>
              </a:rPr>
              <a:t>WAN connections consist of three basic elements:</a:t>
            </a:r>
          </a:p>
          <a:p>
            <a:pPr lvl="1"/>
            <a:r>
              <a:rPr lang="en-US" dirty="0">
                <a:latin typeface="Arial"/>
                <a:cs typeface="Arial"/>
              </a:rPr>
              <a:t>The physical transmission media</a:t>
            </a:r>
          </a:p>
          <a:p>
            <a:pPr lvl="1"/>
            <a:r>
              <a:rPr lang="en-US" dirty="0">
                <a:latin typeface="Arial"/>
                <a:cs typeface="Arial"/>
              </a:rPr>
              <a:t>Electrical signaling specifications for generating, transmitting, and receiving signals through various transmission media</a:t>
            </a:r>
          </a:p>
          <a:p>
            <a:pPr lvl="1"/>
            <a:r>
              <a:rPr lang="en-US" dirty="0">
                <a:latin typeface="Arial"/>
                <a:cs typeface="Arial"/>
              </a:rPr>
              <a:t>Data-link–layer </a:t>
            </a:r>
            <a:r>
              <a:rPr lang="en-US" dirty="0" smtClean="0">
                <a:latin typeface="Arial"/>
                <a:cs typeface="Arial"/>
              </a:rPr>
              <a:t>protocols.</a:t>
            </a:r>
            <a:endParaRPr lang="en-US" dirty="0"/>
          </a:p>
        </p:txBody>
      </p:sp>
    </p:spTree>
    <p:extLst>
      <p:ext uri="{BB962C8B-B14F-4D97-AF65-F5344CB8AC3E}">
        <p14:creationId xmlns:p14="http://schemas.microsoft.com/office/powerpoint/2010/main" val="2665938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PPP and PHY Layer</a:t>
            </a:r>
            <a:endParaRPr lang="en-US" dirty="0"/>
          </a:p>
        </p:txBody>
      </p:sp>
      <p:sp>
        <p:nvSpPr>
          <p:cNvPr id="3" name="Content Placeholder 2"/>
          <p:cNvSpPr>
            <a:spLocks noGrp="1"/>
          </p:cNvSpPr>
          <p:nvPr>
            <p:ph idx="1"/>
          </p:nvPr>
        </p:nvSpPr>
        <p:spPr/>
        <p:txBody>
          <a:bodyPr/>
          <a:lstStyle/>
          <a:p>
            <a:pPr>
              <a:lnSpc>
                <a:spcPct val="90000"/>
              </a:lnSpc>
            </a:pPr>
            <a:r>
              <a:rPr lang="en-US" dirty="0">
                <a:latin typeface="Arial"/>
                <a:cs typeface="Arial"/>
              </a:rPr>
              <a:t>PPP operates at the Data Link layer. </a:t>
            </a:r>
          </a:p>
          <a:p>
            <a:pPr>
              <a:lnSpc>
                <a:spcPct val="90000"/>
              </a:lnSpc>
            </a:pPr>
            <a:r>
              <a:rPr lang="en-US" dirty="0">
                <a:latin typeface="Arial"/>
                <a:cs typeface="Arial"/>
              </a:rPr>
              <a:t>At the physical layer, PPP can be used across synchronous (e.g., ISDN, leased lines) and asynchronous (e.g., modem dialup) data links.</a:t>
            </a:r>
          </a:p>
          <a:p>
            <a:endParaRPr lang="en-US" dirty="0"/>
          </a:p>
        </p:txBody>
      </p:sp>
      <p:pic>
        <p:nvPicPr>
          <p:cNvPr id="4" name="Picture 3"/>
          <p:cNvPicPr>
            <a:picLocks noChangeAspect="1"/>
          </p:cNvPicPr>
          <p:nvPr/>
        </p:nvPicPr>
        <p:blipFill>
          <a:blip r:embed="rId2"/>
          <a:stretch>
            <a:fillRect/>
          </a:stretch>
        </p:blipFill>
        <p:spPr>
          <a:xfrm>
            <a:off x="1915988" y="3917320"/>
            <a:ext cx="5188238" cy="2604372"/>
          </a:xfrm>
          <a:prstGeom prst="rect">
            <a:avLst/>
          </a:prstGeom>
        </p:spPr>
      </p:pic>
    </p:spTree>
    <p:extLst>
      <p:ext uri="{BB962C8B-B14F-4D97-AF65-F5344CB8AC3E}">
        <p14:creationId xmlns:p14="http://schemas.microsoft.com/office/powerpoint/2010/main" val="40394662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PPP Work</a:t>
            </a:r>
            <a:endParaRPr lang="en-US" dirty="0"/>
          </a:p>
        </p:txBody>
      </p:sp>
      <p:sp>
        <p:nvSpPr>
          <p:cNvPr id="3" name="Content Placeholder 2"/>
          <p:cNvSpPr>
            <a:spLocks noGrp="1"/>
          </p:cNvSpPr>
          <p:nvPr>
            <p:ph idx="1"/>
          </p:nvPr>
        </p:nvSpPr>
        <p:spPr/>
        <p:txBody>
          <a:bodyPr/>
          <a:lstStyle/>
          <a:p>
            <a:r>
              <a:rPr lang="en-US" dirty="0">
                <a:latin typeface="Arial"/>
                <a:cs typeface="Arial"/>
              </a:rPr>
              <a:t>The mechanism that PPP uses to carry network traffic is </a:t>
            </a:r>
            <a:r>
              <a:rPr lang="en-US" dirty="0" smtClean="0">
                <a:latin typeface="Arial"/>
                <a:cs typeface="Arial"/>
              </a:rPr>
              <a:t>to </a:t>
            </a:r>
            <a:r>
              <a:rPr lang="en-US" dirty="0">
                <a:latin typeface="Arial"/>
                <a:cs typeface="Arial"/>
              </a:rPr>
              <a:t>open a link with a short exchange of packets.</a:t>
            </a:r>
          </a:p>
          <a:p>
            <a:r>
              <a:rPr lang="en-US" dirty="0">
                <a:latin typeface="Arial"/>
                <a:cs typeface="Arial"/>
              </a:rPr>
              <a:t>Once the link is open, network traffic is carried with very little overhead. Frames are sent as unnumbered information frames, meaning that no data link </a:t>
            </a:r>
            <a:r>
              <a:rPr lang="en-US" dirty="0">
                <a:solidFill>
                  <a:srgbClr val="404040"/>
                </a:solidFill>
                <a:latin typeface="Arial"/>
                <a:cs typeface="Arial"/>
              </a:rPr>
              <a:t>acknowledgement is required and no retransmissions are carried out</a:t>
            </a:r>
            <a:r>
              <a:rPr lang="en-US" dirty="0" smtClean="0">
                <a:solidFill>
                  <a:srgbClr val="404040"/>
                </a:solidFill>
                <a:latin typeface="Arial"/>
                <a:cs typeface="Arial"/>
              </a:rPr>
              <a:t>.</a:t>
            </a:r>
          </a:p>
          <a:p>
            <a:pPr marL="0" indent="0">
              <a:buNone/>
            </a:pPr>
            <a:r>
              <a:rPr lang="en-US" dirty="0" smtClean="0">
                <a:latin typeface="Arial"/>
                <a:cs typeface="Arial"/>
              </a:rPr>
              <a:t> </a:t>
            </a:r>
            <a:endParaRPr lang="en-US" dirty="0">
              <a:latin typeface="Arial"/>
              <a:cs typeface="Arial"/>
            </a:endParaRPr>
          </a:p>
          <a:p>
            <a:r>
              <a:rPr lang="en-US" dirty="0" smtClean="0">
                <a:latin typeface="Arial"/>
                <a:cs typeface="Arial"/>
              </a:rPr>
              <a:t>So once </a:t>
            </a:r>
            <a:r>
              <a:rPr lang="en-US" dirty="0">
                <a:latin typeface="Arial"/>
                <a:cs typeface="Arial"/>
              </a:rPr>
              <a:t>the link is established, PPP acts as a straight data pipe for protocols.</a:t>
            </a:r>
          </a:p>
          <a:p>
            <a:endParaRPr lang="en-US" dirty="0">
              <a:latin typeface="Arial"/>
              <a:cs typeface="Arial"/>
            </a:endParaRPr>
          </a:p>
        </p:txBody>
      </p:sp>
    </p:spTree>
    <p:extLst>
      <p:ext uri="{BB962C8B-B14F-4D97-AF65-F5344CB8AC3E}">
        <p14:creationId xmlns:p14="http://schemas.microsoft.com/office/powerpoint/2010/main" val="27582605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PPP Components</a:t>
            </a:r>
          </a:p>
        </p:txBody>
      </p:sp>
      <p:pic>
        <p:nvPicPr>
          <p:cNvPr id="4" name="Picture 3" descr="ppp27.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4920" y="2436666"/>
            <a:ext cx="6037927" cy="266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4000027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Grp="1" noChangeArrowheads="1"/>
          </p:cNvSpPr>
          <p:nvPr>
            <p:ph type="title"/>
          </p:nvPr>
        </p:nvSpPr>
        <p:spPr/>
        <p:txBody>
          <a:bodyPr/>
          <a:lstStyle/>
          <a:p>
            <a:r>
              <a:rPr lang="en-US" dirty="0" smtClean="0"/>
              <a:t>PPP Components</a:t>
            </a:r>
            <a:endParaRPr lang="en-US" dirty="0">
              <a:effectLst>
                <a:outerShdw blurRad="38100" dist="38100" dir="2700000" algn="tl">
                  <a:srgbClr val="FFFFFF"/>
                </a:outerShdw>
              </a:effectLst>
              <a:latin typeface="Arial" charset="0"/>
            </a:endParaRPr>
          </a:p>
        </p:txBody>
      </p:sp>
      <p:sp>
        <p:nvSpPr>
          <p:cNvPr id="214019" name="Rectangle 3"/>
          <p:cNvSpPr>
            <a:spLocks noGrp="1" noChangeArrowheads="1"/>
          </p:cNvSpPr>
          <p:nvPr>
            <p:ph idx="1"/>
          </p:nvPr>
        </p:nvSpPr>
        <p:spPr/>
        <p:txBody>
          <a:bodyPr>
            <a:normAutofit/>
          </a:bodyPr>
          <a:lstStyle/>
          <a:p>
            <a:pPr marL="457200" lvl="1" indent="0" eaLnBrk="1" hangingPunct="1">
              <a:buNone/>
              <a:defRPr/>
            </a:pPr>
            <a:r>
              <a:rPr lang="en-US" dirty="0" smtClean="0">
                <a:latin typeface="Arial"/>
                <a:cs typeface="Arial"/>
              </a:rPr>
              <a:t>Three main components:</a:t>
            </a:r>
          </a:p>
          <a:p>
            <a:pPr lvl="1" eaLnBrk="1" hangingPunct="1">
              <a:defRPr/>
            </a:pPr>
            <a:r>
              <a:rPr lang="en-US" dirty="0" smtClean="0">
                <a:solidFill>
                  <a:srgbClr val="0000FF"/>
                </a:solidFill>
                <a:latin typeface="Arial"/>
                <a:cs typeface="Arial"/>
              </a:rPr>
              <a:t>HDLC:</a:t>
            </a:r>
          </a:p>
          <a:p>
            <a:pPr lvl="2" eaLnBrk="1" hangingPunct="1">
              <a:defRPr/>
            </a:pPr>
            <a:r>
              <a:rPr lang="en-US" dirty="0" smtClean="0">
                <a:latin typeface="Arial"/>
                <a:cs typeface="Arial"/>
              </a:rPr>
              <a:t>HDLC protocol for encapsulating datagrams over point-to-point links.</a:t>
            </a:r>
          </a:p>
          <a:p>
            <a:pPr lvl="1" eaLnBrk="1" hangingPunct="1">
              <a:defRPr/>
            </a:pPr>
            <a:r>
              <a:rPr lang="en-US" dirty="0" smtClean="0">
                <a:solidFill>
                  <a:srgbClr val="0000FF"/>
                </a:solidFill>
                <a:latin typeface="Arial"/>
                <a:cs typeface="Arial"/>
              </a:rPr>
              <a:t>LCP:</a:t>
            </a:r>
          </a:p>
          <a:p>
            <a:pPr lvl="2">
              <a:defRPr/>
            </a:pPr>
            <a:r>
              <a:rPr lang="en-US" dirty="0" smtClean="0">
                <a:latin typeface="Arial"/>
                <a:cs typeface="Arial"/>
              </a:rPr>
              <a:t>To </a:t>
            </a:r>
            <a:r>
              <a:rPr lang="en-US" dirty="0" smtClean="0">
                <a:solidFill>
                  <a:srgbClr val="FF6600"/>
                </a:solidFill>
                <a:latin typeface="Arial"/>
                <a:cs typeface="Arial"/>
              </a:rPr>
              <a:t>establish</a:t>
            </a:r>
            <a:r>
              <a:rPr lang="en-US" dirty="0" smtClean="0">
                <a:latin typeface="Arial"/>
                <a:cs typeface="Arial"/>
              </a:rPr>
              <a:t>, </a:t>
            </a:r>
            <a:r>
              <a:rPr lang="en-US" dirty="0" smtClean="0">
                <a:solidFill>
                  <a:schemeClr val="accent1">
                    <a:lumMod val="60000"/>
                    <a:lumOff val="40000"/>
                  </a:schemeClr>
                </a:solidFill>
                <a:latin typeface="Arial"/>
                <a:cs typeface="Arial"/>
              </a:rPr>
              <a:t>configure</a:t>
            </a:r>
            <a:r>
              <a:rPr lang="en-US" dirty="0" smtClean="0">
                <a:latin typeface="Arial"/>
                <a:cs typeface="Arial"/>
              </a:rPr>
              <a:t>, </a:t>
            </a:r>
            <a:r>
              <a:rPr lang="en-US" dirty="0" smtClean="0">
                <a:solidFill>
                  <a:srgbClr val="008000"/>
                </a:solidFill>
                <a:latin typeface="Arial"/>
                <a:cs typeface="Arial"/>
              </a:rPr>
              <a:t>maintain</a:t>
            </a:r>
            <a:r>
              <a:rPr lang="en-US" dirty="0" smtClean="0">
                <a:latin typeface="Arial"/>
                <a:cs typeface="Arial"/>
              </a:rPr>
              <a:t> and </a:t>
            </a:r>
            <a:r>
              <a:rPr lang="en-US" dirty="0" smtClean="0">
                <a:solidFill>
                  <a:srgbClr val="3366FF"/>
                </a:solidFill>
                <a:latin typeface="Arial"/>
                <a:cs typeface="Arial"/>
              </a:rPr>
              <a:t>terminate </a:t>
            </a:r>
            <a:r>
              <a:rPr lang="en-US" dirty="0">
                <a:latin typeface="Arial"/>
                <a:cs typeface="Arial"/>
              </a:rPr>
              <a:t>the data link connecti</a:t>
            </a:r>
            <a:r>
              <a:rPr lang="en-US" dirty="0" smtClean="0">
                <a:latin typeface="Arial"/>
                <a:cs typeface="Arial"/>
              </a:rPr>
              <a:t>on.</a:t>
            </a:r>
          </a:p>
          <a:p>
            <a:pPr lvl="1" eaLnBrk="1" hangingPunct="1">
              <a:defRPr/>
            </a:pPr>
            <a:r>
              <a:rPr lang="en-US" dirty="0" smtClean="0">
                <a:solidFill>
                  <a:srgbClr val="0000FF"/>
                </a:solidFill>
                <a:latin typeface="Arial"/>
                <a:cs typeface="Arial"/>
              </a:rPr>
              <a:t>NCPs:</a:t>
            </a:r>
          </a:p>
          <a:p>
            <a:pPr lvl="2" eaLnBrk="1" hangingPunct="1">
              <a:defRPr/>
            </a:pPr>
            <a:r>
              <a:rPr lang="en-US" dirty="0" smtClean="0">
                <a:latin typeface="Arial"/>
                <a:cs typeface="Arial"/>
              </a:rPr>
              <a:t>Family of NCPs for establishing and configuring different network layer protocols. </a:t>
            </a:r>
          </a:p>
          <a:p>
            <a:pPr lvl="2">
              <a:defRPr/>
            </a:pPr>
            <a:r>
              <a:rPr lang="en-US" dirty="0">
                <a:latin typeface="Arial"/>
                <a:cs typeface="Arial"/>
              </a:rPr>
              <a:t>Allows simultaneous use of multiple Network layer protocols</a:t>
            </a:r>
          </a:p>
          <a:p>
            <a:pPr lvl="2" eaLnBrk="1" hangingPunct="1">
              <a:defRPr/>
            </a:pPr>
            <a:endParaRPr lang="en-US" dirty="0" smtClean="0"/>
          </a:p>
          <a:p>
            <a:pPr lvl="2" eaLnBrk="1" hangingPunct="1">
              <a:defRPr/>
            </a:pPr>
            <a:endParaRPr lang="en-US" dirty="0" smtClean="0"/>
          </a:p>
        </p:txBody>
      </p:sp>
    </p:spTree>
    <p:extLst>
      <p:ext uri="{BB962C8B-B14F-4D97-AF65-F5344CB8AC3E}">
        <p14:creationId xmlns:p14="http://schemas.microsoft.com/office/powerpoint/2010/main" val="12578382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Encapsulation</a:t>
            </a:r>
            <a:endParaRPr lang="en-US" dirty="0"/>
          </a:p>
        </p:txBody>
      </p:sp>
      <p:sp>
        <p:nvSpPr>
          <p:cNvPr id="5" name="Content Placeholder 4"/>
          <p:cNvSpPr>
            <a:spLocks noGrp="1"/>
          </p:cNvSpPr>
          <p:nvPr>
            <p:ph idx="1"/>
          </p:nvPr>
        </p:nvSpPr>
        <p:spPr/>
        <p:txBody>
          <a:bodyPr/>
          <a:lstStyle/>
          <a:p>
            <a:r>
              <a:rPr lang="en-US" dirty="0">
                <a:latin typeface="Arial"/>
                <a:cs typeface="Arial"/>
              </a:rPr>
              <a:t>PPP defines </a:t>
            </a:r>
            <a:r>
              <a:rPr lang="en-US" dirty="0">
                <a:solidFill>
                  <a:schemeClr val="accent6"/>
                </a:solidFill>
                <a:latin typeface="Arial"/>
                <a:cs typeface="Arial"/>
              </a:rPr>
              <a:t>a Protocol Type </a:t>
            </a:r>
            <a:r>
              <a:rPr lang="en-US" dirty="0">
                <a:latin typeface="Arial"/>
                <a:cs typeface="Arial"/>
              </a:rPr>
              <a:t>field</a:t>
            </a:r>
            <a:r>
              <a:rPr lang="en-US" dirty="0" smtClean="0">
                <a:latin typeface="Arial"/>
                <a:cs typeface="Arial"/>
              </a:rPr>
              <a:t>.</a:t>
            </a:r>
          </a:p>
          <a:p>
            <a:r>
              <a:rPr lang="en-US" dirty="0" smtClean="0">
                <a:latin typeface="Arial"/>
                <a:cs typeface="Arial"/>
              </a:rPr>
              <a:t>The </a:t>
            </a:r>
            <a:r>
              <a:rPr lang="en-US" dirty="0">
                <a:latin typeface="Arial"/>
                <a:cs typeface="Arial"/>
              </a:rPr>
              <a:t>protocol type field identifies the type of packet inside the frame</a:t>
            </a:r>
            <a:r>
              <a:rPr lang="en-US" dirty="0" smtClean="0">
                <a:latin typeface="Arial"/>
                <a:cs typeface="Arial"/>
              </a:rPr>
              <a:t>,. </a:t>
            </a:r>
            <a:r>
              <a:rPr lang="en-US" dirty="0">
                <a:latin typeface="Arial"/>
                <a:cs typeface="Arial"/>
              </a:rPr>
              <a:t>The following shows a PPP frame.</a:t>
            </a:r>
          </a:p>
        </p:txBody>
      </p:sp>
      <p:sp>
        <p:nvSpPr>
          <p:cNvPr id="4" name="Slide Number Placeholder 3"/>
          <p:cNvSpPr>
            <a:spLocks noGrp="1"/>
          </p:cNvSpPr>
          <p:nvPr>
            <p:ph type="sldNum" sz="quarter" idx="11"/>
          </p:nvPr>
        </p:nvSpPr>
        <p:spPr/>
        <p:txBody>
          <a:bodyPr/>
          <a:lstStyle/>
          <a:p>
            <a:fld id="{B30BA343-4EAC-BB41-BEF0-FE567D4CE2A6}" type="slidenum">
              <a:rPr lang="en-US" smtClean="0"/>
              <a:pPr/>
              <a:t>34</a:t>
            </a:fld>
            <a:endParaRPr lang="en-US"/>
          </a:p>
        </p:txBody>
      </p:sp>
      <p:pic>
        <p:nvPicPr>
          <p:cNvPr id="6" name="Picture 5"/>
          <p:cNvPicPr>
            <a:picLocks noChangeAspect="1"/>
          </p:cNvPicPr>
          <p:nvPr/>
        </p:nvPicPr>
        <p:blipFill>
          <a:blip r:embed="rId2"/>
          <a:stretch>
            <a:fillRect/>
          </a:stretch>
        </p:blipFill>
        <p:spPr>
          <a:xfrm>
            <a:off x="0" y="3972048"/>
            <a:ext cx="9144000" cy="2154115"/>
          </a:xfrm>
          <a:prstGeom prst="rect">
            <a:avLst/>
          </a:prstGeom>
        </p:spPr>
      </p:pic>
    </p:spTree>
    <p:extLst>
      <p:ext uri="{BB962C8B-B14F-4D97-AF65-F5344CB8AC3E}">
        <p14:creationId xmlns:p14="http://schemas.microsoft.com/office/powerpoint/2010/main" val="6506486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2"/>
          <p:cNvSpPr>
            <a:spLocks noGrp="1" noChangeArrowheads="1"/>
          </p:cNvSpPr>
          <p:nvPr>
            <p:ph type="title"/>
          </p:nvPr>
        </p:nvSpPr>
        <p:spPr>
          <a:xfrm>
            <a:off x="463863" y="560794"/>
            <a:ext cx="7556313" cy="1116106"/>
          </a:xfrm>
        </p:spPr>
        <p:txBody>
          <a:bodyPr/>
          <a:lstStyle/>
          <a:p>
            <a:r>
              <a:rPr lang="en-US" dirty="0" smtClean="0"/>
              <a:t>PPP </a:t>
            </a:r>
            <a:r>
              <a:rPr lang="en-US" dirty="0"/>
              <a:t>Data Frame</a:t>
            </a:r>
          </a:p>
        </p:txBody>
      </p:sp>
      <p:sp>
        <p:nvSpPr>
          <p:cNvPr id="197635" name="Rectangle 3"/>
          <p:cNvSpPr>
            <a:spLocks noGrp="1" noChangeArrowheads="1"/>
          </p:cNvSpPr>
          <p:nvPr>
            <p:ph type="body" idx="1"/>
          </p:nvPr>
        </p:nvSpPr>
        <p:spPr>
          <a:xfrm>
            <a:off x="463863" y="1950311"/>
            <a:ext cx="7556313" cy="4144963"/>
          </a:xfrm>
        </p:spPr>
        <p:txBody>
          <a:bodyPr>
            <a:normAutofit lnSpcReduction="10000"/>
          </a:bodyPr>
          <a:lstStyle/>
          <a:p>
            <a:r>
              <a:rPr lang="en-US" dirty="0">
                <a:solidFill>
                  <a:srgbClr val="FF0000"/>
                </a:solidFill>
                <a:latin typeface="Arial"/>
                <a:cs typeface="Arial"/>
              </a:rPr>
              <a:t>Flag:</a:t>
            </a:r>
            <a:r>
              <a:rPr lang="en-US" dirty="0">
                <a:latin typeface="Arial"/>
                <a:cs typeface="Arial"/>
              </a:rPr>
              <a:t> delimiter (framing)</a:t>
            </a:r>
          </a:p>
          <a:p>
            <a:r>
              <a:rPr lang="en-US" dirty="0">
                <a:solidFill>
                  <a:srgbClr val="FF0000"/>
                </a:solidFill>
                <a:latin typeface="Arial"/>
                <a:cs typeface="Arial"/>
              </a:rPr>
              <a:t>Address:</a:t>
            </a:r>
            <a:r>
              <a:rPr lang="en-US" dirty="0">
                <a:latin typeface="Arial"/>
                <a:cs typeface="Arial"/>
              </a:rPr>
              <a:t>  does nothing (only one option)</a:t>
            </a:r>
          </a:p>
          <a:p>
            <a:r>
              <a:rPr lang="en-US" dirty="0">
                <a:solidFill>
                  <a:srgbClr val="FF0000"/>
                </a:solidFill>
                <a:latin typeface="Arial"/>
                <a:cs typeface="Arial"/>
              </a:rPr>
              <a:t>Control:</a:t>
            </a:r>
            <a:r>
              <a:rPr lang="en-US" dirty="0">
                <a:latin typeface="Arial"/>
                <a:cs typeface="Arial"/>
              </a:rPr>
              <a:t> does nothing; in the future possible multiple control fields</a:t>
            </a:r>
          </a:p>
          <a:p>
            <a:r>
              <a:rPr lang="en-US" dirty="0">
                <a:solidFill>
                  <a:srgbClr val="FF0000"/>
                </a:solidFill>
                <a:latin typeface="Arial"/>
                <a:cs typeface="Arial"/>
              </a:rPr>
              <a:t>Protocol:</a:t>
            </a:r>
            <a:r>
              <a:rPr lang="en-US" dirty="0">
                <a:latin typeface="Arial"/>
                <a:cs typeface="Arial"/>
              </a:rPr>
              <a:t> upper layer protocol to which frame delivered (</a:t>
            </a:r>
            <a:r>
              <a:rPr lang="en-US" dirty="0" err="1">
                <a:latin typeface="Arial"/>
                <a:cs typeface="Arial"/>
              </a:rPr>
              <a:t>eg</a:t>
            </a:r>
            <a:r>
              <a:rPr lang="en-US" dirty="0">
                <a:latin typeface="Arial"/>
                <a:cs typeface="Arial"/>
              </a:rPr>
              <a:t>, PPP-LCP, IP, IPCP, </a:t>
            </a:r>
            <a:r>
              <a:rPr lang="en-US" dirty="0" err="1">
                <a:latin typeface="Arial"/>
                <a:cs typeface="Arial"/>
              </a:rPr>
              <a:t>etc</a:t>
            </a:r>
            <a:r>
              <a:rPr lang="en-US" dirty="0" smtClean="0">
                <a:latin typeface="Arial"/>
                <a:cs typeface="Arial"/>
              </a:rPr>
              <a:t>)</a:t>
            </a:r>
          </a:p>
          <a:p>
            <a:r>
              <a:rPr lang="en-US" dirty="0" smtClean="0">
                <a:solidFill>
                  <a:srgbClr val="FF0000"/>
                </a:solidFill>
                <a:latin typeface="Arial"/>
                <a:cs typeface="Arial"/>
              </a:rPr>
              <a:t>Data:</a:t>
            </a:r>
            <a:r>
              <a:rPr lang="en-US" dirty="0" smtClean="0">
                <a:latin typeface="Arial"/>
                <a:cs typeface="Arial"/>
              </a:rPr>
              <a:t> </a:t>
            </a:r>
            <a:r>
              <a:rPr lang="en-US" dirty="0">
                <a:latin typeface="Arial"/>
                <a:cs typeface="Arial"/>
              </a:rPr>
              <a:t>upper layer data being carried</a:t>
            </a:r>
          </a:p>
          <a:p>
            <a:r>
              <a:rPr lang="en-US" dirty="0" smtClean="0">
                <a:solidFill>
                  <a:srgbClr val="FF0000"/>
                </a:solidFill>
                <a:latin typeface="Arial"/>
                <a:cs typeface="Arial"/>
              </a:rPr>
              <a:t>FCS:</a:t>
            </a:r>
            <a:r>
              <a:rPr lang="en-US" dirty="0" smtClean="0">
                <a:latin typeface="Arial"/>
                <a:cs typeface="Arial"/>
              </a:rPr>
              <a:t>  </a:t>
            </a:r>
            <a:r>
              <a:rPr lang="en-US" dirty="0">
                <a:latin typeface="Arial"/>
                <a:cs typeface="Arial"/>
              </a:rPr>
              <a:t>cyclic redundancy check for error detection</a:t>
            </a:r>
          </a:p>
          <a:p>
            <a:pPr marL="0" indent="0">
              <a:buNone/>
            </a:pPr>
            <a:r>
              <a:rPr lang="en-US" dirty="0" smtClean="0"/>
              <a:t> </a:t>
            </a:r>
            <a:endParaRPr lang="en-US" dirty="0"/>
          </a:p>
        </p:txBody>
      </p:sp>
    </p:spTree>
    <p:extLst>
      <p:ext uri="{BB962C8B-B14F-4D97-AF65-F5344CB8AC3E}">
        <p14:creationId xmlns:p14="http://schemas.microsoft.com/office/powerpoint/2010/main" val="92149093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Byte Stuffing</a:t>
            </a:r>
          </a:p>
        </p:txBody>
      </p:sp>
      <p:sp>
        <p:nvSpPr>
          <p:cNvPr id="3" name="Content Placeholder 2"/>
          <p:cNvSpPr>
            <a:spLocks noGrp="1"/>
          </p:cNvSpPr>
          <p:nvPr>
            <p:ph idx="1"/>
          </p:nvPr>
        </p:nvSpPr>
        <p:spPr/>
        <p:txBody>
          <a:bodyPr>
            <a:normAutofit fontScale="92500" lnSpcReduction="10000"/>
          </a:bodyPr>
          <a:lstStyle/>
          <a:p>
            <a:r>
              <a:rPr lang="en-US" dirty="0" smtClean="0">
                <a:latin typeface="Arial"/>
                <a:cs typeface="Arial"/>
              </a:rPr>
              <a:t>One of </a:t>
            </a:r>
            <a:r>
              <a:rPr lang="en-US" dirty="0">
                <a:latin typeface="Arial"/>
                <a:cs typeface="Arial"/>
              </a:rPr>
              <a:t>PPP </a:t>
            </a:r>
            <a:r>
              <a:rPr lang="en-US" dirty="0" smtClean="0">
                <a:latin typeface="Arial"/>
                <a:cs typeface="Arial"/>
              </a:rPr>
              <a:t>design requirements is </a:t>
            </a:r>
            <a:r>
              <a:rPr lang="en-US" dirty="0" smtClean="0">
                <a:solidFill>
                  <a:schemeClr val="accent6"/>
                </a:solidFill>
                <a:latin typeface="Arial"/>
                <a:cs typeface="Arial"/>
              </a:rPr>
              <a:t>data transparency</a:t>
            </a:r>
            <a:r>
              <a:rPr lang="en-US" dirty="0" smtClean="0">
                <a:solidFill>
                  <a:srgbClr val="FF0000"/>
                </a:solidFill>
                <a:latin typeface="Arial"/>
                <a:cs typeface="Arial"/>
              </a:rPr>
              <a:t>.</a:t>
            </a:r>
          </a:p>
          <a:p>
            <a:r>
              <a:rPr lang="en-US" dirty="0" smtClean="0">
                <a:solidFill>
                  <a:schemeClr val="tx1"/>
                </a:solidFill>
                <a:latin typeface="Arial"/>
                <a:cs typeface="Arial"/>
              </a:rPr>
              <a:t>Transparency </a:t>
            </a:r>
            <a:r>
              <a:rPr lang="en-US" dirty="0" smtClean="0">
                <a:latin typeface="Arial"/>
                <a:cs typeface="Arial"/>
              </a:rPr>
              <a:t>means carrying </a:t>
            </a:r>
            <a:r>
              <a:rPr lang="en-US" dirty="0">
                <a:latin typeface="Arial"/>
                <a:cs typeface="Arial"/>
              </a:rPr>
              <a:t>any </a:t>
            </a:r>
            <a:r>
              <a:rPr lang="en-US" dirty="0" smtClean="0">
                <a:latin typeface="Arial"/>
                <a:cs typeface="Arial"/>
              </a:rPr>
              <a:t>bit pattern </a:t>
            </a:r>
            <a:r>
              <a:rPr lang="en-US" dirty="0">
                <a:latin typeface="Arial"/>
                <a:cs typeface="Arial"/>
              </a:rPr>
              <a:t>in the data </a:t>
            </a:r>
            <a:r>
              <a:rPr lang="en-US" dirty="0" smtClean="0">
                <a:latin typeface="Arial"/>
                <a:cs typeface="Arial"/>
              </a:rPr>
              <a:t>field</a:t>
            </a:r>
          </a:p>
          <a:p>
            <a:pPr lvl="1"/>
            <a:r>
              <a:rPr lang="en-US" dirty="0" smtClean="0">
                <a:latin typeface="Arial"/>
                <a:cs typeface="Arial"/>
              </a:rPr>
              <a:t>data </a:t>
            </a:r>
            <a:r>
              <a:rPr lang="en-US" dirty="0">
                <a:latin typeface="Arial"/>
                <a:cs typeface="Arial"/>
              </a:rPr>
              <a:t>field must be allowed to include flag pattern  &lt;01111110&gt;</a:t>
            </a:r>
          </a:p>
          <a:p>
            <a:pPr lvl="1"/>
            <a:r>
              <a:rPr lang="en-US" u="sng" dirty="0">
                <a:solidFill>
                  <a:srgbClr val="FF0000"/>
                </a:solidFill>
                <a:latin typeface="Arial"/>
                <a:cs typeface="Arial"/>
              </a:rPr>
              <a:t>Q:</a:t>
            </a:r>
            <a:r>
              <a:rPr lang="en-US" dirty="0">
                <a:latin typeface="Arial"/>
                <a:cs typeface="Arial"/>
              </a:rPr>
              <a:t> is received &lt;01111110&gt; data or flag?</a:t>
            </a:r>
          </a:p>
          <a:p>
            <a:pPr marL="0" indent="0">
              <a:buNone/>
            </a:pPr>
            <a:endParaRPr lang="en-US" sz="2000" dirty="0">
              <a:latin typeface="Arial"/>
              <a:cs typeface="Arial"/>
            </a:endParaRPr>
          </a:p>
          <a:p>
            <a:r>
              <a:rPr lang="en-US" dirty="0">
                <a:solidFill>
                  <a:schemeClr val="accent2"/>
                </a:solidFill>
                <a:latin typeface="Arial"/>
                <a:cs typeface="Arial"/>
              </a:rPr>
              <a:t>Sender:</a:t>
            </a:r>
            <a:r>
              <a:rPr lang="en-US" dirty="0">
                <a:latin typeface="Arial"/>
                <a:cs typeface="Arial"/>
              </a:rPr>
              <a:t> adds (</a:t>
            </a:r>
            <a:r>
              <a:rPr lang="ja-JP" altLang="en-US" dirty="0">
                <a:latin typeface="Arial"/>
                <a:cs typeface="Arial"/>
              </a:rPr>
              <a:t>“</a:t>
            </a:r>
            <a:r>
              <a:rPr lang="en-US" dirty="0">
                <a:latin typeface="Arial"/>
                <a:cs typeface="Arial"/>
              </a:rPr>
              <a:t>stuffs</a:t>
            </a:r>
            <a:r>
              <a:rPr lang="ja-JP" altLang="en-US" dirty="0">
                <a:latin typeface="Arial"/>
                <a:cs typeface="Arial"/>
              </a:rPr>
              <a:t>”</a:t>
            </a:r>
            <a:r>
              <a:rPr lang="en-US" dirty="0">
                <a:latin typeface="Arial"/>
                <a:cs typeface="Arial"/>
              </a:rPr>
              <a:t>) extra &lt; 01111110&gt; byte after each &lt; 01111110&gt; </a:t>
            </a:r>
            <a:r>
              <a:rPr lang="en-US" i="1" dirty="0">
                <a:solidFill>
                  <a:srgbClr val="FF0000"/>
                </a:solidFill>
                <a:latin typeface="Arial"/>
                <a:cs typeface="Arial"/>
              </a:rPr>
              <a:t>data  </a:t>
            </a:r>
            <a:r>
              <a:rPr lang="en-US" dirty="0">
                <a:latin typeface="Arial"/>
                <a:cs typeface="Arial"/>
              </a:rPr>
              <a:t>byte</a:t>
            </a:r>
          </a:p>
          <a:p>
            <a:r>
              <a:rPr lang="en-US" dirty="0">
                <a:solidFill>
                  <a:schemeClr val="accent2"/>
                </a:solidFill>
                <a:latin typeface="Arial"/>
                <a:cs typeface="Arial"/>
              </a:rPr>
              <a:t>Receiver:</a:t>
            </a:r>
            <a:r>
              <a:rPr lang="en-US" dirty="0">
                <a:latin typeface="Arial"/>
                <a:cs typeface="Arial"/>
              </a:rPr>
              <a:t> </a:t>
            </a:r>
          </a:p>
          <a:p>
            <a:pPr lvl="1"/>
            <a:r>
              <a:rPr lang="en-US" dirty="0">
                <a:latin typeface="Arial"/>
                <a:cs typeface="Arial"/>
              </a:rPr>
              <a:t>two 01111110 bytes in a row: discard first byte, continue data reception</a:t>
            </a:r>
          </a:p>
          <a:p>
            <a:pPr lvl="1"/>
            <a:r>
              <a:rPr lang="en-US" dirty="0">
                <a:latin typeface="Arial"/>
                <a:cs typeface="Arial"/>
              </a:rPr>
              <a:t>single 01111110: flag byte</a:t>
            </a:r>
          </a:p>
          <a:p>
            <a:endParaRPr lang="en-US" dirty="0"/>
          </a:p>
          <a:p>
            <a:endParaRPr lang="en-US" dirty="0"/>
          </a:p>
        </p:txBody>
      </p:sp>
      <p:sp>
        <p:nvSpPr>
          <p:cNvPr id="4" name="Footer Placeholder 3"/>
          <p:cNvSpPr>
            <a:spLocks noGrp="1"/>
          </p:cNvSpPr>
          <p:nvPr>
            <p:ph type="ftr" sz="quarter" idx="10"/>
          </p:nvPr>
        </p:nvSpPr>
        <p:spPr/>
        <p:txBody>
          <a:bodyPr/>
          <a:lstStyle/>
          <a:p>
            <a:r>
              <a:rPr lang="en-US" smtClean="0"/>
              <a:t>Rick Graziani  graziani@cabrillo.edu</a:t>
            </a:r>
            <a:endParaRPr lang="en-US"/>
          </a:p>
        </p:txBody>
      </p:sp>
      <p:sp>
        <p:nvSpPr>
          <p:cNvPr id="5" name="Slide Number Placeholder 4"/>
          <p:cNvSpPr>
            <a:spLocks noGrp="1"/>
          </p:cNvSpPr>
          <p:nvPr>
            <p:ph type="sldNum" sz="quarter" idx="11"/>
          </p:nvPr>
        </p:nvSpPr>
        <p:spPr/>
        <p:txBody>
          <a:bodyPr/>
          <a:lstStyle/>
          <a:p>
            <a:fld id="{A68F810C-FFC9-F84E-A16F-ACC395C65D48}" type="slidenum">
              <a:rPr lang="en-US" smtClean="0"/>
              <a:pPr/>
              <a:t>36</a:t>
            </a:fld>
            <a:endParaRPr lang="en-US"/>
          </a:p>
        </p:txBody>
      </p:sp>
    </p:spTree>
    <p:extLst>
      <p:ext uri="{BB962C8B-B14F-4D97-AF65-F5344CB8AC3E}">
        <p14:creationId xmlns:p14="http://schemas.microsoft.com/office/powerpoint/2010/main" val="697557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dirty="0"/>
              <a:t>Byte Stuffing</a:t>
            </a:r>
          </a:p>
        </p:txBody>
      </p:sp>
      <p:pic>
        <p:nvPicPr>
          <p:cNvPr id="18435" name="Picture 3" descr="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5488" y="1695450"/>
            <a:ext cx="5995987" cy="2986088"/>
          </a:xfrm>
          <a:prstGeom prst="rect">
            <a:avLst/>
          </a:prstGeom>
          <a:noFill/>
          <a:extLst>
            <a:ext uri="{909E8E84-426E-40dd-AFC4-6F175D3DCCD1}">
              <a14:hiddenFill xmlns:a14="http://schemas.microsoft.com/office/drawing/2010/main" xmlns="">
                <a:solidFill>
                  <a:srgbClr val="FFFFFF"/>
                </a:solidFill>
              </a14:hiddenFill>
            </a:ext>
          </a:extLst>
        </p:spPr>
      </p:pic>
      <p:sp>
        <p:nvSpPr>
          <p:cNvPr id="18436" name="Text Box 4"/>
          <p:cNvSpPr txBox="1">
            <a:spLocks noChangeArrowheads="1"/>
          </p:cNvSpPr>
          <p:nvPr/>
        </p:nvSpPr>
        <p:spPr bwMode="auto">
          <a:xfrm>
            <a:off x="403225" y="1924050"/>
            <a:ext cx="1155700" cy="11906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US">
                <a:latin typeface="Comic Sans MS" charset="0"/>
              </a:rPr>
              <a:t>flag byte</a:t>
            </a:r>
          </a:p>
          <a:p>
            <a:pPr eaLnBrk="0" hangingPunct="0"/>
            <a:r>
              <a:rPr lang="en-US">
                <a:latin typeface="Comic Sans MS" charset="0"/>
              </a:rPr>
              <a:t>pattern</a:t>
            </a:r>
          </a:p>
          <a:p>
            <a:pPr eaLnBrk="0" hangingPunct="0"/>
            <a:r>
              <a:rPr lang="en-US">
                <a:latin typeface="Comic Sans MS" charset="0"/>
              </a:rPr>
              <a:t>in data</a:t>
            </a:r>
          </a:p>
          <a:p>
            <a:pPr eaLnBrk="0" hangingPunct="0"/>
            <a:r>
              <a:rPr lang="en-US">
                <a:latin typeface="Comic Sans MS" charset="0"/>
              </a:rPr>
              <a:t>to send</a:t>
            </a:r>
          </a:p>
        </p:txBody>
      </p:sp>
      <p:sp>
        <p:nvSpPr>
          <p:cNvPr id="18437" name="Line 5"/>
          <p:cNvSpPr>
            <a:spLocks noChangeShapeType="1"/>
          </p:cNvSpPr>
          <p:nvPr/>
        </p:nvSpPr>
        <p:spPr bwMode="auto">
          <a:xfrm>
            <a:off x="1481138" y="2152650"/>
            <a:ext cx="917575" cy="258763"/>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438" name="Text Box 6"/>
          <p:cNvSpPr txBox="1">
            <a:spLocks noChangeArrowheads="1"/>
          </p:cNvSpPr>
          <p:nvPr/>
        </p:nvSpPr>
        <p:spPr bwMode="auto">
          <a:xfrm>
            <a:off x="4013200" y="5203825"/>
            <a:ext cx="2824163" cy="9159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r>
              <a:rPr lang="en-US">
                <a:latin typeface="Comic Sans MS" charset="0"/>
              </a:rPr>
              <a:t>flag byte pattern plus</a:t>
            </a:r>
          </a:p>
          <a:p>
            <a:pPr eaLnBrk="0" hangingPunct="0"/>
            <a:r>
              <a:rPr lang="en-US">
                <a:latin typeface="Comic Sans MS" charset="0"/>
              </a:rPr>
              <a:t>stuffed byte in transmitted  data</a:t>
            </a:r>
          </a:p>
        </p:txBody>
      </p:sp>
      <p:sp>
        <p:nvSpPr>
          <p:cNvPr id="18439" name="Line 7"/>
          <p:cNvSpPr>
            <a:spLocks noChangeShapeType="1"/>
          </p:cNvSpPr>
          <p:nvPr/>
        </p:nvSpPr>
        <p:spPr bwMode="auto">
          <a:xfrm flipH="1" flipV="1">
            <a:off x="4021138" y="4833938"/>
            <a:ext cx="504825" cy="36353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440" name="Line 8"/>
          <p:cNvSpPr>
            <a:spLocks noChangeShapeType="1"/>
          </p:cNvSpPr>
          <p:nvPr/>
        </p:nvSpPr>
        <p:spPr bwMode="auto">
          <a:xfrm flipV="1">
            <a:off x="5491163" y="4740275"/>
            <a:ext cx="423862" cy="528638"/>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30486321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LCP</a:t>
            </a:r>
            <a:endParaRPr lang="en-US" b="1" dirty="0"/>
          </a:p>
        </p:txBody>
      </p:sp>
      <p:sp>
        <p:nvSpPr>
          <p:cNvPr id="3" name="Content Placeholder 2"/>
          <p:cNvSpPr>
            <a:spLocks noGrp="1"/>
          </p:cNvSpPr>
          <p:nvPr>
            <p:ph idx="1"/>
          </p:nvPr>
        </p:nvSpPr>
        <p:spPr>
          <a:xfrm>
            <a:off x="498474" y="2755038"/>
            <a:ext cx="7556313" cy="3572940"/>
          </a:xfrm>
        </p:spPr>
        <p:txBody>
          <a:bodyPr>
            <a:normAutofit/>
          </a:bodyPr>
          <a:lstStyle/>
          <a:p>
            <a:r>
              <a:rPr lang="en-US" dirty="0">
                <a:solidFill>
                  <a:srgbClr val="FF6600"/>
                </a:solidFill>
                <a:latin typeface="Arial"/>
                <a:cs typeface="Arial"/>
              </a:rPr>
              <a:t>Link </a:t>
            </a:r>
            <a:r>
              <a:rPr lang="en-US" dirty="0" smtClean="0">
                <a:solidFill>
                  <a:srgbClr val="FF6600"/>
                </a:solidFill>
                <a:latin typeface="Arial"/>
                <a:cs typeface="Arial"/>
              </a:rPr>
              <a:t>establish: </a:t>
            </a:r>
            <a:r>
              <a:rPr lang="en-US" dirty="0">
                <a:latin typeface="Arial"/>
                <a:cs typeface="Arial"/>
              </a:rPr>
              <a:t>The process of </a:t>
            </a:r>
            <a:r>
              <a:rPr lang="en-US" dirty="0" smtClean="0">
                <a:latin typeface="Arial"/>
                <a:cs typeface="Arial"/>
              </a:rPr>
              <a:t>bringing </a:t>
            </a:r>
            <a:r>
              <a:rPr lang="en-US" dirty="0">
                <a:latin typeface="Arial"/>
                <a:cs typeface="Arial"/>
              </a:rPr>
              <a:t>up the PPP link before any other protocols can begin transmission</a:t>
            </a:r>
            <a:r>
              <a:rPr lang="en-US" dirty="0" smtClean="0">
                <a:latin typeface="Arial"/>
                <a:cs typeface="Arial"/>
              </a:rPr>
              <a:t>.</a:t>
            </a:r>
            <a:endParaRPr lang="en-US" dirty="0">
              <a:solidFill>
                <a:srgbClr val="FF6600"/>
              </a:solidFill>
              <a:latin typeface="Arial"/>
              <a:cs typeface="Arial"/>
            </a:endParaRPr>
          </a:p>
          <a:p>
            <a:r>
              <a:rPr lang="en-US" dirty="0" smtClean="0">
                <a:solidFill>
                  <a:schemeClr val="accent2">
                    <a:lumMod val="50000"/>
                    <a:lumOff val="50000"/>
                  </a:schemeClr>
                </a:solidFill>
                <a:latin typeface="Arial"/>
                <a:cs typeface="Arial"/>
              </a:rPr>
              <a:t>Link configuration</a:t>
            </a:r>
            <a:r>
              <a:rPr lang="en-US" dirty="0">
                <a:latin typeface="Arial"/>
                <a:cs typeface="Arial"/>
              </a:rPr>
              <a:t>: The process of negotiating and </a:t>
            </a:r>
            <a:r>
              <a:rPr lang="en-US" dirty="0" smtClean="0">
                <a:latin typeface="Arial"/>
                <a:cs typeface="Arial"/>
              </a:rPr>
              <a:t>setting </a:t>
            </a:r>
            <a:r>
              <a:rPr lang="en-US" dirty="0">
                <a:latin typeface="Arial"/>
                <a:cs typeface="Arial"/>
              </a:rPr>
              <a:t>up </a:t>
            </a:r>
            <a:r>
              <a:rPr lang="en-US" dirty="0" smtClean="0">
                <a:latin typeface="Arial"/>
                <a:cs typeface="Arial"/>
              </a:rPr>
              <a:t>the </a:t>
            </a:r>
            <a:r>
              <a:rPr lang="en-US" i="1" dirty="0">
                <a:latin typeface="Arial"/>
                <a:cs typeface="Arial"/>
              </a:rPr>
              <a:t>parameters</a:t>
            </a:r>
            <a:r>
              <a:rPr lang="en-US" dirty="0">
                <a:latin typeface="Arial"/>
                <a:cs typeface="Arial"/>
              </a:rPr>
              <a:t> of a link. </a:t>
            </a:r>
          </a:p>
          <a:p>
            <a:r>
              <a:rPr lang="en-US" dirty="0">
                <a:solidFill>
                  <a:srgbClr val="008000"/>
                </a:solidFill>
                <a:latin typeface="Arial"/>
                <a:cs typeface="Arial"/>
              </a:rPr>
              <a:t>Link </a:t>
            </a:r>
            <a:r>
              <a:rPr lang="en-US" dirty="0" smtClean="0">
                <a:solidFill>
                  <a:srgbClr val="008000"/>
                </a:solidFill>
                <a:latin typeface="Arial"/>
                <a:cs typeface="Arial"/>
              </a:rPr>
              <a:t>maintenance</a:t>
            </a:r>
            <a:r>
              <a:rPr lang="en-US" dirty="0">
                <a:latin typeface="Arial"/>
                <a:cs typeface="Arial"/>
              </a:rPr>
              <a:t>: The process of managing an opened link. </a:t>
            </a:r>
          </a:p>
          <a:p>
            <a:r>
              <a:rPr lang="en-US" dirty="0">
                <a:solidFill>
                  <a:srgbClr val="3366FF"/>
                </a:solidFill>
                <a:latin typeface="Arial"/>
                <a:cs typeface="Arial"/>
              </a:rPr>
              <a:t>Link </a:t>
            </a:r>
            <a:r>
              <a:rPr lang="en-US" dirty="0" smtClean="0">
                <a:solidFill>
                  <a:srgbClr val="3366FF"/>
                </a:solidFill>
                <a:latin typeface="Arial"/>
                <a:cs typeface="Arial"/>
              </a:rPr>
              <a:t>termination</a:t>
            </a:r>
            <a:r>
              <a:rPr lang="en-US" dirty="0">
                <a:latin typeface="Arial"/>
                <a:cs typeface="Arial"/>
              </a:rPr>
              <a:t>: The process of closing an existing link when it is no longer needed (or when the underlying physical layer connection closes).</a:t>
            </a:r>
          </a:p>
        </p:txBody>
      </p:sp>
      <p:pic>
        <p:nvPicPr>
          <p:cNvPr id="4" name="Picture 3"/>
          <p:cNvPicPr>
            <a:picLocks noChangeAspect="1"/>
          </p:cNvPicPr>
          <p:nvPr/>
        </p:nvPicPr>
        <p:blipFill>
          <a:blip r:embed="rId2"/>
          <a:stretch>
            <a:fillRect/>
          </a:stretch>
        </p:blipFill>
        <p:spPr>
          <a:xfrm>
            <a:off x="2499587" y="215238"/>
            <a:ext cx="3859582" cy="2071126"/>
          </a:xfrm>
          <a:prstGeom prst="rect">
            <a:avLst/>
          </a:prstGeom>
        </p:spPr>
      </p:pic>
    </p:spTree>
    <p:extLst>
      <p:ext uri="{BB962C8B-B14F-4D97-AF65-F5344CB8AC3E}">
        <p14:creationId xmlns:p14="http://schemas.microsoft.com/office/powerpoint/2010/main" val="371984510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a:xfrm>
            <a:off x="498474" y="1600200"/>
            <a:ext cx="7556313" cy="4525963"/>
          </a:xfrm>
        </p:spPr>
        <p:txBody>
          <a:bodyPr>
            <a:normAutofit lnSpcReduction="10000"/>
          </a:bodyPr>
          <a:lstStyle/>
          <a:p>
            <a:pPr>
              <a:lnSpc>
                <a:spcPct val="110000"/>
              </a:lnSpc>
            </a:pPr>
            <a:r>
              <a:rPr lang="en-US" dirty="0" smtClean="0">
                <a:latin typeface="Arial"/>
                <a:cs typeface="Arial"/>
              </a:rPr>
              <a:t>In </a:t>
            </a:r>
            <a:r>
              <a:rPr lang="en-US" dirty="0" smtClean="0">
                <a:solidFill>
                  <a:srgbClr val="B050D7"/>
                </a:solidFill>
                <a:latin typeface="Arial"/>
                <a:cs typeface="Arial"/>
              </a:rPr>
              <a:t>link configuration</a:t>
            </a:r>
            <a:r>
              <a:rPr lang="en-US" dirty="0" smtClean="0">
                <a:latin typeface="Arial"/>
                <a:cs typeface="Arial"/>
              </a:rPr>
              <a:t>, LCP </a:t>
            </a:r>
            <a:r>
              <a:rPr lang="en-US" dirty="0">
                <a:latin typeface="Arial"/>
                <a:cs typeface="Arial"/>
              </a:rPr>
              <a:t>frames are exchanged that enable the two physically-connected devices to </a:t>
            </a:r>
            <a:r>
              <a:rPr lang="en-US" i="1" dirty="0">
                <a:latin typeface="Arial"/>
                <a:cs typeface="Arial"/>
              </a:rPr>
              <a:t>negotiate</a:t>
            </a:r>
            <a:r>
              <a:rPr lang="en-US" dirty="0">
                <a:latin typeface="Arial"/>
                <a:cs typeface="Arial"/>
              </a:rPr>
              <a:t> the parameters (configuration </a:t>
            </a:r>
            <a:r>
              <a:rPr lang="en-US" dirty="0" smtClean="0">
                <a:latin typeface="Arial"/>
                <a:cs typeface="Arial"/>
              </a:rPr>
              <a:t>options) </a:t>
            </a:r>
            <a:r>
              <a:rPr lang="en-US" dirty="0">
                <a:latin typeface="Arial"/>
                <a:cs typeface="Arial"/>
              </a:rPr>
              <a:t>under which the link will </a:t>
            </a:r>
            <a:r>
              <a:rPr lang="en-US" dirty="0" smtClean="0">
                <a:latin typeface="Arial"/>
                <a:cs typeface="Arial"/>
              </a:rPr>
              <a:t>operate.</a:t>
            </a:r>
          </a:p>
          <a:p>
            <a:pPr marL="0" indent="0">
              <a:buNone/>
            </a:pPr>
            <a:endParaRPr lang="en-US" dirty="0">
              <a:latin typeface="Arial"/>
              <a:cs typeface="Arial"/>
            </a:endParaRPr>
          </a:p>
          <a:p>
            <a:endParaRPr lang="en-US" dirty="0" smtClean="0">
              <a:latin typeface="Arial"/>
              <a:cs typeface="Arial"/>
            </a:endParaRPr>
          </a:p>
          <a:p>
            <a:endParaRPr lang="en-US" dirty="0">
              <a:latin typeface="Arial"/>
              <a:cs typeface="Arial"/>
            </a:endParaRPr>
          </a:p>
          <a:p>
            <a:r>
              <a:rPr lang="en-US" dirty="0" smtClean="0">
                <a:latin typeface="Arial"/>
                <a:cs typeface="Arial"/>
              </a:rPr>
              <a:t>Device1 sends </a:t>
            </a:r>
            <a:r>
              <a:rPr lang="en-US" dirty="0">
                <a:latin typeface="Arial"/>
                <a:cs typeface="Arial"/>
              </a:rPr>
              <a:t>a configure request frame, </a:t>
            </a:r>
            <a:r>
              <a:rPr lang="en-US" dirty="0" smtClean="0">
                <a:latin typeface="Arial"/>
                <a:cs typeface="Arial"/>
              </a:rPr>
              <a:t>containing configuration </a:t>
            </a:r>
            <a:r>
              <a:rPr lang="en-US" dirty="0">
                <a:latin typeface="Arial"/>
                <a:cs typeface="Arial"/>
              </a:rPr>
              <a:t>options. </a:t>
            </a:r>
            <a:endParaRPr lang="en-US" dirty="0" smtClean="0">
              <a:latin typeface="Arial"/>
              <a:cs typeface="Arial"/>
            </a:endParaRPr>
          </a:p>
          <a:p>
            <a:r>
              <a:rPr lang="en-US" dirty="0" smtClean="0">
                <a:latin typeface="Arial"/>
                <a:cs typeface="Arial"/>
              </a:rPr>
              <a:t>Device2 responds </a:t>
            </a:r>
            <a:r>
              <a:rPr lang="en-US" dirty="0">
                <a:latin typeface="Arial"/>
                <a:cs typeface="Arial"/>
              </a:rPr>
              <a:t>with a frame confirming that the </a:t>
            </a:r>
            <a:r>
              <a:rPr lang="en-US" dirty="0" smtClean="0">
                <a:latin typeface="Arial"/>
                <a:cs typeface="Arial"/>
              </a:rPr>
              <a:t>options are </a:t>
            </a:r>
            <a:r>
              <a:rPr lang="en-US" dirty="0">
                <a:latin typeface="Arial"/>
                <a:cs typeface="Arial"/>
              </a:rPr>
              <a:t>okay, suggesting different options or rejecting the options. </a:t>
            </a:r>
          </a:p>
        </p:txBody>
      </p:sp>
      <p:sp>
        <p:nvSpPr>
          <p:cNvPr id="6" name="Rectangle 5"/>
          <p:cNvSpPr/>
          <p:nvPr/>
        </p:nvSpPr>
        <p:spPr>
          <a:xfrm>
            <a:off x="6698902" y="3449582"/>
            <a:ext cx="1355885" cy="461665"/>
          </a:xfrm>
          <a:prstGeom prst="rect">
            <a:avLst/>
          </a:prstGeom>
        </p:spPr>
        <p:txBody>
          <a:bodyPr wrap="none">
            <a:spAutoFit/>
          </a:bodyPr>
          <a:lstStyle/>
          <a:p>
            <a:r>
              <a:rPr lang="en-US" sz="1200" dirty="0"/>
              <a:t>Configure-</a:t>
            </a:r>
            <a:r>
              <a:rPr lang="en-US" sz="1200" dirty="0" err="1" smtClean="0"/>
              <a:t>nak</a:t>
            </a:r>
            <a:endParaRPr lang="en-US" sz="1200" dirty="0" smtClean="0"/>
          </a:p>
          <a:p>
            <a:r>
              <a:rPr lang="en-US" sz="1200" dirty="0"/>
              <a:t>Configure</a:t>
            </a:r>
            <a:r>
              <a:rPr lang="en-US" sz="1200" dirty="0" smtClean="0"/>
              <a:t>-reject</a:t>
            </a:r>
            <a:endParaRPr lang="en-US" sz="1200" dirty="0"/>
          </a:p>
        </p:txBody>
      </p:sp>
      <p:pic>
        <p:nvPicPr>
          <p:cNvPr id="7" name="Picture 6"/>
          <p:cNvPicPr>
            <a:picLocks noChangeAspect="1"/>
          </p:cNvPicPr>
          <p:nvPr/>
        </p:nvPicPr>
        <p:blipFill>
          <a:blip r:embed="rId3"/>
          <a:stretch>
            <a:fillRect/>
          </a:stretch>
        </p:blipFill>
        <p:spPr>
          <a:xfrm>
            <a:off x="2128729" y="3175557"/>
            <a:ext cx="4370176" cy="1159200"/>
          </a:xfrm>
          <a:prstGeom prst="rect">
            <a:avLst/>
          </a:prstGeom>
        </p:spPr>
      </p:pic>
    </p:spTree>
    <p:extLst>
      <p:ext uri="{BB962C8B-B14F-4D97-AF65-F5344CB8AC3E}">
        <p14:creationId xmlns:p14="http://schemas.microsoft.com/office/powerpoint/2010/main" val="21348829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Layer </a:t>
            </a:r>
            <a:r>
              <a:rPr lang="en-US" dirty="0" smtClean="0"/>
              <a:t>Protocols</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solidFill>
                  <a:schemeClr val="tx1"/>
                </a:solidFill>
                <a:latin typeface="Arial"/>
                <a:cs typeface="Arial"/>
              </a:rPr>
              <a:t>In addition to Physical layer devices, WANs require Data Link layer protocols to provide communication between two </a:t>
            </a:r>
            <a:r>
              <a:rPr lang="en-US" dirty="0" smtClean="0">
                <a:solidFill>
                  <a:schemeClr val="tx1"/>
                </a:solidFill>
                <a:latin typeface="Arial"/>
                <a:cs typeface="Arial"/>
              </a:rPr>
              <a:t>devices across </a:t>
            </a:r>
            <a:r>
              <a:rPr lang="en-US" dirty="0">
                <a:solidFill>
                  <a:schemeClr val="tx1"/>
                </a:solidFill>
                <a:latin typeface="Arial"/>
                <a:cs typeface="Arial"/>
              </a:rPr>
              <a:t>the communication </a:t>
            </a:r>
            <a:r>
              <a:rPr lang="en-US" dirty="0" smtClean="0">
                <a:solidFill>
                  <a:schemeClr val="tx1"/>
                </a:solidFill>
                <a:latin typeface="Arial"/>
                <a:cs typeface="Arial"/>
              </a:rPr>
              <a:t>line.</a:t>
            </a:r>
          </a:p>
          <a:p>
            <a:r>
              <a:rPr lang="en-US" dirty="0">
                <a:solidFill>
                  <a:schemeClr val="tx1"/>
                </a:solidFill>
                <a:latin typeface="Arial"/>
                <a:cs typeface="Arial"/>
              </a:rPr>
              <a:t>Because there are many different ways to connect devices, there are many different data link protocols</a:t>
            </a:r>
            <a:r>
              <a:rPr lang="en-US" dirty="0" smtClean="0">
                <a:solidFill>
                  <a:schemeClr val="tx1"/>
                </a:solidFill>
                <a:latin typeface="Arial"/>
                <a:cs typeface="Arial"/>
              </a:rPr>
              <a:t>.</a:t>
            </a:r>
          </a:p>
          <a:p>
            <a:r>
              <a:rPr lang="en-US" dirty="0">
                <a:solidFill>
                  <a:schemeClr val="tx1"/>
                </a:solidFill>
                <a:latin typeface="Arial"/>
                <a:cs typeface="Arial"/>
              </a:rPr>
              <a:t>Data link protocols may provide any of the following services:</a:t>
            </a:r>
          </a:p>
          <a:p>
            <a:pPr lvl="1"/>
            <a:r>
              <a:rPr lang="en-US" dirty="0">
                <a:solidFill>
                  <a:schemeClr val="tx1"/>
                </a:solidFill>
                <a:latin typeface="Arial"/>
                <a:cs typeface="Arial"/>
              </a:rPr>
              <a:t>Framing </a:t>
            </a:r>
            <a:endParaRPr lang="en-US" dirty="0" smtClean="0">
              <a:solidFill>
                <a:schemeClr val="tx1"/>
              </a:solidFill>
              <a:latin typeface="Arial"/>
              <a:cs typeface="Arial"/>
            </a:endParaRPr>
          </a:p>
          <a:p>
            <a:pPr lvl="1"/>
            <a:r>
              <a:rPr lang="en-US" dirty="0">
                <a:solidFill>
                  <a:schemeClr val="tx1"/>
                </a:solidFill>
                <a:latin typeface="Arial"/>
                <a:cs typeface="Arial"/>
              </a:rPr>
              <a:t>Session setup and </a:t>
            </a:r>
            <a:r>
              <a:rPr lang="en-US" dirty="0" smtClean="0">
                <a:solidFill>
                  <a:schemeClr val="tx1"/>
                </a:solidFill>
                <a:latin typeface="Arial"/>
                <a:cs typeface="Arial"/>
              </a:rPr>
              <a:t>termination</a:t>
            </a:r>
          </a:p>
          <a:p>
            <a:pPr lvl="1"/>
            <a:r>
              <a:rPr lang="en-US" dirty="0">
                <a:solidFill>
                  <a:schemeClr val="tx1"/>
                </a:solidFill>
                <a:latin typeface="Arial"/>
                <a:cs typeface="Arial"/>
              </a:rPr>
              <a:t>Error detection </a:t>
            </a:r>
            <a:r>
              <a:rPr lang="en-US" dirty="0" smtClean="0">
                <a:solidFill>
                  <a:schemeClr val="tx1"/>
                </a:solidFill>
                <a:latin typeface="Arial"/>
                <a:cs typeface="Arial"/>
              </a:rPr>
              <a:t> </a:t>
            </a:r>
          </a:p>
          <a:p>
            <a:pPr lvl="1"/>
            <a:r>
              <a:rPr lang="en-US" dirty="0">
                <a:solidFill>
                  <a:schemeClr val="tx1"/>
                </a:solidFill>
                <a:latin typeface="Arial"/>
                <a:cs typeface="Arial"/>
              </a:rPr>
              <a:t>Addressing on a multipoint medium </a:t>
            </a:r>
          </a:p>
        </p:txBody>
      </p:sp>
    </p:spTree>
    <p:extLst>
      <p:ext uri="{BB962C8B-B14F-4D97-AF65-F5344CB8AC3E}">
        <p14:creationId xmlns:p14="http://schemas.microsoft.com/office/powerpoint/2010/main" val="183928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8458200" cy="609600"/>
          </a:xfrm>
        </p:spPr>
        <p:txBody>
          <a:bodyPr/>
          <a:lstStyle/>
          <a:p>
            <a:r>
              <a:rPr lang="en-US" sz="2800" dirty="0" smtClean="0">
                <a:latin typeface="Arial"/>
                <a:cs typeface="Arial"/>
              </a:rPr>
              <a:t>LCP </a:t>
            </a:r>
            <a:r>
              <a:rPr lang="en-US" sz="2800" dirty="0">
                <a:latin typeface="Arial"/>
                <a:cs typeface="Arial"/>
              </a:rPr>
              <a:t>Configuration Options</a:t>
            </a:r>
            <a:br>
              <a:rPr lang="en-US" sz="2800" dirty="0">
                <a:latin typeface="Arial"/>
                <a:cs typeface="Arial"/>
              </a:rPr>
            </a:br>
            <a:endParaRPr lang="en-US" sz="2800" dirty="0">
              <a:latin typeface="Arial"/>
              <a:cs typeface="Arial"/>
            </a:endParaRPr>
          </a:p>
        </p:txBody>
      </p:sp>
      <p:sp>
        <p:nvSpPr>
          <p:cNvPr id="3" name="Content Placeholder 2"/>
          <p:cNvSpPr>
            <a:spLocks noGrp="1"/>
          </p:cNvSpPr>
          <p:nvPr>
            <p:ph idx="1"/>
          </p:nvPr>
        </p:nvSpPr>
        <p:spPr>
          <a:xfrm>
            <a:off x="381000" y="1357012"/>
            <a:ext cx="7556313" cy="5066573"/>
          </a:xfrm>
        </p:spPr>
        <p:txBody>
          <a:bodyPr>
            <a:normAutofit/>
          </a:bodyPr>
          <a:lstStyle/>
          <a:p>
            <a:pPr>
              <a:lnSpc>
                <a:spcPct val="130000"/>
              </a:lnSpc>
            </a:pPr>
            <a:r>
              <a:rPr lang="en-US" sz="2000" dirty="0" smtClean="0">
                <a:latin typeface="Arial"/>
                <a:cs typeface="Arial"/>
              </a:rPr>
              <a:t>LCP offers </a:t>
            </a:r>
            <a:r>
              <a:rPr lang="en-US" sz="2000" dirty="0">
                <a:latin typeface="Arial"/>
                <a:cs typeface="Arial"/>
              </a:rPr>
              <a:t>PPP </a:t>
            </a:r>
            <a:r>
              <a:rPr lang="en-US" sz="2000" dirty="0" smtClean="0">
                <a:latin typeface="Arial"/>
                <a:cs typeface="Arial"/>
              </a:rPr>
              <a:t>different </a:t>
            </a:r>
            <a:r>
              <a:rPr lang="en-US" sz="2000" dirty="0">
                <a:latin typeface="Arial"/>
                <a:cs typeface="Arial"/>
              </a:rPr>
              <a:t>options, including the following</a:t>
            </a:r>
            <a:r>
              <a:rPr lang="en-US" sz="2000" dirty="0" smtClean="0">
                <a:latin typeface="Arial"/>
                <a:cs typeface="Arial"/>
              </a:rPr>
              <a:t>:</a:t>
            </a:r>
          </a:p>
          <a:p>
            <a:pPr lvl="1">
              <a:lnSpc>
                <a:spcPct val="130000"/>
              </a:lnSpc>
            </a:pPr>
            <a:r>
              <a:rPr lang="en-US" dirty="0">
                <a:solidFill>
                  <a:schemeClr val="accent4"/>
                </a:solidFill>
                <a:latin typeface="Arial"/>
                <a:cs typeface="Arial"/>
              </a:rPr>
              <a:t>Maximum-Receive-Unit (MRU)</a:t>
            </a:r>
            <a:r>
              <a:rPr lang="en-US" dirty="0">
                <a:latin typeface="Arial"/>
                <a:cs typeface="Arial"/>
              </a:rPr>
              <a:t>: Lets </a:t>
            </a:r>
            <a:r>
              <a:rPr lang="en-US" dirty="0" smtClean="0">
                <a:latin typeface="Arial"/>
                <a:cs typeface="Arial"/>
              </a:rPr>
              <a:t>a device specify </a:t>
            </a:r>
            <a:r>
              <a:rPr lang="en-US" dirty="0">
                <a:latin typeface="Arial"/>
                <a:cs typeface="Arial"/>
              </a:rPr>
              <a:t>the maximum size datagram it wants the link to be able to carry. </a:t>
            </a:r>
            <a:endParaRPr lang="en-US" dirty="0" smtClean="0">
              <a:latin typeface="Arial"/>
              <a:cs typeface="Arial"/>
            </a:endParaRPr>
          </a:p>
          <a:p>
            <a:pPr lvl="1">
              <a:lnSpc>
                <a:spcPct val="130000"/>
              </a:lnSpc>
            </a:pPr>
            <a:r>
              <a:rPr lang="en-US" dirty="0">
                <a:solidFill>
                  <a:srgbClr val="999966"/>
                </a:solidFill>
                <a:latin typeface="Arial"/>
                <a:cs typeface="Arial"/>
              </a:rPr>
              <a:t>Authentication-Protocol</a:t>
            </a:r>
            <a:r>
              <a:rPr lang="en-US" dirty="0">
                <a:latin typeface="Arial"/>
                <a:cs typeface="Arial"/>
              </a:rPr>
              <a:t>: </a:t>
            </a:r>
            <a:r>
              <a:rPr lang="en-US" dirty="0" smtClean="0">
                <a:latin typeface="Arial"/>
                <a:cs typeface="Arial"/>
              </a:rPr>
              <a:t>the device can </a:t>
            </a:r>
            <a:r>
              <a:rPr lang="en-US" dirty="0">
                <a:latin typeface="Arial"/>
                <a:cs typeface="Arial"/>
              </a:rPr>
              <a:t>indicate the type of authentication protocol it wishes to use (if any). </a:t>
            </a:r>
            <a:endParaRPr lang="en-US" sz="1800" dirty="0">
              <a:latin typeface="Arial"/>
              <a:cs typeface="Arial"/>
            </a:endParaRPr>
          </a:p>
          <a:p>
            <a:pPr lvl="1">
              <a:lnSpc>
                <a:spcPct val="130000"/>
              </a:lnSpc>
            </a:pPr>
            <a:r>
              <a:rPr lang="en-US" sz="1800" dirty="0" smtClean="0">
                <a:solidFill>
                  <a:srgbClr val="999966"/>
                </a:solidFill>
                <a:latin typeface="Arial"/>
                <a:cs typeface="Arial"/>
              </a:rPr>
              <a:t>Compression</a:t>
            </a:r>
            <a:r>
              <a:rPr lang="en-US" dirty="0" smtClean="0">
                <a:latin typeface="Arial"/>
                <a:cs typeface="Arial"/>
              </a:rPr>
              <a:t>: </a:t>
            </a:r>
            <a:r>
              <a:rPr lang="en-US" sz="1800" dirty="0" smtClean="0">
                <a:latin typeface="Arial"/>
                <a:cs typeface="Arial"/>
              </a:rPr>
              <a:t>Allows the device to </a:t>
            </a:r>
            <a:r>
              <a:rPr lang="en-US" sz="1800" dirty="0">
                <a:latin typeface="Arial"/>
                <a:cs typeface="Arial"/>
              </a:rPr>
              <a:t>specify that it wants to </a:t>
            </a:r>
            <a:r>
              <a:rPr lang="en-US" sz="1800" dirty="0" smtClean="0">
                <a:latin typeface="Arial"/>
                <a:cs typeface="Arial"/>
              </a:rPr>
              <a:t>use a compression. This </a:t>
            </a:r>
            <a:r>
              <a:rPr lang="en-US" sz="1800" dirty="0">
                <a:latin typeface="Arial"/>
                <a:cs typeface="Arial"/>
              </a:rPr>
              <a:t>is used to increase the throughput of PPP </a:t>
            </a:r>
            <a:r>
              <a:rPr lang="en-US" sz="1800" dirty="0" smtClean="0">
                <a:latin typeface="Arial"/>
                <a:cs typeface="Arial"/>
              </a:rPr>
              <a:t>connections</a:t>
            </a:r>
            <a:endParaRPr lang="en-US" sz="1800" dirty="0">
              <a:latin typeface="Arial"/>
              <a:cs typeface="Arial"/>
            </a:endParaRPr>
          </a:p>
          <a:p>
            <a:pPr lvl="1">
              <a:lnSpc>
                <a:spcPct val="130000"/>
              </a:lnSpc>
            </a:pPr>
            <a:r>
              <a:rPr lang="en-US" dirty="0">
                <a:solidFill>
                  <a:srgbClr val="999966"/>
                </a:solidFill>
                <a:latin typeface="Arial"/>
                <a:cs typeface="Arial"/>
              </a:rPr>
              <a:t>Quality-Protocol</a:t>
            </a:r>
            <a:r>
              <a:rPr lang="en-US" dirty="0">
                <a:latin typeface="Arial"/>
                <a:cs typeface="Arial"/>
              </a:rPr>
              <a:t>: If </a:t>
            </a:r>
            <a:r>
              <a:rPr lang="en-US" dirty="0" smtClean="0">
                <a:latin typeface="Arial"/>
                <a:cs typeface="Arial"/>
              </a:rPr>
              <a:t>the device wants </a:t>
            </a:r>
            <a:r>
              <a:rPr lang="en-US" dirty="0">
                <a:latin typeface="Arial"/>
                <a:cs typeface="Arial"/>
              </a:rPr>
              <a:t>to enable quality monitoring on the link, what protocol to use </a:t>
            </a:r>
            <a:endParaRPr lang="en-US" dirty="0" smtClean="0">
              <a:latin typeface="Arial"/>
              <a:cs typeface="Arial"/>
            </a:endParaRPr>
          </a:p>
          <a:p>
            <a:pPr lvl="1">
              <a:lnSpc>
                <a:spcPct val="130000"/>
              </a:lnSpc>
            </a:pPr>
            <a:r>
              <a:rPr lang="en-US" dirty="0" smtClean="0">
                <a:latin typeface="Arial"/>
                <a:cs typeface="Arial"/>
              </a:rPr>
              <a:t>Other options: </a:t>
            </a:r>
            <a:r>
              <a:rPr lang="en-US" dirty="0" smtClean="0">
                <a:solidFill>
                  <a:srgbClr val="999966"/>
                </a:solidFill>
                <a:latin typeface="Arial"/>
                <a:cs typeface="Arial"/>
              </a:rPr>
              <a:t>Error </a:t>
            </a:r>
            <a:r>
              <a:rPr lang="en-US" sz="1800" dirty="0" smtClean="0">
                <a:solidFill>
                  <a:srgbClr val="999966"/>
                </a:solidFill>
                <a:latin typeface="Arial"/>
                <a:cs typeface="Arial"/>
              </a:rPr>
              <a:t>detection</a:t>
            </a:r>
            <a:r>
              <a:rPr lang="en-US" sz="1800" dirty="0" smtClean="0">
                <a:latin typeface="Arial"/>
                <a:cs typeface="Arial"/>
              </a:rPr>
              <a:t>, </a:t>
            </a:r>
            <a:r>
              <a:rPr lang="en-US" sz="1800" dirty="0" smtClean="0">
                <a:solidFill>
                  <a:srgbClr val="999966"/>
                </a:solidFill>
                <a:latin typeface="Arial"/>
                <a:cs typeface="Arial"/>
              </a:rPr>
              <a:t>Magic Number</a:t>
            </a:r>
            <a:r>
              <a:rPr lang="en-US" sz="1800" dirty="0" smtClean="0">
                <a:latin typeface="Arial"/>
                <a:cs typeface="Arial"/>
              </a:rPr>
              <a:t>, </a:t>
            </a:r>
            <a:r>
              <a:rPr lang="en-US" sz="1800" dirty="0" smtClean="0">
                <a:solidFill>
                  <a:srgbClr val="999966"/>
                </a:solidFill>
                <a:latin typeface="Arial"/>
                <a:cs typeface="Arial"/>
              </a:rPr>
              <a:t>Multilink</a:t>
            </a:r>
            <a:endParaRPr lang="en-US" sz="1800" dirty="0">
              <a:solidFill>
                <a:srgbClr val="999966"/>
              </a:solidFill>
              <a:latin typeface="Arial"/>
              <a:cs typeface="Arial"/>
            </a:endParaRPr>
          </a:p>
          <a:p>
            <a:pPr marL="0" indent="0">
              <a:buNone/>
            </a:pPr>
            <a:endParaRPr lang="en-US" dirty="0"/>
          </a:p>
        </p:txBody>
      </p:sp>
      <p:sp>
        <p:nvSpPr>
          <p:cNvPr id="5" name="Slide Number Placeholder 4"/>
          <p:cNvSpPr>
            <a:spLocks noGrp="1"/>
          </p:cNvSpPr>
          <p:nvPr>
            <p:ph type="sldNum" sz="quarter" idx="11"/>
          </p:nvPr>
        </p:nvSpPr>
        <p:spPr/>
        <p:txBody>
          <a:bodyPr/>
          <a:lstStyle/>
          <a:p>
            <a:fld id="{A68F810C-FFC9-F84E-A16F-ACC395C65D48}" type="slidenum">
              <a:rPr lang="en-US" smtClean="0"/>
              <a:pPr/>
              <a:t>40</a:t>
            </a:fld>
            <a:endParaRPr lang="en-US"/>
          </a:p>
        </p:txBody>
      </p:sp>
    </p:spTree>
    <p:extLst>
      <p:ext uri="{BB962C8B-B14F-4D97-AF65-F5344CB8AC3E}">
        <p14:creationId xmlns:p14="http://schemas.microsoft.com/office/powerpoint/2010/main" val="61121302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a:xfrm>
            <a:off x="498474" y="1600200"/>
            <a:ext cx="7556313" cy="4921492"/>
          </a:xfrm>
        </p:spPr>
        <p:txBody>
          <a:bodyPr>
            <a:normAutofit lnSpcReduction="10000"/>
          </a:bodyPr>
          <a:lstStyle/>
          <a:p>
            <a:r>
              <a:rPr lang="en-US" dirty="0" smtClean="0">
                <a:latin typeface="Arial"/>
                <a:cs typeface="Arial"/>
              </a:rPr>
              <a:t>During </a:t>
            </a:r>
            <a:r>
              <a:rPr lang="en-US" dirty="0">
                <a:solidFill>
                  <a:srgbClr val="008000"/>
                </a:solidFill>
                <a:latin typeface="Arial"/>
                <a:cs typeface="Arial"/>
              </a:rPr>
              <a:t>link maintenance</a:t>
            </a:r>
            <a:r>
              <a:rPr lang="en-US" dirty="0">
                <a:latin typeface="Arial"/>
                <a:cs typeface="Arial"/>
              </a:rPr>
              <a:t>, LCP can use messages to provide feedback and test the </a:t>
            </a:r>
            <a:r>
              <a:rPr lang="en-US" dirty="0" smtClean="0">
                <a:latin typeface="Arial"/>
                <a:cs typeface="Arial"/>
              </a:rPr>
              <a:t>link</a:t>
            </a:r>
          </a:p>
          <a:p>
            <a:pPr marL="0" indent="0">
              <a:buNone/>
            </a:pPr>
            <a:endParaRPr lang="en-US" dirty="0" smtClean="0">
              <a:latin typeface="Arial"/>
              <a:cs typeface="Arial"/>
            </a:endParaRPr>
          </a:p>
          <a:p>
            <a:pPr marL="0" indent="0">
              <a:buNone/>
            </a:pPr>
            <a:endParaRPr lang="en-US" dirty="0">
              <a:latin typeface="Arial"/>
              <a:cs typeface="Arial"/>
            </a:endParaRPr>
          </a:p>
          <a:p>
            <a:endParaRPr lang="en-US" dirty="0" smtClean="0">
              <a:latin typeface="Arial"/>
              <a:cs typeface="Arial"/>
            </a:endParaRPr>
          </a:p>
          <a:p>
            <a:pPr marL="0" indent="0">
              <a:buNone/>
            </a:pPr>
            <a:endParaRPr lang="en-US" dirty="0" smtClean="0">
              <a:latin typeface="Arial"/>
              <a:cs typeface="Arial"/>
            </a:endParaRPr>
          </a:p>
          <a:p>
            <a:r>
              <a:rPr lang="en-US" dirty="0">
                <a:latin typeface="Arial"/>
                <a:cs typeface="Arial"/>
              </a:rPr>
              <a:t>Echo-Request, Echo-Reply, and Discard-Request - These frames can be used for testing the link</a:t>
            </a:r>
            <a:r>
              <a:rPr lang="en-US" dirty="0" smtClean="0">
                <a:latin typeface="Arial"/>
                <a:cs typeface="Arial"/>
              </a:rPr>
              <a:t>.</a:t>
            </a:r>
          </a:p>
          <a:p>
            <a:r>
              <a:rPr lang="en-US" dirty="0">
                <a:latin typeface="Arial"/>
                <a:cs typeface="Arial"/>
              </a:rPr>
              <a:t>Code-Reject and Protocol-Reject - These frame types provide feedback when one device receives an invalid frame due to either an unrecognized LCP code (LCP frame type) or a bad protocol identifier.</a:t>
            </a:r>
          </a:p>
        </p:txBody>
      </p:sp>
      <p:pic>
        <p:nvPicPr>
          <p:cNvPr id="4" name="Picture 3"/>
          <p:cNvPicPr>
            <a:picLocks noChangeAspect="1"/>
          </p:cNvPicPr>
          <p:nvPr/>
        </p:nvPicPr>
        <p:blipFill>
          <a:blip r:embed="rId2"/>
          <a:stretch>
            <a:fillRect/>
          </a:stretch>
        </p:blipFill>
        <p:spPr>
          <a:xfrm>
            <a:off x="1313205" y="2604371"/>
            <a:ext cx="6329220" cy="1657328"/>
          </a:xfrm>
          <a:prstGeom prst="rect">
            <a:avLst/>
          </a:prstGeom>
        </p:spPr>
      </p:pic>
    </p:spTree>
    <p:extLst>
      <p:ext uri="{BB962C8B-B14F-4D97-AF65-F5344CB8AC3E}">
        <p14:creationId xmlns:p14="http://schemas.microsoft.com/office/powerpoint/2010/main" val="11650333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LCP</a:t>
            </a:r>
            <a:endParaRPr lang="en-US" dirty="0"/>
          </a:p>
        </p:txBody>
      </p:sp>
      <p:sp>
        <p:nvSpPr>
          <p:cNvPr id="3" name="Content Placeholder 2"/>
          <p:cNvSpPr>
            <a:spLocks noGrp="1"/>
          </p:cNvSpPr>
          <p:nvPr>
            <p:ph idx="1"/>
          </p:nvPr>
        </p:nvSpPr>
        <p:spPr/>
        <p:txBody>
          <a:bodyPr/>
          <a:lstStyle/>
          <a:p>
            <a:r>
              <a:rPr lang="en-US" dirty="0">
                <a:latin typeface="Arial"/>
                <a:cs typeface="Arial"/>
              </a:rPr>
              <a:t>The LCP closes the link by exchanging Terminate packets</a:t>
            </a:r>
            <a:r>
              <a:rPr lang="en-US" dirty="0" smtClean="0">
                <a:latin typeface="Arial"/>
                <a:cs typeface="Arial"/>
              </a:rPr>
              <a:t>.</a:t>
            </a:r>
          </a:p>
          <a:p>
            <a:pPr marL="0" indent="0">
              <a:buNone/>
            </a:pPr>
            <a:endParaRPr lang="en-US" dirty="0" smtClean="0">
              <a:latin typeface="Arial"/>
              <a:cs typeface="Arial"/>
            </a:endParaRPr>
          </a:p>
          <a:p>
            <a:pPr marL="0" indent="0">
              <a:buNone/>
            </a:pPr>
            <a:endParaRPr lang="en-US" dirty="0">
              <a:latin typeface="Arial"/>
              <a:cs typeface="Arial"/>
            </a:endParaRPr>
          </a:p>
          <a:p>
            <a:pPr marL="0" indent="0">
              <a:buNone/>
            </a:pPr>
            <a:r>
              <a:rPr lang="en-US" dirty="0" smtClean="0">
                <a:latin typeface="Arial"/>
                <a:cs typeface="Arial"/>
              </a:rPr>
              <a:t> </a:t>
            </a:r>
          </a:p>
          <a:p>
            <a:r>
              <a:rPr lang="en-US" dirty="0" smtClean="0">
                <a:latin typeface="Arial"/>
                <a:cs typeface="Arial"/>
              </a:rPr>
              <a:t>A </a:t>
            </a:r>
            <a:r>
              <a:rPr lang="en-US" dirty="0">
                <a:latin typeface="Arial"/>
                <a:cs typeface="Arial"/>
              </a:rPr>
              <a:t>termination request indicates that the device sending it needs to close the link</a:t>
            </a:r>
            <a:r>
              <a:rPr lang="en-US" dirty="0" smtClean="0">
                <a:latin typeface="Arial"/>
                <a:cs typeface="Arial"/>
              </a:rPr>
              <a:t>.</a:t>
            </a:r>
          </a:p>
          <a:p>
            <a:r>
              <a:rPr lang="en-US" dirty="0">
                <a:latin typeface="Arial"/>
                <a:cs typeface="Arial"/>
              </a:rPr>
              <a:t>When the link is closing, PPP informs the network layer protocols so that they may take appropriate action.</a:t>
            </a:r>
          </a:p>
        </p:txBody>
      </p:sp>
      <p:pic>
        <p:nvPicPr>
          <p:cNvPr id="4" name="Picture 3"/>
          <p:cNvPicPr>
            <a:picLocks noChangeAspect="1"/>
          </p:cNvPicPr>
          <p:nvPr/>
        </p:nvPicPr>
        <p:blipFill>
          <a:blip r:embed="rId3"/>
          <a:stretch>
            <a:fillRect/>
          </a:stretch>
        </p:blipFill>
        <p:spPr>
          <a:xfrm>
            <a:off x="1119455" y="2780230"/>
            <a:ext cx="6350747" cy="1162493"/>
          </a:xfrm>
          <a:prstGeom prst="rect">
            <a:avLst/>
          </a:prstGeom>
        </p:spPr>
      </p:pic>
    </p:spTree>
    <p:extLst>
      <p:ext uri="{BB962C8B-B14F-4D97-AF65-F5344CB8AC3E}">
        <p14:creationId xmlns:p14="http://schemas.microsoft.com/office/powerpoint/2010/main" val="32898231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N</a:t>
            </a:r>
            <a:r>
              <a:rPr lang="en-US" b="1" dirty="0" smtClean="0">
                <a:effectLst>
                  <a:outerShdw blurRad="38100" dist="38100" dir="2700000" algn="tl">
                    <a:srgbClr val="FFFFFF"/>
                  </a:outerShdw>
                </a:effectLst>
                <a:latin typeface="Arial" charset="0"/>
              </a:rPr>
              <a:t>CP</a:t>
            </a:r>
            <a:endParaRPr lang="en-US" dirty="0"/>
          </a:p>
        </p:txBody>
      </p:sp>
      <p:sp>
        <p:nvSpPr>
          <p:cNvPr id="3" name="Content Placeholder 2"/>
          <p:cNvSpPr>
            <a:spLocks noGrp="1"/>
          </p:cNvSpPr>
          <p:nvPr>
            <p:ph idx="1"/>
          </p:nvPr>
        </p:nvSpPr>
        <p:spPr>
          <a:xfrm>
            <a:off x="498474" y="3551417"/>
            <a:ext cx="7556313" cy="3034189"/>
          </a:xfrm>
        </p:spPr>
        <p:txBody>
          <a:bodyPr/>
          <a:lstStyle/>
          <a:p>
            <a:endParaRPr lang="en-US" dirty="0" smtClean="0"/>
          </a:p>
          <a:p>
            <a:endParaRPr lang="en-US" dirty="0"/>
          </a:p>
          <a:p>
            <a:r>
              <a:rPr lang="en-US" dirty="0" smtClean="0">
                <a:latin typeface="Arial"/>
                <a:cs typeface="Arial"/>
              </a:rPr>
              <a:t>PPP use the NCP to permit </a:t>
            </a:r>
            <a:r>
              <a:rPr lang="en-US" dirty="0">
                <a:latin typeface="Arial"/>
                <a:cs typeface="Arial"/>
              </a:rPr>
              <a:t>multiple network layer protocols to operate on the same communications link</a:t>
            </a:r>
            <a:r>
              <a:rPr lang="en-US" dirty="0" smtClean="0">
                <a:latin typeface="Arial"/>
                <a:cs typeface="Arial"/>
              </a:rPr>
              <a:t>.</a:t>
            </a:r>
          </a:p>
          <a:p>
            <a:pPr marL="0" indent="0">
              <a:buNone/>
            </a:pPr>
            <a:endParaRPr lang="en-US" dirty="0">
              <a:latin typeface="Arial"/>
              <a:cs typeface="Arial"/>
            </a:endParaRPr>
          </a:p>
        </p:txBody>
      </p:sp>
      <p:pic>
        <p:nvPicPr>
          <p:cNvPr id="4" name="Picture 3"/>
          <p:cNvPicPr>
            <a:picLocks noChangeAspect="1"/>
          </p:cNvPicPr>
          <p:nvPr/>
        </p:nvPicPr>
        <p:blipFill>
          <a:blip r:embed="rId2"/>
          <a:stretch>
            <a:fillRect/>
          </a:stretch>
        </p:blipFill>
        <p:spPr>
          <a:xfrm>
            <a:off x="2241696" y="1600200"/>
            <a:ext cx="4195164" cy="2618452"/>
          </a:xfrm>
          <a:prstGeom prst="rect">
            <a:avLst/>
          </a:prstGeom>
        </p:spPr>
      </p:pic>
    </p:spTree>
    <p:extLst>
      <p:ext uri="{BB962C8B-B14F-4D97-AF65-F5344CB8AC3E}">
        <p14:creationId xmlns:p14="http://schemas.microsoft.com/office/powerpoint/2010/main" val="13817857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outerShdw blurRad="38100" dist="38100" dir="2700000" algn="tl">
                    <a:srgbClr val="FFFFFF"/>
                  </a:outerShdw>
                </a:effectLst>
                <a:latin typeface="Arial" charset="0"/>
              </a:rPr>
              <a:t>NCP</a:t>
            </a:r>
            <a:endParaRPr lang="en-US" dirty="0"/>
          </a:p>
        </p:txBody>
      </p:sp>
      <p:sp>
        <p:nvSpPr>
          <p:cNvPr id="3" name="Content Placeholder 2"/>
          <p:cNvSpPr>
            <a:spLocks noGrp="1"/>
          </p:cNvSpPr>
          <p:nvPr>
            <p:ph idx="1"/>
          </p:nvPr>
        </p:nvSpPr>
        <p:spPr/>
        <p:txBody>
          <a:bodyPr/>
          <a:lstStyle/>
          <a:p>
            <a:r>
              <a:rPr lang="en-US" dirty="0">
                <a:latin typeface="Arial"/>
                <a:cs typeface="Arial"/>
              </a:rPr>
              <a:t>For every network layer protocol used, PPP uses a separate NCP. For example, IPv4 uses the IP Control Protocol (IPCP) and IPv6 uses IPv6 Control Protocol (IPv6CP)</a:t>
            </a:r>
            <a:r>
              <a:rPr lang="en-US" dirty="0" smtClean="0">
                <a:latin typeface="Arial"/>
                <a:cs typeface="Arial"/>
              </a:rPr>
              <a:t>.</a:t>
            </a:r>
            <a:endParaRPr lang="en-US" dirty="0">
              <a:latin typeface="Arial"/>
              <a:cs typeface="Arial"/>
            </a:endParaRPr>
          </a:p>
        </p:txBody>
      </p:sp>
      <p:pic>
        <p:nvPicPr>
          <p:cNvPr id="4" name="Picture 3"/>
          <p:cNvPicPr>
            <a:picLocks noChangeAspect="1"/>
          </p:cNvPicPr>
          <p:nvPr/>
        </p:nvPicPr>
        <p:blipFill>
          <a:blip r:embed="rId2"/>
          <a:stretch>
            <a:fillRect/>
          </a:stretch>
        </p:blipFill>
        <p:spPr>
          <a:xfrm>
            <a:off x="1894460" y="3250084"/>
            <a:ext cx="5651941" cy="2381033"/>
          </a:xfrm>
          <a:prstGeom prst="rect">
            <a:avLst/>
          </a:prstGeom>
        </p:spPr>
      </p:pic>
    </p:spTree>
    <p:extLst>
      <p:ext uri="{BB962C8B-B14F-4D97-AF65-F5344CB8AC3E}">
        <p14:creationId xmlns:p14="http://schemas.microsoft.com/office/powerpoint/2010/main" val="321346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a:t>
            </a:r>
            <a:r>
              <a:rPr lang="en-US" dirty="0" smtClean="0"/>
              <a:t>Protocols</a:t>
            </a:r>
            <a:endParaRPr lang="en-US" dirty="0"/>
          </a:p>
        </p:txBody>
      </p:sp>
      <p:sp>
        <p:nvSpPr>
          <p:cNvPr id="3" name="Content Placeholder 2"/>
          <p:cNvSpPr>
            <a:spLocks noGrp="1"/>
          </p:cNvSpPr>
          <p:nvPr>
            <p:ph idx="1"/>
          </p:nvPr>
        </p:nvSpPr>
        <p:spPr/>
        <p:txBody>
          <a:bodyPr/>
          <a:lstStyle/>
          <a:p>
            <a:r>
              <a:rPr lang="en-US" dirty="0">
                <a:latin typeface="Arial"/>
                <a:cs typeface="Arial"/>
              </a:rPr>
              <a:t>The Data Link protocols may span only the local loop, span across regions, or even go intercontinental. </a:t>
            </a:r>
            <a:endParaRPr lang="en-US" dirty="0" smtClean="0">
              <a:latin typeface="Arial"/>
              <a:cs typeface="Arial"/>
            </a:endParaRPr>
          </a:p>
          <a:p>
            <a:r>
              <a:rPr lang="en-US" dirty="0" smtClean="0">
                <a:latin typeface="Arial"/>
                <a:cs typeface="Arial"/>
              </a:rPr>
              <a:t>This </a:t>
            </a:r>
            <a:r>
              <a:rPr lang="en-US" dirty="0">
                <a:latin typeface="Arial"/>
                <a:cs typeface="Arial"/>
              </a:rPr>
              <a:t>is unlike the physical layer transmission technologies that are only concerned with moving electrical signals from customer location to the central office for processing.</a:t>
            </a:r>
          </a:p>
          <a:p>
            <a:endParaRPr lang="en-US" dirty="0"/>
          </a:p>
        </p:txBody>
      </p:sp>
    </p:spTree>
    <p:extLst>
      <p:ext uri="{BB962C8B-B14F-4D97-AF65-F5344CB8AC3E}">
        <p14:creationId xmlns:p14="http://schemas.microsoft.com/office/powerpoint/2010/main" val="516648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812616" y="211138"/>
            <a:ext cx="3462338" cy="1143000"/>
          </a:xfrm>
        </p:spPr>
        <p:txBody>
          <a:bodyPr>
            <a:normAutofit/>
          </a:bodyPr>
          <a:lstStyle/>
          <a:p>
            <a:pPr algn="ctr"/>
            <a:r>
              <a:rPr lang="en-US" sz="2800" dirty="0">
                <a:latin typeface="Calibri" charset="0"/>
                <a:ea typeface="+mn-ea"/>
                <a:cs typeface="+mn-cs"/>
              </a:rPr>
              <a:t>WAN Connection Types</a:t>
            </a:r>
          </a:p>
        </p:txBody>
      </p:sp>
      <p:pic>
        <p:nvPicPr>
          <p:cNvPr id="6147" name="Picture 5" descr="F11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322" y="1466382"/>
            <a:ext cx="4048632" cy="478013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8701" y="1255422"/>
            <a:ext cx="4299289" cy="499110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5694862" y="210494"/>
            <a:ext cx="2376447" cy="954107"/>
          </a:xfrm>
          <a:prstGeom prst="rect">
            <a:avLst/>
          </a:prstGeom>
        </p:spPr>
        <p:txBody>
          <a:bodyPr wrap="none">
            <a:spAutoFit/>
          </a:bodyPr>
          <a:lstStyle/>
          <a:p>
            <a:pPr algn="ctr"/>
            <a:r>
              <a:rPr lang="pt-PT" sz="2800" dirty="0">
                <a:solidFill>
                  <a:schemeClr val="accent1"/>
                </a:solidFill>
                <a:latin typeface="Calibri" charset="0"/>
              </a:rPr>
              <a:t>WAN Data Link</a:t>
            </a:r>
          </a:p>
          <a:p>
            <a:pPr algn="ctr"/>
            <a:r>
              <a:rPr lang="pt-PT" sz="2800" dirty="0">
                <a:solidFill>
                  <a:schemeClr val="accent1"/>
                </a:solidFill>
                <a:latin typeface="Calibri" charset="0"/>
              </a:rPr>
              <a:t> Protocolos</a:t>
            </a:r>
            <a:endParaRPr lang="en-US" sz="2800" dirty="0">
              <a:solidFill>
                <a:schemeClr val="accent1"/>
              </a:solidFill>
              <a:latin typeface="Calibri" charset="0"/>
            </a:endParaRPr>
          </a:p>
        </p:txBody>
      </p:sp>
    </p:spTree>
    <p:extLst>
      <p:ext uri="{BB962C8B-B14F-4D97-AF65-F5344CB8AC3E}">
        <p14:creationId xmlns:p14="http://schemas.microsoft.com/office/powerpoint/2010/main" val="3610174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a:t>
            </a:r>
            <a:r>
              <a:rPr lang="en-US" dirty="0" smtClean="0"/>
              <a:t>Protocols</a:t>
            </a:r>
            <a:endParaRPr lang="en-US" dirty="0"/>
          </a:p>
        </p:txBody>
      </p:sp>
      <p:sp>
        <p:nvSpPr>
          <p:cNvPr id="3" name="Content Placeholder 2"/>
          <p:cNvSpPr>
            <a:spLocks noGrp="1"/>
          </p:cNvSpPr>
          <p:nvPr>
            <p:ph idx="1"/>
          </p:nvPr>
        </p:nvSpPr>
        <p:spPr/>
        <p:txBody>
          <a:bodyPr/>
          <a:lstStyle/>
          <a:p>
            <a:r>
              <a:rPr lang="en-US" dirty="0">
                <a:solidFill>
                  <a:schemeClr val="tx1"/>
                </a:solidFill>
                <a:latin typeface="Arial"/>
                <a:cs typeface="Arial"/>
              </a:rPr>
              <a:t>Each WAN connection type uses a </a:t>
            </a:r>
            <a:r>
              <a:rPr lang="en-US" dirty="0" smtClean="0">
                <a:solidFill>
                  <a:schemeClr val="tx1"/>
                </a:solidFill>
                <a:latin typeface="Arial"/>
                <a:cs typeface="Arial"/>
              </a:rPr>
              <a:t>Data Link layer </a:t>
            </a:r>
            <a:r>
              <a:rPr lang="en-US" dirty="0">
                <a:solidFill>
                  <a:schemeClr val="tx1"/>
                </a:solidFill>
                <a:latin typeface="Arial"/>
                <a:cs typeface="Arial"/>
              </a:rPr>
              <a:t>protocol to encapsulate a packet while it is crossing the WAN link. </a:t>
            </a:r>
            <a:endParaRPr lang="en-US" dirty="0" smtClean="0">
              <a:solidFill>
                <a:schemeClr val="tx1"/>
              </a:solidFill>
              <a:latin typeface="Arial"/>
              <a:cs typeface="Arial"/>
            </a:endParaRPr>
          </a:p>
          <a:p>
            <a:r>
              <a:rPr lang="en-US" dirty="0">
                <a:solidFill>
                  <a:schemeClr val="tx1"/>
                </a:solidFill>
                <a:latin typeface="Arial"/>
                <a:cs typeface="Arial"/>
              </a:rPr>
              <a:t>The choice of encapsulation protocols depends on the WAN technology and the equipment. </a:t>
            </a:r>
            <a:endParaRPr lang="en-US" dirty="0" smtClean="0">
              <a:solidFill>
                <a:schemeClr val="tx1"/>
              </a:solidFill>
              <a:latin typeface="Arial"/>
              <a:cs typeface="Arial"/>
            </a:endParaRPr>
          </a:p>
          <a:p>
            <a:r>
              <a:rPr lang="en-US" dirty="0" smtClean="0">
                <a:solidFill>
                  <a:schemeClr val="tx1"/>
                </a:solidFill>
                <a:latin typeface="Arial"/>
                <a:cs typeface="Arial"/>
              </a:rPr>
              <a:t>In the previous slide, a figure displays </a:t>
            </a:r>
            <a:r>
              <a:rPr lang="en-US" dirty="0">
                <a:solidFill>
                  <a:schemeClr val="tx1"/>
                </a:solidFill>
                <a:latin typeface="Arial"/>
                <a:cs typeface="Arial"/>
              </a:rPr>
              <a:t>the more common WAN protocols and where they are used. </a:t>
            </a:r>
            <a:endParaRPr lang="en-US" dirty="0" smtClean="0">
              <a:solidFill>
                <a:schemeClr val="tx1"/>
              </a:solidFill>
              <a:latin typeface="Arial"/>
              <a:cs typeface="Arial"/>
            </a:endParaRPr>
          </a:p>
          <a:p>
            <a:r>
              <a:rPr lang="en-US" dirty="0" smtClean="0">
                <a:solidFill>
                  <a:schemeClr val="tx1"/>
                </a:solidFill>
                <a:latin typeface="Arial"/>
                <a:cs typeface="Arial"/>
              </a:rPr>
              <a:t>The </a:t>
            </a:r>
            <a:r>
              <a:rPr lang="en-US" dirty="0">
                <a:solidFill>
                  <a:schemeClr val="tx1"/>
                </a:solidFill>
                <a:latin typeface="Arial"/>
                <a:cs typeface="Arial"/>
              </a:rPr>
              <a:t>following are short descriptions of each type of WAN protocol</a:t>
            </a:r>
            <a:r>
              <a:rPr lang="en-US" dirty="0">
                <a:latin typeface="Arial"/>
                <a:cs typeface="Arial"/>
              </a:rPr>
              <a:t>:</a:t>
            </a:r>
          </a:p>
          <a:p>
            <a:pPr marL="0" indent="0">
              <a:buNone/>
            </a:pPr>
            <a:r>
              <a:rPr lang="en-US" dirty="0" smtClean="0">
                <a:solidFill>
                  <a:schemeClr val="tx1"/>
                </a:solidFill>
                <a:latin typeface="Arial"/>
                <a:cs typeface="Arial"/>
              </a:rPr>
              <a:t> </a:t>
            </a:r>
            <a:endParaRPr lang="en-US" dirty="0">
              <a:solidFill>
                <a:schemeClr val="tx1"/>
              </a:solidFill>
              <a:latin typeface="Arial"/>
              <a:cs typeface="Arial"/>
            </a:endParaRPr>
          </a:p>
          <a:p>
            <a:endParaRPr lang="en-US" dirty="0"/>
          </a:p>
        </p:txBody>
      </p:sp>
    </p:spTree>
    <p:extLst>
      <p:ext uri="{BB962C8B-B14F-4D97-AF65-F5344CB8AC3E}">
        <p14:creationId xmlns:p14="http://schemas.microsoft.com/office/powerpoint/2010/main" val="35729960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a:t>
            </a:r>
            <a:r>
              <a:rPr lang="en-US" dirty="0" smtClean="0"/>
              <a:t>Protocols</a:t>
            </a:r>
            <a:endParaRPr lang="en-US" dirty="0"/>
          </a:p>
        </p:txBody>
      </p:sp>
      <p:sp>
        <p:nvSpPr>
          <p:cNvPr id="3" name="Content Placeholder 2"/>
          <p:cNvSpPr>
            <a:spLocks noGrp="1"/>
          </p:cNvSpPr>
          <p:nvPr>
            <p:ph idx="1"/>
          </p:nvPr>
        </p:nvSpPr>
        <p:spPr/>
        <p:txBody>
          <a:bodyPr/>
          <a:lstStyle/>
          <a:p>
            <a:r>
              <a:rPr lang="en-US" dirty="0">
                <a:latin typeface="Arial"/>
                <a:cs typeface="Arial"/>
              </a:rPr>
              <a:t>HDLC: The default encapsulation type on point-to-point connections, dedicated links, and circuit-switched </a:t>
            </a:r>
            <a:r>
              <a:rPr lang="en-US" dirty="0" smtClean="0">
                <a:latin typeface="Arial"/>
                <a:cs typeface="Arial"/>
              </a:rPr>
              <a:t>connections.</a:t>
            </a:r>
          </a:p>
          <a:p>
            <a:r>
              <a:rPr lang="en-US" dirty="0">
                <a:latin typeface="Arial"/>
                <a:cs typeface="Arial"/>
              </a:rPr>
              <a:t>PPP: Provides router-to-router and host-to-network connections over synchronous and asynchronous circuits. </a:t>
            </a:r>
            <a:endParaRPr lang="en-US" dirty="0" smtClean="0">
              <a:latin typeface="Arial"/>
              <a:cs typeface="Arial"/>
            </a:endParaRPr>
          </a:p>
          <a:p>
            <a:r>
              <a:rPr lang="en-US" dirty="0">
                <a:latin typeface="Arial"/>
                <a:cs typeface="Arial"/>
              </a:rPr>
              <a:t>Serial Line Internet Protocol (SLIP): A standard protocol for point-to-point serial connections using TCP/IP. SLIP has been largely displaced by PPP.</a:t>
            </a:r>
          </a:p>
        </p:txBody>
      </p:sp>
    </p:spTree>
    <p:extLst>
      <p:ext uri="{BB962C8B-B14F-4D97-AF65-F5344CB8AC3E}">
        <p14:creationId xmlns:p14="http://schemas.microsoft.com/office/powerpoint/2010/main" val="4094140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WAN Data Link </a:t>
            </a:r>
            <a:r>
              <a:rPr lang="en-US" dirty="0" smtClean="0"/>
              <a:t>Protocols</a:t>
            </a:r>
            <a:endParaRPr lang="en-US" dirty="0"/>
          </a:p>
        </p:txBody>
      </p:sp>
      <p:sp>
        <p:nvSpPr>
          <p:cNvPr id="3" name="Content Placeholder 2"/>
          <p:cNvSpPr>
            <a:spLocks noGrp="1"/>
          </p:cNvSpPr>
          <p:nvPr>
            <p:ph idx="1"/>
          </p:nvPr>
        </p:nvSpPr>
        <p:spPr/>
        <p:txBody>
          <a:bodyPr/>
          <a:lstStyle/>
          <a:p>
            <a:r>
              <a:rPr lang="en-US" dirty="0">
                <a:latin typeface="Arial"/>
                <a:cs typeface="Arial"/>
              </a:rPr>
              <a:t>X.</a:t>
            </a:r>
            <a:r>
              <a:rPr lang="en-US" dirty="0" smtClean="0">
                <a:latin typeface="Arial"/>
                <a:cs typeface="Arial"/>
              </a:rPr>
              <a:t>25: </a:t>
            </a:r>
            <a:r>
              <a:rPr lang="en-US" dirty="0">
                <a:latin typeface="Arial"/>
                <a:cs typeface="Arial"/>
              </a:rPr>
              <a:t>An ITU-T standard that defines how connections between a DTE and DCE are established and </a:t>
            </a:r>
            <a:r>
              <a:rPr lang="en-US" dirty="0" smtClean="0">
                <a:latin typeface="Arial"/>
                <a:cs typeface="Arial"/>
              </a:rPr>
              <a:t>maintained </a:t>
            </a:r>
            <a:r>
              <a:rPr lang="en-US" dirty="0">
                <a:latin typeface="Arial"/>
                <a:cs typeface="Arial"/>
              </a:rPr>
              <a:t>in he packet-switched </a:t>
            </a:r>
            <a:r>
              <a:rPr lang="en-US" dirty="0" smtClean="0">
                <a:latin typeface="Arial"/>
                <a:cs typeface="Arial"/>
              </a:rPr>
              <a:t>networks. </a:t>
            </a:r>
          </a:p>
          <a:p>
            <a:r>
              <a:rPr lang="en-US" dirty="0" smtClean="0">
                <a:latin typeface="Arial"/>
                <a:cs typeface="Arial"/>
              </a:rPr>
              <a:t>Frame </a:t>
            </a:r>
            <a:r>
              <a:rPr lang="en-US" dirty="0">
                <a:latin typeface="Arial"/>
                <a:cs typeface="Arial"/>
              </a:rPr>
              <a:t>Relay: An industry standard, switched, data link layer protocol that handles multiple virtual circuits. Frame Relay is a next-generation protocol after X.25. Frame Relay eliminates some of the time-consuming processes (such as error correction and flow control) employed in X.25</a:t>
            </a:r>
            <a:r>
              <a:rPr lang="en-US" dirty="0"/>
              <a:t>.</a:t>
            </a:r>
          </a:p>
          <a:p>
            <a:endParaRPr lang="en-US" dirty="0"/>
          </a:p>
        </p:txBody>
      </p:sp>
    </p:spTree>
    <p:extLst>
      <p:ext uri="{BB962C8B-B14F-4D97-AF65-F5344CB8AC3E}">
        <p14:creationId xmlns:p14="http://schemas.microsoft.com/office/powerpoint/2010/main" val="1254049366"/>
      </p:ext>
    </p:extLst>
  </p:cSld>
  <p:clrMapOvr>
    <a:masterClrMapping/>
  </p:clrMapOvr>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font script="Hans" typeface="宋体"/>
        <a:font script="Hant" typeface="新細明體"/>
      </a:majorFont>
      <a:minorFont>
        <a:latin typeface="Rockwell"/>
        <a:ea typeface=""/>
        <a:cs typeface=""/>
        <a:font script="Jpan" typeface="ＭＳ ゴシック"/>
        <a:font script="Hans" typeface="宋体"/>
        <a:font script="Hant" typeface="新細明體"/>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39AD96AA2E4140AE25EC4033F5B9F7" ma:contentTypeVersion="0" ma:contentTypeDescription="Create a new document." ma:contentTypeScope="" ma:versionID="1837ca669dd0c581382b68748ab2feb6">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08B6D1-7C25-48CF-B35E-F17AB46D3A86}"/>
</file>

<file path=customXml/itemProps2.xml><?xml version="1.0" encoding="utf-8"?>
<ds:datastoreItem xmlns:ds="http://schemas.openxmlformats.org/officeDocument/2006/customXml" ds:itemID="{14C03902-F6BA-4D95-99C2-143C57661AF7}"/>
</file>

<file path=customXml/itemProps3.xml><?xml version="1.0" encoding="utf-8"?>
<ds:datastoreItem xmlns:ds="http://schemas.openxmlformats.org/officeDocument/2006/customXml" ds:itemID="{41771058-C90A-481D-A7ED-9F570CEC0E51}"/>
</file>

<file path=docProps/app.xml><?xml version="1.0" encoding="utf-8"?>
<Properties xmlns="http://schemas.openxmlformats.org/officeDocument/2006/extended-properties" xmlns:vt="http://schemas.openxmlformats.org/officeDocument/2006/docPropsVTypes">
  <Template>Advantage.thmx</Template>
  <TotalTime>5128</TotalTime>
  <Words>3358</Words>
  <Application>Microsoft Office PowerPoint</Application>
  <PresentationFormat>عرض على الشاشة (3:4)‏</PresentationFormat>
  <Paragraphs>285</Paragraphs>
  <Slides>44</Slides>
  <Notes>9</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44</vt:i4>
      </vt:variant>
    </vt:vector>
  </HeadingPairs>
  <TitlesOfParts>
    <vt:vector size="54" baseType="lpstr">
      <vt:lpstr>ＭＳ ゴシック</vt:lpstr>
      <vt:lpstr>ＭＳ Ｐゴシック</vt:lpstr>
      <vt:lpstr>Arial</vt:lpstr>
      <vt:lpstr>Calibri</vt:lpstr>
      <vt:lpstr>Comic Sans MS</vt:lpstr>
      <vt:lpstr>新細明體</vt:lpstr>
      <vt:lpstr>Rockwell</vt:lpstr>
      <vt:lpstr>Times New Roman</vt:lpstr>
      <vt:lpstr>Wingdings</vt:lpstr>
      <vt:lpstr>Advantage</vt:lpstr>
      <vt:lpstr>Lecture6 PPP Protocol</vt:lpstr>
      <vt:lpstr>Outline</vt:lpstr>
      <vt:lpstr>WANs</vt:lpstr>
      <vt:lpstr>WAN Data Link Layer Protocols </vt:lpstr>
      <vt:lpstr>WAN Data Link Protocols</vt:lpstr>
      <vt:lpstr>WAN Connection Types</vt:lpstr>
      <vt:lpstr>WAN Data Link Protocols</vt:lpstr>
      <vt:lpstr>WAN Data Link Protocols</vt:lpstr>
      <vt:lpstr>WAN Data Link Protocols</vt:lpstr>
      <vt:lpstr>WAN Data Link Protocols</vt:lpstr>
      <vt:lpstr>Serial Point to Point Link</vt:lpstr>
      <vt:lpstr>Serial Link</vt:lpstr>
      <vt:lpstr>Transmission Synchronization</vt:lpstr>
      <vt:lpstr>Transmission Synchronization</vt:lpstr>
      <vt:lpstr>Transmission Synchronization</vt:lpstr>
      <vt:lpstr>Transmission Synchronization</vt:lpstr>
      <vt:lpstr>HDLC</vt:lpstr>
      <vt:lpstr>HDLC</vt:lpstr>
      <vt:lpstr>HDLC</vt:lpstr>
      <vt:lpstr>HDLC Encapsulation</vt:lpstr>
      <vt:lpstr>HDLC Encapsulation</vt:lpstr>
      <vt:lpstr>Bit stuffing </vt:lpstr>
      <vt:lpstr>HDLC Encapsulation</vt:lpstr>
      <vt:lpstr>HDLC Encapsulation</vt:lpstr>
      <vt:lpstr>HDLC Encapsulation</vt:lpstr>
      <vt:lpstr>CHDLC</vt:lpstr>
      <vt:lpstr>PPP</vt:lpstr>
      <vt:lpstr>PPP </vt:lpstr>
      <vt:lpstr>PPP </vt:lpstr>
      <vt:lpstr>PPP and PHY Layer</vt:lpstr>
      <vt:lpstr>HOW PPP Work</vt:lpstr>
      <vt:lpstr>PPP Components</vt:lpstr>
      <vt:lpstr>PPP Components</vt:lpstr>
      <vt:lpstr>Encapsulation</vt:lpstr>
      <vt:lpstr>PPP Data Frame</vt:lpstr>
      <vt:lpstr>Byte Stuffing</vt:lpstr>
      <vt:lpstr>Byte Stuffing</vt:lpstr>
      <vt:lpstr>LCP</vt:lpstr>
      <vt:lpstr>LCP</vt:lpstr>
      <vt:lpstr>LCP Configuration Options </vt:lpstr>
      <vt:lpstr>LCP</vt:lpstr>
      <vt:lpstr>LCP</vt:lpstr>
      <vt:lpstr>NCP</vt:lpstr>
      <vt:lpstr>NCP</vt:lpstr>
    </vt:vector>
  </TitlesOfParts>
  <Company>KSU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Nour Alhariqi</dc:creator>
  <cp:lastModifiedBy>as aas</cp:lastModifiedBy>
  <cp:revision>67</cp:revision>
  <dcterms:created xsi:type="dcterms:W3CDTF">2016-03-17T05:20:16Z</dcterms:created>
  <dcterms:modified xsi:type="dcterms:W3CDTF">2016-03-26T19:53:46Z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0x0101003B39AD96AA2E4140AE25EC4033F5B9F7</vt:lpwstr>
  </property>
</Properties>
</file>