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heme/theme8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slideLayouts/slideLayout60.xml" ContentType="application/vnd.openxmlformats-officedocument.presentationml.slideLayout+xml"/>
  <Override PartName="/ppt/theme/theme10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1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theme/theme13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4.xml" ContentType="application/vnd.openxmlformats-officedocument.theme+xml"/>
  <Override PartName="/ppt/slideLayouts/slideLayout96.xml" ContentType="application/vnd.openxmlformats-officedocument.presentationml.slideLayout+xml"/>
  <Override PartName="/ppt/theme/theme15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6.xml" ContentType="application/vnd.openxmlformats-officedocument.theme+xml"/>
  <Override PartName="/ppt/slideLayouts/slideLayout108.xml" ContentType="application/vnd.openxmlformats-officedocument.presentationml.slideLayout+xml"/>
  <Override PartName="/ppt/theme/theme17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8.xml" ContentType="application/vnd.openxmlformats-officedocument.theme+xml"/>
  <Override PartName="/ppt/slideLayouts/slideLayout120.xml" ContentType="application/vnd.openxmlformats-officedocument.presentationml.slideLayout+xml"/>
  <Override PartName="/ppt/theme/theme19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20.xml" ContentType="application/vnd.openxmlformats-officedocument.theme+xml"/>
  <Override PartName="/ppt/slideLayouts/slideLayout132.xml" ContentType="application/vnd.openxmlformats-officedocument.presentationml.slideLayout+xml"/>
  <Override PartName="/ppt/theme/theme2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2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0" r:id="rId1"/>
    <p:sldMasterId id="2147483693" r:id="rId2"/>
    <p:sldMasterId id="2147483695" r:id="rId3"/>
    <p:sldMasterId id="2147483708" r:id="rId4"/>
    <p:sldMasterId id="2147483710" r:id="rId5"/>
    <p:sldMasterId id="2147483723" r:id="rId6"/>
    <p:sldMasterId id="2147483725" r:id="rId7"/>
    <p:sldMasterId id="2147483738" r:id="rId8"/>
    <p:sldMasterId id="2147483740" r:id="rId9"/>
    <p:sldMasterId id="2147483753" r:id="rId10"/>
    <p:sldMasterId id="2147483755" r:id="rId11"/>
    <p:sldMasterId id="2147484140" r:id="rId12"/>
    <p:sldMasterId id="2147484154" r:id="rId13"/>
    <p:sldMasterId id="2147484156" r:id="rId14"/>
    <p:sldMasterId id="2147484169" r:id="rId15"/>
    <p:sldMasterId id="2147484171" r:id="rId16"/>
    <p:sldMasterId id="2147484184" r:id="rId17"/>
    <p:sldMasterId id="2147484186" r:id="rId18"/>
    <p:sldMasterId id="2147484199" r:id="rId19"/>
    <p:sldMasterId id="2147484201" r:id="rId20"/>
    <p:sldMasterId id="2147484214" r:id="rId21"/>
    <p:sldMasterId id="2147484216" r:id="rId22"/>
    <p:sldMasterId id="2147484229" r:id="rId23"/>
  </p:sldMasterIdLst>
  <p:notesMasterIdLst>
    <p:notesMasterId r:id="rId96"/>
  </p:notesMasterIdLst>
  <p:handoutMasterIdLst>
    <p:handoutMasterId r:id="rId97"/>
  </p:handoutMasterIdLst>
  <p:sldIdLst>
    <p:sldId id="489" r:id="rId24"/>
    <p:sldId id="490" r:id="rId25"/>
    <p:sldId id="256" r:id="rId26"/>
    <p:sldId id="515" r:id="rId27"/>
    <p:sldId id="516" r:id="rId28"/>
    <p:sldId id="444" r:id="rId29"/>
    <p:sldId id="517" r:id="rId30"/>
    <p:sldId id="452" r:id="rId31"/>
    <p:sldId id="453" r:id="rId32"/>
    <p:sldId id="491" r:id="rId33"/>
    <p:sldId id="454" r:id="rId34"/>
    <p:sldId id="455" r:id="rId35"/>
    <p:sldId id="456" r:id="rId36"/>
    <p:sldId id="457" r:id="rId37"/>
    <p:sldId id="458" r:id="rId38"/>
    <p:sldId id="459" r:id="rId39"/>
    <p:sldId id="460" r:id="rId40"/>
    <p:sldId id="493" r:id="rId41"/>
    <p:sldId id="461" r:id="rId42"/>
    <p:sldId id="468" r:id="rId43"/>
    <p:sldId id="481" r:id="rId44"/>
    <p:sldId id="474" r:id="rId45"/>
    <p:sldId id="469" r:id="rId46"/>
    <p:sldId id="477" r:id="rId47"/>
    <p:sldId id="475" r:id="rId48"/>
    <p:sldId id="476" r:id="rId49"/>
    <p:sldId id="478" r:id="rId50"/>
    <p:sldId id="479" r:id="rId51"/>
    <p:sldId id="492" r:id="rId52"/>
    <p:sldId id="480" r:id="rId53"/>
    <p:sldId id="473" r:id="rId54"/>
    <p:sldId id="305" r:id="rId55"/>
    <p:sldId id="306" r:id="rId56"/>
    <p:sldId id="307" r:id="rId57"/>
    <p:sldId id="309" r:id="rId58"/>
    <p:sldId id="310" r:id="rId59"/>
    <p:sldId id="311" r:id="rId60"/>
    <p:sldId id="312" r:id="rId61"/>
    <p:sldId id="313" r:id="rId62"/>
    <p:sldId id="318" r:id="rId63"/>
    <p:sldId id="319" r:id="rId64"/>
    <p:sldId id="328" r:id="rId65"/>
    <p:sldId id="330" r:id="rId66"/>
    <p:sldId id="332" r:id="rId67"/>
    <p:sldId id="339" r:id="rId68"/>
    <p:sldId id="340" r:id="rId69"/>
    <p:sldId id="334" r:id="rId70"/>
    <p:sldId id="351" r:id="rId71"/>
    <p:sldId id="343" r:id="rId72"/>
    <p:sldId id="352" r:id="rId73"/>
    <p:sldId id="346" r:id="rId74"/>
    <p:sldId id="359" r:id="rId75"/>
    <p:sldId id="495" r:id="rId76"/>
    <p:sldId id="496" r:id="rId77"/>
    <p:sldId id="497" r:id="rId78"/>
    <p:sldId id="498" r:id="rId79"/>
    <p:sldId id="499" r:id="rId80"/>
    <p:sldId id="500" r:id="rId81"/>
    <p:sldId id="501" r:id="rId82"/>
    <p:sldId id="502" r:id="rId83"/>
    <p:sldId id="503" r:id="rId84"/>
    <p:sldId id="504" r:id="rId85"/>
    <p:sldId id="505" r:id="rId86"/>
    <p:sldId id="506" r:id="rId87"/>
    <p:sldId id="507" r:id="rId88"/>
    <p:sldId id="508" r:id="rId89"/>
    <p:sldId id="509" r:id="rId90"/>
    <p:sldId id="510" r:id="rId91"/>
    <p:sldId id="511" r:id="rId92"/>
    <p:sldId id="512" r:id="rId93"/>
    <p:sldId id="513" r:id="rId94"/>
    <p:sldId id="514" r:id="rId95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4"/>
    <p:restoredTop sz="94583"/>
  </p:normalViewPr>
  <p:slideViewPr>
    <p:cSldViewPr>
      <p:cViewPr varScale="1">
        <p:scale>
          <a:sx n="65" d="100"/>
          <a:sy n="65" d="100"/>
        </p:scale>
        <p:origin x="12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458" y="-72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42" Type="http://schemas.openxmlformats.org/officeDocument/2006/relationships/slide" Target="slides/slide19.xml"/><Relationship Id="rId47" Type="http://schemas.openxmlformats.org/officeDocument/2006/relationships/slide" Target="slides/slide24.xml"/><Relationship Id="rId50" Type="http://schemas.openxmlformats.org/officeDocument/2006/relationships/slide" Target="slides/slide27.xml"/><Relationship Id="rId55" Type="http://schemas.openxmlformats.org/officeDocument/2006/relationships/slide" Target="slides/slide32.xml"/><Relationship Id="rId63" Type="http://schemas.openxmlformats.org/officeDocument/2006/relationships/slide" Target="slides/slide40.xml"/><Relationship Id="rId68" Type="http://schemas.openxmlformats.org/officeDocument/2006/relationships/slide" Target="slides/slide45.xml"/><Relationship Id="rId76" Type="http://schemas.openxmlformats.org/officeDocument/2006/relationships/slide" Target="slides/slide53.xml"/><Relationship Id="rId84" Type="http://schemas.openxmlformats.org/officeDocument/2006/relationships/slide" Target="slides/slide61.xml"/><Relationship Id="rId89" Type="http://schemas.openxmlformats.org/officeDocument/2006/relationships/slide" Target="slides/slide66.xml"/><Relationship Id="rId97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8.xml"/><Relationship Id="rId92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slide" Target="slides/slide14.xml"/><Relationship Id="rId40" Type="http://schemas.openxmlformats.org/officeDocument/2006/relationships/slide" Target="slides/slide17.xml"/><Relationship Id="rId45" Type="http://schemas.openxmlformats.org/officeDocument/2006/relationships/slide" Target="slides/slide22.xml"/><Relationship Id="rId53" Type="http://schemas.openxmlformats.org/officeDocument/2006/relationships/slide" Target="slides/slide30.xml"/><Relationship Id="rId58" Type="http://schemas.openxmlformats.org/officeDocument/2006/relationships/slide" Target="slides/slide35.xml"/><Relationship Id="rId66" Type="http://schemas.openxmlformats.org/officeDocument/2006/relationships/slide" Target="slides/slide43.xml"/><Relationship Id="rId74" Type="http://schemas.openxmlformats.org/officeDocument/2006/relationships/slide" Target="slides/slide51.xml"/><Relationship Id="rId79" Type="http://schemas.openxmlformats.org/officeDocument/2006/relationships/slide" Target="slides/slide56.xml"/><Relationship Id="rId87" Type="http://schemas.openxmlformats.org/officeDocument/2006/relationships/slide" Target="slides/slide6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8.xml"/><Relationship Id="rId82" Type="http://schemas.openxmlformats.org/officeDocument/2006/relationships/slide" Target="slides/slide59.xml"/><Relationship Id="rId90" Type="http://schemas.openxmlformats.org/officeDocument/2006/relationships/slide" Target="slides/slide67.xml"/><Relationship Id="rId95" Type="http://schemas.openxmlformats.org/officeDocument/2006/relationships/slide" Target="slides/slide7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slide" Target="slides/slide12.xml"/><Relationship Id="rId43" Type="http://schemas.openxmlformats.org/officeDocument/2006/relationships/slide" Target="slides/slide20.xml"/><Relationship Id="rId48" Type="http://schemas.openxmlformats.org/officeDocument/2006/relationships/slide" Target="slides/slide25.xml"/><Relationship Id="rId56" Type="http://schemas.openxmlformats.org/officeDocument/2006/relationships/slide" Target="slides/slide33.xml"/><Relationship Id="rId64" Type="http://schemas.openxmlformats.org/officeDocument/2006/relationships/slide" Target="slides/slide41.xml"/><Relationship Id="rId69" Type="http://schemas.openxmlformats.org/officeDocument/2006/relationships/slide" Target="slides/slide46.xml"/><Relationship Id="rId77" Type="http://schemas.openxmlformats.org/officeDocument/2006/relationships/slide" Target="slides/slide54.xml"/><Relationship Id="rId100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8.xml"/><Relationship Id="rId72" Type="http://schemas.openxmlformats.org/officeDocument/2006/relationships/slide" Target="slides/slide49.xml"/><Relationship Id="rId80" Type="http://schemas.openxmlformats.org/officeDocument/2006/relationships/slide" Target="slides/slide57.xml"/><Relationship Id="rId85" Type="http://schemas.openxmlformats.org/officeDocument/2006/relationships/slide" Target="slides/slide62.xml"/><Relationship Id="rId93" Type="http://schemas.openxmlformats.org/officeDocument/2006/relationships/slide" Target="slides/slide70.xml"/><Relationship Id="rId9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slide" Target="slides/slide15.xml"/><Relationship Id="rId46" Type="http://schemas.openxmlformats.org/officeDocument/2006/relationships/slide" Target="slides/slide23.xml"/><Relationship Id="rId59" Type="http://schemas.openxmlformats.org/officeDocument/2006/relationships/slide" Target="slides/slide36.xml"/><Relationship Id="rId67" Type="http://schemas.openxmlformats.org/officeDocument/2006/relationships/slide" Target="slides/slide44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8.xml"/><Relationship Id="rId54" Type="http://schemas.openxmlformats.org/officeDocument/2006/relationships/slide" Target="slides/slide31.xml"/><Relationship Id="rId62" Type="http://schemas.openxmlformats.org/officeDocument/2006/relationships/slide" Target="slides/slide39.xml"/><Relationship Id="rId70" Type="http://schemas.openxmlformats.org/officeDocument/2006/relationships/slide" Target="slides/slide47.xml"/><Relationship Id="rId75" Type="http://schemas.openxmlformats.org/officeDocument/2006/relationships/slide" Target="slides/slide52.xml"/><Relationship Id="rId83" Type="http://schemas.openxmlformats.org/officeDocument/2006/relationships/slide" Target="slides/slide60.xml"/><Relationship Id="rId88" Type="http://schemas.openxmlformats.org/officeDocument/2006/relationships/slide" Target="slides/slide65.xml"/><Relationship Id="rId91" Type="http://schemas.openxmlformats.org/officeDocument/2006/relationships/slide" Target="slides/slide68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slide" Target="slides/slide13.xml"/><Relationship Id="rId49" Type="http://schemas.openxmlformats.org/officeDocument/2006/relationships/slide" Target="slides/slide26.xml"/><Relationship Id="rId57" Type="http://schemas.openxmlformats.org/officeDocument/2006/relationships/slide" Target="slides/slide3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8.xml"/><Relationship Id="rId44" Type="http://schemas.openxmlformats.org/officeDocument/2006/relationships/slide" Target="slides/slide21.xml"/><Relationship Id="rId52" Type="http://schemas.openxmlformats.org/officeDocument/2006/relationships/slide" Target="slides/slide29.xml"/><Relationship Id="rId60" Type="http://schemas.openxmlformats.org/officeDocument/2006/relationships/slide" Target="slides/slide37.xml"/><Relationship Id="rId65" Type="http://schemas.openxmlformats.org/officeDocument/2006/relationships/slide" Target="slides/slide42.xml"/><Relationship Id="rId73" Type="http://schemas.openxmlformats.org/officeDocument/2006/relationships/slide" Target="slides/slide50.xml"/><Relationship Id="rId78" Type="http://schemas.openxmlformats.org/officeDocument/2006/relationships/slide" Target="slides/slide55.xml"/><Relationship Id="rId81" Type="http://schemas.openxmlformats.org/officeDocument/2006/relationships/slide" Target="slides/slide58.xml"/><Relationship Id="rId86" Type="http://schemas.openxmlformats.org/officeDocument/2006/relationships/slide" Target="slides/slide63.xml"/><Relationship Id="rId94" Type="http://schemas.openxmlformats.org/officeDocument/2006/relationships/slide" Target="slides/slide71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400" b="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chapter7.ppt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9675" y="0"/>
            <a:ext cx="2867025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670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9675" y="9320213"/>
            <a:ext cx="286702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 smtClean="0"/>
            </a:lvl1pPr>
          </a:lstStyle>
          <a:p>
            <a:pPr>
              <a:defRPr/>
            </a:pPr>
            <a:fld id="{8B022F27-68B0-7A42-927A-BEB1D9241D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Chapter Name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anose="02020603050405020304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62E7AF9-C22E-D741-B35B-621D0E1B47A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936614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91240B29-F687-4f45-9708-019B960494DF}"/>
            <a:ext uri="{AF507438-7753-43e0-B8FC-AC1667EBCBE1}"/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335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36600"/>
            <a:ext cx="4902200" cy="3678238"/>
          </a:xfrm>
          <a:ln/>
        </p:spPr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4660900"/>
            <a:ext cx="5292725" cy="4413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639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31877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073940"/>
      </p:ext>
    </p:extLst>
  </p:cSld>
  <p:clrMapOvr>
    <a:masterClrMapping/>
  </p:clrMapOvr>
  <p:transition>
    <p:fade/>
  </p:transition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866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70163"/>
      </p:ext>
    </p:extLst>
  </p:cSld>
  <p:clrMapOvr>
    <a:masterClrMapping/>
  </p:clrMapOvr>
  <p:transition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657199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3387981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548899"/>
      </p:ext>
    </p:extLst>
  </p:cSld>
  <p:clrMapOvr>
    <a:masterClrMapping/>
  </p:clrMapOvr>
  <p:transition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252996"/>
      </p:ext>
    </p:extLst>
  </p:cSld>
  <p:clrMapOvr>
    <a:masterClrMapping/>
  </p:clrMapOvr>
  <p:transition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41222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739299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713773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7281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915667"/>
      </p:ext>
    </p:extLst>
  </p:cSld>
  <p:clrMapOvr>
    <a:masterClrMapping/>
  </p:clrMapOvr>
  <p:transition>
    <p:fade/>
  </p:transition>
  <p:hf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739668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87190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681095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116466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4365084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6911340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422090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27684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344337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02904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755936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379107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306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17445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1975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669179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18418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5706887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3089412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10334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44818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60604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783898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1659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3522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262009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02336"/>
      </p:ext>
    </p:extLst>
  </p:cSld>
  <p:clrMapOvr>
    <a:masterClrMapping/>
  </p:clrMapOvr>
  <p:transition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5210"/>
      </p:ext>
    </p:extLst>
  </p:cSld>
  <p:clrMapOvr>
    <a:masterClrMapping/>
  </p:clrMapOvr>
  <p:transition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6342"/>
      </p:ext>
    </p:extLst>
  </p:cSld>
  <p:clrMapOvr>
    <a:masterClrMapping/>
  </p:clrMapOvr>
  <p:transition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5746758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235128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878206"/>
      </p:ext>
    </p:extLst>
  </p:cSld>
  <p:clrMapOvr>
    <a:masterClrMapping/>
  </p:clrMapOvr>
  <p:transition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319301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56190"/>
      </p:ext>
    </p:extLst>
  </p:cSld>
  <p:clrMapOvr>
    <a:masterClrMapping/>
  </p:clrMapOvr>
  <p:transition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280524"/>
      </p:ext>
    </p:extLst>
  </p:cSld>
  <p:clrMapOvr>
    <a:masterClrMapping/>
  </p:clrMapOvr>
  <p:transition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0205F-8A9A-E146-95F2-378AC7818CB7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A6B49BC-7AE5-8848-9650-2D48FF65D3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68820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54BD-819E-AF43-AB07-35F8E7EC5078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ECE63-5348-624A-87C7-9CF438A83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69771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E970E-704A-6A4A-A364-CBB2E0BA1BFC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5240F-7E28-574E-B022-BB503DA9C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666737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FF7FD-C934-7645-93F3-6B68F7B343E5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78ABE-A06B-6945-A2E6-9FAE91073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57532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83058-0CC6-1B4E-865F-78422EDA0A23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358A-568B-6649-BF3D-A1F72EC1A6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012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CA35E-4EE8-4F4F-A02E-09FCED80BACE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D3A33-DAE8-364D-9C9D-E27D8736D7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6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875E6-911F-FC4A-AA73-C95225FF0BEA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909CA-944A-E144-AE70-29CC5CCC23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404459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CE2DA-19AD-C649-942E-AB2DE47CF19F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338EC-0F55-EE45-88C0-F220E66681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51772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35E9-2214-ED43-BF54-0EF99BF7F326}" type="datetime4">
              <a:rPr lang="en-US"/>
              <a:pPr>
                <a:defRPr/>
              </a:pPr>
              <a:t>October 12, 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1E1476F-73B2-4441-87B7-AAF56D3D0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10858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366CC-87D9-1942-B7C4-8268D48D292F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D88AB-5121-8045-A17A-ABC7D44497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12299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D8F1-F45B-1C45-9021-0BFEF4C8D744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6A2F-2C8F-9548-A603-E448657D18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9559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172200"/>
            <a:ext cx="1905000" cy="457200"/>
          </a:xfrm>
        </p:spPr>
        <p:txBody>
          <a:bodyPr anchor="t"/>
          <a:lstStyle>
            <a:lvl1pPr>
              <a:defRPr/>
            </a:lvl1pPr>
          </a:lstStyle>
          <a:p>
            <a:pPr>
              <a:defRPr/>
            </a:pPr>
            <a:fld id="{39C28E2B-C773-AE4A-AB4B-15E35D98B8B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6288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59398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4622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68111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29549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897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06725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38564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322404"/>
      </p:ext>
    </p:extLst>
  </p:cSld>
  <p:clrMapOvr>
    <a:masterClrMapping/>
  </p:clrMapOvr>
  <p:transition>
    <p:fade/>
  </p:transition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55590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461750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6813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50295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82915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56598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0766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3808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30854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38846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96444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110197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9507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59355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228804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376348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227861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7362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7127828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88734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957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55763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5996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556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35434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42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2331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61381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26760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932180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392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7892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11461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193899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25661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7373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8672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044878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1130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2932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78736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0079444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424862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76485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7854538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82139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905408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03465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hite 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850"/>
            <a:ext cx="762317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 rtlCol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  <a:defRPr lang="en-US" sz="10000" b="0" i="1" kern="1200" baseline="0" dirty="0" smtClean="0">
                <a:ln>
                  <a:solidFill>
                    <a:schemeClr val="tx1">
                      <a:alpha val="21000"/>
                    </a:schemeClr>
                  </a:solidFill>
                </a:ln>
                <a:gradFill>
                  <a:gsLst>
                    <a:gs pos="6000">
                      <a:schemeClr val="accent4">
                        <a:lumMod val="75000"/>
                      </a:schemeClr>
                    </a:gs>
                    <a:gs pos="50000">
                      <a:schemeClr val="accent4">
                        <a:lumMod val="50000"/>
                      </a:schemeClr>
                    </a:gs>
                    <a:gs pos="100000">
                      <a:schemeClr val="bg2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effectLst>
                  <a:outerShdw blurRad="139700" dir="16200000" rotWithShape="0">
                    <a:schemeClr val="tx1">
                      <a:alpha val="34000"/>
                    </a:schemeClr>
                  </a:outerShdw>
                </a:effectLst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7400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58670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73416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3258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9412924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416763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1860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442062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79292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811972"/>
      </p:ext>
    </p:extLst>
  </p:cSld>
  <p:clrMapOvr>
    <a:masterClrMapping/>
  </p:clrMapOvr>
  <p:transition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858000" y="61722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EEC72C9-D830-5B4F-90D4-5C3A740575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00738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05624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1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62600"/>
      </p:ext>
    </p:extLst>
  </p:cSld>
  <p:clrMapOvr>
    <a:masterClrMapping/>
  </p:clrMapOvr>
  <p:transition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6532036"/>
      </p:ext>
    </p:extLst>
  </p:cSld>
  <p:clrMapOvr>
    <a:masterClrMapping/>
  </p:clrMapOvr>
  <p:transition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433452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11899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1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1937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2436840"/>
      </p:ext>
    </p:extLst>
  </p:cSld>
  <p:clrMapOvr>
    <a:masterClrMapping/>
  </p:clrMapOvr>
  <p:transition>
    <p:fade/>
  </p:transition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145550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5947468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290071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7900973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647625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lIns="152394" tIns="76197" rIns="152394" bIns="76197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5905385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03881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930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808933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8458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7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image" Target="../media/image12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8.png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96.xml"/><Relationship Id="rId4" Type="http://schemas.openxmlformats.org/officeDocument/2006/relationships/image" Target="../media/image6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8.pn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08.xml"/><Relationship Id="rId4" Type="http://schemas.openxmlformats.org/officeDocument/2006/relationships/image" Target="../media/image6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8.png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20.xml"/><Relationship Id="rId4" Type="http://schemas.openxmlformats.org/officeDocument/2006/relationships/image" Target="../media/image6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2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132.xml"/><Relationship Id="rId4" Type="http://schemas.openxmlformats.org/officeDocument/2006/relationships/image" Target="../media/image6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9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3" descr="bottomba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409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410" r:id="rId10"/>
    <p:sldLayoutId id="2147484411" r:id="rId11"/>
  </p:sldLayoutIdLst>
  <p:transition>
    <p:fade/>
  </p:transition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ＭＳ Ｐゴシック" charset="0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ＭＳ Ｐゴシック" charset="0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ＭＳ Ｐゴシック" charset="0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3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5364" name="Picture 3" descr="bottomba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421" r:id="rId2"/>
    <p:sldLayoutId id="2147484332" r:id="rId3"/>
    <p:sldLayoutId id="2147484333" r:id="rId4"/>
    <p:sldLayoutId id="2147484334" r:id="rId5"/>
    <p:sldLayoutId id="2147484335" r:id="rId6"/>
    <p:sldLayoutId id="2147484336" r:id="rId7"/>
    <p:sldLayoutId id="2147484337" r:id="rId8"/>
    <p:sldLayoutId id="2147484338" r:id="rId9"/>
    <p:sldLayoutId id="2147484422" r:id="rId10"/>
    <p:sldLayoutId id="2147484423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ＭＳ Ｐゴシック" charset="0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88068" name="Picture 3" descr="bottomba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39" r:id="rId1"/>
    <p:sldLayoutId id="2147484425" r:id="rId2"/>
    <p:sldLayoutId id="2147484340" r:id="rId3"/>
    <p:sldLayoutId id="2147484341" r:id="rId4"/>
    <p:sldLayoutId id="2147484342" r:id="rId5"/>
    <p:sldLayoutId id="2147484343" r:id="rId6"/>
    <p:sldLayoutId id="2147484344" r:id="rId7"/>
    <p:sldLayoutId id="2147484345" r:id="rId8"/>
    <p:sldLayoutId id="2147484346" r:id="rId9"/>
    <p:sldLayoutId id="2147484426" r:id="rId10"/>
    <p:sldLayoutId id="2147484427" r:id="rId11"/>
    <p:sldLayoutId id="2147484429" r:id="rId12"/>
  </p:sldLayoutIdLst>
  <p:transition>
    <p:fade/>
  </p:transition>
  <p:hf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90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7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01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48" r:id="rId1"/>
    <p:sldLayoutId id="2147484349" r:id="rId2"/>
    <p:sldLayoutId id="2147484350" r:id="rId3"/>
    <p:sldLayoutId id="2147484351" r:id="rId4"/>
    <p:sldLayoutId id="2147484352" r:id="rId5"/>
    <p:sldLayoutId id="2147484353" r:id="rId6"/>
    <p:sldLayoutId id="2147484354" r:id="rId7"/>
    <p:sldLayoutId id="2147484355" r:id="rId8"/>
    <p:sldLayoutId id="2147484356" r:id="rId9"/>
    <p:sldLayoutId id="2147484430" r:id="rId10"/>
    <p:sldLayoutId id="2147484431" r:id="rId1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11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8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1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432" r:id="rId10"/>
    <p:sldLayoutId id="2147484433" r:id="rId1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318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42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0" r:id="rId1"/>
    <p:sldLayoutId id="2147484371" r:id="rId2"/>
    <p:sldLayoutId id="2147484372" r:id="rId3"/>
    <p:sldLayoutId id="2147484373" r:id="rId4"/>
    <p:sldLayoutId id="2147484374" r:id="rId5"/>
    <p:sldLayoutId id="2147484375" r:id="rId6"/>
    <p:sldLayoutId id="2147484376" r:id="rId7"/>
    <p:sldLayoutId id="2147484377" r:id="rId8"/>
    <p:sldLayoutId id="2147484378" r:id="rId9"/>
    <p:sldLayoutId id="2147484379" r:id="rId10"/>
    <p:sldLayoutId id="2147484380" r:id="rId1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52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2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MS PGothic" pitchFamily="34" charset="-128"/>
          <a:cs typeface="Arial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ＭＳ Ｐゴシック" charset="0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ＭＳ Ｐゴシック" charset="0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2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96260" name="Picture 3" descr="bottomba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434" r:id="rId2"/>
    <p:sldLayoutId id="2147484384" r:id="rId3"/>
    <p:sldLayoutId id="2147484385" r:id="rId4"/>
    <p:sldLayoutId id="2147484386" r:id="rId5"/>
    <p:sldLayoutId id="2147484387" r:id="rId6"/>
    <p:sldLayoutId id="2147484388" r:id="rId7"/>
    <p:sldLayoutId id="2147484389" r:id="rId8"/>
    <p:sldLayoutId id="2147484390" r:id="rId9"/>
    <p:sldLayoutId id="2147484435" r:id="rId10"/>
    <p:sldLayoutId id="2147484436" r:id="rId1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72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1" r:id="rId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MS PGothic" pitchFamily="34" charset="-128"/>
          <a:cs typeface="Courier New" pitchFamily="49" charset="0"/>
        </a:defRPr>
      </a:lvl1pPr>
      <a:lvl2pPr marL="384175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83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98308" name="Picture 3" descr="bottomba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438" r:id="rId2"/>
    <p:sldLayoutId id="2147484393" r:id="rId3"/>
    <p:sldLayoutId id="2147484394" r:id="rId4"/>
    <p:sldLayoutId id="2147484395" r:id="rId5"/>
    <p:sldLayoutId id="2147484396" r:id="rId6"/>
    <p:sldLayoutId id="2147484397" r:id="rId7"/>
    <p:sldLayoutId id="2147484398" r:id="rId8"/>
    <p:sldLayoutId id="2147484399" r:id="rId9"/>
    <p:sldLayoutId id="2147484439" r:id="rId10"/>
    <p:sldLayoutId id="2147484440" r:id="rId11"/>
  </p:sldLayoutIdLst>
  <p:transition>
    <p:fade/>
  </p:transition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MS PGothic" pitchFamily="34" charset="-128"/>
          <a:cs typeface="Arial" pitchFamily="34" charset="0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MS PGothic" pitchFamily="34" charset="-128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914400" indent="-3968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258888" indent="-344488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4963" indent="-346075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941513" indent="-336550" algn="l" defTabSz="912813" rtl="0" fontAlgn="base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93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fld id="{05BFE819-9C61-B246-ADE2-4AD109321C64}" type="datetime4">
              <a:rPr lang="en-US"/>
              <a:pPr>
                <a:defRPr/>
              </a:pPr>
              <a:t>October 12,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4F86D79-F315-3343-801F-D5FCFE6D93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400" r:id="rId2"/>
    <p:sldLayoutId id="2147484401" r:id="rId3"/>
    <p:sldLayoutId id="2147484402" r:id="rId4"/>
    <p:sldLayoutId id="2147484403" r:id="rId5"/>
    <p:sldLayoutId id="2147484404" r:id="rId6"/>
    <p:sldLayoutId id="2147484405" r:id="rId7"/>
    <p:sldLayoutId id="2147484406" r:id="rId8"/>
    <p:sldLayoutId id="2147484443" r:id="rId9"/>
    <p:sldLayoutId id="2147484407" r:id="rId10"/>
    <p:sldLayoutId id="2147484408" r:id="rId11"/>
    <p:sldLayoutId id="2147484444" r:id="rId12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algn="l" rtl="0" fontAlgn="base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413" r:id="rId10"/>
    <p:sldLayoutId id="2147484414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1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ＭＳ Ｐゴシック" charset="0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98" r:id="rId1"/>
    <p:sldLayoutId id="2147484299" r:id="rId2"/>
    <p:sldLayoutId id="2147484300" r:id="rId3"/>
    <p:sldLayoutId id="2147484301" r:id="rId4"/>
    <p:sldLayoutId id="2147484302" r:id="rId5"/>
    <p:sldLayoutId id="2147484303" r:id="rId6"/>
    <p:sldLayoutId id="2147484304" r:id="rId7"/>
    <p:sldLayoutId id="2147484305" r:id="rId8"/>
    <p:sldLayoutId id="2147484306" r:id="rId9"/>
    <p:sldLayoutId id="2147484415" r:id="rId10"/>
    <p:sldLayoutId id="2147484416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8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ＭＳ Ｐゴシック" charset="0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50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white rectang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4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22313" y="1905000"/>
            <a:ext cx="80406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kern="1200" spc="-125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ＭＳ Ｐゴシック" charset="0"/>
          <a:cs typeface="Arial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3000" b="1" kern="1200">
          <a:solidFill>
            <a:schemeClr val="tx1"/>
          </a:solidFill>
          <a:latin typeface="Courier New" pitchFamily="49" charset="0"/>
          <a:ea typeface="ＭＳ Ｐゴシック" charset="0"/>
          <a:cs typeface="Courier New" pitchFamily="49" charset="0"/>
        </a:defRPr>
      </a:lvl1pPr>
      <a:lvl2pPr marL="384175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8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2pPr>
      <a:lvl3pPr marL="760413" indent="-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3pPr>
      <a:lvl4pPr marL="1093788" indent="63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4pPr>
      <a:lvl5pPr marL="1425575" indent="40322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charset="0"/>
        <a:defRPr sz="2400" b="1" kern="1200">
          <a:solidFill>
            <a:schemeClr val="tx1"/>
          </a:solidFill>
          <a:latin typeface="Courier New" pitchFamily="49" charset="0"/>
          <a:ea typeface="Courier New" charset="0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5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1412875"/>
            <a:ext cx="8382000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1268" name="Picture 3" descr="bottombar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2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22" r:id="rId1"/>
    <p:sldLayoutId id="2147484417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418" r:id="rId10"/>
    <p:sldLayoutId id="2147484419" r:id="rId11"/>
  </p:sldLayoutIdLst>
  <p:transition>
    <p:fade/>
  </p:transition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800" spc="-150" dirty="0">
          <a:ln w="3175">
            <a:noFill/>
          </a:ln>
          <a:solidFill>
            <a:srgbClr val="005825"/>
          </a:solidFill>
          <a:latin typeface="+mj-lt"/>
          <a:ea typeface="ＭＳ Ｐゴシック" charset="0"/>
          <a:cs typeface="Arial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ea typeface="ＭＳ Ｐゴシック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rgbClr val="005825"/>
          </a:solidFill>
          <a:latin typeface="Calibri" pitchFamily="34" charset="0"/>
          <a:cs typeface="Arial" pitchFamily="34" charset="0"/>
        </a:defRPr>
      </a:lvl9pPr>
    </p:titleStyle>
    <p:bodyStyle>
      <a:lvl1pPr marL="396875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14400" indent="-3968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58888" indent="-344488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4963" indent="-346075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941513" indent="-336550" algn="l" defTabSz="912813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6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4572000"/>
          </a:xfrm>
        </p:spPr>
        <p:txBody>
          <a:bodyPr/>
          <a:lstStyle/>
          <a:p>
            <a:pPr defTabSz="914363" fontAlgn="auto">
              <a:spcAft>
                <a:spcPts val="0"/>
              </a:spcAft>
              <a:defRPr/>
            </a:pPr>
            <a:r>
              <a:rPr lang="en-GB" dirty="0">
                <a:latin typeface="Times" pitchFamily="18" charset="0"/>
                <a:ea typeface="+mn-ea"/>
              </a:rPr>
              <a:t>Chapter 7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altLang="en-US" b="1">
                <a:solidFill>
                  <a:srgbClr val="000000"/>
                </a:solidFill>
                <a:latin typeface="Times" charset="0"/>
                <a:ea typeface="ＭＳ Ｐゴシック" charset="-128"/>
              </a:rPr>
              <a:t>SQL – Data Definition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solidFill>
                  <a:srgbClr val="000000"/>
                </a:solidFill>
                <a:latin typeface="Times New Roman" charset="0"/>
              </a:rPr>
              <a:t>Pearson Education © 2014</a:t>
            </a:r>
          </a:p>
        </p:txBody>
      </p:sp>
      <p:sp>
        <p:nvSpPr>
          <p:cNvPr id="20484" name="Line 2"/>
          <p:cNvSpPr>
            <a:spLocks noChangeShapeType="1"/>
          </p:cNvSpPr>
          <p:nvPr/>
        </p:nvSpPr>
        <p:spPr bwMode="auto">
          <a:xfrm>
            <a:off x="26988" y="3429000"/>
            <a:ext cx="7974012" cy="0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4"/>
          <a:stretch>
            <a:fillRect/>
          </a:stretch>
        </p:blipFill>
        <p:spPr bwMode="auto">
          <a:xfrm>
            <a:off x="5580063" y="3716338"/>
            <a:ext cx="29464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1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cs typeface="Calibri"/>
              </a:rPr>
              <a:t>Domain Constraints</a:t>
            </a:r>
            <a:br>
              <a:rPr sz="4000" b="1">
                <a:cs typeface="Calibri"/>
              </a:rPr>
            </a:br>
            <a:endParaRPr sz="4000"/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817563"/>
            <a:ext cx="9036496" cy="6040437"/>
          </a:xfrm>
        </p:spPr>
        <p:txBody>
          <a:bodyPr/>
          <a:lstStyle/>
          <a:p>
            <a:pPr marL="1031875" lvl="1" indent="-514350" algn="just">
              <a:buFontTx/>
              <a:buAutoNum type="alphaLcParenBoth"/>
            </a:pPr>
            <a:r>
              <a:rPr lang="en-US" altLang="en-US" sz="2400" b="1" u="sng" dirty="0">
                <a:ea typeface="Arial" charset="0"/>
                <a:cs typeface="Arial" charset="0"/>
              </a:rPr>
              <a:t>CHECK</a:t>
            </a:r>
            <a:endParaRPr lang="en-US" altLang="en-US" sz="2400" b="1" dirty="0"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2200" i="1" dirty="0">
                <a:ea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sz="2200" i="1" dirty="0">
                <a:ea typeface="Arial" charset="0"/>
                <a:cs typeface="Arial" charset="0"/>
              </a:rPr>
              <a:t>Syntax:   </a:t>
            </a:r>
          </a:p>
          <a:p>
            <a:pPr>
              <a:buFontTx/>
              <a:buNone/>
            </a:pPr>
            <a:r>
              <a:rPr lang="en-US" altLang="en-US" sz="2200" b="0" dirty="0">
                <a:ea typeface="Arial" charset="0"/>
                <a:cs typeface="Arial" charset="0"/>
              </a:rPr>
              <a:t>            CHECK (search condition)</a:t>
            </a:r>
          </a:p>
          <a:p>
            <a:pPr>
              <a:buFontTx/>
              <a:buNone/>
            </a:pPr>
            <a:r>
              <a:rPr lang="en-US" altLang="en-US" sz="2200" i="1" dirty="0">
                <a:ea typeface="Arial" charset="0"/>
                <a:cs typeface="Arial" charset="0"/>
              </a:rPr>
              <a:t>	</a:t>
            </a:r>
          </a:p>
          <a:p>
            <a:pPr>
              <a:buFontTx/>
              <a:buNone/>
            </a:pPr>
            <a:r>
              <a:rPr lang="en-US" altLang="en-US" sz="2200" i="1" dirty="0">
                <a:ea typeface="Arial" charset="0"/>
                <a:cs typeface="Arial" charset="0"/>
              </a:rPr>
              <a:t>Example:   </a:t>
            </a:r>
            <a:endParaRPr lang="en-US" altLang="en-US" sz="2200" dirty="0"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sz="2200" b="0" dirty="0">
                <a:ea typeface="Arial" charset="0"/>
                <a:cs typeface="Arial" charset="0"/>
              </a:rPr>
              <a:t>              sex  CHAR  NOT NULL  </a:t>
            </a:r>
          </a:p>
          <a:p>
            <a:pPr>
              <a:buFontTx/>
              <a:buNone/>
            </a:pPr>
            <a:r>
              <a:rPr lang="en-US" altLang="en-US" sz="2200" b="0" dirty="0">
                <a:ea typeface="Arial" charset="0"/>
                <a:cs typeface="Arial" charset="0"/>
              </a:rPr>
              <a:t>                     CHECK  (sex  In  (</a:t>
            </a:r>
            <a:r>
              <a:rPr lang="ja-JP" altLang="en-US" sz="2200" b="0" dirty="0">
                <a:ea typeface="Arial" charset="0"/>
                <a:cs typeface="Arial" charset="0"/>
              </a:rPr>
              <a:t>‘</a:t>
            </a:r>
            <a:r>
              <a:rPr lang="en-US" altLang="ja-JP" sz="2200" b="0" dirty="0">
                <a:ea typeface="Arial" charset="0"/>
                <a:cs typeface="Arial" charset="0"/>
              </a:rPr>
              <a:t>M</a:t>
            </a:r>
            <a:r>
              <a:rPr lang="ja-JP" altLang="en-US" sz="2200" b="0" dirty="0">
                <a:ea typeface="Arial" charset="0"/>
                <a:cs typeface="Arial" charset="0"/>
              </a:rPr>
              <a:t>’</a:t>
            </a:r>
            <a:r>
              <a:rPr lang="en-US" altLang="ja-JP" sz="2200" b="0" dirty="0">
                <a:ea typeface="Arial" charset="0"/>
                <a:cs typeface="Arial" charset="0"/>
              </a:rPr>
              <a:t>, </a:t>
            </a:r>
            <a:r>
              <a:rPr lang="ja-JP" altLang="en-US" sz="2200" b="0" dirty="0">
                <a:ea typeface="Arial" charset="0"/>
                <a:cs typeface="Arial" charset="0"/>
              </a:rPr>
              <a:t>‘</a:t>
            </a:r>
            <a:r>
              <a:rPr lang="en-US" altLang="ja-JP" sz="2200" b="0" dirty="0">
                <a:ea typeface="Arial" charset="0"/>
                <a:cs typeface="Arial" charset="0"/>
              </a:rPr>
              <a:t>F</a:t>
            </a:r>
            <a:r>
              <a:rPr lang="ja-JP" altLang="en-US" sz="2200" b="0" dirty="0">
                <a:ea typeface="Arial" charset="0"/>
                <a:cs typeface="Arial" charset="0"/>
              </a:rPr>
              <a:t>’</a:t>
            </a:r>
            <a:r>
              <a:rPr lang="en-US" altLang="ja-JP" sz="2200" b="0" dirty="0">
                <a:ea typeface="Arial" charset="0"/>
                <a:cs typeface="Arial" charset="0"/>
              </a:rPr>
              <a:t>))</a:t>
            </a:r>
          </a:p>
          <a:p>
            <a:pPr>
              <a:buFontTx/>
              <a:buNone/>
            </a:pPr>
            <a:r>
              <a:rPr lang="en-US" altLang="en-US" sz="2200" b="0" dirty="0">
                <a:ea typeface="Arial" charset="0"/>
                <a:cs typeface="Arial" charset="0"/>
              </a:rPr>
              <a:t>	salary  DECIMAL  NOT NULL</a:t>
            </a:r>
          </a:p>
          <a:p>
            <a:pPr>
              <a:buFontTx/>
              <a:buNone/>
            </a:pPr>
            <a:r>
              <a:rPr lang="en-US" altLang="en-US" sz="2200" b="0" dirty="0">
                <a:ea typeface="Arial" charset="0"/>
                <a:cs typeface="Arial" charset="0"/>
              </a:rPr>
              <a:t>	       CHECK  (salary &gt; 10000);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 dirty="0">
                <a:ea typeface="Arial" charset="0"/>
                <a:cs typeface="Arial" charset="0"/>
              </a:rPr>
              <a:t>	</a:t>
            </a:r>
            <a:r>
              <a:rPr lang="en-US" altLang="en-US" sz="2400" b="0" dirty="0" err="1">
                <a:ea typeface="Arial" charset="0"/>
                <a:cs typeface="Arial" charset="0"/>
              </a:rPr>
              <a:t>bno</a:t>
            </a:r>
            <a:r>
              <a:rPr lang="en-US" altLang="en-US" sz="2400" b="0" dirty="0">
                <a:ea typeface="Arial" charset="0"/>
                <a:cs typeface="Arial" charset="0"/>
              </a:rPr>
              <a:t> INT</a:t>
            </a:r>
          </a:p>
          <a:p>
            <a:pPr>
              <a:lnSpc>
                <a:spcPct val="110000"/>
              </a:lnSpc>
              <a:buFontTx/>
              <a:buNone/>
            </a:pPr>
            <a:r>
              <a:rPr lang="en-US" altLang="en-US" sz="2400" dirty="0">
                <a:ea typeface="Arial" charset="0"/>
                <a:cs typeface="Arial" charset="0"/>
              </a:rPr>
              <a:t>	    </a:t>
            </a:r>
            <a:r>
              <a:rPr lang="en-US" altLang="en-US" sz="2400" b="0" dirty="0">
                <a:ea typeface="Arial" charset="0"/>
                <a:cs typeface="Arial" charset="0"/>
              </a:rPr>
              <a:t>CHECK ( </a:t>
            </a:r>
            <a:r>
              <a:rPr lang="en-US" altLang="en-US" sz="2400" b="0" dirty="0" err="1">
                <a:ea typeface="Arial" charset="0"/>
                <a:cs typeface="Arial" charset="0"/>
              </a:rPr>
              <a:t>bno</a:t>
            </a:r>
            <a:r>
              <a:rPr lang="en-US" altLang="en-US" sz="2400" b="0" dirty="0">
                <a:ea typeface="Arial" charset="0"/>
                <a:cs typeface="Arial" charset="0"/>
              </a:rPr>
              <a:t> IN ( SELECT </a:t>
            </a:r>
            <a:r>
              <a:rPr lang="en-US" altLang="en-US" sz="2400" b="0" dirty="0" err="1">
                <a:ea typeface="Arial" charset="0"/>
                <a:cs typeface="Arial" charset="0"/>
              </a:rPr>
              <a:t>branchno</a:t>
            </a:r>
            <a:r>
              <a:rPr lang="en-US" altLang="en-US" sz="2400" b="0" dirty="0">
                <a:ea typeface="Arial" charset="0"/>
                <a:cs typeface="Arial" charset="0"/>
              </a:rPr>
              <a:t> FROM  branch))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 altLang="en-US" dirty="0"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1117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>
                <a:cs typeface="Calibri"/>
              </a:rPr>
              <a:t>Domain</a:t>
            </a:r>
            <a:r>
              <a:rPr lang="en-US" sz="4000" b="1" dirty="0">
                <a:cs typeface="Calibri"/>
              </a:rPr>
              <a:t> </a:t>
            </a:r>
            <a:r>
              <a:rPr sz="4000" b="1" dirty="0">
                <a:cs typeface="Calibri"/>
              </a:rPr>
              <a:t>Constraints</a:t>
            </a:r>
            <a:br>
              <a:rPr sz="4000" b="1" dirty="0">
                <a:cs typeface="Calibri"/>
              </a:rPr>
            </a:br>
            <a:endParaRPr sz="4000" b="1" dirty="0">
              <a:ea typeface="+mn-ea"/>
            </a:endParaRP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238750"/>
          </a:xfrm>
        </p:spPr>
        <p:txBody>
          <a:bodyPr/>
          <a:lstStyle/>
          <a:p>
            <a:pPr marL="765175" lvl="1" indent="-487363" algn="just">
              <a:buFontTx/>
              <a:buNone/>
            </a:pPr>
            <a:r>
              <a:rPr lang="en-US" altLang="en-US" b="1">
                <a:solidFill>
                  <a:schemeClr val="tx2"/>
                </a:solidFill>
                <a:ea typeface="ＭＳ Ｐゴシック" charset="-128"/>
              </a:rPr>
              <a:t>(b) </a:t>
            </a:r>
            <a:r>
              <a:rPr lang="en-US" altLang="en-US" sz="2400" b="1" u="sng">
                <a:ea typeface="ＭＳ Ｐゴシック" charset="-128"/>
              </a:rPr>
              <a:t>CREATE DOMAIN</a:t>
            </a:r>
          </a:p>
          <a:p>
            <a:pPr marL="765175" lvl="1" indent="-487363" algn="just">
              <a:buFontTx/>
              <a:buNone/>
            </a:pPr>
            <a:r>
              <a:rPr lang="en-US" altLang="en-US" sz="2200" b="1" i="1">
                <a:ea typeface="ＭＳ Ｐゴシック" charset="-128"/>
              </a:rPr>
              <a:t>	</a:t>
            </a:r>
          </a:p>
          <a:p>
            <a:pPr marL="765175" lvl="1" indent="-487363" algn="just">
              <a:buFontTx/>
              <a:buNone/>
            </a:pPr>
            <a:r>
              <a:rPr lang="en-US" altLang="en-US" sz="2200" b="1" i="1">
                <a:ea typeface="ＭＳ Ｐゴシック" charset="-128"/>
              </a:rPr>
              <a:t> Syntax:</a:t>
            </a:r>
          </a:p>
          <a:p>
            <a:pPr marL="1184275" lvl="2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CREATE DOMAIN DomainName [AS] dataType</a:t>
            </a:r>
          </a:p>
          <a:p>
            <a:pPr marL="1184275" lvl="2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[DEFAULT defaultOption]</a:t>
            </a:r>
          </a:p>
          <a:p>
            <a:pPr marL="1184275" lvl="2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[CHECK (searchCondition)];</a:t>
            </a:r>
          </a:p>
          <a:p>
            <a:pPr marL="87313" indent="-87313" algn="just"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marL="87313" indent="-87313" algn="just">
              <a:buFont typeface="Monotype Sorts" charset="2"/>
              <a:buNone/>
            </a:pPr>
            <a:r>
              <a:rPr lang="en-US" altLang="en-US" sz="2200" i="1">
                <a:ea typeface="ＭＳ Ｐゴシック" charset="-128"/>
              </a:rPr>
              <a:t>	     Example:</a:t>
            </a:r>
          </a:p>
          <a:p>
            <a:pPr marL="765175" lvl="1" indent="-487363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  <a:p>
            <a:pPr marL="765175" lvl="1" indent="-487363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</a:t>
            </a:r>
            <a:r>
              <a:rPr lang="en-US" altLang="en-US" sz="2200">
                <a:ea typeface="ＭＳ Ｐゴシック" charset="-128"/>
              </a:rPr>
              <a:t>CREATE DOMAIN SexType AS CHAR</a:t>
            </a:r>
          </a:p>
          <a:p>
            <a:pPr marL="765175" lvl="1" indent="-487363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	CHECK (VALUE IN (‘M’, ‘F’));</a:t>
            </a:r>
          </a:p>
          <a:p>
            <a:pPr marL="765175" lvl="1" indent="-487363" algn="just">
              <a:buFontTx/>
              <a:buNone/>
            </a:pPr>
            <a:endParaRPr lang="en-US" altLang="en-US" sz="2400">
              <a:ea typeface="ＭＳ Ｐゴシック" charset="-128"/>
            </a:endParaRP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2970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880524D2-A258-FE4E-8EEB-432E64B5232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210425" cy="13716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Integrity Enhancement Feature</a:t>
            </a:r>
            <a:r>
              <a:rPr sz="4000" b="1" i="1">
                <a:ea typeface="+mn-ea"/>
              </a:rPr>
              <a:t> </a:t>
            </a:r>
            <a:r>
              <a:rPr b="1" i="1">
                <a:ea typeface="+mn-ea"/>
              </a:rPr>
              <a:t>	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743075"/>
            <a:ext cx="8153400" cy="3270250"/>
          </a:xfrm>
        </p:spPr>
        <p:txBody>
          <a:bodyPr/>
          <a:lstStyle/>
          <a:p>
            <a:pPr algn="just">
              <a:lnSpc>
                <a:spcPct val="20000"/>
              </a:lnSpc>
              <a:buFont typeface="Monotype Sorts" charset="0"/>
              <a:buNone/>
              <a:defRPr/>
            </a:pPr>
            <a:endParaRPr lang="en-US" dirty="0"/>
          </a:p>
          <a:p>
            <a:pPr algn="just">
              <a:defRPr/>
            </a:pPr>
            <a:r>
              <a:rPr lang="en-US" sz="2200" dirty="0"/>
              <a:t>Domains can be removed using DROP DOMAIN:</a:t>
            </a:r>
          </a:p>
          <a:p>
            <a:pPr algn="just">
              <a:buFontTx/>
              <a:buNone/>
              <a:defRPr/>
            </a:pPr>
            <a:endParaRPr lang="en-US" sz="2200" dirty="0"/>
          </a:p>
          <a:p>
            <a:pPr marL="517525" lvl="1" indent="0" algn="just">
              <a:buFontTx/>
              <a:buNone/>
              <a:defRPr/>
            </a:pPr>
            <a:r>
              <a:rPr lang="en-US" sz="2200" b="1" i="1" dirty="0"/>
              <a:t>Syntax:</a:t>
            </a:r>
          </a:p>
          <a:p>
            <a:pPr lvl="1" algn="just">
              <a:lnSpc>
                <a:spcPct val="30000"/>
              </a:lnSpc>
              <a:defRPr/>
            </a:pPr>
            <a:endParaRPr lang="en-US" sz="2200" b="1" dirty="0"/>
          </a:p>
          <a:p>
            <a:pPr lvl="1" algn="just">
              <a:buFontTx/>
              <a:buNone/>
              <a:defRPr/>
            </a:pPr>
            <a:r>
              <a:rPr lang="en-US" sz="2200" b="1" dirty="0"/>
              <a:t>	</a:t>
            </a:r>
            <a:r>
              <a:rPr lang="en-US" sz="2200" dirty="0"/>
              <a:t>DROP DOMAIN </a:t>
            </a:r>
            <a:r>
              <a:rPr lang="en-US" sz="2200" dirty="0" err="1"/>
              <a:t>DomainName</a:t>
            </a:r>
            <a:r>
              <a:rPr lang="en-US" sz="2200" dirty="0"/>
              <a:t> </a:t>
            </a:r>
          </a:p>
          <a:p>
            <a:pPr lvl="1" algn="just">
              <a:buFontTx/>
              <a:buNone/>
              <a:defRPr/>
            </a:pPr>
            <a:r>
              <a:rPr lang="en-US" sz="2200" dirty="0"/>
              <a:t>		[RESTRICT | CASCADE]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072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F62CABA-5668-F648-85F0-2F5C644D7CD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 dirty="0">
                <a:ea typeface="+mn-ea"/>
              </a:rPr>
              <a:t>IEF - Entity Integrity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070850" cy="5507037"/>
          </a:xfrm>
        </p:spPr>
        <p:txBody>
          <a:bodyPr/>
          <a:lstStyle/>
          <a:p>
            <a:pPr algn="just">
              <a:buFontTx/>
              <a:buNone/>
              <a:defRPr/>
            </a:pPr>
            <a:r>
              <a:rPr lang="en-US" altLang="en-US" sz="2200" i="1" dirty="0">
                <a:ea typeface="ＭＳ Ｐゴシック" charset="-128"/>
              </a:rPr>
              <a:t>Syntax:  </a:t>
            </a:r>
          </a:p>
          <a:p>
            <a:pPr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	</a:t>
            </a:r>
            <a:r>
              <a:rPr lang="en-US" altLang="en-US" sz="2200" b="0" dirty="0">
                <a:ea typeface="ＭＳ Ｐゴシック" charset="-128"/>
              </a:rPr>
              <a:t>PRIMARY KEY (attribute (,…))</a:t>
            </a:r>
          </a:p>
          <a:p>
            <a:pPr algn="just">
              <a:buFontTx/>
              <a:buNone/>
              <a:defRPr/>
            </a:pPr>
            <a:endParaRPr lang="en-US" altLang="en-US" sz="1000" dirty="0">
              <a:ea typeface="ＭＳ Ｐゴシック" charset="-128"/>
            </a:endParaRPr>
          </a:p>
          <a:p>
            <a:pPr algn="just">
              <a:buFontTx/>
              <a:buNone/>
              <a:defRPr/>
            </a:pPr>
            <a:r>
              <a:rPr lang="en-US" altLang="en-US" sz="2200" i="1" dirty="0">
                <a:ea typeface="ＭＳ Ｐゴシック" charset="-128"/>
              </a:rPr>
              <a:t> Example:  </a:t>
            </a:r>
            <a:endParaRPr lang="en-US" altLang="en-US" sz="2200" dirty="0">
              <a:ea typeface="ＭＳ Ｐゴシック" charset="-128"/>
            </a:endParaRPr>
          </a:p>
          <a:p>
            <a:pPr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	 </a:t>
            </a:r>
            <a:r>
              <a:rPr lang="en-US" altLang="en-US" sz="2200" b="0" dirty="0">
                <a:ea typeface="ＭＳ Ｐゴシック" charset="-128"/>
              </a:rPr>
              <a:t>PRIMARY  KEY (</a:t>
            </a:r>
            <a:r>
              <a:rPr lang="en-US" altLang="en-US" sz="2200" b="0" dirty="0" err="1">
                <a:ea typeface="ＭＳ Ｐゴシック" charset="-128"/>
              </a:rPr>
              <a:t>pno</a:t>
            </a:r>
            <a:r>
              <a:rPr lang="en-US" altLang="en-US" sz="2200" b="0" dirty="0">
                <a:ea typeface="ＭＳ Ｐゴシック" charset="-128"/>
              </a:rPr>
              <a:t>) </a:t>
            </a:r>
          </a:p>
          <a:p>
            <a:pPr algn="just">
              <a:buFontTx/>
              <a:buNone/>
              <a:defRPr/>
            </a:pPr>
            <a:r>
              <a:rPr lang="en-US" altLang="en-US" sz="2200" b="0" dirty="0">
                <a:ea typeface="ＭＳ Ｐゴシック" charset="-128"/>
              </a:rPr>
              <a:t>	 PRIMARY  KEY (</a:t>
            </a:r>
            <a:r>
              <a:rPr lang="en-US" altLang="en-US" sz="2200" b="0" dirty="0" err="1">
                <a:ea typeface="ＭＳ Ｐゴシック" charset="-128"/>
              </a:rPr>
              <a:t>cno</a:t>
            </a:r>
            <a:r>
              <a:rPr lang="en-US" altLang="en-US" sz="2200" b="0" dirty="0">
                <a:ea typeface="ＭＳ Ｐゴシック" charset="-128"/>
              </a:rPr>
              <a:t>, </a:t>
            </a:r>
            <a:r>
              <a:rPr lang="en-US" altLang="en-US" sz="2200" b="0" dirty="0" err="1">
                <a:ea typeface="ＭＳ Ｐゴシック" charset="-128"/>
              </a:rPr>
              <a:t>pno</a:t>
            </a:r>
            <a:r>
              <a:rPr lang="en-US" altLang="en-US" sz="2200" b="0" dirty="0">
                <a:ea typeface="ＭＳ Ｐゴシック" charset="-128"/>
              </a:rPr>
              <a:t>)</a:t>
            </a:r>
          </a:p>
          <a:p>
            <a:pPr algn="just">
              <a:buFontTx/>
              <a:buNone/>
              <a:defRPr/>
            </a:pPr>
            <a:endParaRPr lang="en-US" altLang="en-US" sz="11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Primary key of a table must contain a unique, non-null value for each row.</a:t>
            </a:r>
          </a:p>
          <a:p>
            <a:pPr lvl="1" algn="just">
              <a:lnSpc>
                <a:spcPct val="0"/>
              </a:lnSpc>
              <a:buFontTx/>
              <a:buNone/>
              <a:defRPr/>
            </a:pPr>
            <a:endParaRPr lang="en-US" altLang="en-US" sz="2200" b="1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Can only have one PRIMARY KEY clause per table.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Can still ensure uniqueness for alternate keys using UNIQUE:</a:t>
            </a:r>
          </a:p>
          <a:p>
            <a:pPr lvl="1" algn="just">
              <a:lnSpc>
                <a:spcPct val="0"/>
              </a:lnSpc>
              <a:defRPr/>
            </a:pPr>
            <a:endParaRPr lang="en-US" altLang="en-US" sz="2200" dirty="0">
              <a:ea typeface="ＭＳ Ｐゴシック" charset="-128"/>
            </a:endParaRPr>
          </a:p>
          <a:p>
            <a:pPr lvl="1"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    UNIQUE(</a:t>
            </a:r>
            <a:r>
              <a:rPr lang="en-US" altLang="en-US" sz="2200" dirty="0" err="1">
                <a:ea typeface="ＭＳ Ｐゴシック" charset="-128"/>
              </a:rPr>
              <a:t>telNo</a:t>
            </a:r>
            <a:r>
              <a:rPr lang="en-US" altLang="en-US" sz="2200" dirty="0">
                <a:ea typeface="ＭＳ Ｐゴシック" charset="-128"/>
              </a:rPr>
              <a:t>)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174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02E5786-B49C-524D-AF47-BFC6D65111E7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IEF - Referential Integrity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305800" cy="5737225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FK is column or set of columns that links each row in child table containing foreign FK to row of parent table containing matching PK.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Referential integrity means that, if FK contains a value, that value must refer to existing row in parent table.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ISO standard supports definition of FKs with FOREIGN KEY clause in CREATE and ALTER TABLE:</a:t>
            </a:r>
          </a:p>
          <a:p>
            <a:pPr algn="just">
              <a:buFontTx/>
              <a:buNone/>
              <a:defRPr/>
            </a:pPr>
            <a:r>
              <a:rPr lang="en-US" altLang="en-US" sz="2200" i="1" dirty="0">
                <a:ea typeface="ＭＳ Ｐゴシック" charset="-128"/>
              </a:rPr>
              <a:t>Syntax:  </a:t>
            </a:r>
          </a:p>
          <a:p>
            <a:pPr algn="just">
              <a:buFontTx/>
              <a:buNone/>
              <a:defRPr/>
            </a:pPr>
            <a:r>
              <a:rPr lang="en-US" altLang="en-US" sz="2200" b="0" dirty="0">
                <a:ea typeface="ＭＳ Ｐゴシック" charset="-128"/>
              </a:rPr>
              <a:t>	 FOREIGN KEY (attribute (,…))  </a:t>
            </a:r>
          </a:p>
          <a:p>
            <a:pPr algn="just">
              <a:buFontTx/>
              <a:buNone/>
              <a:defRPr/>
            </a:pPr>
            <a:r>
              <a:rPr lang="en-US" altLang="en-US" sz="2200" b="0" dirty="0">
                <a:ea typeface="ＭＳ Ｐゴシック" charset="-128"/>
              </a:rPr>
              <a:t>            REFERENCES   </a:t>
            </a:r>
            <a:r>
              <a:rPr lang="en-US" altLang="en-US" sz="2200" b="0" dirty="0" err="1">
                <a:ea typeface="ＭＳ Ｐゴシック" charset="-128"/>
              </a:rPr>
              <a:t>table_name</a:t>
            </a:r>
            <a:r>
              <a:rPr lang="en-US" altLang="en-US" sz="2200" b="0" dirty="0">
                <a:ea typeface="ＭＳ Ｐゴシック" charset="-128"/>
              </a:rPr>
              <a:t> [(attribute (,…))]</a:t>
            </a:r>
          </a:p>
          <a:p>
            <a:pPr algn="just">
              <a:buFontTx/>
              <a:buNone/>
              <a:defRPr/>
            </a:pPr>
            <a:r>
              <a:rPr lang="en-US" altLang="en-US" sz="2200" i="1" dirty="0">
                <a:ea typeface="ＭＳ Ｐゴシック" charset="-128"/>
              </a:rPr>
              <a:t>Example:</a:t>
            </a:r>
          </a:p>
          <a:p>
            <a:pPr lvl="1" algn="just">
              <a:lnSpc>
                <a:spcPct val="0"/>
              </a:lnSpc>
              <a:defRPr/>
            </a:pPr>
            <a:endParaRPr lang="en-US" altLang="en-US" sz="2200" dirty="0">
              <a:ea typeface="ＭＳ Ｐゴシック" charset="-128"/>
            </a:endParaRPr>
          </a:p>
          <a:p>
            <a:pPr lvl="1"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	FOREIGN KEY(</a:t>
            </a:r>
            <a:r>
              <a:rPr lang="en-US" altLang="en-US" sz="2200" dirty="0" err="1">
                <a:ea typeface="ＭＳ Ｐゴシック" charset="-128"/>
              </a:rPr>
              <a:t>branchNo</a:t>
            </a:r>
            <a:r>
              <a:rPr lang="en-US" altLang="en-US" sz="2200" dirty="0">
                <a:ea typeface="ＭＳ Ｐゴシック" charset="-128"/>
              </a:rPr>
              <a:t>) REFERENCES Branch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277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7B4F8A5-7D5F-AC4E-B7D1-9D623D177F6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IEF - Referential Integrity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4968875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Any INSERT/UPDATE attempting to create FK value in child table without matching CK value in parent is rejected.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Action taken attempting to update/delete a CK value in parent table with matching rows in child is dependent on </a:t>
            </a:r>
            <a:r>
              <a:rPr lang="en-US" altLang="en-US" sz="2200" u="sng">
                <a:ea typeface="ＭＳ Ｐゴシック" charset="-128"/>
              </a:rPr>
              <a:t>referential action</a:t>
            </a:r>
            <a:r>
              <a:rPr lang="en-US" altLang="en-US" sz="2200">
                <a:ea typeface="ＭＳ Ｐゴシック" charset="-128"/>
              </a:rPr>
              <a:t> specified using ON UPDATE and ON DELETE subclauses:</a:t>
            </a:r>
          </a:p>
          <a:p>
            <a:pPr marL="342900" indent="-342900" algn="just">
              <a:lnSpc>
                <a:spcPct val="30000"/>
              </a:lnSpc>
              <a:buClr>
                <a:schemeClr val="tx2"/>
              </a:buClr>
              <a:buFont typeface="Arial" charset="0"/>
              <a:buChar char="•"/>
            </a:pPr>
            <a:endParaRPr lang="en-US" altLang="en-US" sz="2200">
              <a:ea typeface="ＭＳ Ｐゴシック" charset="-128"/>
            </a:endParaRPr>
          </a:p>
          <a:p>
            <a:pPr marL="273050" lvl="1" indent="0" algn="just">
              <a:buFont typeface="Arial" charset="0"/>
              <a:buNone/>
            </a:pPr>
            <a:r>
              <a:rPr lang="en-US" altLang="en-US" sz="2200" b="1">
                <a:ea typeface="ＭＳ Ｐゴシック" charset="-128"/>
              </a:rPr>
              <a:t>- CASCADE			- SET NULL</a:t>
            </a:r>
          </a:p>
          <a:p>
            <a:pPr marL="273050" lvl="1" indent="0" algn="just">
              <a:buFont typeface="Arial" charset="0"/>
              <a:buNone/>
            </a:pPr>
            <a:r>
              <a:rPr lang="en-US" altLang="en-US" sz="2200" b="1">
                <a:ea typeface="ＭＳ Ｐゴシック" charset="-128"/>
              </a:rPr>
              <a:t>- SET DEFAULT		- NO ACTION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379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4AC6334-B1C0-3C4D-86C4-8C978355EF4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IEF - Referential Integrity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5538"/>
            <a:ext cx="8229600" cy="5170487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 u="sng">
                <a:ea typeface="ＭＳ Ｐゴシック" charset="-128"/>
              </a:rPr>
              <a:t>CASCADE</a:t>
            </a:r>
            <a:r>
              <a:rPr lang="en-US" altLang="en-US" sz="2200">
                <a:ea typeface="ＭＳ Ｐゴシック" charset="-128"/>
              </a:rPr>
              <a:t>: </a:t>
            </a:r>
            <a:r>
              <a:rPr lang="en-US" altLang="en-US" sz="2200" b="0">
                <a:ea typeface="ＭＳ Ｐゴシック" charset="-128"/>
              </a:rPr>
              <a:t>Delete row from parent and delete matching rows in child, and so on in cascading manner.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endParaRPr lang="en-US" altLang="en-US" sz="2200" b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 u="sng">
                <a:ea typeface="ＭＳ Ｐゴシック" charset="-128"/>
              </a:rPr>
              <a:t>SET NULL</a:t>
            </a:r>
            <a:r>
              <a:rPr lang="en-US" altLang="en-US" sz="2200">
                <a:ea typeface="ＭＳ Ｐゴシック" charset="-128"/>
              </a:rPr>
              <a:t>: </a:t>
            </a:r>
            <a:r>
              <a:rPr lang="en-US" altLang="en-US" sz="2200" b="0">
                <a:ea typeface="ＭＳ Ｐゴシック" charset="-128"/>
              </a:rPr>
              <a:t>Delete row from parent and set FK column(s) in child to NULL. Only valid if FK columns are NOT NULL.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endParaRPr lang="en-US" altLang="en-US" sz="2200" b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 u="sng">
                <a:ea typeface="ＭＳ Ｐゴシック" charset="-128"/>
              </a:rPr>
              <a:t>SET DEFAULT</a:t>
            </a:r>
            <a:r>
              <a:rPr lang="en-US" altLang="en-US" sz="2200">
                <a:ea typeface="ＭＳ Ｐゴシック" charset="-128"/>
              </a:rPr>
              <a:t>: </a:t>
            </a:r>
            <a:r>
              <a:rPr lang="en-US" altLang="en-US" sz="2200" b="0">
                <a:ea typeface="ＭＳ Ｐゴシック" charset="-128"/>
              </a:rPr>
              <a:t>Delete row from parent and set each component of FK in child to specified default. Only valid if DEFAULT specified for FK columns.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endParaRPr lang="en-US" altLang="en-US" sz="2200" b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 u="sng">
                <a:ea typeface="ＭＳ Ｐゴシック" charset="-128"/>
              </a:rPr>
              <a:t>NO ACTION</a:t>
            </a:r>
            <a:r>
              <a:rPr lang="en-US" altLang="en-US" sz="2200">
                <a:ea typeface="ＭＳ Ｐゴシック" charset="-128"/>
              </a:rPr>
              <a:t>: </a:t>
            </a:r>
            <a:r>
              <a:rPr lang="en-US" altLang="en-US" sz="2200" b="0">
                <a:ea typeface="ＭＳ Ｐゴシック" charset="-128"/>
              </a:rPr>
              <a:t>Reject delete from parent. Default. </a:t>
            </a: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482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C2EB041-F6CD-2A49-A4E8-A8DCB728B65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 dirty="0">
                <a:ea typeface="+mn-ea"/>
              </a:rPr>
              <a:t>IEF - Referential Integrity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5475288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sz="2200" i="1">
                <a:ea typeface="ＭＳ Ｐゴシック" charset="-128"/>
              </a:rPr>
              <a:t>Syntax :</a:t>
            </a:r>
          </a:p>
          <a:p>
            <a:pPr>
              <a:buFontTx/>
              <a:buNone/>
            </a:pPr>
            <a:r>
              <a:rPr lang="en-US" altLang="en-US" sz="2200" i="1">
                <a:ea typeface="ＭＳ Ｐゴシック" charset="-128"/>
              </a:rPr>
              <a:t>	</a:t>
            </a:r>
            <a:r>
              <a:rPr lang="en-US" altLang="en-US" b="0">
                <a:ea typeface="ＭＳ Ｐゴシック" charset="-128"/>
              </a:rPr>
              <a:t>FOREIGN  KEY  (FK column  (,…) ) </a:t>
            </a:r>
          </a:p>
          <a:p>
            <a:pPr>
              <a:buFontTx/>
              <a:buNone/>
            </a:pPr>
            <a:r>
              <a:rPr lang="en-US" altLang="en-US" b="0">
                <a:ea typeface="ＭＳ Ｐゴシック" charset="-128"/>
              </a:rPr>
              <a:t>    REFERENCES tablename [(CK column (,…))]</a:t>
            </a:r>
          </a:p>
          <a:p>
            <a:pPr>
              <a:buFontTx/>
              <a:buNone/>
            </a:pPr>
            <a:r>
              <a:rPr lang="en-US" altLang="en-US" b="0">
                <a:ea typeface="ＭＳ Ｐゴシック" charset="-128"/>
              </a:rPr>
              <a:t>    [ON  UPDATE  [CASCADE | SET NULL| SET DEFAULT| </a:t>
            </a:r>
            <a:r>
              <a:rPr lang="en-US" altLang="en-US" b="0" u="sng">
                <a:ea typeface="ＭＳ Ｐゴシック" charset="-128"/>
              </a:rPr>
              <a:t>NO ACTION</a:t>
            </a:r>
            <a:r>
              <a:rPr lang="en-US" altLang="en-US" b="0">
                <a:ea typeface="ＭＳ Ｐゴシック" charset="-128"/>
              </a:rPr>
              <a:t>] ]</a:t>
            </a:r>
          </a:p>
          <a:p>
            <a:pPr>
              <a:buFontTx/>
              <a:buNone/>
            </a:pPr>
            <a:r>
              <a:rPr lang="en-US" altLang="en-US" b="0">
                <a:ea typeface="ＭＳ Ｐゴシック" charset="-128"/>
              </a:rPr>
              <a:t>    [ON  DELETE  [CASCADE | SET NULL| SET DEFAULT| </a:t>
            </a:r>
            <a:r>
              <a:rPr lang="en-US" altLang="en-US" b="0" u="sng">
                <a:ea typeface="ＭＳ Ｐゴシック" charset="-128"/>
              </a:rPr>
              <a:t>NO ACTION</a:t>
            </a:r>
            <a:r>
              <a:rPr lang="en-US" altLang="en-US" b="0">
                <a:ea typeface="ＭＳ Ｐゴシック" charset="-128"/>
              </a:rPr>
              <a:t>] ]</a:t>
            </a:r>
          </a:p>
          <a:p>
            <a:pPr algn="just">
              <a:buFontTx/>
              <a:buNone/>
            </a:pPr>
            <a:endParaRPr lang="en-US" altLang="en-US" sz="2200" i="1">
              <a:ea typeface="ＭＳ Ｐゴシック" charset="-128"/>
            </a:endParaRPr>
          </a:p>
          <a:p>
            <a:pPr algn="just">
              <a:buFontTx/>
              <a:buNone/>
            </a:pPr>
            <a:r>
              <a:rPr lang="en-US" altLang="en-US" sz="2200" i="1">
                <a:ea typeface="ＭＳ Ｐゴシック" charset="-128"/>
              </a:rPr>
              <a:t>	</a:t>
            </a:r>
            <a:endParaRPr lang="en-US" altLang="en-US" sz="2200">
              <a:ea typeface="ＭＳ Ｐゴシック" charset="-128"/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584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4D993BB-855A-FA4B-9F9D-4A0497DE68B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901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371600"/>
          </a:xfrm>
        </p:spPr>
        <p:txBody>
          <a:bodyPr/>
          <a:lstStyle/>
          <a:p>
            <a:pPr>
              <a:defRPr/>
            </a:pPr>
            <a:r>
              <a:rPr lang="en-US" b="1"/>
              <a:t>IEF - Referential Integrity</a:t>
            </a:r>
            <a:endParaRPr lang="en-US"/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en-US" sz="2200" i="1">
                <a:ea typeface="ＭＳ Ｐゴシック" charset="-128"/>
              </a:rPr>
              <a:t>Example:</a:t>
            </a:r>
            <a:endParaRPr lang="en-US" altLang="en-US" sz="2200">
              <a:ea typeface="ＭＳ Ｐゴシック" charset="-128"/>
            </a:endParaRPr>
          </a:p>
          <a:p>
            <a:pPr algn="just"/>
            <a:r>
              <a:rPr lang="en-US" altLang="en-US" b="0">
                <a:ea typeface="ＭＳ Ｐゴシック" charset="-128"/>
              </a:rPr>
              <a:t>FOREIGN KEY (staffNo) REFERENCES Staff            ON DELETE SET NULL</a:t>
            </a:r>
          </a:p>
          <a:p>
            <a:pPr algn="just"/>
            <a:endParaRPr lang="en-US" altLang="en-US" b="0">
              <a:ea typeface="ＭＳ Ｐゴシック" charset="-128"/>
            </a:endParaRPr>
          </a:p>
          <a:p>
            <a:pPr algn="just"/>
            <a:r>
              <a:rPr lang="en-US" altLang="en-US" b="0">
                <a:ea typeface="ＭＳ Ｐゴシック" charset="-128"/>
              </a:rPr>
              <a:t>FOREIGN KEY (ownerNo) REFERENCES Owner       ON UPDATE CASCADE</a:t>
            </a:r>
          </a:p>
          <a:p>
            <a:pPr algn="just"/>
            <a:endParaRPr lang="en-US" altLang="en-US" b="0">
              <a:ea typeface="ＭＳ Ｐゴシック" charset="-128"/>
            </a:endParaRPr>
          </a:p>
          <a:p>
            <a:pPr algn="just"/>
            <a:r>
              <a:rPr lang="en-US" altLang="en-US" b="0">
                <a:ea typeface="ＭＳ Ｐゴシック" charset="-128"/>
              </a:rPr>
              <a:t>FOREIGN KEY  (MSSN)  REFERENCES  employee (SSN)</a:t>
            </a:r>
            <a:br>
              <a:rPr lang="en-US" altLang="en-US" b="0">
                <a:ea typeface="ＭＳ Ｐゴシック" charset="-128"/>
              </a:rPr>
            </a:br>
            <a:r>
              <a:rPr lang="en-US" altLang="en-US" b="0">
                <a:ea typeface="ＭＳ Ｐゴシック" charset="-128"/>
              </a:rPr>
              <a:t>         ON DELETE  SET DEFAULT   ON UPDATE  CASCADE;</a:t>
            </a:r>
          </a:p>
          <a:p>
            <a:endParaRPr lang="en-US" altLang="en-US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202BAC-D348-4E4E-9CA9-DE31E3E8BD5B}" type="slidenum">
              <a:rPr lang="en-US" altLang="en-US">
                <a:solidFill>
                  <a:schemeClr val="tx2"/>
                </a:solidFill>
              </a:rPr>
              <a:pPr/>
              <a:t>18</a:t>
            </a:fld>
            <a:endParaRPr lang="en-US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 dirty="0">
                <a:ea typeface="+mn-ea"/>
              </a:rPr>
              <a:t>IEF - General Constraints</a:t>
            </a:r>
          </a:p>
        </p:txBody>
      </p:sp>
      <p:sp>
        <p:nvSpPr>
          <p:cNvPr id="3000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5707063"/>
          </a:xfrm>
        </p:spPr>
        <p:txBody>
          <a:bodyPr/>
          <a:lstStyle/>
          <a:p>
            <a:pPr algn="just">
              <a:defRPr/>
            </a:pPr>
            <a:r>
              <a:rPr lang="en-US" sz="2200" dirty="0"/>
              <a:t>Could use CHECK/UNIQUE in CREATE and ALTER TABLE.</a:t>
            </a:r>
          </a:p>
          <a:p>
            <a:pPr algn="just">
              <a:defRPr/>
            </a:pPr>
            <a:endParaRPr lang="en-US" i="1" dirty="0"/>
          </a:p>
          <a:p>
            <a:pPr algn="just">
              <a:defRPr/>
            </a:pPr>
            <a:r>
              <a:rPr lang="en-US" i="1" dirty="0"/>
              <a:t>Syntax :</a:t>
            </a:r>
          </a:p>
          <a:p>
            <a:pPr marL="517525" lvl="1" indent="0" algn="just">
              <a:lnSpc>
                <a:spcPct val="20000"/>
              </a:lnSpc>
              <a:buFontTx/>
              <a:buNone/>
              <a:defRPr/>
            </a:pPr>
            <a:endParaRPr lang="en-US" b="1" dirty="0"/>
          </a:p>
          <a:p>
            <a:pPr lvl="1" algn="just">
              <a:buFontTx/>
              <a:buNone/>
              <a:defRPr/>
            </a:pPr>
            <a:r>
              <a:rPr lang="en-US" b="1" dirty="0"/>
              <a:t>	</a:t>
            </a:r>
            <a:r>
              <a:rPr lang="en-US" dirty="0"/>
              <a:t>CREATE ASSERTION </a:t>
            </a:r>
            <a:r>
              <a:rPr lang="en-US" dirty="0" err="1"/>
              <a:t>AssertionName</a:t>
            </a:r>
            <a:endParaRPr lang="en-US" dirty="0"/>
          </a:p>
          <a:p>
            <a:pPr lvl="1" algn="just">
              <a:buFontTx/>
              <a:buNone/>
              <a:defRPr/>
            </a:pPr>
            <a:r>
              <a:rPr lang="en-US" dirty="0"/>
              <a:t>	CHECK (</a:t>
            </a:r>
            <a:r>
              <a:rPr lang="en-US" dirty="0" err="1"/>
              <a:t>searchCondition</a:t>
            </a:r>
            <a:r>
              <a:rPr lang="en-US" dirty="0"/>
              <a:t>)</a:t>
            </a:r>
          </a:p>
          <a:p>
            <a:pPr lvl="1" algn="just">
              <a:buFontTx/>
              <a:buNone/>
              <a:defRPr/>
            </a:pPr>
            <a:endParaRPr lang="en-US" b="1" i="1" dirty="0"/>
          </a:p>
          <a:p>
            <a:pPr lvl="1" algn="just">
              <a:buFontTx/>
              <a:buNone/>
              <a:defRPr/>
            </a:pPr>
            <a:r>
              <a:rPr lang="en-US" b="1" i="1" dirty="0"/>
              <a:t>Example:</a:t>
            </a:r>
          </a:p>
          <a:p>
            <a:pPr lvl="1" algn="just">
              <a:buFontTx/>
              <a:buNone/>
              <a:defRPr/>
            </a:pPr>
            <a:endParaRPr lang="en-US" b="1" i="1" dirty="0"/>
          </a:p>
          <a:p>
            <a:pPr lvl="1" indent="-552450" algn="just">
              <a:buFontTx/>
              <a:buNone/>
              <a:defRPr/>
            </a:pPr>
            <a:r>
              <a:rPr lang="en-US" dirty="0"/>
              <a:t>CREATE ASSERTION </a:t>
            </a:r>
            <a:r>
              <a:rPr lang="en-US" dirty="0" err="1"/>
              <a:t>StaffNotHandlingTooMuch</a:t>
            </a:r>
            <a:endParaRPr lang="en-US" dirty="0"/>
          </a:p>
          <a:p>
            <a:pPr lvl="1" indent="-552450" algn="just">
              <a:buFontTx/>
              <a:buNone/>
              <a:defRPr/>
            </a:pPr>
            <a:r>
              <a:rPr lang="en-US" dirty="0"/>
              <a:t>CHECK (NOT EXISTS    (SELECT </a:t>
            </a:r>
            <a:r>
              <a:rPr lang="en-US" dirty="0" err="1"/>
              <a:t>staffNo</a:t>
            </a:r>
            <a:endParaRPr lang="en-US" dirty="0"/>
          </a:p>
          <a:p>
            <a:pPr lvl="1" indent="-552450" algn="just">
              <a:buFontTx/>
              <a:buNone/>
              <a:defRPr/>
            </a:pPr>
            <a:r>
              <a:rPr lang="en-US" dirty="0"/>
              <a:t>				FROM </a:t>
            </a:r>
            <a:r>
              <a:rPr lang="en-US" dirty="0" err="1"/>
              <a:t>PropertyForRent</a:t>
            </a:r>
            <a:endParaRPr lang="en-US" dirty="0"/>
          </a:p>
          <a:p>
            <a:pPr lvl="1" indent="-552450" algn="just">
              <a:buFontTx/>
              <a:buNone/>
              <a:defRPr/>
            </a:pPr>
            <a:r>
              <a:rPr lang="en-US" dirty="0"/>
              <a:t>				GROUP BY </a:t>
            </a:r>
            <a:r>
              <a:rPr lang="en-US" dirty="0" err="1"/>
              <a:t>staffNo</a:t>
            </a:r>
            <a:endParaRPr lang="en-US" dirty="0"/>
          </a:p>
          <a:p>
            <a:pPr lvl="1" indent="-552450" algn="just">
              <a:buFontTx/>
              <a:buNone/>
              <a:defRPr/>
            </a:pPr>
            <a:r>
              <a:rPr lang="en-US" dirty="0"/>
              <a:t>				HAVING COUNT(*) &gt; 100))</a:t>
            </a:r>
          </a:p>
          <a:p>
            <a:pPr lvl="1" algn="just">
              <a:buFontTx/>
              <a:buChar char="-"/>
              <a:defRPr/>
            </a:pPr>
            <a:endParaRPr lang="en-US" b="1" dirty="0"/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686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AD55CAE-C1FA-B34F-BA33-5B1250AA34F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766762"/>
          </a:xfrm>
          <a:extLst>
            <a:ext uri="{91240B29-F687-4f45-9708-019B960494DF}"/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GB" b="1">
                <a:latin typeface="Times" pitchFamily="18" charset="0"/>
                <a:ea typeface="+mn-ea"/>
              </a:rPr>
              <a:t>Database design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505825" cy="301307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r>
              <a:rPr lang="en-GB" altLang="en-US">
                <a:latin typeface="Times" charset="0"/>
                <a:ea typeface="ＭＳ Ｐゴシック" charset="-128"/>
              </a:rPr>
              <a:t>Steps in building a database for an application: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  <a:ea typeface="ＭＳ Ｐゴシック" charset="-128"/>
              </a:rPr>
              <a:t>Understanding real-world domain being captured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  <a:ea typeface="ＭＳ Ｐゴシック" charset="-128"/>
              </a:rPr>
              <a:t>Specify it using a database conceptual model (ER/OO)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  <a:ea typeface="ＭＳ Ｐゴシック" charset="-128"/>
              </a:rPr>
              <a:t>Translate specification to model of DBMS (relational)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  <a:ea typeface="ＭＳ Ｐゴシック" charset="-128"/>
              </a:rPr>
              <a:t>Create schema using DBMS commands (DDL)</a:t>
            </a:r>
          </a:p>
          <a:p>
            <a:pPr marL="1031875" lvl="1" indent="-514350">
              <a:buFont typeface="Calibri" charset="0"/>
              <a:buAutoNum type="arabicPeriod"/>
            </a:pPr>
            <a:r>
              <a:rPr lang="en-GB" altLang="en-US" sz="2400" b="1">
                <a:latin typeface="Times" charset="0"/>
                <a:ea typeface="ＭＳ Ｐゴシック" charset="-128"/>
              </a:rPr>
              <a:t>Load data(DML)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1722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8C08483-8F1D-DC43-A266-3988AB42D8FA}" type="slidenum">
              <a:rPr lang="en-GB" altLang="en-US" sz="24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GB" altLang="en-US" sz="2400">
              <a:latin typeface="Times New Roman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2105025" y="5006975"/>
            <a:ext cx="261938" cy="3063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22535" name="Group 5"/>
          <p:cNvGrpSpPr>
            <a:grpSpLocks/>
          </p:cNvGrpSpPr>
          <p:nvPr/>
        </p:nvGrpSpPr>
        <p:grpSpPr bwMode="auto">
          <a:xfrm>
            <a:off x="2474913" y="4659313"/>
            <a:ext cx="1233487" cy="1001712"/>
            <a:chOff x="1731801" y="1632645"/>
            <a:chExt cx="1234157" cy="1001909"/>
          </a:xfrm>
        </p:grpSpPr>
        <p:sp>
          <p:nvSpPr>
            <p:cNvPr id="25" name="Rounded Rectangle 24"/>
            <p:cNvSpPr/>
            <p:nvPr/>
          </p:nvSpPr>
          <p:spPr>
            <a:xfrm>
              <a:off x="173180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Rounded Rectangle 6"/>
            <p:cNvSpPr/>
            <p:nvPr/>
          </p:nvSpPr>
          <p:spPr>
            <a:xfrm>
              <a:off x="1760392" y="1661226"/>
              <a:ext cx="1176976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Conceptual model (ERD)</a:t>
              </a:r>
            </a:p>
          </p:txBody>
        </p:sp>
      </p:grpSp>
      <p:sp>
        <p:nvSpPr>
          <p:cNvPr id="23" name="Right Arrow 22"/>
          <p:cNvSpPr/>
          <p:nvPr/>
        </p:nvSpPr>
        <p:spPr>
          <a:xfrm>
            <a:off x="3832436" y="5007258"/>
            <a:ext cx="261641" cy="306070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22539" name="Group 7"/>
          <p:cNvGrpSpPr>
            <a:grpSpLocks/>
          </p:cNvGrpSpPr>
          <p:nvPr/>
        </p:nvGrpSpPr>
        <p:grpSpPr bwMode="auto">
          <a:xfrm>
            <a:off x="4202113" y="4659313"/>
            <a:ext cx="1235075" cy="1001712"/>
            <a:chOff x="3459621" y="1632645"/>
            <a:chExt cx="1234157" cy="1001909"/>
          </a:xfrm>
        </p:grpSpPr>
        <p:sp>
          <p:nvSpPr>
            <p:cNvPr id="21" name="Rounded Rectangle 20"/>
            <p:cNvSpPr/>
            <p:nvPr/>
          </p:nvSpPr>
          <p:spPr>
            <a:xfrm>
              <a:off x="345962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22" name="Rounded Rectangle 10"/>
            <p:cNvSpPr/>
            <p:nvPr/>
          </p:nvSpPr>
          <p:spPr>
            <a:xfrm>
              <a:off x="3488175" y="1661226"/>
              <a:ext cx="1177049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/>
                <a:t>Relational Data Model</a:t>
              </a:r>
              <a:endParaRPr lang="en-US" sz="1700" dirty="0"/>
            </a:p>
          </p:txBody>
        </p:sp>
      </p:grpSp>
      <p:sp>
        <p:nvSpPr>
          <p:cNvPr id="19" name="Right Arrow 18"/>
          <p:cNvSpPr/>
          <p:nvPr/>
        </p:nvSpPr>
        <p:spPr>
          <a:xfrm>
            <a:off x="5560256" y="5007258"/>
            <a:ext cx="261641" cy="306070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22543" name="Group 9"/>
          <p:cNvGrpSpPr>
            <a:grpSpLocks/>
          </p:cNvGrpSpPr>
          <p:nvPr/>
        </p:nvGrpSpPr>
        <p:grpSpPr bwMode="auto">
          <a:xfrm>
            <a:off x="5930900" y="4659313"/>
            <a:ext cx="1233488" cy="1001712"/>
            <a:chOff x="5187441" y="1632645"/>
            <a:chExt cx="1234157" cy="1001909"/>
          </a:xfrm>
        </p:grpSpPr>
        <p:sp>
          <p:nvSpPr>
            <p:cNvPr id="17" name="Rounded Rectangle 16"/>
            <p:cNvSpPr/>
            <p:nvPr/>
          </p:nvSpPr>
          <p:spPr>
            <a:xfrm>
              <a:off x="518744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</p:sp>
        <p:sp>
          <p:nvSpPr>
            <p:cNvPr id="18" name="Rounded Rectangle 14"/>
            <p:cNvSpPr/>
            <p:nvPr/>
          </p:nvSpPr>
          <p:spPr>
            <a:xfrm>
              <a:off x="5216031" y="1661226"/>
              <a:ext cx="1176976" cy="944748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Create schema 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(DDL)</a:t>
              </a:r>
            </a:p>
          </p:txBody>
        </p:sp>
      </p:grpSp>
      <p:sp>
        <p:nvSpPr>
          <p:cNvPr id="15" name="Right Arrow 14"/>
          <p:cNvSpPr/>
          <p:nvPr/>
        </p:nvSpPr>
        <p:spPr>
          <a:xfrm>
            <a:off x="7288076" y="5007258"/>
            <a:ext cx="261641" cy="306070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sp>
      <p:grpSp>
        <p:nvGrpSpPr>
          <p:cNvPr id="22547" name="Group 11"/>
          <p:cNvGrpSpPr>
            <a:grpSpLocks/>
          </p:cNvGrpSpPr>
          <p:nvPr/>
        </p:nvGrpSpPr>
        <p:grpSpPr bwMode="auto">
          <a:xfrm>
            <a:off x="7658100" y="4659313"/>
            <a:ext cx="1235075" cy="1001712"/>
            <a:chOff x="6915261" y="1632645"/>
            <a:chExt cx="1234157" cy="1001909"/>
          </a:xfrm>
        </p:grpSpPr>
        <p:sp>
          <p:nvSpPr>
            <p:cNvPr id="13" name="Rounded Rectangle 12"/>
            <p:cNvSpPr/>
            <p:nvPr/>
          </p:nvSpPr>
          <p:spPr>
            <a:xfrm>
              <a:off x="691526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14" name="Rounded Rectangle 18"/>
            <p:cNvSpPr/>
            <p:nvPr/>
          </p:nvSpPr>
          <p:spPr>
            <a:xfrm>
              <a:off x="6943815" y="1661226"/>
              <a:ext cx="1177049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Load Data</a:t>
              </a:r>
            </a:p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 dirty="0"/>
                <a:t>(DML)</a:t>
              </a:r>
            </a:p>
          </p:txBody>
        </p:sp>
      </p:grpSp>
      <p:grpSp>
        <p:nvGrpSpPr>
          <p:cNvPr id="22548" name="Group 28"/>
          <p:cNvGrpSpPr>
            <a:grpSpLocks/>
          </p:cNvGrpSpPr>
          <p:nvPr/>
        </p:nvGrpSpPr>
        <p:grpSpPr bwMode="auto">
          <a:xfrm>
            <a:off x="755650" y="4659313"/>
            <a:ext cx="1233488" cy="1001712"/>
            <a:chOff x="3981" y="1632645"/>
            <a:chExt cx="1234157" cy="1001909"/>
          </a:xfrm>
        </p:grpSpPr>
        <p:sp>
          <p:nvSpPr>
            <p:cNvPr id="30" name="Rounded Rectangle 29"/>
            <p:cNvSpPr/>
            <p:nvPr/>
          </p:nvSpPr>
          <p:spPr>
            <a:xfrm>
              <a:off x="3981" y="1632645"/>
              <a:ext cx="1234157" cy="100190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32571" y="1661226"/>
              <a:ext cx="1176976" cy="94474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64770" tIns="64770" rIns="64770" bIns="64770" spcCol="1270" anchor="ctr"/>
            <a:lstStyle/>
            <a:p>
              <a:pPr algn="ctr" defTabSz="75565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700"/>
                <a:t>Real World Domain</a:t>
              </a:r>
              <a:endParaRPr lang="en-US" sz="1700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Data Definition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125538"/>
            <a:ext cx="8382000" cy="4967287"/>
          </a:xfrm>
        </p:spPr>
        <p:txBody>
          <a:bodyPr/>
          <a:lstStyle/>
          <a:p>
            <a:pPr algn="just"/>
            <a:r>
              <a:rPr lang="en-US" altLang="en-US" sz="2200">
                <a:ea typeface="Arial" charset="0"/>
                <a:cs typeface="Arial" charset="0"/>
              </a:rPr>
              <a:t>SQL DDL allows database objects such as schemas, domains, tables, views, and indexes to be created and destroyed. </a:t>
            </a:r>
          </a:p>
          <a:p>
            <a:pPr algn="just"/>
            <a:endParaRPr lang="en-US" altLang="en-US" sz="2200">
              <a:ea typeface="Arial" charset="0"/>
              <a:cs typeface="Arial" charset="0"/>
            </a:endParaRPr>
          </a:p>
          <a:p>
            <a:pPr algn="just"/>
            <a:r>
              <a:rPr lang="en-US" altLang="en-US" sz="2200">
                <a:ea typeface="Arial" charset="0"/>
                <a:cs typeface="Arial" charset="0"/>
              </a:rPr>
              <a:t>Main SQL DDL statements are:</a:t>
            </a:r>
          </a:p>
          <a:p>
            <a:pPr lvl="1" algn="just">
              <a:lnSpc>
                <a:spcPct val="0"/>
              </a:lnSpc>
            </a:pPr>
            <a:endParaRPr lang="en-US" altLang="en-US" sz="2200" b="1">
              <a:ea typeface="Arial" charset="0"/>
              <a:cs typeface="Arial" charset="0"/>
            </a:endParaRPr>
          </a:p>
          <a:p>
            <a:pPr lvl="1" algn="just">
              <a:buFontTx/>
              <a:buNone/>
            </a:pPr>
            <a:r>
              <a:rPr lang="en-US" altLang="en-US" sz="2200">
                <a:ea typeface="Arial" charset="0"/>
                <a:cs typeface="Arial" charset="0"/>
              </a:rPr>
              <a:t>CREATE SCHEMA			DROP SCHEMA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Arial" charset="0"/>
                <a:cs typeface="Arial" charset="0"/>
              </a:rPr>
              <a:t>CREATE/ALTER DOMAIN		DROP DOMAIN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Arial" charset="0"/>
                <a:cs typeface="Arial" charset="0"/>
              </a:rPr>
              <a:t>CREATE/ALTER TABLE		DROP TABLE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Arial" charset="0"/>
                <a:cs typeface="Arial" charset="0"/>
              </a:rPr>
              <a:t>CREATE VIEW			DROP VIEW</a:t>
            </a:r>
          </a:p>
          <a:p>
            <a:pPr lvl="1" algn="just">
              <a:lnSpc>
                <a:spcPct val="30000"/>
              </a:lnSpc>
              <a:buFontTx/>
              <a:buNone/>
            </a:pPr>
            <a:endParaRPr lang="en-US" altLang="en-US" sz="2200" b="1">
              <a:ea typeface="Arial" charset="0"/>
              <a:cs typeface="Arial" charset="0"/>
            </a:endParaRP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789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B6AEC75-CD46-DE4B-8483-B50DC7E5252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63562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en-GB" sz="4000" b="1"/>
              <a:t>CREATE SCHEMA</a:t>
            </a:r>
            <a:endParaRPr sz="4000" b="1">
              <a:ea typeface="+mn-ea"/>
            </a:endParaRPr>
          </a:p>
        </p:txBody>
      </p:sp>
      <p:sp>
        <p:nvSpPr>
          <p:cNvPr id="320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05800" cy="5332413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Schema is named collection of related database objects (tables, views, domains,….) who belong to the same database application.</a:t>
            </a:r>
          </a:p>
          <a:p>
            <a:pPr algn="just">
              <a:buFontTx/>
              <a:buNone/>
            </a:pPr>
            <a:endParaRPr lang="en-US" altLang="en-US" sz="1100" i="1">
              <a:ea typeface="ＭＳ Ｐゴシック" charset="-128"/>
            </a:endParaRPr>
          </a:p>
          <a:p>
            <a:pPr algn="just">
              <a:buFontTx/>
              <a:buNone/>
            </a:pPr>
            <a:r>
              <a:rPr lang="en-US" altLang="en-US" sz="2200" i="1">
                <a:ea typeface="ＭＳ Ｐゴシック" charset="-128"/>
              </a:rPr>
              <a:t>Syntax :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CREATE SCHEMA [Name | AUTHORIZATION CreatorId ]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DROP SCHEMA Name [</a:t>
            </a:r>
            <a:r>
              <a:rPr lang="en-US" altLang="en-US" sz="2200" u="sng">
                <a:ea typeface="ＭＳ Ｐゴシック" charset="-128"/>
              </a:rPr>
              <a:t>RESTRICT</a:t>
            </a:r>
            <a:r>
              <a:rPr lang="en-US" altLang="en-US" sz="2200">
                <a:ea typeface="ＭＳ Ｐゴシック" charset="-128"/>
              </a:rPr>
              <a:t> | CASCADE ]</a:t>
            </a:r>
          </a:p>
          <a:p>
            <a:pPr lvl="1" algn="just"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 b="1" i="1">
                <a:ea typeface="ＭＳ Ｐゴシック" charset="-128"/>
              </a:rPr>
              <a:t>Example :</a:t>
            </a:r>
            <a:endParaRPr lang="en-US" altLang="en-US" sz="2200">
              <a:ea typeface="ＭＳ Ｐゴシック" charset="-128"/>
            </a:endParaRPr>
          </a:p>
          <a:p>
            <a:pPr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</a:t>
            </a:r>
            <a:r>
              <a:rPr lang="en-US" altLang="en-US" sz="2200" b="0">
                <a:ea typeface="ＭＳ Ｐゴシック" charset="-128"/>
              </a:rPr>
              <a:t>CRETAE SCHEMA company;</a:t>
            </a:r>
          </a:p>
          <a:p>
            <a:pPr algn="just">
              <a:buFontTx/>
              <a:buNone/>
            </a:pPr>
            <a:r>
              <a:rPr lang="en-US" altLang="en-US" sz="2200" b="0">
                <a:ea typeface="ＭＳ Ｐゴシック" charset="-128"/>
              </a:rPr>
              <a:t>	CREATE SCHEMA  AUTHORIZATION  Smith;</a:t>
            </a:r>
          </a:p>
          <a:p>
            <a:pPr algn="just">
              <a:buFontTx/>
              <a:buNone/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891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29CF8D6-85FA-A44C-AD37-B507DBB84DF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sz="4000" b="1">
                <a:ea typeface="+mn-ea"/>
              </a:rPr>
              <a:t>CREATE SCHEMA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7727950" cy="3516313"/>
          </a:xfrm>
        </p:spPr>
        <p:txBody>
          <a:bodyPr/>
          <a:lstStyle/>
          <a:p>
            <a:pPr marL="342900" indent="-342900" algn="just">
              <a:lnSpc>
                <a:spcPct val="30000"/>
              </a:lnSpc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With RESTRICT (default), schema must be empty or operation fails.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With CASCADE, operation cascades to drop all objects associated with schema in order defined above. If any of these operations fail, DROP SCHEMA fails. </a:t>
            </a:r>
          </a:p>
          <a:p>
            <a:pPr>
              <a:buFontTx/>
              <a:buChar char="•"/>
              <a:defRPr/>
            </a:pPr>
            <a:endParaRPr lang="en-GB" altLang="en-US" dirty="0">
              <a:ea typeface="ＭＳ Ｐゴシック" charset="-128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3994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EC4BBA7-0823-6042-9914-5170196A9CB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CREATE TABLE</a:t>
            </a:r>
          </a:p>
        </p:txBody>
      </p:sp>
      <p:sp>
        <p:nvSpPr>
          <p:cNvPr id="40962" name="Rectangle 1027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5459413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2200" b="1" i="1">
                <a:ea typeface="ＭＳ Ｐゴシック" charset="-128"/>
              </a:rPr>
              <a:t>Syntax :</a:t>
            </a:r>
            <a:endParaRPr lang="en-US" altLang="en-US" sz="2200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CREATE TABLE TableName 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{(colName dataType [NOT NULL] [UNIQUE]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[DEFAULT defaultOption]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[CHECK searchCondition] [,...]}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[PRIMARY KEY (listOfColumns),]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{[UNIQUE (listOfColumns),] […,]}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{[FOREIGN KEY (listOfFKColumns)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  REFERENCES ParentTableName [(listOfCKColumns)],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  [ON UPDATE referentialAction]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  [ON DELETE referentialAction ]] [,…]}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 {[CHECK (searchCondition)] [,…] })</a:t>
            </a:r>
          </a:p>
          <a:p>
            <a:pPr algn="just">
              <a:lnSpc>
                <a:spcPct val="40000"/>
              </a:lnSpc>
            </a:pPr>
            <a:endParaRPr lang="en-US" altLang="en-US" sz="2200">
              <a:ea typeface="ＭＳ Ｐゴシック" charset="-128"/>
            </a:endParaRPr>
          </a:p>
        </p:txBody>
      </p:sp>
      <p:sp>
        <p:nvSpPr>
          <p:cNvPr id="4096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096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023961E-54D4-FA4F-B18A-9AA0E519EB9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CREATE TABLE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52513"/>
            <a:ext cx="8229600" cy="4752975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Creates a table with one or more columns of the specified </a:t>
            </a:r>
            <a:r>
              <a:rPr lang="en-US" altLang="en-US" sz="2200" i="1" dirty="0" err="1">
                <a:ea typeface="ＭＳ Ｐゴシック" charset="-128"/>
              </a:rPr>
              <a:t>dataType</a:t>
            </a:r>
            <a:r>
              <a:rPr lang="en-US" altLang="en-US" sz="2200" dirty="0">
                <a:ea typeface="ＭＳ Ｐゴシック" charset="-128"/>
              </a:rPr>
              <a:t>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With NOT NULL, system rejects any attempt to insert a null in the column.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Can specify a DEFAULT value for the column.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Primary keys should always be specified as NOT NULL.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FOREIGN KEY clause specifies FK along with the referential action.</a:t>
            </a:r>
          </a:p>
          <a:p>
            <a:pPr algn="just">
              <a:lnSpc>
                <a:spcPct val="40000"/>
              </a:lnSpc>
              <a:defRPr/>
            </a:pPr>
            <a:endParaRPr lang="en-US" altLang="en-US" dirty="0">
              <a:ea typeface="ＭＳ Ｐゴシック" charset="-128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198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0B6856A-2590-1142-9D08-7DB852B61714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7.1 - CREATE TABLE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052513"/>
            <a:ext cx="8229600" cy="506095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CREATE DOMAIN OwnerNumber AS VARCHAR(5)</a:t>
            </a:r>
          </a:p>
          <a:p>
            <a:pPr marL="850900" lvl="1" indent="-649288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CHECK (VALUE IN (SELECT ownerNo FROM PrivateOwner));</a:t>
            </a:r>
          </a:p>
          <a:p>
            <a:pPr marL="850900" lvl="1" indent="-649288" algn="just">
              <a:buFontTx/>
              <a:buNone/>
            </a:pPr>
            <a:endParaRPr lang="en-US" altLang="en-US" b="1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CREATE DOMAIN StaffNumber AS VARCHAR(5)</a:t>
            </a:r>
          </a:p>
          <a:p>
            <a:pPr marL="850900" lvl="1" indent="-649288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CHECK (VALUE IN (SELECT staffNo FROM Staff));</a:t>
            </a:r>
          </a:p>
          <a:p>
            <a:pPr marL="850900" lvl="1" indent="-649288" algn="just">
              <a:buFontTx/>
              <a:buNone/>
            </a:pPr>
            <a:endParaRPr lang="en-US" altLang="en-US" b="1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CREATE DOMAIN PNumber AS VARCHAR(5);</a:t>
            </a:r>
          </a:p>
          <a:p>
            <a:pPr algn="just">
              <a:buFont typeface="Monotype Sorts" charset="2"/>
              <a:buNone/>
            </a:pPr>
            <a:endParaRPr lang="en-US" altLang="en-US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CREATE DOMAIN PRooms AS SMALLINT;</a:t>
            </a:r>
          </a:p>
          <a:p>
            <a:pPr marL="850900" lvl="1" indent="-649288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CHECK(VALUE BETWEEN 1 AND 15);</a:t>
            </a:r>
          </a:p>
          <a:p>
            <a:pPr marL="850900" lvl="1" indent="-649288" algn="just">
              <a:buFontTx/>
              <a:buNone/>
            </a:pPr>
            <a:endParaRPr lang="en-US" altLang="en-US" b="1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CREATE DOMAIN PRent AS DECIMAL(6,2)</a:t>
            </a:r>
          </a:p>
          <a:p>
            <a:pPr marL="850900" lvl="1" indent="-649288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CHECK(VALUE BETWEEN 0 AND 9999.99);</a:t>
            </a: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301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4E3CCC75-A35C-204E-8631-3FA8A916291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Example 7.1 - CREATE TABLE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05800" cy="4760913"/>
          </a:xfrm>
        </p:spPr>
        <p:txBody>
          <a:bodyPr/>
          <a:lstStyle/>
          <a:p>
            <a:pPr algn="just"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CREATE TABLE PropertyForRent (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propertyNo	PNumber	NOT NULL, ….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rooms		    PRooms		NOT NULL 	DEFAULT 4, 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rent		        PRent			NOT NULL, 	DEFAULT 600, 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ownerNo		OwnerNumber		NOT NULL, 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staffNo			StaffNumber		</a:t>
            </a:r>
          </a:p>
          <a:p>
            <a:pPr lvl="1" defTabSz="292100">
              <a:buFontTx/>
              <a:buNone/>
            </a:pPr>
            <a:r>
              <a:rPr lang="en-US" altLang="en-US" b="1">
                <a:ea typeface="ＭＳ Ｐゴシック" charset="-128"/>
              </a:rPr>
              <a:t>						Constraint StaffNotHandlingTooMuch ….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branchNo		BranchNumber		NOT NULL,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PRIMARY KEY (propertyNo),</a:t>
            </a:r>
          </a:p>
          <a:p>
            <a:pPr defTabSz="292100">
              <a:buFont typeface="Monotype Sorts" charset="2"/>
              <a:buNone/>
            </a:pPr>
            <a:r>
              <a:rPr lang="en-US" altLang="en-US">
                <a:ea typeface="ＭＳ Ｐゴシック" charset="-128"/>
              </a:rPr>
              <a:t>	FOREIGN KEY (staffNo) REFERENCES Staff </a:t>
            </a:r>
          </a:p>
          <a:p>
            <a:pPr lvl="1" defTabSz="292100">
              <a:buFontTx/>
              <a:buNone/>
            </a:pPr>
            <a:r>
              <a:rPr lang="en-US" altLang="en-US" b="1">
                <a:ea typeface="ＭＳ Ｐゴシック" charset="-128"/>
              </a:rPr>
              <a:t>               ON DELETE SET NULL ON UPDATE CASCADE ….);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403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F704833-7928-644A-8D88-BDFF011698D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ALTER TABLE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3362325"/>
          </a:xfrm>
        </p:spPr>
        <p:txBody>
          <a:bodyPr/>
          <a:lstStyle/>
          <a:p>
            <a:pPr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ALTER consists of six options to: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Add a new column to a table.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Drop a column from a table.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Add a new table constraint.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Drop a table constraint.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Set a default for a column.</a:t>
            </a:r>
          </a:p>
          <a:p>
            <a:pPr lvl="1" algn="just"/>
            <a:r>
              <a:rPr lang="en-US" altLang="en-US" sz="2200" b="1">
                <a:ea typeface="ＭＳ Ｐゴシック" charset="-128"/>
              </a:rPr>
              <a:t>Drop a default for a column.</a:t>
            </a:r>
            <a:endParaRPr lang="en-US" altLang="en-US" sz="2200">
              <a:ea typeface="ＭＳ Ｐゴシック" charset="-128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506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F7B612E-8A41-DE4A-8F57-B293E42FD2E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ALTER TABLE</a:t>
            </a:r>
          </a:p>
        </p:txBody>
      </p:sp>
      <p:sp>
        <p:nvSpPr>
          <p:cNvPr id="318467" name="Rectangle 1027"/>
          <p:cNvSpPr>
            <a:spLocks noGrp="1" noChangeArrowheads="1"/>
          </p:cNvSpPr>
          <p:nvPr>
            <p:ph idx="1"/>
          </p:nvPr>
        </p:nvSpPr>
        <p:spPr>
          <a:xfrm>
            <a:off x="450850" y="1196975"/>
            <a:ext cx="7937500" cy="61849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2200" b="1" i="1">
                <a:ea typeface="ＭＳ Ｐゴシック" charset="-128"/>
              </a:rPr>
              <a:t>Syntax :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sz="2200" b="0">
                <a:ea typeface="ＭＳ Ｐゴシック" charset="-128"/>
              </a:rPr>
              <a:t>	</a:t>
            </a:r>
            <a:r>
              <a:rPr lang="en-US" altLang="en-US" b="0">
                <a:ea typeface="ＭＳ Ｐゴシック" charset="-128"/>
              </a:rPr>
              <a:t>ALTER  TABLE  tablename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 	[ADD [COLUMN]  ColumnName   dataType  [NOT NULL]  	[UNIQUE]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	 [DEFAULT   defaultOption]  [CHECK  (search condition)] 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	 [DROP  [COLUMN]  ColumnName  [</a:t>
            </a:r>
            <a:r>
              <a:rPr lang="en-US" altLang="en-US" b="0" u="sng">
                <a:ea typeface="ＭＳ Ｐゴシック" charset="-128"/>
              </a:rPr>
              <a:t>RESTRICT</a:t>
            </a:r>
            <a:r>
              <a:rPr lang="en-US" altLang="en-US" b="0">
                <a:ea typeface="ＭＳ Ｐゴシック" charset="-128"/>
              </a:rPr>
              <a:t>  | 	CASCADE]]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 	[ADD [CONSTRAINT  [Constraint Name]]  	TableConstraint Definition]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 	[DROP CONSTRAINT  ConstraintName  [</a:t>
            </a:r>
            <a:r>
              <a:rPr lang="en-US" altLang="en-US" b="0" u="sng">
                <a:ea typeface="ＭＳ Ｐゴシック" charset="-128"/>
              </a:rPr>
              <a:t>RESTRICT</a:t>
            </a:r>
            <a:r>
              <a:rPr lang="en-US" altLang="en-US" b="0">
                <a:ea typeface="ＭＳ Ｐゴシック" charset="-128"/>
              </a:rPr>
              <a:t> | 	CASCADE]]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 	[ALTER  ColumnName  SET DEFAULT  DefaultOption]</a:t>
            </a:r>
          </a:p>
          <a:p>
            <a:pPr>
              <a:spcBef>
                <a:spcPts val="400"/>
              </a:spcBef>
              <a:buFontTx/>
              <a:buNone/>
            </a:pPr>
            <a:r>
              <a:rPr lang="en-US" altLang="en-US" b="0">
                <a:ea typeface="ＭＳ Ｐゴシック" charset="-128"/>
              </a:rPr>
              <a:t>  	[ALTER  ColumnName  DROP DEFAULT]</a:t>
            </a:r>
          </a:p>
          <a:p>
            <a:pPr lvl="1" algn="just">
              <a:buFontTx/>
              <a:buNone/>
            </a:pPr>
            <a:endParaRPr lang="en-US" altLang="en-US" sz="2200" b="1" i="1">
              <a:ea typeface="ＭＳ Ｐゴシック" charset="-128"/>
            </a:endParaRPr>
          </a:p>
          <a:p>
            <a:pPr lvl="1" algn="just">
              <a:buFontTx/>
              <a:buNone/>
            </a:pPr>
            <a:endParaRPr lang="en-US" altLang="en-US" sz="2200">
              <a:ea typeface="ＭＳ Ｐゴシック" charset="-128"/>
            </a:endParaRPr>
          </a:p>
        </p:txBody>
      </p:sp>
      <p:sp>
        <p:nvSpPr>
          <p:cNvPr id="4608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608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6EA2111-D67B-3C4A-816F-7D59A89444A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7.2(a) - ALTER TABLE</a:t>
            </a:r>
          </a:p>
        </p:txBody>
      </p:sp>
      <p:sp>
        <p:nvSpPr>
          <p:cNvPr id="318467" name="Rectangle 1027"/>
          <p:cNvSpPr>
            <a:spLocks noGrp="1" noChangeArrowheads="1"/>
          </p:cNvSpPr>
          <p:nvPr>
            <p:ph idx="1"/>
          </p:nvPr>
        </p:nvSpPr>
        <p:spPr>
          <a:xfrm>
            <a:off x="450850" y="1196975"/>
            <a:ext cx="7937500" cy="3960813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Change Staff table by removing default of ‘Assistant’ for position column and setting default for sex column to female (‘F’).</a:t>
            </a:r>
          </a:p>
          <a:p>
            <a:pPr algn="just">
              <a:lnSpc>
                <a:spcPct val="30000"/>
              </a:lnSpc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</a:t>
            </a:r>
            <a:r>
              <a:rPr lang="en-US" altLang="en-US" sz="2200" b="0">
                <a:ea typeface="ＭＳ Ｐゴシック" charset="-128"/>
              </a:rPr>
              <a:t>ALTER TABLE Staff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ALTER position DROP DEFAULT;</a:t>
            </a:r>
          </a:p>
          <a:p>
            <a:pPr lvl="1" algn="just">
              <a:buFontTx/>
              <a:buNone/>
            </a:pPr>
            <a:endParaRPr lang="en-US" altLang="en-US" sz="2200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ALTER TABLE Staff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ALTER sex SET DEFAULT ‘F’;</a:t>
            </a:r>
          </a:p>
        </p:txBody>
      </p:sp>
      <p:sp>
        <p:nvSpPr>
          <p:cNvPr id="47107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710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6BB44CF-4A57-BC48-A7DB-FBF23626398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Chapter 7 - 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125538"/>
            <a:ext cx="8229600" cy="4637087"/>
          </a:xfrm>
        </p:spPr>
        <p:txBody>
          <a:bodyPr/>
          <a:lstStyle/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Data types supported by SQL standard.</a:t>
            </a:r>
          </a:p>
          <a:p>
            <a:pPr marL="342900" indent="-342900">
              <a:lnSpc>
                <a:spcPct val="40000"/>
              </a:lnSpc>
              <a:buClr>
                <a:schemeClr val="tx2"/>
              </a:buClr>
              <a:buFont typeface="Arial" charset="0"/>
              <a:buChar char="•"/>
              <a:defRPr/>
            </a:pPr>
            <a:endParaRPr lang="en-US" sz="2200" dirty="0"/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How to define integrity constraints using SQL.</a:t>
            </a:r>
          </a:p>
          <a:p>
            <a:pPr marL="342900" indent="-342900">
              <a:lnSpc>
                <a:spcPct val="40000"/>
              </a:lnSpc>
              <a:buClr>
                <a:schemeClr val="tx2"/>
              </a:buClr>
              <a:buFont typeface="Arial" charset="0"/>
              <a:buChar char="•"/>
              <a:defRPr/>
            </a:pPr>
            <a:endParaRPr lang="en-US" sz="2200" dirty="0"/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How to use the integrity enhancement feature in the CREATE and ALTER TABLE statements.</a:t>
            </a:r>
          </a:p>
          <a:p>
            <a:pPr algn="just">
              <a:buClr>
                <a:schemeClr val="tx2"/>
              </a:buClr>
              <a:defRPr/>
            </a:pPr>
            <a:endParaRPr lang="en-US" sz="2200" dirty="0"/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How to create and delete views using SQL.</a:t>
            </a:r>
          </a:p>
          <a:p>
            <a:pPr>
              <a:buClr>
                <a:schemeClr val="tx2"/>
              </a:buClr>
              <a:defRPr/>
            </a:pPr>
            <a:endParaRPr lang="en-US" sz="2200" dirty="0"/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Under what conditions views are updatable.</a:t>
            </a:r>
          </a:p>
          <a:p>
            <a:pPr algn="just">
              <a:buFontTx/>
              <a:buNone/>
              <a:defRPr/>
            </a:pPr>
            <a:endParaRPr lang="en-US" dirty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2458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5539C40A-C9DC-EE42-A299-6071C28721F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Example 7.2(b) - ALTER TABLE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idx="1"/>
          </p:nvPr>
        </p:nvSpPr>
        <p:spPr>
          <a:xfrm>
            <a:off x="438150" y="1196975"/>
            <a:ext cx="8166100" cy="4114800"/>
          </a:xfrm>
        </p:spPr>
        <p:txBody>
          <a:bodyPr/>
          <a:lstStyle/>
          <a:p>
            <a:pPr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Remove constraint from PropertyForRent that staff are not allowed to handle more than 100 properties at a time. Add new column to Client table.</a:t>
            </a:r>
          </a:p>
          <a:p>
            <a:pPr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</a:t>
            </a:r>
            <a:r>
              <a:rPr lang="en-US" altLang="en-US" sz="2200" b="0">
                <a:ea typeface="ＭＳ Ｐゴシック" charset="-128"/>
              </a:rPr>
              <a:t>ALTER TABLE PropertyForRent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DROP CONSTRAINT StaffNotHandlingTooMuch;</a:t>
            </a:r>
          </a:p>
          <a:p>
            <a:pPr lvl="1" algn="just">
              <a:buFontTx/>
              <a:buNone/>
            </a:pPr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 b="0">
                <a:ea typeface="ＭＳ Ｐゴシック" charset="-128"/>
              </a:rPr>
              <a:t>	ALTER TABLE Client</a:t>
            </a:r>
          </a:p>
          <a:p>
            <a:pPr lvl="1" algn="just">
              <a:buFontTx/>
              <a:buNone/>
            </a:pPr>
            <a:r>
              <a:rPr lang="en-US" altLang="en-US" sz="2200">
                <a:ea typeface="ＭＳ Ｐゴシック" charset="-128"/>
              </a:rPr>
              <a:t>		ADD prefNoRooms PRooms;</a:t>
            </a: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813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EDD09917-035B-D345-8505-9747F597150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DROP TABLE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05800" cy="5240338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sz="2200" i="1">
                <a:ea typeface="ＭＳ Ｐゴシック" charset="-128"/>
              </a:rPr>
              <a:t>Syntax :</a:t>
            </a:r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</a:t>
            </a:r>
            <a:r>
              <a:rPr lang="en-US" altLang="en-US" sz="2200" b="0">
                <a:ea typeface="ＭＳ Ｐゴシック" charset="-128"/>
              </a:rPr>
              <a:t>DROP TABLE TableName [</a:t>
            </a:r>
            <a:r>
              <a:rPr lang="en-US" altLang="en-US" sz="2200" b="0" u="sng">
                <a:ea typeface="ＭＳ Ｐゴシック" charset="-128"/>
              </a:rPr>
              <a:t>RESTRICT</a:t>
            </a:r>
            <a:r>
              <a:rPr lang="en-US" altLang="en-US" sz="2200" b="0">
                <a:ea typeface="ＭＳ Ｐゴシック" charset="-128"/>
              </a:rPr>
              <a:t> | CASCADE]</a:t>
            </a:r>
          </a:p>
          <a:p>
            <a:pPr algn="just">
              <a:buFont typeface="Monotype Sorts" charset="2"/>
              <a:buNone/>
            </a:pPr>
            <a:r>
              <a:rPr lang="en-US" altLang="en-US" sz="2200" i="1">
                <a:ea typeface="ＭＳ Ｐゴシック" charset="-128"/>
              </a:rPr>
              <a:t>Example:</a:t>
            </a:r>
          </a:p>
          <a:p>
            <a:pPr algn="just">
              <a:buFont typeface="Monotype Sorts" charset="2"/>
              <a:buNone/>
            </a:pPr>
            <a:r>
              <a:rPr lang="en-US" altLang="en-US" sz="2200" b="0">
                <a:ea typeface="ＭＳ Ｐゴシック" charset="-128"/>
              </a:rPr>
              <a:t>	DROP TABLE PropertyForRent;</a:t>
            </a:r>
          </a:p>
          <a:p>
            <a:pPr algn="just">
              <a:buFont typeface="Monotype Sorts" charset="2"/>
              <a:buNone/>
            </a:pPr>
            <a:endParaRPr lang="en-US" altLang="en-US" b="0">
              <a:ea typeface="ＭＳ Ｐゴシック" charset="-128"/>
            </a:endParaRPr>
          </a:p>
          <a:p>
            <a:pPr lvl="1" algn="just">
              <a:lnSpc>
                <a:spcPct val="30000"/>
              </a:lnSpc>
            </a:pPr>
            <a:endParaRPr lang="en-US" altLang="en-US" sz="2200" b="1">
              <a:ea typeface="ＭＳ Ｐゴシック" charset="-128"/>
            </a:endParaRPr>
          </a:p>
          <a:p>
            <a:pPr algn="just"/>
            <a:r>
              <a:rPr lang="en-US" altLang="en-US" sz="2200">
                <a:ea typeface="ＭＳ Ｐゴシック" charset="-128"/>
              </a:rPr>
              <a:t>Removes named table and all rows within it. 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With RESTRICT, if any other objects depend for their existence on continued existence of this table, SQL does not allow request. 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With CASCADE, SQL drops all dependent objects (and objects dependent on these objects).</a:t>
            </a:r>
          </a:p>
        </p:txBody>
      </p:sp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4915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D1843D4-FCD1-A648-8E68-89F624DEA04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SQL - CREATE VIEW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814888"/>
          </a:xfrm>
        </p:spPr>
        <p:txBody>
          <a:bodyPr/>
          <a:lstStyle/>
          <a:p>
            <a:pPr marL="288925" indent="-288925" algn="just">
              <a:buFont typeface="Monotype Sorts" charset="2"/>
              <a:buNone/>
              <a:defRPr/>
            </a:pPr>
            <a:r>
              <a:rPr lang="en-US" altLang="en-US" sz="2200" i="1" dirty="0">
                <a:ea typeface="ＭＳ Ｐゴシック" charset="-128"/>
              </a:rPr>
              <a:t>	- Syntax :</a:t>
            </a:r>
            <a:endParaRPr lang="en-US" altLang="en-US" sz="2200" dirty="0">
              <a:ea typeface="ＭＳ Ｐゴシック" charset="-128"/>
            </a:endParaRPr>
          </a:p>
          <a:p>
            <a:pPr marL="288925" indent="-288925" algn="just">
              <a:buFont typeface="Monotype Sorts" charset="2"/>
              <a:buNone/>
              <a:defRPr/>
            </a:pPr>
            <a:r>
              <a:rPr lang="en-US" altLang="en-US" sz="2200" b="0" dirty="0">
                <a:ea typeface="ＭＳ Ｐゴシック" charset="-128"/>
              </a:rPr>
              <a:t>CREATE VIEW </a:t>
            </a:r>
            <a:r>
              <a:rPr lang="en-US" altLang="en-US" sz="2200" b="0" dirty="0" err="1">
                <a:ea typeface="ＭＳ Ｐゴシック" charset="-128"/>
              </a:rPr>
              <a:t>ViewName</a:t>
            </a:r>
            <a:r>
              <a:rPr lang="en-US" altLang="en-US" sz="2200" b="0" dirty="0">
                <a:ea typeface="ＭＳ Ｐゴシック" charset="-128"/>
              </a:rPr>
              <a:t> [ (</a:t>
            </a:r>
            <a:r>
              <a:rPr lang="en-US" altLang="en-US" sz="2200" b="0" dirty="0" err="1">
                <a:ea typeface="ＭＳ Ｐゴシック" charset="-128"/>
              </a:rPr>
              <a:t>newColumnName</a:t>
            </a:r>
            <a:r>
              <a:rPr lang="en-US" altLang="en-US" sz="2200" b="0" dirty="0">
                <a:ea typeface="ＭＳ Ｐゴシック" charset="-128"/>
              </a:rPr>
              <a:t> [,...]) ]</a:t>
            </a:r>
          </a:p>
          <a:p>
            <a:pPr marL="555625" lvl="1" indent="-76200"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AS </a:t>
            </a:r>
            <a:r>
              <a:rPr lang="en-US" altLang="en-US" sz="2200" dirty="0" err="1">
                <a:ea typeface="ＭＳ Ｐゴシック" charset="-128"/>
              </a:rPr>
              <a:t>subselect</a:t>
            </a:r>
            <a:r>
              <a:rPr lang="en-US" altLang="en-US" sz="2200" dirty="0">
                <a:ea typeface="ＭＳ Ｐゴシック" charset="-128"/>
              </a:rPr>
              <a:t> </a:t>
            </a:r>
          </a:p>
          <a:p>
            <a:pPr marL="555625" lvl="1" indent="-76200" algn="just">
              <a:buFontTx/>
              <a:buNone/>
              <a:defRPr/>
            </a:pPr>
            <a:r>
              <a:rPr lang="en-US" altLang="en-US" sz="2200" dirty="0">
                <a:ea typeface="ＭＳ Ｐゴシック" charset="-128"/>
              </a:rPr>
              <a:t>[WITH [CASCADED | LOCAL] CHECK OPTION]</a:t>
            </a:r>
          </a:p>
          <a:p>
            <a:pPr marL="288925" indent="-288925" algn="just">
              <a:lnSpc>
                <a:spcPct val="30000"/>
              </a:lnSpc>
              <a:buFont typeface="Monotype Sorts" charset="2"/>
              <a:buNone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Can assign a name to each column in view.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If list of column names is specified, it must have same number of items as number of columns produced by </a:t>
            </a:r>
            <a:r>
              <a:rPr lang="en-US" altLang="en-US" sz="2200" i="1" dirty="0" err="1">
                <a:ea typeface="ＭＳ Ｐゴシック" charset="-128"/>
              </a:rPr>
              <a:t>subselect</a:t>
            </a:r>
            <a:r>
              <a:rPr lang="en-US" altLang="en-US" sz="2200" dirty="0">
                <a:ea typeface="ＭＳ Ｐゴシック" charset="-128"/>
              </a:rPr>
              <a:t>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If omitted, each column takes name of corresponding column in </a:t>
            </a:r>
            <a:r>
              <a:rPr lang="en-US" altLang="en-US" sz="2200" i="1" dirty="0" err="1">
                <a:ea typeface="ＭＳ Ｐゴシック" charset="-128"/>
              </a:rPr>
              <a:t>subselect</a:t>
            </a:r>
            <a:r>
              <a:rPr lang="en-US" altLang="en-US" sz="2200" dirty="0">
                <a:ea typeface="ＭＳ Ｐゴシック" charset="-128"/>
              </a:rPr>
              <a:t>. 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018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EC2F30E-3676-4442-8643-1879CB6BD91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SQL - CREATE VIEW</a:t>
            </a:r>
          </a:p>
        </p:txBody>
      </p:sp>
      <p:sp>
        <p:nvSpPr>
          <p:cNvPr id="104451" name="Rectangle 1027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3849688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List must be specified if there is any ambiguity in a column name.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The </a:t>
            </a:r>
            <a:r>
              <a:rPr lang="en-US" sz="2200" i="1" dirty="0" err="1"/>
              <a:t>subselect</a:t>
            </a:r>
            <a:r>
              <a:rPr lang="en-US" sz="2200" dirty="0"/>
              <a:t> is known as the </a:t>
            </a:r>
            <a:r>
              <a:rPr lang="en-US" sz="2200" u="sng" dirty="0"/>
              <a:t>defining query</a:t>
            </a:r>
            <a:r>
              <a:rPr lang="en-US" sz="2200" dirty="0"/>
              <a:t>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sz="2200" dirty="0"/>
              <a:t>WITH CHECK OPTION ensures that if a row fails to satisfy WHERE clause of defining query, it is not added to underlying base table.</a:t>
            </a:r>
          </a:p>
          <a:p>
            <a:pPr algn="just">
              <a:buFontTx/>
              <a:buNone/>
              <a:defRPr/>
            </a:pPr>
            <a:endParaRPr lang="en-US" dirty="0"/>
          </a:p>
        </p:txBody>
      </p:sp>
      <p:sp>
        <p:nvSpPr>
          <p:cNvPr id="51203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120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7B8A1FA5-E729-A243-A0A9-A13B50BBDD7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87400"/>
            <a:ext cx="8382000" cy="554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7.3 - Create Horizontal View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6225"/>
            <a:ext cx="7696200" cy="4186238"/>
          </a:xfrm>
        </p:spPr>
        <p:txBody>
          <a:bodyPr/>
          <a:lstStyle/>
          <a:p>
            <a:pPr marL="374650" lvl="1" indent="0" algn="just">
              <a:buFontTx/>
              <a:buNone/>
            </a:pPr>
            <a:r>
              <a:rPr lang="en-US" altLang="en-US" sz="2200" b="1">
                <a:ea typeface="Arial" charset="0"/>
                <a:cs typeface="Arial" charset="0"/>
              </a:rPr>
              <a:t>Create view so that manager at branch B003 can only see details for staff who work in his or her office.</a:t>
            </a:r>
          </a:p>
          <a:p>
            <a:pPr marL="374650" lvl="1" indent="0" algn="just">
              <a:lnSpc>
                <a:spcPct val="0"/>
              </a:lnSpc>
              <a:buFontTx/>
              <a:buNone/>
            </a:pPr>
            <a:endParaRPr lang="en-US" altLang="en-US" sz="1400" b="1">
              <a:ea typeface="Arial" charset="0"/>
              <a:cs typeface="Arial" charset="0"/>
            </a:endParaRPr>
          </a:p>
          <a:p>
            <a:pPr algn="just">
              <a:lnSpc>
                <a:spcPct val="70000"/>
              </a:lnSpc>
              <a:buFont typeface="Monotype Sorts" charset="2"/>
              <a:buNone/>
            </a:pPr>
            <a:r>
              <a:rPr lang="en-US" altLang="en-US" sz="2200">
                <a:ea typeface="Arial" charset="0"/>
                <a:cs typeface="Arial" charset="0"/>
              </a:rPr>
              <a:t>	</a:t>
            </a:r>
          </a:p>
          <a:p>
            <a:pPr algn="just">
              <a:lnSpc>
                <a:spcPct val="70000"/>
              </a:lnSpc>
              <a:buFont typeface="Monotype Sorts" charset="2"/>
              <a:buNone/>
            </a:pPr>
            <a:r>
              <a:rPr lang="en-US" altLang="en-US" b="0">
                <a:ea typeface="Arial" charset="0"/>
                <a:cs typeface="Arial" charset="0"/>
              </a:rPr>
              <a:t>CREATE VIEW Manager3Staff</a:t>
            </a:r>
          </a:p>
          <a:p>
            <a:pPr marL="374650" lvl="1" indent="0" algn="just">
              <a:lnSpc>
                <a:spcPct val="7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AS	SELECT *</a:t>
            </a:r>
          </a:p>
          <a:p>
            <a:pPr marL="374650" lvl="1" indent="0" algn="just">
              <a:lnSpc>
                <a:spcPct val="7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	FROM Staff</a:t>
            </a:r>
          </a:p>
          <a:p>
            <a:pPr marL="374650" lvl="1" indent="0" algn="just">
              <a:lnSpc>
                <a:spcPct val="70000"/>
              </a:lnSpc>
              <a:buFontTx/>
              <a:buNone/>
            </a:pPr>
            <a:r>
              <a:rPr lang="en-US" altLang="en-US">
                <a:ea typeface="Arial" charset="0"/>
                <a:cs typeface="Arial" charset="0"/>
              </a:rPr>
              <a:t>		WHERE branchNo = ‘B003’</a:t>
            </a:r>
            <a:r>
              <a:rPr lang="en-US" altLang="ja-JP">
                <a:ea typeface="Arial" charset="0"/>
                <a:cs typeface="Arial" charset="0"/>
              </a:rPr>
              <a:t>;</a:t>
            </a:r>
          </a:p>
          <a:p>
            <a:pPr marL="374650" lvl="1" indent="0" algn="just">
              <a:lnSpc>
                <a:spcPct val="70000"/>
              </a:lnSpc>
              <a:buFontTx/>
              <a:buNone/>
            </a:pPr>
            <a:endParaRPr lang="en-US" altLang="en-US" sz="1400">
              <a:ea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en-US" altLang="en-US" b="0">
                <a:ea typeface="Arial" charset="0"/>
                <a:cs typeface="Arial" charset="0"/>
              </a:rPr>
              <a:t>	SELECT  *</a:t>
            </a:r>
          </a:p>
          <a:p>
            <a:pPr>
              <a:buFontTx/>
              <a:buNone/>
            </a:pPr>
            <a:r>
              <a:rPr lang="en-US" altLang="en-US" b="0">
                <a:ea typeface="Arial" charset="0"/>
                <a:cs typeface="Arial" charset="0"/>
              </a:rPr>
              <a:t>                   FROM   Manager3Staff;</a:t>
            </a:r>
          </a:p>
          <a:p>
            <a:pPr marL="374650" lvl="1" indent="0" algn="just">
              <a:lnSpc>
                <a:spcPct val="70000"/>
              </a:lnSpc>
              <a:buFontTx/>
              <a:buNone/>
            </a:pPr>
            <a:endParaRPr lang="en-US" altLang="en-US">
              <a:ea typeface="Arial" charset="0"/>
              <a:cs typeface="Arial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222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E223631-4A14-8C49-9F86-6E54221CAA2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34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5013325"/>
            <a:ext cx="78581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29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7.4 - Create Vertical View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442913" y="1144588"/>
            <a:ext cx="8161337" cy="4445000"/>
          </a:xfrm>
        </p:spPr>
        <p:txBody>
          <a:bodyPr/>
          <a:lstStyle/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Create view of staff details at branch B003 excluding salaries.</a:t>
            </a:r>
          </a:p>
          <a:p>
            <a:pPr algn="just">
              <a:lnSpc>
                <a:spcPct val="0"/>
              </a:lnSpc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</a:t>
            </a:r>
            <a:r>
              <a:rPr lang="en-US" altLang="en-US" sz="2200" b="0">
                <a:ea typeface="ＭＳ Ｐゴシック" charset="-128"/>
              </a:rPr>
              <a:t>  </a:t>
            </a:r>
            <a:r>
              <a:rPr lang="en-US" altLang="en-US" b="0">
                <a:ea typeface="ＭＳ Ｐゴシック" charset="-128"/>
              </a:rPr>
              <a:t>CREATE VIEW Staff3 </a:t>
            </a:r>
          </a:p>
          <a:p>
            <a:pPr lvl="1" algn="just">
              <a:buFontTx/>
              <a:buNone/>
            </a:pPr>
            <a:r>
              <a:rPr lang="en-US" altLang="en-US">
                <a:ea typeface="ＭＳ Ｐゴシック" charset="-128"/>
              </a:rPr>
              <a:t> AS SELECT staffNo, fName, lName, position, sex</a:t>
            </a:r>
          </a:p>
          <a:p>
            <a:pPr lvl="1" algn="just">
              <a:buFontTx/>
              <a:buNone/>
            </a:pPr>
            <a:r>
              <a:rPr lang="en-US" altLang="en-US">
                <a:ea typeface="ＭＳ Ｐゴシック" charset="-128"/>
              </a:rPr>
              <a:t>	  FROM Staff</a:t>
            </a:r>
          </a:p>
          <a:p>
            <a:pPr lvl="1" algn="just">
              <a:buFontTx/>
              <a:buNone/>
            </a:pPr>
            <a:r>
              <a:rPr lang="en-US" altLang="en-US">
                <a:ea typeface="ＭＳ Ｐゴシック" charset="-128"/>
              </a:rPr>
              <a:t>	  WHERE branchNo = ‘B003’</a:t>
            </a:r>
            <a:r>
              <a:rPr lang="en-US" altLang="ja-JP"/>
              <a:t>;</a:t>
            </a:r>
          </a:p>
          <a:p>
            <a:pPr lvl="1" algn="just">
              <a:buFontTx/>
              <a:buNone/>
            </a:pPr>
            <a:endParaRPr lang="en-US" altLang="en-US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altLang="en-US" b="0">
                <a:ea typeface="ＭＳ Ｐゴシック" charset="-128"/>
              </a:rPr>
              <a:t>	CREATE VIEW  Staff3</a:t>
            </a:r>
          </a:p>
          <a:p>
            <a:pPr>
              <a:buFontTx/>
              <a:buNone/>
            </a:pPr>
            <a:r>
              <a:rPr lang="en-US" altLang="en-US" b="0">
                <a:ea typeface="ＭＳ Ｐゴシック" charset="-128"/>
              </a:rPr>
              <a:t>                AS SELECT  StaffNo, Fname, Lname, position, sex</a:t>
            </a:r>
          </a:p>
          <a:p>
            <a:pPr>
              <a:buFontTx/>
              <a:buNone/>
            </a:pPr>
            <a:r>
              <a:rPr lang="en-US" altLang="en-US" b="0">
                <a:ea typeface="ＭＳ Ｐゴシック" charset="-128"/>
              </a:rPr>
              <a:t>                    FROM  Manager3Staff;</a:t>
            </a:r>
          </a:p>
          <a:p>
            <a:pPr lvl="1" algn="just">
              <a:buFontTx/>
              <a:buNone/>
            </a:pPr>
            <a:endParaRPr lang="en-US" altLang="en-US">
              <a:ea typeface="ＭＳ Ｐゴシック" charset="-128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325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489052E-3365-634B-A3AE-312C42F7307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35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1075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5278438"/>
            <a:ext cx="576897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29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7.5 - Grouped and Joined Views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5003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200">
                <a:ea typeface="Calibri" charset="0"/>
                <a:cs typeface="Calibri" charset="0"/>
              </a:rPr>
              <a:t>PROPERTYFORRENT (pno, street, area, city,pcode, type, rooms,rent,sno)</a:t>
            </a:r>
          </a:p>
          <a:p>
            <a:pPr>
              <a:buFontTx/>
              <a:buNone/>
            </a:pPr>
            <a:r>
              <a:rPr lang="en-US" altLang="en-US" sz="2200">
                <a:ea typeface="Calibri" charset="0"/>
                <a:cs typeface="Calibri" charset="0"/>
              </a:rPr>
              <a:t>STAFF (sno, fname, lname, position, sex, DOB, salary, bno)</a:t>
            </a:r>
          </a:p>
          <a:p>
            <a:pPr algn="just">
              <a:buFont typeface="Monotype Sorts" charset="2"/>
              <a:buNone/>
            </a:pPr>
            <a:endParaRPr lang="en-US" altLang="en-US" sz="2200"/>
          </a:p>
          <a:p>
            <a:pPr algn="just">
              <a:buFont typeface="Monotype Sorts" charset="2"/>
              <a:buNone/>
            </a:pPr>
            <a:r>
              <a:rPr lang="en-US" altLang="en-US" sz="2200"/>
              <a:t>Create view of staff who manage properties for rent, including branch number they work at, staff number, and number of properties they manage.</a:t>
            </a:r>
          </a:p>
          <a:p>
            <a:pPr algn="just">
              <a:lnSpc>
                <a:spcPct val="10000"/>
              </a:lnSpc>
              <a:buFont typeface="Monotype Sorts" charset="2"/>
              <a:buNone/>
            </a:pPr>
            <a:endParaRPr lang="en-US" altLang="en-US" sz="2200"/>
          </a:p>
          <a:p>
            <a:pPr algn="just">
              <a:buFont typeface="Monotype Sorts" charset="2"/>
              <a:buNone/>
            </a:pPr>
            <a:r>
              <a:rPr lang="en-US" altLang="en-US" sz="2200" b="0"/>
              <a:t>      CREATE VIEW StaffPropCnt (branchNo, staffNo, cnt)</a:t>
            </a:r>
          </a:p>
          <a:p>
            <a:pPr lvl="1" algn="just">
              <a:buFontTx/>
              <a:buNone/>
            </a:pPr>
            <a:r>
              <a:rPr lang="en-US" altLang="en-US" sz="2200"/>
              <a:t>AS SELECT s.branchNo, s.staffNo, COUNT(*)</a:t>
            </a:r>
          </a:p>
          <a:p>
            <a:pPr lvl="1" algn="just">
              <a:buFontTx/>
              <a:buNone/>
            </a:pPr>
            <a:r>
              <a:rPr lang="en-US" altLang="en-US" sz="2200"/>
              <a:t>	 FROM Staff s, PropertyForRent p</a:t>
            </a:r>
          </a:p>
          <a:p>
            <a:pPr lvl="1" algn="just">
              <a:buFontTx/>
              <a:buNone/>
            </a:pPr>
            <a:r>
              <a:rPr lang="en-US" altLang="en-US" sz="2200"/>
              <a:t>	 WHERE s.staffNo = p.staffNo</a:t>
            </a:r>
          </a:p>
          <a:p>
            <a:pPr lvl="1" algn="just">
              <a:buFontTx/>
              <a:buNone/>
            </a:pPr>
            <a:r>
              <a:rPr lang="en-US" altLang="en-US" sz="2200"/>
              <a:t>	 GROUP BY s.branchNo, s.staffNo;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427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33FB08F-9772-4044-B808-B89EA60AB87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7.3 - Grouped and Joined Views</a:t>
            </a:r>
          </a:p>
        </p:txBody>
      </p:sp>
      <p:sp>
        <p:nvSpPr>
          <p:cNvPr id="55298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5299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5F0DB7B-7651-6F4F-8318-198E3572E05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37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090738"/>
            <a:ext cx="5046662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SQL - DROP VIEW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18488" cy="6200775"/>
          </a:xfrm>
        </p:spPr>
        <p:txBody>
          <a:bodyPr/>
          <a:lstStyle/>
          <a:p>
            <a:pPr marL="95250" indent="-95250">
              <a:buFontTx/>
              <a:buNone/>
              <a:defRPr/>
            </a:pPr>
            <a:r>
              <a:rPr lang="en-US" sz="2200" i="1" dirty="0"/>
              <a:t>Syntax :</a:t>
            </a:r>
          </a:p>
          <a:p>
            <a:pPr marL="552450" lvl="1" indent="-95250" algn="just">
              <a:buFontTx/>
              <a:buNone/>
              <a:defRPr/>
            </a:pPr>
            <a:r>
              <a:rPr lang="en-US" sz="2200" dirty="0"/>
              <a:t>DROP VIEW </a:t>
            </a:r>
            <a:r>
              <a:rPr lang="en-US" sz="2200" dirty="0" err="1"/>
              <a:t>ViewName</a:t>
            </a:r>
            <a:r>
              <a:rPr lang="en-US" sz="2200" dirty="0"/>
              <a:t> [</a:t>
            </a:r>
            <a:r>
              <a:rPr lang="en-US" sz="2200" u="sng" dirty="0"/>
              <a:t>RESTRICT</a:t>
            </a:r>
            <a:r>
              <a:rPr lang="en-US" sz="2200" dirty="0"/>
              <a:t> | CASCADE]</a:t>
            </a:r>
          </a:p>
          <a:p>
            <a:pPr algn="just">
              <a:buFontTx/>
              <a:buNone/>
              <a:defRPr/>
            </a:pPr>
            <a:endParaRPr lang="en-US" sz="1400" dirty="0"/>
          </a:p>
          <a:p>
            <a:pPr algn="just">
              <a:buFontTx/>
              <a:buNone/>
              <a:defRPr/>
            </a:pPr>
            <a:r>
              <a:rPr lang="en-US" sz="2200" i="1" dirty="0"/>
              <a:t>Example:</a:t>
            </a:r>
            <a:endParaRPr lang="en-US" sz="2200" dirty="0"/>
          </a:p>
          <a:p>
            <a:pPr marL="552450" lvl="1" indent="-95250" algn="just">
              <a:buFontTx/>
              <a:buNone/>
              <a:defRPr/>
            </a:pPr>
            <a:r>
              <a:rPr lang="en-US" sz="2200" dirty="0"/>
              <a:t>	DROP VIEW Manager3Staff;</a:t>
            </a:r>
          </a:p>
          <a:p>
            <a:pPr marL="552450" lvl="1" indent="-95250" algn="just">
              <a:buFontTx/>
              <a:buNone/>
              <a:defRPr/>
            </a:pPr>
            <a:endParaRPr lang="en-US" sz="2200" dirty="0"/>
          </a:p>
          <a:p>
            <a:pPr algn="just">
              <a:defRPr/>
            </a:pPr>
            <a:r>
              <a:rPr lang="en-US" sz="2200" dirty="0"/>
              <a:t>CASCADE, all related dependent objects are deleted; i.e. any views defined on view being dropped. </a:t>
            </a:r>
          </a:p>
          <a:p>
            <a:pPr algn="just">
              <a:defRPr/>
            </a:pPr>
            <a:r>
              <a:rPr lang="en-US" sz="2200" dirty="0"/>
              <a:t>RESTRICT (default), if any other objects depend for their existence on continued existence of view being dropped, command is rejected. </a:t>
            </a:r>
          </a:p>
          <a:p>
            <a:pPr marL="552450" lvl="1" indent="-95250" algn="just">
              <a:buFontTx/>
              <a:buNone/>
              <a:defRPr/>
            </a:pPr>
            <a:endParaRPr lang="en-US" sz="2200" dirty="0"/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632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97AE9B0-0089-1A43-8531-7DB269020A35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Restrictions on Views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305800" cy="4114800"/>
          </a:xfrm>
        </p:spPr>
        <p:txBody>
          <a:bodyPr/>
          <a:lstStyle/>
          <a:p>
            <a:pPr marL="571500" indent="-571500"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SQL imposes several restrictions on creation and use of views.</a:t>
            </a:r>
          </a:p>
          <a:p>
            <a:pPr marL="571500" indent="-571500" algn="just">
              <a:lnSpc>
                <a:spcPct val="40000"/>
              </a:lnSpc>
              <a:buFontTx/>
              <a:buChar char="•"/>
            </a:pPr>
            <a:endParaRPr lang="en-US" altLang="en-US">
              <a:ea typeface="ＭＳ Ｐゴシック" charset="-128"/>
            </a:endParaRPr>
          </a:p>
          <a:p>
            <a:pPr marL="571500" indent="-571500"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(a) If column in view is based on an aggregate function:</a:t>
            </a:r>
          </a:p>
          <a:p>
            <a:pPr marL="1047750" lvl="1" algn="just"/>
            <a:r>
              <a:rPr lang="en-US" altLang="en-US" sz="2200" b="1">
                <a:ea typeface="ＭＳ Ｐゴシック" charset="-128"/>
              </a:rPr>
              <a:t>Column may appear only in SELECT and ORDER BY clauses of queries that access view.</a:t>
            </a:r>
          </a:p>
          <a:p>
            <a:pPr marL="1047750" lvl="1" algn="just"/>
            <a:r>
              <a:rPr lang="en-US" altLang="en-US" sz="2200" b="1">
                <a:ea typeface="ＭＳ Ｐゴシック" charset="-128"/>
              </a:rPr>
              <a:t>Column may not be used in WHERE nor be an argument to an aggregate function in any query based on view. </a:t>
            </a: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734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497E596-AB1D-E745-A191-17986C6EA31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39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7C11F0-EE28-493C-A7E6-985BD25F8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Ddl</a:t>
            </a:r>
            <a:r>
              <a:rPr lang="en-US" dirty="0"/>
              <a:t> </a:t>
            </a:r>
            <a:r>
              <a:rPr lang="en-US" dirty="0" err="1"/>
              <a:t>sataements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5F1350-E5D0-4B38-91D4-49D852B19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" y="1752600"/>
            <a:ext cx="8991601" cy="4373563"/>
          </a:xfrm>
        </p:spPr>
        <p:txBody>
          <a:bodyPr/>
          <a:lstStyle/>
          <a:p>
            <a:r>
              <a:rPr lang="en-US" dirty="0"/>
              <a:t>The main Data Definition Language statements are:</a:t>
            </a:r>
          </a:p>
          <a:p>
            <a:endParaRPr lang="en-US" dirty="0"/>
          </a:p>
          <a:p>
            <a:pPr>
              <a:tabLst>
                <a:tab pos="442913" algn="l"/>
              </a:tabLst>
            </a:pPr>
            <a:r>
              <a:rPr lang="en-US" dirty="0"/>
              <a:t>	CREATENSCHEMA				DROP SCHEMA</a:t>
            </a:r>
          </a:p>
          <a:p>
            <a:pPr>
              <a:tabLst>
                <a:tab pos="442913" algn="l"/>
              </a:tabLst>
            </a:pPr>
            <a:r>
              <a:rPr lang="en-US" dirty="0"/>
              <a:t>	CREATE DOMAIN		ALTER DOMAIN 	DROP DOMAIN	CREATE TABLE		ALTER TABLE		DROP TABLE</a:t>
            </a:r>
          </a:p>
          <a:p>
            <a:pPr>
              <a:tabLst>
                <a:tab pos="442913" algn="l"/>
              </a:tabLst>
            </a:pPr>
            <a:r>
              <a:rPr lang="en-US" dirty="0"/>
              <a:t>	CREATE VIEW					DROP VIEW</a:t>
            </a:r>
          </a:p>
          <a:p>
            <a:pPr>
              <a:tabLst>
                <a:tab pos="442913" algn="l"/>
              </a:tabLst>
            </a:pPr>
            <a:r>
              <a:rPr lang="en-US" dirty="0"/>
              <a:t>	CREATE INDEX					DROP INDEX	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B9E7359-7280-402B-AD70-840090BC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464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Restrictions on Views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4114800"/>
          </a:xfrm>
        </p:spPr>
        <p:txBody>
          <a:bodyPr/>
          <a:lstStyle/>
          <a:p>
            <a:pPr algn="just"/>
            <a:r>
              <a:rPr lang="en-US" altLang="en-US">
                <a:ea typeface="ＭＳ Ｐゴシック" charset="-128"/>
              </a:rPr>
              <a:t>For example, following query would </a:t>
            </a:r>
            <a:r>
              <a:rPr lang="en-US" altLang="en-US" i="1" u="sng">
                <a:ea typeface="ＭＳ Ｐゴシック" charset="-128"/>
              </a:rPr>
              <a:t>fail</a:t>
            </a:r>
            <a:r>
              <a:rPr lang="en-US" altLang="en-US" i="1">
                <a:ea typeface="ＭＳ Ｐゴシック" charset="-128"/>
              </a:rPr>
              <a:t>:</a:t>
            </a:r>
          </a:p>
          <a:p>
            <a:pPr lvl="1" algn="just">
              <a:lnSpc>
                <a:spcPct val="40000"/>
              </a:lnSpc>
            </a:pPr>
            <a:endParaRPr lang="en-US" altLang="en-US" b="1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	SELECT COUNT(cnt)</a:t>
            </a:r>
          </a:p>
          <a:p>
            <a:pPr lvl="1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	FROM StaffPropCnt;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altLang="en-US" b="1">
              <a:ea typeface="ＭＳ Ｐゴシック" charset="-128"/>
            </a:endParaRPr>
          </a:p>
          <a:p>
            <a:pPr algn="just"/>
            <a:r>
              <a:rPr lang="en-US" altLang="en-US">
                <a:ea typeface="ＭＳ Ｐゴシック" charset="-128"/>
              </a:rPr>
              <a:t>Similarly, following query would also </a:t>
            </a:r>
            <a:r>
              <a:rPr lang="en-US" altLang="en-US" i="1" u="sng">
                <a:ea typeface="ＭＳ Ｐゴシック" charset="-128"/>
              </a:rPr>
              <a:t>fail</a:t>
            </a:r>
            <a:r>
              <a:rPr lang="en-US" altLang="en-US">
                <a:ea typeface="ＭＳ Ｐゴシック" charset="-128"/>
              </a:rPr>
              <a:t>:</a:t>
            </a:r>
          </a:p>
          <a:p>
            <a:pPr lvl="1" algn="just">
              <a:lnSpc>
                <a:spcPct val="40000"/>
              </a:lnSpc>
            </a:pPr>
            <a:endParaRPr lang="en-US" altLang="en-US" b="1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	SELECT *</a:t>
            </a:r>
          </a:p>
          <a:p>
            <a:pPr lvl="1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	FROM StaffPropCnt</a:t>
            </a:r>
          </a:p>
          <a:p>
            <a:pPr lvl="1" algn="just">
              <a:buFontTx/>
              <a:buNone/>
            </a:pPr>
            <a:r>
              <a:rPr lang="en-US" altLang="en-US" b="1">
                <a:ea typeface="ＭＳ Ｐゴシック" charset="-128"/>
              </a:rPr>
              <a:t>		WHERE cnt &gt; 2;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837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A2B99F6E-6ACF-3C4F-92A5-39EE96DB0FF6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Restrictions on Views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147050" cy="4114800"/>
          </a:xfrm>
        </p:spPr>
        <p:txBody>
          <a:bodyPr/>
          <a:lstStyle/>
          <a:p>
            <a:pPr marL="571500" indent="-571500" algn="just">
              <a:buFont typeface="Monotype Sorts" charset="2"/>
              <a:buNone/>
              <a:defRPr/>
            </a:pPr>
            <a:r>
              <a:rPr lang="en-US" altLang="en-US" dirty="0">
                <a:ea typeface="ＭＳ Ｐゴシック" charset="-128"/>
              </a:rPr>
              <a:t>(b</a:t>
            </a:r>
            <a:r>
              <a:rPr lang="en-US" altLang="en-US" sz="2200" dirty="0">
                <a:ea typeface="ＭＳ Ｐゴシック" charset="-128"/>
              </a:rPr>
              <a:t>) Grouped view may never be joined with a base table or a view. </a:t>
            </a:r>
          </a:p>
          <a:p>
            <a:pPr marL="571500" indent="-571500" algn="just">
              <a:buFont typeface="Monotype Sorts" charset="2"/>
              <a:buNone/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For example, </a:t>
            </a:r>
            <a:r>
              <a:rPr lang="en-US" altLang="en-US" sz="2200" dirty="0" err="1">
                <a:ea typeface="ＭＳ Ｐゴシック" charset="-128"/>
              </a:rPr>
              <a:t>StaffPropCnt</a:t>
            </a:r>
            <a:r>
              <a:rPr lang="en-US" altLang="en-US" sz="2200" dirty="0">
                <a:ea typeface="ＭＳ Ｐゴシック" charset="-128"/>
              </a:rPr>
              <a:t> view is a grouped view, so any attempt to join this view with another table or view fails.</a:t>
            </a: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5939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2A96867-E209-2E43-B621-F7BEE28BD20D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View Updatability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142288" cy="4114800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All updates to base table reflected in all views that encompass base table. </a:t>
            </a:r>
          </a:p>
          <a:p>
            <a:pPr algn="just">
              <a:buClr>
                <a:schemeClr val="tx2"/>
              </a:buClr>
              <a:defRPr/>
            </a:pPr>
            <a:endParaRPr lang="en-US" altLang="en-US" sz="2200" dirty="0">
              <a:ea typeface="ＭＳ Ｐゴシック" charset="-128"/>
            </a:endParaRP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Similarly, may expect that if view is updated then base table(s) will reflect change.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042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A8FD1A6-6815-9D4B-88E3-646FE21F72A2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View Updatability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064500" cy="5511800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However, consider again view StaffPropCnt.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If we tried to insert record showing that at branch B003, SG5 manages 2 properties: </a:t>
            </a:r>
            <a:r>
              <a:rPr lang="en-US" altLang="en-US" sz="2200" i="1" u="sng">
                <a:ea typeface="ＭＳ Ｐゴシック" charset="-128"/>
              </a:rPr>
              <a:t>(Illegal operation)</a:t>
            </a:r>
          </a:p>
          <a:p>
            <a:pPr lvl="1" algn="just">
              <a:lnSpc>
                <a:spcPct val="20000"/>
              </a:lnSpc>
            </a:pPr>
            <a:endParaRPr lang="en-US" altLang="en-US" sz="2200" b="1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INSERT INTO StaffPropCnt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VALUES (‘B003’, ‘SG5’, 2);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/>
            <a:endParaRPr lang="en-US" altLang="en-US" sz="2200">
              <a:ea typeface="ＭＳ Ｐゴシック" charset="-128"/>
            </a:endParaRPr>
          </a:p>
          <a:p>
            <a:pPr algn="just"/>
            <a:r>
              <a:rPr lang="en-US" altLang="en-US" sz="2200">
                <a:ea typeface="ＭＳ Ｐゴシック" charset="-128"/>
              </a:rPr>
              <a:t>Have to insert 2 records into PropertyForRent showing which properties SG5 manages. However, do not know which properties they are; i.e. do not know primary keys! 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144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1CC76B4-DF7A-5F45-ACEF-A3FDDE40238C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43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View Updatability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519113" y="1196975"/>
            <a:ext cx="8229600" cy="4114800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If change definition of view and replace count with actual property numbers:</a:t>
            </a:r>
          </a:p>
          <a:p>
            <a:pPr algn="just">
              <a:lnSpc>
                <a:spcPct val="20000"/>
              </a:lnSpc>
            </a:pPr>
            <a:endParaRPr lang="en-US" altLang="en-US" sz="2200">
              <a:ea typeface="ＭＳ Ｐゴシック" charset="-128"/>
            </a:endParaRPr>
          </a:p>
          <a:p>
            <a:pPr marL="552450" lvl="1" indent="-95250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CREATE VIEW StaffPropList (branchNo,</a:t>
            </a:r>
          </a:p>
          <a:p>
            <a:pPr marL="552450" lvl="1" indent="-95250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		 staffNo, propertyNo)</a:t>
            </a:r>
          </a:p>
          <a:p>
            <a:pPr marL="552450" lvl="1" indent="-95250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AS SELECT s.branchNo, s.staffNo, p.propertyNo</a:t>
            </a:r>
          </a:p>
          <a:p>
            <a:pPr marL="552450" lvl="1" indent="-95250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 FROM Staff s, PropertyForRent p</a:t>
            </a:r>
          </a:p>
          <a:p>
            <a:pPr marL="552450" lvl="1" indent="-95250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 WHERE s.staffNo = p.staffNo;</a:t>
            </a:r>
          </a:p>
        </p:txBody>
      </p:sp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246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B0B6BE8-607B-0C4D-8FEB-602BEC968B10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44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View Updatability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153400" cy="4114800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Now try to insert the record:</a:t>
            </a:r>
          </a:p>
          <a:p>
            <a:pPr lvl="1" algn="just">
              <a:lnSpc>
                <a:spcPct val="20000"/>
              </a:lnSpc>
            </a:pPr>
            <a:endParaRPr lang="en-US" altLang="en-US" sz="2200" b="1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INSERT INTO StaffPropList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VALUES (‘B003’, ‘SG5’, ‘PG19’);</a:t>
            </a: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/>
            <a:r>
              <a:rPr lang="en-US" altLang="en-US" sz="2200">
                <a:ea typeface="ＭＳ Ｐゴシック" charset="-128"/>
              </a:rPr>
              <a:t>Still problem, because in PropertyForRent all columns except postcode/staffNo are not allowed nulls. However, have no way of giving remaining non-null columns values.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349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176ED8B1-14D3-6144-97B7-4A543A828B23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45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View Updatability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96975"/>
            <a:ext cx="8229600" cy="4535488"/>
          </a:xfrm>
        </p:spPr>
        <p:txBody>
          <a:bodyPr/>
          <a:lstStyle/>
          <a:p>
            <a:pPr>
              <a:defRPr/>
            </a:pPr>
            <a:r>
              <a:rPr lang="en-US" altLang="en-US" sz="2200" dirty="0">
                <a:ea typeface="ＭＳ Ｐゴシック" charset="-128"/>
              </a:rPr>
              <a:t>ISO specifies that a view is updatable if and only if: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 DISTINCT is not specified. 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Every element in SELECT list of defining query is a column name and no column appears more than once.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FROM clause specifies only one table, excluding any views based on a join, union, intersection or difference.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No nested SELECT referencing outer table.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No GROUP BY or HAVING clause. </a:t>
            </a:r>
          </a:p>
          <a:p>
            <a:pPr marL="342900" indent="-342900">
              <a:buClr>
                <a:schemeClr val="tx2"/>
              </a:buClr>
              <a:buFont typeface="Arial" charset="0"/>
              <a:buChar char="•"/>
              <a:defRPr/>
            </a:pPr>
            <a:r>
              <a:rPr lang="en-US" altLang="en-US" sz="2200" dirty="0">
                <a:ea typeface="ＭＳ Ｐゴシック" charset="-128"/>
              </a:rPr>
              <a:t>Also, every row added through view must not violate integrity constraints of base table. </a:t>
            </a:r>
          </a:p>
          <a:p>
            <a:pPr>
              <a:buFont typeface="Monotype Sorts" charset="2"/>
              <a:buNone/>
              <a:defRPr/>
            </a:pPr>
            <a:endParaRPr lang="en-US" altLang="en-US" sz="2200" dirty="0">
              <a:ea typeface="ＭＳ Ｐゴシック" charset="-128"/>
            </a:endParaRP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451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F25AB408-A17A-CA4F-8A6E-22F3CF63E36E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46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WITH CHECK OPTION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25538"/>
            <a:ext cx="8229600" cy="5183187"/>
          </a:xfrm>
        </p:spPr>
        <p:txBody>
          <a:bodyPr/>
          <a:lstStyle/>
          <a:p>
            <a:pPr marL="457200" indent="-4572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Rows exist in a view because they satisfy WHERE condition of defining query.</a:t>
            </a:r>
          </a:p>
          <a:p>
            <a:pPr marL="457200" indent="-4572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If a row changes and no longer satisfies condition, it disappears from the view. </a:t>
            </a:r>
          </a:p>
          <a:p>
            <a:pPr marL="457200" indent="-4572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New rows appear within view when insert/update on view cause them to satisfy WHERE condition.</a:t>
            </a:r>
          </a:p>
          <a:p>
            <a:pPr marL="457200" indent="-4572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Rows that enter or leave a view are called </a:t>
            </a:r>
            <a:r>
              <a:rPr lang="en-US" altLang="en-US" sz="2200" i="1">
                <a:ea typeface="ＭＳ Ｐゴシック" charset="-128"/>
              </a:rPr>
              <a:t>migrating rows</a:t>
            </a:r>
            <a:r>
              <a:rPr lang="en-US" altLang="en-US" sz="2200">
                <a:ea typeface="ＭＳ Ｐゴシック" charset="-128"/>
              </a:rPr>
              <a:t>.</a:t>
            </a:r>
          </a:p>
          <a:p>
            <a:pPr marL="457200" indent="-457200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WITH CHECK OPTION prohibits a row migrating out of the view.</a:t>
            </a: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554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1364405-F7D5-064F-8959-2FF4E422EC88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47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WITH CHECK OPTION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96975"/>
            <a:ext cx="8229600" cy="4895850"/>
          </a:xfrm>
        </p:spPr>
        <p:txBody>
          <a:bodyPr/>
          <a:lstStyle/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LOCAL/CASCADED apply to view hierarchies. </a:t>
            </a:r>
          </a:p>
          <a:p>
            <a:pPr marL="342900" indent="-342900" algn="just"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With LOCAL, any row insert/update on view and any view directly or indirectly defined on this view must not cause row to disappear from view unless row also disappears from derived view/table.</a:t>
            </a:r>
          </a:p>
          <a:p>
            <a:pPr marL="342900" indent="-342900" algn="just">
              <a:spcBef>
                <a:spcPts val="12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altLang="en-US" sz="2200">
                <a:ea typeface="ＭＳ Ｐゴシック" charset="-128"/>
              </a:rPr>
              <a:t>With CASCADED (default), any row insert/ update on this view and on any view directly or indirectly defined on this view must not cause row to disappear from the view.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6564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6DD65F2C-C791-854C-BA0B-04A8E536C4F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14375"/>
            <a:ext cx="8382000" cy="554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>
                <a:ea typeface="+mn-ea"/>
              </a:rPr>
              <a:t>Example 7.6 - WITH CHECK OPTION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98600"/>
            <a:ext cx="8229600" cy="5170488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CREATE VIEW Manager3Staff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AS	SELECT *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FROM Staff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WHERE branchNo = ‘B003’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WITH CHECK OPTION;</a:t>
            </a:r>
          </a:p>
          <a:p>
            <a:pPr lvl="1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  <a:p>
            <a:pPr lvl="1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  <a:p>
            <a:pPr algn="just"/>
            <a:r>
              <a:rPr lang="en-US" altLang="en-US" sz="2200">
                <a:ea typeface="ＭＳ Ｐゴシック" charset="-128"/>
              </a:rPr>
              <a:t>Cannot update branch number of row B003 to B002 as this would cause row to migrate from view.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Also cannot insert a row into view with a branch number that does not equal B003.</a:t>
            </a:r>
          </a:p>
          <a:p>
            <a:pPr lvl="1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</p:txBody>
      </p:sp>
      <p:sp>
        <p:nvSpPr>
          <p:cNvPr id="6758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758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C3891D6A-B58F-CC4D-83E8-9338E5C0394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C0FAE9-9102-4B1E-A274-2152D764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IDENTEFIERS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29081C8-888B-4479-B293-C71902EA5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identifiers are used to identify objects in the database,  such as tables, view names , and columns.</a:t>
            </a:r>
          </a:p>
          <a:p>
            <a:r>
              <a:rPr lang="en-US" dirty="0"/>
              <a:t>May contain A-Z, a-z,0-9, _</a:t>
            </a:r>
          </a:p>
          <a:p>
            <a:r>
              <a:rPr lang="en-US" dirty="0"/>
              <a:t>No longer than 128 characters.</a:t>
            </a:r>
          </a:p>
          <a:p>
            <a:r>
              <a:rPr lang="en-US" dirty="0"/>
              <a:t>Start with letter.</a:t>
            </a:r>
          </a:p>
          <a:p>
            <a:r>
              <a:rPr lang="en-US" dirty="0"/>
              <a:t>Can't contain space.</a:t>
            </a:r>
          </a:p>
          <a:p>
            <a:r>
              <a:rPr lang="en-US" dirty="0"/>
              <a:t>Should not be an SQL reserved word</a:t>
            </a:r>
          </a:p>
          <a:p>
            <a:endParaRPr lang="en-US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6A75936-B1FD-4F65-8AD6-B9CA7EE8C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8199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29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 dirty="0">
                <a:ea typeface="+mn-ea"/>
              </a:rPr>
              <a:t>Example 7.6 - WITH CHECK OPTION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46200"/>
            <a:ext cx="8229600" cy="5251450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Now consider the following:</a:t>
            </a:r>
          </a:p>
          <a:p>
            <a:pPr algn="just"/>
            <a:endParaRPr lang="en-US" altLang="en-US" sz="2200">
              <a:ea typeface="ＭＳ Ｐゴシック" charset="-128"/>
            </a:endParaRP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CREATE VIEW LowSalary		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AS	SELECT * FROM Staff WHERE salary &gt; 9000;</a:t>
            </a: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CREATE VIEW HighSalary	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AS	SELECT * FROM LowSalary 	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WHERE salary &gt; 10000	</a:t>
            </a:r>
          </a:p>
          <a:p>
            <a:pPr lvl="1">
              <a:buFontTx/>
              <a:buNone/>
            </a:pPr>
            <a:r>
              <a:rPr lang="en-US" altLang="en-US" sz="2200" b="1">
                <a:ea typeface="ＭＳ Ｐゴシック" charset="-128"/>
              </a:rPr>
              <a:t>WITH LOCAL CHECK OPTION;</a:t>
            </a:r>
          </a:p>
          <a:p>
            <a:pPr algn="just">
              <a:buFont typeface="Monotype Sorts" charset="2"/>
              <a:buNone/>
            </a:pPr>
            <a:r>
              <a:rPr lang="en-US" altLang="en-US" sz="2200">
                <a:ea typeface="ＭＳ Ｐゴシック" charset="-128"/>
              </a:rPr>
              <a:t>	CREATE VIEW Manager3Staff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AS	SELECT * FROM HighSalary 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WHERE branchNo = ‘B003’;</a:t>
            </a:r>
          </a:p>
        </p:txBody>
      </p:sp>
      <p:sp>
        <p:nvSpPr>
          <p:cNvPr id="6861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861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B534383A-8073-CE43-BF34-9D7C8AA4CAE1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50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7.6 - WITH CHECK OPTION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153400" cy="4968875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</a:t>
            </a:r>
          </a:p>
          <a:p>
            <a:pPr lvl="1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UPDATE Manager3Staff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SET salary = 9500</a:t>
            </a:r>
          </a:p>
          <a:p>
            <a:pPr lvl="1" algn="just">
              <a:buFontTx/>
              <a:buNone/>
            </a:pPr>
            <a:r>
              <a:rPr lang="en-US" altLang="en-US" sz="2200" b="1">
                <a:ea typeface="ＭＳ Ｐゴシック" charset="-128"/>
              </a:rPr>
              <a:t>		WHERE staffNo = ‘SG37’;</a:t>
            </a:r>
          </a:p>
          <a:p>
            <a:pPr lvl="1" algn="just">
              <a:buFontTx/>
              <a:buNone/>
            </a:pPr>
            <a:endParaRPr lang="en-US" altLang="en-US" sz="2200" b="1">
              <a:ea typeface="ＭＳ Ｐゴシック" charset="-128"/>
            </a:endParaRPr>
          </a:p>
          <a:p>
            <a:pPr algn="just">
              <a:lnSpc>
                <a:spcPct val="20000"/>
              </a:lnSpc>
              <a:buFont typeface="Monotype Sorts" charset="2"/>
              <a:buNone/>
            </a:pPr>
            <a:endParaRPr lang="en-US" altLang="en-US" sz="2200">
              <a:ea typeface="ＭＳ Ｐゴシック" charset="-128"/>
            </a:endParaRPr>
          </a:p>
          <a:p>
            <a:pPr algn="just"/>
            <a:r>
              <a:rPr lang="en-US" altLang="en-US" sz="2200">
                <a:ea typeface="ＭＳ Ｐゴシック" charset="-128"/>
              </a:rPr>
              <a:t>This update would fail: although update would cause row to disappear from HighSalary, row would not disappear from LowSalary. 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However, if update tried to set salary to 8000, update would succeed as row would no longer be part of LowSalary. 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69636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8497769-3E02-7F4B-BD5E-D34BFF02DC1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51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58838"/>
            <a:ext cx="8382000" cy="55403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Example 7.6 - WITH CHECK OPTION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35150"/>
            <a:ext cx="8153400" cy="4114800"/>
          </a:xfrm>
        </p:spPr>
        <p:txBody>
          <a:bodyPr/>
          <a:lstStyle/>
          <a:p>
            <a:pPr algn="just"/>
            <a:r>
              <a:rPr lang="en-US" altLang="en-US" sz="2200">
                <a:ea typeface="ＭＳ Ｐゴシック" charset="-128"/>
              </a:rPr>
              <a:t>If HighSalary had specified WITH CASCADED CHECK OPTION, setting salary to 9500 or 8000 would be rejected because row would disappear from HighSalary. </a:t>
            </a:r>
          </a:p>
          <a:p>
            <a:pPr algn="just"/>
            <a:r>
              <a:rPr lang="en-US" altLang="en-US" sz="2200">
                <a:ea typeface="ＭＳ Ｐゴシック" charset="-128"/>
              </a:rPr>
              <a:t>To prevent anomalies like this, each view should be created using WITH CASCADED CHECK OPTION.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70660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00A083C4-CFAC-EA4F-868B-8CC1F85808DA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52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E2EA-4A82-44EF-8F13-BA32352D2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Advantages of Views </a:t>
            </a:r>
            <a:br>
              <a:rPr lang="en-US" dirty="0"/>
            </a:b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7441D-5B1F-4933-8514-4A0D2B4110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Data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Currency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Improved 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Reduced complexity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Convenience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Customization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Data integrity </a:t>
            </a:r>
          </a:p>
          <a:p>
            <a:endParaRPr lang="ar-SA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2807B1-DE36-486D-8F1B-30916E41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1416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CCEB-AECF-451D-8144-C176F23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211144" cy="1371600"/>
          </a:xfrm>
        </p:spPr>
        <p:txBody>
          <a:bodyPr>
            <a:normAutofit/>
          </a:bodyPr>
          <a:lstStyle/>
          <a:p>
            <a:r>
              <a:rPr lang="en-US" dirty="0"/>
              <a:t>Disadvantages of Views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0CAE8-4048-4FC1-9980-690CED278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328332"/>
            <a:ext cx="762000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Update restriction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Structure restriction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Performance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3960A2-B95D-4997-ACD7-DEC0DF22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9488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650A-9155-404B-B305-886872F5E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355160" cy="1371600"/>
          </a:xfrm>
        </p:spPr>
        <p:txBody>
          <a:bodyPr>
            <a:normAutofit/>
          </a:bodyPr>
          <a:lstStyle/>
          <a:p>
            <a:r>
              <a:rPr lang="en-US" dirty="0"/>
              <a:t>View Materialization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6CB3F-33D2-49CE-8638-B85E9CB1C6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View resolution mechanism may be slow, particularly if view is accessed frequently.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View materialization stores view as temporary table when view is first queried.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Thereafter, queries based on materialized view can be faster than </a:t>
            </a:r>
            <a:r>
              <a:rPr lang="en-US" sz="2400" dirty="0" err="1"/>
              <a:t>recomputing</a:t>
            </a:r>
            <a:r>
              <a:rPr lang="en-US" sz="2400" dirty="0"/>
              <a:t> view each time.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Difficulty is maintaining the currency of view while base tables(s) are being updated. </a:t>
            </a:r>
            <a:endParaRPr lang="ar-S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A5D81-063A-4656-B302-E95CEA22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1723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11797-7B48-49F3-A96E-2A5DEB14C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00336"/>
          </a:xfrm>
        </p:spPr>
        <p:txBody>
          <a:bodyPr/>
          <a:lstStyle/>
          <a:p>
            <a:r>
              <a:rPr lang="en-US" dirty="0"/>
              <a:t>View Maintenance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9768C-DFA7-49FF-A4A5-0C4AC9356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42218"/>
            <a:ext cx="7620000" cy="4373563"/>
          </a:xfrm>
        </p:spPr>
        <p:txBody>
          <a:bodyPr/>
          <a:lstStyle/>
          <a:p>
            <a:r>
              <a:rPr lang="en-US" sz="2400" dirty="0"/>
              <a:t>View maintenance aims to apply only those changes necessary to keep view current. </a:t>
            </a:r>
          </a:p>
          <a:p>
            <a:r>
              <a:rPr lang="en-US" sz="2400" dirty="0"/>
              <a:t>Consider following view: </a:t>
            </a:r>
          </a:p>
          <a:p>
            <a:pPr lvl="1"/>
            <a:r>
              <a:rPr lang="en-US" sz="2400" dirty="0"/>
              <a:t>CREATE VIEW </a:t>
            </a:r>
            <a:r>
              <a:rPr lang="en-US" sz="2400" dirty="0" err="1"/>
              <a:t>StaffPropRent</a:t>
            </a:r>
            <a:r>
              <a:rPr lang="en-US" sz="2400" dirty="0"/>
              <a:t>(</a:t>
            </a:r>
            <a:r>
              <a:rPr lang="en-US" sz="2400" dirty="0" err="1"/>
              <a:t>staffNo</a:t>
            </a:r>
            <a:r>
              <a:rPr lang="en-US" sz="2400" dirty="0"/>
              <a:t>) AS SELECT DISTINCT </a:t>
            </a:r>
            <a:r>
              <a:rPr lang="en-US" sz="2400" dirty="0" err="1"/>
              <a:t>staffNo</a:t>
            </a:r>
            <a:r>
              <a:rPr lang="en-US" sz="2400" dirty="0"/>
              <a:t>   FROM </a:t>
            </a:r>
            <a:r>
              <a:rPr lang="en-US" sz="2400" dirty="0" err="1"/>
              <a:t>PropertyForRent</a:t>
            </a:r>
            <a:r>
              <a:rPr lang="en-US" sz="2400" dirty="0"/>
              <a:t>   WHERE </a:t>
            </a:r>
            <a:r>
              <a:rPr lang="en-US" sz="2400" dirty="0" err="1"/>
              <a:t>branchNo</a:t>
            </a:r>
            <a:r>
              <a:rPr lang="en-US" sz="2400" dirty="0"/>
              <a:t> = ‘B003’ AND    rent &gt; 400; </a:t>
            </a:r>
          </a:p>
          <a:p>
            <a:endParaRPr lang="ar-S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36508-08DF-4EF2-B06F-9F52CB103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2AB3F-BF18-4097-B845-0D9399AB0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752" y="3933056"/>
            <a:ext cx="203835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191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A29C1-DA1F-41EF-A4D7-79455436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779096" cy="1371600"/>
          </a:xfrm>
        </p:spPr>
        <p:txBody>
          <a:bodyPr/>
          <a:lstStyle/>
          <a:p>
            <a:r>
              <a:rPr lang="en-US" dirty="0"/>
              <a:t>View Materialization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57C8D-1F0B-4ED4-9CD0-1403E7C2C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52600"/>
            <a:ext cx="8712968" cy="448471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insert row into </a:t>
            </a:r>
            <a:r>
              <a:rPr lang="en-US" dirty="0" err="1"/>
              <a:t>PropertyForRent</a:t>
            </a:r>
            <a:r>
              <a:rPr lang="en-US" dirty="0"/>
              <a:t> with rent &lt;= 400 then view would be unchanged.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insert row for property PG24 at branch B003 with </a:t>
            </a:r>
            <a:r>
              <a:rPr lang="en-US" dirty="0" err="1"/>
              <a:t>staffNo</a:t>
            </a:r>
            <a:r>
              <a:rPr lang="en-US" dirty="0"/>
              <a:t> = SG19 and rent = 550, then row would appear in materialized view.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insert row for property PG54 at branch B003 with </a:t>
            </a:r>
            <a:r>
              <a:rPr lang="en-US" dirty="0" err="1"/>
              <a:t>staffNo</a:t>
            </a:r>
            <a:r>
              <a:rPr lang="en-US" dirty="0"/>
              <a:t> = SG37 and rent = 450, then no new row would need to be added to materialized view.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delete property PG24, row should be deleted from materialized view.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If delete property PG54, then row for PG37 should not be deleted (because of existing property PG21). 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C18CE-9E9E-4FEA-9513-957DE3FF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89367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CD1A-5DD1-4766-9738-C00D61524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450F0-0E35-47CF-81FC-657436A6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SQL defines transaction model based on COMMIT and ROLLBACK.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Transaction is logical unit of work with one or more SQL statements guaranteed to be atomic with respect to recovery.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 SQL transaction automatically begins with a transaction-initiating SQL statement (e.g., SELECT, INSERT).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Changes made by transaction are not visible to other concurrently executing transactions until transaction completes.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46873-98C2-4108-9DED-06CB97B86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96133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64CE4-EC62-4599-8A7E-2BDCDFF1B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B9AF3-48A0-4E37-A02A-38EEF9FF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608512"/>
          </a:xfrm>
        </p:spPr>
        <p:txBody>
          <a:bodyPr/>
          <a:lstStyle/>
          <a:p>
            <a:r>
              <a:rPr lang="en-US" dirty="0"/>
              <a:t>Transaction can complete in one of four ways: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COMMIT ends transaction successfully, making changes permanent.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ROLLBACK aborts transaction, backing out any changes made by transaction.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programmatic SQL, successful program termination ends final transaction successfully, even if COMMIT has not been executed.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programmatic SQL, abnormal program end aborts transaction.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5533B-78B6-498B-AC5D-3F8764AA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81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54037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sz="4000" b="1">
                <a:ea typeface="+mn-ea"/>
              </a:rPr>
              <a:t>ISO SQL Data Types</a:t>
            </a:r>
          </a:p>
        </p:txBody>
      </p:sp>
      <p:sp>
        <p:nvSpPr>
          <p:cNvPr id="25602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25603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3222CF38-2B32-0445-9DBC-8D0461A70F19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GB" altLang="en-US" sz="1800">
              <a:latin typeface="Times New Roman" charset="0"/>
            </a:endParaRP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8777287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BDB5-1694-4CBF-80FE-D4416A85D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CB8D0-B127-4605-8C83-7B87651CB0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New transaction starts with next </a:t>
            </a:r>
            <a:r>
              <a:rPr lang="en-US" dirty="0" err="1"/>
              <a:t>transactioninitiating</a:t>
            </a:r>
            <a:r>
              <a:rPr lang="en-US" dirty="0"/>
              <a:t> statement.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SQL transactions cannot be nested.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SET TRANSACTION configures transaction: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dirty="0"/>
              <a:t>  SET TRANSACTION 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dirty="0"/>
              <a:t> [READ ONLY | READ WRITE] |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dirty="0"/>
              <a:t> [ISOLATION LEVEL READ UNCOMMITTED | 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dirty="0"/>
              <a:t> READ COMMITTED|REPEATABLE READ |SERIALIZABLE ]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9A882-9DDF-4FEE-ABE2-01D7951DD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7128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8194-EFA9-4D36-AE64-789CA319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1371600"/>
          </a:xfrm>
        </p:spPr>
        <p:txBody>
          <a:bodyPr>
            <a:normAutofit/>
          </a:bodyPr>
          <a:lstStyle/>
          <a:p>
            <a:r>
              <a:rPr lang="en-US" dirty="0"/>
              <a:t>Immediate and Deferred Integrity Constraints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F5CA8-E72C-445B-A310-BACAE4587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52600"/>
            <a:ext cx="8363271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Do not always want constraints to be checked immediately, but instead at transaction commit.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Constraint may be defined as INITIALLY IMMEDIATE or INITIALLY DEFERRED, indicating mode the constraint assumes at start of each transaction.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In former case, also possible to specify whether mode can be changed subsequently using qualifier [NOT] DEFERRABLE.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Default mode is INITIALLY IMMEDIATE.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9EC03-8838-485C-944E-F3C0A54D3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935152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B331-0494-44DB-A654-8AAFDFA8C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003232" cy="1371600"/>
          </a:xfrm>
        </p:spPr>
        <p:txBody>
          <a:bodyPr>
            <a:normAutofit/>
          </a:bodyPr>
          <a:lstStyle/>
          <a:p>
            <a:r>
              <a:rPr lang="en-US" dirty="0"/>
              <a:t>Immediate and Deferred Integrity Constraints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DA684-3E50-417F-B18E-BEEB7EFE3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147248" cy="4373563"/>
          </a:xfrm>
        </p:spPr>
        <p:txBody>
          <a:bodyPr/>
          <a:lstStyle/>
          <a:p>
            <a:r>
              <a:rPr lang="en-US" dirty="0"/>
              <a:t>SET CONSTRAINTS statement used to set mode for specified constraints for current transaction: </a:t>
            </a:r>
          </a:p>
          <a:p>
            <a:r>
              <a:rPr lang="en-US" dirty="0"/>
              <a:t> 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r>
              <a:rPr lang="en-US" sz="2800" dirty="0"/>
              <a:t>SET CONSTRAINTS  </a:t>
            </a:r>
          </a:p>
          <a:p>
            <a:pPr marL="914400" lvl="2" indent="0">
              <a:buNone/>
            </a:pPr>
            <a:r>
              <a:rPr lang="en-US" sz="2800" dirty="0"/>
              <a:t>{ALL | </a:t>
            </a:r>
            <a:r>
              <a:rPr lang="en-US" sz="2800" dirty="0" err="1"/>
              <a:t>constraintName</a:t>
            </a:r>
            <a:r>
              <a:rPr lang="en-US" sz="2800" dirty="0"/>
              <a:t> [, . . . ]}</a:t>
            </a:r>
          </a:p>
          <a:p>
            <a:pPr marL="914400" lvl="2" indent="0">
              <a:buNone/>
            </a:pPr>
            <a:r>
              <a:rPr lang="en-US" sz="2800" dirty="0"/>
              <a:t> {DEFERRED ¦ IMMEDIATE} </a:t>
            </a:r>
          </a:p>
          <a:p>
            <a:pPr marL="914400" lvl="2" indent="0">
              <a:buNone/>
            </a:pP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AF61F-5B81-4DF7-9F92-9CF73299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28635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45738-290D-472C-83DA-F6E344243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63272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 Control - Authorization Identifiers and Ownership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7FB8-1BF6-44AC-8092-068F6B96C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Authorization identifier is normal SQL identifier used to establish identity of a user. Usually has an associated password.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Used to determine which objects user may reference and what operations may be performed on those objects.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Each object created in SQL has an owner, as defined in AUTHORIZATION clause of schema to which object belongs.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Owner is only person who may know about it.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EAB894-8417-408B-8A27-6F242BBD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4120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EAF11-9049-42A8-982F-A1478FF22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00336"/>
          </a:xfrm>
        </p:spPr>
        <p:txBody>
          <a:bodyPr/>
          <a:lstStyle/>
          <a:p>
            <a:r>
              <a:rPr lang="en-US" dirty="0"/>
              <a:t>Privileges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C3353-A8C0-4F16-AF36-DA0001EA9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857403"/>
          </a:xfrm>
        </p:spPr>
        <p:txBody>
          <a:bodyPr/>
          <a:lstStyle/>
          <a:p>
            <a:r>
              <a:rPr lang="en-US" dirty="0"/>
              <a:t> Actions user permitted to carry out on given base table or view: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SELECT Retrieve data from a table.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INSERT </a:t>
            </a:r>
            <a:r>
              <a:rPr lang="en-US" b="1" dirty="0" err="1"/>
              <a:t>Insert</a:t>
            </a:r>
            <a:r>
              <a:rPr lang="en-US" b="1" dirty="0"/>
              <a:t> new rows into a table.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UPDATE Modify rows of data in a table. 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DELETE </a:t>
            </a:r>
            <a:r>
              <a:rPr lang="en-US" b="1" dirty="0" err="1"/>
              <a:t>Delete</a:t>
            </a:r>
            <a:r>
              <a:rPr lang="en-US" b="1" dirty="0"/>
              <a:t> rows of data from a table.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REFERENCES Reference columns of named table in integrity constraints. </a:t>
            </a:r>
          </a:p>
          <a:p>
            <a:pPr marL="274637" lvl="1" indent="0">
              <a:lnSpc>
                <a:spcPct val="150000"/>
              </a:lnSpc>
              <a:buNone/>
            </a:pPr>
            <a:r>
              <a:rPr lang="en-US" b="1" dirty="0"/>
              <a:t>USAGE Use domains, collations, character sets, and translations. </a:t>
            </a:r>
            <a:endParaRPr lang="ar-S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C19-A873-4BA3-A7C7-785AAD0E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3835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35844-7150-4DE8-AA32-2E78C23F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116360"/>
          </a:xfrm>
        </p:spPr>
        <p:txBody>
          <a:bodyPr/>
          <a:lstStyle/>
          <a:p>
            <a:r>
              <a:rPr lang="en-US" dirty="0"/>
              <a:t>Privileges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1C865-48E5-48F2-9B8F-E06EB7D96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Can restrict INSERT/UPDATE/REFERENCES to named columns.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Owner of table must grant other users the necessary privileges using GRANT statement.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To create view, user must have SELECT privilege on all tables that make up view and REFERENCES privilege on the named columns.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6F0C98-6AC6-4127-B4F8-A3602064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428464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D81A6-D270-42F2-98AF-FBB06DFDD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5791200" cy="900336"/>
          </a:xfrm>
        </p:spPr>
        <p:txBody>
          <a:bodyPr/>
          <a:lstStyle/>
          <a:p>
            <a:r>
              <a:rPr lang="en-US" dirty="0"/>
              <a:t>GRANT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0AF8F-9C95-4151-8AE9-CC74DB7A2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2737"/>
            <a:ext cx="8435280" cy="5652861"/>
          </a:xfrm>
        </p:spPr>
        <p:txBody>
          <a:bodyPr/>
          <a:lstStyle/>
          <a:p>
            <a:r>
              <a:rPr lang="en-US" dirty="0"/>
              <a:t> GRANT {</a:t>
            </a:r>
            <a:r>
              <a:rPr lang="en-US" dirty="0" err="1"/>
              <a:t>PrivilegeList</a:t>
            </a:r>
            <a:r>
              <a:rPr lang="en-US" dirty="0"/>
              <a:t> | ALL PRIVILEGES} </a:t>
            </a:r>
          </a:p>
          <a:p>
            <a:r>
              <a:rPr lang="en-US" dirty="0"/>
              <a:t>ON         </a:t>
            </a:r>
            <a:r>
              <a:rPr lang="en-US" dirty="0" err="1"/>
              <a:t>ObjectName</a:t>
            </a:r>
            <a:r>
              <a:rPr lang="en-US" dirty="0"/>
              <a:t>  </a:t>
            </a:r>
          </a:p>
          <a:p>
            <a:r>
              <a:rPr lang="en-US" dirty="0"/>
              <a:t>TO         {</a:t>
            </a:r>
            <a:r>
              <a:rPr lang="en-US" dirty="0" err="1"/>
              <a:t>AuthorizationIdList</a:t>
            </a:r>
            <a:r>
              <a:rPr lang="en-US" dirty="0"/>
              <a:t> | PUBLIC}  </a:t>
            </a:r>
          </a:p>
          <a:p>
            <a:r>
              <a:rPr lang="en-US" dirty="0"/>
              <a:t> [WITH GRANT OPTION] </a:t>
            </a:r>
          </a:p>
          <a:p>
            <a:endParaRPr lang="en-US" sz="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err="1"/>
              <a:t>PrivilegeList</a:t>
            </a:r>
            <a:r>
              <a:rPr lang="en-US" dirty="0"/>
              <a:t> consists of one or more of above privileges separated by commas.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PRIVILEGES grants all privileges to a user.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PUBLIC allows access to be granted to all present and future authorized users.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ObjectName</a:t>
            </a:r>
            <a:r>
              <a:rPr lang="en-US" dirty="0"/>
              <a:t> can be a base table, view, domain, character set, collation or translation.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WITH GRANT OPTION allows privileges to be passed on. 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14FB5-52FF-450E-A71D-75E845E8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838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384359-7976-4582-A97D-96671A93F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139136" cy="972344"/>
          </a:xfrm>
        </p:spPr>
        <p:txBody>
          <a:bodyPr/>
          <a:lstStyle/>
          <a:p>
            <a:r>
              <a:rPr lang="en-US" dirty="0"/>
              <a:t>Example -GRANT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D3EEC-47E9-4BF7-9CB8-2F5D343B0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Give Manager full privileges to Staff table. </a:t>
            </a:r>
          </a:p>
          <a:p>
            <a:pPr marL="274637" lvl="1" indent="0">
              <a:buNone/>
            </a:pPr>
            <a:r>
              <a:rPr lang="en-US" dirty="0"/>
              <a:t>GRANT ALL PRIVILEGES   </a:t>
            </a:r>
          </a:p>
          <a:p>
            <a:pPr marL="274637" lvl="1" indent="0">
              <a:buNone/>
            </a:pPr>
            <a:r>
              <a:rPr lang="en-US" dirty="0"/>
              <a:t>ON Staff   </a:t>
            </a:r>
          </a:p>
          <a:p>
            <a:pPr marL="274637" lvl="1" indent="0">
              <a:buNone/>
            </a:pPr>
            <a:r>
              <a:rPr lang="en-US" dirty="0"/>
              <a:t>TO Manager WITH GRANT OPTION; </a:t>
            </a:r>
          </a:p>
          <a:p>
            <a:pPr>
              <a:lnSpc>
                <a:spcPct val="150000"/>
              </a:lnSpc>
            </a:pPr>
            <a:r>
              <a:rPr lang="en-US" dirty="0"/>
              <a:t>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 Give users Personnel and Director SELECT and UPDATE on column salary of Staff. </a:t>
            </a:r>
          </a:p>
          <a:p>
            <a:pPr marL="274637" lvl="1" indent="0">
              <a:buNone/>
            </a:pPr>
            <a:r>
              <a:rPr lang="en-US" dirty="0"/>
              <a:t>GRANT SELECT, UPDATE (salary)   </a:t>
            </a:r>
          </a:p>
          <a:p>
            <a:pPr marL="274637" lvl="1" indent="0">
              <a:buNone/>
            </a:pPr>
            <a:r>
              <a:rPr lang="en-US" dirty="0"/>
              <a:t>ON Staff   </a:t>
            </a:r>
          </a:p>
          <a:p>
            <a:pPr marL="274637" lvl="1" indent="0">
              <a:buNone/>
            </a:pPr>
            <a:r>
              <a:rPr lang="en-US" dirty="0"/>
              <a:t>TO Personnel, Director;</a:t>
            </a:r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DAEDC-6A43-4041-A5A6-F77741D70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18574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3332F-C563-418C-A7E2-A3ED92D9D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371600"/>
          </a:xfrm>
        </p:spPr>
        <p:txBody>
          <a:bodyPr>
            <a:normAutofit/>
          </a:bodyPr>
          <a:lstStyle/>
          <a:p>
            <a:r>
              <a:rPr lang="en-US" dirty="0"/>
              <a:t>Example: GRANT Specific Privileges to PUBLIC 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4ADCC-AE02-470C-A3A1-BA648301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4864"/>
            <a:ext cx="7620000" cy="3921299"/>
          </a:xfrm>
        </p:spPr>
        <p:txBody>
          <a:bodyPr/>
          <a:lstStyle/>
          <a:p>
            <a:r>
              <a:rPr lang="en-US" sz="2400" dirty="0"/>
              <a:t>Give all users SELECT on Branch table. </a:t>
            </a:r>
          </a:p>
          <a:p>
            <a:r>
              <a:rPr lang="en-US" sz="2400" dirty="0"/>
              <a:t> </a:t>
            </a:r>
          </a:p>
          <a:p>
            <a:pPr marL="274637" lvl="1" indent="0">
              <a:buNone/>
            </a:pPr>
            <a:r>
              <a:rPr lang="en-US" sz="2400" dirty="0"/>
              <a:t>GRANT SELECT   </a:t>
            </a:r>
          </a:p>
          <a:p>
            <a:pPr marL="274637" lvl="1" indent="0">
              <a:buNone/>
            </a:pPr>
            <a:r>
              <a:rPr lang="en-US" sz="2400" dirty="0"/>
              <a:t>ON Branch   </a:t>
            </a:r>
          </a:p>
          <a:p>
            <a:pPr marL="274637" lvl="1" indent="0">
              <a:buNone/>
            </a:pPr>
            <a:r>
              <a:rPr lang="en-US" sz="2400" dirty="0"/>
              <a:t>TO PUBLIC;</a:t>
            </a:r>
            <a:endParaRPr lang="ar-S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2FECB1-5536-4DB4-8BD5-C9E76F5E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9946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694D-513E-470F-9547-8C0322B4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900336"/>
          </a:xfrm>
        </p:spPr>
        <p:txBody>
          <a:bodyPr/>
          <a:lstStyle/>
          <a:p>
            <a:r>
              <a:rPr lang="en-US" dirty="0"/>
              <a:t>REVOKE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CD85-7078-4DA8-91F6-C10697711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435280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 REVOKE takes away privileges granted with GRANT. </a:t>
            </a:r>
          </a:p>
          <a:p>
            <a:r>
              <a:rPr lang="en-US" dirty="0"/>
              <a:t> </a:t>
            </a:r>
          </a:p>
          <a:p>
            <a:pPr marL="274637" lvl="1" indent="0">
              <a:buNone/>
            </a:pPr>
            <a:r>
              <a:rPr lang="en-US" dirty="0"/>
              <a:t> REVOKE [GRANT OPTION FOR]    </a:t>
            </a:r>
          </a:p>
          <a:p>
            <a:pPr marL="274637" lvl="1" indent="0">
              <a:buNone/>
            </a:pPr>
            <a:r>
              <a:rPr lang="en-US" dirty="0"/>
              <a:t>{</a:t>
            </a:r>
            <a:r>
              <a:rPr lang="en-US" dirty="0" err="1"/>
              <a:t>PrivilegeList</a:t>
            </a:r>
            <a:r>
              <a:rPr lang="en-US" dirty="0"/>
              <a:t> | ALL PRIVILEGES}  </a:t>
            </a:r>
          </a:p>
          <a:p>
            <a:pPr marL="274637" lvl="1" indent="0">
              <a:buNone/>
            </a:pPr>
            <a:r>
              <a:rPr lang="en-US" dirty="0"/>
              <a:t>ON </a:t>
            </a:r>
            <a:r>
              <a:rPr lang="en-US" dirty="0" err="1"/>
              <a:t>ObjectName</a:t>
            </a:r>
            <a:r>
              <a:rPr lang="en-US" dirty="0"/>
              <a:t>  </a:t>
            </a:r>
          </a:p>
          <a:p>
            <a:pPr marL="274637" lvl="1" indent="0">
              <a:buNone/>
            </a:pPr>
            <a:r>
              <a:rPr lang="en-US" dirty="0"/>
              <a:t>FROM {</a:t>
            </a:r>
            <a:r>
              <a:rPr lang="en-US" dirty="0" err="1"/>
              <a:t>AuthorizationIdList</a:t>
            </a:r>
            <a:r>
              <a:rPr lang="en-US" dirty="0"/>
              <a:t> | PUBLIC}    </a:t>
            </a:r>
          </a:p>
          <a:p>
            <a:pPr marL="274637" lvl="1" indent="0">
              <a:buNone/>
            </a:pPr>
            <a:r>
              <a:rPr lang="en-US" dirty="0"/>
              <a:t>[RESTRICT | CASCADE] </a:t>
            </a:r>
          </a:p>
          <a:p>
            <a:r>
              <a:rPr lang="en-US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PRIVILEGES refers to all privileges granted to a user by user revoking privileges.  </a:t>
            </a:r>
          </a:p>
          <a:p>
            <a:endParaRPr lang="ar-S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6159C-2662-4B0C-BD3A-0395C04D8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10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C45494-8854-4C6E-893C-822583C1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  <a:endParaRPr lang="ar-SA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570425-FB04-4E30-BA12-DD2E12E8E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buFont typeface="Arial" pitchFamily="34" charset="0"/>
              <a:buNone/>
              <a:defRPr/>
            </a:pPr>
            <a:r>
              <a:rPr lang="en-US" altLang="en-US" sz="2400" b="0" dirty="0"/>
              <a:t>Notations to define SQL statements:</a:t>
            </a:r>
          </a:p>
          <a:p>
            <a:pPr algn="just" fontAlgn="auto">
              <a:lnSpc>
                <a:spcPct val="0"/>
              </a:lnSpc>
              <a:buFont typeface="Arial" pitchFamily="34" charset="0"/>
              <a:buNone/>
              <a:defRPr/>
            </a:pPr>
            <a:endParaRPr lang="en-US" altLang="en-US" sz="2400" b="0" dirty="0"/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 UPPER-CASE letters represent reserved words.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Lower-case letters represent user-defined words.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 | indicates a </a:t>
            </a:r>
            <a:r>
              <a:rPr lang="en-US" altLang="en-US" sz="2400" b="0" i="1" dirty="0"/>
              <a:t>choice</a:t>
            </a:r>
            <a:r>
              <a:rPr lang="en-US" altLang="en-US" sz="2400" b="0" dirty="0"/>
              <a:t> among alternatives. (</a:t>
            </a:r>
            <a:r>
              <a:rPr lang="en-US" altLang="en-US" sz="2400" b="0" dirty="0" err="1"/>
              <a:t>e,g</a:t>
            </a:r>
            <a:r>
              <a:rPr lang="en-US" altLang="en-US" sz="2400" b="0" dirty="0"/>
              <a:t> a| b| c)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{  } indicate a </a:t>
            </a:r>
            <a:r>
              <a:rPr lang="en-US" altLang="en-US" sz="2400" i="1" dirty="0">
                <a:solidFill>
                  <a:schemeClr val="accent4">
                    <a:lumMod val="75000"/>
                  </a:schemeClr>
                </a:solidFill>
              </a:rPr>
              <a:t>required </a:t>
            </a:r>
            <a:r>
              <a:rPr lang="en-US" altLang="en-US" sz="2400" b="0" i="1" dirty="0"/>
              <a:t>element</a:t>
            </a:r>
            <a:r>
              <a:rPr lang="en-US" altLang="en-US" sz="2400" b="0" dirty="0"/>
              <a:t>.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[  ] indicate an </a:t>
            </a:r>
            <a:r>
              <a:rPr lang="en-US" altLang="en-US" sz="2400" i="1" dirty="0">
                <a:solidFill>
                  <a:schemeClr val="accent4">
                    <a:lumMod val="75000"/>
                  </a:schemeClr>
                </a:solidFill>
              </a:rPr>
              <a:t>optional</a:t>
            </a:r>
            <a:r>
              <a:rPr lang="en-US" altLang="en-US" sz="2400" b="0" i="1" dirty="0"/>
              <a:t> element</a:t>
            </a:r>
            <a:r>
              <a:rPr lang="en-US" altLang="en-US" sz="2400" b="0" dirty="0"/>
              <a:t>.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dirty="0"/>
              <a:t>… indicates </a:t>
            </a:r>
            <a:r>
              <a:rPr lang="en-US" altLang="en-US" sz="2400" i="1" dirty="0">
                <a:solidFill>
                  <a:schemeClr val="accent4">
                    <a:lumMod val="75000"/>
                  </a:schemeClr>
                </a:solidFill>
              </a:rPr>
              <a:t>optional repetition</a:t>
            </a:r>
            <a:r>
              <a:rPr lang="en-US" altLang="en-US" sz="2400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altLang="en-US" sz="2400" b="0" dirty="0"/>
              <a:t>(0 or more).</a:t>
            </a:r>
          </a:p>
          <a:p>
            <a:pPr marL="176213" indent="-176213" algn="just" fontAlgn="auto">
              <a:buFont typeface="Arial" panose="020B0604020202020204" pitchFamily="34" charset="0"/>
              <a:buChar char="•"/>
              <a:defRPr/>
            </a:pPr>
            <a:r>
              <a:rPr lang="en-US" altLang="en-US" sz="2400" b="0" u="sng" dirty="0"/>
              <a:t>Underlined </a:t>
            </a:r>
            <a:r>
              <a:rPr lang="en-US" altLang="en-US" sz="2400" b="0" dirty="0"/>
              <a:t>words represent default values.</a:t>
            </a:r>
          </a:p>
          <a:p>
            <a:pPr algn="just" fontAlgn="auto">
              <a:buFont typeface="Monotype Sorts" charset="2"/>
              <a:buNone/>
              <a:defRPr/>
            </a:pPr>
            <a:r>
              <a:rPr lang="en-US" altLang="en-US" sz="2400" b="0" dirty="0"/>
              <a:t> </a:t>
            </a:r>
          </a:p>
          <a:p>
            <a:endParaRPr lang="ar-SA" sz="2400" b="0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D204D23-6E03-49FF-A314-0A1958884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3544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C5D88-B135-4226-BCF2-C42CB278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REVOKE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967AD-C8B0-438A-BE27-25D01BDAA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507288" cy="4373563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GRANT OPTION FOR allows privileges passed on via WITH GRANT OPTION of GRANT to be revoked separately from the privileges themselves.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REVOKE fails if it results in an abandoned object, such as a view, unless the CASCADE keyword has been specified.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Privileges granted to this user by other users are not affected.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FF66B-D7B0-4D39-919F-31764B53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7549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BB93B-B62A-4DF6-9602-679086C67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6131024" cy="1371600"/>
          </a:xfrm>
        </p:spPr>
        <p:txBody>
          <a:bodyPr/>
          <a:lstStyle/>
          <a:p>
            <a:r>
              <a:rPr lang="en-US" dirty="0"/>
              <a:t>Effects of REVOKE</a:t>
            </a:r>
            <a:endParaRPr lang="ar-S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836205-C171-4B8F-8977-E0B04FD37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148" y="1748218"/>
            <a:ext cx="7021704" cy="4320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697A1-AF9F-42B4-91BF-EA41475CE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6859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9DE1-158F-4C90-A414-A8CDFA860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435280" cy="1371600"/>
          </a:xfrm>
        </p:spPr>
        <p:txBody>
          <a:bodyPr>
            <a:normAutofit/>
          </a:bodyPr>
          <a:lstStyle/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REVOKE Specific Privileges</a:t>
            </a:r>
            <a:endParaRPr lang="ar-S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7E226-FDBB-451E-ACC2-1E6376E42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752600"/>
            <a:ext cx="8610601" cy="4373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Revoke privilege SELECT on Branch table from all users.    </a:t>
            </a:r>
          </a:p>
          <a:p>
            <a:pPr marL="914400" lvl="2" indent="0">
              <a:buNone/>
            </a:pPr>
            <a:r>
              <a:rPr lang="en-US" sz="2400" dirty="0"/>
              <a:t>REVOKE SELECT </a:t>
            </a:r>
          </a:p>
          <a:p>
            <a:pPr marL="914400" lvl="2" indent="0">
              <a:buNone/>
            </a:pPr>
            <a:r>
              <a:rPr lang="en-US" sz="2400" dirty="0"/>
              <a:t>ON Branch  </a:t>
            </a:r>
          </a:p>
          <a:p>
            <a:pPr marL="914400" lvl="2" indent="0">
              <a:buNone/>
            </a:pPr>
            <a:r>
              <a:rPr lang="en-US" sz="2400" dirty="0"/>
              <a:t>FROM PUBLIC; 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Revoke all privileges given to Director on Staff table. </a:t>
            </a:r>
          </a:p>
          <a:p>
            <a:pPr marL="960437" lvl="2" indent="0">
              <a:buNone/>
            </a:pPr>
            <a:r>
              <a:rPr lang="en-US" sz="2400" dirty="0"/>
              <a:t>REVOKE ALL PRIVILEGES</a:t>
            </a:r>
          </a:p>
          <a:p>
            <a:pPr marL="960437" lvl="2" indent="0">
              <a:buNone/>
            </a:pPr>
            <a:r>
              <a:rPr lang="en-US" sz="2400" dirty="0"/>
              <a:t>ON Staff </a:t>
            </a:r>
          </a:p>
          <a:p>
            <a:pPr marL="960437" lvl="2" indent="0">
              <a:buNone/>
            </a:pPr>
            <a:r>
              <a:rPr lang="en-US" sz="2400" dirty="0"/>
              <a:t>FROM Director;</a:t>
            </a:r>
            <a:endParaRPr lang="ar-SA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F1FD-E119-4174-81EC-9B4AA400F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ECE63-5348-624A-87C7-9CF438A83CF0}" type="slidenum">
              <a:rPr lang="en-US" altLang="en-US" smtClean="0"/>
              <a:pPr>
                <a:defRPr/>
              </a:pPr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3989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003300"/>
            <a:ext cx="8382000" cy="5540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ea typeface="+mn-ea"/>
              </a:rPr>
              <a:t>Integrity Enhancement Feature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2193925"/>
            <a:ext cx="8153400" cy="4114800"/>
          </a:xfrm>
        </p:spPr>
        <p:txBody>
          <a:bodyPr/>
          <a:lstStyle/>
          <a:p>
            <a:r>
              <a:rPr lang="en-US" altLang="en-US">
                <a:ea typeface="ＭＳ Ｐゴシック" charset="-128"/>
              </a:rPr>
              <a:t>Consider five types of integrity constraints:</a:t>
            </a:r>
          </a:p>
          <a:p>
            <a:pPr>
              <a:lnSpc>
                <a:spcPct val="30000"/>
              </a:lnSpc>
            </a:pPr>
            <a:endParaRPr lang="en-US" altLang="en-US">
              <a:ea typeface="ＭＳ Ｐゴシック" charset="-128"/>
            </a:endParaRPr>
          </a:p>
          <a:p>
            <a:pPr lvl="1"/>
            <a:r>
              <a:rPr lang="en-US" altLang="en-US" b="1">
                <a:ea typeface="ＭＳ Ｐゴシック" charset="-128"/>
              </a:rPr>
              <a:t>required data</a:t>
            </a:r>
          </a:p>
          <a:p>
            <a:pPr lvl="1"/>
            <a:r>
              <a:rPr lang="en-US" altLang="en-US" b="1">
                <a:ea typeface="ＭＳ Ｐゴシック" charset="-128"/>
              </a:rPr>
              <a:t>domain constraints</a:t>
            </a:r>
          </a:p>
          <a:p>
            <a:pPr lvl="1"/>
            <a:r>
              <a:rPr lang="en-US" altLang="en-US" b="1">
                <a:ea typeface="ＭＳ Ｐゴシック" charset="-128"/>
              </a:rPr>
              <a:t>entity integrity</a:t>
            </a:r>
          </a:p>
          <a:p>
            <a:pPr lvl="1"/>
            <a:r>
              <a:rPr lang="en-US" altLang="en-US" b="1">
                <a:ea typeface="ＭＳ Ｐゴシック" charset="-128"/>
              </a:rPr>
              <a:t>referential integrity</a:t>
            </a:r>
          </a:p>
          <a:p>
            <a:pPr lvl="1"/>
            <a:r>
              <a:rPr lang="en-US" altLang="en-US" b="1">
                <a:ea typeface="ＭＳ Ｐゴシック" charset="-128"/>
              </a:rPr>
              <a:t>general constraints.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26628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2C232B5C-A4D7-594B-A926-C97D09C06ED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5635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sz="4000" b="1">
                <a:cs typeface="Calibri"/>
              </a:rPr>
              <a:t>Required Data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81075"/>
            <a:ext cx="8229600" cy="4675188"/>
          </a:xfrm>
        </p:spPr>
        <p:txBody>
          <a:bodyPr/>
          <a:lstStyle/>
          <a:p>
            <a:pPr marL="177800" indent="-177800" algn="just">
              <a:spcBef>
                <a:spcPts val="12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800" dirty="0">
                <a:ea typeface="Calibri" charset="0"/>
                <a:cs typeface="Calibri" charset="0"/>
              </a:rPr>
              <a:t> </a:t>
            </a:r>
            <a:r>
              <a:rPr lang="en-US" altLang="en-US" sz="2200" dirty="0">
                <a:ea typeface="Calibri" charset="0"/>
                <a:cs typeface="Calibri" charset="0"/>
              </a:rPr>
              <a:t>Null is distinct from blank or zero.</a:t>
            </a:r>
          </a:p>
          <a:p>
            <a:pPr marL="177800" indent="-177800" algn="just">
              <a:spcBef>
                <a:spcPts val="12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200" dirty="0">
                <a:ea typeface="Calibri" charset="0"/>
                <a:cs typeface="Calibri" charset="0"/>
              </a:rPr>
              <a:t> When NOT NULL is specified, the system rejects any attempt to insert a null in the column.</a:t>
            </a:r>
          </a:p>
          <a:p>
            <a:pPr marL="177800" indent="-177800" algn="just">
              <a:spcBef>
                <a:spcPts val="1200"/>
              </a:spcBef>
              <a:buClr>
                <a:schemeClr val="tx2"/>
              </a:buClr>
              <a:buFontTx/>
              <a:buChar char="•"/>
            </a:pPr>
            <a:r>
              <a:rPr lang="en-US" altLang="en-US" sz="2200" dirty="0">
                <a:ea typeface="Calibri" charset="0"/>
                <a:cs typeface="Calibri" charset="0"/>
              </a:rPr>
              <a:t> If NULL is specified, the system accepts NULL.</a:t>
            </a:r>
          </a:p>
          <a:p>
            <a:pPr marL="177800" indent="-177800" algn="just">
              <a:spcBef>
                <a:spcPts val="1200"/>
              </a:spcBef>
              <a:buFontTx/>
              <a:buNone/>
            </a:pPr>
            <a:endParaRPr lang="en-US" altLang="en-US" sz="1800" u="sng" dirty="0">
              <a:ea typeface="Calibri" charset="0"/>
              <a:cs typeface="Calibri" charset="0"/>
            </a:endParaRPr>
          </a:p>
          <a:p>
            <a:pPr lvl="1" algn="just">
              <a:buFontTx/>
              <a:buNone/>
            </a:pPr>
            <a:r>
              <a:rPr lang="en-US" altLang="en-US" sz="2200" b="1" i="1" dirty="0">
                <a:ea typeface="Calibri" charset="0"/>
                <a:cs typeface="Calibri" charset="0"/>
              </a:rPr>
              <a:t>	 Syntax:</a:t>
            </a:r>
          </a:p>
          <a:p>
            <a:pPr lvl="1" algn="just">
              <a:buFontTx/>
              <a:buNone/>
            </a:pPr>
            <a:r>
              <a:rPr lang="en-US" altLang="en-US" sz="2200" b="1" dirty="0">
                <a:ea typeface="Calibri" charset="0"/>
                <a:cs typeface="Calibri" charset="0"/>
              </a:rPr>
              <a:t>	</a:t>
            </a:r>
            <a:r>
              <a:rPr lang="en-US" altLang="en-US" sz="2200" dirty="0" err="1">
                <a:solidFill>
                  <a:schemeClr val="accent3">
                    <a:lumMod val="75000"/>
                  </a:schemeClr>
                </a:solidFill>
                <a:ea typeface="Calibri" charset="0"/>
                <a:cs typeface="Calibri" charset="0"/>
              </a:rPr>
              <a:t>columnName</a:t>
            </a:r>
            <a:r>
              <a:rPr lang="en-US" altLang="en-US" sz="2200" dirty="0">
                <a:solidFill>
                  <a:schemeClr val="accent3">
                    <a:lumMod val="75000"/>
                  </a:schemeClr>
                </a:solidFill>
                <a:ea typeface="Calibri" charset="0"/>
                <a:cs typeface="Calibri" charset="0"/>
              </a:rPr>
              <a:t>   </a:t>
            </a:r>
            <a:r>
              <a:rPr lang="en-US" altLang="en-US" sz="2200" dirty="0" err="1">
                <a:solidFill>
                  <a:schemeClr val="accent3">
                    <a:lumMod val="75000"/>
                  </a:schemeClr>
                </a:solidFill>
                <a:ea typeface="Calibri" charset="0"/>
                <a:cs typeface="Calibri" charset="0"/>
              </a:rPr>
              <a:t>dataType</a:t>
            </a:r>
            <a:r>
              <a:rPr lang="en-US" altLang="en-US" sz="2200" dirty="0">
                <a:solidFill>
                  <a:schemeClr val="accent3">
                    <a:lumMod val="75000"/>
                  </a:schemeClr>
                </a:solidFill>
                <a:ea typeface="Calibri" charset="0"/>
                <a:cs typeface="Calibri" charset="0"/>
              </a:rPr>
              <a:t>   [NOT NULL | NULL]   </a:t>
            </a:r>
          </a:p>
          <a:p>
            <a:pPr lvl="1" algn="just">
              <a:buFontTx/>
              <a:buNone/>
            </a:pPr>
            <a:endParaRPr lang="en-US" altLang="en-US" sz="2200" b="1" dirty="0">
              <a:ea typeface="Calibri" charset="0"/>
              <a:cs typeface="Calibri" charset="0"/>
            </a:endParaRPr>
          </a:p>
          <a:p>
            <a:pPr lvl="1" algn="just">
              <a:buFontTx/>
              <a:buNone/>
            </a:pPr>
            <a:r>
              <a:rPr lang="en-US" altLang="en-US" sz="2200" b="1" dirty="0">
                <a:ea typeface="Calibri" charset="0"/>
                <a:cs typeface="Calibri" charset="0"/>
              </a:rPr>
              <a:t>	</a:t>
            </a:r>
            <a:r>
              <a:rPr lang="en-US" altLang="en-US" sz="2200" b="1" i="1" dirty="0">
                <a:ea typeface="Calibri" charset="0"/>
                <a:cs typeface="Calibri" charset="0"/>
              </a:rPr>
              <a:t>Example:</a:t>
            </a:r>
          </a:p>
          <a:p>
            <a:pPr lvl="1" algn="just">
              <a:buFontTx/>
              <a:buNone/>
            </a:pPr>
            <a:r>
              <a:rPr lang="en-US" altLang="en-US" sz="2200" b="1" dirty="0">
                <a:ea typeface="Calibri" charset="0"/>
                <a:cs typeface="Calibri" charset="0"/>
              </a:rPr>
              <a:t> 	 </a:t>
            </a:r>
            <a:r>
              <a:rPr lang="en-US" altLang="en-US" sz="2200" dirty="0">
                <a:ea typeface="Calibri" charset="0"/>
                <a:cs typeface="Calibri" charset="0"/>
              </a:rPr>
              <a:t>position  VARCHAR(10)  NOT NULL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en-US" sz="1200" b="0">
                <a:latin typeface="Times New Roman" charset="0"/>
              </a:rPr>
              <a:t>Pearson Education © 2014</a:t>
            </a:r>
          </a:p>
        </p:txBody>
      </p:sp>
      <p:sp>
        <p:nvSpPr>
          <p:cNvPr id="27652" name="Slide Number Placeholder 3"/>
          <p:cNvSpPr txBox="1">
            <a:spLocks/>
          </p:cNvSpPr>
          <p:nvPr/>
        </p:nvSpPr>
        <p:spPr bwMode="auto">
          <a:xfrm>
            <a:off x="8512175" y="6310313"/>
            <a:ext cx="611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fld id="{936149AA-241E-5B47-9721-C5BF0AFE3CEB}" type="slidenum">
              <a:rPr lang="en-GB" altLang="en-US" sz="1800">
                <a:latin typeface="Times New Roman" charset="0"/>
              </a:rPr>
              <a:pPr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9</a:t>
            </a:fld>
            <a:endParaRPr lang="en-GB" altLang="en-US" sz="1800">
              <a:latin typeface="Times New Roman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3" grpId="0" build="p"/>
    </p:bldLst>
  </p:timing>
</p:sld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Theme1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4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3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2.xml><?xml version="1.0" encoding="utf-8"?>
<a:theme xmlns:a="http://schemas.openxmlformats.org/drawingml/2006/main" name="ThemeDB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emeDB" id="{CC9BB6D0-70C5-3C4B-83F7-C28FE42C019B}" vid="{0418994D-DD8F-3445-B69A-23D049F617F8}"/>
    </a:ext>
  </a:extLst>
</a:theme>
</file>

<file path=ppt/theme/theme13.xml><?xml version="1.0" encoding="utf-8"?>
<a:theme xmlns:a="http://schemas.openxmlformats.org/drawingml/2006/main" name="5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4.xml><?xml version="1.0" encoding="utf-8"?>
<a:theme xmlns:a="http://schemas.openxmlformats.org/drawingml/2006/main" name="2_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5.xml><?xml version="1.0" encoding="utf-8"?>
<a:theme xmlns:a="http://schemas.openxmlformats.org/drawingml/2006/main" name="6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6.xml><?xml version="1.0" encoding="utf-8"?>
<a:theme xmlns:a="http://schemas.openxmlformats.org/drawingml/2006/main" name="1_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7.xml><?xml version="1.0" encoding="utf-8"?>
<a:theme xmlns:a="http://schemas.openxmlformats.org/drawingml/2006/main" name="7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8.xml><?xml version="1.0" encoding="utf-8"?>
<a:theme xmlns:a="http://schemas.openxmlformats.org/drawingml/2006/main" name="3_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19.xml><?xml version="1.0" encoding="utf-8"?>
<a:theme xmlns:a="http://schemas.openxmlformats.org/drawingml/2006/main" name="8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0.xml><?xml version="1.0" encoding="utf-8"?>
<a:theme xmlns:a="http://schemas.openxmlformats.org/drawingml/2006/main" name="4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1.xml><?xml version="1.0" encoding="utf-8"?>
<a:theme xmlns:a="http://schemas.openxmlformats.org/drawingml/2006/main" name="9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2.xml><?xml version="1.0" encoding="utf-8"?>
<a:theme xmlns:a="http://schemas.openxmlformats.org/drawingml/2006/main" name="5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3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Green Segoe 4-3 template-template_April-17-2007">
  <a:themeElements>
    <a:clrScheme name="Green Template-Template">
      <a:dk1>
        <a:srgbClr val="000000"/>
      </a:dk1>
      <a:lt1>
        <a:srgbClr val="FFFFFF"/>
      </a:lt1>
      <a:dk2>
        <a:srgbClr val="1F7335"/>
      </a:dk2>
      <a:lt2>
        <a:srgbClr val="C4FF8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2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1_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3_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2_Green with White Fence Segoe_TP10286746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Trebuchet MS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C:\DBTopics\AdvTopics\Template.pot</Template>
  <TotalTime>328</TotalTime>
  <Words>3027</Words>
  <Application>Microsoft Office PowerPoint</Application>
  <PresentationFormat>عرض على الشاشة (4:3)</PresentationFormat>
  <Paragraphs>689</Paragraphs>
  <Slides>72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23</vt:i4>
      </vt:variant>
      <vt:variant>
        <vt:lpstr>عناوين الشرائح</vt:lpstr>
      </vt:variant>
      <vt:variant>
        <vt:i4>72</vt:i4>
      </vt:variant>
    </vt:vector>
  </HeadingPairs>
  <TitlesOfParts>
    <vt:vector size="106" baseType="lpstr">
      <vt:lpstr>ＭＳ Ｐゴシック</vt:lpstr>
      <vt:lpstr>ＭＳ Ｐゴシック</vt:lpstr>
      <vt:lpstr>Arial</vt:lpstr>
      <vt:lpstr>Arial Black</vt:lpstr>
      <vt:lpstr>Calibri</vt:lpstr>
      <vt:lpstr>Courier New</vt:lpstr>
      <vt:lpstr>Monotype Sorts</vt:lpstr>
      <vt:lpstr>Tahoma</vt:lpstr>
      <vt:lpstr>Times</vt:lpstr>
      <vt:lpstr>Times New Roman</vt:lpstr>
      <vt:lpstr>Wingdings</vt:lpstr>
      <vt:lpstr>Theme1</vt:lpstr>
      <vt:lpstr>White with Courier font for code slides</vt:lpstr>
      <vt:lpstr>Gray Segoe 4-3 template-template_April-17-2007</vt:lpstr>
      <vt:lpstr>1_White with Courier font for code slides</vt:lpstr>
      <vt:lpstr>Green Segoe 4-3 template-template_April-17-2007</vt:lpstr>
      <vt:lpstr>2_White with Courier font for code slides</vt:lpstr>
      <vt:lpstr>1_Gray Segoe 4-3 template-template_April-17-2007</vt:lpstr>
      <vt:lpstr>3_White with Courier font for code slides</vt:lpstr>
      <vt:lpstr>2_Green with White Fence Segoe_TP10286746</vt:lpstr>
      <vt:lpstr>4_White with Courier font for code slides</vt:lpstr>
      <vt:lpstr>3_Green with White Fence Segoe_TP10286746</vt:lpstr>
      <vt:lpstr>ThemeDB</vt:lpstr>
      <vt:lpstr>5_White with Courier font for code slides</vt:lpstr>
      <vt:lpstr>2_Gray Segoe 4-3 template-template_April-17-2007</vt:lpstr>
      <vt:lpstr>6_White with Courier font for code slides</vt:lpstr>
      <vt:lpstr>1_Green Segoe 4-3 template-template_April-17-2007</vt:lpstr>
      <vt:lpstr>7_White with Courier font for code slides</vt:lpstr>
      <vt:lpstr>3_Gray Segoe 4-3 template-template_April-17-2007</vt:lpstr>
      <vt:lpstr>8_White with Courier font for code slides</vt:lpstr>
      <vt:lpstr>4_Green with White Fence Segoe_TP10286746</vt:lpstr>
      <vt:lpstr>9_White with Courier font for code slides</vt:lpstr>
      <vt:lpstr>5_Green with White Fence Segoe_TP10286746</vt:lpstr>
      <vt:lpstr>Essential</vt:lpstr>
      <vt:lpstr>Chapter 7</vt:lpstr>
      <vt:lpstr>Database design</vt:lpstr>
      <vt:lpstr>Chapter 7 - Objectives</vt:lpstr>
      <vt:lpstr>Ddl sataements</vt:lpstr>
      <vt:lpstr>IDENTEFIERS</vt:lpstr>
      <vt:lpstr>ISO SQL Data Types</vt:lpstr>
      <vt:lpstr>notation</vt:lpstr>
      <vt:lpstr>Integrity Enhancement Feature</vt:lpstr>
      <vt:lpstr>Required Data</vt:lpstr>
      <vt:lpstr>Domain Constraints </vt:lpstr>
      <vt:lpstr>Domain Constraints </vt:lpstr>
      <vt:lpstr>Integrity Enhancement Feature  </vt:lpstr>
      <vt:lpstr>IEF - Entity Integrity</vt:lpstr>
      <vt:lpstr>IEF - Referential Integrity</vt:lpstr>
      <vt:lpstr>IEF - Referential Integrity</vt:lpstr>
      <vt:lpstr>IEF - Referential Integrity</vt:lpstr>
      <vt:lpstr>IEF - Referential Integrity</vt:lpstr>
      <vt:lpstr>IEF - Referential Integrity</vt:lpstr>
      <vt:lpstr>IEF - General Constraints</vt:lpstr>
      <vt:lpstr>Data Definition</vt:lpstr>
      <vt:lpstr>CREATE SCHEMA</vt:lpstr>
      <vt:lpstr>CREATE SCHEMA</vt:lpstr>
      <vt:lpstr>CREATE TABLE</vt:lpstr>
      <vt:lpstr>CREATE TABLE</vt:lpstr>
      <vt:lpstr>Example 7.1 - CREATE TABLE</vt:lpstr>
      <vt:lpstr>Example 7.1 - CREATE TABLE</vt:lpstr>
      <vt:lpstr>ALTER TABLE</vt:lpstr>
      <vt:lpstr>ALTER TABLE</vt:lpstr>
      <vt:lpstr>Example 7.2(a) - ALTER TABLE</vt:lpstr>
      <vt:lpstr>Example 7.2(b) - ALTER TABLE</vt:lpstr>
      <vt:lpstr>DROP TABLE</vt:lpstr>
      <vt:lpstr>SQL - CREATE VIEW</vt:lpstr>
      <vt:lpstr>SQL - CREATE VIEW</vt:lpstr>
      <vt:lpstr>Example 7.3 - Create Horizontal View</vt:lpstr>
      <vt:lpstr>Example 7.4 - Create Vertical View</vt:lpstr>
      <vt:lpstr>Example 7.5 - Grouped and Joined Views</vt:lpstr>
      <vt:lpstr>Example 7.3 - Grouped and Joined Views</vt:lpstr>
      <vt:lpstr>SQL - DROP VIEW</vt:lpstr>
      <vt:lpstr>Restrictions on Views</vt:lpstr>
      <vt:lpstr>Restrictions on Views</vt:lpstr>
      <vt:lpstr>Restrictions on Views</vt:lpstr>
      <vt:lpstr>View Updatability</vt:lpstr>
      <vt:lpstr>View Updatability</vt:lpstr>
      <vt:lpstr>View Updatability</vt:lpstr>
      <vt:lpstr>View Updatability</vt:lpstr>
      <vt:lpstr>View Updatability</vt:lpstr>
      <vt:lpstr>WITH CHECK OPTION</vt:lpstr>
      <vt:lpstr>WITH CHECK OPTION</vt:lpstr>
      <vt:lpstr>Example 7.6 - WITH CHECK OPTION</vt:lpstr>
      <vt:lpstr>Example 7.6 - WITH CHECK OPTION</vt:lpstr>
      <vt:lpstr>Example 7.6 - WITH CHECK OPTION</vt:lpstr>
      <vt:lpstr>Example 7.6 - WITH CHECK OPTION</vt:lpstr>
      <vt:lpstr>Advantages of Views  </vt:lpstr>
      <vt:lpstr>Disadvantages of Views </vt:lpstr>
      <vt:lpstr>View Materialization </vt:lpstr>
      <vt:lpstr>View Maintenance </vt:lpstr>
      <vt:lpstr>View Materialization</vt:lpstr>
      <vt:lpstr>Transactions</vt:lpstr>
      <vt:lpstr>Transactions</vt:lpstr>
      <vt:lpstr>Transactions</vt:lpstr>
      <vt:lpstr>Immediate and Deferred Integrity Constraints</vt:lpstr>
      <vt:lpstr>Immediate and Deferred Integrity Constraints </vt:lpstr>
      <vt:lpstr>Access Control - Authorization Identifiers and Ownership</vt:lpstr>
      <vt:lpstr>Privileges</vt:lpstr>
      <vt:lpstr>Privileges</vt:lpstr>
      <vt:lpstr>GRANT</vt:lpstr>
      <vt:lpstr>Example -GRANT</vt:lpstr>
      <vt:lpstr>Example: GRANT Specific Privileges to PUBLIC </vt:lpstr>
      <vt:lpstr>REVOKE</vt:lpstr>
      <vt:lpstr>REVOKE</vt:lpstr>
      <vt:lpstr>Effects of REVOKE</vt:lpstr>
      <vt:lpstr>Example  REVOKE Specific Privileges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subject>Database Systems</dc:subject>
  <dc:creator>Ghadah Abdullah Alrabeeah</dc:creator>
  <dc:description>Transparencies for Chapter 6 of textbook_x000d_
Database Systems: A Practical Approach to Design, Implementation, and Management</dc:description>
  <cp:lastModifiedBy>Layla hajr</cp:lastModifiedBy>
  <cp:revision>13</cp:revision>
  <cp:lastPrinted>1998-06-08T15:17:53Z</cp:lastPrinted>
  <dcterms:created xsi:type="dcterms:W3CDTF">2016-05-26T12:39:47Z</dcterms:created>
  <dcterms:modified xsi:type="dcterms:W3CDTF">2018-10-12T08:59:32Z</dcterms:modified>
</cp:coreProperties>
</file>