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4"/>
  </p:sldMasterIdLst>
  <p:notesMasterIdLst>
    <p:notesMasterId r:id="rId17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811" autoAdjust="0"/>
    <p:restoredTop sz="94660"/>
  </p:normalViewPr>
  <p:slideViewPr>
    <p:cSldViewPr>
      <p:cViewPr>
        <p:scale>
          <a:sx n="61" d="100"/>
          <a:sy n="61" d="100"/>
        </p:scale>
        <p:origin x="1423" y="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92AA746-22C5-4F35-8644-4A63ACF84195}" type="datetimeFigureOut">
              <a:rPr lang="en-US" smtClean="0"/>
              <a:t>10/21/2015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50F4FDB-766F-4A17-9D34-EC0BB33C06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3242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0F4FDB-766F-4A17-9D34-EC0BB33C067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5732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345440" y="2942602"/>
            <a:ext cx="7147931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572652" y="2944634"/>
            <a:ext cx="1190348" cy="2459736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7712714" y="3136658"/>
            <a:ext cx="910224" cy="2075688"/>
          </a:xfrm>
          <a:prstGeom prst="rect">
            <a:avLst/>
          </a:prstGeom>
          <a:solidFill>
            <a:schemeClr val="accent3">
              <a:alpha val="70000"/>
            </a:schemeClr>
          </a:solidFill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445483" y="3055621"/>
            <a:ext cx="6947845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86826" y="4625268"/>
            <a:ext cx="762000" cy="457200"/>
          </a:xfrm>
        </p:spPr>
        <p:txBody>
          <a:bodyPr/>
          <a:lstStyle>
            <a:lvl1pPr algn="ctr">
              <a:defRPr sz="28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541822" y="4559276"/>
            <a:ext cx="6755166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38971" y="3139440"/>
            <a:ext cx="6760868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2805" y="4648200"/>
            <a:ext cx="6553200" cy="457200"/>
          </a:xfrm>
        </p:spPr>
        <p:txBody>
          <a:bodyPr>
            <a:normAutofit/>
          </a:bodyPr>
          <a:lstStyle>
            <a:lvl1pPr marL="0" indent="0" algn="ctr">
              <a:buNone/>
              <a:defRPr sz="1800" cap="all" spc="300" baseline="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4705" y="3227033"/>
            <a:ext cx="6629400" cy="1219201"/>
          </a:xfrm>
        </p:spPr>
        <p:txBody>
          <a:bodyPr anchor="b" anchorCtr="0">
            <a:noAutofit/>
          </a:bodyPr>
          <a:lstStyle>
            <a:lvl1pPr>
              <a:defRPr sz="40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861702" y="228600"/>
            <a:ext cx="1859280" cy="6122634"/>
          </a:xfrm>
          <a:prstGeom prst="rect">
            <a:avLst/>
          </a:prstGeom>
          <a:solidFill>
            <a:srgbClr val="FFFFFF">
              <a:alpha val="85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955225" y="351409"/>
            <a:ext cx="1672235" cy="587701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48577" y="395427"/>
            <a:ext cx="1485531" cy="578898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0999"/>
            <a:ext cx="6172200" cy="579120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451976" y="2946400"/>
            <a:ext cx="8265160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567656" y="3048000"/>
            <a:ext cx="8033800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6" y="3200399"/>
            <a:ext cx="7696200" cy="1295401"/>
          </a:xfrm>
        </p:spPr>
        <p:txBody>
          <a:bodyPr anchor="b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lang="en-US" sz="4000" kern="1200" cap="all" baseline="0" dirty="0">
                <a:solidFill>
                  <a:schemeClr val="accent1">
                    <a:lumMod val="50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675496" y="4541520"/>
            <a:ext cx="7818120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4607510"/>
            <a:ext cx="7696200" cy="523783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Rectangle 13"/>
          <p:cNvSpPr/>
          <p:nvPr/>
        </p:nvSpPr>
        <p:spPr>
          <a:xfrm>
            <a:off x="675757" y="3124200"/>
            <a:ext cx="7817599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6128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6128" y="1722438"/>
            <a:ext cx="4040188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128" y="2438400"/>
            <a:ext cx="4040188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722438"/>
            <a:ext cx="4041775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38400"/>
            <a:ext cx="4041775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1" name="Rounded Rectangle 10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2" name="Rounded Rectangle 11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685800"/>
            <a:ext cx="4572000" cy="525780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560034" y="1505712"/>
            <a:ext cx="2716566" cy="3523488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76690" y="1642472"/>
            <a:ext cx="2483254" cy="3234328"/>
          </a:xfrm>
          <a:prstGeom prst="rect">
            <a:avLst/>
          </a:prstGeom>
          <a:solidFill>
            <a:srgbClr val="FFFFFF"/>
          </a:solidFill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9000" y="2971800"/>
            <a:ext cx="2298634" cy="1752600"/>
          </a:xfrm>
        </p:spPr>
        <p:txBody>
          <a:bodyPr/>
          <a:lstStyle>
            <a:lvl1pPr marL="0" indent="0">
              <a:spcBef>
                <a:spcPts val="400"/>
              </a:spcBef>
              <a:buNone/>
              <a:defRPr sz="140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9000" y="1734312"/>
            <a:ext cx="2298634" cy="1191620"/>
          </a:xfrm>
        </p:spPr>
        <p:txBody>
          <a:bodyPr anchor="b">
            <a:normAutofit/>
          </a:bodyPr>
          <a:lstStyle>
            <a:lvl1pPr algn="l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5800" y="621437"/>
            <a:ext cx="7772400" cy="4331564"/>
          </a:xfrm>
          <a:solidFill>
            <a:schemeClr val="bg2"/>
          </a:solidFill>
          <a:ln>
            <a:noFill/>
          </a:ln>
          <a:effectLst>
            <a:softEdge rad="12700"/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85800" y="4953000"/>
            <a:ext cx="7772400" cy="13716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61999" y="5029200"/>
            <a:ext cx="7600765" cy="1202924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914400" y="5638800"/>
            <a:ext cx="7328514" cy="451696"/>
          </a:xfrm>
          <a:prstGeom prst="rect">
            <a:avLst/>
          </a:prstGeom>
          <a:solidFill>
            <a:schemeClr val="accent1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05589" y="5074920"/>
            <a:ext cx="7946136" cy="1097280"/>
          </a:xfrm>
          <a:prstGeom prst="rect">
            <a:avLst/>
          </a:prstGeom>
          <a:noFill/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56289" y="5656556"/>
            <a:ext cx="7244736" cy="40171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5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05400"/>
            <a:ext cx="7328514" cy="523043"/>
          </a:xfrm>
        </p:spPr>
        <p:txBody>
          <a:bodyPr anchor="ctr" anchorCtr="0"/>
          <a:lstStyle>
            <a:lvl1pPr algn="ctr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hdr="0"/>
  <p:txStyles>
    <p:titleStyle>
      <a:lvl1pPr algn="ctr" defTabSz="914400" rtl="1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r" defTabSz="914400" rtl="1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r" defTabSz="914400" rtl="1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r" defTabSz="914400" rtl="1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r" defTabSz="914400" rtl="1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l"/>
            <a:r>
              <a:rPr lang="en-US" dirty="0"/>
              <a:t>L</a:t>
            </a:r>
            <a:r>
              <a:rPr lang="en-US" dirty="0" smtClean="0"/>
              <a:t>ecture6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l"/>
            <a:r>
              <a:rPr lang="en-US" smtClean="0"/>
              <a:t>NET301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decibel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l" rtl="0"/>
            <a:r>
              <a:rPr lang="en-US" dirty="0" smtClean="0"/>
              <a:t>dB = 10 Log</a:t>
            </a:r>
            <a:r>
              <a:rPr lang="en-US" sz="2000" dirty="0" smtClean="0"/>
              <a:t>10</a:t>
            </a:r>
            <a:r>
              <a:rPr lang="en-US" dirty="0" smtClean="0"/>
              <a:t> ( P</a:t>
            </a:r>
            <a:r>
              <a:rPr lang="en-US" sz="1800" dirty="0" smtClean="0"/>
              <a:t>2</a:t>
            </a:r>
            <a:r>
              <a:rPr lang="en-US" dirty="0" smtClean="0"/>
              <a:t>/P</a:t>
            </a:r>
            <a:r>
              <a:rPr lang="en-US" sz="2000" dirty="0" smtClean="0"/>
              <a:t>1</a:t>
            </a:r>
            <a:r>
              <a:rPr lang="en-US" dirty="0" smtClean="0"/>
              <a:t>)</a:t>
            </a:r>
          </a:p>
          <a:p>
            <a:pPr lvl="1" algn="l" rtl="0"/>
            <a:r>
              <a:rPr lang="en-US" dirty="0" smtClean="0"/>
              <a:t>P2: the power of a signal at the end point (Watt)</a:t>
            </a:r>
          </a:p>
          <a:p>
            <a:pPr lvl="1" algn="l" rtl="0"/>
            <a:r>
              <a:rPr lang="en-US" dirty="0" smtClean="0"/>
              <a:t>P1: the power of a signal at the start point (Watt).</a:t>
            </a:r>
          </a:p>
          <a:p>
            <a:pPr algn="l" rtl="0"/>
            <a:r>
              <a:rPr lang="en-US" dirty="0" smtClean="0"/>
              <a:t>Example1: </a:t>
            </a:r>
          </a:p>
          <a:p>
            <a:pPr algn="l" rtl="0"/>
            <a:r>
              <a:rPr lang="en-US" dirty="0" smtClean="0"/>
              <a:t>Imagine a signal travels through a transmission medium and its power is reduced to half. Calculate the decibel.</a:t>
            </a:r>
          </a:p>
          <a:p>
            <a:pPr lvl="1" algn="l" rtl="0"/>
            <a:r>
              <a:rPr lang="en-US" dirty="0" smtClean="0"/>
              <a:t>Reduced to half means P2 = ½ </a:t>
            </a:r>
            <a:r>
              <a:rPr lang="en-US" dirty="0" smtClean="0"/>
              <a:t>P1</a:t>
            </a:r>
          </a:p>
          <a:p>
            <a:pPr lvl="1" algn="l" rtl="0"/>
            <a:r>
              <a:rPr lang="en-US" dirty="0" smtClean="0"/>
              <a:t>dB </a:t>
            </a:r>
            <a:r>
              <a:rPr lang="en-US" dirty="0" smtClean="0"/>
              <a:t>= 10 Log</a:t>
            </a:r>
            <a:r>
              <a:rPr lang="en-US" sz="1800" dirty="0" smtClean="0"/>
              <a:t>10</a:t>
            </a:r>
            <a:r>
              <a:rPr lang="en-US" sz="2400" dirty="0" smtClean="0"/>
              <a:t> (P2/P1) </a:t>
            </a:r>
            <a:r>
              <a:rPr lang="en-US" sz="2400" dirty="0" smtClean="0"/>
              <a:t>=</a:t>
            </a:r>
          </a:p>
          <a:p>
            <a:pPr marL="411480" lvl="1" indent="0" algn="l" rtl="0">
              <a:buNone/>
            </a:pPr>
            <a:r>
              <a:rPr lang="en-US" sz="2400" dirty="0" smtClean="0"/>
              <a:t> </a:t>
            </a:r>
            <a:r>
              <a:rPr lang="en-US" sz="2400" dirty="0" smtClean="0"/>
              <a:t>10 Log </a:t>
            </a:r>
            <a:r>
              <a:rPr lang="en-US" sz="1800" dirty="0" smtClean="0"/>
              <a:t>10</a:t>
            </a:r>
            <a:r>
              <a:rPr lang="en-US" sz="2400" dirty="0" smtClean="0"/>
              <a:t> (0.5 p1/p1) </a:t>
            </a:r>
            <a:endParaRPr lang="en-US" sz="2400" dirty="0" smtClean="0"/>
          </a:p>
          <a:p>
            <a:pPr lvl="1" algn="l" rtl="0"/>
            <a:r>
              <a:rPr lang="en-US" sz="2400" dirty="0" smtClean="0"/>
              <a:t>dB </a:t>
            </a:r>
            <a:r>
              <a:rPr lang="en-US" sz="2400" dirty="0" smtClean="0"/>
              <a:t>= 10 Log </a:t>
            </a:r>
            <a:r>
              <a:rPr lang="en-US" sz="2000" dirty="0" smtClean="0"/>
              <a:t>10</a:t>
            </a:r>
            <a:r>
              <a:rPr lang="en-US" sz="2400" dirty="0" smtClean="0"/>
              <a:t> (0.5)  = </a:t>
            </a:r>
            <a:endParaRPr lang="en-US" sz="2400" dirty="0" smtClean="0"/>
          </a:p>
          <a:p>
            <a:pPr marL="411480" lvl="1" indent="0" algn="l" rtl="0">
              <a:buNone/>
            </a:pPr>
            <a:r>
              <a:rPr lang="en-US" sz="2400" dirty="0" smtClean="0"/>
              <a:t>10 </a:t>
            </a:r>
            <a:r>
              <a:rPr lang="en-US" sz="2400" dirty="0" smtClean="0"/>
              <a:t>(-0.3) = - 3 dB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Channel capacity &amp; thermal Noise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/>
              <a:t>Shannon capacity: the theoretical highest  data rate for the channel.</a:t>
            </a:r>
          </a:p>
          <a:p>
            <a:pPr algn="l" rtl="0"/>
            <a:r>
              <a:rPr lang="en-US" dirty="0" smtClean="0"/>
              <a:t>Thermal noise affects signals and may cause damages or changes in the signals.</a:t>
            </a:r>
          </a:p>
          <a:p>
            <a:pPr algn="l" rtl="0"/>
            <a:r>
              <a:rPr lang="en-US" dirty="0" smtClean="0"/>
              <a:t>Shannon capacity: </a:t>
            </a:r>
          </a:p>
          <a:p>
            <a:pPr algn="l" rtl="0">
              <a:buNone/>
            </a:pPr>
            <a:r>
              <a:rPr lang="en-US" dirty="0" smtClean="0"/>
              <a:t>C = W Log</a:t>
            </a:r>
            <a:r>
              <a:rPr lang="en-US" sz="2000" dirty="0" smtClean="0"/>
              <a:t>2</a:t>
            </a:r>
            <a:r>
              <a:rPr lang="en-US" dirty="0" smtClean="0"/>
              <a:t> ( 1+ S/N)</a:t>
            </a:r>
          </a:p>
          <a:p>
            <a:pPr lvl="1" algn="l" rtl="0"/>
            <a:r>
              <a:rPr lang="en-US" dirty="0" smtClean="0"/>
              <a:t>C: channel capacity, maximum bit rate (bit/sec)</a:t>
            </a:r>
          </a:p>
          <a:p>
            <a:pPr lvl="1" algn="l" rtl="0"/>
            <a:r>
              <a:rPr lang="en-US" dirty="0" smtClean="0"/>
              <a:t>W: frequency bandwidth (Hz)</a:t>
            </a:r>
          </a:p>
          <a:p>
            <a:pPr lvl="1" algn="l" rtl="0"/>
            <a:r>
              <a:rPr lang="en-US" dirty="0" smtClean="0"/>
              <a:t>S: Signal power (Watt)</a:t>
            </a:r>
          </a:p>
          <a:p>
            <a:pPr lvl="1" algn="l" rtl="0"/>
            <a:r>
              <a:rPr lang="en-US" dirty="0" smtClean="0"/>
              <a:t>N: Noise power (watt)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Channel capacity &amp; thermal Noise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>
                <a:solidFill>
                  <a:schemeClr val="bg2">
                    <a:lumMod val="50000"/>
                  </a:schemeClr>
                </a:solidFill>
              </a:rPr>
              <a:t>Example:</a:t>
            </a:r>
          </a:p>
          <a:p>
            <a:pPr algn="l" rtl="0">
              <a:buNone/>
            </a:pPr>
            <a:r>
              <a:rPr lang="en-US" dirty="0" smtClean="0"/>
              <a:t>What is the channel capacity for a phone line if the line frequency bandwidth is 3000 Hz. Given that signal to noise ratio is 3162</a:t>
            </a:r>
          </a:p>
          <a:p>
            <a:pPr algn="l" rtl="0"/>
            <a:r>
              <a:rPr lang="en-US" dirty="0" smtClean="0">
                <a:solidFill>
                  <a:schemeClr val="bg2">
                    <a:lumMod val="50000"/>
                  </a:schemeClr>
                </a:solidFill>
              </a:rPr>
              <a:t>Solution:</a:t>
            </a:r>
          </a:p>
          <a:p>
            <a:pPr algn="l" rtl="0">
              <a:buNone/>
            </a:pPr>
            <a:r>
              <a:rPr lang="en-US" dirty="0" smtClean="0"/>
              <a:t>	C = W * Log</a:t>
            </a:r>
            <a:r>
              <a:rPr lang="en-US" sz="2000" dirty="0" smtClean="0"/>
              <a:t>2</a:t>
            </a:r>
            <a:r>
              <a:rPr lang="en-US" dirty="0" smtClean="0"/>
              <a:t>  ( 1 + S/N)</a:t>
            </a:r>
          </a:p>
          <a:p>
            <a:pPr algn="l" rtl="0">
              <a:buNone/>
            </a:pPr>
            <a:r>
              <a:rPr lang="en-US" dirty="0" smtClean="0"/>
              <a:t>	C = 3000 * Log2 ( 1+ 3162)</a:t>
            </a:r>
          </a:p>
          <a:p>
            <a:pPr algn="l" rtl="0">
              <a:buNone/>
            </a:pPr>
            <a:r>
              <a:rPr lang="en-US" dirty="0" smtClean="0"/>
              <a:t>	C = 3000 * Log2 (3163)</a:t>
            </a:r>
          </a:p>
          <a:p>
            <a:pPr algn="l" rtl="0">
              <a:buNone/>
            </a:pPr>
            <a:r>
              <a:rPr lang="en-US" dirty="0" smtClean="0"/>
              <a:t>	C = 3000 * 11.62</a:t>
            </a:r>
          </a:p>
          <a:p>
            <a:pPr algn="l" rtl="0">
              <a:buNone/>
            </a:pPr>
            <a:r>
              <a:rPr lang="en-US" dirty="0" smtClean="0"/>
              <a:t>	C = 34860 bps (bit/sec)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 impairments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/>
              <a:t>Thermal Noise </a:t>
            </a:r>
            <a:r>
              <a:rPr lang="ar-SA" dirty="0" smtClean="0"/>
              <a:t>شوشرة حرارية</a:t>
            </a:r>
            <a:endParaRPr lang="en-US" dirty="0" smtClean="0"/>
          </a:p>
          <a:p>
            <a:pPr lvl="1" algn="l" rtl="0"/>
            <a:r>
              <a:rPr lang="en-US" dirty="0" smtClean="0"/>
              <a:t>is the electronic noise generated by the thermal agitation of the charge carriers (usually the electrons) inside an electrical conductor , which happens regardless of any applied voltage.</a:t>
            </a:r>
          </a:p>
          <a:p>
            <a:pPr lvl="1" algn="l" rtl="0"/>
            <a:r>
              <a:rPr lang="en-US" dirty="0" smtClean="0"/>
              <a:t>Unwanted currents or voltages in an electronic component resulting from the agitation of electrons by heat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 impairments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/>
              <a:t>Impulse Noise</a:t>
            </a:r>
            <a:r>
              <a:rPr lang="ar-SA" dirty="0" smtClean="0"/>
              <a:t> الشوشرة النبضية </a:t>
            </a:r>
            <a:r>
              <a:rPr lang="en-US" dirty="0" smtClean="0"/>
              <a:t>:</a:t>
            </a:r>
          </a:p>
          <a:p>
            <a:pPr lvl="1" algn="l" rtl="0"/>
            <a:r>
              <a:rPr lang="en-US" dirty="0" smtClean="0"/>
              <a:t>usually caused by electromagnetic interference, scratches on the recording disks, and ill synchronization in digital recording and communication.</a:t>
            </a:r>
          </a:p>
          <a:p>
            <a:pPr lvl="1" algn="l" rtl="0"/>
            <a:r>
              <a:rPr lang="en-US" dirty="0" smtClean="0"/>
              <a:t>consists of relatively short duration “on/off” noise pulses, caused by a variety of sources. Causes lost or damaged bits.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 impairments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/>
              <a:t>Crosstalk </a:t>
            </a:r>
            <a:r>
              <a:rPr lang="ar-SA" dirty="0" smtClean="0"/>
              <a:t> التداخل المتعارض</a:t>
            </a:r>
          </a:p>
          <a:p>
            <a:pPr lvl="1" algn="l" rtl="0"/>
            <a:r>
              <a:rPr lang="en-US" dirty="0" smtClean="0"/>
              <a:t>is any phenomenon by which a signal transmitted on one circuit or channel of a transmission system creates an undesired effect in another circuit or channel.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 impairments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/>
              <a:t>Interference </a:t>
            </a:r>
            <a:r>
              <a:rPr lang="ar-SA" dirty="0" smtClean="0"/>
              <a:t>التداخل الكهربائي</a:t>
            </a:r>
          </a:p>
          <a:p>
            <a:pPr lvl="1" algn="l" rtl="0"/>
            <a:r>
              <a:rPr lang="en-US" dirty="0" smtClean="0"/>
              <a:t>is anything which alters, modifies, or disrupts a signal as it travels along a channel between a source and a receiver.</a:t>
            </a:r>
          </a:p>
          <a:p>
            <a:pPr lvl="1" algn="l" rtl="0"/>
            <a:r>
              <a:rPr lang="en-US" dirty="0" smtClean="0"/>
              <a:t>Ex: radio and mobile and T.V ..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 impairments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/>
              <a:t>Attenuation </a:t>
            </a:r>
            <a:r>
              <a:rPr lang="ar-SA" dirty="0" smtClean="0"/>
              <a:t>الوهن - التدهور</a:t>
            </a:r>
            <a:endParaRPr lang="en-US" dirty="0" smtClean="0"/>
          </a:p>
          <a:p>
            <a:pPr lvl="1" algn="l" rtl="0"/>
            <a:r>
              <a:rPr lang="en-US" dirty="0" smtClean="0"/>
              <a:t>is the gradual loss in intensity of any kind of signals through a medium. </a:t>
            </a:r>
          </a:p>
          <a:p>
            <a:pPr lvl="1" algn="l" rtl="0"/>
            <a:r>
              <a:rPr lang="en-US" dirty="0" smtClean="0"/>
              <a:t>It affects the propagation of waves and signals in electrical circuits, in optical fibers, and in air (radio waves).</a:t>
            </a:r>
          </a:p>
          <a:p>
            <a:pPr lvl="1" algn="l" rtl="0"/>
            <a:r>
              <a:rPr lang="en-US" dirty="0" smtClean="0"/>
              <a:t>Attenuation depends on the signal frequency, distance of the transmission and the transmission medium.  </a:t>
            </a:r>
          </a:p>
          <a:p>
            <a:pPr lvl="1" algn="l" rtl="0"/>
            <a:r>
              <a:rPr lang="en-US" dirty="0" smtClean="0"/>
              <a:t>When signal travels through a medium, it loses some of its energy so that it can overcome resistance of the medium. 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 impairments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/>
              <a:t>Time Jitter</a:t>
            </a:r>
            <a:r>
              <a:rPr lang="ar-SA" dirty="0" smtClean="0"/>
              <a:t>التزحزح الوقتي</a:t>
            </a:r>
          </a:p>
          <a:p>
            <a:pPr lvl="1" algn="l" rtl="0"/>
            <a:r>
              <a:rPr lang="en-US" dirty="0" smtClean="0"/>
              <a:t>is the undesired deviation from true periodicity of an assumed periodic signal in electronics and telecommunications, often in relation to a reference clock source.</a:t>
            </a:r>
          </a:p>
          <a:p>
            <a:pPr lvl="1" algn="l" rtl="0"/>
            <a:r>
              <a:rPr lang="en-US" dirty="0" smtClean="0"/>
              <a:t>is the deviation in or displacement of some aspect of the pulses in a high-frequency digital signal.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 impairments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/>
              <a:t>Inersymbol Interference ISI </a:t>
            </a:r>
            <a:r>
              <a:rPr lang="ar-SA" dirty="0" smtClean="0"/>
              <a:t>تداخل الرموز</a:t>
            </a:r>
          </a:p>
          <a:p>
            <a:pPr lvl="1" algn="l" rtl="0"/>
            <a:r>
              <a:rPr lang="en-US" dirty="0" smtClean="0"/>
              <a:t>Sometimes when the high frequency digital signal transmitted over a medium that has a limited frequency bandwidth, not all the frequency can transmit over this medium, which cause changes and damaged  and interfere in the symbols of  the digital signal.</a:t>
            </a:r>
          </a:p>
          <a:p>
            <a:pPr lvl="1"/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 impairments units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 smtClean="0"/>
              <a:t>Data impairments differ depends on the transmission medium, distance and frequency and other factors.</a:t>
            </a:r>
          </a:p>
          <a:p>
            <a:pPr algn="l" rtl="0"/>
            <a:r>
              <a:rPr lang="en-US" dirty="0" smtClean="0"/>
              <a:t>Amplifiers are used to amplified the signal. </a:t>
            </a:r>
          </a:p>
          <a:p>
            <a:pPr algn="l" rtl="0"/>
            <a:r>
              <a:rPr lang="en-US" dirty="0" smtClean="0"/>
              <a:t>Data impairments is measured with </a:t>
            </a:r>
            <a:r>
              <a:rPr lang="en-US" dirty="0" smtClean="0"/>
              <a:t>decibel (</a:t>
            </a:r>
            <a:r>
              <a:rPr lang="en-US" dirty="0" smtClean="0"/>
              <a:t>dB) .</a:t>
            </a:r>
          </a:p>
          <a:p>
            <a:pPr algn="l" rtl="0"/>
            <a:r>
              <a:rPr lang="en-US" dirty="0" smtClean="0"/>
              <a:t>Decibel: A measure of the relative strength of two signal points.</a:t>
            </a:r>
          </a:p>
          <a:p>
            <a:pPr algn="l" rtl="0"/>
            <a:r>
              <a:rPr lang="en-US" dirty="0" smtClean="0"/>
              <a:t>Decibel can be positive + </a:t>
            </a:r>
            <a:r>
              <a:rPr lang="en-US" dirty="0" smtClean="0"/>
              <a:t>if signal </a:t>
            </a:r>
            <a:r>
              <a:rPr lang="en-US" dirty="0" smtClean="0"/>
              <a:t>is amplified, or negative if signal is attenuated.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10/22/2015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Lect6          NET301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FCF55B7227A0543887043829D6DC766" ma:contentTypeVersion="0" ma:contentTypeDescription="Create a new document." ma:contentTypeScope="" ma:versionID="2b5e5f1b12ab97dd82a4c142b56661a8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C8ACA3AB-9BAA-4E90-8225-FB512239B6E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DDFC6041-C745-4BEE-BCE9-B707C9113EB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C17C3D8-AE3C-4E22-BA31-A6624CAB9AAF}">
  <ds:schemaRefs>
    <ds:schemaRef ds:uri="http://schemas.microsoft.com/office/2006/documentManagement/types"/>
    <ds:schemaRef ds:uri="http://purl.org/dc/elements/1.1/"/>
    <ds:schemaRef ds:uri="http://schemas.microsoft.com/office/infopath/2007/PartnerControls"/>
    <ds:schemaRef ds:uri="http://schemas.microsoft.com/office/2006/metadata/properties"/>
    <ds:schemaRef ds:uri="http://www.w3.org/XML/1998/namespace"/>
    <ds:schemaRef ds:uri="http://purl.org/dc/terms/"/>
    <ds:schemaRef ds:uri="http://schemas.openxmlformats.org/package/2006/metadata/core-properties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Apothecary</Template>
  <TotalTime>770</TotalTime>
  <Words>684</Words>
  <Application>Microsoft Office PowerPoint</Application>
  <PresentationFormat>On-screen Show (4:3)</PresentationFormat>
  <Paragraphs>102</Paragraphs>
  <Slides>12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8" baseType="lpstr">
      <vt:lpstr>Arial</vt:lpstr>
      <vt:lpstr>Book Antiqua</vt:lpstr>
      <vt:lpstr>Calibri</vt:lpstr>
      <vt:lpstr>Century Gothic</vt:lpstr>
      <vt:lpstr>Tahoma</vt:lpstr>
      <vt:lpstr>Apothecary</vt:lpstr>
      <vt:lpstr>NET301</vt:lpstr>
      <vt:lpstr>Data  impairments</vt:lpstr>
      <vt:lpstr>Data  impairments</vt:lpstr>
      <vt:lpstr>Data  impairments</vt:lpstr>
      <vt:lpstr>Data  impairments</vt:lpstr>
      <vt:lpstr>Data  impairments</vt:lpstr>
      <vt:lpstr>Data  impairments</vt:lpstr>
      <vt:lpstr>Data  impairments</vt:lpstr>
      <vt:lpstr>Data  impairments units</vt:lpstr>
      <vt:lpstr>decibel</vt:lpstr>
      <vt:lpstr>Channel capacity &amp; thermal Noise</vt:lpstr>
      <vt:lpstr>Channel capacity &amp; thermal Noise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CT1303 LAN</dc:title>
  <dc:creator>Rehab</dc:creator>
  <cp:lastModifiedBy>Ashwaq</cp:lastModifiedBy>
  <cp:revision>25</cp:revision>
  <dcterms:created xsi:type="dcterms:W3CDTF">2006-08-16T00:00:00Z</dcterms:created>
  <dcterms:modified xsi:type="dcterms:W3CDTF">2015-10-21T10:38:46Z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0x010100BFCF55B7227A0543887043829D6DC766</vt:lpwstr>
  </property>
</Properties>
</file>

<file path=docProps/thumbnail.jpeg>
</file>