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BE8FC-F339-4D30-AB26-D6F6C9EB800C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F6F54-8454-4568-98D3-E2A454F6A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010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2FDD3-F75D-49CC-90A7-8291C1BAF1F0}" type="slidenum">
              <a:rPr lang="ar-SA" smtClean="0">
                <a:solidFill>
                  <a:prstClr val="black"/>
                </a:solidFill>
              </a:rPr>
              <a:pPr/>
              <a:t>1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181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C552E26D-7441-47BD-B039-6A112D8FDEAA}" type="datetime1">
              <a:rPr lang="ar-SA" smtClean="0">
                <a:solidFill>
                  <a:srgbClr val="465E9C"/>
                </a:solidFill>
              </a:rPr>
              <a:pPr/>
              <a:t>10/01/39</a:t>
            </a:fld>
            <a:endParaRPr lang="ar-SA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ar-SA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18478C4D-2779-46D5-8A3D-BEDA95C1E510}" type="slidenum">
              <a:rPr lang="ar-SA" smtClean="0">
                <a:solidFill>
                  <a:srgbClr val="465E9C"/>
                </a:solidFill>
              </a:rPr>
              <a:pPr/>
              <a:t>‹#›</a:t>
            </a:fld>
            <a:endParaRPr lang="ar-SA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001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83A8-62DA-4E45-8606-E5B3F9E85A91}" type="datetime1">
              <a:rPr lang="ar-SA" smtClean="0">
                <a:solidFill>
                  <a:srgbClr val="465E9C"/>
                </a:solidFill>
              </a:rPr>
              <a:pPr/>
              <a:t>10/01/39</a:t>
            </a:fld>
            <a:endParaRPr lang="ar-SA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>
                <a:solidFill>
                  <a:srgbClr val="465E9C"/>
                </a:solidFill>
              </a:rPr>
              <a:pPr/>
              <a:t>‹#›</a:t>
            </a:fld>
            <a:endParaRPr lang="ar-SA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864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1017-C04D-4BE5-82BC-F2A8051E2AF5}" type="datetime1">
              <a:rPr lang="ar-SA" smtClean="0">
                <a:solidFill>
                  <a:srgbClr val="465E9C"/>
                </a:solidFill>
              </a:rPr>
              <a:pPr/>
              <a:t>10/01/39</a:t>
            </a:fld>
            <a:endParaRPr lang="ar-SA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>
                <a:solidFill>
                  <a:srgbClr val="465E9C"/>
                </a:solidFill>
              </a:rPr>
              <a:pPr/>
              <a:t>‹#›</a:t>
            </a:fld>
            <a:endParaRPr lang="ar-SA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463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CA81A-FF56-482D-9E73-C8D464CECBF9}" type="datetime1">
              <a:rPr lang="ar-SA" smtClean="0">
                <a:solidFill>
                  <a:srgbClr val="465E9C"/>
                </a:solidFill>
              </a:rPr>
              <a:pPr>
                <a:defRPr/>
              </a:pPr>
              <a:t>10/01/39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5E9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12547-E50A-4E13-A40D-D90F3B2BFB01}" type="slidenum">
              <a:rPr lang="ar-SA">
                <a:solidFill>
                  <a:srgbClr val="465E9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475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69E7-C48D-4E99-A90C-B4F57D6D3A1C}" type="datetime1">
              <a:rPr lang="ar-SA" smtClean="0">
                <a:solidFill>
                  <a:srgbClr val="465E9C"/>
                </a:solidFill>
              </a:rPr>
              <a:pPr/>
              <a:t>10/01/39</a:t>
            </a:fld>
            <a:endParaRPr lang="ar-SA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>
                <a:solidFill>
                  <a:srgbClr val="465E9C"/>
                </a:solidFill>
              </a:rPr>
              <a:pPr/>
              <a:t>‹#›</a:t>
            </a:fld>
            <a:endParaRPr lang="ar-SA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050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6FB2-1D97-49E3-AE6E-8E59D5EEE246}" type="datetime1">
              <a:rPr lang="ar-SA" smtClean="0">
                <a:solidFill>
                  <a:srgbClr val="465E9C"/>
                </a:solidFill>
              </a:rPr>
              <a:pPr/>
              <a:t>10/01/39</a:t>
            </a:fld>
            <a:endParaRPr lang="ar-SA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>
                <a:solidFill>
                  <a:srgbClr val="465E9C"/>
                </a:solidFill>
              </a:rPr>
              <a:pPr/>
              <a:t>‹#›</a:t>
            </a:fld>
            <a:endParaRPr lang="ar-SA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717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9E02-C5FE-4177-892A-6A3E599ECF05}" type="datetime1">
              <a:rPr lang="ar-SA" smtClean="0">
                <a:solidFill>
                  <a:srgbClr val="465E9C"/>
                </a:solidFill>
              </a:rPr>
              <a:pPr/>
              <a:t>10/01/39</a:t>
            </a:fld>
            <a:endParaRPr lang="ar-SA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>
                <a:solidFill>
                  <a:srgbClr val="465E9C"/>
                </a:solidFill>
              </a:rPr>
              <a:pPr/>
              <a:t>‹#›</a:t>
            </a:fld>
            <a:endParaRPr lang="ar-SA">
              <a:solidFill>
                <a:srgbClr val="465E9C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164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FFD0-9B32-49D1-B2EC-2029BE9E2406}" type="datetime1">
              <a:rPr lang="ar-SA" smtClean="0">
                <a:solidFill>
                  <a:srgbClr val="465E9C"/>
                </a:solidFill>
              </a:rPr>
              <a:pPr/>
              <a:t>10/01/39</a:t>
            </a:fld>
            <a:endParaRPr lang="ar-SA">
              <a:solidFill>
                <a:srgbClr val="465E9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465E9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>
                <a:solidFill>
                  <a:srgbClr val="465E9C"/>
                </a:solidFill>
              </a:rPr>
              <a:pPr/>
              <a:t>‹#›</a:t>
            </a:fld>
            <a:endParaRPr lang="ar-SA">
              <a:solidFill>
                <a:srgbClr val="465E9C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747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12A6-9233-44E4-9287-ECE3CBAEE21D}" type="datetime1">
              <a:rPr lang="ar-SA" smtClean="0">
                <a:solidFill>
                  <a:srgbClr val="465E9C"/>
                </a:solidFill>
              </a:rPr>
              <a:pPr/>
              <a:t>10/01/39</a:t>
            </a:fld>
            <a:endParaRPr lang="ar-SA">
              <a:solidFill>
                <a:srgbClr val="465E9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465E9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>
                <a:solidFill>
                  <a:srgbClr val="465E9C"/>
                </a:solidFill>
              </a:rPr>
              <a:pPr/>
              <a:t>‹#›</a:t>
            </a:fld>
            <a:endParaRPr lang="ar-SA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191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7F50E-F81F-4539-BEBB-5B2DB2F7A58C}" type="datetime1">
              <a:rPr lang="ar-SA" smtClean="0">
                <a:solidFill>
                  <a:srgbClr val="465E9C"/>
                </a:solidFill>
              </a:rPr>
              <a:pPr/>
              <a:t>10/01/39</a:t>
            </a:fld>
            <a:endParaRPr lang="ar-SA">
              <a:solidFill>
                <a:srgbClr val="465E9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465E9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>
                <a:solidFill>
                  <a:srgbClr val="465E9C"/>
                </a:solidFill>
              </a:rPr>
              <a:pPr/>
              <a:t>‹#›</a:t>
            </a:fld>
            <a:endParaRPr lang="ar-SA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2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9235E3C-4F4B-4126-A5DC-678EAC97CBE2}" type="datetime1">
              <a:rPr lang="ar-SA" smtClean="0">
                <a:solidFill>
                  <a:srgbClr val="465E9C"/>
                </a:solidFill>
              </a:rPr>
              <a:pPr/>
              <a:t>10/01/39</a:t>
            </a:fld>
            <a:endParaRPr lang="ar-SA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ar-SA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18478C4D-2779-46D5-8A3D-BEDA95C1E510}" type="slidenum">
              <a:rPr lang="ar-SA" smtClean="0">
                <a:solidFill>
                  <a:srgbClr val="465E9C"/>
                </a:solidFill>
              </a:rPr>
              <a:pPr/>
              <a:t>‹#›</a:t>
            </a:fld>
            <a:endParaRPr lang="ar-SA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159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283AF56D-83BA-4740-B5A0-62C12C240450}" type="datetime1">
              <a:rPr lang="ar-SA" smtClean="0">
                <a:solidFill>
                  <a:srgbClr val="465E9C"/>
                </a:solidFill>
              </a:rPr>
              <a:pPr/>
              <a:t>10/01/39</a:t>
            </a:fld>
            <a:endParaRPr lang="ar-SA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ar-SA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18478C4D-2779-46D5-8A3D-BEDA95C1E510}" type="slidenum">
              <a:rPr lang="ar-SA" smtClean="0">
                <a:solidFill>
                  <a:srgbClr val="465E9C"/>
                </a:solidFill>
              </a:rPr>
              <a:pPr/>
              <a:t>‹#›</a:t>
            </a:fld>
            <a:endParaRPr lang="ar-SA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398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4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rtl="1"/>
            <a:fld id="{7F379295-92E2-4A4E-A195-F916CED4EFA9}" type="datetime1">
              <a:rPr lang="ar-SA" smtClean="0">
                <a:solidFill>
                  <a:srgbClr val="465E9C"/>
                </a:solidFill>
              </a:rPr>
              <a:pPr rtl="1"/>
              <a:t>10/01/39</a:t>
            </a:fld>
            <a:endParaRPr lang="ar-SA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rtl="1"/>
            <a:endParaRPr lang="ar-SA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rtl="1"/>
            <a:fld id="{18478C4D-2779-46D5-8A3D-BEDA95C1E510}" type="slidenum">
              <a:rPr lang="ar-SA" smtClean="0">
                <a:solidFill>
                  <a:srgbClr val="465E9C"/>
                </a:solidFill>
              </a:rPr>
              <a:pPr rtl="1"/>
              <a:t>‹#›</a:t>
            </a:fld>
            <a:endParaRPr lang="ar-SA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137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507698" y="1916832"/>
            <a:ext cx="61286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ar-SA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برنامج الجداول الإلكترونية</a:t>
            </a:r>
            <a:endParaRPr lang="ar-SA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140968"/>
            <a:ext cx="4800245" cy="1443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194408" y="4725144"/>
            <a:ext cx="4933031" cy="841977"/>
          </a:xfrm>
        </p:spPr>
        <p:txBody>
          <a:bodyPr/>
          <a:lstStyle/>
          <a:p>
            <a:r>
              <a:rPr lang="ar-SA" dirty="0" smtClean="0"/>
              <a:t>الجزء الثاني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7407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483768" y="836712"/>
            <a:ext cx="4053041" cy="811217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ar-SA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الدوال</a:t>
            </a:r>
            <a:endParaRPr lang="en-US" b="1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2119257"/>
            <a:ext cx="6984776" cy="3603812"/>
          </a:xfrm>
        </p:spPr>
        <p:txBody>
          <a:bodyPr/>
          <a:lstStyle/>
          <a:p>
            <a:pPr eaLnBrk="1" hangingPunct="1"/>
            <a:r>
              <a:rPr lang="ar-SA" altLang="ar-SA" sz="2800" dirty="0" smtClean="0"/>
              <a:t>الدوال عبارة عن صيغ رياضية معرفه مسبقأ من قبل برنامج </a:t>
            </a:r>
            <a:r>
              <a:rPr lang="en-US" altLang="ar-SA" sz="2800" dirty="0" smtClean="0"/>
              <a:t>Excel</a:t>
            </a:r>
            <a:r>
              <a:rPr lang="ar-SA" altLang="ar-SA" sz="2800" dirty="0" smtClean="0"/>
              <a:t> .</a:t>
            </a:r>
          </a:p>
          <a:p>
            <a:pPr eaLnBrk="1" hangingPunct="1"/>
            <a:r>
              <a:rPr lang="ar-SA" altLang="ar-SA" sz="2800" dirty="0" smtClean="0"/>
              <a:t>الفرق بين الصيغة والدالة :</a:t>
            </a:r>
            <a:endParaRPr lang="en-US" altLang="ar-SA" sz="2800" dirty="0" smtClean="0"/>
          </a:p>
          <a:p>
            <a:pPr eaLnBrk="1" hangingPunct="1">
              <a:buFontTx/>
              <a:buNone/>
            </a:pPr>
            <a:r>
              <a:rPr lang="ar-SA" altLang="ar-SA" sz="2800" dirty="0" smtClean="0"/>
              <a:t>الصيغة :      </a:t>
            </a:r>
            <a:r>
              <a:rPr lang="en-US" altLang="ar-SA" sz="2800" dirty="0" smtClean="0"/>
              <a:t>= A1+A2+A3</a:t>
            </a:r>
          </a:p>
          <a:p>
            <a:pPr eaLnBrk="1" hangingPunct="1">
              <a:buFontTx/>
              <a:buNone/>
            </a:pPr>
            <a:r>
              <a:rPr lang="ar-SA" altLang="ar-SA" sz="2800" dirty="0" smtClean="0"/>
              <a:t>الدالة    :     </a:t>
            </a:r>
            <a:r>
              <a:rPr lang="en-US" altLang="ar-SA" sz="2800" dirty="0" smtClean="0"/>
              <a:t>SUM(A1:A3)</a:t>
            </a:r>
          </a:p>
          <a:p>
            <a:pPr eaLnBrk="1" hangingPunct="1">
              <a:buFontTx/>
              <a:buNone/>
            </a:pPr>
            <a:endParaRPr lang="en-US" altLang="ar-SA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51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/>
          </p:cNvSpPr>
          <p:nvPr/>
        </p:nvSpPr>
        <p:spPr>
          <a:xfrm>
            <a:off x="2026568" y="1052736"/>
            <a:ext cx="4968551" cy="86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 rtl="1">
              <a:spcBef>
                <a:spcPct val="0"/>
              </a:spcBef>
              <a:defRPr/>
            </a:pPr>
            <a:r>
              <a:rPr lang="ar-SA" sz="4800" b="1" dirty="0">
                <a:solidFill>
                  <a:srgbClr val="465E9C">
                    <a:lumMod val="75000"/>
                  </a:srgbClr>
                </a:solidFill>
                <a:latin typeface="Constantia"/>
                <a:cs typeface="+mj-cs"/>
              </a:rPr>
              <a:t>الدوال </a:t>
            </a:r>
            <a:r>
              <a:rPr lang="en-US" sz="4800" b="1" dirty="0">
                <a:solidFill>
                  <a:srgbClr val="465E9C">
                    <a:lumMod val="75000"/>
                  </a:srgbClr>
                </a:solidFill>
                <a:latin typeface="Constantia"/>
              </a:rPr>
              <a:t>Formulas </a:t>
            </a:r>
            <a:endParaRPr lang="ar-SA" sz="4800" b="1" dirty="0">
              <a:solidFill>
                <a:srgbClr val="465E9C">
                  <a:lumMod val="75000"/>
                </a:srgbClr>
              </a:solidFill>
              <a:latin typeface="Constanti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2237" y="4005064"/>
            <a:ext cx="5616624" cy="1692681"/>
          </a:xfrm>
          <a:prstGeom prst="rect">
            <a:avLst/>
          </a:prstGeom>
          <a:noFill/>
          <a:ln w="31750" cmpd="sng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9501" y="2235756"/>
            <a:ext cx="5629359" cy="1607538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82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954209"/>
              </p:ext>
            </p:extLst>
          </p:nvPr>
        </p:nvGraphicFramePr>
        <p:xfrm>
          <a:off x="2483768" y="2420888"/>
          <a:ext cx="5112568" cy="3384377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2556284"/>
                <a:gridCol w="2556284"/>
              </a:tblGrid>
              <a:tr h="881601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الصيغة</a:t>
                      </a:r>
                      <a:r>
                        <a:rPr lang="ar-SA" sz="2400" b="1" baseline="0" dirty="0" smtClean="0"/>
                        <a:t> العامة للدالة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الغرض</a:t>
                      </a:r>
                      <a:r>
                        <a:rPr lang="ar-SA" sz="2400" b="1" baseline="0" dirty="0" smtClean="0"/>
                        <a:t> منها</a:t>
                      </a:r>
                      <a:endParaRPr lang="ar-SA" sz="2400" b="1" dirty="0" smtClean="0"/>
                    </a:p>
                  </a:txBody>
                  <a:tcPr/>
                </a:tc>
              </a:tr>
              <a:tr h="67085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=Date()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baseline="0" dirty="0" smtClean="0"/>
                        <a:t>إدخال تاريخ</a:t>
                      </a:r>
                      <a:endParaRPr lang="en-US" sz="2000" b="1" baseline="0" dirty="0" smtClean="0"/>
                    </a:p>
                  </a:txBody>
                  <a:tcPr/>
                </a:tc>
              </a:tr>
              <a:tr h="91596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=Today()</a:t>
                      </a:r>
                      <a:endParaRPr lang="ar-SA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إرجاع تاريخ اليوم</a:t>
                      </a:r>
                      <a:endParaRPr lang="ar-SA" sz="2400" b="1" dirty="0"/>
                    </a:p>
                  </a:txBody>
                  <a:tcPr/>
                </a:tc>
              </a:tr>
              <a:tr h="91596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=Now()</a:t>
                      </a:r>
                      <a:endParaRPr lang="ar-SA" sz="2400" b="1" dirty="0" smtClean="0"/>
                    </a:p>
                    <a:p>
                      <a:pPr algn="ctr" rtl="1"/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dirty="0" smtClean="0"/>
                        <a:t>إرجاع تاريخ اليوم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baseline="0" dirty="0" smtClean="0"/>
                        <a:t>و الوقت الحالي</a:t>
                      </a:r>
                      <a:endParaRPr lang="en-US" sz="2400" b="1" baseline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عنوان 1"/>
          <p:cNvSpPr txBox="1">
            <a:spLocks/>
          </p:cNvSpPr>
          <p:nvPr/>
        </p:nvSpPr>
        <p:spPr>
          <a:xfrm>
            <a:off x="2555776" y="980728"/>
            <a:ext cx="4968551" cy="108012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/>
          <a:p>
            <a:pPr algn="ctr" rtl="1">
              <a:spcBef>
                <a:spcPct val="0"/>
              </a:spcBef>
              <a:defRPr/>
            </a:pPr>
            <a:r>
              <a:rPr lang="ar-SA" sz="4800" b="1" dirty="0">
                <a:solidFill>
                  <a:srgbClr val="465E9C">
                    <a:lumMod val="75000"/>
                  </a:srgbClr>
                </a:solidFill>
                <a:latin typeface="Constantia"/>
                <a:cs typeface="+mj-cs"/>
              </a:rPr>
              <a:t>أمثلة لدوال التاريخ والوقت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034" y="1124744"/>
            <a:ext cx="971586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631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3933300"/>
              </p:ext>
            </p:extLst>
          </p:nvPr>
        </p:nvGraphicFramePr>
        <p:xfrm>
          <a:off x="2480599" y="2276872"/>
          <a:ext cx="5256584" cy="3521563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2628292"/>
                <a:gridCol w="2628292"/>
              </a:tblGrid>
              <a:tr h="788243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الصيغة</a:t>
                      </a:r>
                      <a:r>
                        <a:rPr lang="ar-SA" sz="2400" b="1" baseline="0" dirty="0" smtClean="0"/>
                        <a:t> العامة للدالة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الغرض</a:t>
                      </a:r>
                      <a:r>
                        <a:rPr lang="ar-SA" sz="2400" b="1" baseline="0" dirty="0" smtClean="0"/>
                        <a:t> منها</a:t>
                      </a:r>
                      <a:endParaRPr lang="ar-SA" sz="2400" b="1" dirty="0" smtClean="0"/>
                    </a:p>
                  </a:txBody>
                  <a:tcPr/>
                </a:tc>
              </a:tr>
              <a:tr h="697637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=LEN(D4)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baseline="0" dirty="0" smtClean="0"/>
                        <a:t>تحسب عدد الأحرف في الخلية</a:t>
                      </a:r>
                      <a:endParaRPr lang="en-US" sz="2000" b="1" baseline="0" dirty="0" smtClean="0"/>
                    </a:p>
                  </a:txBody>
                  <a:tcPr/>
                </a:tc>
              </a:tr>
              <a:tr h="599811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=TRIM(A4)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baseline="0" dirty="0" smtClean="0"/>
                        <a:t>تقلل الفراغات لخانة واحدة</a:t>
                      </a:r>
                      <a:endParaRPr lang="en-US" sz="2000" b="1" baseline="0" dirty="0" smtClean="0"/>
                    </a:p>
                  </a:txBody>
                  <a:tcPr/>
                </a:tc>
              </a:tr>
              <a:tr h="599811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=UPPER(F6)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تحول</a:t>
                      </a:r>
                      <a:r>
                        <a:rPr lang="ar-SA" sz="2400" b="1" baseline="0" dirty="0" smtClean="0"/>
                        <a:t> من صغير لكبير</a:t>
                      </a:r>
                      <a:endParaRPr lang="ar-SA" sz="2400" b="1" dirty="0"/>
                    </a:p>
                  </a:txBody>
                  <a:tcPr/>
                </a:tc>
              </a:tr>
              <a:tr h="836061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=LOWER(F7)</a:t>
                      </a:r>
                      <a:endParaRPr lang="ar-SA" sz="2400" b="1" dirty="0" smtClean="0"/>
                    </a:p>
                    <a:p>
                      <a:pPr algn="ctr" rtl="1"/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baseline="0" dirty="0" smtClean="0"/>
                        <a:t>تحول من كبير لصغير</a:t>
                      </a:r>
                      <a:endParaRPr lang="en-US" sz="2400" b="1" baseline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عنوان 1"/>
          <p:cNvSpPr txBox="1">
            <a:spLocks/>
          </p:cNvSpPr>
          <p:nvPr/>
        </p:nvSpPr>
        <p:spPr>
          <a:xfrm>
            <a:off x="2915816" y="873783"/>
            <a:ext cx="4386150" cy="10168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 rtl="1">
              <a:spcBef>
                <a:spcPct val="0"/>
              </a:spcBef>
              <a:defRPr/>
            </a:pPr>
            <a:r>
              <a:rPr lang="ar-SA" sz="4800" b="1" dirty="0">
                <a:solidFill>
                  <a:srgbClr val="465E9C">
                    <a:lumMod val="75000"/>
                  </a:srgbClr>
                </a:solidFill>
                <a:latin typeface="Constantia"/>
                <a:cs typeface="+mj-cs"/>
              </a:rPr>
              <a:t>أمثلة لدوال نصية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70505"/>
            <a:ext cx="864096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3086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7255240"/>
              </p:ext>
            </p:extLst>
          </p:nvPr>
        </p:nvGraphicFramePr>
        <p:xfrm>
          <a:off x="2339752" y="2204864"/>
          <a:ext cx="5706634" cy="358020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2504119"/>
                <a:gridCol w="3202515"/>
              </a:tblGrid>
              <a:tr h="555342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ا</a:t>
                      </a:r>
                      <a:r>
                        <a:rPr lang="ar-SA" sz="2400" b="1" baseline="0" dirty="0" smtClean="0"/>
                        <a:t>لدالة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الغرض</a:t>
                      </a:r>
                      <a:r>
                        <a:rPr lang="ar-SA" sz="2400" b="1" baseline="0" dirty="0" smtClean="0"/>
                        <a:t> منها</a:t>
                      </a:r>
                      <a:endParaRPr lang="ar-SA" sz="2400" b="1" dirty="0" smtClean="0"/>
                    </a:p>
                  </a:txBody>
                  <a:tcPr/>
                </a:tc>
              </a:tr>
              <a:tr h="677898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Average(</a:t>
                      </a:r>
                      <a:r>
                        <a:rPr lang="en-US" sz="2400" b="1" dirty="0" smtClean="0">
                          <a:solidFill>
                            <a:schemeClr val="accent2"/>
                          </a:solidFill>
                        </a:rPr>
                        <a:t>A1:A6</a:t>
                      </a:r>
                      <a:r>
                        <a:rPr lang="en-US" sz="2400" b="1" dirty="0" smtClean="0"/>
                        <a:t>)</a:t>
                      </a:r>
                      <a:r>
                        <a:rPr lang="ar-SA" sz="2400" b="1" dirty="0" smtClean="0"/>
                        <a:t>=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إيجاد</a:t>
                      </a:r>
                      <a:r>
                        <a:rPr lang="ar-SA" sz="2400" b="1" baseline="0" dirty="0" smtClean="0"/>
                        <a:t> الوسط الحسابي</a:t>
                      </a:r>
                      <a:endParaRPr lang="en-US" sz="2400" b="1" dirty="0" smtClean="0"/>
                    </a:p>
                  </a:txBody>
                  <a:tcPr/>
                </a:tc>
              </a:tr>
              <a:tr h="59382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=Count(</a:t>
                      </a:r>
                      <a:r>
                        <a:rPr lang="en-US" sz="2400" b="1" dirty="0" smtClean="0">
                          <a:solidFill>
                            <a:schemeClr val="accent2"/>
                          </a:solidFill>
                        </a:rPr>
                        <a:t>A1:A6</a:t>
                      </a:r>
                      <a:r>
                        <a:rPr lang="en-US" sz="2400" b="1" dirty="0" smtClean="0"/>
                        <a:t>)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baseline="0" dirty="0" smtClean="0"/>
                        <a:t>لحساب عدد الأرقام الموجودة</a:t>
                      </a:r>
                    </a:p>
                    <a:p>
                      <a:pPr algn="ctr" rtl="1"/>
                      <a:r>
                        <a:rPr lang="ar-SA" sz="2000" b="1" baseline="0" dirty="0" smtClean="0"/>
                        <a:t> في نطاق</a:t>
                      </a:r>
                      <a:endParaRPr lang="en-US" sz="2000" b="1" baseline="0" dirty="0" smtClean="0"/>
                    </a:p>
                  </a:txBody>
                  <a:tcPr/>
                </a:tc>
              </a:tr>
              <a:tr h="777695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=Max(</a:t>
                      </a:r>
                      <a:r>
                        <a:rPr lang="en-US" sz="2400" b="1" dirty="0" smtClean="0">
                          <a:solidFill>
                            <a:schemeClr val="accent2"/>
                          </a:solidFill>
                        </a:rPr>
                        <a:t>A1:A6</a:t>
                      </a:r>
                      <a:r>
                        <a:rPr lang="en-US" sz="2400" b="1" dirty="0" smtClean="0"/>
                        <a:t>)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القيمة القصوى ضمن نطاق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Maximum </a:t>
                      </a:r>
                      <a:r>
                        <a:rPr lang="en-US" sz="2400" b="1" baseline="0" dirty="0" smtClean="0"/>
                        <a:t>Value</a:t>
                      </a:r>
                      <a:endParaRPr lang="ar-SA" sz="2400" b="1" dirty="0" smtClean="0"/>
                    </a:p>
                  </a:txBody>
                  <a:tcPr/>
                </a:tc>
              </a:tr>
              <a:tr h="777695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=Min(</a:t>
                      </a:r>
                      <a:r>
                        <a:rPr lang="en-US" sz="2400" b="1" dirty="0" smtClean="0">
                          <a:solidFill>
                            <a:schemeClr val="accent2"/>
                          </a:solidFill>
                        </a:rPr>
                        <a:t>A1:A6</a:t>
                      </a:r>
                      <a:r>
                        <a:rPr lang="en-US" sz="2400" b="1" dirty="0" smtClean="0"/>
                        <a:t>)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dirty="0" smtClean="0"/>
                        <a:t>القيمة الدنيا ضمن نطاق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Minimum</a:t>
                      </a:r>
                      <a:r>
                        <a:rPr lang="en-US" sz="2400" b="1" baseline="0" dirty="0" smtClean="0"/>
                        <a:t> Value</a:t>
                      </a:r>
                      <a:endParaRPr lang="ar-SA" sz="2400" b="1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عنوان 1"/>
          <p:cNvSpPr txBox="1">
            <a:spLocks/>
          </p:cNvSpPr>
          <p:nvPr/>
        </p:nvSpPr>
        <p:spPr>
          <a:xfrm>
            <a:off x="2537022" y="1052736"/>
            <a:ext cx="5040559" cy="7920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 rtl="1">
              <a:spcBef>
                <a:spcPct val="0"/>
              </a:spcBef>
              <a:defRPr/>
            </a:pPr>
            <a:r>
              <a:rPr lang="ar-SA" sz="4000" b="1" dirty="0">
                <a:solidFill>
                  <a:srgbClr val="465E9C">
                    <a:lumMod val="75000"/>
                  </a:srgbClr>
                </a:solidFill>
                <a:latin typeface="Constantia"/>
                <a:cs typeface="+mj-cs"/>
              </a:rPr>
              <a:t>أمثلة لدوال إحصائية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40"/>
          <a:stretch/>
        </p:blipFill>
        <p:spPr bwMode="auto">
          <a:xfrm>
            <a:off x="766119" y="1052736"/>
            <a:ext cx="1501625" cy="2482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5411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2129560"/>
              </p:ext>
            </p:extLst>
          </p:nvPr>
        </p:nvGraphicFramePr>
        <p:xfrm>
          <a:off x="1907704" y="1698717"/>
          <a:ext cx="5688632" cy="4207337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2844316"/>
                <a:gridCol w="2844316"/>
              </a:tblGrid>
              <a:tr h="881601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الدالة</a:t>
                      </a:r>
                      <a:r>
                        <a:rPr lang="ar-SA" sz="2400" b="1" baseline="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الغرض</a:t>
                      </a:r>
                      <a:r>
                        <a:rPr lang="ar-SA" sz="2400" b="1" baseline="0" dirty="0" smtClean="0"/>
                        <a:t> منها</a:t>
                      </a:r>
                      <a:endParaRPr lang="ar-SA" sz="2400" b="1" dirty="0" smtClean="0"/>
                    </a:p>
                  </a:txBody>
                  <a:tcPr/>
                </a:tc>
              </a:tr>
              <a:tr h="670852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=SUM(</a:t>
                      </a:r>
                      <a:r>
                        <a:rPr lang="en-US" sz="2400" b="1" dirty="0" smtClean="0">
                          <a:solidFill>
                            <a:schemeClr val="accent2"/>
                          </a:solidFill>
                        </a:rPr>
                        <a:t>A1:A6</a:t>
                      </a:r>
                      <a:r>
                        <a:rPr lang="en-US" sz="2400" b="1" dirty="0" smtClean="0"/>
                        <a:t>)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=SUM(</a:t>
                      </a:r>
                      <a:r>
                        <a:rPr lang="en-US" sz="2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A1,D2,B5</a:t>
                      </a:r>
                      <a:r>
                        <a:rPr lang="en-US" sz="2400" b="1" dirty="0" smtClean="0"/>
                        <a:t> )</a:t>
                      </a:r>
                      <a:endParaRPr lang="ar-SA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إيجاد</a:t>
                      </a:r>
                      <a:r>
                        <a:rPr lang="ar-SA" sz="2000" b="1" baseline="0" dirty="0" smtClean="0"/>
                        <a:t> مجموع نطاق</a:t>
                      </a:r>
                    </a:p>
                    <a:p>
                      <a:pPr algn="ctr" rtl="1"/>
                      <a:r>
                        <a:rPr lang="ar-SA" sz="2000" b="1" baseline="0" dirty="0" smtClean="0"/>
                        <a:t>إيجاد مجموع قيم متفرقة</a:t>
                      </a:r>
                    </a:p>
                  </a:txBody>
                  <a:tcPr/>
                </a:tc>
              </a:tr>
              <a:tr h="67085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=POWER(A1 ;2)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baseline="0" dirty="0" smtClean="0"/>
                        <a:t>دالة القوة أو الأس</a:t>
                      </a:r>
                      <a:endParaRPr lang="en-US" sz="2000" b="1" baseline="0" dirty="0" smtClean="0"/>
                    </a:p>
                  </a:txBody>
                  <a:tcPr/>
                </a:tc>
              </a:tr>
              <a:tr h="91596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=SQRT(A1)</a:t>
                      </a:r>
                      <a:endParaRPr lang="ar-SA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إرجاع الجذر التربيعي</a:t>
                      </a:r>
                      <a:endParaRPr lang="ar-SA" sz="2400" b="1" dirty="0"/>
                    </a:p>
                  </a:txBody>
                  <a:tcPr/>
                </a:tc>
              </a:tr>
              <a:tr h="915962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=INT(A2)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baseline="0" dirty="0" smtClean="0"/>
                        <a:t>التقريب إلى اقرب عدد صحيح</a:t>
                      </a:r>
                      <a:endParaRPr lang="en-US" sz="2400" b="1" baseline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عنوان 1"/>
          <p:cNvSpPr txBox="1">
            <a:spLocks/>
          </p:cNvSpPr>
          <p:nvPr/>
        </p:nvSpPr>
        <p:spPr>
          <a:xfrm>
            <a:off x="2267744" y="836712"/>
            <a:ext cx="5040559" cy="7920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 rtl="1">
              <a:spcBef>
                <a:spcPct val="0"/>
              </a:spcBef>
              <a:defRPr/>
            </a:pPr>
            <a:r>
              <a:rPr lang="ar-SA" sz="4000" b="1" dirty="0">
                <a:solidFill>
                  <a:srgbClr val="465E9C">
                    <a:lumMod val="75000"/>
                  </a:srgbClr>
                </a:solidFill>
                <a:latin typeface="Constantia"/>
                <a:cs typeface="+mj-cs"/>
              </a:rPr>
              <a:t>أمثلة لدوال الرياضية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01090"/>
            <a:ext cx="864096" cy="1595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493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دبوس تثبيت">
  <a:themeElements>
    <a:clrScheme name="دبوس تثبيت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دبوس تثبيت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بوس تثبي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182</Words>
  <Application>Microsoft Office PowerPoint</Application>
  <PresentationFormat>عرض على الشاشة (3:4)‏</PresentationFormat>
  <Paragraphs>57</Paragraphs>
  <Slides>7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دبوس تثبيت</vt:lpstr>
      <vt:lpstr>الجزء الثاني</vt:lpstr>
      <vt:lpstr>الدوال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الجزء الثاني</dc:title>
  <dc:creator>asoma</dc:creator>
  <cp:lastModifiedBy>asoma</cp:lastModifiedBy>
  <cp:revision>1</cp:revision>
  <dcterms:created xsi:type="dcterms:W3CDTF">2017-09-29T22:31:02Z</dcterms:created>
  <dcterms:modified xsi:type="dcterms:W3CDTF">2017-09-29T22:33:44Z</dcterms:modified>
</cp:coreProperties>
</file>