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4" autoAdjust="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FA4649-31AF-431B-8A2B-901E8F12262F}" type="datetimeFigureOut">
              <a:rPr lang="ar-SA" smtClean="0"/>
              <a:pPr/>
              <a:t>16/02/1439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76EAD2-078D-458F-92B8-5104150AD17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088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6EAD2-078D-458F-92B8-5104150AD172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5443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6EAD2-078D-458F-92B8-5104150AD172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4558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6EAD2-078D-458F-92B8-5104150AD172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6638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mtClean="0"/>
              <a:t>lecture7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CT301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 MAC protocols:</a:t>
            </a:r>
            <a:br>
              <a:rPr lang="en-US" dirty="0" smtClean="0"/>
            </a:br>
            <a:r>
              <a:rPr lang="en-US" dirty="0" smtClean="0"/>
              <a:t>Time-division multiple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TDMA, a radio spectrum is divided into time slots. These time slots are allocated for each user to transmit and receive information.</a:t>
            </a:r>
          </a:p>
          <a:p>
            <a:pPr algn="l" rtl="0"/>
            <a:r>
              <a:rPr lang="en-US" dirty="0" smtClean="0"/>
              <a:t> The number of time slots is called a frame. </a:t>
            </a:r>
          </a:p>
          <a:p>
            <a:pPr algn="l" rtl="0"/>
            <a:r>
              <a:rPr lang="en-US" dirty="0" smtClean="0"/>
              <a:t>Information is transferred and received in form of frame. </a:t>
            </a:r>
          </a:p>
          <a:p>
            <a:pPr algn="l" rtl="0"/>
            <a:r>
              <a:rPr lang="en-US" dirty="0" smtClean="0"/>
              <a:t>A frame is consists of a preamble, an information message and trial bits.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070" t="72727" r="30770" b="16084"/>
          <a:stretch>
            <a:fillRect/>
          </a:stretch>
        </p:blipFill>
        <p:spPr bwMode="auto">
          <a:xfrm>
            <a:off x="1524000" y="5181600"/>
            <a:ext cx="6172200" cy="11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protocols: TDMA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964" t="45026" r="11562" b="14136"/>
          <a:stretch>
            <a:fillRect/>
          </a:stretch>
        </p:blipFill>
        <p:spPr bwMode="auto">
          <a:xfrm>
            <a:off x="1219199" y="2057400"/>
            <a:ext cx="65414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protocols: TDMA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07" t="28272" r="13514" b="27749"/>
          <a:stretch>
            <a:fillRect/>
          </a:stretch>
        </p:blipFill>
        <p:spPr bwMode="auto">
          <a:xfrm>
            <a:off x="762000" y="2133600"/>
            <a:ext cx="658585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</a:t>
            </a:r>
            <a:endParaRPr lang="en-US" dirty="0"/>
          </a:p>
        </p:txBody>
      </p:sp>
      <p:pic>
        <p:nvPicPr>
          <p:cNvPr id="4" name="Picture 1029" descr="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5715000" cy="1904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360" t="40838" r="12763" b="19372"/>
          <a:stretch>
            <a:fillRect/>
          </a:stretch>
        </p:blipFill>
        <p:spPr bwMode="auto">
          <a:xfrm>
            <a:off x="0" y="3809999"/>
            <a:ext cx="8160776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LAN MAC protocols:</a:t>
            </a:r>
            <a:br>
              <a:rPr lang="en-US" sz="3200" dirty="0" smtClean="0"/>
            </a:br>
            <a:r>
              <a:rPr lang="en-US" sz="3200" dirty="0" smtClean="0"/>
              <a:t>wavelength-division multiple access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Mostly used in fiber optics because fiber optics have a very wide frequency bandwidth.</a:t>
            </a:r>
          </a:p>
          <a:p>
            <a:pPr algn="l" rtl="0"/>
            <a:r>
              <a:rPr lang="en-US" dirty="0" smtClean="0"/>
              <a:t>The available bandwidth is divided into sub-channels. </a:t>
            </a:r>
          </a:p>
          <a:p>
            <a:pPr algn="l" rtl="0"/>
            <a:r>
              <a:rPr lang="en-US" dirty="0" smtClean="0"/>
              <a:t>It achieved by allocating communicating nodes with different wavelength of signals.</a:t>
            </a:r>
          </a:p>
          <a:p>
            <a:pPr algn="l" rtl="0"/>
            <a:r>
              <a:rPr lang="en-US" dirty="0" smtClean="0"/>
              <a:t>each node’s carrier is constrained within certain limits of wavelength such that no interference, or overlap, occurs between different nodes.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LAN MAC protocols:</a:t>
            </a:r>
            <a:br>
              <a:rPr lang="en-US" sz="2800" dirty="0" smtClean="0"/>
            </a:br>
            <a:r>
              <a:rPr lang="en-US" sz="2800" dirty="0" smtClean="0"/>
              <a:t>wavelength-division multiple access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964" t="57592" r="17568" b="21466"/>
          <a:stretch>
            <a:fillRect/>
          </a:stretch>
        </p:blipFill>
        <p:spPr bwMode="auto">
          <a:xfrm>
            <a:off x="304800" y="2819400"/>
            <a:ext cx="78181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LAN MAC protocols:</a:t>
            </a:r>
            <a:br>
              <a:rPr lang="en-US" sz="3200" dirty="0" smtClean="0"/>
            </a:br>
            <a:r>
              <a:rPr lang="en-US" sz="3200" dirty="0" smtClean="0"/>
              <a:t>Code-Division Multiple Access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all users transmit information simultaneously by using the same carrier frequency.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Each user has its own </a:t>
            </a:r>
            <a:r>
              <a:rPr lang="en-US" dirty="0" err="1" smtClean="0"/>
              <a:t>CodeWord</a:t>
            </a:r>
            <a:r>
              <a:rPr lang="en-US" dirty="0" smtClean="0"/>
              <a:t>, which is orthogonal to other users. To detect the message, the receiver should know the codeword used by the transmitter.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many users share the same frequency.</a:t>
            </a:r>
          </a:p>
          <a:p>
            <a:endParaRPr lang="en-US" dirty="0">
              <a:latin typeface="Trebuchet MS (Body)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LAN MAC protocols: CDMA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CDMA unlike FDMA and TDMA the number of users is not limited. It has a soft capacity. But due to large number of users its performance degrades.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CDMA, each user operates independently with no knowledge of the other users.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LAN MAC protocols: CDMA: FHSS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1800" dirty="0" smtClean="0"/>
              <a:t>Frequency Hopping spread spectrum (FHSS):</a:t>
            </a:r>
          </a:p>
          <a:p>
            <a:pPr lvl="2" algn="l" rtl="0"/>
            <a:r>
              <a:rPr lang="en-US" dirty="0" smtClean="0"/>
              <a:t>Used mostly in wireless networks.</a:t>
            </a:r>
          </a:p>
          <a:p>
            <a:pPr lvl="2" algn="l" rtl="0"/>
            <a:r>
              <a:rPr lang="en-US" dirty="0" smtClean="0"/>
              <a:t>It overcomes noise and interference due to its widely frequency bandwidth. </a:t>
            </a:r>
          </a:p>
          <a:p>
            <a:pPr lvl="2" algn="l" rtl="0"/>
            <a:r>
              <a:rPr lang="en-US" dirty="0" smtClean="0"/>
              <a:t>a transmitter "hops" between available frequencies according to a specified algorithm, which can be either random or preplanned</a:t>
            </a:r>
          </a:p>
          <a:p>
            <a:pPr lvl="2"/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769" t="37696" r="16366" b="21466"/>
          <a:stretch>
            <a:fillRect/>
          </a:stretch>
        </p:blipFill>
        <p:spPr bwMode="auto">
          <a:xfrm>
            <a:off x="1600200" y="3962400"/>
            <a:ext cx="51229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 MAC protocols: CDMA: DSSS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l" rtl="0"/>
            <a:r>
              <a:rPr lang="en-US" sz="2400" dirty="0" smtClean="0"/>
              <a:t>Direct Sequence Spread Spectrum (DSSS):</a:t>
            </a:r>
          </a:p>
          <a:p>
            <a:pPr lvl="3" algn="l" rtl="0"/>
            <a:r>
              <a:rPr lang="en-US" sz="2200" dirty="0" smtClean="0"/>
              <a:t>chops the data into small pieces and spreads them across the frequency domain. </a:t>
            </a:r>
          </a:p>
          <a:p>
            <a:pPr lvl="3" algn="l" rtl="0"/>
            <a:r>
              <a:rPr lang="en-US" sz="2200" dirty="0" smtClean="0"/>
              <a:t>FH-CDMA devices use less power and are generally cheaper, but the performance of DS-CDMA systems is usually better and more reliable. </a:t>
            </a:r>
          </a:p>
          <a:p>
            <a:pPr lvl="3" algn="l" rtl="0"/>
            <a:r>
              <a:rPr lang="en-US" sz="2200" dirty="0" smtClean="0"/>
              <a:t>The biggest advantage of frequency hopping lies in the coexistence of several access points in the same area, something not possible with direct sequence.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Protocol:</a:t>
            </a:r>
          </a:p>
          <a:p>
            <a:pPr lvl="1" algn="l" rtl="0"/>
            <a:r>
              <a:rPr lang="en-US" dirty="0" smtClean="0"/>
              <a:t>Set of rules that governs data communications.</a:t>
            </a:r>
          </a:p>
          <a:p>
            <a:pPr lvl="1" algn="l" rtl="0"/>
            <a:r>
              <a:rPr lang="en-US" dirty="0" smtClean="0"/>
              <a:t>Represent agreements between sender and receiver.</a:t>
            </a:r>
          </a:p>
          <a:p>
            <a:pPr lvl="1" algn="l" rtl="0"/>
            <a:r>
              <a:rPr lang="en-US" dirty="0" smtClean="0"/>
              <a:t>Defines what is communicated, how it is communicated, and when it is communicated.</a:t>
            </a:r>
          </a:p>
          <a:p>
            <a:pPr lvl="1" algn="l" rtl="0"/>
            <a:r>
              <a:rPr lang="en-US" dirty="0" smtClean="0"/>
              <a:t>Without a protocol, two devices may be connected but NOT communicating.</a:t>
            </a:r>
          </a:p>
          <a:p>
            <a:pPr lvl="1" algn="l" rtl="0"/>
            <a:r>
              <a:rPr lang="en-US" dirty="0" smtClean="0"/>
              <a:t>Key elements of protocol are:</a:t>
            </a:r>
          </a:p>
          <a:p>
            <a:pPr lvl="2" algn="l" rtl="0"/>
            <a:r>
              <a:rPr lang="en-US" dirty="0" smtClean="0"/>
              <a:t>Syntax</a:t>
            </a:r>
          </a:p>
          <a:p>
            <a:pPr lvl="2" algn="l" rtl="0"/>
            <a:r>
              <a:rPr lang="en-US" dirty="0" smtClean="0"/>
              <a:t>Semantics</a:t>
            </a:r>
          </a:p>
          <a:p>
            <a:pPr lvl="2" algn="l" rtl="0"/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 MAC protocols: CDMA: DSSS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561" t="32461" r="11562" b="26702"/>
          <a:stretch>
            <a:fillRect/>
          </a:stretch>
        </p:blipFill>
        <p:spPr bwMode="auto">
          <a:xfrm>
            <a:off x="633045" y="1905000"/>
            <a:ext cx="71276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Assignment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Advantages: </a:t>
            </a:r>
          </a:p>
          <a:p>
            <a:pPr lvl="1" algn="l" rtl="0"/>
            <a:r>
              <a:rPr lang="en-US" dirty="0" smtClean="0"/>
              <a:t>Effective usage of the channel</a:t>
            </a:r>
          </a:p>
          <a:p>
            <a:pPr lvl="1" algn="l" rtl="0"/>
            <a:r>
              <a:rPr lang="en-US" dirty="0" smtClean="0"/>
              <a:t>Channel Multiple access with no overlaps, collisions.</a:t>
            </a:r>
          </a:p>
          <a:p>
            <a:pPr lvl="1" algn="l" rtl="0"/>
            <a:r>
              <a:rPr lang="en-US" dirty="0" smtClean="0"/>
              <a:t>Effective if the channel capabilities is great; frequency bandwidth, wavelength, transmit rate.</a:t>
            </a:r>
          </a:p>
          <a:p>
            <a:pPr algn="l" rtl="0"/>
            <a:r>
              <a:rPr lang="en-US" dirty="0" smtClean="0"/>
              <a:t>Disadvantages:</a:t>
            </a:r>
          </a:p>
          <a:p>
            <a:pPr lvl="1" algn="l" rtl="0"/>
            <a:r>
              <a:rPr lang="en-US" dirty="0" smtClean="0"/>
              <a:t>In computer networks, channel resources may not be used at the optimal level.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Syntax:</a:t>
            </a:r>
          </a:p>
          <a:p>
            <a:pPr lvl="1" algn="l" rtl="0"/>
            <a:r>
              <a:rPr lang="en-US" dirty="0" smtClean="0"/>
              <a:t>Refers to the structure or format of the data, the order in which they are presented.</a:t>
            </a:r>
          </a:p>
          <a:p>
            <a:pPr algn="l" rtl="0"/>
            <a:r>
              <a:rPr lang="en-US" dirty="0" smtClean="0"/>
              <a:t>Semantics:</a:t>
            </a:r>
          </a:p>
          <a:p>
            <a:pPr lvl="1" algn="l" rtl="0"/>
            <a:r>
              <a:rPr lang="en-US" dirty="0" smtClean="0"/>
              <a:t>Refers to the meaning of each section of bits.</a:t>
            </a:r>
          </a:p>
          <a:p>
            <a:pPr lvl="1" algn="l" rtl="0"/>
            <a:r>
              <a:rPr lang="en-US" dirty="0" smtClean="0"/>
              <a:t>How is a particular pattern to be interpreted.</a:t>
            </a:r>
          </a:p>
          <a:p>
            <a:pPr algn="l" rtl="0"/>
            <a:r>
              <a:rPr lang="en-US" dirty="0" smtClean="0"/>
              <a:t>Timing:</a:t>
            </a:r>
          </a:p>
          <a:p>
            <a:pPr lvl="1" algn="l" rtl="0"/>
            <a:r>
              <a:rPr lang="en-US" dirty="0" smtClean="0"/>
              <a:t>When data should be sent.</a:t>
            </a:r>
          </a:p>
          <a:p>
            <a:pPr lvl="1" algn="l" rtl="0"/>
            <a:r>
              <a:rPr lang="en-US" dirty="0" smtClean="0"/>
              <a:t>How fast they can be 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Fixed assignment protocols:</a:t>
            </a:r>
          </a:p>
          <a:p>
            <a:pPr lvl="1" algn="l" rtl="0"/>
            <a:r>
              <a:rPr lang="en-US" dirty="0" smtClean="0"/>
              <a:t>Frequency division multiple access.</a:t>
            </a:r>
          </a:p>
          <a:p>
            <a:pPr lvl="1" algn="l" rtl="0"/>
            <a:r>
              <a:rPr lang="en-US" dirty="0" smtClean="0"/>
              <a:t>Time division multiple access.</a:t>
            </a:r>
          </a:p>
          <a:p>
            <a:pPr lvl="1" algn="l" rtl="0"/>
            <a:r>
              <a:rPr lang="en-US" dirty="0" smtClean="0"/>
              <a:t>Wavelength division multiple access.</a:t>
            </a:r>
          </a:p>
          <a:p>
            <a:pPr lvl="1" algn="l" rtl="0"/>
            <a:r>
              <a:rPr lang="en-US" dirty="0" smtClean="0"/>
              <a:t>Code division multiple access.</a:t>
            </a:r>
          </a:p>
          <a:p>
            <a:pPr algn="l" rtl="0"/>
            <a:r>
              <a:rPr lang="en-US" dirty="0" smtClean="0"/>
              <a:t>Dynamic MAC protocols: </a:t>
            </a:r>
          </a:p>
          <a:p>
            <a:pPr lvl="1" algn="l" rtl="0"/>
            <a:r>
              <a:rPr lang="en-US" dirty="0" smtClean="0"/>
              <a:t>Round robin protocols:</a:t>
            </a:r>
          </a:p>
          <a:p>
            <a:pPr lvl="1" algn="l" rtl="0"/>
            <a:r>
              <a:rPr lang="en-US" dirty="0" smtClean="0"/>
              <a:t>Contention protocols</a:t>
            </a:r>
          </a:p>
          <a:p>
            <a:pPr lvl="1" algn="l" rtl="0"/>
            <a:r>
              <a:rPr lang="en-US" dirty="0" smtClean="0"/>
              <a:t>Reservation protocols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 MAC protocols:</a:t>
            </a:r>
            <a:br>
              <a:rPr lang="en-US" dirty="0" smtClean="0"/>
            </a:br>
            <a:r>
              <a:rPr lang="en-US" dirty="0" smtClean="0"/>
              <a:t>Fixed assignment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Trebuchet MS (Body)"/>
              </a:rPr>
              <a:t>each node is allocated a predetermined fixed amount of the channel resources </a:t>
            </a:r>
            <a:r>
              <a:rPr lang="en-US" dirty="0" smtClean="0">
                <a:latin typeface="Trebuchet MS (Body)"/>
              </a:rPr>
              <a:t>: </a:t>
            </a:r>
          </a:p>
          <a:p>
            <a:pPr lvl="1" algn="l" rtl="0"/>
            <a:r>
              <a:rPr lang="en-US" dirty="0" smtClean="0">
                <a:latin typeface="Trebuchet MS (Body)"/>
              </a:rPr>
              <a:t>Frequency-division Multiple Access (FDM</a:t>
            </a:r>
            <a:r>
              <a:rPr lang="en-US" dirty="0">
                <a:latin typeface="Trebuchet MS (Body)"/>
              </a:rPr>
              <a:t>A</a:t>
            </a:r>
            <a:r>
              <a:rPr lang="en-US" dirty="0" smtClean="0">
                <a:latin typeface="Trebuchet MS (Body)"/>
              </a:rPr>
              <a:t>)</a:t>
            </a:r>
          </a:p>
          <a:p>
            <a:pPr lvl="1" algn="l" rtl="0"/>
            <a:r>
              <a:rPr lang="en-US" dirty="0" smtClean="0">
                <a:latin typeface="Trebuchet MS (Body)"/>
              </a:rPr>
              <a:t>Time-division Multiple access (TDMA)</a:t>
            </a:r>
          </a:p>
          <a:p>
            <a:pPr lvl="1" algn="l" rtl="0"/>
            <a:r>
              <a:rPr lang="en-US" dirty="0" smtClean="0">
                <a:latin typeface="Trebuchet MS (Body)"/>
              </a:rPr>
              <a:t>Wavelength-division Multiple Access (WDMA)</a:t>
            </a:r>
          </a:p>
          <a:p>
            <a:pPr lvl="1" algn="l" rtl="0"/>
            <a:r>
              <a:rPr lang="en-US" dirty="0" smtClean="0">
                <a:latin typeface="Trebuchet MS (Body)"/>
              </a:rPr>
              <a:t> Code-division multiple </a:t>
            </a:r>
            <a:r>
              <a:rPr lang="en-US" sz="2100" dirty="0" smtClean="0">
                <a:latin typeface="Trebuchet MS (Body)"/>
              </a:rPr>
              <a:t>Access (CDMA)</a:t>
            </a:r>
          </a:p>
          <a:p>
            <a:pPr lvl="1"/>
            <a:endParaRPr lang="en-US" dirty="0" smtClean="0">
              <a:latin typeface="Trebuchet MS (Body)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LAN MAC protocols:</a:t>
            </a:r>
            <a:br>
              <a:rPr lang="en-US" sz="2800" dirty="0" smtClean="0"/>
            </a:br>
            <a:r>
              <a:rPr lang="en-US" sz="2800" dirty="0" smtClean="0">
                <a:latin typeface="Trebuchet MS (Body)"/>
              </a:rPr>
              <a:t> Frequency-division Multiple Access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pPr algn="l" rtl="0"/>
            <a:r>
              <a:rPr lang="en-US" dirty="0" smtClean="0"/>
              <a:t>The available bandwidth is divided into sub-channels. </a:t>
            </a:r>
          </a:p>
          <a:p>
            <a:pPr algn="l" rtl="0"/>
            <a:r>
              <a:rPr lang="en-US" dirty="0" smtClean="0"/>
              <a:t>Multiple channel access is achieved by allocating communicating nodes with different carrier frequencies of the spectrum.</a:t>
            </a:r>
          </a:p>
          <a:p>
            <a:pPr algn="l" rtl="0"/>
            <a:r>
              <a:rPr lang="en-US" dirty="0" smtClean="0"/>
              <a:t>The bandwidth of each node’s carrier is constrained within certain limits such that no interference, or overlap, occurs between different nodes.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59556" r="25000" b="16444"/>
          <a:stretch>
            <a:fillRect/>
          </a:stretch>
        </p:blipFill>
        <p:spPr bwMode="auto">
          <a:xfrm>
            <a:off x="3657600" y="4876800"/>
            <a:ext cx="5105400" cy="156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LAN MAC protocols:</a:t>
            </a:r>
            <a:br>
              <a:rPr lang="en-US" sz="2800" dirty="0" smtClean="0"/>
            </a:br>
            <a:r>
              <a:rPr lang="en-US" sz="2800" dirty="0" smtClean="0">
                <a:latin typeface="Trebuchet MS (Body)"/>
              </a:rPr>
              <a:t> Frequency-division Multiple Access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C = n. w </a:t>
            </a:r>
          </a:p>
          <a:p>
            <a:pPr lvl="1" algn="l" rtl="0"/>
            <a:r>
              <a:rPr lang="en-US" dirty="0" smtClean="0"/>
              <a:t>C: bandwidth of channel Hz</a:t>
            </a:r>
          </a:p>
          <a:p>
            <a:pPr lvl="1" algn="l" rtl="0"/>
            <a:r>
              <a:rPr lang="en-US" dirty="0" smtClean="0"/>
              <a:t>w.: bandwidth of each sub-channels Hz </a:t>
            </a:r>
          </a:p>
          <a:p>
            <a:pPr lvl="1" algn="l" rtl="0"/>
            <a:r>
              <a:rPr lang="en-US" dirty="0" smtClean="0"/>
              <a:t>n: number of connected nodes to the channel.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r>
              <a:rPr lang="en-US" dirty="0" smtClean="0"/>
              <a:t>: </a:t>
            </a:r>
          </a:p>
          <a:p>
            <a:pPr algn="l" rtl="0"/>
            <a:r>
              <a:rPr lang="en-US" b="1" dirty="0" smtClean="0"/>
              <a:t>Channel with 48 kHz bandwidth, its frequency 60 kHz- 108 kHz. If each node needs 4 kHz. </a:t>
            </a:r>
          </a:p>
          <a:p>
            <a:pPr marL="114300" indent="0" algn="l" rtl="0">
              <a:buNone/>
            </a:pPr>
            <a:r>
              <a:rPr lang="en-US" dirty="0" smtClean="0"/>
              <a:t>  Then 48</a:t>
            </a:r>
            <a:r>
              <a:rPr lang="ar-SA" dirty="0" smtClean="0"/>
              <a:t>÷</a:t>
            </a:r>
            <a:r>
              <a:rPr lang="en-US" dirty="0" smtClean="0"/>
              <a:t>4= 12 sub-channels needed. </a:t>
            </a:r>
          </a:p>
          <a:p>
            <a:pPr marL="114300" indent="0" algn="l" rtl="0">
              <a:buNone/>
            </a:pPr>
            <a:r>
              <a:rPr lang="en-US" dirty="0" smtClean="0"/>
              <a:t>  Therefore; 12 devices or nodes can use the channel   at the same time.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protocols: FDMA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65" t="17801" r="11562" b="35079"/>
          <a:stretch>
            <a:fillRect/>
          </a:stretch>
        </p:blipFill>
        <p:spPr bwMode="auto">
          <a:xfrm>
            <a:off x="762000" y="1676400"/>
            <a:ext cx="6248400" cy="460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MAC protocols: FDMA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66" t="34555" r="11562" b="19372"/>
          <a:stretch>
            <a:fillRect/>
          </a:stretch>
        </p:blipFill>
        <p:spPr bwMode="auto">
          <a:xfrm>
            <a:off x="914400" y="1676400"/>
            <a:ext cx="61306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 7    NET301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F122C878F5448B8FFEAD953BC777" ma:contentTypeVersion="0" ma:contentTypeDescription="Create a new document." ma:contentTypeScope="" ma:versionID="6ea09659bca41ea10aa76cd94e3595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11544-BED7-4C09-8963-6D588EF842D2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C16EA7-30D9-410D-A864-C584CF51C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BD8844-079A-41A1-980C-D84374194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663</TotalTime>
  <Words>888</Words>
  <Application>Microsoft Office PowerPoint</Application>
  <PresentationFormat>On-screen Show (4:3)</PresentationFormat>
  <Paragraphs>160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CT301</vt:lpstr>
      <vt:lpstr>LAN MAC protocols</vt:lpstr>
      <vt:lpstr>LAN MAC protocols</vt:lpstr>
      <vt:lpstr>LAN MAC protocols</vt:lpstr>
      <vt:lpstr>LAN MAC protocols: Fixed assignment protocols</vt:lpstr>
      <vt:lpstr>LAN MAC protocols:  Frequency-division Multiple Access </vt:lpstr>
      <vt:lpstr>LAN MAC protocols:  Frequency-division Multiple Access </vt:lpstr>
      <vt:lpstr>LAN MAC protocols: FDMA</vt:lpstr>
      <vt:lpstr>LAN MAC protocols: FDMA</vt:lpstr>
      <vt:lpstr>LAN MAC protocols: Time-division multiple access</vt:lpstr>
      <vt:lpstr>LAN MAC protocols: TDMA</vt:lpstr>
      <vt:lpstr>LAN MAC protocols: TDMA</vt:lpstr>
      <vt:lpstr>LAN MAC protocols</vt:lpstr>
      <vt:lpstr>LAN MAC protocols: wavelength-division multiple access</vt:lpstr>
      <vt:lpstr>LAN MAC protocols: wavelength-division multiple access</vt:lpstr>
      <vt:lpstr>LAN MAC protocols: Code-Division Multiple Access</vt:lpstr>
      <vt:lpstr>LAN MAC protocols: CDMA</vt:lpstr>
      <vt:lpstr>LAN MAC protocols: CDMA: FHSS</vt:lpstr>
      <vt:lpstr>LAN MAC protocols: CDMA: DSSS</vt:lpstr>
      <vt:lpstr>LAN MAC protocols: CDMA: DSSS</vt:lpstr>
      <vt:lpstr>Fixed Assignment protocols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CT1303 LAN</dc:title>
  <dc:creator>Rehab</dc:creator>
  <cp:lastModifiedBy>EP-16-1A-2</cp:lastModifiedBy>
  <cp:revision>45</cp:revision>
  <dcterms:created xsi:type="dcterms:W3CDTF">2006-08-16T00:00:00Z</dcterms:created>
  <dcterms:modified xsi:type="dcterms:W3CDTF">2017-11-04T22:48:01Z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0x0101004AEDF122C878F5448B8FFEAD953BC777</vt:lpwstr>
  </property>
</Properties>
</file>