
<file path=[Content_Types].xml><?xml version="1.0" encoding="utf-8"?>
<Types xmlns="http://schemas.openxmlformats.org/package/2006/content-types">
  <Override PartName="/customXml/itemProps3.xml" ContentType="application/vnd.openxmlformats-officedocument.customXml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4"/>
  </p:sldMasterIdLst>
  <p:notesMasterIdLst>
    <p:notesMasterId r:id="rId26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5" r:id="rId23"/>
    <p:sldId id="276" r:id="rId24"/>
    <p:sldId id="277" r:id="rId2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874" autoAdjust="0"/>
    <p:restoredTop sz="94660"/>
  </p:normalViewPr>
  <p:slideViewPr>
    <p:cSldViewPr>
      <p:cViewPr>
        <p:scale>
          <a:sx n="76" d="100"/>
          <a:sy n="76" d="100"/>
        </p:scale>
        <p:origin x="-330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4FFA4649-31AF-431B-8A2B-901E8F12262F}" type="datetimeFigureOut">
              <a:rPr lang="ar-SA" smtClean="0"/>
              <a:pPr/>
              <a:t>16/02/1439</a:t>
            </a:fld>
            <a:endParaRPr lang="ar-S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4B76EAD2-078D-458F-92B8-5104150AD172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="" xmlns:p14="http://schemas.microsoft.com/office/powerpoint/2010/main" val="16088556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76EAD2-078D-458F-92B8-5104150AD172}" type="slidenum">
              <a:rPr lang="ar-SA" smtClean="0"/>
              <a:pPr/>
              <a:t>1</a:t>
            </a:fld>
            <a:endParaRPr lang="ar-SA"/>
          </a:p>
        </p:txBody>
      </p:sp>
    </p:spTree>
    <p:extLst>
      <p:ext uri="{BB962C8B-B14F-4D97-AF65-F5344CB8AC3E}">
        <p14:creationId xmlns="" xmlns:p14="http://schemas.microsoft.com/office/powerpoint/2010/main" val="135443300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76EAD2-078D-458F-92B8-5104150AD172}" type="slidenum">
              <a:rPr lang="ar-SA" smtClean="0"/>
              <a:pPr/>
              <a:t>2</a:t>
            </a:fld>
            <a:endParaRPr lang="ar-SA"/>
          </a:p>
        </p:txBody>
      </p:sp>
    </p:spTree>
    <p:extLst>
      <p:ext uri="{BB962C8B-B14F-4D97-AF65-F5344CB8AC3E}">
        <p14:creationId xmlns="" xmlns:p14="http://schemas.microsoft.com/office/powerpoint/2010/main" val="174558812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76EAD2-078D-458F-92B8-5104150AD172}" type="slidenum">
              <a:rPr lang="ar-SA" smtClean="0"/>
              <a:pPr/>
              <a:t>21</a:t>
            </a:fld>
            <a:endParaRPr lang="ar-SA"/>
          </a:p>
        </p:txBody>
      </p:sp>
    </p:spTree>
    <p:extLst>
      <p:ext uri="{BB962C8B-B14F-4D97-AF65-F5344CB8AC3E}">
        <p14:creationId xmlns="" xmlns:p14="http://schemas.microsoft.com/office/powerpoint/2010/main" val="20663852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10/29/2015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 7    NET301</a:t>
            </a:r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345440" y="2942602"/>
            <a:ext cx="7147931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572652" y="2944634"/>
            <a:ext cx="1190348" cy="2459736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7712714" y="3136658"/>
            <a:ext cx="910224" cy="2075688"/>
          </a:xfrm>
          <a:prstGeom prst="rect">
            <a:avLst/>
          </a:prstGeom>
          <a:solidFill>
            <a:schemeClr val="accent3">
              <a:alpha val="70000"/>
            </a:schemeClr>
          </a:solidFill>
          <a:ln w="63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445483" y="3055621"/>
            <a:ext cx="6947845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86826" y="4625268"/>
            <a:ext cx="762000" cy="457200"/>
          </a:xfrm>
        </p:spPr>
        <p:txBody>
          <a:bodyPr/>
          <a:lstStyle>
            <a:lvl1pPr algn="ctr">
              <a:defRPr sz="28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541822" y="4559276"/>
            <a:ext cx="6755166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38971" y="3139440"/>
            <a:ext cx="6760868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2805" y="4648200"/>
            <a:ext cx="6553200" cy="457200"/>
          </a:xfrm>
        </p:spPr>
        <p:txBody>
          <a:bodyPr>
            <a:normAutofit/>
          </a:bodyPr>
          <a:lstStyle>
            <a:lvl1pPr marL="0" indent="0" algn="ctr">
              <a:buNone/>
              <a:defRPr sz="1800" cap="all" spc="300" baseline="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4705" y="3227033"/>
            <a:ext cx="6629400" cy="1219201"/>
          </a:xfrm>
        </p:spPr>
        <p:txBody>
          <a:bodyPr anchor="b" anchorCtr="0">
            <a:noAutofit/>
          </a:bodyPr>
          <a:lstStyle>
            <a:lvl1pPr>
              <a:defRPr sz="4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10/29/2015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 7    NET301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861702" y="228600"/>
            <a:ext cx="1859280" cy="6122634"/>
          </a:xfrm>
          <a:prstGeom prst="rect">
            <a:avLst/>
          </a:prstGeom>
          <a:solidFill>
            <a:srgbClr val="FFFFFF">
              <a:alpha val="85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955225" y="351409"/>
            <a:ext cx="1672235" cy="587701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48577" y="395427"/>
            <a:ext cx="1485531" cy="578898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0999"/>
            <a:ext cx="6172200" cy="579120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10/29/2015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 7    NET301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10/29/2015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 7    NET301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10/29/2015</a:t>
            </a:r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451976" y="2946400"/>
            <a:ext cx="8265160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567656" y="3048000"/>
            <a:ext cx="8033800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 7    NET301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6" y="3200399"/>
            <a:ext cx="7696200" cy="1295401"/>
          </a:xfrm>
        </p:spPr>
        <p:txBody>
          <a:bodyPr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4000" kern="1200" cap="all" baseline="0" dirty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675496" y="4541520"/>
            <a:ext cx="7818120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4607510"/>
            <a:ext cx="7696200" cy="523783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Rectangle 13"/>
          <p:cNvSpPr/>
          <p:nvPr/>
        </p:nvSpPr>
        <p:spPr>
          <a:xfrm>
            <a:off x="675757" y="3124200"/>
            <a:ext cx="7817599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6128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10/29/2015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 7    NET301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6128" y="1722438"/>
            <a:ext cx="4040188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128" y="2438400"/>
            <a:ext cx="4040188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400"/>
            <a:ext cx="4041775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10/29/2015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 7    NET301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10/29/2015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 7    NET301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1" name="Rounded Rectangle 10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10/29/2015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 7    NET301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2" name="Rounded Rectangle 11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685800"/>
            <a:ext cx="4572000" cy="525780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10/29/2015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 7    NET301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560034" y="1505712"/>
            <a:ext cx="2716566" cy="3523488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76690" y="1642472"/>
            <a:ext cx="2483254" cy="3234328"/>
          </a:xfrm>
          <a:prstGeom prst="rect">
            <a:avLst/>
          </a:prstGeom>
          <a:solidFill>
            <a:srgbClr val="FFFFFF"/>
          </a:solidFill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9000" y="2971800"/>
            <a:ext cx="2298634" cy="1752600"/>
          </a:xfrm>
        </p:spPr>
        <p:txBody>
          <a:bodyPr/>
          <a:lstStyle>
            <a:lvl1pPr marL="0" indent="0">
              <a:spcBef>
                <a:spcPts val="4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9000" y="1734312"/>
            <a:ext cx="2298634" cy="1191620"/>
          </a:xfrm>
        </p:spPr>
        <p:txBody>
          <a:bodyPr anchor="b">
            <a:normAutofit/>
          </a:bodyPr>
          <a:lstStyle>
            <a:lvl1pPr algn="l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5800" y="621437"/>
            <a:ext cx="7772400" cy="4331564"/>
          </a:xfrm>
          <a:solidFill>
            <a:schemeClr val="bg2"/>
          </a:solidFill>
          <a:ln>
            <a:noFill/>
          </a:ln>
          <a:effectLst>
            <a:softEdge rad="12700"/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10/29/2015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85800" y="4953000"/>
            <a:ext cx="7772400" cy="13716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61999" y="5029200"/>
            <a:ext cx="7600765" cy="1202924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 7    NET301</a:t>
            </a:r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914400" y="5638800"/>
            <a:ext cx="7328514" cy="451696"/>
          </a:xfrm>
          <a:prstGeom prst="rect">
            <a:avLst/>
          </a:prstGeom>
          <a:solidFill>
            <a:schemeClr val="accent1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05589" y="5074920"/>
            <a:ext cx="7946136" cy="1097280"/>
          </a:xfrm>
          <a:prstGeom prst="rect">
            <a:avLst/>
          </a:prstGeom>
          <a:noFill/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56289" y="5656556"/>
            <a:ext cx="7244736" cy="401715"/>
          </a:xfrm>
        </p:spPr>
        <p:txBody>
          <a:bodyPr anchor="ctr">
            <a:normAutofit/>
          </a:bodyPr>
          <a:lstStyle>
            <a:lvl1pPr marL="0" indent="0" algn="ctr">
              <a:buNone/>
              <a:defRPr sz="15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05400"/>
            <a:ext cx="7328514" cy="523043"/>
          </a:xfrm>
        </p:spPr>
        <p:txBody>
          <a:bodyPr anchor="ctr" anchorCtr="0"/>
          <a:lstStyle>
            <a:lvl1pPr algn="ctr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7" name="Rounded Rectangle 6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82296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10/29/2015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Lect 7    NET301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274320" y="278166"/>
            <a:ext cx="8595360" cy="132588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72863" y="372862"/>
            <a:ext cx="8380520" cy="111858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/>
  <p:txStyles>
    <p:titleStyle>
      <a:lvl1pPr algn="ctr" defTabSz="914400" rtl="1" eaLnBrk="1" latinLnBrk="0" hangingPunct="1">
        <a:spcBef>
          <a:spcPct val="0"/>
        </a:spcBef>
        <a:buNone/>
        <a:defRPr sz="3500" kern="1200" cap="all" baseline="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228600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28600" algn="r" defTabSz="914400" rtl="1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r" defTabSz="914400" rtl="1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280160" indent="-228600" algn="r" defTabSz="914400" rtl="1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1554480" indent="-228600" algn="r" defTabSz="914400" rtl="1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737360" indent="-182880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r" defTabSz="914400" rtl="1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182880" algn="r" defTabSz="914400" rtl="1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r" defTabSz="914400" rtl="1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l"/>
            <a:r>
              <a:rPr lang="en-US" smtClean="0"/>
              <a:t>lecture7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l"/>
            <a:r>
              <a:rPr lang="en-US" dirty="0" smtClean="0"/>
              <a:t>CT301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10/29/2015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 7    NET301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7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LAN MAC protocols:</a:t>
            </a:r>
            <a:br>
              <a:rPr lang="en-US" dirty="0" smtClean="0"/>
            </a:br>
            <a:r>
              <a:rPr lang="en-US" dirty="0" smtClean="0"/>
              <a:t>Time-division multiple access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In TDMA, a radio spectrum is divided into time slots. These time slots are allocated for each user to transmit and receive information.</a:t>
            </a:r>
          </a:p>
          <a:p>
            <a:pPr algn="l" rtl="0"/>
            <a:r>
              <a:rPr lang="en-US" dirty="0" smtClean="0"/>
              <a:t> The number of time slots is called a frame. </a:t>
            </a:r>
          </a:p>
          <a:p>
            <a:pPr algn="l" rtl="0"/>
            <a:r>
              <a:rPr lang="en-US" dirty="0" smtClean="0"/>
              <a:t>Information is transferred and received in form of frame. </a:t>
            </a:r>
          </a:p>
          <a:p>
            <a:pPr algn="l" rtl="0"/>
            <a:r>
              <a:rPr lang="en-US" dirty="0" smtClean="0"/>
              <a:t>A frame is consists of a preamble, an information message and trial bits. </a:t>
            </a:r>
          </a:p>
          <a:p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10/29/2015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 7    NET301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10</a:t>
            </a:fld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 l="30070" t="72727" r="30770" b="16084"/>
          <a:stretch>
            <a:fillRect/>
          </a:stretch>
        </p:blipFill>
        <p:spPr bwMode="auto">
          <a:xfrm>
            <a:off x="1524000" y="5181600"/>
            <a:ext cx="6172200" cy="11021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LAN MAC protocols: TDMA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 l="13964" t="45026" r="11562" b="14136"/>
          <a:stretch>
            <a:fillRect/>
          </a:stretch>
        </p:blipFill>
        <p:spPr bwMode="auto">
          <a:xfrm>
            <a:off x="1219199" y="2057400"/>
            <a:ext cx="6541477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10/29/2015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 7    NET301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LAN MAC protocols: TDMA</a:t>
            </a:r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 l="7207" t="28272" r="13514" b="27749"/>
          <a:stretch>
            <a:fillRect/>
          </a:stretch>
        </p:blipFill>
        <p:spPr bwMode="auto">
          <a:xfrm>
            <a:off x="762000" y="2133600"/>
            <a:ext cx="6585857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10/29/2015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 7    NET301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LAN MAC protocols</a:t>
            </a:r>
            <a:endParaRPr lang="en-US" dirty="0"/>
          </a:p>
        </p:txBody>
      </p:sp>
      <p:pic>
        <p:nvPicPr>
          <p:cNvPr id="4" name="Picture 1029" descr="17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0600" y="1600200"/>
            <a:ext cx="5715000" cy="1904999"/>
          </a:xfrm>
          <a:prstGeom prst="rect">
            <a:avLst/>
          </a:prstGeom>
          <a:noFill/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 l="10360" t="40838" r="12763" b="19372"/>
          <a:stretch>
            <a:fillRect/>
          </a:stretch>
        </p:blipFill>
        <p:spPr bwMode="auto">
          <a:xfrm>
            <a:off x="0" y="3809999"/>
            <a:ext cx="8160776" cy="3048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10/29/2015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 7    NET301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 smtClean="0"/>
              <a:t>LAN MAC protocols:</a:t>
            </a:r>
            <a:br>
              <a:rPr lang="en-US" sz="3200" dirty="0" smtClean="0"/>
            </a:br>
            <a:r>
              <a:rPr lang="en-US" sz="3200" dirty="0" smtClean="0"/>
              <a:t>wavelength-division multiple access</a:t>
            </a:r>
            <a:endParaRPr lang="en-US" sz="320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 rtl="0"/>
            <a:r>
              <a:rPr lang="en-US" dirty="0" smtClean="0"/>
              <a:t>Mostly used in fiber optics because fiber optics have a very wide frequency bandwidth.</a:t>
            </a:r>
          </a:p>
          <a:p>
            <a:pPr algn="l" rtl="0"/>
            <a:r>
              <a:rPr lang="en-US" dirty="0" smtClean="0"/>
              <a:t>The available bandwidth is divided into sub-channels. </a:t>
            </a:r>
          </a:p>
          <a:p>
            <a:pPr algn="l" rtl="0"/>
            <a:r>
              <a:rPr lang="en-US" dirty="0" smtClean="0"/>
              <a:t>It achieved by allocating communicating nodes with different wavelength of signals.</a:t>
            </a:r>
          </a:p>
          <a:p>
            <a:pPr algn="l" rtl="0"/>
            <a:r>
              <a:rPr lang="en-US" dirty="0" smtClean="0"/>
              <a:t>each node’s carrier is constrained within certain limits of wavelength such that no interference, or overlap, occurs between different nodes.</a:t>
            </a:r>
          </a:p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10/29/2015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 7    NET301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dirty="0" smtClean="0"/>
              <a:t>LAN MAC protocols:</a:t>
            </a:r>
            <a:br>
              <a:rPr lang="en-US" sz="2800" dirty="0" smtClean="0"/>
            </a:br>
            <a:r>
              <a:rPr lang="en-US" sz="2800" dirty="0" smtClean="0"/>
              <a:t>wavelength-division multiple access</a:t>
            </a:r>
            <a:endParaRPr lang="en-US" sz="2800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 l="13964" t="57592" r="17568" b="21466"/>
          <a:stretch>
            <a:fillRect/>
          </a:stretch>
        </p:blipFill>
        <p:spPr bwMode="auto">
          <a:xfrm>
            <a:off x="304800" y="2819400"/>
            <a:ext cx="7818120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10/29/2015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 7    NET301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 smtClean="0"/>
              <a:t>LAN MAC protocols:</a:t>
            </a:r>
            <a:br>
              <a:rPr lang="en-US" sz="3200" dirty="0" smtClean="0"/>
            </a:br>
            <a:r>
              <a:rPr lang="en-US" sz="3200" dirty="0" smtClean="0"/>
              <a:t>Code-Division Multiple Access</a:t>
            </a:r>
            <a:endParaRPr lang="en-US" sz="3200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 rtl="0"/>
            <a:r>
              <a:rPr lang="en-US" dirty="0" smtClean="0"/>
              <a:t>all users transmit information simultaneously by using the same carrier frequency. </a:t>
            </a:r>
          </a:p>
          <a:p>
            <a:pPr algn="l" rtl="0"/>
            <a:endParaRPr lang="en-US" dirty="0" smtClean="0"/>
          </a:p>
          <a:p>
            <a:pPr algn="l" rtl="0"/>
            <a:r>
              <a:rPr lang="en-US" dirty="0" smtClean="0"/>
              <a:t>Each user has its own </a:t>
            </a:r>
            <a:r>
              <a:rPr lang="en-US" dirty="0" err="1" smtClean="0"/>
              <a:t>CodeWord</a:t>
            </a:r>
            <a:r>
              <a:rPr lang="en-US" dirty="0" smtClean="0"/>
              <a:t>, which is orthogonal to other users. To detect the message, the receiver should know the codeword used by the transmitter.</a:t>
            </a:r>
          </a:p>
          <a:p>
            <a:pPr algn="l" rtl="0"/>
            <a:endParaRPr lang="en-US" dirty="0" smtClean="0"/>
          </a:p>
          <a:p>
            <a:pPr algn="l" rtl="0"/>
            <a:r>
              <a:rPr lang="en-US" dirty="0" smtClean="0"/>
              <a:t>many users share the same frequency.</a:t>
            </a:r>
          </a:p>
          <a:p>
            <a:endParaRPr lang="en-US" dirty="0">
              <a:latin typeface="Trebuchet MS (Body)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10/29/2015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 7    NET301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 smtClean="0"/>
              <a:t>LAN MAC protocols: CDMA</a:t>
            </a:r>
            <a:endParaRPr lang="en-US" sz="3200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In CDMA unlike FDMA and TDMA the number of users is not limited. It has a soft capacity. But due to large number of users its performance degrades. </a:t>
            </a:r>
          </a:p>
          <a:p>
            <a:pPr algn="l" rtl="0"/>
            <a:endParaRPr lang="en-US" dirty="0" smtClean="0"/>
          </a:p>
          <a:p>
            <a:pPr algn="l" rtl="0"/>
            <a:r>
              <a:rPr lang="en-US" dirty="0" smtClean="0"/>
              <a:t>In CDMA, each user operates independently with no knowledge of the other users. </a:t>
            </a:r>
          </a:p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10/29/2015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 7    NET301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 smtClean="0"/>
              <a:t>LAN MAC protocols: CDMA: FHSS</a:t>
            </a:r>
            <a:endParaRPr lang="en-US" sz="3200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 algn="l" rtl="0"/>
            <a:r>
              <a:rPr lang="en-US" sz="1800" dirty="0" smtClean="0"/>
              <a:t>Frequency Hopping spread spectrum (FHSS):</a:t>
            </a:r>
          </a:p>
          <a:p>
            <a:pPr lvl="2" algn="l" rtl="0"/>
            <a:r>
              <a:rPr lang="en-US" dirty="0" smtClean="0"/>
              <a:t>Used mostly in wireless networks.</a:t>
            </a:r>
          </a:p>
          <a:p>
            <a:pPr lvl="2" algn="l" rtl="0"/>
            <a:r>
              <a:rPr lang="en-US" dirty="0" smtClean="0"/>
              <a:t>It overcomes noise and interference due to its widely frequency bandwidth. </a:t>
            </a:r>
          </a:p>
          <a:p>
            <a:pPr lvl="2" algn="l" rtl="0"/>
            <a:r>
              <a:rPr lang="en-US" dirty="0" smtClean="0"/>
              <a:t>a transmitter "hops" between available frequencies according to a specified algorithm, which can be either random or preplanned</a:t>
            </a:r>
          </a:p>
          <a:p>
            <a:pPr lvl="2"/>
            <a:endParaRPr lang="en-US" b="1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 l="18769" t="37696" r="16366" b="21466"/>
          <a:stretch>
            <a:fillRect/>
          </a:stretch>
        </p:blipFill>
        <p:spPr bwMode="auto">
          <a:xfrm>
            <a:off x="1600200" y="3962400"/>
            <a:ext cx="5122948" cy="281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10/29/2015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 7    NET301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LAN MAC protocols: CDMA: DSSS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2" algn="l" rtl="0"/>
            <a:r>
              <a:rPr lang="en-US" sz="2400" dirty="0" smtClean="0"/>
              <a:t>Direct Sequence Spread Spectrum (DSSS):</a:t>
            </a:r>
          </a:p>
          <a:p>
            <a:pPr lvl="3" algn="l" rtl="0"/>
            <a:r>
              <a:rPr lang="en-US" sz="2200" dirty="0" smtClean="0"/>
              <a:t>chops the data into small pieces and spreads them across the frequency domain. </a:t>
            </a:r>
          </a:p>
          <a:p>
            <a:pPr lvl="3" algn="l" rtl="0"/>
            <a:r>
              <a:rPr lang="en-US" sz="2200" dirty="0" smtClean="0"/>
              <a:t>FH-CDMA devices use less power and are generally cheaper, but the performance of DS-CDMA systems is usually better and more reliable. </a:t>
            </a:r>
          </a:p>
          <a:p>
            <a:pPr lvl="3" algn="l" rtl="0"/>
            <a:r>
              <a:rPr lang="en-US" sz="2200" dirty="0" smtClean="0"/>
              <a:t>The biggest advantage of frequency hopping lies in the coexistence of several access points in the same area, something not possible with direct sequence.</a:t>
            </a:r>
            <a:endParaRPr lang="en-US" sz="2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10/29/2015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 7    NET301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LAN MAC protocols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Protocol:</a:t>
            </a:r>
          </a:p>
          <a:p>
            <a:pPr lvl="1" algn="l" rtl="0"/>
            <a:r>
              <a:rPr lang="en-US" dirty="0" smtClean="0"/>
              <a:t>Set of rules that governs data communications.</a:t>
            </a:r>
          </a:p>
          <a:p>
            <a:pPr lvl="1" algn="l" rtl="0"/>
            <a:r>
              <a:rPr lang="en-US" dirty="0" smtClean="0"/>
              <a:t>Represent agreements between sender and receiver.</a:t>
            </a:r>
          </a:p>
          <a:p>
            <a:pPr lvl="1" algn="l" rtl="0"/>
            <a:r>
              <a:rPr lang="en-US" dirty="0" smtClean="0"/>
              <a:t>Defines what is communicated, how it is communicated, and when it is communicated.</a:t>
            </a:r>
          </a:p>
          <a:p>
            <a:pPr lvl="1" algn="l" rtl="0"/>
            <a:r>
              <a:rPr lang="en-US" dirty="0" smtClean="0"/>
              <a:t>Without a protocol, two devices may be connected but NOT communicating.</a:t>
            </a:r>
          </a:p>
          <a:p>
            <a:pPr lvl="1" algn="l" rtl="0"/>
            <a:r>
              <a:rPr lang="en-US" dirty="0" smtClean="0"/>
              <a:t>Key elements of protocol are:</a:t>
            </a:r>
          </a:p>
          <a:p>
            <a:pPr lvl="2" algn="l" rtl="0"/>
            <a:r>
              <a:rPr lang="en-US" dirty="0" smtClean="0"/>
              <a:t>Syntax</a:t>
            </a:r>
          </a:p>
          <a:p>
            <a:pPr lvl="2" algn="l" rtl="0"/>
            <a:r>
              <a:rPr lang="en-US" dirty="0" smtClean="0"/>
              <a:t>Semantics</a:t>
            </a:r>
          </a:p>
          <a:p>
            <a:pPr lvl="2" algn="l" rtl="0"/>
            <a:r>
              <a:rPr lang="en-US" dirty="0" smtClean="0"/>
              <a:t>timing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10/29/2015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 7    NET301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LAN MAC protocols: CDMA: DSSS</a:t>
            </a:r>
            <a:endParaRPr lang="en-US" sz="3200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 l="11561" t="32461" r="11562" b="26702"/>
          <a:stretch>
            <a:fillRect/>
          </a:stretch>
        </p:blipFill>
        <p:spPr bwMode="auto">
          <a:xfrm>
            <a:off x="633045" y="1905000"/>
            <a:ext cx="7127631" cy="434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10/29/2015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 7    NET301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Fixed Assignment protocols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Advantages: </a:t>
            </a:r>
          </a:p>
          <a:p>
            <a:pPr lvl="1" algn="l" rtl="0"/>
            <a:r>
              <a:rPr lang="en-US" dirty="0" smtClean="0"/>
              <a:t>Effective usage of the channel</a:t>
            </a:r>
          </a:p>
          <a:p>
            <a:pPr lvl="1" algn="l" rtl="0"/>
            <a:r>
              <a:rPr lang="en-US" dirty="0" smtClean="0"/>
              <a:t>Channel Multiple access with no overlaps, collisions.</a:t>
            </a:r>
          </a:p>
          <a:p>
            <a:pPr lvl="1" algn="l" rtl="0"/>
            <a:r>
              <a:rPr lang="en-US" dirty="0" smtClean="0"/>
              <a:t>Effective if the channel capabilities is great; frequency bandwidth, wavelength, transmit rate.</a:t>
            </a:r>
          </a:p>
          <a:p>
            <a:pPr algn="l" rtl="0"/>
            <a:r>
              <a:rPr lang="en-US" dirty="0" smtClean="0"/>
              <a:t>Disadvantages:</a:t>
            </a:r>
          </a:p>
          <a:p>
            <a:pPr lvl="1" algn="l" rtl="0"/>
            <a:r>
              <a:rPr lang="en-US" dirty="0" smtClean="0"/>
              <a:t>In computer networks, channel resources may not be used at the optimal level.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10/29/2015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 7    NET301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LAN MAC protocols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Syntax:</a:t>
            </a:r>
          </a:p>
          <a:p>
            <a:pPr lvl="1" algn="l" rtl="0"/>
            <a:r>
              <a:rPr lang="en-US" dirty="0" smtClean="0"/>
              <a:t>Refers to the structure or format of the data, the order in which they are presented.</a:t>
            </a:r>
          </a:p>
          <a:p>
            <a:pPr algn="l" rtl="0"/>
            <a:r>
              <a:rPr lang="en-US" dirty="0" smtClean="0"/>
              <a:t>Semantics:</a:t>
            </a:r>
          </a:p>
          <a:p>
            <a:pPr lvl="1" algn="l" rtl="0"/>
            <a:r>
              <a:rPr lang="en-US" dirty="0" smtClean="0"/>
              <a:t>Refers to the meaning of each section of bits.</a:t>
            </a:r>
          </a:p>
          <a:p>
            <a:pPr lvl="1" algn="l" rtl="0"/>
            <a:r>
              <a:rPr lang="en-US" dirty="0" smtClean="0"/>
              <a:t>How is a particular pattern to be interpreted.</a:t>
            </a:r>
          </a:p>
          <a:p>
            <a:pPr algn="l" rtl="0"/>
            <a:r>
              <a:rPr lang="en-US" dirty="0" smtClean="0"/>
              <a:t>Timing:</a:t>
            </a:r>
          </a:p>
          <a:p>
            <a:pPr lvl="1" algn="l" rtl="0"/>
            <a:r>
              <a:rPr lang="en-US" dirty="0" smtClean="0"/>
              <a:t>When data should be sent.</a:t>
            </a:r>
          </a:p>
          <a:p>
            <a:pPr lvl="1" algn="l" rtl="0"/>
            <a:r>
              <a:rPr lang="en-US" dirty="0" smtClean="0"/>
              <a:t>How fast they can be sent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10/29/2015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 7    NET301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LAN MAC protocols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Fixed assignment protocols:</a:t>
            </a:r>
          </a:p>
          <a:p>
            <a:pPr lvl="1" algn="l" rtl="0"/>
            <a:r>
              <a:rPr lang="en-US" dirty="0" smtClean="0"/>
              <a:t>Frequency division multiple access.</a:t>
            </a:r>
          </a:p>
          <a:p>
            <a:pPr lvl="1" algn="l" rtl="0"/>
            <a:r>
              <a:rPr lang="en-US" dirty="0" smtClean="0"/>
              <a:t>Time division multiple access.</a:t>
            </a:r>
          </a:p>
          <a:p>
            <a:pPr lvl="1" algn="l" rtl="0"/>
            <a:r>
              <a:rPr lang="en-US" dirty="0" smtClean="0"/>
              <a:t>Wavelength division multiple access.</a:t>
            </a:r>
          </a:p>
          <a:p>
            <a:pPr lvl="1" algn="l" rtl="0"/>
            <a:r>
              <a:rPr lang="en-US" dirty="0" smtClean="0"/>
              <a:t>Code division multiple access.</a:t>
            </a:r>
          </a:p>
          <a:p>
            <a:pPr algn="l" rtl="0"/>
            <a:r>
              <a:rPr lang="en-US" dirty="0" smtClean="0"/>
              <a:t>Dynamic MAC protocols: </a:t>
            </a:r>
          </a:p>
          <a:p>
            <a:pPr lvl="1" algn="l" rtl="0"/>
            <a:r>
              <a:rPr lang="en-US" dirty="0" smtClean="0"/>
              <a:t>Round robin protocols:</a:t>
            </a:r>
          </a:p>
          <a:p>
            <a:pPr lvl="1" algn="l" rtl="0"/>
            <a:r>
              <a:rPr lang="en-US" dirty="0" smtClean="0"/>
              <a:t>Contention protocols</a:t>
            </a:r>
          </a:p>
          <a:p>
            <a:pPr lvl="1" algn="l" rtl="0"/>
            <a:r>
              <a:rPr lang="en-US" dirty="0" smtClean="0"/>
              <a:t>Reservation protocols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10/29/2015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 7    NET301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LAN MAC protocols:</a:t>
            </a:r>
            <a:br>
              <a:rPr lang="en-US" dirty="0" smtClean="0"/>
            </a:br>
            <a:r>
              <a:rPr lang="en-US" dirty="0" smtClean="0"/>
              <a:t>Fixed assignment protocols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sz="2800" dirty="0" smtClean="0">
                <a:latin typeface="Trebuchet MS (Body)"/>
              </a:rPr>
              <a:t>each node is allocated a predetermined fixed amount of the channel resources </a:t>
            </a:r>
            <a:r>
              <a:rPr lang="en-US" dirty="0" smtClean="0">
                <a:latin typeface="Trebuchet MS (Body)"/>
              </a:rPr>
              <a:t>: </a:t>
            </a:r>
          </a:p>
          <a:p>
            <a:pPr lvl="1" algn="l" rtl="0"/>
            <a:r>
              <a:rPr lang="en-US" dirty="0" smtClean="0">
                <a:latin typeface="Trebuchet MS (Body)"/>
              </a:rPr>
              <a:t>Frequency-division Multiple Access (FDM</a:t>
            </a:r>
            <a:r>
              <a:rPr lang="en-US" dirty="0">
                <a:latin typeface="Trebuchet MS (Body)"/>
              </a:rPr>
              <a:t>A</a:t>
            </a:r>
            <a:r>
              <a:rPr lang="en-US" dirty="0" smtClean="0">
                <a:latin typeface="Trebuchet MS (Body)"/>
              </a:rPr>
              <a:t>)</a:t>
            </a:r>
          </a:p>
          <a:p>
            <a:pPr lvl="1" algn="l" rtl="0"/>
            <a:r>
              <a:rPr lang="en-US" dirty="0" smtClean="0">
                <a:latin typeface="Trebuchet MS (Body)"/>
              </a:rPr>
              <a:t>Time-division Multiple access (TDMA)</a:t>
            </a:r>
          </a:p>
          <a:p>
            <a:pPr lvl="1" algn="l" rtl="0"/>
            <a:r>
              <a:rPr lang="en-US" dirty="0" smtClean="0">
                <a:latin typeface="Trebuchet MS (Body)"/>
              </a:rPr>
              <a:t>Wavelength-division Multiple Access (WDMA)</a:t>
            </a:r>
          </a:p>
          <a:p>
            <a:pPr lvl="1" algn="l" rtl="0"/>
            <a:r>
              <a:rPr lang="en-US" dirty="0" smtClean="0">
                <a:latin typeface="Trebuchet MS (Body)"/>
              </a:rPr>
              <a:t> Code-division multiple </a:t>
            </a:r>
            <a:r>
              <a:rPr lang="en-US" sz="2100" dirty="0" smtClean="0">
                <a:latin typeface="Trebuchet MS (Body)"/>
              </a:rPr>
              <a:t>Access (CDMA)</a:t>
            </a:r>
          </a:p>
          <a:p>
            <a:pPr lvl="1"/>
            <a:endParaRPr lang="en-US" dirty="0" smtClean="0">
              <a:latin typeface="Trebuchet MS (Body)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10/29/2015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 7    NET301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dirty="0" smtClean="0"/>
              <a:t>LAN MAC protocols:</a:t>
            </a:r>
            <a:br>
              <a:rPr lang="en-US" sz="2800" dirty="0" smtClean="0"/>
            </a:br>
            <a:r>
              <a:rPr lang="en-US" sz="2800" dirty="0" smtClean="0">
                <a:latin typeface="Trebuchet MS (Body)"/>
              </a:rPr>
              <a:t> Frequency-division Multiple Access 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9416"/>
            <a:ext cx="7620000" cy="4846320"/>
          </a:xfrm>
        </p:spPr>
        <p:txBody>
          <a:bodyPr/>
          <a:lstStyle/>
          <a:p>
            <a:pPr algn="l" rtl="0"/>
            <a:r>
              <a:rPr lang="en-US" dirty="0" smtClean="0"/>
              <a:t>The available bandwidth is divided into sub-channels. </a:t>
            </a:r>
          </a:p>
          <a:p>
            <a:pPr algn="l" rtl="0"/>
            <a:r>
              <a:rPr lang="en-US" dirty="0" smtClean="0"/>
              <a:t>Multiple channel access is achieved by allocating communicating nodes with different carrier frequencies of the spectrum.</a:t>
            </a:r>
          </a:p>
          <a:p>
            <a:pPr algn="l" rtl="0"/>
            <a:r>
              <a:rPr lang="en-US" dirty="0" smtClean="0"/>
              <a:t>The bandwidth of each node’s carrier is constrained within certain limits such that no interference, or overlap, occurs between different nodes.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10/29/2015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 7    NET301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</a:t>
            </a:fld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 l="26111" t="59556" r="25000" b="16444"/>
          <a:stretch>
            <a:fillRect/>
          </a:stretch>
        </p:blipFill>
        <p:spPr bwMode="auto">
          <a:xfrm>
            <a:off x="3657600" y="4876800"/>
            <a:ext cx="5105400" cy="1566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dirty="0" smtClean="0"/>
              <a:t>LAN MAC protocols:</a:t>
            </a:r>
            <a:br>
              <a:rPr lang="en-US" sz="2800" dirty="0" smtClean="0"/>
            </a:br>
            <a:r>
              <a:rPr lang="en-US" sz="2800" dirty="0" smtClean="0">
                <a:latin typeface="Trebuchet MS (Body)"/>
              </a:rPr>
              <a:t> Frequency-division Multiple Access 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b="1" dirty="0" smtClean="0"/>
              <a:t>C = n. w </a:t>
            </a:r>
          </a:p>
          <a:p>
            <a:pPr lvl="1" algn="l" rtl="0"/>
            <a:r>
              <a:rPr lang="en-US" dirty="0" smtClean="0"/>
              <a:t>C: bandwidth of channel Hz</a:t>
            </a:r>
          </a:p>
          <a:p>
            <a:pPr lvl="1" algn="l" rtl="0"/>
            <a:r>
              <a:rPr lang="en-US" dirty="0" smtClean="0"/>
              <a:t>w.: bandwidth of each sub-channels Hz </a:t>
            </a:r>
          </a:p>
          <a:p>
            <a:pPr lvl="1" algn="l" rtl="0"/>
            <a:r>
              <a:rPr lang="en-US" dirty="0" smtClean="0"/>
              <a:t>n: number of connected nodes to the channel.</a:t>
            </a:r>
          </a:p>
          <a:p>
            <a:pPr algn="l" rtl="0">
              <a:buNone/>
            </a:pPr>
            <a:r>
              <a:rPr lang="en-US" b="1" dirty="0" smtClean="0">
                <a:solidFill>
                  <a:schemeClr val="accent3">
                    <a:lumMod val="75000"/>
                  </a:schemeClr>
                </a:solidFill>
              </a:rPr>
              <a:t>Example</a:t>
            </a:r>
            <a:r>
              <a:rPr lang="en-US" dirty="0" smtClean="0"/>
              <a:t>: </a:t>
            </a:r>
          </a:p>
          <a:p>
            <a:pPr algn="l" rtl="0"/>
            <a:r>
              <a:rPr lang="en-US" b="1" dirty="0" smtClean="0"/>
              <a:t>Channel with 48 kHz bandwidth, its frequency 60 kHz- 108 kHz. If each node needs 4 kHz. </a:t>
            </a:r>
          </a:p>
          <a:p>
            <a:pPr marL="114300" indent="0" algn="l" rtl="0">
              <a:buNone/>
            </a:pPr>
            <a:r>
              <a:rPr lang="en-US" dirty="0" smtClean="0"/>
              <a:t>  Then 48</a:t>
            </a:r>
            <a:r>
              <a:rPr lang="ar-SA" dirty="0" smtClean="0"/>
              <a:t>÷</a:t>
            </a:r>
            <a:r>
              <a:rPr lang="en-US" dirty="0" smtClean="0"/>
              <a:t>4= 12 sub-channels needed. </a:t>
            </a:r>
          </a:p>
          <a:p>
            <a:pPr marL="114300" indent="0" algn="l" rtl="0">
              <a:buNone/>
            </a:pPr>
            <a:r>
              <a:rPr lang="en-US" dirty="0" smtClean="0"/>
              <a:t>  Therefore; 12 devices or nodes can use the channel   at the same time. 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10/29/2015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 7    NET301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LAN MAC protocols: FDMA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 l="15165" t="17801" r="11562" b="35079"/>
          <a:stretch>
            <a:fillRect/>
          </a:stretch>
        </p:blipFill>
        <p:spPr bwMode="auto">
          <a:xfrm>
            <a:off x="762000" y="1676400"/>
            <a:ext cx="6248400" cy="4609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10/29/2015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 7    NET301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LAN MAC protocols: FDMA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 l="16366" t="34555" r="11562" b="19372"/>
          <a:stretch>
            <a:fillRect/>
          </a:stretch>
        </p:blipFill>
        <p:spPr bwMode="auto">
          <a:xfrm>
            <a:off x="914400" y="1676400"/>
            <a:ext cx="6130636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10/29/2015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 7    NET301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othecary">
  <a:themeElements>
    <a:clrScheme name="Apothecary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Apothecary">
      <a:majorFont>
        <a:latin typeface="Book Antiqua"/>
        <a:ea typeface=""/>
        <a:cs typeface=""/>
        <a:font script="Jpan" typeface="HGS明朝B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pothecary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3000"/>
            <a:satMod val="14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atMod val="170000"/>
              </a:schemeClr>
              <a:schemeClr val="phClr">
                <a:shade val="70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AEDF122C878F5448B8FFEAD953BC777" ma:contentTypeVersion="0" ma:contentTypeDescription="Create a new document." ma:contentTypeScope="" ma:versionID="6ea09659bca41ea10aa76cd94e3595ed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B4711544-BED7-4C09-8963-6D588EF842D2}">
  <ds:schemaRefs>
    <ds:schemaRef ds:uri="http://www.w3.org/XML/1998/namespace"/>
    <ds:schemaRef ds:uri="http://purl.org/dc/elements/1.1/"/>
    <ds:schemaRef ds:uri="http://purl.org/dc/dcmitype/"/>
    <ds:schemaRef ds:uri="http://schemas.microsoft.com/office/2006/metadata/properties"/>
    <ds:schemaRef ds:uri="http://schemas.microsoft.com/office/2006/documentManagement/types"/>
    <ds:schemaRef ds:uri="http://purl.org/dc/terms/"/>
    <ds:schemaRef ds:uri="http://schemas.openxmlformats.org/package/2006/metadata/core-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E2C16EA7-30D9-410D-A864-C584CF51CEE0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03BD8844-079A-41A1-980C-D8437419424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Apothecary</Template>
  <TotalTime>663</TotalTime>
  <Words>888</Words>
  <Application>Microsoft Office PowerPoint</Application>
  <PresentationFormat>On-screen Show (4:3)</PresentationFormat>
  <Paragraphs>160</Paragraphs>
  <Slides>21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Apothecary</vt:lpstr>
      <vt:lpstr>CT301</vt:lpstr>
      <vt:lpstr>LAN MAC protocols</vt:lpstr>
      <vt:lpstr>LAN MAC protocols</vt:lpstr>
      <vt:lpstr>LAN MAC protocols</vt:lpstr>
      <vt:lpstr>LAN MAC protocols: Fixed assignment protocols</vt:lpstr>
      <vt:lpstr>LAN MAC protocols:  Frequency-division Multiple Access </vt:lpstr>
      <vt:lpstr>LAN MAC protocols:  Frequency-division Multiple Access </vt:lpstr>
      <vt:lpstr>LAN MAC protocols: FDMA</vt:lpstr>
      <vt:lpstr>LAN MAC protocols: FDMA</vt:lpstr>
      <vt:lpstr>LAN MAC protocols: Time-division multiple access</vt:lpstr>
      <vt:lpstr>LAN MAC protocols: TDMA</vt:lpstr>
      <vt:lpstr>LAN MAC protocols: TDMA</vt:lpstr>
      <vt:lpstr>LAN MAC protocols</vt:lpstr>
      <vt:lpstr>LAN MAC protocols: wavelength-division multiple access</vt:lpstr>
      <vt:lpstr>LAN MAC protocols: wavelength-division multiple access</vt:lpstr>
      <vt:lpstr>LAN MAC protocols: Code-Division Multiple Access</vt:lpstr>
      <vt:lpstr>LAN MAC protocols: CDMA</vt:lpstr>
      <vt:lpstr>LAN MAC protocols: CDMA: FHSS</vt:lpstr>
      <vt:lpstr>LAN MAC protocols: CDMA: DSSS</vt:lpstr>
      <vt:lpstr>LAN MAC protocols: CDMA: DSSS</vt:lpstr>
      <vt:lpstr>Fixed Assignment protocols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CT1303 LAN</dc:title>
  <dc:creator>Rehab</dc:creator>
  <cp:lastModifiedBy>EP-16-1A-2</cp:lastModifiedBy>
  <cp:revision>45</cp:revision>
  <dcterms:created xsi:type="dcterms:W3CDTF">2006-08-16T00:00:00Z</dcterms:created>
  <dcterms:modified xsi:type="dcterms:W3CDTF">2017-11-04T22:48:01Z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0x0101004AEDF122C878F5448B8FFEAD953BC777</vt:lpwstr>
  </property>
</Properties>
</file>