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7" r:id="rId2"/>
    <p:sldId id="258" r:id="rId3"/>
    <p:sldId id="259" r:id="rId4"/>
    <p:sldId id="284" r:id="rId5"/>
    <p:sldId id="285" r:id="rId6"/>
    <p:sldId id="260" r:id="rId7"/>
    <p:sldId id="265" r:id="rId8"/>
    <p:sldId id="264" r:id="rId9"/>
    <p:sldId id="263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5" r:id="rId18"/>
    <p:sldId id="276" r:id="rId19"/>
    <p:sldId id="277" r:id="rId20"/>
    <p:sldId id="282" r:id="rId21"/>
  </p:sldIdLst>
  <p:sldSz cx="9144000" cy="6858000" type="screen4x3"/>
  <p:notesSz cx="6797675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73349-D818-4183-89DD-2DB4FAF09844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2A9E2E-AFB1-431D-9DFA-95CF31130D4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FCC3BD-64A2-49C3-996C-B7FC22B78721}" type="datetimeFigureOut">
              <a:rPr lang="en-US" smtClean="0"/>
              <a:pPr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6661"/>
            <a:ext cx="543814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1599"/>
            <a:ext cx="2945659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45808B-B185-475B-94EE-4E154EB86B1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19693C-9C86-4DAD-B6F3-85E5A61A0300}" type="slidenum">
              <a:rPr lang="en-US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1B465-797B-4D8F-B3CA-A0AB7FC72BDA}" type="slidenum">
              <a:rPr lang="en-US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FF630-A1C1-49FA-989A-7BEA38081AAF}" type="slidenum">
              <a:rPr lang="en-US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C7CA0-2ED8-486B-B84D-57287EDC3AE4}" type="slidenum">
              <a:rPr lang="en-US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DE9EC"/>
              </a:solidFill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DE9EC"/>
              </a:solidFill>
            </a:endParaRP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50FEE6-B3FE-4A4D-9453-5CEDF159DEB2}" type="slidenum">
              <a:rPr lang="en-US" altLang="en-US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DE9EC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CBA6C5-E2CC-4E1A-8D57-9E11B2FED94F}" type="slidenum">
              <a:rPr lang="en-US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5B88F7-B3F8-4145-943B-3C9CDBF65964}" type="slidenum">
              <a:rPr lang="en-US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3F0D8-CDE1-47F5-BF9E-EFE26DFE35BC}" type="slidenum">
              <a:rPr lang="en-US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E8F05-743D-41F7-9067-FE48745EA802}" type="slidenum">
              <a:rPr lang="en-US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C90327-8768-4908-A9F9-2C25804DAA18}" type="slidenum">
              <a:rPr lang="en-US" altLang="en-US">
                <a:solidFill>
                  <a:srgbClr val="464653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  <a:latin typeface="Arial" charset="0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DE9EC"/>
              </a:solidFill>
            </a:endParaRPr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>
              <a:solidFill>
                <a:srgbClr val="DDE9EC"/>
              </a:solidFill>
            </a:endParaRP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2CB0D-5F50-4FCD-9475-9E7AB29C1799}" type="slidenum">
              <a:rPr lang="en-US" altLang="en-US">
                <a:solidFill>
                  <a:srgbClr val="DDE9EC"/>
                </a:solidFill>
              </a:rPr>
              <a:pPr>
                <a:defRPr/>
              </a:pPr>
              <a:t>‹#›</a:t>
            </a:fld>
            <a:endParaRPr lang="en-US" altLang="en-US">
              <a:solidFill>
                <a:srgbClr val="DDE9EC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32A709F-7B74-4283-B8E3-225733C79037}" type="slidenum">
              <a:rPr lang="en-US" altLang="en-US">
                <a:solidFill>
                  <a:srgbClr val="464653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en-US">
              <a:solidFill>
                <a:srgbClr val="464653"/>
              </a:solidFill>
            </a:endParaRPr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Bookman Old Style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8BA2B4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342900" indent="-342900" eaLnBrk="1" hangingPunct="1"/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Lecture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7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: </a:t>
            </a:r>
            <a:r>
              <a:rPr lang="en-US" sz="2800" dirty="0" smtClean="0">
                <a:solidFill>
                  <a:srgbClr val="000000"/>
                </a:solidFill>
                <a:latin typeface="Times New Roman" pitchFamily="18" charset="0"/>
              </a:rPr>
              <a:t>Mobile Computing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 3"/>
              <a:buNone/>
              <a:defRPr/>
            </a:pPr>
            <a:r>
              <a:rPr lang="en-US" dirty="0" smtClean="0">
                <a:latin typeface="Times New Roman" pitchFamily="18" charset="0"/>
              </a:rPr>
              <a:t>By D. </a:t>
            </a:r>
            <a:r>
              <a:rPr lang="en-US" dirty="0" err="1" smtClean="0">
                <a:latin typeface="Times New Roman" pitchFamily="18" charset="0"/>
              </a:rPr>
              <a:t>Najla</a:t>
            </a:r>
            <a:r>
              <a:rPr lang="en-US" dirty="0" smtClean="0">
                <a:latin typeface="Times New Roman" pitchFamily="18" charset="0"/>
              </a:rPr>
              <a:t> Al-</a:t>
            </a:r>
            <a:r>
              <a:rPr lang="en-US" dirty="0" err="1" smtClean="0">
                <a:latin typeface="Times New Roman" pitchFamily="18" charset="0"/>
              </a:rPr>
              <a:t>Nabhan</a:t>
            </a:r>
            <a:r>
              <a:rPr lang="en-US" dirty="0" smtClean="0">
                <a:latin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19693C-9C86-4DAD-B6F3-85E5A61A0300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1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Intelligent Office and Intelligent House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Bluetooth replaces cables</a:t>
            </a:r>
          </a:p>
          <a:p>
            <a:pPr>
              <a:buNone/>
            </a:pPr>
            <a:r>
              <a:rPr lang="en-US" dirty="0" smtClean="0"/>
              <a:t>• Plug and play, without the “plug”</a:t>
            </a:r>
          </a:p>
          <a:p>
            <a:pPr>
              <a:buNone/>
            </a:pPr>
            <a:r>
              <a:rPr lang="en-US" dirty="0" smtClean="0"/>
              <a:t>• Again: Find the local printer</a:t>
            </a:r>
          </a:p>
          <a:p>
            <a:pPr>
              <a:buNone/>
            </a:pPr>
            <a:r>
              <a:rPr lang="en-US" dirty="0" smtClean="0"/>
              <a:t>• House recognizes resident</a:t>
            </a:r>
          </a:p>
          <a:p>
            <a:pPr>
              <a:buNone/>
            </a:pPr>
            <a:r>
              <a:rPr lang="en-US" dirty="0" smtClean="0"/>
              <a:t>• House regulates temperature according to person in a room</a:t>
            </a:r>
          </a:p>
          <a:p>
            <a:pPr>
              <a:buNone/>
            </a:pPr>
            <a:r>
              <a:rPr lang="en-US" dirty="0" smtClean="0"/>
              <a:t>• Home without cables looks better</a:t>
            </a:r>
          </a:p>
          <a:p>
            <a:pPr>
              <a:buNone/>
            </a:pPr>
            <a:r>
              <a:rPr lang="en-US" dirty="0" smtClean="0"/>
              <a:t>• LAN in historic buildings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10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Meeting room or Conference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Share data instantly</a:t>
            </a:r>
          </a:p>
          <a:p>
            <a:pPr>
              <a:buNone/>
            </a:pPr>
            <a:r>
              <a:rPr lang="en-US" dirty="0" smtClean="0"/>
              <a:t>• Send a message to someone else in the room</a:t>
            </a:r>
          </a:p>
          <a:p>
            <a:pPr>
              <a:buNone/>
            </a:pPr>
            <a:r>
              <a:rPr lang="en-US" dirty="0" smtClean="0"/>
              <a:t>• Secretly vote on controversial issue</a:t>
            </a:r>
          </a:p>
          <a:p>
            <a:pPr>
              <a:buNone/>
            </a:pPr>
            <a:r>
              <a:rPr lang="en-US" dirty="0" smtClean="0"/>
              <a:t>• Find person with similar interests</a:t>
            </a:r>
          </a:p>
          <a:p>
            <a:pPr>
              <a:buNone/>
            </a:pPr>
            <a:r>
              <a:rPr lang="en-US" dirty="0" smtClean="0"/>
              <a:t>• Broadcast last minute changes</a:t>
            </a:r>
          </a:p>
          <a:p>
            <a:pPr>
              <a:buNone/>
            </a:pPr>
            <a:r>
              <a:rPr lang="en-US" dirty="0" smtClean="0"/>
              <a:t>• Ad-Hoc Network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048000"/>
            <a:ext cx="3648075" cy="29030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11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Taxi / Police / Fire squad / Service fleet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Connect</a:t>
            </a:r>
          </a:p>
          <a:p>
            <a:pPr>
              <a:buNone/>
            </a:pPr>
            <a:r>
              <a:rPr lang="en-US" dirty="0" smtClean="0"/>
              <a:t>• Control</a:t>
            </a:r>
          </a:p>
          <a:p>
            <a:pPr>
              <a:buNone/>
            </a:pPr>
            <a:r>
              <a:rPr lang="en-US" dirty="0" smtClean="0"/>
              <a:t>• Communicate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Service Worker Example..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48400" y="1371600"/>
            <a:ext cx="2371725" cy="2734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12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Disaster relief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• After earthquake, tsunami, volcano, etc:</a:t>
            </a:r>
          </a:p>
          <a:p>
            <a:pPr>
              <a:buNone/>
            </a:pPr>
            <a:r>
              <a:rPr lang="en-US" dirty="0" smtClean="0"/>
              <a:t>• You cannot rely on infrastructure but you need to</a:t>
            </a:r>
          </a:p>
          <a:p>
            <a:pPr>
              <a:buNone/>
            </a:pPr>
            <a:r>
              <a:rPr lang="en-US" dirty="0" smtClean="0"/>
              <a:t>orchestrate disaster relief</a:t>
            </a:r>
          </a:p>
          <a:p>
            <a:pPr>
              <a:buNone/>
            </a:pPr>
            <a:r>
              <a:rPr lang="en-US" dirty="0" smtClean="0"/>
              <a:t>• Early transmission of patient</a:t>
            </a:r>
          </a:p>
          <a:p>
            <a:pPr>
              <a:buNone/>
            </a:pPr>
            <a:r>
              <a:rPr lang="en-US" dirty="0" smtClean="0"/>
              <a:t>data to hospital</a:t>
            </a:r>
          </a:p>
          <a:p>
            <a:pPr>
              <a:buNone/>
            </a:pPr>
            <a:r>
              <a:rPr lang="en-US" dirty="0" smtClean="0"/>
              <a:t>• Satellite</a:t>
            </a:r>
          </a:p>
          <a:p>
            <a:pPr>
              <a:buNone/>
            </a:pPr>
            <a:r>
              <a:rPr lang="en-US" dirty="0" smtClean="0"/>
              <a:t>• Ad-Hoc network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971800"/>
            <a:ext cx="4191000" cy="2626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13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Disaster alarm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With sensors you might be able to alarm early</a:t>
            </a:r>
          </a:p>
          <a:p>
            <a:pPr>
              <a:buNone/>
            </a:pPr>
            <a:r>
              <a:rPr lang="en-US" dirty="0" smtClean="0"/>
              <a:t>• Example: Tsunami</a:t>
            </a:r>
          </a:p>
          <a:p>
            <a:pPr>
              <a:buNone/>
            </a:pPr>
            <a:r>
              <a:rPr lang="en-US" dirty="0" smtClean="0"/>
              <a:t>• Example: Cooling room</a:t>
            </a:r>
          </a:p>
          <a:p>
            <a:pPr>
              <a:buNone/>
            </a:pPr>
            <a:r>
              <a:rPr lang="en-US" dirty="0" smtClean="0"/>
              <a:t>• Or simpler: Weather station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•Satellite</a:t>
            </a:r>
          </a:p>
          <a:p>
            <a:pPr>
              <a:buNone/>
            </a:pPr>
            <a:r>
              <a:rPr lang="en-US" dirty="0" smtClean="0"/>
              <a:t>• Ad-Hoc network 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2057400"/>
            <a:ext cx="3514725" cy="4659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14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Games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• Nintendo </a:t>
            </a:r>
            <a:r>
              <a:rPr lang="en-US" dirty="0" err="1" smtClean="0"/>
              <a:t>Gameboy</a:t>
            </a:r>
            <a:r>
              <a:rPr lang="en-US" dirty="0" smtClean="0"/>
              <a:t> [Advance]: Industry standard mobile game station</a:t>
            </a:r>
          </a:p>
          <a:p>
            <a:pPr>
              <a:buNone/>
            </a:pPr>
            <a:r>
              <a:rPr lang="en-US" dirty="0" smtClean="0"/>
              <a:t>• Connectable to other </a:t>
            </a:r>
            <a:r>
              <a:rPr lang="en-US" dirty="0" err="1" smtClean="0"/>
              <a:t>Gameboys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• Can be used as game pad for Nintendo GameCube</a:t>
            </a:r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276600"/>
            <a:ext cx="1771650" cy="2724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15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Military / Security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From a technology standpoint this is similar to disaster relief</a:t>
            </a:r>
          </a:p>
          <a:p>
            <a:pPr>
              <a:buNone/>
            </a:pPr>
            <a:r>
              <a:rPr lang="en-US" dirty="0" smtClean="0"/>
              <a:t>• “US army is the best costumer”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24500" y="1752600"/>
            <a:ext cx="3619500" cy="46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16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Mobile devices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dirty="0" smtClean="0"/>
              <a:t> 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0999" y="1371600"/>
            <a:ext cx="8725063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17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Effect of Device Portability: Challenges  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Energy consumption</a:t>
            </a:r>
          </a:p>
          <a:p>
            <a:pPr>
              <a:buNone/>
            </a:pPr>
            <a:r>
              <a:rPr lang="en-US" dirty="0" smtClean="0"/>
              <a:t>– limited computing power, low quality displays, small disks</a:t>
            </a:r>
          </a:p>
          <a:p>
            <a:pPr>
              <a:buNone/>
            </a:pPr>
            <a:r>
              <a:rPr lang="en-US" dirty="0" smtClean="0"/>
              <a:t>– Limited memory (no moving parts)</a:t>
            </a:r>
          </a:p>
          <a:p>
            <a:pPr>
              <a:buNone/>
            </a:pPr>
            <a:r>
              <a:rPr lang="en-US" dirty="0" smtClean="0"/>
              <a:t>– Radio transmission has a high energy consumption</a:t>
            </a:r>
          </a:p>
          <a:p>
            <a:pPr>
              <a:buNone/>
            </a:pPr>
            <a:r>
              <a:rPr lang="en-US" dirty="0" smtClean="0"/>
              <a:t>– CPU: power consumption = </a:t>
            </a:r>
            <a:r>
              <a:rPr lang="en-US" dirty="0" err="1" smtClean="0"/>
              <a:t>CV</a:t>
            </a:r>
            <a:r>
              <a:rPr lang="en-US" sz="2400" baseline="30000" dirty="0" err="1" smtClean="0"/>
              <a:t>2</a:t>
            </a:r>
            <a:r>
              <a:rPr lang="en-US" dirty="0" err="1" smtClean="0"/>
              <a:t>f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• C: total capacitance, reduced by integration</a:t>
            </a:r>
          </a:p>
          <a:p>
            <a:pPr lvl="1">
              <a:buNone/>
            </a:pPr>
            <a:r>
              <a:rPr lang="en-US" dirty="0" smtClean="0"/>
              <a:t>• V: supply voltage, can be reduced to a certain limit</a:t>
            </a:r>
          </a:p>
          <a:p>
            <a:pPr lvl="1">
              <a:buNone/>
            </a:pPr>
            <a:r>
              <a:rPr lang="en-US" dirty="0" smtClean="0"/>
              <a:t>• f: clock frequency, can be reduced temporally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18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 Effect of Device Portability: Challenges 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Limited user interfaces</a:t>
            </a:r>
          </a:p>
          <a:p>
            <a:pPr>
              <a:buNone/>
            </a:pPr>
            <a:r>
              <a:rPr lang="en-US" dirty="0" smtClean="0"/>
              <a:t>– compromise between size of fingers and portability</a:t>
            </a:r>
          </a:p>
          <a:p>
            <a:pPr>
              <a:buNone/>
            </a:pPr>
            <a:r>
              <a:rPr lang="en-US" dirty="0" smtClean="0"/>
              <a:t>– integration of character/voice recognition, abstract symbols</a:t>
            </a:r>
          </a:p>
          <a:p>
            <a:pPr>
              <a:buNone/>
            </a:pPr>
            <a:r>
              <a:rPr lang="en-US" dirty="0" smtClean="0"/>
              <a:t>• Loss of data</a:t>
            </a:r>
          </a:p>
          <a:p>
            <a:pPr>
              <a:buNone/>
            </a:pPr>
            <a:r>
              <a:rPr lang="en-US" dirty="0" smtClean="0"/>
              <a:t>– higher probability (e.g., defects, theft)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19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Overview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sz="2800" baseline="0" dirty="0" smtClean="0">
                <a:latin typeface="Arial"/>
              </a:rPr>
              <a:t>What is it?</a:t>
            </a:r>
          </a:p>
          <a:p>
            <a:r>
              <a:rPr lang="en-US" sz="2800" baseline="0" dirty="0" smtClean="0">
                <a:latin typeface="Arial"/>
              </a:rPr>
              <a:t>Who needs it?</a:t>
            </a:r>
          </a:p>
          <a:p>
            <a:r>
              <a:rPr lang="en-US" sz="2800" baseline="0" dirty="0" smtClean="0">
                <a:latin typeface="Arial"/>
              </a:rPr>
              <a:t> History</a:t>
            </a:r>
          </a:p>
          <a:p>
            <a:r>
              <a:rPr lang="en-US" sz="2800" baseline="0" dirty="0" smtClean="0">
                <a:latin typeface="Arial"/>
              </a:rPr>
              <a:t> Future </a:t>
            </a:r>
            <a:endParaRPr lang="en-US" dirty="0" smtClean="0"/>
          </a:p>
        </p:txBody>
      </p:sp>
      <p:sp>
        <p:nvSpPr>
          <p:cNvPr id="10244" name="TextBox 4"/>
          <p:cNvSpPr txBox="1">
            <a:spLocks noChangeArrowheads="1"/>
          </p:cNvSpPr>
          <p:nvPr/>
        </p:nvSpPr>
        <p:spPr bwMode="auto">
          <a:xfrm>
            <a:off x="457200" y="1219200"/>
            <a:ext cx="8229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prstClr val="black"/>
                </a:solidFill>
                <a:latin typeface="Arial" pitchFamily="34" charset="0"/>
              </a:rPr>
              <a:t>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14800" y="1143000"/>
            <a:ext cx="4157662" cy="5416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2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FF0000"/>
                </a:solidFill>
              </a:rPr>
              <a:t>Wireless</a:t>
            </a:r>
            <a:r>
              <a:rPr lang="en-US" dirty="0" smtClean="0"/>
              <a:t> networks in comparison to </a:t>
            </a:r>
            <a:r>
              <a:rPr lang="en-US" dirty="0" smtClean="0">
                <a:solidFill>
                  <a:srgbClr val="FF0000"/>
                </a:solidFill>
              </a:rPr>
              <a:t>fixed</a:t>
            </a:r>
            <a:r>
              <a:rPr lang="en-US" dirty="0" smtClean="0"/>
              <a:t> networks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Wireless</a:t>
            </a:r>
            <a:r>
              <a:rPr lang="en-US" u="sng" dirty="0" smtClean="0"/>
              <a:t> networks has :</a:t>
            </a:r>
          </a:p>
          <a:p>
            <a:pPr>
              <a:buNone/>
            </a:pPr>
            <a:r>
              <a:rPr lang="en-US" dirty="0" smtClean="0"/>
              <a:t> • Higher loss-rates due to interference</a:t>
            </a:r>
          </a:p>
          <a:p>
            <a:pPr>
              <a:buNone/>
            </a:pPr>
            <a:r>
              <a:rPr lang="en-US" dirty="0" smtClean="0"/>
              <a:t>• Restrictive regulations of frequencies</a:t>
            </a:r>
          </a:p>
          <a:p>
            <a:pPr>
              <a:buNone/>
            </a:pPr>
            <a:r>
              <a:rPr lang="en-US" dirty="0" smtClean="0"/>
              <a:t>• Low transmission rates</a:t>
            </a:r>
          </a:p>
          <a:p>
            <a:pPr>
              <a:buNone/>
            </a:pPr>
            <a:r>
              <a:rPr lang="en-US" dirty="0" smtClean="0"/>
              <a:t>.  Higher delays, more jitter</a:t>
            </a:r>
          </a:p>
          <a:p>
            <a:pPr>
              <a:buNone/>
            </a:pPr>
            <a:r>
              <a:rPr lang="en-US" dirty="0" smtClean="0"/>
              <a:t>• Lower security, simpler active attacking</a:t>
            </a:r>
          </a:p>
          <a:p>
            <a:pPr>
              <a:buNone/>
            </a:pPr>
            <a:r>
              <a:rPr lang="en-US" dirty="0" smtClean="0"/>
              <a:t>• Always shared medium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20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</a:rPr>
              <a:t>A computer in </a:t>
            </a:r>
            <a:r>
              <a:rPr lang="en-US" dirty="0" smtClean="0">
                <a:solidFill>
                  <a:srgbClr val="FF0000"/>
                </a:solidFill>
                <a:latin typeface="Times New Roman" pitchFamily="18" charset="0"/>
              </a:rPr>
              <a:t>2014</a:t>
            </a:r>
            <a:r>
              <a:rPr lang="en-US" dirty="0" smtClean="0">
                <a:latin typeface="Times New Roman" pitchFamily="18" charset="0"/>
              </a:rPr>
              <a:t>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dirty="0" smtClean="0"/>
              <a:t> Advances in technology</a:t>
            </a:r>
          </a:p>
          <a:p>
            <a:pPr lvl="2">
              <a:buNone/>
            </a:pPr>
            <a:r>
              <a:rPr lang="en-US" dirty="0" smtClean="0"/>
              <a:t>– More computing power in smaller devices</a:t>
            </a:r>
          </a:p>
          <a:p>
            <a:pPr lvl="2">
              <a:buNone/>
            </a:pPr>
            <a:r>
              <a:rPr lang="en-US" dirty="0" smtClean="0"/>
              <a:t>– Flat, lightweight displays with low power consumption</a:t>
            </a:r>
          </a:p>
          <a:p>
            <a:pPr lvl="2">
              <a:buNone/>
            </a:pPr>
            <a:r>
              <a:rPr lang="en-US" dirty="0" smtClean="0"/>
              <a:t>– New user interfaces due to small dimensions</a:t>
            </a:r>
          </a:p>
          <a:p>
            <a:pPr lvl="2">
              <a:buNone/>
            </a:pPr>
            <a:r>
              <a:rPr lang="en-US" dirty="0" smtClean="0"/>
              <a:t>– More bandwidth (per second? per space?)</a:t>
            </a:r>
          </a:p>
          <a:p>
            <a:pPr lvl="2">
              <a:buNone/>
            </a:pPr>
            <a:r>
              <a:rPr lang="en-US" dirty="0" smtClean="0"/>
              <a:t>– Multiple wireless techniques</a:t>
            </a:r>
          </a:p>
          <a:p>
            <a:r>
              <a:rPr lang="en-US" dirty="0" smtClean="0"/>
              <a:t>Technology in the background of mobile computing </a:t>
            </a:r>
          </a:p>
          <a:p>
            <a:pPr lvl="2">
              <a:buNone/>
            </a:pPr>
            <a:r>
              <a:rPr lang="en-US" dirty="0" smtClean="0"/>
              <a:t>– Device location awareness: computers adapt to their environment</a:t>
            </a:r>
          </a:p>
          <a:p>
            <a:pPr lvl="2">
              <a:buNone/>
            </a:pPr>
            <a:r>
              <a:rPr lang="en-US" dirty="0" smtClean="0"/>
              <a:t>– User location awareness: computers recognize the location of the user and react appropriately (call forwarding, service allocation)</a:t>
            </a:r>
          </a:p>
          <a:p>
            <a:r>
              <a:rPr lang="en-US" dirty="0" smtClean="0"/>
              <a:t>• “Computers” evolve</a:t>
            </a:r>
          </a:p>
          <a:p>
            <a:pPr lvl="2"/>
            <a:r>
              <a:rPr lang="en-US" dirty="0" smtClean="0"/>
              <a:t>– Small, cheap, portable, replaceable</a:t>
            </a:r>
          </a:p>
          <a:p>
            <a:pPr lvl="2"/>
            <a:r>
              <a:rPr lang="en-US" dirty="0" smtClean="0"/>
              <a:t>– Integration or disintegration?</a:t>
            </a:r>
            <a:endParaRPr lang="en-US" sz="15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3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</a:t>
            </a:r>
            <a:r>
              <a:rPr lang="en-US" i="1" dirty="0" smtClean="0"/>
              <a:t>Mobile Computing?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dirty="0" smtClean="0"/>
              <a:t> Aspects of mobility</a:t>
            </a:r>
          </a:p>
          <a:p>
            <a:pPr lvl="1"/>
            <a:r>
              <a:rPr lang="en-US" dirty="0" smtClean="0"/>
              <a:t>User mobility: users communicate “anytime, anywhere, with anyone”</a:t>
            </a:r>
          </a:p>
          <a:p>
            <a:pPr lvl="1"/>
            <a:r>
              <a:rPr lang="en-US" dirty="0" smtClean="0"/>
              <a:t>(example: read/write email on web browser)</a:t>
            </a:r>
          </a:p>
          <a:p>
            <a:pPr lvl="1"/>
            <a:r>
              <a:rPr lang="en-US" dirty="0" smtClean="0"/>
              <a:t>Device portability: devices can be connected anytime, anywhere to the network</a:t>
            </a:r>
          </a:p>
          <a:p>
            <a:endParaRPr lang="en-US" dirty="0" smtClean="0"/>
          </a:p>
          <a:p>
            <a:r>
              <a:rPr lang="en-US" b="1" dirty="0" smtClean="0"/>
              <a:t>Wireless</a:t>
            </a:r>
            <a:r>
              <a:rPr lang="en-US" dirty="0" smtClean="0"/>
              <a:t>     vs.   </a:t>
            </a:r>
            <a:r>
              <a:rPr lang="en-US" b="1" dirty="0" smtClean="0"/>
              <a:t>mobile</a:t>
            </a:r>
            <a:r>
              <a:rPr lang="en-US" dirty="0" smtClean="0"/>
              <a:t> Examples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× 		×      </a:t>
            </a:r>
            <a:r>
              <a:rPr lang="en-US" dirty="0" smtClean="0"/>
              <a:t> Stationary computer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× 		</a:t>
            </a:r>
            <a:r>
              <a:rPr lang="en-US" dirty="0" smtClean="0"/>
              <a:t>√      Notebook in a hotel </a:t>
            </a:r>
          </a:p>
          <a:p>
            <a:pPr lvl="2"/>
            <a:r>
              <a:rPr lang="en-US" dirty="0" smtClean="0"/>
              <a:t>√     		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√     mobile phone </a:t>
            </a:r>
          </a:p>
          <a:p>
            <a:pPr lvl="2"/>
            <a:r>
              <a:rPr lang="en-US" dirty="0" smtClean="0"/>
              <a:t>√       		√      Personal Digital Assistant (PDA)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4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What is </a:t>
            </a:r>
            <a:r>
              <a:rPr lang="en-US" i="1" dirty="0" smtClean="0"/>
              <a:t>Mobile Computing?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r>
              <a:rPr lang="en-US" dirty="0" smtClean="0"/>
              <a:t>• The demand for mobile communication creates the need for integration of wireless networks and existing fixed networks, such as </a:t>
            </a:r>
          </a:p>
          <a:p>
            <a:pPr lvl="1">
              <a:buNone/>
            </a:pPr>
            <a:r>
              <a:rPr lang="en-US" dirty="0" smtClean="0"/>
              <a:t>– Local area networks </a:t>
            </a:r>
          </a:p>
          <a:p>
            <a:pPr lvl="1">
              <a:buNone/>
            </a:pPr>
            <a:r>
              <a:rPr lang="en-US" dirty="0" smtClean="0"/>
              <a:t>– Wide area networks</a:t>
            </a:r>
          </a:p>
          <a:p>
            <a:pPr lvl="1">
              <a:buNone/>
            </a:pPr>
            <a:r>
              <a:rPr lang="en-US" dirty="0" smtClean="0"/>
              <a:t>– Internet: Mobile IP extension of the Internet protocol IP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5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Application Scenarios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 numCol="2"/>
          <a:lstStyle/>
          <a:p>
            <a:pPr eaLnBrk="1" hangingPunct="1">
              <a:buNone/>
            </a:pPr>
            <a:r>
              <a:rPr lang="en-US" dirty="0" smtClean="0"/>
              <a:t>• Vehicles</a:t>
            </a:r>
          </a:p>
          <a:p>
            <a:pPr eaLnBrk="1" hangingPunct="1">
              <a:buNone/>
            </a:pPr>
            <a:r>
              <a:rPr lang="en-US" dirty="0" smtClean="0"/>
              <a:t>• Smart mobile phone</a:t>
            </a:r>
          </a:p>
          <a:p>
            <a:pPr eaLnBrk="1" hangingPunct="1">
              <a:buNone/>
            </a:pPr>
            <a:r>
              <a:rPr lang="en-US" dirty="0" smtClean="0"/>
              <a:t>• Invisible computing</a:t>
            </a:r>
          </a:p>
          <a:p>
            <a:pPr eaLnBrk="1" hangingPunct="1">
              <a:buNone/>
            </a:pPr>
            <a:r>
              <a:rPr lang="en-US" dirty="0" smtClean="0"/>
              <a:t>• Wearable computing</a:t>
            </a:r>
          </a:p>
          <a:p>
            <a:pPr eaLnBrk="1" hangingPunct="1">
              <a:buNone/>
            </a:pPr>
            <a:r>
              <a:rPr lang="en-US" dirty="0" smtClean="0"/>
              <a:t>• Intelligent house or office</a:t>
            </a:r>
          </a:p>
          <a:p>
            <a:pPr eaLnBrk="1" hangingPunct="1">
              <a:buNone/>
            </a:pPr>
            <a:r>
              <a:rPr lang="en-US" dirty="0" smtClean="0"/>
              <a:t>• Meeting room/conference</a:t>
            </a:r>
          </a:p>
          <a:p>
            <a:pPr eaLnBrk="1" hangingPunct="1">
              <a:buNone/>
            </a:pPr>
            <a:r>
              <a:rPr lang="en-US" dirty="0" smtClean="0"/>
              <a:t>• Taxi/Police/Fire squad fleet</a:t>
            </a:r>
          </a:p>
          <a:p>
            <a:pPr eaLnBrk="1" hangingPunct="1">
              <a:buNone/>
            </a:pPr>
            <a:r>
              <a:rPr lang="en-US" dirty="0" smtClean="0"/>
              <a:t>• Service worker</a:t>
            </a:r>
          </a:p>
          <a:p>
            <a:pPr eaLnBrk="1" hangingPunct="1">
              <a:buNone/>
            </a:pPr>
            <a:r>
              <a:rPr lang="en-US" dirty="0" smtClean="0"/>
              <a:t>• Disaster relief and Disaster alarm</a:t>
            </a:r>
          </a:p>
          <a:p>
            <a:pPr eaLnBrk="1" hangingPunct="1">
              <a:buNone/>
            </a:pPr>
            <a:r>
              <a:rPr lang="en-US" dirty="0" smtClean="0"/>
              <a:t>• Games</a:t>
            </a:r>
          </a:p>
          <a:p>
            <a:pPr eaLnBrk="1" hangingPunct="1">
              <a:buNone/>
            </a:pPr>
            <a:r>
              <a:rPr lang="en-US" dirty="0" smtClean="0"/>
              <a:t>• Military / Security</a:t>
            </a:r>
          </a:p>
        </p:txBody>
      </p:sp>
      <p:sp>
        <p:nvSpPr>
          <p:cNvPr id="4" name="Cloud 3"/>
          <p:cNvSpPr/>
          <p:nvPr/>
        </p:nvSpPr>
        <p:spPr>
          <a:xfrm>
            <a:off x="5257800" y="3962400"/>
            <a:ext cx="2590800" cy="1752600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What is important?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6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Vehicles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 eaLnBrk="1" hangingPunct="1"/>
            <a:endParaRPr lang="en-US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1447800"/>
            <a:ext cx="7467600" cy="43282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7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Smart mobile phone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082675"/>
            <a:ext cx="8229600" cy="5775325"/>
          </a:xfrm>
        </p:spPr>
        <p:txBody>
          <a:bodyPr numCol="2"/>
          <a:lstStyle/>
          <a:p>
            <a:pPr>
              <a:buNone/>
            </a:pPr>
            <a:r>
              <a:rPr lang="en-US" dirty="0" smtClean="0"/>
              <a:t>• Mobile phones get smarter</a:t>
            </a:r>
          </a:p>
          <a:p>
            <a:pPr>
              <a:buNone/>
            </a:pPr>
            <a:r>
              <a:rPr lang="en-US" dirty="0" smtClean="0"/>
              <a:t>• Converge with PDA?</a:t>
            </a:r>
          </a:p>
          <a:p>
            <a:pPr>
              <a:buNone/>
            </a:pPr>
            <a:r>
              <a:rPr lang="en-US" dirty="0" smtClean="0"/>
              <a:t>• Voice calls, video calls</a:t>
            </a:r>
          </a:p>
          <a:p>
            <a:pPr>
              <a:buNone/>
            </a:pPr>
            <a:r>
              <a:rPr lang="en-US" dirty="0" smtClean="0"/>
              <a:t>• Email or instant messaging</a:t>
            </a:r>
          </a:p>
          <a:p>
            <a:pPr>
              <a:buNone/>
            </a:pPr>
            <a:r>
              <a:rPr lang="en-US" dirty="0" smtClean="0"/>
              <a:t>• Play games</a:t>
            </a:r>
          </a:p>
          <a:p>
            <a:pPr>
              <a:buNone/>
            </a:pPr>
            <a:r>
              <a:rPr lang="en-US" dirty="0" smtClean="0"/>
              <a:t>• Up-to-date localized information</a:t>
            </a:r>
          </a:p>
          <a:p>
            <a:pPr lvl="2">
              <a:buNone/>
            </a:pPr>
            <a:r>
              <a:rPr lang="en-US" dirty="0" smtClean="0"/>
              <a:t>Map</a:t>
            </a:r>
          </a:p>
          <a:p>
            <a:pPr lvl="2">
              <a:buNone/>
            </a:pPr>
            <a:r>
              <a:rPr lang="en-US" dirty="0" smtClean="0"/>
              <a:t>Finding Services </a:t>
            </a:r>
          </a:p>
          <a:p>
            <a:pPr lvl="2">
              <a:buNone/>
            </a:pPr>
            <a:r>
              <a:rPr lang="en-US" dirty="0" smtClean="0"/>
              <a:t>( Ask: Find the next Pizzeria, answer: “Hey, we have great Pizza!”)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• Stock/weather/sports info</a:t>
            </a:r>
          </a:p>
          <a:p>
            <a:pPr>
              <a:buNone/>
            </a:pPr>
            <a:r>
              <a:rPr lang="en-US" dirty="0" smtClean="0"/>
              <a:t>• Ticketing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200400"/>
            <a:ext cx="2362200" cy="3005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8</a:t>
            </a:fld>
            <a:endParaRPr lang="en-US" altLang="en-US" dirty="0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Invisible/ubiquitous/pervasive and wearable computing</a:t>
            </a:r>
            <a:endParaRPr lang="en-US" dirty="0" smtClean="0">
              <a:latin typeface="Times New Roman" pitchFamily="18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219200"/>
            <a:ext cx="8229600" cy="4937125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• Tiny embedded “computers”</a:t>
            </a:r>
          </a:p>
          <a:p>
            <a:pPr>
              <a:buNone/>
            </a:pPr>
            <a:r>
              <a:rPr lang="en-US" dirty="0" smtClean="0"/>
              <a:t>• Everywhere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10200" y="1752600"/>
            <a:ext cx="2390775" cy="209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6AC7CA0-2ED8-486B-B84D-57287EDC3AE4}" type="slidenum">
              <a:rPr lang="en-US" altLang="en-US" smtClean="0">
                <a:solidFill>
                  <a:srgbClr val="464653"/>
                </a:solidFill>
              </a:rPr>
              <a:pPr>
                <a:defRPr/>
              </a:pPr>
              <a:t>9</a:t>
            </a:fld>
            <a:endParaRPr lang="en-US" altLang="en-US">
              <a:solidFill>
                <a:srgbClr val="464653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2.xml><?xml version="1.0" encoding="utf-8"?>
<a:themeOverride xmlns:a="http://schemas.openxmlformats.org/drawingml/2006/main">
  <a:clrScheme name="Origin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755</Words>
  <Application>Microsoft Office PowerPoint</Application>
  <PresentationFormat>عرض على الشاشة (3:4)‏</PresentationFormat>
  <Paragraphs>156</Paragraphs>
  <Slides>20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20</vt:i4>
      </vt:variant>
    </vt:vector>
  </HeadingPairs>
  <TitlesOfParts>
    <vt:vector size="21" baseType="lpstr">
      <vt:lpstr>Origin</vt:lpstr>
      <vt:lpstr>Lecture 7: Mobile Computing</vt:lpstr>
      <vt:lpstr>Overview</vt:lpstr>
      <vt:lpstr>A computer in 2014?</vt:lpstr>
      <vt:lpstr>What is Mobile Computing?</vt:lpstr>
      <vt:lpstr>What is Mobile Computing?</vt:lpstr>
      <vt:lpstr>Application Scenarios</vt:lpstr>
      <vt:lpstr>Vehicles</vt:lpstr>
      <vt:lpstr>Smart mobile phone</vt:lpstr>
      <vt:lpstr>Invisible/ubiquitous/pervasive and wearable computing</vt:lpstr>
      <vt:lpstr>Intelligent Office and Intelligent House</vt:lpstr>
      <vt:lpstr>Meeting room or Conference</vt:lpstr>
      <vt:lpstr>Taxi / Police / Fire squad / Service fleet</vt:lpstr>
      <vt:lpstr>Disaster relief</vt:lpstr>
      <vt:lpstr> Disaster alarm</vt:lpstr>
      <vt:lpstr>Games</vt:lpstr>
      <vt:lpstr> Military / Security</vt:lpstr>
      <vt:lpstr>Mobile devices</vt:lpstr>
      <vt:lpstr> Effect of Device Portability: Challenges  </vt:lpstr>
      <vt:lpstr> Effect of Device Portability: Challenges </vt:lpstr>
      <vt:lpstr>Wireless networks in comparison to fixed networks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4: Mobile Computing</dc:title>
  <dc:creator>Najla</dc:creator>
  <cp:lastModifiedBy>L</cp:lastModifiedBy>
  <cp:revision>8</cp:revision>
  <dcterms:created xsi:type="dcterms:W3CDTF">2014-10-11T22:42:39Z</dcterms:created>
  <dcterms:modified xsi:type="dcterms:W3CDTF">2020-03-30T18:38:11Z</dcterms:modified>
</cp:coreProperties>
</file>