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3"/>
  </p:notesMasterIdLst>
  <p:sldIdLst>
    <p:sldId id="275" r:id="rId5"/>
    <p:sldId id="276" r:id="rId6"/>
    <p:sldId id="292" r:id="rId7"/>
    <p:sldId id="277" r:id="rId8"/>
    <p:sldId id="278" r:id="rId9"/>
    <p:sldId id="293" r:id="rId10"/>
    <p:sldId id="298" r:id="rId11"/>
    <p:sldId id="279" r:id="rId12"/>
    <p:sldId id="294" r:id="rId13"/>
    <p:sldId id="296" r:id="rId14"/>
    <p:sldId id="280" r:id="rId15"/>
    <p:sldId id="297" r:id="rId16"/>
    <p:sldId id="295" r:id="rId17"/>
    <p:sldId id="303" r:id="rId18"/>
    <p:sldId id="304" r:id="rId19"/>
    <p:sldId id="305" r:id="rId20"/>
    <p:sldId id="306" r:id="rId21"/>
    <p:sldId id="307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pPr>
              <a:defRPr/>
            </a:pPr>
            <a:fld id="{08FAE52D-DB8F-4469-A35B-8367F2B3BC5A}" type="datetimeFigureOut">
              <a:rPr lang="ar-SA"/>
              <a:pPr>
                <a:defRPr/>
              </a:pPr>
              <a:t>24/05/1436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ar-SA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pPr>
              <a:defRPr/>
            </a:pPr>
            <a:fld id="{F65BDF06-8746-4812-AAB8-78528D4E9085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308854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11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911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AFF739F-64CB-485E-B824-F3AB95AC93C8}" type="slidenum">
              <a:rPr lang="ar-SA" smtClean="0"/>
              <a:pPr/>
              <a:t>1</a:t>
            </a:fld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19839318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1003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8A076FB-0638-4419-BE2B-83974C7B2A82}" type="slidenum">
              <a:rPr lang="ar-SA" smtClean="0"/>
              <a:pPr/>
              <a:t>10</a:t>
            </a:fld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29175699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13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1013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168590B-4FC9-463D-BB96-5F7335D9FC5D}" type="slidenum">
              <a:rPr lang="ar-SA" smtClean="0"/>
              <a:pPr/>
              <a:t>11</a:t>
            </a:fld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11227763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1024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8899217-DC03-4201-BED8-2878F68D69F4}" type="slidenum">
              <a:rPr lang="ar-SA" smtClean="0"/>
              <a:pPr/>
              <a:t>12</a:t>
            </a:fld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17912296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61A1615-BA29-4D51-88E5-B4D7DE1FEFF7}" type="slidenum">
              <a:rPr lang="ar-SA" smtClean="0"/>
              <a:pPr/>
              <a:t>13</a:t>
            </a:fld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36114822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921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1558498-D1A1-4A0A-84EC-BFEDF38B5D13}" type="slidenum">
              <a:rPr lang="ar-SA" smtClean="0"/>
              <a:pPr/>
              <a:t>2</a:t>
            </a:fld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28928001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931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2F6D9DC-D22F-4ED1-B955-9E4213507C7D}" type="slidenum">
              <a:rPr lang="ar-SA" smtClean="0"/>
              <a:pPr/>
              <a:t>3</a:t>
            </a:fld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26481854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42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942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21F7B7A-E5F8-4E62-8387-A2499F32948A}" type="slidenum">
              <a:rPr lang="ar-SA" smtClean="0"/>
              <a:pPr/>
              <a:t>4</a:t>
            </a:fld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23852140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52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952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155073F-252A-44F7-A009-E6FDDF300AD0}" type="slidenum">
              <a:rPr lang="ar-SA" smtClean="0"/>
              <a:pPr/>
              <a:t>5</a:t>
            </a:fld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30976234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62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962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032E3C8-71D5-4A01-BFA5-DF8FB6C8043C}" type="slidenum">
              <a:rPr lang="ar-SA" smtClean="0"/>
              <a:pPr/>
              <a:t>6</a:t>
            </a:fld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410905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972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3844339-CCCC-48DD-B9FC-2434B1D012E4}" type="slidenum">
              <a:rPr lang="ar-SA" smtClean="0"/>
              <a:pPr/>
              <a:t>7</a:t>
            </a:fld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1097842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83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983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D9FFCA3-15EB-4254-B1A7-E4CED0A33C5E}" type="slidenum">
              <a:rPr lang="ar-SA" smtClean="0"/>
              <a:pPr/>
              <a:t>8</a:t>
            </a:fld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9350009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93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993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6608E49-7114-46EC-867D-A8645013F939}" type="slidenum">
              <a:rPr lang="ar-SA" smtClean="0"/>
              <a:pPr/>
              <a:t>9</a:t>
            </a:fld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13075384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tIns="0" bIns="0" anchor="t"/>
          <a:lstStyle>
            <a:lvl1pPr algn="l">
              <a:defRPr sz="4700"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386490-B95F-43C7-9F0A-9038B7D19888}" type="datetimeFigureOut">
              <a:rPr lang="en-US"/>
              <a:pPr>
                <a:defRPr/>
              </a:pPr>
              <a:t>3/14/2015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1DADDD-5F71-493E-A1F9-E1278E9F8B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E98668-2877-4C2E-87BC-CE83D89F3BC7}" type="datetimeFigureOut">
              <a:rPr lang="en-US"/>
              <a:pPr>
                <a:defRPr/>
              </a:pPr>
              <a:t>3/14/2015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6AF27-2311-4AA9-B084-C4522C40A2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invGray">
          <a:xfrm>
            <a:off x="6599238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ltGray">
          <a:xfrm>
            <a:off x="6648450" y="0"/>
            <a:ext cx="2514600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DBFBB1-DE0D-4C98-9A4B-3311AD6429F3}" type="datetimeFigureOut">
              <a:rPr lang="en-US"/>
              <a:pPr>
                <a:defRPr/>
              </a:pPr>
              <a:t>3/14/2015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013" y="6376988"/>
            <a:ext cx="38369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70E15-6A33-45E6-A4FF-36C3C46553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EAF39E-8774-4E7C-B4A8-C4A4892257CA}" type="datetimeFigureOut">
              <a:rPr lang="en-US"/>
              <a:pPr>
                <a:defRPr/>
              </a:pPr>
              <a:t>3/14/2015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38E25-1561-48E9-A0E3-3D9E997665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ltGray">
          <a:xfrm>
            <a:off x="0" y="0"/>
            <a:ext cx="9144000" cy="26019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invGray">
          <a:xfrm>
            <a:off x="0" y="2601913"/>
            <a:ext cx="9144000" cy="46037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tIns="0" rIns="91440" bIns="0" anchor="b"/>
          <a:lstStyle>
            <a:lvl1pPr algn="l">
              <a:defRPr sz="4700" b="1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9D6D76-392C-4BA1-91EA-194072FEFC86}" type="datetimeFigureOut">
              <a:rPr lang="en-US"/>
              <a:pPr>
                <a:defRPr/>
              </a:pPr>
              <a:t>3/14/2015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ECBE18-2B12-4B65-8F54-67EAD5AAA1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AC05A-C91A-40BC-A209-25A05DCF3048}" type="datetimeFigureOut">
              <a:rPr lang="en-US"/>
              <a:pPr>
                <a:defRPr/>
              </a:pPr>
              <a:t>3/14/2015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3ACA00-C704-4003-9349-3D7FCE9F8C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C625B1-7633-4D1E-933A-F89DBCF48659}" type="datetimeFigureOut">
              <a:rPr lang="en-US"/>
              <a:pPr>
                <a:defRPr/>
              </a:pPr>
              <a:t>3/14/2015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6677F-1727-4F17-8E29-F4AAC395F5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86F8B-089F-4A78-965D-31D7C67BB187}" type="datetimeFigureOut">
              <a:rPr lang="en-US"/>
              <a:pPr>
                <a:defRPr/>
              </a:pPr>
              <a:t>3/14/2015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59F4F2-15A5-48A2-80F3-A2C71783B4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DFA55-BDD3-4D25-94DD-EAD0BC0E4C5E}" type="datetimeFigureOut">
              <a:rPr lang="en-US"/>
              <a:pPr>
                <a:defRPr/>
              </a:pPr>
              <a:t>3/14/2015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F45D7-568E-469C-AD5B-B8A4026ACB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24B72-FAF3-4649-93D2-BA9711181476}" type="datetimeFigureOut">
              <a:rPr lang="en-US"/>
              <a:pPr>
                <a:defRPr/>
              </a:pPr>
              <a:t>3/14/2015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E0CA73-C6B8-45C2-97E7-B96A95E4B6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165100" y="1169988"/>
            <a:ext cx="2522538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18670-1BC2-4D6F-B546-759FCB3EFC78}" type="datetimeFigureOut">
              <a:rPr lang="en-US"/>
              <a:pPr>
                <a:defRPr/>
              </a:pPr>
              <a:t>3/14/2015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300" y="1169988"/>
            <a:ext cx="5194300" cy="201612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138" y="1169988"/>
            <a:ext cx="733425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8D6A31-D878-4EE2-ADD4-44A9F9CDD5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6688"/>
            <a:ext cx="9144000" cy="444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4000" cy="14335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0950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74825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defRPr/>
            </a:pPr>
            <a:fld id="{C21E32C3-1562-41AA-8119-1FF50A7DDDB4}" type="datetimeFigureOut">
              <a:rPr lang="en-US"/>
              <a:pPr>
                <a:defRPr/>
              </a:pPr>
              <a:t>3/14/2015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defRPr/>
            </a:pPr>
            <a:fld id="{2AE710F9-4844-4DE3-9BF8-EEB0163A25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29" r:id="rId2"/>
    <p:sldLayoutId id="2147483735" r:id="rId3"/>
    <p:sldLayoutId id="2147483730" r:id="rId4"/>
    <p:sldLayoutId id="2147483731" r:id="rId5"/>
    <p:sldLayoutId id="2147483732" r:id="rId6"/>
    <p:sldLayoutId id="2147483736" r:id="rId7"/>
    <p:sldLayoutId id="2147483737" r:id="rId8"/>
    <p:sldLayoutId id="2147483738" r:id="rId9"/>
    <p:sldLayoutId id="2147483733" r:id="rId10"/>
    <p:sldLayoutId id="2147483739" r:id="rId11"/>
  </p:sldLayoutIdLst>
  <p:txStyles>
    <p:titleStyle>
      <a:lvl1pPr algn="l" rtl="1" eaLnBrk="0" fontAlgn="base" hangingPunct="0">
        <a:spcBef>
          <a:spcPct val="0"/>
        </a:spcBef>
        <a:spcAft>
          <a:spcPct val="0"/>
        </a:spcAft>
        <a:defRPr sz="4500" b="1" kern="1200">
          <a:solidFill>
            <a:srgbClr val="FFAC00"/>
          </a:solidFill>
          <a:latin typeface="+mj-lt"/>
          <a:ea typeface="+mj-ea"/>
          <a:cs typeface="+mj-cs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4500" b="1">
          <a:solidFill>
            <a:srgbClr val="FFAC00"/>
          </a:solidFill>
          <a:latin typeface="Corbel" pitchFamily="34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4500" b="1">
          <a:solidFill>
            <a:srgbClr val="FFAC00"/>
          </a:solidFill>
          <a:latin typeface="Corbel" pitchFamily="34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4500" b="1">
          <a:solidFill>
            <a:srgbClr val="FFAC00"/>
          </a:solidFill>
          <a:latin typeface="Corbel" pitchFamily="34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4500" b="1">
          <a:solidFill>
            <a:srgbClr val="FFAC00"/>
          </a:solidFill>
          <a:latin typeface="Corbel" pitchFamily="34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4500" b="1">
          <a:solidFill>
            <a:srgbClr val="FFAC00"/>
          </a:solidFill>
          <a:latin typeface="Corbel" pitchFamily="34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4500" b="1">
          <a:solidFill>
            <a:srgbClr val="FFAC00"/>
          </a:solidFill>
          <a:latin typeface="Corbel" pitchFamily="34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4500" b="1">
          <a:solidFill>
            <a:srgbClr val="FFAC00"/>
          </a:solidFill>
          <a:latin typeface="Corbel" pitchFamily="34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4500" b="1">
          <a:solidFill>
            <a:srgbClr val="FFAC00"/>
          </a:solidFill>
          <a:latin typeface="Corbel" pitchFamily="34" charset="0"/>
        </a:defRPr>
      </a:lvl9pPr>
      <a:extLst/>
    </p:titleStyle>
    <p:bodyStyle>
      <a:lvl1pPr marL="438150" indent="-319088" algn="r" rtl="1" eaLnBrk="0" fontAlgn="base" hangingPunct="0">
        <a:spcBef>
          <a:spcPct val="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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0250" indent="-273050" algn="r" rtl="1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r" rtl="1" eaLnBrk="0" fontAlgn="base" hangingPunct="0">
        <a:spcBef>
          <a:spcPct val="20000"/>
        </a:spcBef>
        <a:spcAft>
          <a:spcPct val="0"/>
        </a:spcAft>
        <a:buClr>
          <a:srgbClr val="B58B80"/>
        </a:buClr>
        <a:buFont typeface="Arial" pitchFamily="34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025" indent="-182563" algn="r" rtl="1" eaLnBrk="0" fontAlgn="base" hangingPunct="0">
        <a:spcBef>
          <a:spcPct val="20000"/>
        </a:spcBef>
        <a:spcAft>
          <a:spcPct val="0"/>
        </a:spcAft>
        <a:buClr>
          <a:srgbClr val="C3986D"/>
        </a:buClr>
        <a:buFont typeface="Arial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5575" indent="-182563" algn="r" rtl="1" eaLnBrk="0" fontAlgn="base" hangingPunct="0">
        <a:spcBef>
          <a:spcPct val="20000"/>
        </a:spcBef>
        <a:spcAft>
          <a:spcPct val="0"/>
        </a:spcAft>
        <a:buClr>
          <a:srgbClr val="A19574"/>
        </a:buClr>
        <a:buFont typeface="Wingdings 3" pitchFamily="18" charset="2"/>
        <a:buChar char=""/>
        <a:defRPr lang="en-US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r" rtl="1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r" rtl="1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Rules of Precedence</a:t>
            </a:r>
            <a:b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</a:br>
            <a:endParaRPr lang="en-US" dirty="0" smtClean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/>
            <a:r>
              <a:rPr lang="en-US" smtClean="0"/>
              <a:t>The rules of precedence determine the </a:t>
            </a:r>
            <a:r>
              <a:rPr lang="en-US" b="1" smtClean="0"/>
              <a:t>order </a:t>
            </a:r>
            <a:r>
              <a:rPr lang="en-US" i="1" smtClean="0"/>
              <a:t>in which expressions are evaluated </a:t>
            </a:r>
            <a:r>
              <a:rPr lang="en-US" smtClean="0"/>
              <a:t>and </a:t>
            </a:r>
            <a:r>
              <a:rPr lang="en-US" i="1" smtClean="0"/>
              <a:t>calculated</a:t>
            </a:r>
            <a:r>
              <a:rPr lang="en-US" smtClean="0"/>
              <a:t>. </a:t>
            </a:r>
          </a:p>
          <a:p>
            <a:pPr algn="l" rtl="0" eaLnBrk="1" hangingPunct="1"/>
            <a:r>
              <a:rPr lang="en-US" smtClean="0"/>
              <a:t>The next table lists the default order of precedence. </a:t>
            </a:r>
          </a:p>
          <a:p>
            <a:pPr algn="l" rtl="0" eaLnBrk="1" hangingPunct="1"/>
            <a:r>
              <a:rPr lang="en-US" smtClean="0"/>
              <a:t>You can override the default order by using </a:t>
            </a:r>
            <a:r>
              <a:rPr lang="en-US" smtClean="0">
                <a:solidFill>
                  <a:schemeClr val="accent2"/>
                </a:solidFill>
              </a:rPr>
              <a:t>parentheses</a:t>
            </a:r>
            <a:r>
              <a:rPr lang="en-US" smtClean="0"/>
              <a:t> around the expressions you want to calculate first.</a:t>
            </a:r>
          </a:p>
          <a:p>
            <a:pPr algn="l" rtl="0"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0070C0"/>
                </a:solidFill>
              </a:rPr>
              <a:t>Example 11</a:t>
            </a:r>
            <a:endParaRPr lang="ar-SA" dirty="0">
              <a:solidFill>
                <a:srgbClr val="0070C0"/>
              </a:solidFill>
            </a:endParaRPr>
          </a:p>
        </p:txBody>
      </p:sp>
      <p:sp>
        <p:nvSpPr>
          <p:cNvPr id="50179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ar-SA" smtClean="0"/>
          </a:p>
        </p:txBody>
      </p:sp>
      <p:pic>
        <p:nvPicPr>
          <p:cNvPr id="50180" name="Picture 2"/>
          <p:cNvPicPr>
            <a:picLocks noChangeAspect="1" noChangeArrowheads="1"/>
          </p:cNvPicPr>
          <p:nvPr/>
        </p:nvPicPr>
        <p:blipFill>
          <a:blip r:embed="rId3"/>
          <a:srcRect l="26939" t="33333" r="23865" b="22917"/>
          <a:stretch>
            <a:fillRect/>
          </a:stretch>
        </p:blipFill>
        <p:spPr bwMode="auto">
          <a:xfrm>
            <a:off x="152400" y="1752600"/>
            <a:ext cx="8839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Sorting by Column Alias</a:t>
            </a:r>
            <a:b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</a:br>
            <a:endParaRPr lang="en-US" dirty="0" smtClean="0">
              <a:solidFill>
                <a:schemeClr val="accent1">
                  <a:satMod val="150000"/>
                </a:schemeClr>
              </a:solidFill>
            </a:endParaRPr>
          </a:p>
        </p:txBody>
      </p:sp>
      <p:pic>
        <p:nvPicPr>
          <p:cNvPr id="51203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27773" t="32465" r="24995" b="23061"/>
          <a:stretch>
            <a:fillRect/>
          </a:stretch>
        </p:blipFill>
        <p:spPr>
          <a:xfrm>
            <a:off x="533400" y="1801813"/>
            <a:ext cx="7823200" cy="414178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Sorting by Multiple Columns </a:t>
            </a:r>
            <a:b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</a:br>
            <a:endParaRPr lang="en-US" dirty="0" smtClean="0">
              <a:solidFill>
                <a:schemeClr val="accent1">
                  <a:satMod val="150000"/>
                </a:schemeClr>
              </a:solidFill>
            </a:endParaRPr>
          </a:p>
        </p:txBody>
      </p:sp>
      <p:pic>
        <p:nvPicPr>
          <p:cNvPr id="5222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25922" t="32465" r="25922" b="16472"/>
          <a:stretch>
            <a:fillRect/>
          </a:stretch>
        </p:blipFill>
        <p:spPr>
          <a:xfrm>
            <a:off x="354013" y="1600200"/>
            <a:ext cx="8180387" cy="48768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Select statement syntax with the (Where &amp; order by clauses)</a:t>
            </a:r>
            <a:endParaRPr lang="ar-SA" dirty="0">
              <a:solidFill>
                <a:schemeClr val="accent1">
                  <a:satMod val="150000"/>
                </a:schemeClr>
              </a:solidFill>
            </a:endParaRPr>
          </a:p>
        </p:txBody>
      </p:sp>
      <p:pic>
        <p:nvPicPr>
          <p:cNvPr id="53251" name="Picture 3"/>
          <p:cNvPicPr>
            <a:picLocks noChangeAspect="1" noChangeArrowheads="1"/>
          </p:cNvPicPr>
          <p:nvPr/>
        </p:nvPicPr>
        <p:blipFill>
          <a:blip r:embed="rId3"/>
          <a:srcRect l="24484" t="31250" r="43970" b="53125"/>
          <a:stretch>
            <a:fillRect/>
          </a:stretch>
        </p:blipFill>
        <p:spPr bwMode="auto">
          <a:xfrm>
            <a:off x="76200" y="1676400"/>
            <a:ext cx="8991600" cy="250348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39999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Comments on Using Logical operator (NOT)</a:t>
            </a:r>
            <a:endParaRPr lang="ar-SA" dirty="0"/>
          </a:p>
        </p:txBody>
      </p:sp>
      <p:sp>
        <p:nvSpPr>
          <p:cNvPr id="542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mtClean="0"/>
              <a:t>In term of syntax, generally, </a:t>
            </a:r>
            <a:r>
              <a:rPr lang="en-US" smtClean="0">
                <a:solidFill>
                  <a:srgbClr val="00B0F0"/>
                </a:solidFill>
              </a:rPr>
              <a:t>NOT</a:t>
            </a:r>
            <a:r>
              <a:rPr lang="en-US" smtClean="0"/>
              <a:t> comes between </a:t>
            </a:r>
            <a:r>
              <a:rPr lang="en-US" i="1" smtClean="0">
                <a:solidFill>
                  <a:srgbClr val="00B050"/>
                </a:solidFill>
              </a:rPr>
              <a:t>exper</a:t>
            </a:r>
            <a:r>
              <a:rPr lang="en-US" i="1" smtClean="0"/>
              <a:t> </a:t>
            </a:r>
            <a:r>
              <a:rPr lang="en-US" smtClean="0"/>
              <a:t>and  </a:t>
            </a:r>
            <a:r>
              <a:rPr lang="en-US" i="1" smtClean="0">
                <a:solidFill>
                  <a:srgbClr val="00B050"/>
                </a:solidFill>
              </a:rPr>
              <a:t>comparison operator</a:t>
            </a:r>
          </a:p>
          <a:p>
            <a:pPr algn="l" rtl="0"/>
            <a:endParaRPr lang="en-US" i="1" smtClean="0">
              <a:solidFill>
                <a:srgbClr val="00B050"/>
              </a:solidFill>
            </a:endParaRPr>
          </a:p>
          <a:p>
            <a:pPr algn="l" rtl="0"/>
            <a:r>
              <a:rPr lang="en-US" i="1" smtClean="0">
                <a:solidFill>
                  <a:srgbClr val="00B050"/>
                </a:solidFill>
              </a:rPr>
              <a:t>E.g </a:t>
            </a:r>
            <a:endParaRPr lang="ar-SA" i="1" smtClean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8200" y="3962400"/>
            <a:ext cx="7543800" cy="13843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>
            <a:spAutoFit/>
          </a:bodyPr>
          <a:lstStyle/>
          <a:p>
            <a:pPr>
              <a:defRPr/>
            </a:pPr>
            <a:r>
              <a:rPr lang="en-US" sz="2800" dirty="0"/>
              <a:t>Select </a:t>
            </a:r>
            <a:r>
              <a:rPr lang="en-US" sz="2800" dirty="0" err="1"/>
              <a:t>fname</a:t>
            </a:r>
            <a:r>
              <a:rPr lang="en-US" sz="2800" dirty="0"/>
              <a:t>, age</a:t>
            </a:r>
          </a:p>
          <a:p>
            <a:pPr>
              <a:defRPr/>
            </a:pPr>
            <a:r>
              <a:rPr lang="en-US" sz="2800" dirty="0" err="1"/>
              <a:t>Feom</a:t>
            </a:r>
            <a:r>
              <a:rPr lang="en-US" sz="2800" dirty="0"/>
              <a:t> </a:t>
            </a:r>
            <a:r>
              <a:rPr lang="en-US" sz="2800" dirty="0" err="1"/>
              <a:t>emp_table</a:t>
            </a:r>
            <a:endParaRPr lang="en-US" sz="2800" dirty="0"/>
          </a:p>
          <a:p>
            <a:pPr>
              <a:defRPr/>
            </a:pPr>
            <a:r>
              <a:rPr lang="en-US" sz="2800" dirty="0"/>
              <a:t>Where </a:t>
            </a:r>
            <a:r>
              <a:rPr lang="en-US" sz="2800" i="1" dirty="0" err="1">
                <a:solidFill>
                  <a:srgbClr val="00B050"/>
                </a:solidFill>
              </a:rPr>
              <a:t>dept_num</a:t>
            </a:r>
            <a:r>
              <a:rPr lang="en-US" sz="2800" dirty="0"/>
              <a:t> </a:t>
            </a:r>
            <a:r>
              <a:rPr lang="en-US" sz="2800" dirty="0">
                <a:solidFill>
                  <a:srgbClr val="00B0F0"/>
                </a:solidFill>
              </a:rPr>
              <a:t>NOT</a:t>
            </a:r>
            <a:r>
              <a:rPr lang="en-US" sz="2800" dirty="0"/>
              <a:t> </a:t>
            </a:r>
            <a:r>
              <a:rPr lang="en-US" sz="2800" i="1" dirty="0">
                <a:solidFill>
                  <a:srgbClr val="00B050"/>
                </a:solidFill>
              </a:rPr>
              <a:t>IN(1,2)</a:t>
            </a:r>
            <a:r>
              <a:rPr lang="en-US" sz="2800" dirty="0"/>
              <a:t>;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39999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Comments on Using Logical operator (NOT)</a:t>
            </a:r>
            <a:endParaRPr lang="ar-SA" dirty="0"/>
          </a:p>
        </p:txBody>
      </p:sp>
      <p:sp>
        <p:nvSpPr>
          <p:cNvPr id="552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mtClean="0"/>
              <a:t>This syntax is right for the operators (</a:t>
            </a:r>
            <a:r>
              <a:rPr lang="en-US" smtClean="0">
                <a:solidFill>
                  <a:srgbClr val="C00000"/>
                </a:solidFill>
              </a:rPr>
              <a:t>IN, Between.. And .., LIKE, IS NULl</a:t>
            </a:r>
            <a:r>
              <a:rPr lang="en-US" smtClean="0"/>
              <a:t>)</a:t>
            </a:r>
          </a:p>
          <a:p>
            <a:pPr algn="l" rtl="0"/>
            <a:r>
              <a:rPr lang="en-US" i="1" smtClean="0">
                <a:solidFill>
                  <a:srgbClr val="00B050"/>
                </a:solidFill>
              </a:rPr>
              <a:t>BUT </a:t>
            </a:r>
          </a:p>
          <a:p>
            <a:pPr algn="l" rtl="0"/>
            <a:r>
              <a:rPr lang="en-US" smtClean="0"/>
              <a:t>In case the symbolic comparison operator (&gt;,&lt;, &gt;=,&lt;=,=,&lt;&gt;) there will be an </a:t>
            </a:r>
            <a:r>
              <a:rPr lang="en-US" smtClean="0">
                <a:solidFill>
                  <a:srgbClr val="FF0000"/>
                </a:solidFill>
              </a:rPr>
              <a:t>error</a:t>
            </a:r>
          </a:p>
          <a:p>
            <a:pPr algn="l" rtl="0"/>
            <a:endParaRPr lang="en-US" i="1" smtClean="0">
              <a:solidFill>
                <a:srgbClr val="00B050"/>
              </a:solidFill>
            </a:endParaRPr>
          </a:p>
          <a:p>
            <a:pPr algn="l" rtl="0"/>
            <a:r>
              <a:rPr lang="en-US" i="1" smtClean="0">
                <a:solidFill>
                  <a:srgbClr val="00B050"/>
                </a:solidFill>
              </a:rPr>
              <a:t>E.g </a:t>
            </a:r>
            <a:endParaRPr lang="ar-SA" i="1" smtClean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4400" y="4724400"/>
            <a:ext cx="7543800" cy="13843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>
            <a:spAutoFit/>
          </a:bodyPr>
          <a:lstStyle/>
          <a:p>
            <a:pPr>
              <a:defRPr/>
            </a:pPr>
            <a:r>
              <a:rPr lang="en-US" sz="2800" dirty="0"/>
              <a:t>Select </a:t>
            </a:r>
            <a:r>
              <a:rPr lang="en-US" sz="2800" dirty="0" err="1"/>
              <a:t>fname</a:t>
            </a:r>
            <a:r>
              <a:rPr lang="en-US" sz="2800" dirty="0"/>
              <a:t>, age</a:t>
            </a:r>
          </a:p>
          <a:p>
            <a:pPr>
              <a:defRPr/>
            </a:pPr>
            <a:r>
              <a:rPr lang="en-US" sz="2800" dirty="0" err="1"/>
              <a:t>Feom</a:t>
            </a:r>
            <a:r>
              <a:rPr lang="en-US" sz="2800" dirty="0"/>
              <a:t> </a:t>
            </a:r>
            <a:r>
              <a:rPr lang="en-US" sz="2800" dirty="0" err="1"/>
              <a:t>emp_table</a:t>
            </a:r>
            <a:endParaRPr lang="en-US" sz="2800" dirty="0"/>
          </a:p>
          <a:p>
            <a:pPr>
              <a:defRPr/>
            </a:pPr>
            <a:r>
              <a:rPr lang="en-US" sz="2800" dirty="0"/>
              <a:t>Where </a:t>
            </a:r>
            <a:r>
              <a:rPr lang="en-US" sz="2800" i="1" dirty="0" err="1">
                <a:solidFill>
                  <a:srgbClr val="00B050"/>
                </a:solidFill>
              </a:rPr>
              <a:t>dept_num</a:t>
            </a:r>
            <a:r>
              <a:rPr lang="en-US" sz="2800" dirty="0"/>
              <a:t> </a:t>
            </a:r>
            <a:r>
              <a:rPr lang="en-US" sz="2800" dirty="0">
                <a:solidFill>
                  <a:srgbClr val="00B0F0"/>
                </a:solidFill>
              </a:rPr>
              <a:t>NOT</a:t>
            </a:r>
            <a:r>
              <a:rPr lang="en-US" sz="2800" dirty="0"/>
              <a:t> </a:t>
            </a:r>
            <a:r>
              <a:rPr lang="en-US" sz="2800" i="1" dirty="0">
                <a:solidFill>
                  <a:srgbClr val="00B050"/>
                </a:solidFill>
              </a:rPr>
              <a:t>&gt;3</a:t>
            </a:r>
            <a:r>
              <a:rPr lang="en-US" sz="2800" dirty="0"/>
              <a:t>;</a:t>
            </a:r>
            <a:endParaRPr lang="ar-SA" sz="2800" dirty="0"/>
          </a:p>
        </p:txBody>
      </p:sp>
      <p:grpSp>
        <p:nvGrpSpPr>
          <p:cNvPr id="5" name="Group 10"/>
          <p:cNvGrpSpPr>
            <a:grpSpLocks/>
          </p:cNvGrpSpPr>
          <p:nvPr/>
        </p:nvGrpSpPr>
        <p:grpSpPr bwMode="auto">
          <a:xfrm>
            <a:off x="3733800" y="5562600"/>
            <a:ext cx="381000" cy="533400"/>
            <a:chOff x="-1219200" y="4572000"/>
            <a:chExt cx="381000" cy="533400"/>
          </a:xfrm>
        </p:grpSpPr>
        <p:cxnSp>
          <p:nvCxnSpPr>
            <p:cNvPr id="6" name="Straight Connector 5"/>
            <p:cNvCxnSpPr/>
            <p:nvPr/>
          </p:nvCxnSpPr>
          <p:spPr>
            <a:xfrm flipH="1">
              <a:off x="-1219200" y="4572000"/>
              <a:ext cx="381000" cy="4572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-1143000" y="4572000"/>
              <a:ext cx="304800" cy="5334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39999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Comments on Using Logical operator (NOT)</a:t>
            </a:r>
            <a:endParaRPr lang="ar-SA" dirty="0"/>
          </a:p>
        </p:txBody>
      </p:sp>
      <p:sp>
        <p:nvSpPr>
          <p:cNvPr id="563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mtClean="0"/>
              <a:t>The Solution is to use NOT pefore the whole comparsion condition i.e.</a:t>
            </a:r>
          </a:p>
          <a:p>
            <a:pPr algn="l" rtl="0"/>
            <a:r>
              <a:rPr lang="en-US" smtClean="0">
                <a:solidFill>
                  <a:srgbClr val="00B0F0"/>
                </a:solidFill>
              </a:rPr>
              <a:t>NOT</a:t>
            </a:r>
            <a:r>
              <a:rPr lang="en-US" i="1" smtClean="0">
                <a:solidFill>
                  <a:srgbClr val="00B050"/>
                </a:solidFill>
              </a:rPr>
              <a:t>(exper  comparison operator)  </a:t>
            </a:r>
          </a:p>
          <a:p>
            <a:pPr algn="l" rtl="0"/>
            <a:r>
              <a:rPr lang="en-US" i="1" smtClean="0">
                <a:solidFill>
                  <a:srgbClr val="00B050"/>
                </a:solidFill>
              </a:rPr>
              <a:t>E.g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14400" y="4102100"/>
            <a:ext cx="7543800" cy="13843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>
            <a:spAutoFit/>
          </a:bodyPr>
          <a:lstStyle/>
          <a:p>
            <a:pPr>
              <a:defRPr/>
            </a:pPr>
            <a:r>
              <a:rPr lang="en-US" sz="2800" dirty="0"/>
              <a:t>Select </a:t>
            </a:r>
            <a:r>
              <a:rPr lang="en-US" sz="2800" dirty="0" err="1"/>
              <a:t>fname</a:t>
            </a:r>
            <a:r>
              <a:rPr lang="en-US" sz="2800" dirty="0"/>
              <a:t>, age</a:t>
            </a:r>
          </a:p>
          <a:p>
            <a:pPr>
              <a:defRPr/>
            </a:pPr>
            <a:r>
              <a:rPr lang="en-US" sz="2800" dirty="0" err="1"/>
              <a:t>Feom</a:t>
            </a:r>
            <a:r>
              <a:rPr lang="en-US" sz="2800" dirty="0"/>
              <a:t> </a:t>
            </a:r>
            <a:r>
              <a:rPr lang="en-US" sz="2800" dirty="0" err="1"/>
              <a:t>emp_table</a:t>
            </a:r>
            <a:endParaRPr lang="en-US" sz="2800" dirty="0"/>
          </a:p>
          <a:p>
            <a:pPr>
              <a:defRPr/>
            </a:pPr>
            <a:r>
              <a:rPr lang="en-US" sz="2800" dirty="0"/>
              <a:t>Where </a:t>
            </a:r>
            <a:r>
              <a:rPr lang="en-US" sz="2800" dirty="0">
                <a:solidFill>
                  <a:srgbClr val="00B0F0"/>
                </a:solidFill>
              </a:rPr>
              <a:t>NOT </a:t>
            </a:r>
            <a:r>
              <a:rPr lang="en-US" sz="2800" i="1" dirty="0">
                <a:solidFill>
                  <a:srgbClr val="00B050"/>
                </a:solidFill>
              </a:rPr>
              <a:t>(</a:t>
            </a:r>
            <a:r>
              <a:rPr lang="en-US" sz="2800" i="1" dirty="0" err="1">
                <a:solidFill>
                  <a:srgbClr val="00B050"/>
                </a:solidFill>
              </a:rPr>
              <a:t>dept_num</a:t>
            </a:r>
            <a:r>
              <a:rPr lang="en-US" sz="2800" dirty="0"/>
              <a:t> </a:t>
            </a:r>
            <a:r>
              <a:rPr lang="en-US" sz="2800" i="1" dirty="0">
                <a:solidFill>
                  <a:srgbClr val="00B050"/>
                </a:solidFill>
              </a:rPr>
              <a:t>&gt;3)</a:t>
            </a:r>
            <a:r>
              <a:rPr lang="en-US" sz="2800" dirty="0"/>
              <a:t>;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39999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Comments on ordering table using more than one column</a:t>
            </a:r>
            <a:endParaRPr lang="ar-SA" dirty="0"/>
          </a:p>
        </p:txBody>
      </p:sp>
      <p:sp>
        <p:nvSpPr>
          <p:cNvPr id="573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z="2400" i="1" smtClean="0">
                <a:solidFill>
                  <a:srgbClr val="00B050"/>
                </a:solidFill>
              </a:rPr>
              <a:t>Assume that we’ve created the following table:</a:t>
            </a:r>
          </a:p>
          <a:p>
            <a:pPr algn="l" rtl="0"/>
            <a:endParaRPr lang="en-US" sz="2400" i="1" smtClean="0">
              <a:solidFill>
                <a:srgbClr val="00B050"/>
              </a:solidFill>
            </a:endParaRPr>
          </a:p>
          <a:p>
            <a:pPr algn="l" rtl="0">
              <a:buFont typeface="Wingdings 2" pitchFamily="18" charset="2"/>
              <a:buNone/>
            </a:pPr>
            <a:endParaRPr lang="en-US" sz="2400" i="1" smtClean="0">
              <a:solidFill>
                <a:srgbClr val="00B050"/>
              </a:solidFill>
            </a:endParaRPr>
          </a:p>
          <a:p>
            <a:pPr algn="l" rtl="0"/>
            <a:r>
              <a:rPr lang="en-US" sz="2400" i="1" smtClean="0">
                <a:solidFill>
                  <a:srgbClr val="00B050"/>
                </a:solidFill>
              </a:rPr>
              <a:t>Then fill it with the values</a:t>
            </a:r>
          </a:p>
          <a:p>
            <a:pPr algn="l" rtl="0"/>
            <a:endParaRPr lang="en-US" sz="2400" i="1" smtClean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4400" y="2266950"/>
            <a:ext cx="7543800" cy="40005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>
            <a:spAutoFit/>
          </a:bodyPr>
          <a:lstStyle/>
          <a:p>
            <a:pPr>
              <a:defRPr/>
            </a:pPr>
            <a:r>
              <a:rPr lang="en-US" sz="2000" dirty="0"/>
              <a:t>Create table test2( col1 number(2), col2 number(2));</a:t>
            </a:r>
            <a:endParaRPr lang="ar-SA" sz="2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4000" y="3657600"/>
          <a:ext cx="6096000" cy="29667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col2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Col1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9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8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2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3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2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3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4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4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4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3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39999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Comments on ordering table using more than one column</a:t>
            </a:r>
            <a:endParaRPr lang="ar-SA" dirty="0"/>
          </a:p>
        </p:txBody>
      </p:sp>
      <p:sp>
        <p:nvSpPr>
          <p:cNvPr id="583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z="2400" i="1" smtClean="0">
                <a:solidFill>
                  <a:srgbClr val="00B050"/>
                </a:solidFill>
              </a:rPr>
              <a:t>The result of the query</a:t>
            </a:r>
          </a:p>
          <a:p>
            <a:pPr algn="l" rtl="0"/>
            <a:endParaRPr lang="en-US" sz="2400" i="1" smtClean="0">
              <a:solidFill>
                <a:srgbClr val="00B050"/>
              </a:solidFill>
            </a:endParaRPr>
          </a:p>
          <a:p>
            <a:pPr algn="l" rtl="0">
              <a:buFont typeface="Wingdings 2" pitchFamily="18" charset="2"/>
              <a:buNone/>
            </a:pPr>
            <a:endParaRPr lang="en-US" sz="2400" i="1" smtClean="0">
              <a:solidFill>
                <a:srgbClr val="00B050"/>
              </a:solidFill>
            </a:endParaRPr>
          </a:p>
          <a:p>
            <a:pPr algn="l" rtl="0"/>
            <a:endParaRPr lang="en-US" sz="2400" i="1" smtClean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4400" y="2286000"/>
            <a:ext cx="7543800" cy="10160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>
            <a:spAutoFit/>
          </a:bodyPr>
          <a:lstStyle/>
          <a:p>
            <a:pPr>
              <a:defRPr/>
            </a:pPr>
            <a:r>
              <a:rPr lang="en-US" sz="2000" dirty="0"/>
              <a:t>Select *</a:t>
            </a:r>
          </a:p>
          <a:p>
            <a:pPr>
              <a:defRPr/>
            </a:pPr>
            <a:r>
              <a:rPr lang="en-US" sz="2000" dirty="0"/>
              <a:t>From test2</a:t>
            </a:r>
          </a:p>
          <a:p>
            <a:pPr>
              <a:defRPr/>
            </a:pPr>
            <a:r>
              <a:rPr lang="en-US" sz="2000" dirty="0" err="1"/>
              <a:t>Oreder</a:t>
            </a:r>
            <a:r>
              <a:rPr lang="en-US" sz="2000" dirty="0"/>
              <a:t> by col2,col1;</a:t>
            </a:r>
            <a:endParaRPr lang="ar-SA" sz="2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62000" y="3505200"/>
          <a:ext cx="2514600" cy="29667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367972"/>
                <a:gridCol w="1146628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col2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Col1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4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3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4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4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3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8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2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9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2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3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8402" name="TextBox 5"/>
          <p:cNvSpPr txBox="1">
            <a:spLocks noChangeArrowheads="1"/>
          </p:cNvSpPr>
          <p:nvPr/>
        </p:nvSpPr>
        <p:spPr bwMode="auto">
          <a:xfrm>
            <a:off x="3429000" y="4008438"/>
            <a:ext cx="2209800" cy="1477962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And it’s NOT the same as ordering based on the last column (col2) which is:</a:t>
            </a:r>
            <a:endParaRPr lang="ar-SA">
              <a:solidFill>
                <a:srgbClr val="FF0000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943600" y="3505200"/>
          <a:ext cx="2514600" cy="29667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367972"/>
                <a:gridCol w="1146628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col2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Col1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4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4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4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3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3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8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2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9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3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2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609600" y="3810000"/>
            <a:ext cx="2819400" cy="8382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9" name="Rounded Rectangle 8"/>
          <p:cNvSpPr/>
          <p:nvPr/>
        </p:nvSpPr>
        <p:spPr>
          <a:xfrm>
            <a:off x="5791200" y="5715000"/>
            <a:ext cx="2819400" cy="8382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10" name="Rounded Rectangle 9"/>
          <p:cNvSpPr/>
          <p:nvPr/>
        </p:nvSpPr>
        <p:spPr>
          <a:xfrm>
            <a:off x="685800" y="5638800"/>
            <a:ext cx="2819400" cy="8382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11" name="Rounded Rectangle 10"/>
          <p:cNvSpPr/>
          <p:nvPr/>
        </p:nvSpPr>
        <p:spPr>
          <a:xfrm>
            <a:off x="5791200" y="3810000"/>
            <a:ext cx="2819400" cy="8382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chemeClr val="accent1">
                    <a:satMod val="150000"/>
                  </a:schemeClr>
                </a:solidFill>
              </a:rPr>
              <a:t>Rules of Precedence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774825"/>
          <a:ext cx="8229600" cy="4526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Order Evaluated 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Operator</a:t>
                      </a:r>
                      <a:endParaRPr lang="en-US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/>
                        <a:t>1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kern="0" spc="-1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Arithmetic operators </a:t>
                      </a:r>
                      <a:endParaRPr lang="en-US" sz="2400" b="0" kern="100" dirty="0">
                        <a:latin typeface="+mj-lt"/>
                        <a:ea typeface="MS Gothic"/>
                        <a:cs typeface="MS Gothic"/>
                      </a:endParaRPr>
                    </a:p>
                  </a:txBody>
                  <a:tcPr marL="114300" marR="114300" marT="114300" marB="11430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/>
                        <a:t>2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Concatenation operator</a:t>
                      </a:r>
                      <a:endParaRPr lang="en-US" sz="2400" b="0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/>
                        <a:t>3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Comparison conditions</a:t>
                      </a:r>
                      <a:endParaRPr lang="en-US" sz="2400" b="0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/>
                        <a:t>4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IS [NOT] NULL, LIKE, [NOT] IN</a:t>
                      </a:r>
                      <a:endParaRPr lang="en-US" sz="2400" b="0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/>
                        <a:t>5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[NOT] BETWEEN</a:t>
                      </a:r>
                      <a:endParaRPr lang="en-US" sz="2400" b="0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/>
                        <a:t>6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kern="0" spc="-1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NOT logical condition</a:t>
                      </a:r>
                      <a:endParaRPr lang="en-US" sz="2400" b="0" kern="100" dirty="0">
                        <a:latin typeface="+mj-lt"/>
                        <a:ea typeface="MS Gothic"/>
                        <a:cs typeface="MS Gothic"/>
                      </a:endParaRPr>
                    </a:p>
                  </a:txBody>
                  <a:tcPr marL="114300" marR="114300" marT="114300" marB="11430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/>
                        <a:t>7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kern="0" spc="-1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AND logical condition</a:t>
                      </a:r>
                      <a:endParaRPr lang="en-US" sz="2400" b="0" kern="100" dirty="0">
                        <a:latin typeface="+mj-lt"/>
                        <a:ea typeface="MS Gothic"/>
                        <a:cs typeface="MS Gothic"/>
                      </a:endParaRPr>
                    </a:p>
                  </a:txBody>
                  <a:tcPr marL="114300" marR="114300" marT="114300" marB="11430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/>
                        <a:t>8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OR logical condition</a:t>
                      </a:r>
                      <a:endParaRPr lang="en-US" sz="2400" b="0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Rules of Precedence (</a:t>
            </a:r>
            <a:r>
              <a:rPr lang="en-US" b="0" dirty="0" smtClean="0">
                <a:solidFill>
                  <a:schemeClr val="bg1"/>
                </a:solidFill>
              </a:rPr>
              <a:t>Example</a:t>
            </a: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)</a:t>
            </a:r>
            <a:b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</a:br>
            <a:endParaRPr lang="en-US" dirty="0" smtClean="0">
              <a:solidFill>
                <a:schemeClr val="accent1">
                  <a:satMod val="150000"/>
                </a:schemeClr>
              </a:solidFill>
            </a:endParaRPr>
          </a:p>
        </p:txBody>
      </p:sp>
      <p:pic>
        <p:nvPicPr>
          <p:cNvPr id="4301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27959" t="19286" r="24773" b="44475"/>
          <a:stretch>
            <a:fillRect/>
          </a:stretch>
        </p:blipFill>
        <p:spPr>
          <a:xfrm>
            <a:off x="228600" y="1905000"/>
            <a:ext cx="8839200" cy="3810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Rules of Precedence (</a:t>
            </a:r>
            <a:r>
              <a:rPr lang="en-US" b="0" dirty="0" smtClean="0">
                <a:solidFill>
                  <a:schemeClr val="bg1"/>
                </a:solidFill>
              </a:rPr>
              <a:t>Example</a:t>
            </a: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)</a:t>
            </a:r>
            <a:b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</a:br>
            <a:endParaRPr lang="en-US" dirty="0" smtClean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In the previews slide there are two conditions: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The first condition is that the job ID is AD_PRES and the salary is greater than $15,000. 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 The second condition is that the job ID is SA_REP. 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Based on the precedence rules, the SELECT statement reads as follows: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solidFill>
                  <a:srgbClr val="92D050"/>
                </a:solidFill>
              </a:rPr>
              <a:t>“</a:t>
            </a:r>
            <a:r>
              <a:rPr lang="en-US" dirty="0" smtClean="0">
                <a:solidFill>
                  <a:schemeClr val="accent2"/>
                </a:solidFill>
              </a:rPr>
              <a:t>Select the row if an employee is a president and earns more than $15,000, or if the employee is a sales representative</a:t>
            </a:r>
            <a:r>
              <a:rPr lang="en-US" dirty="0" smtClean="0"/>
              <a:t>.</a:t>
            </a:r>
            <a:r>
              <a:rPr lang="en-US" b="1" dirty="0" smtClean="0"/>
              <a:t>”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Rules of Precedence (</a:t>
            </a:r>
            <a:r>
              <a:rPr lang="en-US" b="0" dirty="0" smtClean="0">
                <a:solidFill>
                  <a:schemeClr val="bg1"/>
                </a:solidFill>
              </a:rPr>
              <a:t>Example</a:t>
            </a: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)</a:t>
            </a:r>
            <a:b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</a:br>
            <a:endParaRPr lang="en-US" dirty="0" smtClean="0">
              <a:solidFill>
                <a:schemeClr val="accent1">
                  <a:satMod val="150000"/>
                </a:schemeClr>
              </a:solidFill>
            </a:endParaRPr>
          </a:p>
        </p:txBody>
      </p:sp>
      <p:pic>
        <p:nvPicPr>
          <p:cNvPr id="45059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25922" t="32465" r="23143" b="24709"/>
          <a:stretch>
            <a:fillRect/>
          </a:stretch>
        </p:blipFill>
        <p:spPr>
          <a:xfrm>
            <a:off x="447675" y="1981200"/>
            <a:ext cx="8221663" cy="38862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Rules of Precedence (</a:t>
            </a:r>
            <a:r>
              <a:rPr lang="en-US" b="0" dirty="0" smtClean="0">
                <a:solidFill>
                  <a:schemeClr val="bg1"/>
                </a:solidFill>
              </a:rPr>
              <a:t>Example</a:t>
            </a: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)</a:t>
            </a:r>
            <a:b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</a:br>
            <a:endParaRPr lang="en-US" dirty="0" smtClean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In </a:t>
            </a:r>
            <a:r>
              <a:rPr lang="en-US" dirty="0" err="1" smtClean="0"/>
              <a:t>thepreviews</a:t>
            </a:r>
            <a:r>
              <a:rPr lang="en-US" dirty="0" smtClean="0"/>
              <a:t>  example, there are two conditions: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 The first condition is that the job ID is AD_PRES or SA_REP. 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The second condition is that salary is greater than $15,000.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 Based on the precedence rules, the SELECT statement reads as follows: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b="1" dirty="0" smtClean="0">
                <a:solidFill>
                  <a:srgbClr val="92D050"/>
                </a:solidFill>
              </a:rPr>
              <a:t>“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Select the rows if the employee is president or sales representative, and if the employee earn more than 15,000$ </a:t>
            </a:r>
            <a:r>
              <a:rPr lang="en-US" b="1" dirty="0" smtClean="0">
                <a:solidFill>
                  <a:srgbClr val="92D050"/>
                </a:solidFill>
              </a:rPr>
              <a:t>”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 dirty="0" smtClean="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Order by </a:t>
            </a:r>
            <a:r>
              <a:rPr lang="en-US" dirty="0" err="1" smtClean="0">
                <a:solidFill>
                  <a:schemeClr val="accent1">
                    <a:satMod val="150000"/>
                  </a:schemeClr>
                </a:solidFill>
              </a:rPr>
              <a:t>caluse</a:t>
            </a:r>
            <a:endParaRPr lang="ar-SA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47107" name="Text Placeholder 4"/>
          <p:cNvSpPr>
            <a:spLocks noGrp="1"/>
          </p:cNvSpPr>
          <p:nvPr>
            <p:ph type="body" idx="1"/>
          </p:nvPr>
        </p:nvSpPr>
        <p:spPr>
          <a:xfrm>
            <a:off x="741363" y="1828800"/>
            <a:ext cx="8021637" cy="685800"/>
          </a:xfrm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Sorting resulted rows</a:t>
            </a:r>
          </a:p>
        </p:txBody>
      </p:sp>
      <p:sp>
        <p:nvSpPr>
          <p:cNvPr id="481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/>
            <a:r>
              <a:rPr lang="en-US" smtClean="0"/>
              <a:t>SQL allows sorting resulted rows by using the </a:t>
            </a:r>
            <a:r>
              <a:rPr lang="en-US" b="1" smtClean="0">
                <a:solidFill>
                  <a:schemeClr val="accent2"/>
                </a:solidFill>
              </a:rPr>
              <a:t>ORDER BY </a:t>
            </a:r>
            <a:r>
              <a:rPr lang="en-US" smtClean="0">
                <a:solidFill>
                  <a:schemeClr val="accent2"/>
                </a:solidFill>
              </a:rPr>
              <a:t>clause </a:t>
            </a:r>
            <a:r>
              <a:rPr lang="en-US" smtClean="0"/>
              <a:t>in</a:t>
            </a:r>
            <a:r>
              <a:rPr lang="en-US" smtClean="0">
                <a:solidFill>
                  <a:schemeClr val="accent2"/>
                </a:solidFill>
              </a:rPr>
              <a:t>:</a:t>
            </a:r>
          </a:p>
          <a:p>
            <a:pPr lvl="1" algn="l" rtl="0" eaLnBrk="1" hangingPunct="1"/>
            <a:r>
              <a:rPr lang="en-US" b="1" smtClean="0">
                <a:solidFill>
                  <a:srgbClr val="92D050"/>
                </a:solidFill>
              </a:rPr>
              <a:t>ASC: </a:t>
            </a:r>
            <a:r>
              <a:rPr lang="en-US" smtClean="0"/>
              <a:t>ascending order (the default order) .(see </a:t>
            </a:r>
            <a:r>
              <a:rPr lang="en-US" b="1" smtClean="0">
                <a:solidFill>
                  <a:srgbClr val="0070C0"/>
                </a:solidFill>
              </a:rPr>
              <a:t>Example 10</a:t>
            </a:r>
            <a:r>
              <a:rPr lang="en-US" smtClean="0"/>
              <a:t>)</a:t>
            </a:r>
          </a:p>
          <a:p>
            <a:pPr lvl="1" algn="l" rtl="0" eaLnBrk="1" hangingPunct="1"/>
            <a:r>
              <a:rPr lang="en-US" b="1" smtClean="0">
                <a:solidFill>
                  <a:srgbClr val="92D050"/>
                </a:solidFill>
              </a:rPr>
              <a:t>DESC:</a:t>
            </a:r>
            <a:r>
              <a:rPr lang="en-US" smtClean="0"/>
              <a:t> descending order.(see </a:t>
            </a:r>
            <a:r>
              <a:rPr lang="en-US" b="1" smtClean="0">
                <a:solidFill>
                  <a:srgbClr val="0070C0"/>
                </a:solidFill>
              </a:rPr>
              <a:t>Example11</a:t>
            </a:r>
            <a:r>
              <a:rPr lang="en-US" smtClean="0"/>
              <a:t>)</a:t>
            </a:r>
          </a:p>
          <a:p>
            <a:pPr algn="l" rtl="0" eaLnBrk="1" hangingPunct="1"/>
            <a:r>
              <a:rPr lang="en-US" smtClean="0"/>
              <a:t>The ORDER BY clause comes last in the SELECT statement</a:t>
            </a:r>
          </a:p>
          <a:p>
            <a:pPr algn="l" rtl="0"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0070C0"/>
                </a:solidFill>
              </a:rPr>
              <a:t>Example 10</a:t>
            </a:r>
            <a:endParaRPr lang="ar-SA" dirty="0">
              <a:solidFill>
                <a:srgbClr val="0070C0"/>
              </a:solidFill>
            </a:endParaRPr>
          </a:p>
        </p:txBody>
      </p:sp>
      <p:pic>
        <p:nvPicPr>
          <p:cNvPr id="4915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25922" t="51514" r="24069" b="23061"/>
          <a:stretch>
            <a:fillRect/>
          </a:stretch>
        </p:blipFill>
        <p:spPr>
          <a:xfrm>
            <a:off x="193675" y="2209800"/>
            <a:ext cx="8797925" cy="25146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Trek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ppt/theme/themeOverride2.xml><?xml version="1.0" encoding="utf-8"?>
<a:themeOverride xmlns:a="http://schemas.openxmlformats.org/drawingml/2006/main">
  <a:clrScheme name="Trek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239EEA6C779743A6B726303D9CDA82" ma:contentTypeVersion="0" ma:contentTypeDescription="Create a new document." ma:contentTypeScope="" ma:versionID="2b54c09cfc82e1b2db1d627d9b6677b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295F5E22-13A2-4227-80CD-41DCB84D30C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557958F-2C96-42F0-944A-6F22D143D56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6BBD21F5-8A97-471B-9DD2-9270AA00D7FC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1725</TotalTime>
  <Words>602</Words>
  <Application>Microsoft Office PowerPoint</Application>
  <PresentationFormat>On-screen Show (4:3)</PresentationFormat>
  <Paragraphs>146</Paragraphs>
  <Slides>18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8" baseType="lpstr">
      <vt:lpstr>MS Gothic</vt:lpstr>
      <vt:lpstr>Arial</vt:lpstr>
      <vt:lpstr>Calibri</vt:lpstr>
      <vt:lpstr>Corbel</vt:lpstr>
      <vt:lpstr>Tahoma</vt:lpstr>
      <vt:lpstr>Times New Roman</vt:lpstr>
      <vt:lpstr>Wingdings</vt:lpstr>
      <vt:lpstr>Wingdings 2</vt:lpstr>
      <vt:lpstr>Wingdings 3</vt:lpstr>
      <vt:lpstr>Module</vt:lpstr>
      <vt:lpstr>Rules of Precedence </vt:lpstr>
      <vt:lpstr>Rules of Precedence</vt:lpstr>
      <vt:lpstr>Rules of Precedence (Example) </vt:lpstr>
      <vt:lpstr>Rules of Precedence (Example) </vt:lpstr>
      <vt:lpstr>Rules of Precedence (Example) </vt:lpstr>
      <vt:lpstr>Rules of Precedence (Example) </vt:lpstr>
      <vt:lpstr>Order by caluse</vt:lpstr>
      <vt:lpstr>Sorting resulted rows</vt:lpstr>
      <vt:lpstr>Example 10</vt:lpstr>
      <vt:lpstr>Example 11</vt:lpstr>
      <vt:lpstr>Sorting by Column Alias </vt:lpstr>
      <vt:lpstr>Sorting by Multiple Columns  </vt:lpstr>
      <vt:lpstr>Select statement syntax with the (Where &amp; order by clauses)</vt:lpstr>
      <vt:lpstr>Comments on Using Logical operator (NOT)</vt:lpstr>
      <vt:lpstr>Comments on Using Logical operator (NOT)</vt:lpstr>
      <vt:lpstr>Comments on Using Logical operator (NOT)</vt:lpstr>
      <vt:lpstr>Comments on ordering table using more than one column</vt:lpstr>
      <vt:lpstr>Comments on ordering table using more than one column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Restricting and Sorting Data</dc:title>
  <dc:creator>Hmra</dc:creator>
  <cp:lastModifiedBy>K AlSultan</cp:lastModifiedBy>
  <cp:revision>89</cp:revision>
  <dcterms:created xsi:type="dcterms:W3CDTF">2009-12-09T19:39:46Z</dcterms:created>
  <dcterms:modified xsi:type="dcterms:W3CDTF">2015-03-14T20:52:19Z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0x010100EF239EEA6C779743A6B726303D9CDA82</vt:lpwstr>
  </property>
</Properties>
</file>