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34"/>
  </p:notesMasterIdLst>
  <p:sldIdLst>
    <p:sldId id="297" r:id="rId2"/>
    <p:sldId id="258" r:id="rId3"/>
    <p:sldId id="256" r:id="rId4"/>
    <p:sldId id="265" r:id="rId5"/>
    <p:sldId id="269" r:id="rId6"/>
    <p:sldId id="268" r:id="rId7"/>
    <p:sldId id="266" r:id="rId8"/>
    <p:sldId id="272" r:id="rId9"/>
    <p:sldId id="276" r:id="rId10"/>
    <p:sldId id="279" r:id="rId11"/>
    <p:sldId id="277" r:id="rId12"/>
    <p:sldId id="280" r:id="rId13"/>
    <p:sldId id="281" r:id="rId14"/>
    <p:sldId id="298" r:id="rId15"/>
    <p:sldId id="282" r:id="rId16"/>
    <p:sldId id="278" r:id="rId17"/>
    <p:sldId id="283" r:id="rId18"/>
    <p:sldId id="284" r:id="rId19"/>
    <p:sldId id="275" r:id="rId20"/>
    <p:sldId id="288" r:id="rId21"/>
    <p:sldId id="285" r:id="rId22"/>
    <p:sldId id="286" r:id="rId23"/>
    <p:sldId id="287" r:id="rId24"/>
    <p:sldId id="271" r:id="rId25"/>
    <p:sldId id="289" r:id="rId26"/>
    <p:sldId id="290" r:id="rId27"/>
    <p:sldId id="291" r:id="rId28"/>
    <p:sldId id="294" r:id="rId29"/>
    <p:sldId id="292" r:id="rId30"/>
    <p:sldId id="293" r:id="rId31"/>
    <p:sldId id="295" r:id="rId32"/>
    <p:sldId id="296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CC"/>
    <a:srgbClr val="FF6699"/>
    <a:srgbClr val="FFB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A465827-D02F-4319-AEA3-077988F06E09}" type="datetimeFigureOut">
              <a:rPr lang="ar-SA" smtClean="0"/>
              <a:pPr/>
              <a:t>07/08/38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B4B50C0-A1A8-46F6-9F0A-FCA00D6F89B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20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A058-1862-42F2-9ED6-A1E16703B761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257F-8117-4DBF-9066-30147F30888E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DE487-6367-4DEB-A773-F2033062C886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340E-97F0-42B9-8234-7E3C06B65387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863-4DFD-4EBF-A7A9-8B51E41162A2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4BB90-043D-4DFB-A7F0-1E88169AB174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6E8B6-AD1B-4A41-82E1-9A5AA73DAD9F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E679-FE32-4922-A64A-B064AB8BC5AC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03B1-FA47-403D-9D99-459284EB3651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27B-C0EF-4B37-A28D-0DD138869015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A4418-7087-4C95-AD32-CC765D7982E7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5159A-A403-4F51-9F58-3B8C1D0D3D73}" type="datetime1">
              <a:rPr lang="ar-SA" smtClean="0"/>
              <a:pPr/>
              <a:t>07/08/38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1C59-30D9-4C6D-AAD7-596616691E0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ldosary.na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ass-design-wallpaper-hd-84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5800" y="609600"/>
            <a:ext cx="7772400" cy="5562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chemeClr val="tx1"/>
                </a:solidFill>
              </a:rPr>
              <a:t>Nada Al </a:t>
            </a:r>
            <a:r>
              <a:rPr lang="en-US" dirty="0" err="1" smtClean="0">
                <a:solidFill>
                  <a:schemeClr val="tx1"/>
                </a:solidFill>
              </a:rPr>
              <a:t>Dosary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hlinkClick r:id="rId3"/>
              </a:rPr>
              <a:t>Aldosary.na@gmail.com</a:t>
            </a:r>
            <a:endParaRPr lang="en-US" dirty="0" smtClean="0">
              <a:solidFill>
                <a:schemeClr val="tx1"/>
              </a:solidFill>
            </a:endParaRPr>
          </a:p>
          <a:p>
            <a:pPr rtl="0"/>
            <a:r>
              <a:rPr lang="en-US" b="1" dirty="0" smtClean="0">
                <a:solidFill>
                  <a:schemeClr val="tx1"/>
                </a:solidFill>
              </a:rPr>
              <a:t>http://ct1502.edublogs.org</a:t>
            </a:r>
            <a:endParaRPr lang="ar-SA" dirty="0" smtClean="0">
              <a:solidFill>
                <a:schemeClr val="tx1"/>
              </a:solidFill>
            </a:endParaRPr>
          </a:p>
          <a:p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133600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CT 1502</a:t>
            </a:r>
            <a:b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Planning and Design of Communication Networks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Local Area Networks (LANs) &amp; Networks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Inter-Connection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Chapter 5</a:t>
            </a:r>
            <a:endParaRPr lang="ar-S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7406640" cy="1752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133600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>
                <a:solidFill>
                  <a:srgbClr val="0070C0"/>
                </a:solidFill>
              </a:rPr>
              <a:t>LAN Connectivity</a:t>
            </a:r>
            <a:endParaRPr kumimoji="0" lang="ar-SA" sz="5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tworks-000051572140-3636kp-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LAN Connectivity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828800"/>
            <a:ext cx="662940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b="1" dirty="0"/>
              <a:t>LAN </a:t>
            </a:r>
            <a:r>
              <a:rPr lang="en-US" sz="2800" b="1" dirty="0" smtClean="0"/>
              <a:t>Channels</a:t>
            </a:r>
          </a:p>
          <a:p>
            <a:pPr algn="l" rtl="0">
              <a:buFont typeface="Arial" pitchFamily="34" charset="0"/>
              <a:buChar char="•"/>
            </a:pPr>
            <a:endParaRPr lang="en-US" sz="2800" b="1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Network Topology</a:t>
            </a:r>
          </a:p>
          <a:p>
            <a:pPr algn="l" rtl="0">
              <a:buFont typeface="Arial" pitchFamily="34" charset="0"/>
              <a:buChar char="•"/>
            </a:pPr>
            <a:endParaRPr lang="en-US" sz="2800" b="1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Structured </a:t>
            </a:r>
            <a:r>
              <a:rPr lang="en-US" sz="2800" b="1" dirty="0"/>
              <a:t>Cabling</a:t>
            </a:r>
            <a:endParaRPr lang="ar-SA" sz="28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tworks-000051572140-3636kp-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LAN Channels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447800"/>
            <a:ext cx="6629400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Wire channels: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Twisted Pair:</a:t>
            </a:r>
          </a:p>
          <a:p>
            <a:pPr lvl="2" algn="l" rtl="0">
              <a:buFont typeface="Arial" pitchFamily="34" charset="0"/>
              <a:buChar char="•"/>
            </a:pPr>
            <a:r>
              <a:rPr lang="en-US" sz="2800" dirty="0" smtClean="0"/>
              <a:t>Shielded</a:t>
            </a:r>
          </a:p>
          <a:p>
            <a:pPr lvl="2" algn="l" rtl="0">
              <a:buFont typeface="Arial" pitchFamily="34" charset="0"/>
              <a:buChar char="•"/>
            </a:pPr>
            <a:r>
              <a:rPr lang="en-US" sz="2800" dirty="0" smtClean="0"/>
              <a:t>Unshielded</a:t>
            </a:r>
          </a:p>
          <a:p>
            <a:pPr lvl="1" algn="l" rtl="0">
              <a:buFont typeface="Arial" pitchFamily="34" charset="0"/>
              <a:buChar char="•"/>
            </a:pPr>
            <a:endParaRPr lang="en-US" sz="2800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Coaxial Cable:</a:t>
            </a:r>
          </a:p>
          <a:p>
            <a:pPr lvl="2" algn="l" rtl="0">
              <a:buFont typeface="Arial" pitchFamily="34" charset="0"/>
              <a:buChar char="•"/>
            </a:pPr>
            <a:r>
              <a:rPr lang="en-US" sz="2800" dirty="0" smtClean="0"/>
              <a:t>Baseband</a:t>
            </a:r>
          </a:p>
          <a:p>
            <a:pPr lvl="2" algn="l" rtl="0">
              <a:buFont typeface="Arial" pitchFamily="34" charset="0"/>
              <a:buChar char="•"/>
            </a:pPr>
            <a:r>
              <a:rPr lang="en-US" sz="2800" dirty="0" smtClean="0"/>
              <a:t>Broadband </a:t>
            </a:r>
          </a:p>
          <a:p>
            <a:pPr lvl="1" algn="l" rtl="0">
              <a:buFont typeface="Arial" pitchFamily="34" charset="0"/>
              <a:buChar char="•"/>
            </a:pPr>
            <a:endParaRPr lang="en-US" sz="2800" b="1" dirty="0"/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Fiber optical cables</a:t>
            </a:r>
          </a:p>
          <a:p>
            <a:pPr lvl="2" algn="l" rtl="0">
              <a:buFont typeface="Arial" pitchFamily="34" charset="0"/>
              <a:buChar char="•"/>
            </a:pPr>
            <a:r>
              <a:rPr lang="en-US" sz="2800" dirty="0" smtClean="0"/>
              <a:t>Different types</a:t>
            </a:r>
          </a:p>
          <a:p>
            <a:pPr lvl="2" algn="l" rtl="0">
              <a:buFont typeface="Arial" pitchFamily="34" charset="0"/>
              <a:buChar char="•"/>
            </a:pPr>
            <a:r>
              <a:rPr lang="en-US" sz="2800" dirty="0" smtClean="0"/>
              <a:t>High speed networks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20482" name="AutoShape 2" descr="data:image/jpeg;base64,/9j/4AAQSkZJRgABAQAAAQABAAD/2wCEAAkGBxETEhUUEhQTFhUXFRwZGBgYFR4dGRgeHRocFxUaHxkgHDQsGB4lHBoYITEiJSktLi4uFyE1ODMsNygtLisBCgoKDg0OGxAQGzMmICUsLCw0ODg1Ly8sLDQsLCwsLCwvLDQsLywsLCwsLCwsLC8sLCwsLCwsLCwsLCwsLCwsLP/AABEIAMEAqgMBEQACEQEDEQH/xAAbAAEAAgMBAQAAAAAAAAAAAAAABAUCAwYBB//EAEIQAAEDAgMDCAcGBAUFAAAAAAEAAgMEEQUSITFBUQYTFCJSYXGRFTJTgZKx0SNCcqGiwRYz4fBDYnOCsiREY7PC/8QAGwEBAAMBAQEBAAAAAAAAAAAAAAIDBAEFBgf/xAA1EQACAQIEAwQIBwEBAQAAAAAAAQIDEQQSITETFFFBUqHRFSIyYXGBkfAFM0JTscHhI/EG/9oADAMBAAIRAxEAPwD7igCAIAgCAIAgCAIAgCAIAgCAIAgCAICgxjlI2NwihaZpzsY3d3ngO86fJZ6ldJ5Y6s1UsK5LPPSJIwGkqW531Mgc59vs2+rHbcD948dgUqUZq7m9/AjXnTdo01ou3tZbq4zhAEAQBAEAQBAEAQBAEAQBAEAQBAEBT4ryhhhBAOdw3A6Dxdu+fcsdfG06SdtX97s2UMFUq+5ffYUFPU11aS1ruaiJ6zwzQDg0k9YrHh6+IxMn2R6/e5trUsPhkr6y6efQ6fCMHhpmkRt1OrnnV7zxc7evUp0o01ZHl1a06rvL/EY1WO00bmsdI3M5waBfeTYfmuSrQi7NnY4epJNpbFkrSkIDmeZp+I8l5+WkW3Y5mn4jyTLSF2OZp+I8ky0hdjmafiPJMtIXZuNHmY3mnuaATfKbX2LdhXGMdDNWjKTWph6Nl9rJ8Z+q0510KeHLqPRsvtZPjP1TOug4cuo9Gy+1k+M/VM66Dhy6muegmDSRM8EAkEuNhbVHJNWsdUJJ3bMzPU9sb95+ioNFzA1cw/xWfF/RRcordklGT7DE10w2ystxzaDx02cVx1IJXudVObdkjTNjL2/4zHfhcT+eVVc1R7yLuUrd1keXlBMGktzPI3NBufDqqEsbSS0d/kThgasmk7L4s103KSc3Lw+K294IB8h/feorH0v1XXxRZU/DqkbZGpfBli1887NHBzDvu4A+/KLrQnCtHTVGRqdGWujNPoIusS2LTZ1jYa8LKHKUO6izm66/UyZWPqoonPzNysaTYOtoOFxZXSahG/QphFzkl2s1QCedgzOjGb7hk194G3wUVKM1qTlGVOWhjTcnJY3F8QhY87XXJcfeQuxpQi7pCdepNWk9CVVwVwZZrruuNR467VMqLuHNlF9thfxtqgOHXil4QBAEBc4dLlib+J37L1MEvU+ZmruzJHSlsylOcdKTKM46UmUZzXU1PUdbsn5LjVlc6pXdiKYKqZhbkbFmFi4m5sdthuWHNVqRs42PQUaNKea97GrD+TbYHF0kjDpYC1h423rlOhGm7yZLEY3PGy0J3Nwu0zX42uPHerv+c7oxwqtO6ZWV0FGPvVB/DIcvxONvzWCthqHV/Jv+9DUvxOcOxP5IrJZ6MbI3O/HO4n4WjXzWZ0cP0v8AFsrf4zW7LL5IkUMjr3hpIe5z2EDzL9fJaKVBJ3hTXzRXLH4qp2/0dO6vkERMjo4zY6jYNNNq9HVR9Z2IXdtTmMKriZs0kzdDqfWzbtl7rz6U3nu5GWEvWu2dRVV1HzTjI9hZYBwJ3EhoBadguRtW6VWnld3obqN5zSp7kJnJagkGaEFl98Ujm/kDbzCr5elL2fA1vF14u0tfirmP8NVEf8itlHASNa4flb5LnLyXsyO81Tl7dNfLTzOkhaQ0BxuQBc8TvK0rYxNpvQzXThwK8UvCAIAgN09aI4o773P/ACy/Vex+HRzQfxMGMnlaIvpkL0OGZOKe+mQnDHGPPTIThjjHoxYO0G/TzUZU3ldjsat2kXcDHRi8krjbaSbNCw0qTW7uzWtN2Qp8ZjddrSNdMzr2+WqsqUqjVkiLqJ6IwysynnJiG262VliB97XXdfcqFhZNWb3FlbVmELMIO2Yk8XuP7hSX4fbeNzi4HUs6UYePUnhH+9gKsVBx2j4FsZ01s0WtNBA71Xh/g8H5I01uWJp7Et1JGRYsaR3gH5qLSe4aT3K2r5MUkm2MNPFpt8lTLDU5dhXKjB9hX0vJGKOVrjIXRi/2bwDfSw7j5blXHCKMr30Iwo5JKSexprcDp4yX0tR0d4+4Dmj77x7W+63guTpQi7wlZ+H0PXhiJzVqkcy8fqRqHlqWOLKgxOtsfG8EO/27R4Ee9RhirO0ic8DmWaF/gzp8GxVtQ0ua17QDbrNIvpe4vtC1U6imroxVqLpOzZYKwpOQ6GvL4ZbcdDThi46GnDFx0NOGLmNbSMyMDtOs+3vyL08DeMH8THi0m1chdDi4hbszMeSI6HFxCZmMkR0OLiEzMZInj6KKx13LjbasSjGKkma8QpZKVgyvdNHe2WaziOFiAF5jz0VeLv8AE9VZKrtJWMcMdSStJlDI3A2I5zKDwIBPir6WLcl6zsU1MKk9ESZxQuGXpAsdLNmaSQdCBtubblNYmK1uiHLt6WZpfyYw93qzzsNvvjq+Zj081Zzz93iQ5Fe/wNX8FMcLxzZxxaWu+SmsY32Ig8GupHl5ESDVsmo2ZmFv53U1i12og8I+xnrK7E6PbmfGN5GdvxbWqVqNXbcjetS32NY5TzzSWzhmY6ZpLMHdmts8V3gRiuo48pPofSaQOytJDb2F7G49x3rA9zetivfyXpHPL3xB7nEuOYki5N9Gk2HuVDoU27tGlYqrGKinYsaagij/AJcbG/haArFCK2RVKpKW7JCkQCAr+gO7Tfh/qqOE+pLMOgO7Tfh/qnCfUZh0B3ab8P8AVOE+ozDoDu034f6pwn1GYj12BNlDQ97hlvbLYXvbbe/BaKMnTTRRWpKpa7In8Ix+1l/T9FdzD6FPKR6sfwjH7WXzb9E5h9BykerH8Ix+1l/T9E5h9BykerMo+SkQIPOSmxBsSNe7YjrtrY6sLFO92W3o+P8AzfEfqqLmnKjRPgVO/wBeMO8VxpPc6rrYgS8iqB2vM2P+V7h8iq3Rg+wsVWa7SvquRABvBNUM7hKf32qLw8extHeM+1Igy4HVg61Bd/qxAn3OvfyXODLvHeLHoSsOp6+I9WeMje12ZzT5m7fcV2MKi7TjnB9hY8oOUzqZjHGIOzaHr2ANvw6qVSpkWxynDOUuG4dS4i10uTmXh5DhGdulwTcW1vw3K/D4ybiUV8JC5Lr4X4dE19M6aRgP2jHWeA222wtlF7ahRxOIajmyluDwsZTUM1vvY20ONYhUNzQxU+U7+dsfKzljhVqzV4pG6dDD03aTf0/8JlPHihc3O6na24zDUm2+xAG5TSr31aK5PDJaJ3OiWkxhAEAQBAEAQBAEAQBAEAQBAEB4QgMDA3sjyQHN8p+SDagZo5HMftykkxuI2XbuPeFRVo59Uy2nVy7o53DeUE9C/mauEAcQ2wI7TXb/AO9ipjUlTdpItlTU1eJ9Bw+tjmjD4yHMP9kLXGSkrozNOLsyir+Tj43mahcI33u6I/y38bdh35cQs86Di81PR+BshiVJZK2q69q8yVgXKETOMUjXRzt9aNwsfHw79nep0q6k8r0ZCvhnBZou8epeK8yhAeEoDnqflZG6ITlhERDCHhzXNs57WWdlPVcMwJae+17FATRyhpiM3ODLlvsOa+bJlyWzZswta176WQGP8R013dfqhsbg4AnNzheA0Aalw5t1xbT3FAMP5SU0wjyyC8jczRusblvWGgJAJAvcjUIDPC8egqHyNidmEbGPLtjSHmQNtfbpGTfYQ4EXQGDeUtIWZxKC29tGuJOmYENDbluXXMBawvdAaH8raUc91rmIONh98Nj53qu2EluoF72F9mqAsKbF4HyGNrwXgerrutmAOxxFxcAki+tkBOQBAEAQBAEAQEPFMMiqGGOZgc0+Y7wdx8FGUVJWZKMnF3RzctJNhxL4c0lLe7mWu6LiRb1m/mO8LLKMqLzR1j/Btg4YhZZaS7Oj/wB/k6bDsQjnYHxuBBG4rTCamrox1KcqbtJG/m25s1hmta9tbbbX4KVle5G7tYzXTgQHj23BGouN21Ac1FyWdnD5JWFwyDMyHI6TJIyXNL1yJH3ZYEBoGdxtrYAbK7kuJHmTnLOvmbdl2g58+oDhmGpFgQe8IDGn5LGMh8crWyDIQeaGS7edzEsDhcETO+9cWGp1QEek5FNZYOlD2mxfmjGZzg3Ldrg6zARY2yk3GhCAscNwJzOd52XnRJDHBYMyWZHzlthN3HnDc6ajQDYAIk/Jqd7WtdVXyDK0cz1coaWgloeM0mt8xOX/ACIDW3kg7m3xGovG4HTmhmDjB0e+bNq23Wy2vffbRATcM5OCGbOHNLQXOaMnWBf6135tRtsA0HXUlAXqAIAgCAIAgCAIAgObqMAkimEtG4MDnfaRO9Q32ub2TvI2HuOqzOi4yzUzZHERnDJVV+j7fgdIFpMYQBAEAQBAEAQBAEAQBAEAQBAEAQBAEAQBAEAQBAEAQBAEAQBAEAQBAEAQBAEAQBAEAQBAEAQGD5Gi1yBc2FztPAcVxtI6k3sZrpwIAgCAIAgCAIAgCAIAgCAIAgCAIAgCAICvxnF4qdmZ51PqtG1x3ADeq6lVU1dl1GjKq7IqcOwqWokFRWXFjeOG+jeDn22neBu33KphTlN56n0L6laNOPDpfN+R0y1GIIAgCAIAgCAIAgCAIAgCAIAgCAIAgPHOA1OgQJXOXxvlN/h03WcdA4C/wjf47PFeVicf+ijq396eex6mGwH662i+9/u5uwHAnZukVRL5vuBxuIxa2g2Zu9acLRnZTre1/H+lOJxEfy6Okf5/w6NbDCEAQBAEAQBAEAQBAEAQBAEAQBACUBAxDFoomlxN7cPJVVqqpQc5FlGk6s1CJX0nKaOQE3awDtO1WejjYVE29F7zRWwc6bS3fwNlTG2pbfnHFm4MIyk8dnW9+ncrZ0o11fNp7tiuFWdB+zr79z3C8LiguWBxcdrnau8L20CUcLTo6xWvXtFbFVK2knp07CTX1UrWXhjMr7jqZmtuN5u6w0V03JL1VcrpRjKVpuyKip5Q1jBd9CWjvqIR/wDazyrVI7w8Uao4ajLRVPB+RowzljLO7LHSPcb6ua9pYBxz3t7rqNPFSm7KJKrgo01eU/P6HXrYeeVfTp/ZD4j9F4/PYv8AaX1fkaOHT7w6dP7IfEfonPYv9pfV+Q4dPvDps/sh8R+ic9i/2l9X5Dh0+8Omz+yHxH6Jz2L/AGl9X5Dh0+8OnT+yHxH6Jz2L/aX1fkOHT7w6dP7IfEfonPYv9pfV+Q4dPvDp0/sh8R+ic9i/2l9X5Dh0+8Omz+yHxH6Jz2L/AGl9X5Dh0+8Omz+yHxH6Jz2L/aX1fkOHT7xnHXvGsrQxuguLnUkAC1uJWjC4mvUnapCy+N/6RCcIRV0yZ0hvH8ivQKiC/HIrgMzPcdgaLf8AIhZuag3aOr++tjQsNO15aL76XIs2LVR9Smt3ukZ8g791XKtiP00/FeZZGlh/1VPB+RXVbcRl+4QODXMaPPMSqZvGyWit9P8AS6CwS3d/r/h5DyYnf/Nexvm8/q0/JQ5KvU/Ml/f86eBN42jD8uP9fxr4lpR8mYGWLs0hHa9X4Rp5rTTwFKNnLX47fTYz1MfVlotPhv8AUt3vawXJDWjjoAtl1FGJvtZGp8SjkJEbgSNv971GNSMtmRU09jTisNRIGiCVrNesS2+nd3+9cqRm/Zdi+jKnF3mrkOn5KQXzTl9Q/jIer7ox1fMFVxw8d5a/EuljJ2tD1V7vPcvY4w0WaABwAsFoSsZW29zJDhw/pGXtlfnXpDE99nscGHQekZe2U9IYnvscGHQekZe2U9IYnvscGHQekZe2U9IYnvscGHQekZe2U9IYnvscGHQekZe2U9IYnvscGHQekZe2U9IYnvscGHQekZe2U9IYnvscGHQekZe2U9IYnvscGHQ1VuIy808l17BpF/xtXpfhmOxDqSvK9otkZUKTaUtFc24Lz9SDmlyN35WOuf8AcRlHmvoKEsTXj67UV7k7/XYzSqYOEv8AknJrrt/GpNrKWnpW841mYjS7pDcX02DRWcvTw6zxXiUYnHVZx9bY0UnKhpB6gvuDGkk+O1Thi090YY109xPjVa71I5GjjkaPzd9ElUrS9lW+/eHOo9kR7Vz/AFnlvi8k+TLBcVOvLd2+/ccyVXuyVSYLISC+SZ34btHmNVZHDW9qTZNUerLDFaGYxFjYs9xbWSxHA3O0+9TqxbhlSuSqJ5bJXOeoXVFKczqVxO9xBd5EGw8lihnpO7iZo5obxL3DOV8Mjgx45s9+zw7vetNPFRk7PQ10HKtfKtjomPBFwQR3LVe5JqxkgCA+er8uPdCAIAgCAIAgCAIDCpD+bdzbQ5/UyggEE84ywsdq93/51ReMtLbK/wCUYsf+ToW+Gy1zrc/Cxre6QNPkL2X3U40l7LPIhKr+pFpVRU7Wl74g8gXIJzEcbZv2VHCjJ6lkkrXaIlFyroyQ1oDO+wA2XVzw8orYrjWg3YnHlLS+08gXf8QVxUp9CfFh1Nzcbp+3bxY4fMLnDkd4kepthxWncbNljJ4ZhdccJLsOqcX2kwFRJHhcBtIQEKuoqeRpEsbHN2m7dlt991uKhKEZLVE6c5Qd4OzORqpKanN6WtyHdG8l7DvsCdfzI8Vjk4Q9idvE9KKqVfzKd/fsybhnK6Rws+B73f8AiY8395YB+anTxMnuiqpg4p6St8beZfw4i4tBMMrSQCQW6jTYtCm2tmZHSSdsyOf9GFfE+jWb+MPRhT0axxh6MKejWOMPRhT0axxh6MKejWOMPRhT0axxh6MKejWOMPRhT0axxh6MKejWOMaa/CM0T2kubfKAW6m+dpbbvvYL0vwrA5KzfuZVWraHlLUGnZ9s6R7QdHSAttwFxt96+lXqLVmJ+s9ESG4tTzA2iZIBts0nbxKnCp3WRnDvI1uw6mP/AGQ9zHD5FW8ap1KuBT6GiXBKc7KVzfAP+q7x6nU5y9PoaByeh3Qy+7P9U5ip1OcvT6fyenAIdphlPjn929OYqdRy9PoWdA58YLWxSNbwOY/NyrlJyd2WxioqyOfo6jLVWfM5gY64v1ideF9m6wue5aYyzwehmlHLJan0SneyRt2uDmnh8llaa0Zqi09UeU2GwRi0cUbfwsA+QUIwjHZFkqs5e02yUApEAgI3Rj2v0hZOWl3vBFmddB0Y9r9ITlpd7wQzroOjHtfpCctLveCGddB0Y9r9ITlpd7wQzroOjHtfpCctLveCGddB0Y9r9ITlpd7wQzroOjHtfpCctLveCGddB0Y9r9ITlpd7wQzroOjHtfpCctLveCGddDJlPxII4ZR7lZTouDu3f5IjKSfYa67DYZmlkjA5p3XI8NhV0oqSszibTuijHJMQ5jRyc3m2teM7NNm+481UqWX2Cx1M3tEF9ViNOftIg5vai6zfezaPJcz1I7oZYPZk/C+WEUhykC/AHrDxY4A/DmXY10w6TR0EFUx/quBPDYR7jqFammVtNG5dOBAV+J4LTzttLG08HDRw8HBThUlDZkJ04z3RzrOTlTSP52mfzrQf5TjYlttQDsJ8bbFzE1qkorIl7/eTwlClGT4jfu93xLvCOUEU/V1ZKPWjeLOB8D/fis9OtGemzNFXDSp67rqW6uM4QBAEAQBAEAQBAEAQBAEAQBAU2Mcm6efVzG5uNv3Go9yjKEZbolGco7M5+Xk5LHoyZ4A2Nf1gPwvBDme4qp0ejJ8Xqi2wWsq2EMnDZGbpGu6w/ECBm8Rr4qUM60lqRlleqLA4/ShxYZmBwNiCba8NVLiRva5zJK17FiJBxCmRMgUBWYxgcNRYvBa8erI3R7ffvHcdFVUpRnvuX0sROntt07D3BKWoja5s0jZLHqOAsbf5u/8AvuCnGcVaTucrTpyd4KxZK0pCA4Q18opqYQlxngpSJAWk5HiNjLPG85r6b7EhAbMQxCtikyiR72smcD9kBJK3LC5oaRHlNi+QZeqSNjuqbgZ85VRmJuZ8jJJXktMYtHarjDbEC/qPdq4/duLWQGnDsRrpHN5wAuBzGMZuo/rgMvzLQG7tXOOgN7FARmYjV53OZLI7NHTCSR8fNiO/SXPaPsXDR2QElptmAJ3oCVFX1MklPz0j2u56K0bIjkewszGQuMYcOtmBBygZQLaoCyxTE5o5petKMjbxwshDxK3mi8uzW9bOHNtmAGUX9a6A5+DFKp0o52eVjWF2WRkee+aIHKfsA09YHY066ZiUBukxKvY0kfZlz5HuLs1s4ihyMAET7tJMmgsTlsDdAd7AXFrS62awva9r212/ugNiAIAgCAi1VEHNIaSxx2Oba4PGxFj7wuNXR1HyzF8OfBVf9YXFr3XErLBrvdbQ937arBOLjL1zZGScfVPqNBK2RjXxuDmkaG3z4Fb4tNXRjaaepX1eD1Be58dU9mY3DC27G6AWABHD8yqZUpt3UjRCtTUVGUL/AMmnouKN2TU8n4mFnyBUctddqfh5k8+Ge8WvHyLLCHVJDuktjab6c24kEbzqBZW08/6yiqqd/wDm38ywVhUEAQBAEAQBAEAQBAEAQBAEAQBAEBExTDoqiMxytDmnzB3EHcQoyipKzOxk4u6OPwelkwyYNleXU8ps1w2NdfQOG42t46918qvRlZ7M2KCrwbj7S7Dumm+oWwxHqAIAgCAIAgCAIAgCAIAgCAIAgCAIAgCAICPiFFHNG6OQZmuFiPkRwIOoPcozgprKydOpKElKO6OewatkppeiVBuDrDIdj28DwcN4/YrNTk6cuHP5M11qcaseLT+a6HUrWYQgCAIAgCAIAgCAIAgCAIAgCAIAgCAIAgCApcd/nUn+s7/1uVFX2ofH+jTQ9ifw/tF0rzMEAQH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84" name="AutoShape 4" descr="data:image/jpeg;base64,/9j/4AAQSkZJRgABAQAAAQABAAD/2wCEAAkGBxETEhUUEhQTFhUXFRwZGBgYFR4dGRgeHRocFxUaHxkgHDQsGB4lHBoYITEiJSktLi4uFyE1ODMsNygtLisBCgoKDg0OGxAQGzMmICUsLCw0ODg1Ly8sLDQsLCwsLCwvLDQsLywsLCwsLCwsLC8sLCwsLCwsLCwsLCwsLCwsLP/AABEIAMEAqgMBEQACEQEDEQH/xAAbAAEAAgMBAQAAAAAAAAAAAAAABAUCAwYBB//EAEIQAAEDAgMDCAcGBAUFAAAAAAEAAgMEEQUSITFBUQYTFCJSYXGRFTJTgZKx0SNCcqGiwRYz4fBDYnOCsiREY7PC/8QAGwEBAAMBAQEBAAAAAAAAAAAAAAIDBAEFBgf/xAA1EQACAQIEAwQIBwEBAQAAAAAAAQIDEQQSITETFFFBUqHRFSIyYXGBkfAFM0JTscHhI/EG/9oADAMBAAIRAxEAPwD7igCAIAgCAIAgCAIAgCAIAgCAIAgCAICgxjlI2NwihaZpzsY3d3ngO86fJZ6ldJ5Y6s1UsK5LPPSJIwGkqW531Mgc59vs2+rHbcD948dgUqUZq7m9/AjXnTdo01ou3tZbq4zhAEAQBAEAQBAEAQBAEAQBAEAQBAEBT4ryhhhBAOdw3A6Dxdu+fcsdfG06SdtX97s2UMFUq+5ffYUFPU11aS1ruaiJ6zwzQDg0k9YrHh6+IxMn2R6/e5trUsPhkr6y6efQ6fCMHhpmkRt1OrnnV7zxc7evUp0o01ZHl1a06rvL/EY1WO00bmsdI3M5waBfeTYfmuSrQi7NnY4epJNpbFkrSkIDmeZp+I8l5+WkW3Y5mn4jyTLSF2OZp+I8ky0hdjmafiPJMtIXZuNHmY3mnuaATfKbX2LdhXGMdDNWjKTWph6Nl9rJ8Z+q0510KeHLqPRsvtZPjP1TOug4cuo9Gy+1k+M/VM66Dhy6muegmDSRM8EAkEuNhbVHJNWsdUJJ3bMzPU9sb95+ioNFzA1cw/xWfF/RRcordklGT7DE10w2ystxzaDx02cVx1IJXudVObdkjTNjL2/4zHfhcT+eVVc1R7yLuUrd1keXlBMGktzPI3NBufDqqEsbSS0d/kThgasmk7L4s103KSc3Lw+K294IB8h/feorH0v1XXxRZU/DqkbZGpfBli1887NHBzDvu4A+/KLrQnCtHTVGRqdGWujNPoIusS2LTZ1jYa8LKHKUO6izm66/UyZWPqoonPzNysaTYOtoOFxZXSahG/QphFzkl2s1QCedgzOjGb7hk194G3wUVKM1qTlGVOWhjTcnJY3F8QhY87XXJcfeQuxpQi7pCdepNWk9CVVwVwZZrruuNR467VMqLuHNlF9thfxtqgOHXil4QBAEBc4dLlib+J37L1MEvU+ZmruzJHSlsylOcdKTKM46UmUZzXU1PUdbsn5LjVlc6pXdiKYKqZhbkbFmFi4m5sdthuWHNVqRs42PQUaNKea97GrD+TbYHF0kjDpYC1h423rlOhGm7yZLEY3PGy0J3Nwu0zX42uPHerv+c7oxwqtO6ZWV0FGPvVB/DIcvxONvzWCthqHV/Jv+9DUvxOcOxP5IrJZ6MbI3O/HO4n4WjXzWZ0cP0v8AFsrf4zW7LL5IkUMjr3hpIe5z2EDzL9fJaKVBJ3hTXzRXLH4qp2/0dO6vkERMjo4zY6jYNNNq9HVR9Z2IXdtTmMKriZs0kzdDqfWzbtl7rz6U3nu5GWEvWu2dRVV1HzTjI9hZYBwJ3EhoBadguRtW6VWnld3obqN5zSp7kJnJagkGaEFl98Ujm/kDbzCr5elL2fA1vF14u0tfirmP8NVEf8itlHASNa4flb5LnLyXsyO81Tl7dNfLTzOkhaQ0BxuQBc8TvK0rYxNpvQzXThwK8UvCAIAgN09aI4o773P/ACy/Vex+HRzQfxMGMnlaIvpkL0OGZOKe+mQnDHGPPTIThjjHoxYO0G/TzUZU3ldjsat2kXcDHRi8krjbaSbNCw0qTW7uzWtN2Qp8ZjddrSNdMzr2+WqsqUqjVkiLqJ6IwysynnJiG262VliB97XXdfcqFhZNWb3FlbVmELMIO2Yk8XuP7hSX4fbeNzi4HUs6UYePUnhH+9gKsVBx2j4FsZ01s0WtNBA71Xh/g8H5I01uWJp7Et1JGRYsaR3gH5qLSe4aT3K2r5MUkm2MNPFpt8lTLDU5dhXKjB9hX0vJGKOVrjIXRi/2bwDfSw7j5blXHCKMr30Iwo5JKSexprcDp4yX0tR0d4+4Dmj77x7W+63guTpQi7wlZ+H0PXhiJzVqkcy8fqRqHlqWOLKgxOtsfG8EO/27R4Ee9RhirO0ic8DmWaF/gzp8GxVtQ0ua17QDbrNIvpe4vtC1U6imroxVqLpOzZYKwpOQ6GvL4ZbcdDThi46GnDFx0NOGLmNbSMyMDtOs+3vyL08DeMH8THi0m1chdDi4hbszMeSI6HFxCZmMkR0OLiEzMZInj6KKx13LjbasSjGKkma8QpZKVgyvdNHe2WaziOFiAF5jz0VeLv8AE9VZKrtJWMcMdSStJlDI3A2I5zKDwIBPir6WLcl6zsU1MKk9ESZxQuGXpAsdLNmaSQdCBtubblNYmK1uiHLt6WZpfyYw93qzzsNvvjq+Zj081Zzz93iQ5Fe/wNX8FMcLxzZxxaWu+SmsY32Ig8GupHl5ESDVsmo2ZmFv53U1i12og8I+xnrK7E6PbmfGN5GdvxbWqVqNXbcjetS32NY5TzzSWzhmY6ZpLMHdmts8V3gRiuo48pPofSaQOytJDb2F7G49x3rA9zetivfyXpHPL3xB7nEuOYki5N9Gk2HuVDoU27tGlYqrGKinYsaagij/AJcbG/haArFCK2RVKpKW7JCkQCAr+gO7Tfh/qqOE+pLMOgO7Tfh/qnCfUZh0B3ab8P8AVOE+ozDoDu034f6pwn1GYj12BNlDQ97hlvbLYXvbbe/BaKMnTTRRWpKpa7In8Ix+1l/T9FdzD6FPKR6sfwjH7WXzb9E5h9BykerH8Ix+1l/T9E5h9BykerMo+SkQIPOSmxBsSNe7YjrtrY6sLFO92W3o+P8AzfEfqqLmnKjRPgVO/wBeMO8VxpPc6rrYgS8iqB2vM2P+V7h8iq3Rg+wsVWa7SvquRABvBNUM7hKf32qLw8extHeM+1Igy4HVg61Bd/qxAn3OvfyXODLvHeLHoSsOp6+I9WeMje12ZzT5m7fcV2MKi7TjnB9hY8oOUzqZjHGIOzaHr2ANvw6qVSpkWxynDOUuG4dS4i10uTmXh5DhGdulwTcW1vw3K/D4ybiUV8JC5Lr4X4dE19M6aRgP2jHWeA222wtlF7ahRxOIajmyluDwsZTUM1vvY20ONYhUNzQxU+U7+dsfKzljhVqzV4pG6dDD03aTf0/8JlPHihc3O6na24zDUm2+xAG5TSr31aK5PDJaJ3OiWkxhAEAQBAEAQBAEAQBAEAQBAEB4QgMDA3sjyQHN8p+SDagZo5HMftykkxuI2XbuPeFRVo59Uy2nVy7o53DeUE9C/mauEAcQ2wI7TXb/AO9ipjUlTdpItlTU1eJ9Bw+tjmjD4yHMP9kLXGSkrozNOLsyir+Tj43mahcI33u6I/y38bdh35cQs86Di81PR+BshiVJZK2q69q8yVgXKETOMUjXRzt9aNwsfHw79nep0q6k8r0ZCvhnBZou8epeK8yhAeEoDnqflZG6ITlhERDCHhzXNs57WWdlPVcMwJae+17FATRyhpiM3ODLlvsOa+bJlyWzZswta176WQGP8R013dfqhsbg4AnNzheA0Aalw5t1xbT3FAMP5SU0wjyyC8jczRusblvWGgJAJAvcjUIDPC8egqHyNidmEbGPLtjSHmQNtfbpGTfYQ4EXQGDeUtIWZxKC29tGuJOmYENDbluXXMBawvdAaH8raUc91rmIONh98Nj53qu2EluoF72F9mqAsKbF4HyGNrwXgerrutmAOxxFxcAki+tkBOQBAEAQBAEAQEPFMMiqGGOZgc0+Y7wdx8FGUVJWZKMnF3RzctJNhxL4c0lLe7mWu6LiRb1m/mO8LLKMqLzR1j/Btg4YhZZaS7Oj/wB/k6bDsQjnYHxuBBG4rTCamrox1KcqbtJG/m25s1hmta9tbbbX4KVle5G7tYzXTgQHj23BGouN21Ac1FyWdnD5JWFwyDMyHI6TJIyXNL1yJH3ZYEBoGdxtrYAbK7kuJHmTnLOvmbdl2g58+oDhmGpFgQe8IDGn5LGMh8crWyDIQeaGS7edzEsDhcETO+9cWGp1QEek5FNZYOlD2mxfmjGZzg3Ldrg6zARY2yk3GhCAscNwJzOd52XnRJDHBYMyWZHzlthN3HnDc6ajQDYAIk/Jqd7WtdVXyDK0cz1coaWgloeM0mt8xOX/ACIDW3kg7m3xGovG4HTmhmDjB0e+bNq23Wy2vffbRATcM5OCGbOHNLQXOaMnWBf6135tRtsA0HXUlAXqAIAgCAIAgCAIAgObqMAkimEtG4MDnfaRO9Q32ub2TvI2HuOqzOi4yzUzZHERnDJVV+j7fgdIFpMYQBAEAQBAEAQBAEAQBAEAQBAEAQBAEAQBAEAQBAEAQBAEAQBAEAQBAEAQBAEAQBAEAQBAEAQGD5Gi1yBc2FztPAcVxtI6k3sZrpwIAgCAIAgCAIAgCAIAgCAIAgCAIAgCAICvxnF4qdmZ51PqtG1x3ADeq6lVU1dl1GjKq7IqcOwqWokFRWXFjeOG+jeDn22neBu33KphTlN56n0L6laNOPDpfN+R0y1GIIAgCAIAgCAIAgCAIAgCAIAgCAIAgPHOA1OgQJXOXxvlN/h03WcdA4C/wjf47PFeVicf+ijq396eex6mGwH662i+9/u5uwHAnZukVRL5vuBxuIxa2g2Zu9acLRnZTre1/H+lOJxEfy6Okf5/w6NbDCEAQBAEAQBAEAQBAEAQBAEAQBACUBAxDFoomlxN7cPJVVqqpQc5FlGk6s1CJX0nKaOQE3awDtO1WejjYVE29F7zRWwc6bS3fwNlTG2pbfnHFm4MIyk8dnW9+ncrZ0o11fNp7tiuFWdB+zr79z3C8LiguWBxcdrnau8L20CUcLTo6xWvXtFbFVK2knp07CTX1UrWXhjMr7jqZmtuN5u6w0V03JL1VcrpRjKVpuyKip5Q1jBd9CWjvqIR/wDazyrVI7w8Uao4ajLRVPB+RowzljLO7LHSPcb6ua9pYBxz3t7rqNPFSm7KJKrgo01eU/P6HXrYeeVfTp/ZD4j9F4/PYv8AaX1fkaOHT7w6dP7IfEfonPYv9pfV+Q4dPvDps/sh8R+ic9i/2l9X5Dh0+8Omz+yHxH6Jz2L/AGl9X5Dh0+8OnT+yHxH6Jz2L/aX1fkOHT7w6dP7IfEfonPYv9pfV+Q4dPvDp0/sh8R+ic9i/2l9X5Dh0+8Omz+yHxH6Jz2L/AGl9X5Dh0+8Omz+yHxH6Jz2L/aX1fkOHT7xnHXvGsrQxuguLnUkAC1uJWjC4mvUnapCy+N/6RCcIRV0yZ0hvH8ivQKiC/HIrgMzPcdgaLf8AIhZuag3aOr++tjQsNO15aL76XIs2LVR9Smt3ukZ8g791XKtiP00/FeZZGlh/1VPB+RXVbcRl+4QODXMaPPMSqZvGyWit9P8AS6CwS3d/r/h5DyYnf/Nexvm8/q0/JQ5KvU/Ml/f86eBN42jD8uP9fxr4lpR8mYGWLs0hHa9X4Rp5rTTwFKNnLX47fTYz1MfVlotPhv8AUt3vawXJDWjjoAtl1FGJvtZGp8SjkJEbgSNv971GNSMtmRU09jTisNRIGiCVrNesS2+nd3+9cqRm/Zdi+jKnF3mrkOn5KQXzTl9Q/jIer7ox1fMFVxw8d5a/EuljJ2tD1V7vPcvY4w0WaABwAsFoSsZW29zJDhw/pGXtlfnXpDE99nscGHQekZe2U9IYnvscGHQekZe2U9IYnvscGHQekZe2U9IYnvscGHQekZe2U9IYnvscGHQekZe2U9IYnvscGHQekZe2U9IYnvscGHQekZe2U9IYnvscGHQekZe2U9IYnvscGHQ1VuIy808l17BpF/xtXpfhmOxDqSvK9otkZUKTaUtFc24Lz9SDmlyN35WOuf8AcRlHmvoKEsTXj67UV7k7/XYzSqYOEv8AknJrrt/GpNrKWnpW841mYjS7pDcX02DRWcvTw6zxXiUYnHVZx9bY0UnKhpB6gvuDGkk+O1Thi090YY109xPjVa71I5GjjkaPzd9ElUrS9lW+/eHOo9kR7Vz/AFnlvi8k+TLBcVOvLd2+/ccyVXuyVSYLISC+SZ34btHmNVZHDW9qTZNUerLDFaGYxFjYs9xbWSxHA3O0+9TqxbhlSuSqJ5bJXOeoXVFKczqVxO9xBd5EGw8lihnpO7iZo5obxL3DOV8Mjgx45s9+zw7vetNPFRk7PQ10HKtfKtjomPBFwQR3LVe5JqxkgCA+er8uPdCAIAgCAIAgCAIDCpD+bdzbQ5/UyggEE84ywsdq93/51ReMtLbK/wCUYsf+ToW+Gy1zrc/Cxre6QNPkL2X3U40l7LPIhKr+pFpVRU7Wl74g8gXIJzEcbZv2VHCjJ6lkkrXaIlFyroyQ1oDO+wA2XVzw8orYrjWg3YnHlLS+08gXf8QVxUp9CfFh1Nzcbp+3bxY4fMLnDkd4kepthxWncbNljJ4ZhdccJLsOqcX2kwFRJHhcBtIQEKuoqeRpEsbHN2m7dlt991uKhKEZLVE6c5Qd4OzORqpKanN6WtyHdG8l7DvsCdfzI8Vjk4Q9idvE9KKqVfzKd/fsybhnK6Rws+B73f8AiY8395YB+anTxMnuiqpg4p6St8beZfw4i4tBMMrSQCQW6jTYtCm2tmZHSSdsyOf9GFfE+jWb+MPRhT0axxh6MKejWOMPRhT0axxh6MKejWOMPRhT0axxh6MKejWOMPRhT0axxh6MKejWOMaa/CM0T2kubfKAW6m+dpbbvvYL0vwrA5KzfuZVWraHlLUGnZ9s6R7QdHSAttwFxt96+lXqLVmJ+s9ESG4tTzA2iZIBts0nbxKnCp3WRnDvI1uw6mP/AGQ9zHD5FW8ap1KuBT6GiXBKc7KVzfAP+q7x6nU5y9PoaByeh3Qy+7P9U5ip1OcvT6fyenAIdphlPjn929OYqdRy9PoWdA58YLWxSNbwOY/NyrlJyd2WxioqyOfo6jLVWfM5gY64v1ideF9m6wue5aYyzwehmlHLJan0SneyRt2uDmnh8llaa0Zqi09UeU2GwRi0cUbfwsA+QUIwjHZFkqs5e02yUApEAgI3Rj2v0hZOWl3vBFmddB0Y9r9ITlpd7wQzroOjHtfpCctLveCGddB0Y9r9ITlpd7wQzroOjHtfpCctLveCGddB0Y9r9ITlpd7wQzroOjHtfpCctLveCGddB0Y9r9ITlpd7wQzroOjHtfpCctLveCGddDJlPxII4ZR7lZTouDu3f5IjKSfYa67DYZmlkjA5p3XI8NhV0oqSszibTuijHJMQ5jRyc3m2teM7NNm+481UqWX2Cx1M3tEF9ViNOftIg5vai6zfezaPJcz1I7oZYPZk/C+WEUhykC/AHrDxY4A/DmXY10w6TR0EFUx/quBPDYR7jqFammVtNG5dOBAV+J4LTzttLG08HDRw8HBThUlDZkJ04z3RzrOTlTSP52mfzrQf5TjYlttQDsJ8bbFzE1qkorIl7/eTwlClGT4jfu93xLvCOUEU/V1ZKPWjeLOB8D/fis9OtGemzNFXDSp67rqW6uM4QBAEAQBAEAQBAEAQBAEAQBAU2Mcm6efVzG5uNv3Go9yjKEZbolGco7M5+Xk5LHoyZ4A2Nf1gPwvBDme4qp0ejJ8Xqi2wWsq2EMnDZGbpGu6w/ECBm8Rr4qUM60lqRlleqLA4/ShxYZmBwNiCba8NVLiRva5zJK17FiJBxCmRMgUBWYxgcNRYvBa8erI3R7ffvHcdFVUpRnvuX0sROntt07D3BKWoja5s0jZLHqOAsbf5u/8AvuCnGcVaTucrTpyd4KxZK0pCA4Q18opqYQlxngpSJAWk5HiNjLPG85r6b7EhAbMQxCtikyiR72smcD9kBJK3LC5oaRHlNi+QZeqSNjuqbgZ85VRmJuZ8jJJXktMYtHarjDbEC/qPdq4/duLWQGnDsRrpHN5wAuBzGMZuo/rgMvzLQG7tXOOgN7FARmYjV53OZLI7NHTCSR8fNiO/SXPaPsXDR2QElptmAJ3oCVFX1MklPz0j2u56K0bIjkewszGQuMYcOtmBBygZQLaoCyxTE5o5petKMjbxwshDxK3mi8uzW9bOHNtmAGUX9a6A5+DFKp0o52eVjWF2WRkee+aIHKfsA09YHY066ZiUBukxKvY0kfZlz5HuLs1s4ihyMAET7tJMmgsTlsDdAd7AXFrS62awva9r212/ugNiAIAgCAi1VEHNIaSxx2Oba4PGxFj7wuNXR1HyzF8OfBVf9YXFr3XErLBrvdbQ937arBOLjL1zZGScfVPqNBK2RjXxuDmkaG3z4Fb4tNXRjaaepX1eD1Be58dU9mY3DC27G6AWABHD8yqZUpt3UjRCtTUVGUL/AMmnouKN2TU8n4mFnyBUctddqfh5k8+Ge8WvHyLLCHVJDuktjab6c24kEbzqBZW08/6yiqqd/wDm38ywVhUEAQBAEAQBAEAQBAEAQBAEAQBAEBExTDoqiMxytDmnzB3EHcQoyipKzOxk4u6OPwelkwyYNleXU8ps1w2NdfQOG42t46918qvRlZ7M2KCrwbj7S7Dumm+oWwxHqAIAgCAIAgCAIAgCAIAgCAIAgCAIAgCAICPiFFHNG6OQZmuFiPkRwIOoPcozgprKydOpKElKO6OewatkppeiVBuDrDIdj28DwcN4/YrNTk6cuHP5M11qcaseLT+a6HUrWYQgCAIAgCAIAgCAIAgCAIAgCAIAgCAIAgCApcd/nUn+s7/1uVFX2ofH+jTQ9ifw/tF0rzMEAQH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486" name="Picture 6" descr="http://www.black-box.de/_Lib/img/BBExplains/shieldedvsunshielde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371600"/>
            <a:ext cx="1559345" cy="1771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8" name="Picture 8" descr="https://encrypted-tbn1.gstatic.com/images?q=tbn:ANd9GcQbd8BE7lZK4ZROFJx7dBdTPLV04w17D_v637Co74arHCCtGcrP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2800"/>
            <a:ext cx="2203519" cy="144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90" name="AutoShape 10" descr="data:image/jpeg;base64,/9j/4AAQSkZJRgABAQAAAQABAAD/2wCEAAkGBxQSEBIUEhQUFBQWFBQYFRcWFBAXFBYQGBcWFhUUFhQYHCghGBomHBQVIjEhJiotLi4uGh8zODUtNygtLysBCgoKDg0OGxAQGiwkICQuLywsLy8sLCwsLDgyLCwsLSwyLywsLCw1MCwvLCwsLywsLCwsLC8sLCwsLDQsLCwsLP/AABEIAOEA4QMBEQACEQEDEQH/xAAcAAEAAgMBAQEAAAAAAAAAAAAABAUDBgcCCAH/xABDEAACAQIEAwQGCAUDAQkAAAABAgMAEQQSITEFQVEGEyJhBzJCcYGRFCNSYqGxwdEzcpLh8ENTgiQVNERjc6Ky0vL/xAAaAQEAAgMBAAAAAAAAAAAAAAAAAQIDBAUG/8QAPBEAAgECBAMECQIFAwUBAAAAAAECAxEEITFBElFhBRNx8CIyQoGRobHB0RThBiMkgvEzQ1JykqKywhX/2gAMAwEAAhEDEQA/AO40AoBQCgFAKAUAoBQCgFAKAUAoBQCgFAa92y7XwcOizSHNI1+6iUjO5HP7qDmx28zYEDgHaDjk+OnM2Ia52RBcRxp9lF5eZ3PPlaSCIiUIMyrUg9gUB7VaAkRx0BJjjoCSkdAZlSgPVqA/L0B36qlhQCgFAKAUAoBQCgFAKAUAoBQCgFAaX2/7fR8PXu47S4ph4U9mMHZ5SNh0XdvIXIA4Vj8ZLiJnmncySOfEx6clA2VRyA0FSVPxEoDMBQHsCpBkRKAkRx0BKjioCSkdAZ1SgPVqAxO1AYs1AfQdVLCgFAKAUAoBQCgFAKAUAoBQCgFAc29IvpIGHzYbBENiNRJJoyQ9QBs8nlsvO9stCDjRLMzM5LMxJZmJLMx3JJ1JqSDKiUBlAqQewKAyolASY46AlxxUBJjjoDOqUB6tQGKRqAiyyUBH72gPo2qlhQCgFAKAUAoBQCgFAKAUAoD8Y2Fzt+lAce9IfpLMmbDcPchNRJiFOrDmsBGw+/8A08mqSDmMUVqEElEoDIBUg9haAzRx0BJjioCXHFQEqOKgM6rQHo0BikagIkslAQJ5aAi99QH05VSwoBQCgFAKAUAoBQCgFAKAw4zFJFG0krKiICzMxAVVG5JNAcL9IHpBfH5oMPmjwuzHVXnH3huqfc3PtfZEkGlxx0IJCrQGQCpB7VaAzxx0BKiioCXFFQEuOKgMyrQHo0BhkagIk0lAQJ5aArp5qgEXvaA+q6gsKAUAoBQCgFAKAUAoBQEDjfGIcJC007hEX5luSqu7MeQFAcB7ads5uJPYgx4dTeOG+5GzykaM/lsvK+5kgoI46EGdVqQewKAyKtAZ446AlxRUBMiioCXHHQGYLQAigMcjUBEmkoCvnloCtnmoCBNLUAj95QH1vUFhQCgFAKAUAoBQCgFAUnavtRBw+HvJjdjcRxrbvJGHJRyG12Og+VwOAdpOPz4+bvcS6qBfu48wCRKeSjcnqxFz5CwEkEGKNOc0Y9/ffohoQToeH5rBJcO5Ow7+JG+AkK3qQe8ZwyaGxlidAdmZSEP8r7N8DQGFEoCRHFQEyKKgJkUNAS446AzKlAfrUBhdqAiTS0BXzzUBWYiagK+aWoBEkegMeagPr6oLCgFAKAUAoBQCgFAan297bRcNiAsJMQ4Pdx35bd5J0S/xJ0HMgD5+4txafFzmWZ2klcgaDl7KIo2Avoo8+ZNSVL3g/o5x2IAPdrCptrMxU2/kUFgfIgUBs8XoUmI8WMjU9BA7fj3goTYxYv0LYkD6vEwSHo6yxj5jPQWKKbstxfht2jSZU5nDt3kbX3zRLfMP5ktQEPC9ooZDbFQhTt32GVUYHb6zDEiNtb3y5D76EFwmABTvYnSaG4HeR38JOyyoQGibbRgPK9AZYoakEuOOgM6pQH6aAwSNQEOeWgK6eagK3ETUBXTS1AIcj0BhZqAx5qA+xKgsKAUAoBQCgFAKAqe1PHUwOElxEmoQeFRu8h0RB7yRryFzyoD5wVcTxPFsx+smkN3OoRF2H8qAaAeXM1JU7H2L7ERYRQ1s8pHikI18wv2V8vnegN7gw4UVBYz0AoBQGu9puxODxwJmiAkI0mjsko6Xa3iHkwI8qA4/2i7GY3hEhxEDl4QDeVB6sfNMREbgpbe91NtbaCpIJnAuLRY2ygLDibfwhfu5rakwEnRufdE3+yTawXILEJUgGgMEj0BDnloCuxE1AVmInoCumlqAQ5HoDAzUBgd6Ax56A+y6gsKAUAoBQCgFAKA5L6WklxmMhwiHLDCollkPqCWS6qPNwgNgP9yjaSuyCX2dw0eFjCYePzZ21Z2+0a1Z4yK9VXLqm9zYIcdN9sj3LH+1a7xs9ki3domRY2b/AHL+9U/QCpWNlukO7JkXFJB6yK3mpsf6W0/Gs0cbB65EODJ2GxyObA2b7LaN8jv7xW1GSkrp3KEmpAoD8IoDkPpH9GVs2K4etreKSBPLXvIANiN8g/42OhEWKfsx2h+mgRSkfSgPA2n/AFKgbH/zgP6x57yQTpHqQQp5aArsRNQFXiJ6ArZpagEOR6AwM1AYXegIs0tqEkX6TQWPtqoJFAKAUAoBQCgK7jnFlw0Rc6sdEX7TeZ5Acz+4qk5qCuyUrnNcTxIPI0kzF3JvZR4RysL2GwAv5Vz6k5VGZEkjLHx5F/02+a1h7tlrk/DdpIfaV187Aj8Df8Kq6bFy7wOPil/hurHps39J1qjTRNycBUEn48YYWIv+/UdKtGUou8XYhpMzQYx497yJ/wC8fH2h+Pvrfo4xPKeXUxShbQtYJldQykEHmK3ihkoBQHG/S52G7stj8KCoDZsQq3GR73+kpb1ddWtsfFp4jQgp8Dxn6VCZDYTJYTgWAYn1ZwBsG9ocm8mFWIIuImoCsxM9AVk8tQCFJJQGBmoDC70BFlltQHSPRH6NjjWXF4xSMKpvHGf9dgdyP9sH+rba9QWPoD6FH/tp/Qv7UBIoBQCgFAKAUBW8f4wmFiLtqToi82bp7upqlSagrkpXOQdoOPM7GWd99gNvJUX/ADzrRSlUkXyRrE3Hnb1FCjqdW/YfjWzHDJalHNmIY+U7ufwH5Csvcw5EcTM0fEZR7V/eAf0qHQg9hxMn4bip9pfiv7H96xSwv/FllPmbXwftXIlgT3qdGPiA8m3+d606lBrVWMilc3XhvE451vGdRup0ZfeP12rWcWtSyZKJqCTHHKY2zJ/yXk37N51tYfEuHoy0+hjlC+aLzC4lZFDLtzHMHmCORrqJ3zRiM1SDHPYqQQCCCCCAQQdwRzFAfOvabhicNxheCTPE0jhI7N/3eymRC+xsWCjn6jVgo4hVZNQWS32b5L8mWrQdOKcnm9t7c3+CNi5hyNwQCp6qdQa2TAVc81QCFLJQEdmoDC70BGlkoDfPRP6O24jIMTiVK4NG0GoOIcHVFP2AfWb4DW5UWPpCKMKoVQFVQAoAAAUaAADYWqAe6AUAoBQCgFAKA4x6Q+0oOIck3CEpEgO9jZm8gWvr0tWnKLqzy0Re/CjnkrvM2Zrk8rA2A6AchW3CCirIxt3Pax230NWIMyrUgzRx3oCbBBQFjh8PUNJqzBYwF4yHQkMNiN/7jyrTrYeyvHQyRnzNy4Hx4TjK1lkA25MOq/tXOlCxmTLN2qoPGGxhifMNQfXHVeo8x/atvC1+F8MtPoUnHdGzCYFQwNwRcHy610zEa7jcW2JYxxm0Q0kkHtfcT9/8PPlKWLk4QdoLV8+i+7N6MVhlxzV57Ll1f2Xla36ReCLPw9ljWzQfWRAb+EHOvnmXN7zY1vwhGEVGKskaM5ubcpO7ZxmCe8dvs7fyn+/51YqR5ZKAjs1AYnegI0slAbn6LvR6/E5e+mDJg428R1Bmcf6aHkOrcthrsJPpbC4dI0WONQiIoVVUAKqgWAAGwAqCTLQCgFAKAUAoBQGodv8At1Fw6PILSYl1vHGD6oNwJJD7K3vbmbacyAPneXFOzZiSWPP2ifL9hUwh7MUVcrZszwRTsQFz3O3jt+ZrNUoVKdN1JqyXgYqVanVqKnB3bLpeHcSjF171l6d7HIvxjdiD8q5ce0sM8uL5P8HRl2fiF7PzX5MH/bGU5cVhhfTxRg4eXzOSxib3BFv1FbkJxmrxd/A1ZwlB2kreJbYDDxzAnDyd7YXZCuSdRzLRXOYC+rIWA5kVYqTsNh6kFlDBQEpY6Ai4mIqQ6GxBvpuD1Falejf0kXhLY2fhHFu/TXR19YdfvDy/KuZKNmZkzPLJUEn5gsU0v/Th8sdyWPtW3KL79/n7jnpzni13adorV7y6L7sz8McMuOSvJ6Ll1f2XlXJyooVQAo2ArqwhGEVGKskaE5uTcpPMrcXiauVOCcWwvc4maMaBXYL/ACHVPwK1AK1moDE70BGlkoDavRp2Dk4rPmfMmEjb619i7b91GftHmfZB8wCJPpzAYKOGJIokCRooVFUWAUbAVBJIoBQCgFAKAUAoCr7TcZTBYSbEPqI1uBe2ZyQqID1LFR8aA+XeJ8QlxEzySHvJpWLE7C/6IBYAcgAKyU6cqkuGOpjqTjCPFLQnYHAiMXPiY7n9B0HlXfw+GjRWWvM4GJxUqz6G19lcBmbvCNBoP1NeU/iftC7WGg9M347L3ffoeq/hzA8EHiZ6vJeHP3mz4uTKpryEI8TPUXNQy/ScRlIDIurX1HkK7dJd1Di3PO9sYq0eBas/OKdkRfvMKxjcG4XMwsw2KPujdP0rZo45rKp8TiU8S1lM98G7Tgv3WOtHKDYTkBQT0xAGg/8AVH/Lm9dOMk1dG2mmro2wwlTYixFWJPLm1AQsRLQETB4wxyBl3HLqvMe6ufiKVnfZmWEjaJpg6gqdDry26e/9q586fEuFmzSqd3LitfzqR0xORlI0sa2aElTkraGKo3O7epfYjF3F+orrmsUuMxNAct7aj/qyR7SIT7xdfyUVDBrUramgIsklAbF6PexEvFsRYXjw0ZHfS2+Pdx30Ln5AankCJPqDhHDIsLBHBAgjijWyqOQ5knckm5JOpJJNQSTKAUAoBQCgFAKAUBy30+Y8rhsLCDbvJWcjqsS2sfLNKp+AoQzl/DOEEDO91LLdFFg5H23JBCRjz1P556GInxqnhkm/ab0XQ5eKnGV3PRefe2ZJUK5M2qufA9rZhpdsu4Guh51012jTl3kYvilBZ2000MUezan8uc4uMZuyvrqdC4PwYpg+9d5Ec2ESKwtnb+GrKQQfCM7dAfKvE0aKxlSc55rS+7lq34LQ9XVxzw0bR0jt02+JRcU4yGjaxzEErdQbNY2BUb69Ko+z50K3C9814G7Rx8K+H7xZc1yM/Z/Ad2rE6sx8R8xoQD0q+Ikr8K2PI4us6tVssMXLlQnoKwwV3Y1kruxU8M7LLjomLeGRyzJJa5RRdYwRzUkOxHMFKz4vtD9EopK+7XQ7OFoXgRuAcUkwkv0DHeHL4YZCdI7+qmb2oG9k+weguF6+Hr069NVKbun5s+q85CUXF2Zf4qSxIOhGhB5GsxUp8XiaAp5MdlYHodfdzqk48UbEp2ZtvCsV4Ct9PWX3Hf8AQ/OuTJZmdHjFYipSBZ4fGZoUPlb4g2P5V1aUrwTMElZldjcVVyDn3aibNPfogH4sf1qGDW8RJqaAuewnY6biuJ7tLpChBmltoq/ZHVzY2Hx2FCT6j4HweHBwJBh0CRoLAcyebMebE6k1BJPoBQCgFAKAUAoBQH4zAAkmwG5OwFCUr5I5H25xDYmSOd1iMcZnXDC4ayBkWSeTkbmMFR0HvrDGlPESUVJKL1ZTtGssJFQS9JrP/l/0rlrm9dvHVpRa5kBJOuR+dtO8nPIaaR/3td1e+/psF6MF60+fh5+RbBdnqiliMUrz9mG0fHqe+zmD+nYoBvFGhV5S2mdgbRob+qpPLkoapx0oYPCqhhvXqejH7yfgvsTKtLEVm56Rzb+iXTz1e0dvOMBFKI2ih40PVv8AxE3z8A9xtvWXs3Bxio016sV/l+/8nOx9Zylw68+r2Xna+6Nb4PwWQQviGRlEYVlzKR9cxEcQFx7GYOT1XzrXqzni8S5xWSyj5+LOsqSw+FVKLvOWb8XqbFwzgx+jI/eurvIEjBsY8gUvIzLa+UKLaEa1i7Tw1DC0nN3bSz6tuyXzOTQpKs3bS9l7tX9Si4tiTIFiHhdnytbW3UjrYXNc+hGPrt5allhpwq93JZnQ+A4MRRDS2gsOigAKvwAA+FeWx+Ides5HoKUOFWNf9J3CI58NmNhLHco3VfajPkfwNvO+92JiZ0atvZev5930MeIgpK+5pHBeNGSLI5JkjAFzu0Q0UnzXQHyy+de3OeYcZiqApcTiKgGz9lcZmiW/sMVP8v8A+WtXPxEbSZmg8iVi5rEjoSKxpEk3AYn/AKa/SRh+Ct+tb9D1DFLUp+JY+19azFTTsZPmZmP+AVAHZDstPxTFdzB4UFjNKQSkUZO56sdbLzPQAkCT6l7N8AhwOGTD4dcqLuT6zufWdzzY/wBhYACoJLSgFAKAUAoBQCgFAVvaPHtBhpZEKBlAy58+TMSAL5dedY6s+CDkWhKlGSda/DvbX3HN3mnxUZlxEy5QxABLlRlF2IgXLci49Yg6itfEw/TpPEXlJuyiuqulyv72HjalZf0n8uFs5Nel1z1t8M75Gu8RZI5syMVOhzOwDtbW4gsAALCwYctzetiNXEVKLpypZWaUV13dv2tz3KYf/wDPVv5nFUveUnslybyu+n2ziYeF+ISsI7hM92cm+vPTYn46abVaNCVLDwoNpNa2+/XQ2aWLSrSqxj6NrRvq3ln4LP4/Cw4lA+BPhuig+AHICxXQy33YEkfPyrX/AENSvO8FZJpXvp1Jp4+knJ4nVJtLXi6W0sv32ZI7JcLfH41Xk1hhCM173Y+tGhHRj4vNV866sq1OEZUaet7P8eepz49nypcNeTupXcb6t82rbbdXfmjcu3WILdzh1uTI2ZgN8g0UfE3+K1bBwvJyeiGIqOlRlKOui8XkYeNOIgyC1oYxAvQzSWknPuP1a35EmvNdt13VrQpdeN/SPwzfwN3svDKLS2irfd/HL5mqdnsF3mKEkvhUapn8Oa+inXyB+daePqSo0O7is2WT73ESqvTRHSB+ArybzZvaI552+4lnYRA+Z9w/y1ey/hns/vaylJZLN+fE5PaeJ7qi7avJHPcaDFKrrz/PZh8Qfzr13aFHgqcS0f1Ob2dW46fC9Y/TY84qf/PKtA6BXyPQGwdjZf4y9Ch+eYfoK1MStGZIFhxSezt/m4vWGCuWZkTE5MEpPtzSEe5VVT+Nb1JWiYpamqY/Gl2sNudXIMvAOzs3EJ1w2HGp1kcg5Yor6u35AczQk+luyXZmDh2GWDDrYDV2Ns8knN3PMn8BYDaoJLmgFAKAUAoBQCgFAKAx4lAyMCSAVIJBsQCLXB5HzqJR4lbmSpcLvyOPdpEZZCi4mCKK7AZJJZprA+v4QAWI5ZhuRpz2cH2XRoXnGDu7auy/Jzu0MXDFTjFy4rXyjdvwssviargeBo0uaWYiO+7qqqT7jcsfL8TWbE2jBxlP3RyS8XqymHw9WUlFU7LrnLwSWh07gWIwiAKsiD3gqPmQBXOhOnbhi18TsSwteCvKEkuqZtK4GJ7MUjfwkBiqN4G9YA9Dz61l4mskzBwpu9iWEA2sP8sKqWOYYjtLGuPkxMis0cbFVOygRsEtfe+Yq1rczW+2oU1Sv6Uv8s08U7VYKWkfS9+3wGHxQxRhXqWaXbVmYySki+gOoAOosK8nCjKrj5zlz+SyXyWduZ3qadDDNvJv75v6/Ir+OsxnnZjqz5V8kGpb5ZB863aVB1sZwy53fht56mKKUaF95ZL7sydmOMyqkxOsC2Gvslr5bfLX3itTt/s/DQq0+DKck3ba23x+xrYXESqOf/FOy+5q+LxBlkeQ+0dP5eX716/sTB/psMrrOWf489TznamI72twrSOX589Co4vIMtudxatntCzpZ6js1NVLlU7aCuGd0jSPQGx9iF/jN5oPiMxP/wAhWriXojJA8cdxX1jga62AGpJsBYDmaUo5CTPXamcx9zhVIvDEO8tsJn8b/mK2tEYyH2d4DPjZhDhkzOdWJuERftyN7I/E7AE6UJPpLsd2Wh4dhxFELsbGWQjxSyW9Y9ANgvIfEmCS9oBQCgFAKAUAoBQCgFAc09Js2IfERYdX+rexWKMMJJCdAWdhlFmXTXTcjnV1iu5Vqcbze+yIrYLv6PFJpRTtm9XrbmaDisE8QdpQ4CXzBSgBYaBO8Bu5J0uNNa2qmKhfh7y8tbL7t3fwsa1NYm1401CnfXn4eepZcE7Jv4Z8czxu6kxQRhfpBXllVwVgiGly2/Oxtfm1Kbqt8TyOtSxsMHBThbi3b26L7+bYHxIR8hdZOjLtm1ul7DPb7QAB6CtPEYKdOHeJejodzsrtiGMfBJcMtbc1z8/NZk3gnH8THMFwgMhv4kN+7I6tyX371hjie4V5yy6/Yt2nQwsldq0ua+/PzmdXwfEO8XxLkksCy3v8VPtLf+9b+FxdLEw4qb8eaPLzg4uzNb4/2ZjncuXcEsS1zmupUqyITrGDucpv+Fs1Smqlr7FKH8mo6kdXzzt4FPwzhowiszPncrYgeqNr5SRmJbKt7ncVip0o0U5v3mV1ata0ZO7b+bNV45i7s5J5lb8tLtI3zuPlW92TQ4oupLWbv7vP2HaNdUYPh9lcK8d38foyXj5Rh8LDh/8AUdTPKulwXBVAfcoI+FcrC4afa2PqYt/6alwrqly8cs+pp168cBho0l61vnz+Jrcz2Fe5bSR5iEXJkXCwZklmfbI6xjzsQzfoPjXle0sY6lZU47NXPfdidlqGFniKi1jJL4O7+y95QzHShziBPNagN84Bh/o+FBfQ2Mj+RPL3gBRWhUfHPIzLJH72P7PYjEs2LSBpshzQR3VQ8xPhdmYgKinW5OpGm2u7GNkYmbRwT0OYiVzJj51TMxZli8crEm5u7DKh32DCrCx1ngHAcPgohFhoxGu53LO22Z3OrHzNQSWVAKAUAoBQCgFAKAUAoBQEXiPD450ySC4vcb3DWIDC3PU0d7NIpOlCduNXs7nPcUuEwbF4SrunhM0gUwwsD6sMaj6yW4Gg2I1NxY4MPhVT0bb5vVjEYt2UNbaLlb8L5dDS+K8aecuqFgpP1ru3jfoZnHLXSNdBta23RmqeGV6ucnpFavx8/g18LhK+Om3D1VrN+rHw5v5L4SIMWEzKQl7+07Cx0N+fqKLbb7XrScMXjanpKyXuS/LPSwn2f2Xh7xkm3vrKXXw+f3n4KRs/d4VXkkAHqeFE++z6W95IHS9ZcRgezsHS4sY7t+N30SXnmec/WYvGTvQVlvJ+be5XZuWB4ywQLM6NKouJEzFMw0ZMxAz22JG+vMV42n/T4jvsOmo3twvW3X7cvA68oNwXH8bWXuLOTiivGHU6EfI8xXsIyUkpLc57VjUuNcYVb3YA2JUE7sLW+V8x91YcRCVThpR9p5+Bs4WUYN1HqlkubeSKXguEGIxccd7xpq53HdpZnP8AyOVfjW32tilg8BJw9aXoR9+vyNLgdbFRg9Iek+r2/PxNh7SLHOHMiiy5lQjRvpBtncMNbIAFHI2864nZEHgcN37fpStZdNv+71n0NqpReNxEcLHfOT5Lfz4cznMqNJJ3RNreu1reAe1blfSw869RjO0OHDp2s2tDS7O7GdTGSpXvGLd30W/v2PPGMeLCNBoBbTYLtXAw9Jt8cj1XaeNjCHcU9LW8Ea/jpLAVvHnC07LcDLss8oso1jU+0eTny6dfdvr1qvsoyRidR4B2JfHhWlOTChvFvmmIPqKPsX3bysOdq0KftMSex1rh+BjgjEcShVHIfLWtkqSaAUAoBQCgFAKAUAoBQCgFAQeJcWhw4BmcJe5F77Dc2HLUD3kdaq5xTUW82Nrmhdru2WhXVEtpEGyyuvJp3H8KM/YHiI35rWxSoyqO0V56mjWxWXouy5/Zc35yWZoM8kmIYM9wuyIot4eSxptGnmdT8qu6/BLusKuKe8tl4G9heylwd/jXwU9eH2pePJdMl78z1lWNgp8baqkMYzeI78iWbfXU76C9ZaeBpUI9/iJ56uTdvPnwKYrtieI/p8JD0dErej49fF2S1z1LQcJYi+Mfu1Gv0eIrntyMsl8sQ33JboQdK5GM/iRy9DAx/va/9VqyML2PxPjrvifK/orxf2Vlyue8VxBUQRoqxRbiNF0b7xVrGQnXxyWG2hrhxoSnN1asm5c28/28I59To/qIJ93Qjxte6Efz9DA2EeZD3bAM1gXbxZfed2Nr2AyjXYb1LrQpu0lktufn3svRweIqy46ks+ui8ESkj+jQiMOzDUlmIvmOpOmgHlXV7OxLrQldWs9uXm5TH4aNBx4d0ati+IPLMscIZmY2ABYXt7WhFgNfFW9Urd1HjbtY5v6Xv5JJXZfcB4ZPC6kAp3y2DXUFvusMxNkBzG4te1jyrl8UO0aqhJ3UNctvG2stFne13bK50a8o4endxs/G/u86czNxXEKTlX+HGLKOovufNmv8L9K3rqtVc5epDPx6efubXZ+HnQw/F/u1vkvtz6e40viOMyZgCDI5u7f5yF6icpYmpxtWS0M05Q7PpOnB3nLNvzstim/zzrYSscOUnJ3Zcdm+yM2MkWTuZHjHqAI2Vz9pmPhC+86+7fHUlLSKJS5nY+zvo9Nw+LIsNREh38pHHLyX57iscKFs5EuR0KOMKAqgAAAAAAAAaAADYVsFT1QCgFAKAUAoBQCgFAKAUAoBQGrekDhEmIgTugWdGJ9fKoUqbsQFJaxC6DXU76qcNek6iSRkpVe7km1db+G5yjh3ApG+sdWCFvqzILBgPbRDqw0uGbwgG/IgT2liqsHHDU/a2Tzb3u+S89NrsulhLPFOOa0usoray5v69c3MkwS5WdEd1ziPPeY5pbMTYJqTyvoBa2+15VKmCpKlTl6W+XPzkamMjVx9f+Y1wZPXPJ6acvn009cGcQRWiUK7aM4DByOSCRrsB91Be+1t64eNVfF1v5zbtonov7dPe8janUwWGuqWafsxzb8X5a2PGNLLa985PgUAZsx5hdQnW5zNvtW9hcBH1puyWr5Lq/srI5+IxFWtaEt/VhHfx+7ZYYXBrCsbSIHnYeCMEksx3kdjqBtdj0sNK5vDPHV5U6DtBPOTVrLbLn0+PTfpyWBovia4nrbRdF+Svx2OIfMGzyk+JxcKbD+Ei7ZAOZ6X866FXCUeFYajG7W+/Vt8/oZOzHiJp4qb4KXsp6yfP99/DN0/HMe0q5U1ZnsBe2gUlyx5KLrc1GAiqNOU3pkX7Qk604wjrmWXAuERYZ0M8oSRrFrhs7IbXGUapGLg2OpF2IUWJw451asHwxbe0Vtvd9bbal6Khh48Xz57WXS71L7iuN0ZxpnGSIc1w4OrW6ub1nw9B4LDKn/uTzfi9v7dPG5p0KX67F2l/pwzl16eduI0btDj8gyjcHXXdyLW+A/I9a3ZU1CMcOts5eP7fg6VTEy4pYp5Xyit/P77Wvqxe5G5ZiAOZLHQAD9KypJKyOJOcpy4panUfR56LXlZMRj0KRDVIGFnk6GUewn3DqedhowqdtVbCw0A291CT9oBQCgFAKAUAoBQCgFAKAUAoBQCgIfFuJJh4jJIwAuALkC7nRVBPM1irVe6g52btyMlKn3k1FbmjxYOTHSs7khCfEdjb7C9PM8tt7k4cNB0L1qmdWX/AIrZef8AOzXqxsqdP1V8+v4NnbCxRwmLKBHkKlRoMhFiNPI0U5cXFfPU1JRTTT0ZpGMaKNwmGQKT4S+rELz8TEna2nPSpqVYqTqVHrmzHTo8KUKMc9EvPxZgKpGwKgSTMvgUkFY05ySnl1I52A2AtzF3/ac3BXhSTz6/l/JfN7LdLBQc27yesv8A5j0+uryKXiGN9YBi7PfvJDoZLbgH2Ih+PyB6kdFhsKrJfLrfn1+BfDYHvUsXjsoezDeXj0+u+WREjwDvltqW0C2bMeYAX7NgTboLmpnKFKPc0JZ+01q+nRe9G9Ur1K0+8qRyXqrRL7/J3+B+vLHhL5LSTk3zXBSM73B2ZtAc2wsMt7B6YbDVMRJRpaL2tl4c350zMeIqUcDDvcVnJ5qG75cXKPT43eRg4fA0kgeTxE+Ihi4URe1JLYi99bKd+d9bdDF16WBw/DT93OT5+dDm0aVbHVnXr5PblBLS3nrzLbsp2cxGIxQQWECAGQ3UZbm4soTWQ7gE9S2wvp4edGTVSzclu9LlsPXqxpTjFrgbtpnLPW/105c7by3oo4YTcwyE3vricV/96ydSjbepf8F7L4TCa4fDxRttmC3kI6GRrsR8aEFxQCgFAKAUAoBQCgFAKAUAoBQCgFAKAUBrfaHBwTYiHvHOeK+Vc9kDNbxEfb6ai177gVjnNq6W+RV01JpvYm+CFAAAoAsANAAPKtczGuY7FNPnytkiS+eQ7DS9h1NtfIfAHFiayw9Jzau9Eub2XnYRXE7Gm8bxQzrDGvibWxGYqliVU39ogl2PLS+gro9n4JQoupiFxSeb6vZLotEtDmvETq133U+FRXva3+PPbLdFZ9LbWIEsxIzXygsdAoIF2O/q1E6OJqLhjTVOP0vm8svfl0djo4BYSpV/UVZcbSvGHsp6a788/HOyNywfo8dsKzSNlxDFGQEkBAGBOe17ta9l1A9/iFpRVOk6VHK+re/0NmtjJ1qveT93TkajisVLmGHhilEjqMwcSd8czMQjZkXw2VTYDXc5iBbHh+zoaSkuFa23f2Xm2ZWl2pNRvCD7zZy9WC523l9edtdhHoxlGELsQ+JJUiPw5B4hcFibXsTc69Na2a01K0YNxirqy6+ddXuaLgm3Od5Sebb1f7cloV3A+GzvL9F7to5752zh9EuVE8mbUquUhVJ8RAPO45GJoTq4jicm8t8rc/jzRtylOdJU2uGHtNPOXJLx86WfXeD8LTDQrFHew1LH1nc+s7HmxP7bCt+EFFWRilK+1lsuXTz4vMnVYqKAUAoBQCgFAKAUAoBQCgFAKAUAoBQCgFAaV2iwLJKzWJRzcHlc7qfOsM1ZkjAYSbE5UuViX1n5kfYXq3nyHwqIQvmLkP0hYKaKOP6PdYVCqqIJD4rtIzSWUhR4FOcnU3B3vVnRoyqwqVE3w3tplffMr3c6vFC9k1t6zfJePLfQpfR/w1JsRiGYNIzoQzSahEfSVlGQatqoB1FjuKvHE1HPu5Nehpw6f58rcrTwlOFPiStxZNPXwZ0zCcGw8RBjgiQgg3WNAbhcoN7XvbS9ZZVJS1bJjFRVoqxPqhYiRcMhWV5lijEr6NIFXOwsBYtvyFNrAl0B+WoD9oBQCgFAKAUAoBQCgFAKAUAoBQCgFAKAUAoBQH4y3FjqKAKoAsBYeVAYsZhUljeORQyOpVlOxU7ioavkWjJxaa1RjwHDooARDGkYJBIRQtyAACbbmwFFFLQq8229XmyVUgUAoBQCgFAKAUAoBQCgFAKAUAoBQCgFAKAUAoBQCgFAKAUAoBQCgFAKAUAoBQCgFAKAUAoB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92" name="AutoShape 12" descr="data:image/jpeg;base64,/9j/4AAQSkZJRgABAQAAAQABAAD/2wCEAAkGBxQSEBIUEhQUFBQWFBQYFRcWFBAXFBYQGBcWFhUUFhQYHCghGBomHBQVIjEhJiotLi4uGh8zODUtNygtLysBCgoKDg0OGxAQGiwkICQuLywsLy8sLCwsLDgyLCwsLSwyLywsLCw1MCwvLCwsLywsLCwsLC8sLCwsLDQsLCwsLP/AABEIAOEA4QMBEQACEQEDEQH/xAAcAAEAAgMBAQEAAAAAAAAAAAAABAUDBgcCCAH/xABDEAACAQIEAwQGCAUDAQkAAAABAgMAEQQSITEFQVEGEyJhBzJCcYGRFCNSYqGxwdEzcpLh8ENTgiQVNERjc6Ky0vL/xAAaAQEAAgMBAAAAAAAAAAAAAAAAAQIDBAUG/8QAPBEAAgECBAMECQIFAwUBAAAAAAECAxEEITFBElFhBRNx8CIyQoGRobHB0RThBiMkgvEzQ1JykqKywhX/2gAMAwEAAhEDEQA/AO40AoBQCgFAKAUAoBQCgFAKAUAoBQCgFAa92y7XwcOizSHNI1+6iUjO5HP7qDmx28zYEDgHaDjk+OnM2Ia52RBcRxp9lF5eZ3PPlaSCIiUIMyrUg9gUB7VaAkRx0BJjjoCSkdAZlSgPVqA/L0B36qlhQCgFAKAUAoBQCgFAKAUAoBQCgFAaX2/7fR8PXu47S4ph4U9mMHZ5SNh0XdvIXIA4Vj8ZLiJnmncySOfEx6clA2VRyA0FSVPxEoDMBQHsCpBkRKAkRx0BKjioCSkdAZ1SgPVqAxO1AYs1AfQdVLCgFAKAUAoBQCgFAKAUAoBQCgFAc29IvpIGHzYbBENiNRJJoyQ9QBs8nlsvO9stCDjRLMzM5LMxJZmJLMx3JJ1JqSDKiUBlAqQewKAyolASY46AlxxUBJjjoDOqUB6tQGKRqAiyyUBH72gPo2qlhQCgFAKAUAoBQCgFAKAUAoD8Y2Fzt+lAce9IfpLMmbDcPchNRJiFOrDmsBGw+/8A08mqSDmMUVqEElEoDIBUg9haAzRx0BJjioCXHFQEqOKgM6rQHo0BikagIkslAQJ5aAi99QH05VSwoBQCgFAKAUAoBQCgFAKAw4zFJFG0krKiICzMxAVVG5JNAcL9IHpBfH5oMPmjwuzHVXnH3huqfc3PtfZEkGlxx0IJCrQGQCpB7VaAzxx0BKiioCXFFQEuOKgMyrQHo0BhkagIk0lAQJ5aArp5qgEXvaA+q6gsKAUAoBQCgFAKAUAoBQEDjfGIcJC007hEX5luSqu7MeQFAcB7ads5uJPYgx4dTeOG+5GzykaM/lsvK+5kgoI46EGdVqQewKAyKtAZ446AlxRUBMiioCXHHQGYLQAigMcjUBEmkoCvnloCtnmoCBNLUAj95QH1vUFhQCgFAKAUAoBQCgFAUnavtRBw+HvJjdjcRxrbvJGHJRyG12Og+VwOAdpOPz4+bvcS6qBfu48wCRKeSjcnqxFz5CwEkEGKNOc0Y9/ffohoQToeH5rBJcO5Ow7+JG+AkK3qQe8ZwyaGxlidAdmZSEP8r7N8DQGFEoCRHFQEyKKgJkUNAS446AzKlAfrUBhdqAiTS0BXzzUBWYiagK+aWoBEkegMeagPr6oLCgFAKAUAoBQCgFAan297bRcNiAsJMQ4Pdx35bd5J0S/xJ0HMgD5+4txafFzmWZ2klcgaDl7KIo2Avoo8+ZNSVL3g/o5x2IAPdrCptrMxU2/kUFgfIgUBs8XoUmI8WMjU9BA7fj3goTYxYv0LYkD6vEwSHo6yxj5jPQWKKbstxfht2jSZU5nDt3kbX3zRLfMP5ktQEPC9ooZDbFQhTt32GVUYHb6zDEiNtb3y5D76EFwmABTvYnSaG4HeR38JOyyoQGibbRgPK9AZYoakEuOOgM6pQH6aAwSNQEOeWgK6eagK3ETUBXTS1AIcj0BhZqAx5qA+xKgsKAUAoBQCgFAKAqe1PHUwOElxEmoQeFRu8h0RB7yRryFzyoD5wVcTxPFsx+smkN3OoRF2H8qAaAeXM1JU7H2L7ERYRQ1s8pHikI18wv2V8vnegN7gw4UVBYz0AoBQGu9puxODxwJmiAkI0mjsko6Xa3iHkwI8qA4/2i7GY3hEhxEDl4QDeVB6sfNMREbgpbe91NtbaCpIJnAuLRY2ygLDibfwhfu5rakwEnRufdE3+yTawXILEJUgGgMEj0BDnloCuxE1AVmInoCumlqAQ5HoDAzUBgd6Ax56A+y6gsKAUAoBQCgFAKA5L6WklxmMhwiHLDCollkPqCWS6qPNwgNgP9yjaSuyCX2dw0eFjCYePzZ21Z2+0a1Z4yK9VXLqm9zYIcdN9sj3LH+1a7xs9ki3domRY2b/AHL+9U/QCpWNlukO7JkXFJB6yK3mpsf6W0/Gs0cbB65EODJ2GxyObA2b7LaN8jv7xW1GSkrp3KEmpAoD8IoDkPpH9GVs2K4etreKSBPLXvIANiN8g/42OhEWKfsx2h+mgRSkfSgPA2n/AFKgbH/zgP6x57yQTpHqQQp5aArsRNQFXiJ6ArZpagEOR6AwM1AYXegIs0tqEkX6TQWPtqoJFAKAUAoBQCgK7jnFlw0Rc6sdEX7TeZ5Acz+4qk5qCuyUrnNcTxIPI0kzF3JvZR4RysL2GwAv5Vz6k5VGZEkjLHx5F/02+a1h7tlrk/DdpIfaV187Aj8Df8Kq6bFy7wOPil/hurHps39J1qjTRNycBUEn48YYWIv+/UdKtGUou8XYhpMzQYx497yJ/wC8fH2h+Pvrfo4xPKeXUxShbQtYJldQykEHmK3ihkoBQHG/S52G7stj8KCoDZsQq3GR73+kpb1ddWtsfFp4jQgp8Dxn6VCZDYTJYTgWAYn1ZwBsG9ocm8mFWIIuImoCsxM9AVk8tQCFJJQGBmoDC70BFlltQHSPRH6NjjWXF4xSMKpvHGf9dgdyP9sH+rba9QWPoD6FH/tp/Qv7UBIoBQCgFAKAUBW8f4wmFiLtqToi82bp7upqlSagrkpXOQdoOPM7GWd99gNvJUX/ADzrRSlUkXyRrE3Hnb1FCjqdW/YfjWzHDJalHNmIY+U7ufwH5Csvcw5EcTM0fEZR7V/eAf0qHQg9hxMn4bip9pfiv7H96xSwv/FllPmbXwftXIlgT3qdGPiA8m3+d606lBrVWMilc3XhvE451vGdRup0ZfeP12rWcWtSyZKJqCTHHKY2zJ/yXk37N51tYfEuHoy0+hjlC+aLzC4lZFDLtzHMHmCORrqJ3zRiM1SDHPYqQQCCCCCAQQdwRzFAfOvabhicNxheCTPE0jhI7N/3eymRC+xsWCjn6jVgo4hVZNQWS32b5L8mWrQdOKcnm9t7c3+CNi5hyNwQCp6qdQa2TAVc81QCFLJQEdmoDC70BGlkoDfPRP6O24jIMTiVK4NG0GoOIcHVFP2AfWb4DW5UWPpCKMKoVQFVQAoAAAUaAADYWqAe6AUAoBQCgFAKA4x6Q+0oOIck3CEpEgO9jZm8gWvr0tWnKLqzy0Re/CjnkrvM2Zrk8rA2A6AchW3CCirIxt3Pax230NWIMyrUgzRx3oCbBBQFjh8PUNJqzBYwF4yHQkMNiN/7jyrTrYeyvHQyRnzNy4Hx4TjK1lkA25MOq/tXOlCxmTLN2qoPGGxhifMNQfXHVeo8x/atvC1+F8MtPoUnHdGzCYFQwNwRcHy610zEa7jcW2JYxxm0Q0kkHtfcT9/8PPlKWLk4QdoLV8+i+7N6MVhlxzV57Ll1f2Xla36ReCLPw9ljWzQfWRAb+EHOvnmXN7zY1vwhGEVGKskaM5ubcpO7ZxmCe8dvs7fyn+/51YqR5ZKAjs1AYnegI0slAbn6LvR6/E5e+mDJg428R1Bmcf6aHkOrcthrsJPpbC4dI0WONQiIoVVUAKqgWAAGwAqCTLQCgFAKAUAoBQGodv8At1Fw6PILSYl1vHGD6oNwJJD7K3vbmbacyAPneXFOzZiSWPP2ifL9hUwh7MUVcrZszwRTsQFz3O3jt+ZrNUoVKdN1JqyXgYqVanVqKnB3bLpeHcSjF171l6d7HIvxjdiD8q5ce0sM8uL5P8HRl2fiF7PzX5MH/bGU5cVhhfTxRg4eXzOSxib3BFv1FbkJxmrxd/A1ZwlB2kreJbYDDxzAnDyd7YXZCuSdRzLRXOYC+rIWA5kVYqTsNh6kFlDBQEpY6Ai4mIqQ6GxBvpuD1Falejf0kXhLY2fhHFu/TXR19YdfvDy/KuZKNmZkzPLJUEn5gsU0v/Th8sdyWPtW3KL79/n7jnpzni13adorV7y6L7sz8McMuOSvJ6Ll1f2XlXJyooVQAo2ArqwhGEVGKskaE5uTcpPMrcXiauVOCcWwvc4maMaBXYL/ACHVPwK1AK1moDE70BGlkoDavRp2Dk4rPmfMmEjb619i7b91GftHmfZB8wCJPpzAYKOGJIokCRooVFUWAUbAVBJIoBQCgFAKAUAoCr7TcZTBYSbEPqI1uBe2ZyQqID1LFR8aA+XeJ8QlxEzySHvJpWLE7C/6IBYAcgAKyU6cqkuGOpjqTjCPFLQnYHAiMXPiY7n9B0HlXfw+GjRWWvM4GJxUqz6G19lcBmbvCNBoP1NeU/iftC7WGg9M347L3ffoeq/hzA8EHiZ6vJeHP3mz4uTKpryEI8TPUXNQy/ScRlIDIurX1HkK7dJd1Di3PO9sYq0eBas/OKdkRfvMKxjcG4XMwsw2KPujdP0rZo45rKp8TiU8S1lM98G7Tgv3WOtHKDYTkBQT0xAGg/8AVH/Lm9dOMk1dG2mmro2wwlTYixFWJPLm1AQsRLQETB4wxyBl3HLqvMe6ufiKVnfZmWEjaJpg6gqdDry26e/9q586fEuFmzSqd3LitfzqR0xORlI0sa2aElTkraGKo3O7epfYjF3F+orrmsUuMxNAct7aj/qyR7SIT7xdfyUVDBrUramgIsklAbF6PexEvFsRYXjw0ZHfS2+Pdx30Ln5AankCJPqDhHDIsLBHBAgjijWyqOQ5knckm5JOpJJNQSTKAUAoBQCgFAKAUBy30+Y8rhsLCDbvJWcjqsS2sfLNKp+AoQzl/DOEEDO91LLdFFg5H23JBCRjz1P556GInxqnhkm/ab0XQ5eKnGV3PRefe2ZJUK5M2qufA9rZhpdsu4Guh51012jTl3kYvilBZ2000MUezan8uc4uMZuyvrqdC4PwYpg+9d5Ec2ESKwtnb+GrKQQfCM7dAfKvE0aKxlSc55rS+7lq34LQ9XVxzw0bR0jt02+JRcU4yGjaxzEErdQbNY2BUb69Ko+z50K3C9814G7Rx8K+H7xZc1yM/Z/Ad2rE6sx8R8xoQD0q+Ikr8K2PI4us6tVssMXLlQnoKwwV3Y1kruxU8M7LLjomLeGRyzJJa5RRdYwRzUkOxHMFKz4vtD9EopK+7XQ7OFoXgRuAcUkwkv0DHeHL4YZCdI7+qmb2oG9k+weguF6+Hr069NVKbun5s+q85CUXF2Zf4qSxIOhGhB5GsxUp8XiaAp5MdlYHodfdzqk48UbEp2ZtvCsV4Ct9PWX3Hf8AQ/OuTJZmdHjFYipSBZ4fGZoUPlb4g2P5V1aUrwTMElZldjcVVyDn3aibNPfogH4sf1qGDW8RJqaAuewnY6biuJ7tLpChBmltoq/ZHVzY2Hx2FCT6j4HweHBwJBh0CRoLAcyebMebE6k1BJPoBQCgFAKAUAoBQH4zAAkmwG5OwFCUr5I5H25xDYmSOd1iMcZnXDC4ayBkWSeTkbmMFR0HvrDGlPESUVJKL1ZTtGssJFQS9JrP/l/0rlrm9dvHVpRa5kBJOuR+dtO8nPIaaR/3td1e+/psF6MF60+fh5+RbBdnqiliMUrz9mG0fHqe+zmD+nYoBvFGhV5S2mdgbRob+qpPLkoapx0oYPCqhhvXqejH7yfgvsTKtLEVm56Rzb+iXTz1e0dvOMBFKI2ih40PVv8AxE3z8A9xtvWXs3Bxio016sV/l+/8nOx9Zylw68+r2Xna+6Nb4PwWQQviGRlEYVlzKR9cxEcQFx7GYOT1XzrXqzni8S5xWSyj5+LOsqSw+FVKLvOWb8XqbFwzgx+jI/eurvIEjBsY8gUvIzLa+UKLaEa1i7Tw1DC0nN3bSz6tuyXzOTQpKs3bS9l7tX9Si4tiTIFiHhdnytbW3UjrYXNc+hGPrt5allhpwq93JZnQ+A4MRRDS2gsOigAKvwAA+FeWx+Ides5HoKUOFWNf9J3CI58NmNhLHco3VfajPkfwNvO+92JiZ0atvZev5930MeIgpK+5pHBeNGSLI5JkjAFzu0Q0UnzXQHyy+de3OeYcZiqApcTiKgGz9lcZmiW/sMVP8v8A+WtXPxEbSZmg8iVi5rEjoSKxpEk3AYn/AKa/SRh+Ct+tb9D1DFLUp+JY+19azFTTsZPmZmP+AVAHZDstPxTFdzB4UFjNKQSkUZO56sdbLzPQAkCT6l7N8AhwOGTD4dcqLuT6zufWdzzY/wBhYACoJLSgFAKAUAoBQCgFAVvaPHtBhpZEKBlAy58+TMSAL5dedY6s+CDkWhKlGSda/DvbX3HN3mnxUZlxEy5QxABLlRlF2IgXLci49Yg6itfEw/TpPEXlJuyiuqulyv72HjalZf0n8uFs5Nel1z1t8M75Gu8RZI5syMVOhzOwDtbW4gsAALCwYctzetiNXEVKLpypZWaUV13dv2tz3KYf/wDPVv5nFUveUnslybyu+n2ziYeF+ISsI7hM92cm+vPTYn46abVaNCVLDwoNpNa2+/XQ2aWLSrSqxj6NrRvq3ln4LP4/Cw4lA+BPhuig+AHICxXQy33YEkfPyrX/AENSvO8FZJpXvp1Jp4+knJ4nVJtLXi6W0sv32ZI7JcLfH41Xk1hhCM173Y+tGhHRj4vNV866sq1OEZUaet7P8eepz49nypcNeTupXcb6t82rbbdXfmjcu3WILdzh1uTI2ZgN8g0UfE3+K1bBwvJyeiGIqOlRlKOui8XkYeNOIgyC1oYxAvQzSWknPuP1a35EmvNdt13VrQpdeN/SPwzfwN3svDKLS2irfd/HL5mqdnsF3mKEkvhUapn8Oa+inXyB+daePqSo0O7is2WT73ESqvTRHSB+ArybzZvaI552+4lnYRA+Z9w/y1ey/hns/vaylJZLN+fE5PaeJ7qi7avJHPcaDFKrrz/PZh8Qfzr13aFHgqcS0f1Ob2dW46fC9Y/TY84qf/PKtA6BXyPQGwdjZf4y9Ch+eYfoK1MStGZIFhxSezt/m4vWGCuWZkTE5MEpPtzSEe5VVT+Nb1JWiYpamqY/Gl2sNudXIMvAOzs3EJ1w2HGp1kcg5Yor6u35AczQk+luyXZmDh2GWDDrYDV2Ns8knN3PMn8BYDaoJLmgFAKAUAoBQCgFAKAx4lAyMCSAVIJBsQCLXB5HzqJR4lbmSpcLvyOPdpEZZCi4mCKK7AZJJZprA+v4QAWI5ZhuRpz2cH2XRoXnGDu7auy/Jzu0MXDFTjFy4rXyjdvwssviargeBo0uaWYiO+7qqqT7jcsfL8TWbE2jBxlP3RyS8XqymHw9WUlFU7LrnLwSWh07gWIwiAKsiD3gqPmQBXOhOnbhi18TsSwteCvKEkuqZtK4GJ7MUjfwkBiqN4G9YA9Dz61l4mskzBwpu9iWEA2sP8sKqWOYYjtLGuPkxMis0cbFVOygRsEtfe+Yq1rczW+2oU1Sv6Uv8s08U7VYKWkfS9+3wGHxQxRhXqWaXbVmYySki+gOoAOosK8nCjKrj5zlz+SyXyWduZ3qadDDNvJv75v6/Ir+OsxnnZjqz5V8kGpb5ZB863aVB1sZwy53fht56mKKUaF95ZL7sydmOMyqkxOsC2Gvslr5bfLX3itTt/s/DQq0+DKck3ba23x+xrYXESqOf/FOy+5q+LxBlkeQ+0dP5eX716/sTB/psMrrOWf489TznamI72twrSOX589Co4vIMtudxatntCzpZ6js1NVLlU7aCuGd0jSPQGx9iF/jN5oPiMxP/wAhWriXojJA8cdxX1jga62AGpJsBYDmaUo5CTPXamcx9zhVIvDEO8tsJn8b/mK2tEYyH2d4DPjZhDhkzOdWJuERftyN7I/E7AE6UJPpLsd2Wh4dhxFELsbGWQjxSyW9Y9ANgvIfEmCS9oBQCgFAKAUAoBQCgFAc09Js2IfERYdX+rexWKMMJJCdAWdhlFmXTXTcjnV1iu5Vqcbze+yIrYLv6PFJpRTtm9XrbmaDisE8QdpQ4CXzBSgBYaBO8Bu5J0uNNa2qmKhfh7y8tbL7t3fwsa1NYm1401CnfXn4eepZcE7Jv4Z8czxu6kxQRhfpBXllVwVgiGly2/Oxtfm1Kbqt8TyOtSxsMHBThbi3b26L7+bYHxIR8hdZOjLtm1ul7DPb7QAB6CtPEYKdOHeJejodzsrtiGMfBJcMtbc1z8/NZk3gnH8THMFwgMhv4kN+7I6tyX371hjie4V5yy6/Yt2nQwsldq0ua+/PzmdXwfEO8XxLkksCy3v8VPtLf+9b+FxdLEw4qb8eaPLzg4uzNb4/2ZjncuXcEsS1zmupUqyITrGDucpv+Fs1Smqlr7FKH8mo6kdXzzt4FPwzhowiszPncrYgeqNr5SRmJbKt7ncVip0o0U5v3mV1ata0ZO7b+bNV45i7s5J5lb8tLtI3zuPlW92TQ4oupLWbv7vP2HaNdUYPh9lcK8d38foyXj5Rh8LDh/8AUdTPKulwXBVAfcoI+FcrC4afa2PqYt/6alwrqly8cs+pp168cBho0l61vnz+Jrcz2Fe5bSR5iEXJkXCwZklmfbI6xjzsQzfoPjXle0sY6lZU47NXPfdidlqGFniKi1jJL4O7+y95QzHShziBPNagN84Bh/o+FBfQ2Mj+RPL3gBRWhUfHPIzLJH72P7PYjEs2LSBpshzQR3VQ8xPhdmYgKinW5OpGm2u7GNkYmbRwT0OYiVzJj51TMxZli8crEm5u7DKh32DCrCx1ngHAcPgohFhoxGu53LO22Z3OrHzNQSWVAKAUAoBQCgFAKAUAoBQEXiPD450ySC4vcb3DWIDC3PU0d7NIpOlCduNXs7nPcUuEwbF4SrunhM0gUwwsD6sMaj6yW4Gg2I1NxY4MPhVT0bb5vVjEYt2UNbaLlb8L5dDS+K8aecuqFgpP1ru3jfoZnHLXSNdBta23RmqeGV6ucnpFavx8/g18LhK+Om3D1VrN+rHw5v5L4SIMWEzKQl7+07Cx0N+fqKLbb7XrScMXjanpKyXuS/LPSwn2f2Xh7xkm3vrKXXw+f3n4KRs/d4VXkkAHqeFE++z6W95IHS9ZcRgezsHS4sY7t+N30SXnmec/WYvGTvQVlvJ+be5XZuWB4ywQLM6NKouJEzFMw0ZMxAz22JG+vMV42n/T4jvsOmo3twvW3X7cvA68oNwXH8bWXuLOTiivGHU6EfI8xXsIyUkpLc57VjUuNcYVb3YA2JUE7sLW+V8x91YcRCVThpR9p5+Bs4WUYN1HqlkubeSKXguEGIxccd7xpq53HdpZnP8AyOVfjW32tilg8BJw9aXoR9+vyNLgdbFRg9Iek+r2/PxNh7SLHOHMiiy5lQjRvpBtncMNbIAFHI2864nZEHgcN37fpStZdNv+71n0NqpReNxEcLHfOT5Lfz4cznMqNJJ3RNreu1reAe1blfSw869RjO0OHDp2s2tDS7O7GdTGSpXvGLd30W/v2PPGMeLCNBoBbTYLtXAw9Jt8cj1XaeNjCHcU9LW8Ea/jpLAVvHnC07LcDLss8oso1jU+0eTny6dfdvr1qvsoyRidR4B2JfHhWlOTChvFvmmIPqKPsX3bysOdq0KftMSex1rh+BjgjEcShVHIfLWtkqSaAUAoBQCgFAKAUAoBQCgFAQeJcWhw4BmcJe5F77Dc2HLUD3kdaq5xTUW82Nrmhdru2WhXVEtpEGyyuvJp3H8KM/YHiI35rWxSoyqO0V56mjWxWXouy5/Zc35yWZoM8kmIYM9wuyIot4eSxptGnmdT8qu6/BLusKuKe8tl4G9heylwd/jXwU9eH2pePJdMl78z1lWNgp8baqkMYzeI78iWbfXU76C9ZaeBpUI9/iJ56uTdvPnwKYrtieI/p8JD0dErej49fF2S1z1LQcJYi+Mfu1Gv0eIrntyMsl8sQ33JboQdK5GM/iRy9DAx/va/9VqyML2PxPjrvifK/orxf2Vlyue8VxBUQRoqxRbiNF0b7xVrGQnXxyWG2hrhxoSnN1asm5c28/28I59To/qIJ93Qjxte6Efz9DA2EeZD3bAM1gXbxZfed2Nr2AyjXYb1LrQpu0lktufn3svRweIqy46ks+ui8ESkj+jQiMOzDUlmIvmOpOmgHlXV7OxLrQldWs9uXm5TH4aNBx4d0ati+IPLMscIZmY2ABYXt7WhFgNfFW9Urd1HjbtY5v6Xv5JJXZfcB4ZPC6kAp3y2DXUFvusMxNkBzG4te1jyrl8UO0aqhJ3UNctvG2stFne13bK50a8o4endxs/G/u86czNxXEKTlX+HGLKOovufNmv8L9K3rqtVc5epDPx6efubXZ+HnQw/F/u1vkvtz6e40viOMyZgCDI5u7f5yF6icpYmpxtWS0M05Q7PpOnB3nLNvzstim/zzrYSscOUnJ3Zcdm+yM2MkWTuZHjHqAI2Vz9pmPhC+86+7fHUlLSKJS5nY+zvo9Nw+LIsNREh38pHHLyX57iscKFs5EuR0KOMKAqgAAAAAAAAaAADYVsFT1QCgFAKAUAoBQCgFAKAUAoBQGrekDhEmIgTugWdGJ9fKoUqbsQFJaxC6DXU76qcNek6iSRkpVe7km1db+G5yjh3ApG+sdWCFvqzILBgPbRDqw0uGbwgG/IgT2liqsHHDU/a2Tzb3u+S89NrsulhLPFOOa0usoray5v69c3MkwS5WdEd1ziPPeY5pbMTYJqTyvoBa2+15VKmCpKlTl6W+XPzkamMjVx9f+Y1wZPXPJ6acvn009cGcQRWiUK7aM4DByOSCRrsB91Be+1t64eNVfF1v5zbtonov7dPe8janUwWGuqWafsxzb8X5a2PGNLLa985PgUAZsx5hdQnW5zNvtW9hcBH1puyWr5Lq/srI5+IxFWtaEt/VhHfx+7ZYYXBrCsbSIHnYeCMEksx3kdjqBtdj0sNK5vDPHV5U6DtBPOTVrLbLn0+PTfpyWBovia4nrbRdF+Svx2OIfMGzyk+JxcKbD+Ei7ZAOZ6X866FXCUeFYajG7W+/Vt8/oZOzHiJp4qb4KXsp6yfP99/DN0/HMe0q5U1ZnsBe2gUlyx5KLrc1GAiqNOU3pkX7Qk604wjrmWXAuERYZ0M8oSRrFrhs7IbXGUapGLg2OpF2IUWJw451asHwxbe0Vtvd9bbal6Khh48Xz57WXS71L7iuN0ZxpnGSIc1w4OrW6ub1nw9B4LDKn/uTzfi9v7dPG5p0KX67F2l/pwzl16eduI0btDj8gyjcHXXdyLW+A/I9a3ZU1CMcOts5eP7fg6VTEy4pYp5Xyit/P77Wvqxe5G5ZiAOZLHQAD9KypJKyOJOcpy4panUfR56LXlZMRj0KRDVIGFnk6GUewn3DqedhowqdtVbCw0A291CT9oBQCgFAKAUAoBQCgFAKAUAoBQCgIfFuJJh4jJIwAuALkC7nRVBPM1irVe6g52btyMlKn3k1FbmjxYOTHSs7khCfEdjb7C9PM8tt7k4cNB0L1qmdWX/AIrZef8AOzXqxsqdP1V8+v4NnbCxRwmLKBHkKlRoMhFiNPI0U5cXFfPU1JRTTT0ZpGMaKNwmGQKT4S+rELz8TEna2nPSpqVYqTqVHrmzHTo8KUKMc9EvPxZgKpGwKgSTMvgUkFY05ySnl1I52A2AtzF3/ac3BXhSTz6/l/JfN7LdLBQc27yesv8A5j0+uryKXiGN9YBi7PfvJDoZLbgH2Ih+PyB6kdFhsKrJfLrfn1+BfDYHvUsXjsoezDeXj0+u+WREjwDvltqW0C2bMeYAX7NgTboLmpnKFKPc0JZ+01q+nRe9G9Ur1K0+8qRyXqrRL7/J3+B+vLHhL5LSTk3zXBSM73B2ZtAc2wsMt7B6YbDVMRJRpaL2tl4c350zMeIqUcDDvcVnJ5qG75cXKPT43eRg4fA0kgeTxE+Ihi4URe1JLYi99bKd+d9bdDF16WBw/DT93OT5+dDm0aVbHVnXr5PblBLS3nrzLbsp2cxGIxQQWECAGQ3UZbm4soTWQ7gE9S2wvp4edGTVSzclu9LlsPXqxpTjFrgbtpnLPW/105c7by3oo4YTcwyE3vricV/96ydSjbepf8F7L4TCa4fDxRttmC3kI6GRrsR8aEFxQCgFAKAUAoBQCgFAKAUAoBQCgFAKAUBrfaHBwTYiHvHOeK+Vc9kDNbxEfb6ai177gVjnNq6W+RV01JpvYm+CFAAAoAsANAAPKtczGuY7FNPnytkiS+eQ7DS9h1NtfIfAHFiayw9Jzau9Eub2XnYRXE7Gm8bxQzrDGvibWxGYqliVU39ogl2PLS+gro9n4JQoupiFxSeb6vZLotEtDmvETq133U+FRXva3+PPbLdFZ9LbWIEsxIzXygsdAoIF2O/q1E6OJqLhjTVOP0vm8svfl0djo4BYSpV/UVZcbSvGHsp6a788/HOyNywfo8dsKzSNlxDFGQEkBAGBOe17ta9l1A9/iFpRVOk6VHK+re/0NmtjJ1qveT93TkajisVLmGHhilEjqMwcSd8czMQjZkXw2VTYDXc5iBbHh+zoaSkuFa23f2Xm2ZWl2pNRvCD7zZy9WC523l9edtdhHoxlGELsQ+JJUiPw5B4hcFibXsTc69Na2a01K0YNxirqy6+ddXuaLgm3Od5Sebb1f7cloV3A+GzvL9F7to5752zh9EuVE8mbUquUhVJ8RAPO45GJoTq4jicm8t8rc/jzRtylOdJU2uGHtNPOXJLx86WfXeD8LTDQrFHew1LH1nc+s7HmxP7bCt+EFFWRilK+1lsuXTz4vMnVYqKAUAoBQCgFAKAUAoBQCgFAKAUAoBQCgFAaV2iwLJKzWJRzcHlc7qfOsM1ZkjAYSbE5UuViX1n5kfYXq3nyHwqIQvmLkP0hYKaKOP6PdYVCqqIJD4rtIzSWUhR4FOcnU3B3vVnRoyqwqVE3w3tplffMr3c6vFC9k1t6zfJePLfQpfR/w1JsRiGYNIzoQzSahEfSVlGQatqoB1FjuKvHE1HPu5Nehpw6f58rcrTwlOFPiStxZNPXwZ0zCcGw8RBjgiQgg3WNAbhcoN7XvbS9ZZVJS1bJjFRVoqxPqhYiRcMhWV5lijEr6NIFXOwsBYtvyFNrAl0B+WoD9oBQCgFAKAUAoBQCgFAKAUAoBQCgFAKAUAoBQH4y3FjqKAKoAsBYeVAYsZhUljeORQyOpVlOxU7ioavkWjJxaa1RjwHDooARDGkYJBIRQtyAACbbmwFFFLQq8229XmyVUgUAoBQCgFAKAUAoBQCgFAKAUAoBQCgFAKAUAoBQCgFAKAUAoBQCgFAKAUAoBQCgFAKAUAoB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94" name="AutoShape 14" descr="data:image/jpeg;base64,/9j/4AAQSkZJRgABAQAAAQABAAD/2wCEAAkGBxQSEBIUEhQUFBQWFBQYFRcWFBAXFBYQGBcWFhUUFhQYHCghGBomHBQVIjEhJiotLi4uGh8zODUtNygtLysBCgoKDg0OGxAQGiwkICQuLywsLy8sLCwsLDgyLCwsLSwyLywsLCw1MCwvLCwsLywsLCwsLC8sLCwsLDQsLCwsLP/AABEIAOEA4QMBEQACEQEDEQH/xAAcAAEAAgMBAQEAAAAAAAAAAAAABAUDBgcCCAH/xABDEAACAQIEAwQGCAUDAQkAAAABAgMAEQQSITEFQVEGEyJhBzJCcYGRFCNSYqGxwdEzcpLh8ENTgiQVNERjc6Ky0vL/xAAaAQEAAgMBAAAAAAAAAAAAAAAAAQIDBAUG/8QAPBEAAgECBAMECQIFAwUBAAAAAAECAxEEITFBElFhBRNx8CIyQoGRobHB0RThBiMkgvEzQ1JykqKywhX/2gAMAwEAAhEDEQA/AO40AoBQCgFAKAUAoBQCgFAKAUAoBQCgFAa92y7XwcOizSHNI1+6iUjO5HP7qDmx28zYEDgHaDjk+OnM2Ia52RBcRxp9lF5eZ3PPlaSCIiUIMyrUg9gUB7VaAkRx0BJjjoCSkdAZlSgPVqA/L0B36qlhQCgFAKAUAoBQCgFAKAUAoBQCgFAaX2/7fR8PXu47S4ph4U9mMHZ5SNh0XdvIXIA4Vj8ZLiJnmncySOfEx6clA2VRyA0FSVPxEoDMBQHsCpBkRKAkRx0BKjioCSkdAZ1SgPVqAxO1AYs1AfQdVLCgFAKAUAoBQCgFAKAUAoBQCgFAc29IvpIGHzYbBENiNRJJoyQ9QBs8nlsvO9stCDjRLMzM5LMxJZmJLMx3JJ1JqSDKiUBlAqQewKAyolASY46AlxxUBJjjoDOqUB6tQGKRqAiyyUBH72gPo2qlhQCgFAKAUAoBQCgFAKAUAoD8Y2Fzt+lAce9IfpLMmbDcPchNRJiFOrDmsBGw+/8A08mqSDmMUVqEElEoDIBUg9haAzRx0BJjioCXHFQEqOKgM6rQHo0BikagIkslAQJ5aAi99QH05VSwoBQCgFAKAUAoBQCgFAKAw4zFJFG0krKiICzMxAVVG5JNAcL9IHpBfH5oMPmjwuzHVXnH3huqfc3PtfZEkGlxx0IJCrQGQCpB7VaAzxx0BKiioCXFFQEuOKgMyrQHo0BhkagIk0lAQJ5aArp5qgEXvaA+q6gsKAUAoBQCgFAKAUAoBQEDjfGIcJC007hEX5luSqu7MeQFAcB7ads5uJPYgx4dTeOG+5GzykaM/lsvK+5kgoI46EGdVqQewKAyKtAZ446AlxRUBMiioCXHHQGYLQAigMcjUBEmkoCvnloCtnmoCBNLUAj95QH1vUFhQCgFAKAUAoBQCgFAUnavtRBw+HvJjdjcRxrbvJGHJRyG12Og+VwOAdpOPz4+bvcS6qBfu48wCRKeSjcnqxFz5CwEkEGKNOc0Y9/ffohoQToeH5rBJcO5Ow7+JG+AkK3qQe8ZwyaGxlidAdmZSEP8r7N8DQGFEoCRHFQEyKKgJkUNAS446AzKlAfrUBhdqAiTS0BXzzUBWYiagK+aWoBEkegMeagPr6oLCgFAKAUAoBQCgFAan297bRcNiAsJMQ4Pdx35bd5J0S/xJ0HMgD5+4txafFzmWZ2klcgaDl7KIo2Avoo8+ZNSVL3g/o5x2IAPdrCptrMxU2/kUFgfIgUBs8XoUmI8WMjU9BA7fj3goTYxYv0LYkD6vEwSHo6yxj5jPQWKKbstxfht2jSZU5nDt3kbX3zRLfMP5ktQEPC9ooZDbFQhTt32GVUYHb6zDEiNtb3y5D76EFwmABTvYnSaG4HeR38JOyyoQGibbRgPK9AZYoakEuOOgM6pQH6aAwSNQEOeWgK6eagK3ETUBXTS1AIcj0BhZqAx5qA+xKgsKAUAoBQCgFAKAqe1PHUwOElxEmoQeFRu8h0RB7yRryFzyoD5wVcTxPFsx+smkN3OoRF2H8qAaAeXM1JU7H2L7ERYRQ1s8pHikI18wv2V8vnegN7gw4UVBYz0AoBQGu9puxODxwJmiAkI0mjsko6Xa3iHkwI8qA4/2i7GY3hEhxEDl4QDeVB6sfNMREbgpbe91NtbaCpIJnAuLRY2ygLDibfwhfu5rakwEnRufdE3+yTawXILEJUgGgMEj0BDnloCuxE1AVmInoCumlqAQ5HoDAzUBgd6Ax56A+y6gsKAUAoBQCgFAKA5L6WklxmMhwiHLDCollkPqCWS6qPNwgNgP9yjaSuyCX2dw0eFjCYePzZ21Z2+0a1Z4yK9VXLqm9zYIcdN9sj3LH+1a7xs9ki3domRY2b/AHL+9U/QCpWNlukO7JkXFJB6yK3mpsf6W0/Gs0cbB65EODJ2GxyObA2b7LaN8jv7xW1GSkrp3KEmpAoD8IoDkPpH9GVs2K4etreKSBPLXvIANiN8g/42OhEWKfsx2h+mgRSkfSgPA2n/AFKgbH/zgP6x57yQTpHqQQp5aArsRNQFXiJ6ArZpagEOR6AwM1AYXegIs0tqEkX6TQWPtqoJFAKAUAoBQCgK7jnFlw0Rc6sdEX7TeZ5Acz+4qk5qCuyUrnNcTxIPI0kzF3JvZR4RysL2GwAv5Vz6k5VGZEkjLHx5F/02+a1h7tlrk/DdpIfaV187Aj8Df8Kq6bFy7wOPil/hurHps39J1qjTRNycBUEn48YYWIv+/UdKtGUou8XYhpMzQYx497yJ/wC8fH2h+Pvrfo4xPKeXUxShbQtYJldQykEHmK3ihkoBQHG/S52G7stj8KCoDZsQq3GR73+kpb1ddWtsfFp4jQgp8Dxn6VCZDYTJYTgWAYn1ZwBsG9ocm8mFWIIuImoCsxM9AVk8tQCFJJQGBmoDC70BFlltQHSPRH6NjjWXF4xSMKpvHGf9dgdyP9sH+rba9QWPoD6FH/tp/Qv7UBIoBQCgFAKAUBW8f4wmFiLtqToi82bp7upqlSagrkpXOQdoOPM7GWd99gNvJUX/ADzrRSlUkXyRrE3Hnb1FCjqdW/YfjWzHDJalHNmIY+U7ufwH5Csvcw5EcTM0fEZR7V/eAf0qHQg9hxMn4bip9pfiv7H96xSwv/FllPmbXwftXIlgT3qdGPiA8m3+d606lBrVWMilc3XhvE451vGdRup0ZfeP12rWcWtSyZKJqCTHHKY2zJ/yXk37N51tYfEuHoy0+hjlC+aLzC4lZFDLtzHMHmCORrqJ3zRiM1SDHPYqQQCCCCCAQQdwRzFAfOvabhicNxheCTPE0jhI7N/3eymRC+xsWCjn6jVgo4hVZNQWS32b5L8mWrQdOKcnm9t7c3+CNi5hyNwQCp6qdQa2TAVc81QCFLJQEdmoDC70BGlkoDfPRP6O24jIMTiVK4NG0GoOIcHVFP2AfWb4DW5UWPpCKMKoVQFVQAoAAAUaAADYWqAe6AUAoBQCgFAKA4x6Q+0oOIck3CEpEgO9jZm8gWvr0tWnKLqzy0Re/CjnkrvM2Zrk8rA2A6AchW3CCirIxt3Pax230NWIMyrUgzRx3oCbBBQFjh8PUNJqzBYwF4yHQkMNiN/7jyrTrYeyvHQyRnzNy4Hx4TjK1lkA25MOq/tXOlCxmTLN2qoPGGxhifMNQfXHVeo8x/atvC1+F8MtPoUnHdGzCYFQwNwRcHy610zEa7jcW2JYxxm0Q0kkHtfcT9/8PPlKWLk4QdoLV8+i+7N6MVhlxzV57Ll1f2Xla36ReCLPw9ljWzQfWRAb+EHOvnmXN7zY1vwhGEVGKskaM5ubcpO7ZxmCe8dvs7fyn+/51YqR5ZKAjs1AYnegI0slAbn6LvR6/E5e+mDJg428R1Bmcf6aHkOrcthrsJPpbC4dI0WONQiIoVVUAKqgWAAGwAqCTLQCgFAKAUAoBQGodv8At1Fw6PILSYl1vHGD6oNwJJD7K3vbmbacyAPneXFOzZiSWPP2ifL9hUwh7MUVcrZszwRTsQFz3O3jt+ZrNUoVKdN1JqyXgYqVanVqKnB3bLpeHcSjF171l6d7HIvxjdiD8q5ce0sM8uL5P8HRl2fiF7PzX5MH/bGU5cVhhfTxRg4eXzOSxib3BFv1FbkJxmrxd/A1ZwlB2kreJbYDDxzAnDyd7YXZCuSdRzLRXOYC+rIWA5kVYqTsNh6kFlDBQEpY6Ai4mIqQ6GxBvpuD1Falejf0kXhLY2fhHFu/TXR19YdfvDy/KuZKNmZkzPLJUEn5gsU0v/Th8sdyWPtW3KL79/n7jnpzni13adorV7y6L7sz8McMuOSvJ6Ll1f2XlXJyooVQAo2ArqwhGEVGKskaE5uTcpPMrcXiauVOCcWwvc4maMaBXYL/ACHVPwK1AK1moDE70BGlkoDavRp2Dk4rPmfMmEjb619i7b91GftHmfZB8wCJPpzAYKOGJIokCRooVFUWAUbAVBJIoBQCgFAKAUAoCr7TcZTBYSbEPqI1uBe2ZyQqID1LFR8aA+XeJ8QlxEzySHvJpWLE7C/6IBYAcgAKyU6cqkuGOpjqTjCPFLQnYHAiMXPiY7n9B0HlXfw+GjRWWvM4GJxUqz6G19lcBmbvCNBoP1NeU/iftC7WGg9M347L3ffoeq/hzA8EHiZ6vJeHP3mz4uTKpryEI8TPUXNQy/ScRlIDIurX1HkK7dJd1Di3PO9sYq0eBas/OKdkRfvMKxjcG4XMwsw2KPujdP0rZo45rKp8TiU8S1lM98G7Tgv3WOtHKDYTkBQT0xAGg/8AVH/Lm9dOMk1dG2mmro2wwlTYixFWJPLm1AQsRLQETB4wxyBl3HLqvMe6ufiKVnfZmWEjaJpg6gqdDry26e/9q586fEuFmzSqd3LitfzqR0xORlI0sa2aElTkraGKo3O7epfYjF3F+orrmsUuMxNAct7aj/qyR7SIT7xdfyUVDBrUramgIsklAbF6PexEvFsRYXjw0ZHfS2+Pdx30Ln5AankCJPqDhHDIsLBHBAgjijWyqOQ5knckm5JOpJJNQSTKAUAoBQCgFAKAUBy30+Y8rhsLCDbvJWcjqsS2sfLNKp+AoQzl/DOEEDO91LLdFFg5H23JBCRjz1P556GInxqnhkm/ab0XQ5eKnGV3PRefe2ZJUK5M2qufA9rZhpdsu4Guh51012jTl3kYvilBZ2000MUezan8uc4uMZuyvrqdC4PwYpg+9d5Ec2ESKwtnb+GrKQQfCM7dAfKvE0aKxlSc55rS+7lq34LQ9XVxzw0bR0jt02+JRcU4yGjaxzEErdQbNY2BUb69Ko+z50K3C9814G7Rx8K+H7xZc1yM/Z/Ad2rE6sx8R8xoQD0q+Ikr8K2PI4us6tVssMXLlQnoKwwV3Y1kruxU8M7LLjomLeGRyzJJa5RRdYwRzUkOxHMFKz4vtD9EopK+7XQ7OFoXgRuAcUkwkv0DHeHL4YZCdI7+qmb2oG9k+weguF6+Hr069NVKbun5s+q85CUXF2Zf4qSxIOhGhB5GsxUp8XiaAp5MdlYHodfdzqk48UbEp2ZtvCsV4Ct9PWX3Hf8AQ/OuTJZmdHjFYipSBZ4fGZoUPlb4g2P5V1aUrwTMElZldjcVVyDn3aibNPfogH4sf1qGDW8RJqaAuewnY6biuJ7tLpChBmltoq/ZHVzY2Hx2FCT6j4HweHBwJBh0CRoLAcyebMebE6k1BJPoBQCgFAKAUAoBQH4zAAkmwG5OwFCUr5I5H25xDYmSOd1iMcZnXDC4ayBkWSeTkbmMFR0HvrDGlPESUVJKL1ZTtGssJFQS9JrP/l/0rlrm9dvHVpRa5kBJOuR+dtO8nPIaaR/3td1e+/psF6MF60+fh5+RbBdnqiliMUrz9mG0fHqe+zmD+nYoBvFGhV5S2mdgbRob+qpPLkoapx0oYPCqhhvXqejH7yfgvsTKtLEVm56Rzb+iXTz1e0dvOMBFKI2ih40PVv8AxE3z8A9xtvWXs3Bxio016sV/l+/8nOx9Zylw68+r2Xna+6Nb4PwWQQviGRlEYVlzKR9cxEcQFx7GYOT1XzrXqzni8S5xWSyj5+LOsqSw+FVKLvOWb8XqbFwzgx+jI/eurvIEjBsY8gUvIzLa+UKLaEa1i7Tw1DC0nN3bSz6tuyXzOTQpKs3bS9l7tX9Si4tiTIFiHhdnytbW3UjrYXNc+hGPrt5allhpwq93JZnQ+A4MRRDS2gsOigAKvwAA+FeWx+Ides5HoKUOFWNf9J3CI58NmNhLHco3VfajPkfwNvO+92JiZ0atvZev5930MeIgpK+5pHBeNGSLI5JkjAFzu0Q0UnzXQHyy+de3OeYcZiqApcTiKgGz9lcZmiW/sMVP8v8A+WtXPxEbSZmg8iVi5rEjoSKxpEk3AYn/AKa/SRh+Ct+tb9D1DFLUp+JY+19azFTTsZPmZmP+AVAHZDstPxTFdzB4UFjNKQSkUZO56sdbLzPQAkCT6l7N8AhwOGTD4dcqLuT6zufWdzzY/wBhYACoJLSgFAKAUAoBQCgFAVvaPHtBhpZEKBlAy58+TMSAL5dedY6s+CDkWhKlGSda/DvbX3HN3mnxUZlxEy5QxABLlRlF2IgXLci49Yg6itfEw/TpPEXlJuyiuqulyv72HjalZf0n8uFs5Nel1z1t8M75Gu8RZI5syMVOhzOwDtbW4gsAALCwYctzetiNXEVKLpypZWaUV13dv2tz3KYf/wDPVv5nFUveUnslybyu+n2ziYeF+ISsI7hM92cm+vPTYn46abVaNCVLDwoNpNa2+/XQ2aWLSrSqxj6NrRvq3ln4LP4/Cw4lA+BPhuig+AHICxXQy33YEkfPyrX/AENSvO8FZJpXvp1Jp4+knJ4nVJtLXi6W0sv32ZI7JcLfH41Xk1hhCM173Y+tGhHRj4vNV866sq1OEZUaet7P8eepz49nypcNeTupXcb6t82rbbdXfmjcu3WILdzh1uTI2ZgN8g0UfE3+K1bBwvJyeiGIqOlRlKOui8XkYeNOIgyC1oYxAvQzSWknPuP1a35EmvNdt13VrQpdeN/SPwzfwN3svDKLS2irfd/HL5mqdnsF3mKEkvhUapn8Oa+inXyB+daePqSo0O7is2WT73ESqvTRHSB+ArybzZvaI552+4lnYRA+Z9w/y1ey/hns/vaylJZLN+fE5PaeJ7qi7avJHPcaDFKrrz/PZh8Qfzr13aFHgqcS0f1Ob2dW46fC9Y/TY84qf/PKtA6BXyPQGwdjZf4y9Ch+eYfoK1MStGZIFhxSezt/m4vWGCuWZkTE5MEpPtzSEe5VVT+Nb1JWiYpamqY/Gl2sNudXIMvAOzs3EJ1w2HGp1kcg5Yor6u35AczQk+luyXZmDh2GWDDrYDV2Ns8knN3PMn8BYDaoJLmgFAKAUAoBQCgFAKAx4lAyMCSAVIJBsQCLXB5HzqJR4lbmSpcLvyOPdpEZZCi4mCKK7AZJJZprA+v4QAWI5ZhuRpz2cH2XRoXnGDu7auy/Jzu0MXDFTjFy4rXyjdvwssviargeBo0uaWYiO+7qqqT7jcsfL8TWbE2jBxlP3RyS8XqymHw9WUlFU7LrnLwSWh07gWIwiAKsiD3gqPmQBXOhOnbhi18TsSwteCvKEkuqZtK4GJ7MUjfwkBiqN4G9YA9Dz61l4mskzBwpu9iWEA2sP8sKqWOYYjtLGuPkxMis0cbFVOygRsEtfe+Yq1rczW+2oU1Sv6Uv8s08U7VYKWkfS9+3wGHxQxRhXqWaXbVmYySki+gOoAOosK8nCjKrj5zlz+SyXyWduZ3qadDDNvJv75v6/Ir+OsxnnZjqz5V8kGpb5ZB863aVB1sZwy53fht56mKKUaF95ZL7sydmOMyqkxOsC2Gvslr5bfLX3itTt/s/DQq0+DKck3ba23x+xrYXESqOf/FOy+5q+LxBlkeQ+0dP5eX716/sTB/psMrrOWf489TznamI72twrSOX589Co4vIMtudxatntCzpZ6js1NVLlU7aCuGd0jSPQGx9iF/jN5oPiMxP/wAhWriXojJA8cdxX1jga62AGpJsBYDmaUo5CTPXamcx9zhVIvDEO8tsJn8b/mK2tEYyH2d4DPjZhDhkzOdWJuERftyN7I/E7AE6UJPpLsd2Wh4dhxFELsbGWQjxSyW9Y9ANgvIfEmCS9oBQCgFAKAUAoBQCgFAc09Js2IfERYdX+rexWKMMJJCdAWdhlFmXTXTcjnV1iu5Vqcbze+yIrYLv6PFJpRTtm9XrbmaDisE8QdpQ4CXzBSgBYaBO8Bu5J0uNNa2qmKhfh7y8tbL7t3fwsa1NYm1401CnfXn4eepZcE7Jv4Z8czxu6kxQRhfpBXllVwVgiGly2/Oxtfm1Kbqt8TyOtSxsMHBThbi3b26L7+bYHxIR8hdZOjLtm1ul7DPb7QAB6CtPEYKdOHeJejodzsrtiGMfBJcMtbc1z8/NZk3gnH8THMFwgMhv4kN+7I6tyX371hjie4V5yy6/Yt2nQwsldq0ua+/PzmdXwfEO8XxLkksCy3v8VPtLf+9b+FxdLEw4qb8eaPLzg4uzNb4/2ZjncuXcEsS1zmupUqyITrGDucpv+Fs1Smqlr7FKH8mo6kdXzzt4FPwzhowiszPncrYgeqNr5SRmJbKt7ncVip0o0U5v3mV1ata0ZO7b+bNV45i7s5J5lb8tLtI3zuPlW92TQ4oupLWbv7vP2HaNdUYPh9lcK8d38foyXj5Rh8LDh/8AUdTPKulwXBVAfcoI+FcrC4afa2PqYt/6alwrqly8cs+pp168cBho0l61vnz+Jrcz2Fe5bSR5iEXJkXCwZklmfbI6xjzsQzfoPjXle0sY6lZU47NXPfdidlqGFniKi1jJL4O7+y95QzHShziBPNagN84Bh/o+FBfQ2Mj+RPL3gBRWhUfHPIzLJH72P7PYjEs2LSBpshzQR3VQ8xPhdmYgKinW5OpGm2u7GNkYmbRwT0OYiVzJj51TMxZli8crEm5u7DKh32DCrCx1ngHAcPgohFhoxGu53LO22Z3OrHzNQSWVAKAUAoBQCgFAKAUAoBQEXiPD450ySC4vcb3DWIDC3PU0d7NIpOlCduNXs7nPcUuEwbF4SrunhM0gUwwsD6sMaj6yW4Gg2I1NxY4MPhVT0bb5vVjEYt2UNbaLlb8L5dDS+K8aecuqFgpP1ru3jfoZnHLXSNdBta23RmqeGV6ucnpFavx8/g18LhK+Om3D1VrN+rHw5v5L4SIMWEzKQl7+07Cx0N+fqKLbb7XrScMXjanpKyXuS/LPSwn2f2Xh7xkm3vrKXXw+f3n4KRs/d4VXkkAHqeFE++z6W95IHS9ZcRgezsHS4sY7t+N30SXnmec/WYvGTvQVlvJ+be5XZuWB4ywQLM6NKouJEzFMw0ZMxAz22JG+vMV42n/T4jvsOmo3twvW3X7cvA68oNwXH8bWXuLOTiivGHU6EfI8xXsIyUkpLc57VjUuNcYVb3YA2JUE7sLW+V8x91YcRCVThpR9p5+Bs4WUYN1HqlkubeSKXguEGIxccd7xpq53HdpZnP8AyOVfjW32tilg8BJw9aXoR9+vyNLgdbFRg9Iek+r2/PxNh7SLHOHMiiy5lQjRvpBtncMNbIAFHI2864nZEHgcN37fpStZdNv+71n0NqpReNxEcLHfOT5Lfz4cznMqNJJ3RNreu1reAe1blfSw869RjO0OHDp2s2tDS7O7GdTGSpXvGLd30W/v2PPGMeLCNBoBbTYLtXAw9Jt8cj1XaeNjCHcU9LW8Ea/jpLAVvHnC07LcDLss8oso1jU+0eTny6dfdvr1qvsoyRidR4B2JfHhWlOTChvFvmmIPqKPsX3bysOdq0KftMSex1rh+BjgjEcShVHIfLWtkqSaAUAoBQCgFAKAUAoBQCgFAQeJcWhw4BmcJe5F77Dc2HLUD3kdaq5xTUW82Nrmhdru2WhXVEtpEGyyuvJp3H8KM/YHiI35rWxSoyqO0V56mjWxWXouy5/Zc35yWZoM8kmIYM9wuyIot4eSxptGnmdT8qu6/BLusKuKe8tl4G9heylwd/jXwU9eH2pePJdMl78z1lWNgp8baqkMYzeI78iWbfXU76C9ZaeBpUI9/iJ56uTdvPnwKYrtieI/p8JD0dErej49fF2S1z1LQcJYi+Mfu1Gv0eIrntyMsl8sQ33JboQdK5GM/iRy9DAx/va/9VqyML2PxPjrvifK/orxf2Vlyue8VxBUQRoqxRbiNF0b7xVrGQnXxyWG2hrhxoSnN1asm5c28/28I59To/qIJ93Qjxte6Efz9DA2EeZD3bAM1gXbxZfed2Nr2AyjXYb1LrQpu0lktufn3svRweIqy46ks+ui8ESkj+jQiMOzDUlmIvmOpOmgHlXV7OxLrQldWs9uXm5TH4aNBx4d0ati+IPLMscIZmY2ABYXt7WhFgNfFW9Urd1HjbtY5v6Xv5JJXZfcB4ZPC6kAp3y2DXUFvusMxNkBzG4te1jyrl8UO0aqhJ3UNctvG2stFne13bK50a8o4endxs/G/u86czNxXEKTlX+HGLKOovufNmv8L9K3rqtVc5epDPx6efubXZ+HnQw/F/u1vkvtz6e40viOMyZgCDI5u7f5yF6icpYmpxtWS0M05Q7PpOnB3nLNvzstim/zzrYSscOUnJ3Zcdm+yM2MkWTuZHjHqAI2Vz9pmPhC+86+7fHUlLSKJS5nY+zvo9Nw+LIsNREh38pHHLyX57iscKFs5EuR0KOMKAqgAAAAAAAAaAADYVsFT1QCgFAKAUAoBQCgFAKAUAoBQGrekDhEmIgTugWdGJ9fKoUqbsQFJaxC6DXU76qcNek6iSRkpVe7km1db+G5yjh3ApG+sdWCFvqzILBgPbRDqw0uGbwgG/IgT2liqsHHDU/a2Tzb3u+S89NrsulhLPFOOa0usoray5v69c3MkwS5WdEd1ziPPeY5pbMTYJqTyvoBa2+15VKmCpKlTl6W+XPzkamMjVx9f+Y1wZPXPJ6acvn009cGcQRWiUK7aM4DByOSCRrsB91Be+1t64eNVfF1v5zbtonov7dPe8janUwWGuqWafsxzb8X5a2PGNLLa985PgUAZsx5hdQnW5zNvtW9hcBH1puyWr5Lq/srI5+IxFWtaEt/VhHfx+7ZYYXBrCsbSIHnYeCMEksx3kdjqBtdj0sNK5vDPHV5U6DtBPOTVrLbLn0+PTfpyWBovia4nrbRdF+Svx2OIfMGzyk+JxcKbD+Ei7ZAOZ6X866FXCUeFYajG7W+/Vt8/oZOzHiJp4qb4KXsp6yfP99/DN0/HMe0q5U1ZnsBe2gUlyx5KLrc1GAiqNOU3pkX7Qk604wjrmWXAuERYZ0M8oSRrFrhs7IbXGUapGLg2OpF2IUWJw451asHwxbe0Vtvd9bbal6Khh48Xz57WXS71L7iuN0ZxpnGSIc1w4OrW6ub1nw9B4LDKn/uTzfi9v7dPG5p0KX67F2l/pwzl16eduI0btDj8gyjcHXXdyLW+A/I9a3ZU1CMcOts5eP7fg6VTEy4pYp5Xyit/P77Wvqxe5G5ZiAOZLHQAD9KypJKyOJOcpy4panUfR56LXlZMRj0KRDVIGFnk6GUewn3DqedhowqdtVbCw0A291CT9oBQCgFAKAUAoBQCgFAKAUAoBQCgIfFuJJh4jJIwAuALkC7nRVBPM1irVe6g52btyMlKn3k1FbmjxYOTHSs7khCfEdjb7C9PM8tt7k4cNB0L1qmdWX/AIrZef8AOzXqxsqdP1V8+v4NnbCxRwmLKBHkKlRoMhFiNPI0U5cXFfPU1JRTTT0ZpGMaKNwmGQKT4S+rELz8TEna2nPSpqVYqTqVHrmzHTo8KUKMc9EvPxZgKpGwKgSTMvgUkFY05ySnl1I52A2AtzF3/ac3BXhSTz6/l/JfN7LdLBQc27yesv8A5j0+uryKXiGN9YBi7PfvJDoZLbgH2Ih+PyB6kdFhsKrJfLrfn1+BfDYHvUsXjsoezDeXj0+u+WREjwDvltqW0C2bMeYAX7NgTboLmpnKFKPc0JZ+01q+nRe9G9Ur1K0+8qRyXqrRL7/J3+B+vLHhL5LSTk3zXBSM73B2ZtAc2wsMt7B6YbDVMRJRpaL2tl4c350zMeIqUcDDvcVnJ5qG75cXKPT43eRg4fA0kgeTxE+Ihi4URe1JLYi99bKd+d9bdDF16WBw/DT93OT5+dDm0aVbHVnXr5PblBLS3nrzLbsp2cxGIxQQWECAGQ3UZbm4soTWQ7gE9S2wvp4edGTVSzclu9LlsPXqxpTjFrgbtpnLPW/105c7by3oo4YTcwyE3vricV/96ydSjbepf8F7L4TCa4fDxRttmC3kI6GRrsR8aEFxQCgFAKAUAoBQCgFAKAUAoBQCgFAKAUBrfaHBwTYiHvHOeK+Vc9kDNbxEfb6ai177gVjnNq6W+RV01JpvYm+CFAAAoAsANAAPKtczGuY7FNPnytkiS+eQ7DS9h1NtfIfAHFiayw9Jzau9Eub2XnYRXE7Gm8bxQzrDGvibWxGYqliVU39ogl2PLS+gro9n4JQoupiFxSeb6vZLotEtDmvETq133U+FRXva3+PPbLdFZ9LbWIEsxIzXygsdAoIF2O/q1E6OJqLhjTVOP0vm8svfl0djo4BYSpV/UVZcbSvGHsp6a788/HOyNywfo8dsKzSNlxDFGQEkBAGBOe17ta9l1A9/iFpRVOk6VHK+re/0NmtjJ1qveT93TkajisVLmGHhilEjqMwcSd8czMQjZkXw2VTYDXc5iBbHh+zoaSkuFa23f2Xm2ZWl2pNRvCD7zZy9WC523l9edtdhHoxlGELsQ+JJUiPw5B4hcFibXsTc69Na2a01K0YNxirqy6+ddXuaLgm3Od5Sebb1f7cloV3A+GzvL9F7to5752zh9EuVE8mbUquUhVJ8RAPO45GJoTq4jicm8t8rc/jzRtylOdJU2uGHtNPOXJLx86WfXeD8LTDQrFHew1LH1nc+s7HmxP7bCt+EFFWRilK+1lsuXTz4vMnVYqKAUAoBQCgFAKAUAoBQCgFAKAUAoBQCgFAaV2iwLJKzWJRzcHlc7qfOsM1ZkjAYSbE5UuViX1n5kfYXq3nyHwqIQvmLkP0hYKaKOP6PdYVCqqIJD4rtIzSWUhR4FOcnU3B3vVnRoyqwqVE3w3tplffMr3c6vFC9k1t6zfJePLfQpfR/w1JsRiGYNIzoQzSahEfSVlGQatqoB1FjuKvHE1HPu5Nehpw6f58rcrTwlOFPiStxZNPXwZ0zCcGw8RBjgiQgg3WNAbhcoN7XvbS9ZZVJS1bJjFRVoqxPqhYiRcMhWV5lijEr6NIFXOwsBYtvyFNrAl0B+WoD9oBQCgFAKAUAoBQCgFAKAUAoBQCgFAKAUAoBQH4y3FjqKAKoAsBYeVAYsZhUljeORQyOpVlOxU7ioavkWjJxaa1RjwHDooARDGkYJBIRQtyAACbbmwFFFLQq8229XmyVUgUAoBQCgFAKAUAoBQCgFAKAUAoBQCgFAKAUAoBQCgFAKAUAoBQCgFAKAUAoBQCgFAKAUAoB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96" name="AutoShape 16" descr="data:image/jpeg;base64,/9j/4AAQSkZJRgABAQAAAQABAAD/2wCEAAkGBxQSEBIUEhQUFBQWFBQYFRcWFBAXFBYQGBcWFhUUFhQYHCghGBomHBQVIjEhJiotLi4uGh8zODUtNygtLysBCgoKDg0OGxAQGiwkICQuLywsLy8sLCwsLDgyLCwsLSwyLywsLCw1MCwvLCwsLywsLCwsLC8sLCwsLDQsLCwsLP/AABEIAOEA4QMBEQACEQEDEQH/xAAcAAEAAgMBAQEAAAAAAAAAAAAABAUDBgcCCAH/xABDEAACAQIEAwQGCAUDAQkAAAABAgMAEQQSITEFQVEGEyJhBzJCcYGRFCNSYqGxwdEzcpLh8ENTgiQVNERjc6Ky0vL/xAAaAQEAAgMBAAAAAAAAAAAAAAAAAQIDBAUG/8QAPBEAAgECBAMECQIFAwUBAAAAAAECAxEEITFBElFhBRNx8CIyQoGRobHB0RThBiMkgvEzQ1JykqKywhX/2gAMAwEAAhEDEQA/AO40AoBQCgFAKAUAoBQCgFAKAUAoBQCgFAa92y7XwcOizSHNI1+6iUjO5HP7qDmx28zYEDgHaDjk+OnM2Ia52RBcRxp9lF5eZ3PPlaSCIiUIMyrUg9gUB7VaAkRx0BJjjoCSkdAZlSgPVqA/L0B36qlhQCgFAKAUAoBQCgFAKAUAoBQCgFAaX2/7fR8PXu47S4ph4U9mMHZ5SNh0XdvIXIA4Vj8ZLiJnmncySOfEx6clA2VRyA0FSVPxEoDMBQHsCpBkRKAkRx0BKjioCSkdAZ1SgPVqAxO1AYs1AfQdVLCgFAKAUAoBQCgFAKAUAoBQCgFAc29IvpIGHzYbBENiNRJJoyQ9QBs8nlsvO9stCDjRLMzM5LMxJZmJLMx3JJ1JqSDKiUBlAqQewKAyolASY46AlxxUBJjjoDOqUB6tQGKRqAiyyUBH72gPo2qlhQCgFAKAUAoBQCgFAKAUAoD8Y2Fzt+lAce9IfpLMmbDcPchNRJiFOrDmsBGw+/8A08mqSDmMUVqEElEoDIBUg9haAzRx0BJjioCXHFQEqOKgM6rQHo0BikagIkslAQJ5aAi99QH05VSwoBQCgFAKAUAoBQCgFAKAw4zFJFG0krKiICzMxAVVG5JNAcL9IHpBfH5oMPmjwuzHVXnH3huqfc3PtfZEkGlxx0IJCrQGQCpB7VaAzxx0BKiioCXFFQEuOKgMyrQHo0BhkagIk0lAQJ5aArp5qgEXvaA+q6gsKAUAoBQCgFAKAUAoBQEDjfGIcJC007hEX5luSqu7MeQFAcB7ads5uJPYgx4dTeOG+5GzykaM/lsvK+5kgoI46EGdVqQewKAyKtAZ446AlxRUBMiioCXHHQGYLQAigMcjUBEmkoCvnloCtnmoCBNLUAj95QH1vUFhQCgFAKAUAoBQCgFAUnavtRBw+HvJjdjcRxrbvJGHJRyG12Og+VwOAdpOPz4+bvcS6qBfu48wCRKeSjcnqxFz5CwEkEGKNOc0Y9/ffohoQToeH5rBJcO5Ow7+JG+AkK3qQe8ZwyaGxlidAdmZSEP8r7N8DQGFEoCRHFQEyKKgJkUNAS446AzKlAfrUBhdqAiTS0BXzzUBWYiagK+aWoBEkegMeagPr6oLCgFAKAUAoBQCgFAan297bRcNiAsJMQ4Pdx35bd5J0S/xJ0HMgD5+4txafFzmWZ2klcgaDl7KIo2Avoo8+ZNSVL3g/o5x2IAPdrCptrMxU2/kUFgfIgUBs8XoUmI8WMjU9BA7fj3goTYxYv0LYkD6vEwSHo6yxj5jPQWKKbstxfht2jSZU5nDt3kbX3zRLfMP5ktQEPC9ooZDbFQhTt32GVUYHb6zDEiNtb3y5D76EFwmABTvYnSaG4HeR38JOyyoQGibbRgPK9AZYoakEuOOgM6pQH6aAwSNQEOeWgK6eagK3ETUBXTS1AIcj0BhZqAx5qA+xKgsKAUAoBQCgFAKAqe1PHUwOElxEmoQeFRu8h0RB7yRryFzyoD5wVcTxPFsx+smkN3OoRF2H8qAaAeXM1JU7H2L7ERYRQ1s8pHikI18wv2V8vnegN7gw4UVBYz0AoBQGu9puxODxwJmiAkI0mjsko6Xa3iHkwI8qA4/2i7GY3hEhxEDl4QDeVB6sfNMREbgpbe91NtbaCpIJnAuLRY2ygLDibfwhfu5rakwEnRufdE3+yTawXILEJUgGgMEj0BDnloCuxE1AVmInoCumlqAQ5HoDAzUBgd6Ax56A+y6gsKAUAoBQCgFAKA5L6WklxmMhwiHLDCollkPqCWS6qPNwgNgP9yjaSuyCX2dw0eFjCYePzZ21Z2+0a1Z4yK9VXLqm9zYIcdN9sj3LH+1a7xs9ki3domRY2b/AHL+9U/QCpWNlukO7JkXFJB6yK3mpsf6W0/Gs0cbB65EODJ2GxyObA2b7LaN8jv7xW1GSkrp3KEmpAoD8IoDkPpH9GVs2K4etreKSBPLXvIANiN8g/42OhEWKfsx2h+mgRSkfSgPA2n/AFKgbH/zgP6x57yQTpHqQQp5aArsRNQFXiJ6ArZpagEOR6AwM1AYXegIs0tqEkX6TQWPtqoJFAKAUAoBQCgK7jnFlw0Rc6sdEX7TeZ5Acz+4qk5qCuyUrnNcTxIPI0kzF3JvZR4RysL2GwAv5Vz6k5VGZEkjLHx5F/02+a1h7tlrk/DdpIfaV187Aj8Df8Kq6bFy7wOPil/hurHps39J1qjTRNycBUEn48YYWIv+/UdKtGUou8XYhpMzQYx497yJ/wC8fH2h+Pvrfo4xPKeXUxShbQtYJldQykEHmK3ihkoBQHG/S52G7stj8KCoDZsQq3GR73+kpb1ddWtsfFp4jQgp8Dxn6VCZDYTJYTgWAYn1ZwBsG9ocm8mFWIIuImoCsxM9AVk8tQCFJJQGBmoDC70BFlltQHSPRH6NjjWXF4xSMKpvHGf9dgdyP9sH+rba9QWPoD6FH/tp/Qv7UBIoBQCgFAKAUBW8f4wmFiLtqToi82bp7upqlSagrkpXOQdoOPM7GWd99gNvJUX/ADzrRSlUkXyRrE3Hnb1FCjqdW/YfjWzHDJalHNmIY+U7ufwH5Csvcw5EcTM0fEZR7V/eAf0qHQg9hxMn4bip9pfiv7H96xSwv/FllPmbXwftXIlgT3qdGPiA8m3+d606lBrVWMilc3XhvE451vGdRup0ZfeP12rWcWtSyZKJqCTHHKY2zJ/yXk37N51tYfEuHoy0+hjlC+aLzC4lZFDLtzHMHmCORrqJ3zRiM1SDHPYqQQCCCCCAQQdwRzFAfOvabhicNxheCTPE0jhI7N/3eymRC+xsWCjn6jVgo4hVZNQWS32b5L8mWrQdOKcnm9t7c3+CNi5hyNwQCp6qdQa2TAVc81QCFLJQEdmoDC70BGlkoDfPRP6O24jIMTiVK4NG0GoOIcHVFP2AfWb4DW5UWPpCKMKoVQFVQAoAAAUaAADYWqAe6AUAoBQCgFAKA4x6Q+0oOIck3CEpEgO9jZm8gWvr0tWnKLqzy0Re/CjnkrvM2Zrk8rA2A6AchW3CCirIxt3Pax230NWIMyrUgzRx3oCbBBQFjh8PUNJqzBYwF4yHQkMNiN/7jyrTrYeyvHQyRnzNy4Hx4TjK1lkA25MOq/tXOlCxmTLN2qoPGGxhifMNQfXHVeo8x/atvC1+F8MtPoUnHdGzCYFQwNwRcHy610zEa7jcW2JYxxm0Q0kkHtfcT9/8PPlKWLk4QdoLV8+i+7N6MVhlxzV57Ll1f2Xla36ReCLPw9ljWzQfWRAb+EHOvnmXN7zY1vwhGEVGKskaM5ubcpO7ZxmCe8dvs7fyn+/51YqR5ZKAjs1AYnegI0slAbn6LvR6/E5e+mDJg428R1Bmcf6aHkOrcthrsJPpbC4dI0WONQiIoVVUAKqgWAAGwAqCTLQCgFAKAUAoBQGodv8At1Fw6PILSYl1vHGD6oNwJJD7K3vbmbacyAPneXFOzZiSWPP2ifL9hUwh7MUVcrZszwRTsQFz3O3jt+ZrNUoVKdN1JqyXgYqVanVqKnB3bLpeHcSjF171l6d7HIvxjdiD8q5ce0sM8uL5P8HRl2fiF7PzX5MH/bGU5cVhhfTxRg4eXzOSxib3BFv1FbkJxmrxd/A1ZwlB2kreJbYDDxzAnDyd7YXZCuSdRzLRXOYC+rIWA5kVYqTsNh6kFlDBQEpY6Ai4mIqQ6GxBvpuD1Falejf0kXhLY2fhHFu/TXR19YdfvDy/KuZKNmZkzPLJUEn5gsU0v/Th8sdyWPtW3KL79/n7jnpzni13adorV7y6L7sz8McMuOSvJ6Ll1f2XlXJyooVQAo2ArqwhGEVGKskaE5uTcpPMrcXiauVOCcWwvc4maMaBXYL/ACHVPwK1AK1moDE70BGlkoDavRp2Dk4rPmfMmEjb619i7b91GftHmfZB8wCJPpzAYKOGJIokCRooVFUWAUbAVBJIoBQCgFAKAUAoCr7TcZTBYSbEPqI1uBe2ZyQqID1LFR8aA+XeJ8QlxEzySHvJpWLE7C/6IBYAcgAKyU6cqkuGOpjqTjCPFLQnYHAiMXPiY7n9B0HlXfw+GjRWWvM4GJxUqz6G19lcBmbvCNBoP1NeU/iftC7WGg9M347L3ffoeq/hzA8EHiZ6vJeHP3mz4uTKpryEI8TPUXNQy/ScRlIDIurX1HkK7dJd1Di3PO9sYq0eBas/OKdkRfvMKxjcG4XMwsw2KPujdP0rZo45rKp8TiU8S1lM98G7Tgv3WOtHKDYTkBQT0xAGg/8AVH/Lm9dOMk1dG2mmro2wwlTYixFWJPLm1AQsRLQETB4wxyBl3HLqvMe6ufiKVnfZmWEjaJpg6gqdDry26e/9q586fEuFmzSqd3LitfzqR0xORlI0sa2aElTkraGKo3O7epfYjF3F+orrmsUuMxNAct7aj/qyR7SIT7xdfyUVDBrUramgIsklAbF6PexEvFsRYXjw0ZHfS2+Pdx30Ln5AankCJPqDhHDIsLBHBAgjijWyqOQ5knckm5JOpJJNQSTKAUAoBQCgFAKAUBy30+Y8rhsLCDbvJWcjqsS2sfLNKp+AoQzl/DOEEDO91LLdFFg5H23JBCRjz1P556GInxqnhkm/ab0XQ5eKnGV3PRefe2ZJUK5M2qufA9rZhpdsu4Guh51012jTl3kYvilBZ2000MUezan8uc4uMZuyvrqdC4PwYpg+9d5Ec2ESKwtnb+GrKQQfCM7dAfKvE0aKxlSc55rS+7lq34LQ9XVxzw0bR0jt02+JRcU4yGjaxzEErdQbNY2BUb69Ko+z50K3C9814G7Rx8K+H7xZc1yM/Z/Ad2rE6sx8R8xoQD0q+Ikr8K2PI4us6tVssMXLlQnoKwwV3Y1kruxU8M7LLjomLeGRyzJJa5RRdYwRzUkOxHMFKz4vtD9EopK+7XQ7OFoXgRuAcUkwkv0DHeHL4YZCdI7+qmb2oG9k+weguF6+Hr069NVKbun5s+q85CUXF2Zf4qSxIOhGhB5GsxUp8XiaAp5MdlYHodfdzqk48UbEp2ZtvCsV4Ct9PWX3Hf8AQ/OuTJZmdHjFYipSBZ4fGZoUPlb4g2P5V1aUrwTMElZldjcVVyDn3aibNPfogH4sf1qGDW8RJqaAuewnY6biuJ7tLpChBmltoq/ZHVzY2Hx2FCT6j4HweHBwJBh0CRoLAcyebMebE6k1BJPoBQCgFAKAUAoBQH4zAAkmwG5OwFCUr5I5H25xDYmSOd1iMcZnXDC4ayBkWSeTkbmMFR0HvrDGlPESUVJKL1ZTtGssJFQS9JrP/l/0rlrm9dvHVpRa5kBJOuR+dtO8nPIaaR/3td1e+/psF6MF60+fh5+RbBdnqiliMUrz9mG0fHqe+zmD+nYoBvFGhV5S2mdgbRob+qpPLkoapx0oYPCqhhvXqejH7yfgvsTKtLEVm56Rzb+iXTz1e0dvOMBFKI2ih40PVv8AxE3z8A9xtvWXs3Bxio016sV/l+/8nOx9Zylw68+r2Xna+6Nb4PwWQQviGRlEYVlzKR9cxEcQFx7GYOT1XzrXqzni8S5xWSyj5+LOsqSw+FVKLvOWb8XqbFwzgx+jI/eurvIEjBsY8gUvIzLa+UKLaEa1i7Tw1DC0nN3bSz6tuyXzOTQpKs3bS9l7tX9Si4tiTIFiHhdnytbW3UjrYXNc+hGPrt5allhpwq93JZnQ+A4MRRDS2gsOigAKvwAA+FeWx+Ides5HoKUOFWNf9J3CI58NmNhLHco3VfajPkfwNvO+92JiZ0atvZev5930MeIgpK+5pHBeNGSLI5JkjAFzu0Q0UnzXQHyy+de3OeYcZiqApcTiKgGz9lcZmiW/sMVP8v8A+WtXPxEbSZmg8iVi5rEjoSKxpEk3AYn/AKa/SRh+Ct+tb9D1DFLUp+JY+19azFTTsZPmZmP+AVAHZDstPxTFdzB4UFjNKQSkUZO56sdbLzPQAkCT6l7N8AhwOGTD4dcqLuT6zufWdzzY/wBhYACoJLSgFAKAUAoBQCgFAVvaPHtBhpZEKBlAy58+TMSAL5dedY6s+CDkWhKlGSda/DvbX3HN3mnxUZlxEy5QxABLlRlF2IgXLci49Yg6itfEw/TpPEXlJuyiuqulyv72HjalZf0n8uFs5Nel1z1t8M75Gu8RZI5syMVOhzOwDtbW4gsAALCwYctzetiNXEVKLpypZWaUV13dv2tz3KYf/wDPVv5nFUveUnslybyu+n2ziYeF+ISsI7hM92cm+vPTYn46abVaNCVLDwoNpNa2+/XQ2aWLSrSqxj6NrRvq3ln4LP4/Cw4lA+BPhuig+AHICxXQy33YEkfPyrX/AENSvO8FZJpXvp1Jp4+knJ4nVJtLXi6W0sv32ZI7JcLfH41Xk1hhCM173Y+tGhHRj4vNV866sq1OEZUaet7P8eepz49nypcNeTupXcb6t82rbbdXfmjcu3WILdzh1uTI2ZgN8g0UfE3+K1bBwvJyeiGIqOlRlKOui8XkYeNOIgyC1oYxAvQzSWknPuP1a35EmvNdt13VrQpdeN/SPwzfwN3svDKLS2irfd/HL5mqdnsF3mKEkvhUapn8Oa+inXyB+daePqSo0O7is2WT73ESqvTRHSB+ArybzZvaI552+4lnYRA+Z9w/y1ey/hns/vaylJZLN+fE5PaeJ7qi7avJHPcaDFKrrz/PZh8Qfzr13aFHgqcS0f1Ob2dW46fC9Y/TY84qf/PKtA6BXyPQGwdjZf4y9Ch+eYfoK1MStGZIFhxSezt/m4vWGCuWZkTE5MEpPtzSEe5VVT+Nb1JWiYpamqY/Gl2sNudXIMvAOzs3EJ1w2HGp1kcg5Yor6u35AczQk+luyXZmDh2GWDDrYDV2Ns8knN3PMn8BYDaoJLmgFAKAUAoBQCgFAKAx4lAyMCSAVIJBsQCLXB5HzqJR4lbmSpcLvyOPdpEZZCi4mCKK7AZJJZprA+v4QAWI5ZhuRpz2cH2XRoXnGDu7auy/Jzu0MXDFTjFy4rXyjdvwssviargeBo0uaWYiO+7qqqT7jcsfL8TWbE2jBxlP3RyS8XqymHw9WUlFU7LrnLwSWh07gWIwiAKsiD3gqPmQBXOhOnbhi18TsSwteCvKEkuqZtK4GJ7MUjfwkBiqN4G9YA9Dz61l4mskzBwpu9iWEA2sP8sKqWOYYjtLGuPkxMis0cbFVOygRsEtfe+Yq1rczW+2oU1Sv6Uv8s08U7VYKWkfS9+3wGHxQxRhXqWaXbVmYySki+gOoAOosK8nCjKrj5zlz+SyXyWduZ3qadDDNvJv75v6/Ir+OsxnnZjqz5V8kGpb5ZB863aVB1sZwy53fht56mKKUaF95ZL7sydmOMyqkxOsC2Gvslr5bfLX3itTt/s/DQq0+DKck3ba23x+xrYXESqOf/FOy+5q+LxBlkeQ+0dP5eX716/sTB/psMrrOWf489TznamI72twrSOX589Co4vIMtudxatntCzpZ6js1NVLlU7aCuGd0jSPQGx9iF/jN5oPiMxP/wAhWriXojJA8cdxX1jga62AGpJsBYDmaUo5CTPXamcx9zhVIvDEO8tsJn8b/mK2tEYyH2d4DPjZhDhkzOdWJuERftyN7I/E7AE6UJPpLsd2Wh4dhxFELsbGWQjxSyW9Y9ANgvIfEmCS9oBQCgFAKAUAoBQCgFAc09Js2IfERYdX+rexWKMMJJCdAWdhlFmXTXTcjnV1iu5Vqcbze+yIrYLv6PFJpRTtm9XrbmaDisE8QdpQ4CXzBSgBYaBO8Bu5J0uNNa2qmKhfh7y8tbL7t3fwsa1NYm1401CnfXn4eepZcE7Jv4Z8czxu6kxQRhfpBXllVwVgiGly2/Oxtfm1Kbqt8TyOtSxsMHBThbi3b26L7+bYHxIR8hdZOjLtm1ul7DPb7QAB6CtPEYKdOHeJejodzsrtiGMfBJcMtbc1z8/NZk3gnH8THMFwgMhv4kN+7I6tyX371hjie4V5yy6/Yt2nQwsldq0ua+/PzmdXwfEO8XxLkksCy3v8VPtLf+9b+FxdLEw4qb8eaPLzg4uzNb4/2ZjncuXcEsS1zmupUqyITrGDucpv+Fs1Smqlr7FKH8mo6kdXzzt4FPwzhowiszPncrYgeqNr5SRmJbKt7ncVip0o0U5v3mV1ata0ZO7b+bNV45i7s5J5lb8tLtI3zuPlW92TQ4oupLWbv7vP2HaNdUYPh9lcK8d38foyXj5Rh8LDh/8AUdTPKulwXBVAfcoI+FcrC4afa2PqYt/6alwrqly8cs+pp168cBho0l61vnz+Jrcz2Fe5bSR5iEXJkXCwZklmfbI6xjzsQzfoPjXle0sY6lZU47NXPfdidlqGFniKi1jJL4O7+y95QzHShziBPNagN84Bh/o+FBfQ2Mj+RPL3gBRWhUfHPIzLJH72P7PYjEs2LSBpshzQR3VQ8xPhdmYgKinW5OpGm2u7GNkYmbRwT0OYiVzJj51TMxZli8crEm5u7DKh32DCrCx1ngHAcPgohFhoxGu53LO22Z3OrHzNQSWVAKAUAoBQCgFAKAUAoBQEXiPD450ySC4vcb3DWIDC3PU0d7NIpOlCduNXs7nPcUuEwbF4SrunhM0gUwwsD6sMaj6yW4Gg2I1NxY4MPhVT0bb5vVjEYt2UNbaLlb8L5dDS+K8aecuqFgpP1ru3jfoZnHLXSNdBta23RmqeGV6ucnpFavx8/g18LhK+Om3D1VrN+rHw5v5L4SIMWEzKQl7+07Cx0N+fqKLbb7XrScMXjanpKyXuS/LPSwn2f2Xh7xkm3vrKXXw+f3n4KRs/d4VXkkAHqeFE++z6W95IHS9ZcRgezsHS4sY7t+N30SXnmec/WYvGTvQVlvJ+be5XZuWB4ywQLM6NKouJEzFMw0ZMxAz22JG+vMV42n/T4jvsOmo3twvW3X7cvA68oNwXH8bWXuLOTiivGHU6EfI8xXsIyUkpLc57VjUuNcYVb3YA2JUE7sLW+V8x91YcRCVThpR9p5+Bs4WUYN1HqlkubeSKXguEGIxccd7xpq53HdpZnP8AyOVfjW32tilg8BJw9aXoR9+vyNLgdbFRg9Iek+r2/PxNh7SLHOHMiiy5lQjRvpBtncMNbIAFHI2864nZEHgcN37fpStZdNv+71n0NqpReNxEcLHfOT5Lfz4cznMqNJJ3RNreu1reAe1blfSw869RjO0OHDp2s2tDS7O7GdTGSpXvGLd30W/v2PPGMeLCNBoBbTYLtXAw9Jt8cj1XaeNjCHcU9LW8Ea/jpLAVvHnC07LcDLss8oso1jU+0eTny6dfdvr1qvsoyRidR4B2JfHhWlOTChvFvmmIPqKPsX3bysOdq0KftMSex1rh+BjgjEcShVHIfLWtkqSaAUAoBQCgFAKAUAoBQCgFAQeJcWhw4BmcJe5F77Dc2HLUD3kdaq5xTUW82Nrmhdru2WhXVEtpEGyyuvJp3H8KM/YHiI35rWxSoyqO0V56mjWxWXouy5/Zc35yWZoM8kmIYM9wuyIot4eSxptGnmdT8qu6/BLusKuKe8tl4G9heylwd/jXwU9eH2pePJdMl78z1lWNgp8baqkMYzeI78iWbfXU76C9ZaeBpUI9/iJ56uTdvPnwKYrtieI/p8JD0dErej49fF2S1z1LQcJYi+Mfu1Gv0eIrntyMsl8sQ33JboQdK5GM/iRy9DAx/va/9VqyML2PxPjrvifK/orxf2Vlyue8VxBUQRoqxRbiNF0b7xVrGQnXxyWG2hrhxoSnN1asm5c28/28I59To/qIJ93Qjxte6Efz9DA2EeZD3bAM1gXbxZfed2Nr2AyjXYb1LrQpu0lktufn3svRweIqy46ks+ui8ESkj+jQiMOzDUlmIvmOpOmgHlXV7OxLrQldWs9uXm5TH4aNBx4d0ati+IPLMscIZmY2ABYXt7WhFgNfFW9Urd1HjbtY5v6Xv5JJXZfcB4ZPC6kAp3y2DXUFvusMxNkBzG4te1jyrl8UO0aqhJ3UNctvG2stFne13bK50a8o4endxs/G/u86czNxXEKTlX+HGLKOovufNmv8L9K3rqtVc5epDPx6efubXZ+HnQw/F/u1vkvtz6e40viOMyZgCDI5u7f5yF6icpYmpxtWS0M05Q7PpOnB3nLNvzstim/zzrYSscOUnJ3Zcdm+yM2MkWTuZHjHqAI2Vz9pmPhC+86+7fHUlLSKJS5nY+zvo9Nw+LIsNREh38pHHLyX57iscKFs5EuR0KOMKAqgAAAAAAAAaAADYVsFT1QCgFAKAUAoBQCgFAKAUAoBQGrekDhEmIgTugWdGJ9fKoUqbsQFJaxC6DXU76qcNek6iSRkpVe7km1db+G5yjh3ApG+sdWCFvqzILBgPbRDqw0uGbwgG/IgT2liqsHHDU/a2Tzb3u+S89NrsulhLPFOOa0usoray5v69c3MkwS5WdEd1ziPPeY5pbMTYJqTyvoBa2+15VKmCpKlTl6W+XPzkamMjVx9f+Y1wZPXPJ6acvn009cGcQRWiUK7aM4DByOSCRrsB91Be+1t64eNVfF1v5zbtonov7dPe8janUwWGuqWafsxzb8X5a2PGNLLa985PgUAZsx5hdQnW5zNvtW9hcBH1puyWr5Lq/srI5+IxFWtaEt/VhHfx+7ZYYXBrCsbSIHnYeCMEksx3kdjqBtdj0sNK5vDPHV5U6DtBPOTVrLbLn0+PTfpyWBovia4nrbRdF+Svx2OIfMGzyk+JxcKbD+Ei7ZAOZ6X866FXCUeFYajG7W+/Vt8/oZOzHiJp4qb4KXsp6yfP99/DN0/HMe0q5U1ZnsBe2gUlyx5KLrc1GAiqNOU3pkX7Qk604wjrmWXAuERYZ0M8oSRrFrhs7IbXGUapGLg2OpF2IUWJw451asHwxbe0Vtvd9bbal6Khh48Xz57WXS71L7iuN0ZxpnGSIc1w4OrW6ub1nw9B4LDKn/uTzfi9v7dPG5p0KX67F2l/pwzl16eduI0btDj8gyjcHXXdyLW+A/I9a3ZU1CMcOts5eP7fg6VTEy4pYp5Xyit/P77Wvqxe5G5ZiAOZLHQAD9KypJKyOJOcpy4panUfR56LXlZMRj0KRDVIGFnk6GUewn3DqedhowqdtVbCw0A291CT9oBQCgFAKAUAoBQCgFAKAUAoBQCgIfFuJJh4jJIwAuALkC7nRVBPM1irVe6g52btyMlKn3k1FbmjxYOTHSs7khCfEdjb7C9PM8tt7k4cNB0L1qmdWX/AIrZef8AOzXqxsqdP1V8+v4NnbCxRwmLKBHkKlRoMhFiNPI0U5cXFfPU1JRTTT0ZpGMaKNwmGQKT4S+rELz8TEna2nPSpqVYqTqVHrmzHTo8KUKMc9EvPxZgKpGwKgSTMvgUkFY05ySnl1I52A2AtzF3/ac3BXhSTz6/l/JfN7LdLBQc27yesv8A5j0+uryKXiGN9YBi7PfvJDoZLbgH2Ih+PyB6kdFhsKrJfLrfn1+BfDYHvUsXjsoezDeXj0+u+WREjwDvltqW0C2bMeYAX7NgTboLmpnKFKPc0JZ+01q+nRe9G9Ur1K0+8qRyXqrRL7/J3+B+vLHhL5LSTk3zXBSM73B2ZtAc2wsMt7B6YbDVMRJRpaL2tl4c350zMeIqUcDDvcVnJ5qG75cXKPT43eRg4fA0kgeTxE+Ihi4URe1JLYi99bKd+d9bdDF16WBw/DT93OT5+dDm0aVbHVnXr5PblBLS3nrzLbsp2cxGIxQQWECAGQ3UZbm4soTWQ7gE9S2wvp4edGTVSzclu9LlsPXqxpTjFrgbtpnLPW/105c7by3oo4YTcwyE3vricV/96ydSjbepf8F7L4TCa4fDxRttmC3kI6GRrsR8aEFxQCgFAKAUAoBQCgFAKAUAoBQCgFAKAUBrfaHBwTYiHvHOeK+Vc9kDNbxEfb6ai177gVjnNq6W+RV01JpvYm+CFAAAoAsANAAPKtczGuY7FNPnytkiS+eQ7DS9h1NtfIfAHFiayw9Jzau9Eub2XnYRXE7Gm8bxQzrDGvibWxGYqliVU39ogl2PLS+gro9n4JQoupiFxSeb6vZLotEtDmvETq133U+FRXva3+PPbLdFZ9LbWIEsxIzXygsdAoIF2O/q1E6OJqLhjTVOP0vm8svfl0djo4BYSpV/UVZcbSvGHsp6a788/HOyNywfo8dsKzSNlxDFGQEkBAGBOe17ta9l1A9/iFpRVOk6VHK+re/0NmtjJ1qveT93TkajisVLmGHhilEjqMwcSd8czMQjZkXw2VTYDXc5iBbHh+zoaSkuFa23f2Xm2ZWl2pNRvCD7zZy9WC523l9edtdhHoxlGELsQ+JJUiPw5B4hcFibXsTc69Na2a01K0YNxirqy6+ddXuaLgm3Od5Sebb1f7cloV3A+GzvL9F7to5752zh9EuVE8mbUquUhVJ8RAPO45GJoTq4jicm8t8rc/jzRtylOdJU2uGHtNPOXJLx86WfXeD8LTDQrFHew1LH1nc+s7HmxP7bCt+EFFWRilK+1lsuXTz4vMnVYqKAUAoBQCgFAKAUAoBQCgFAKAUAoBQCgFAaV2iwLJKzWJRzcHlc7qfOsM1ZkjAYSbE5UuViX1n5kfYXq3nyHwqIQvmLkP0hYKaKOP6PdYVCqqIJD4rtIzSWUhR4FOcnU3B3vVnRoyqwqVE3w3tplffMr3c6vFC9k1t6zfJePLfQpfR/w1JsRiGYNIzoQzSahEfSVlGQatqoB1FjuKvHE1HPu5Nehpw6f58rcrTwlOFPiStxZNPXwZ0zCcGw8RBjgiQgg3WNAbhcoN7XvbS9ZZVJS1bJjFRVoqxPqhYiRcMhWV5lijEr6NIFXOwsBYtvyFNrAl0B+WoD9oBQCgFAKAUAoBQCgFAKAUAoBQCgFAKAUAoBQH4y3FjqKAKoAsBYeVAYsZhUljeORQyOpVlOxU7ioavkWjJxaa1RjwHDooARDGkYJBIRQtyAACbbmwFFFLQq8229XmyVUgUAoBQCgFAKAUAoBQCgFAKAUAoBQCgFAKAUAoBQCgFAKAUAoBQCgFAKAUAoBQCgFAKAUAoB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498" name="Picture 18" descr="https://encrypted-tbn0.gstatic.com/images?q=tbn:ANd9GcT6sQctOPG4fIK4j3fUuUqesFNMbrnrUdsQ558beyxKVcRFMXSWT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5105400"/>
            <a:ext cx="1634806" cy="1285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LAN Channels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447800"/>
            <a:ext cx="6629400" cy="23852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Wireless channels:</a:t>
            </a:r>
          </a:p>
          <a:p>
            <a:pPr lvl="1" algn="l" rtl="0">
              <a:buFont typeface="Arial" pitchFamily="34" charset="0"/>
              <a:buChar char="•"/>
            </a:pPr>
            <a:endParaRPr lang="en-US" sz="2800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Microwave: </a:t>
            </a:r>
            <a:r>
              <a:rPr lang="en-US" sz="2800" dirty="0"/>
              <a:t>900 </a:t>
            </a:r>
            <a:r>
              <a:rPr lang="en-US" sz="2800" dirty="0" smtClean="0"/>
              <a:t>MHz-</a:t>
            </a:r>
            <a:r>
              <a:rPr lang="en-US" sz="2800" dirty="0"/>
              <a:t> 20 GHz</a:t>
            </a:r>
            <a:endParaRPr lang="en-US" sz="2800" dirty="0" smtClean="0"/>
          </a:p>
          <a:p>
            <a:pPr lvl="1" algn="l" rtl="0">
              <a:buFont typeface="Arial" pitchFamily="34" charset="0"/>
              <a:buChar char="•"/>
            </a:pPr>
            <a:endParaRPr lang="en-US" sz="2800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Infrared: </a:t>
            </a:r>
            <a:r>
              <a:rPr lang="ar-SA" sz="2800" dirty="0"/>
              <a:t>10</a:t>
            </a:r>
            <a:r>
              <a:rPr lang="ar-SA" sz="2800" baseline="30000" dirty="0"/>
              <a:t>3 </a:t>
            </a:r>
            <a:r>
              <a:rPr lang="en-US" sz="2800" dirty="0"/>
              <a:t>GHz - 10</a:t>
            </a:r>
            <a:r>
              <a:rPr lang="en-US" sz="2800" baseline="30000" dirty="0"/>
              <a:t>5</a:t>
            </a:r>
            <a:r>
              <a:rPr lang="en-US" sz="2800" dirty="0"/>
              <a:t> GHz</a:t>
            </a:r>
            <a:endParaRPr lang="en-US" sz="900" dirty="0"/>
          </a:p>
          <a:p>
            <a:pPr algn="l" rtl="0">
              <a:buFont typeface="Arial" pitchFamily="34" charset="0"/>
              <a:buChar char="•"/>
            </a:pPr>
            <a:endParaRPr lang="en-US" sz="9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7406640" cy="1752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133600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>
                <a:solidFill>
                  <a:srgbClr val="0070C0"/>
                </a:solidFill>
              </a:rPr>
              <a:t>LAN </a:t>
            </a:r>
            <a:r>
              <a:rPr lang="en-US" sz="5400" b="1" dirty="0" smtClean="0">
                <a:solidFill>
                  <a:srgbClr val="0070C0"/>
                </a:solidFill>
              </a:rPr>
              <a:t>Topology</a:t>
            </a:r>
            <a:endParaRPr kumimoji="0" lang="ar-SA" sz="5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LAN Topology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752600"/>
            <a:ext cx="6629400" cy="23852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Bus topology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Ring topology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Star topology</a:t>
            </a:r>
          </a:p>
          <a:p>
            <a:pPr algn="l" rtl="0">
              <a:buFont typeface="Arial" pitchFamily="34" charset="0"/>
              <a:buChar char="•"/>
            </a:pPr>
            <a:endParaRPr lang="en-US" sz="9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LAN Topology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pic>
        <p:nvPicPr>
          <p:cNvPr id="13" name="Picture 12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362200"/>
            <a:ext cx="3213100" cy="381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1600200"/>
            <a:ext cx="4800600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Bus topology</a:t>
            </a:r>
          </a:p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/>
            <a:endParaRPr lang="en-US" sz="800" dirty="0" smtClean="0"/>
          </a:p>
          <a:p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LAN Topology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600200"/>
            <a:ext cx="4800600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Ring topology</a:t>
            </a:r>
          </a:p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/>
            <a:endParaRPr lang="en-US" sz="800" dirty="0" smtClean="0"/>
          </a:p>
          <a:p>
            <a:endParaRPr lang="ar-SA" dirty="0"/>
          </a:p>
        </p:txBody>
      </p:sp>
      <p:pic>
        <p:nvPicPr>
          <p:cNvPr id="11" name="Picture 10" descr="r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438400"/>
            <a:ext cx="3162300" cy="38100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LAN Topology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600200"/>
            <a:ext cx="4800600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Star topology</a:t>
            </a:r>
          </a:p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algn="l" rtl="0"/>
            <a:endParaRPr lang="en-US" sz="800" dirty="0" smtClean="0"/>
          </a:p>
          <a:p>
            <a:endParaRPr lang="ar-SA" dirty="0"/>
          </a:p>
        </p:txBody>
      </p:sp>
      <p:pic>
        <p:nvPicPr>
          <p:cNvPr id="11" name="Picture 10" descr="st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438400"/>
            <a:ext cx="3225800" cy="38100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Structured Cabling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33400" y="1828800"/>
            <a:ext cx="586740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Network cabling has to be fixable(</a:t>
            </a:r>
            <a:r>
              <a:rPr lang="ar-SA" sz="2800" dirty="0" smtClean="0"/>
              <a:t>مرنة</a:t>
            </a:r>
            <a:r>
              <a:rPr lang="en-US" sz="2800" dirty="0" smtClean="0"/>
              <a:t>)</a:t>
            </a:r>
          </a:p>
          <a:p>
            <a:pPr algn="l" rtl="0"/>
            <a:r>
              <a:rPr lang="en-US" sz="2800" dirty="0" smtClean="0"/>
              <a:t>To change the structure cabling to meet the organization's need 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Cabling types:</a:t>
            </a:r>
            <a:endParaRPr lang="en-US" sz="2800" dirty="0"/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Horizontal: between room at the same floor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 smtClean="0"/>
              <a:t>Vertical: between floors</a:t>
            </a:r>
          </a:p>
          <a:p>
            <a:pPr algn="l" rtl="0"/>
            <a:endParaRPr lang="ar-SA" sz="2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Outlines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Understanding Local Area Networks (LANs)</a:t>
            </a:r>
          </a:p>
          <a:p>
            <a:pPr marL="342900" indent="-342900" algn="l" rtl="0">
              <a:spcBef>
                <a:spcPct val="20000"/>
              </a:spcBef>
              <a:buFont typeface="Arial" pitchFamily="34" charset="0"/>
              <a:buChar char="•"/>
            </a:pPr>
            <a:endParaRPr lang="en-US" sz="3200" b="1" dirty="0" smtClean="0"/>
          </a:p>
          <a:p>
            <a:pPr marL="34290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LAN Connectivity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endParaRPr lang="en-US" sz="32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LAN Protocols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endParaRPr lang="en-US" sz="3200" b="1" dirty="0" smtClean="0"/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Network Inter-connectivity</a:t>
            </a:r>
          </a:p>
          <a:p>
            <a:pPr marL="342900" lvl="0" indent="-342900" algn="l" rtl="0">
              <a:spcBef>
                <a:spcPct val="20000"/>
              </a:spcBef>
              <a:buFont typeface="Arial" pitchFamily="34" charset="0"/>
              <a:buChar char="•"/>
            </a:pPr>
            <a:endParaRPr lang="ar-SA" sz="3200" dirty="0">
              <a:solidFill>
                <a:srgbClr val="0070C0"/>
              </a:solidFill>
            </a:endParaRPr>
          </a:p>
          <a:p>
            <a:pPr marL="342900" indent="-342900" algn="l" rtl="0">
              <a:spcBef>
                <a:spcPct val="20000"/>
              </a:spcBef>
              <a:buFont typeface="Arial" pitchFamily="34" charset="0"/>
              <a:buChar char="•"/>
            </a:pPr>
            <a:endParaRPr lang="ar-SA" sz="3200" dirty="0">
              <a:solidFill>
                <a:srgbClr val="0070C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7406640" cy="1752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133600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>
                <a:solidFill>
                  <a:srgbClr val="0070C0"/>
                </a:solidFill>
              </a:rPr>
              <a:t>LAN Protocols</a:t>
            </a:r>
            <a:endParaRPr kumimoji="0" lang="ar-SA" sz="5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LAN Protocols: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Basic </a:t>
            </a:r>
            <a:r>
              <a:rPr lang="en-US" b="1" dirty="0">
                <a:solidFill>
                  <a:srgbClr val="0000FF"/>
                </a:solidFill>
              </a:rPr>
              <a:t>Elements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33400" y="1600200"/>
            <a:ext cx="6400800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ISO-OSI Protocols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Set on </a:t>
            </a:r>
            <a:r>
              <a:rPr lang="en-US" sz="2400" dirty="0" smtClean="0">
                <a:solidFill>
                  <a:srgbClr val="0070C0"/>
                </a:solidFill>
              </a:rPr>
              <a:t>Data </a:t>
            </a:r>
            <a:r>
              <a:rPr lang="en-US" sz="2400" dirty="0">
                <a:solidFill>
                  <a:srgbClr val="0070C0"/>
                </a:solidFill>
              </a:rPr>
              <a:t>Link </a:t>
            </a:r>
            <a:r>
              <a:rPr lang="en-US" sz="2400" dirty="0" smtClean="0">
                <a:solidFill>
                  <a:srgbClr val="0070C0"/>
                </a:solidFill>
              </a:rPr>
              <a:t>Layer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Two parts: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400" dirty="0"/>
              <a:t>LLC: Logical Link </a:t>
            </a:r>
            <a:r>
              <a:rPr lang="en-US" sz="2400" dirty="0" smtClean="0"/>
              <a:t>Control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400" dirty="0"/>
              <a:t>MAC: Medium Access Control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 rtl="0">
              <a:buFont typeface="Arial" pitchFamily="34" charset="0"/>
              <a:buChar char="•"/>
            </a:pPr>
            <a:endParaRPr lang="ar-SA" sz="2800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0" y="3581400"/>
            <a:ext cx="5715000" cy="1752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1219200" y="5562600"/>
            <a:ext cx="57150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/>
          <p:cNvSpPr/>
          <p:nvPr/>
        </p:nvSpPr>
        <p:spPr>
          <a:xfrm>
            <a:off x="1295400" y="3733800"/>
            <a:ext cx="4267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1295400" y="4572000"/>
            <a:ext cx="42672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1295400" y="3818692"/>
            <a:ext cx="34290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ctr" rtl="0"/>
            <a:r>
              <a:rPr lang="en-US" sz="2000" dirty="0" smtClean="0">
                <a:solidFill>
                  <a:srgbClr val="0070C0"/>
                </a:solidFill>
              </a:rPr>
              <a:t>LLC: Logical Link Control</a:t>
            </a:r>
          </a:p>
          <a:p>
            <a:pPr lvl="1" algn="ctr" rtl="0"/>
            <a:r>
              <a:rPr lang="en-US" dirty="0" smtClean="0"/>
              <a:t>(Linked to upper layer)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0" y="4648200"/>
            <a:ext cx="3429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ctr" rtl="0"/>
            <a:r>
              <a:rPr lang="en-US" dirty="0" smtClean="0">
                <a:solidFill>
                  <a:srgbClr val="0070C0"/>
                </a:solidFill>
              </a:rPr>
              <a:t>MAC: Medium Access Control</a:t>
            </a:r>
          </a:p>
          <a:p>
            <a:pPr lvl="1" algn="ctr" rtl="0"/>
            <a:r>
              <a:rPr lang="en-US" dirty="0" smtClean="0"/>
              <a:t>(Linked to physical layer)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34000" y="4267200"/>
            <a:ext cx="1524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l" rtl="0"/>
            <a:r>
              <a:rPr lang="en-US" dirty="0" smtClean="0">
                <a:solidFill>
                  <a:srgbClr val="C00000"/>
                </a:solidFill>
              </a:rPr>
              <a:t>Data Link</a:t>
            </a:r>
          </a:p>
          <a:p>
            <a:pPr lvl="1" algn="l" rtl="0"/>
            <a:r>
              <a:rPr lang="en-US" dirty="0" smtClean="0">
                <a:solidFill>
                  <a:srgbClr val="C00000"/>
                </a:solidFill>
              </a:rPr>
              <a:t>Layer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05000" y="5715000"/>
            <a:ext cx="4038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ctr" rtl="0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Physical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Layer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3600" b="1" dirty="0" smtClean="0">
                <a:solidFill>
                  <a:srgbClr val="0000FF"/>
                </a:solidFill>
              </a:rPr>
              <a:t>MAC (Medium Access Control)</a:t>
            </a:r>
            <a:endParaRPr lang="ar-SA" sz="2800" b="1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33400" y="1828800"/>
            <a:ext cx="58674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/>
              <a:t>CSMA-CD: Carrier Sense Multiple Access with </a:t>
            </a:r>
            <a:r>
              <a:rPr lang="en-US" sz="2800" smtClean="0"/>
              <a:t>Collision Detection</a:t>
            </a: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Token Detection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/>
            <a:endParaRPr lang="ar-SA" sz="2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MAC: CSMA-CD </a:t>
            </a:r>
            <a:br>
              <a:rPr lang="en-US" b="1" dirty="0" smtClean="0">
                <a:solidFill>
                  <a:srgbClr val="0000FF"/>
                </a:solidFill>
              </a:rPr>
            </a:br>
            <a:endParaRPr lang="ar-SA" b="1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828800"/>
            <a:ext cx="58674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/>
            <a:endParaRPr lang="ar-SA" sz="2800" dirty="0"/>
          </a:p>
        </p:txBody>
      </p:sp>
      <p:pic>
        <p:nvPicPr>
          <p:cNvPr id="12" name="Picture 11" descr="csma-c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040219"/>
            <a:ext cx="5410200" cy="5817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MAC: CSMA-CD </a:t>
            </a:r>
            <a:endParaRPr lang="ar-SA" b="1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3400" y="1752600"/>
            <a:ext cx="632460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b="1" dirty="0" smtClean="0"/>
              <a:t>Collision(</a:t>
            </a:r>
            <a:r>
              <a:rPr lang="ar-SA" sz="2400" b="1" dirty="0" smtClean="0"/>
              <a:t>تصادم</a:t>
            </a:r>
            <a:r>
              <a:rPr lang="en-US" sz="2400" b="1" dirty="0" smtClean="0"/>
              <a:t>):</a:t>
            </a:r>
            <a:r>
              <a:rPr lang="en-US" sz="2400" dirty="0"/>
              <a:t> is the result of two devices on the same Ethernet </a:t>
            </a:r>
            <a:r>
              <a:rPr lang="en-US" sz="2400" b="1" dirty="0"/>
              <a:t>network</a:t>
            </a:r>
            <a:r>
              <a:rPr lang="en-US" sz="2400" dirty="0"/>
              <a:t> attempting to transmit data at exactly the same time.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The</a:t>
            </a:r>
            <a:r>
              <a:rPr lang="en-US" sz="2400" dirty="0"/>
              <a:t> </a:t>
            </a:r>
            <a:r>
              <a:rPr lang="en-US" sz="2400" b="1" dirty="0"/>
              <a:t>network</a:t>
            </a:r>
            <a:r>
              <a:rPr lang="en-US" sz="2400" dirty="0"/>
              <a:t> </a:t>
            </a:r>
            <a:r>
              <a:rPr lang="en-US" sz="2400" dirty="0" smtClean="0"/>
              <a:t>detects(</a:t>
            </a:r>
            <a:r>
              <a:rPr lang="ar-SA" sz="2400" dirty="0" smtClean="0"/>
              <a:t>يكشف</a:t>
            </a:r>
            <a:r>
              <a:rPr lang="en-US" sz="2400" dirty="0" smtClean="0"/>
              <a:t>) </a:t>
            </a:r>
            <a:r>
              <a:rPr lang="en-US" sz="2400" dirty="0"/>
              <a:t>the "</a:t>
            </a:r>
            <a:r>
              <a:rPr lang="en-US" sz="2400" b="1" dirty="0"/>
              <a:t>collision</a:t>
            </a:r>
            <a:r>
              <a:rPr lang="en-US" sz="2400" dirty="0"/>
              <a:t>" of the two transmitted packets and </a:t>
            </a:r>
            <a:r>
              <a:rPr lang="en-US" sz="2400" dirty="0" smtClean="0"/>
              <a:t>discards(</a:t>
            </a:r>
            <a:r>
              <a:rPr lang="ar-SA" sz="2400" dirty="0" smtClean="0"/>
              <a:t>يتجاهل</a:t>
            </a:r>
            <a:r>
              <a:rPr lang="en-US" sz="2400" dirty="0" smtClean="0"/>
              <a:t>) </a:t>
            </a:r>
            <a:r>
              <a:rPr lang="en-US" sz="2400" dirty="0"/>
              <a:t>them both.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b="1" dirty="0" smtClean="0"/>
              <a:t>Jam signal: </a:t>
            </a:r>
            <a:r>
              <a:rPr lang="en-US" sz="2400" dirty="0" smtClean="0"/>
              <a:t>is </a:t>
            </a:r>
            <a:r>
              <a:rPr lang="en-US" sz="2400" dirty="0"/>
              <a:t>a </a:t>
            </a:r>
            <a:r>
              <a:rPr lang="en-US" sz="2400" b="1" dirty="0"/>
              <a:t>signal</a:t>
            </a:r>
            <a:r>
              <a:rPr lang="en-US" sz="2400" dirty="0"/>
              <a:t> that carries a 32-bit binary pattern sent by a data station to inform the other stations that they must not transmit.</a:t>
            </a:r>
            <a:endParaRPr lang="ar-SA" sz="2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0000FF"/>
                </a:solidFill>
              </a:rPr>
              <a:t>MAC: </a:t>
            </a:r>
            <a:r>
              <a:rPr lang="en-US" b="1" dirty="0">
                <a:solidFill>
                  <a:srgbClr val="0000FF"/>
                </a:solidFill>
              </a:rPr>
              <a:t>Token </a:t>
            </a:r>
            <a:r>
              <a:rPr lang="en-US" b="1" dirty="0" smtClean="0">
                <a:solidFill>
                  <a:srgbClr val="0000FF"/>
                </a:solidFill>
              </a:rPr>
              <a:t>Detection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3400" y="1828800"/>
            <a:ext cx="63246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b="1" dirty="0"/>
              <a:t>Token </a:t>
            </a:r>
            <a:r>
              <a:rPr lang="en-US" sz="2800" b="1" dirty="0" smtClean="0"/>
              <a:t>Detection: </a:t>
            </a:r>
            <a:r>
              <a:rPr lang="en-US" sz="2800" dirty="0" smtClean="0"/>
              <a:t>no message can be access the network unless get “Token”(</a:t>
            </a:r>
            <a:r>
              <a:rPr lang="ar-SA" sz="2800" dirty="0" smtClean="0"/>
              <a:t>إذن</a:t>
            </a:r>
            <a:r>
              <a:rPr lang="en-US" sz="2800" dirty="0" smtClean="0"/>
              <a:t>) </a:t>
            </a:r>
          </a:p>
          <a:p>
            <a:pPr algn="l" rtl="0">
              <a:buFont typeface="Arial" pitchFamily="34" charset="0"/>
              <a:buChar char="•"/>
            </a:pPr>
            <a:endParaRPr lang="en-US" sz="2800" b="1" dirty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LAN Network </a:t>
            </a:r>
            <a:r>
              <a:rPr lang="en-US" sz="2800" dirty="0" smtClean="0"/>
              <a:t>gives tokens to number of users at one time to avoid collision </a:t>
            </a:r>
            <a:endParaRPr lang="ar-SA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Standard Specifications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3400" y="1828800"/>
            <a:ext cx="63246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Table 5-1 illustrates the standard specifications of LAN networks</a:t>
            </a:r>
          </a:p>
          <a:p>
            <a:pPr algn="l" rtl="0"/>
            <a:r>
              <a:rPr lang="en-US" sz="2800" dirty="0" smtClean="0"/>
              <a:t>Known as “IEEE 802”,missions and achievement. </a:t>
            </a:r>
            <a:endParaRPr lang="ar-SA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pic>
        <p:nvPicPr>
          <p:cNvPr id="10" name="Picture 9" descr="8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6705600" cy="619202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172200" y="762000"/>
          <a:ext cx="990600" cy="51435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90600"/>
              </a:tblGrid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/>
                        <a:t>Status</a:t>
                      </a:r>
                      <a:endParaRPr lang="ar-SA" sz="1200" b="1" dirty="0"/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Used</a:t>
                      </a:r>
                      <a:endParaRPr lang="ar-SA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C00000"/>
                          </a:solidFill>
                        </a:rPr>
                        <a:t>Active</a:t>
                      </a:r>
                      <a:endParaRPr lang="ar-SA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Used</a:t>
                      </a:r>
                      <a:endParaRPr lang="ar-SA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Used</a:t>
                      </a:r>
                      <a:endParaRPr lang="ar-SA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Used</a:t>
                      </a:r>
                      <a:endParaRPr lang="ar-SA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Canceled</a:t>
                      </a:r>
                      <a:endParaRPr lang="ar-SA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C00000"/>
                          </a:solidFill>
                        </a:rPr>
                        <a:t>Active</a:t>
                      </a:r>
                      <a:endParaRPr lang="ar-SA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Rejected</a:t>
                      </a:r>
                      <a:endParaRPr lang="ar-SA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Inactive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C00000"/>
                          </a:solidFill>
                        </a:rPr>
                        <a:t>Active</a:t>
                      </a:r>
                      <a:endParaRPr lang="ar-SA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C00000"/>
                          </a:solidFill>
                        </a:rPr>
                        <a:t>Active</a:t>
                      </a:r>
                      <a:endParaRPr lang="ar-SA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7406640" cy="1752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133600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>
                <a:solidFill>
                  <a:srgbClr val="0070C0"/>
                </a:solidFill>
              </a:rPr>
              <a:t>Network Inter-Connectivity</a:t>
            </a:r>
            <a:endParaRPr kumimoji="0" lang="ar-SA" sz="5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pPr algn="l" rtl="0"/>
            <a:r>
              <a:rPr lang="en-US" sz="3600" b="1" dirty="0">
                <a:solidFill>
                  <a:srgbClr val="0000FF"/>
                </a:solidFill>
              </a:rPr>
              <a:t>Network Inter-Connectivity</a:t>
            </a:r>
            <a:endParaRPr lang="ar-SA" sz="3600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1000" y="762000"/>
            <a:ext cx="6324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“</a:t>
            </a:r>
            <a:r>
              <a:rPr lang="en-US" sz="2400" b="1" dirty="0" smtClean="0"/>
              <a:t>Adaptation</a:t>
            </a:r>
            <a:r>
              <a:rPr lang="en-US" sz="2400" dirty="0" smtClean="0"/>
              <a:t>”(</a:t>
            </a:r>
            <a:r>
              <a:rPr lang="ar-SA" sz="2400" dirty="0" smtClean="0"/>
              <a:t>التوافق</a:t>
            </a:r>
            <a:r>
              <a:rPr lang="en-US" sz="2400" dirty="0" smtClean="0"/>
              <a:t>) is necessary between protocols to connect two networks</a:t>
            </a:r>
            <a:endParaRPr lang="ar-SA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1752600"/>
          <a:ext cx="6172200" cy="43408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643742"/>
                <a:gridCol w="1397000"/>
                <a:gridCol w="983344"/>
                <a:gridCol w="1110342"/>
                <a:gridCol w="103777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ISO-OSI</a:t>
                      </a:r>
                      <a:endParaRPr lang="ar-SA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Internet</a:t>
                      </a:r>
                      <a:endParaRPr lang="ar-SA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ATM</a:t>
                      </a:r>
                      <a:endParaRPr lang="ar-SA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LANs</a:t>
                      </a:r>
                      <a:endParaRPr lang="ar-S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Application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6699"/>
                          </a:solidFill>
                        </a:rPr>
                        <a:t>Service Protocols</a:t>
                      </a:r>
                      <a:endParaRPr lang="ar-SA" b="1" dirty="0">
                        <a:solidFill>
                          <a:srgbClr val="FF6699"/>
                        </a:solidFill>
                      </a:endParaRPr>
                    </a:p>
                  </a:txBody>
                  <a:tcPr anchor="ctr"/>
                </a:tc>
                <a:tc rowSpan="5" gridSpan="3"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rgbClr val="FF6699"/>
                          </a:solidFill>
                        </a:rPr>
                        <a:t>Higher Protocols</a:t>
                      </a:r>
                      <a:endParaRPr lang="ar-SA" sz="2400" b="1" dirty="0">
                        <a:solidFill>
                          <a:srgbClr val="FF6699"/>
                        </a:solidFill>
                      </a:endParaRPr>
                    </a:p>
                  </a:txBody>
                  <a:tcPr anchor="ctr"/>
                </a:tc>
                <a:tc rowSpan="5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Presentation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gridSpan="3" vMerge="1"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Session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gridSpan="3" vMerge="1"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Transportation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6699"/>
                          </a:solidFill>
                        </a:rPr>
                        <a:t>TCP</a:t>
                      </a:r>
                      <a:endParaRPr lang="ar-SA" b="1" dirty="0">
                        <a:solidFill>
                          <a:srgbClr val="FF6699"/>
                        </a:solidFill>
                      </a:endParaRPr>
                    </a:p>
                  </a:txBody>
                  <a:tcPr anchor="ctr"/>
                </a:tc>
                <a:tc gridSpan="3" vMerge="1"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Network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6699"/>
                          </a:solidFill>
                        </a:rPr>
                        <a:t>IP</a:t>
                      </a:r>
                      <a:endParaRPr lang="ar-SA" b="1" dirty="0">
                        <a:solidFill>
                          <a:srgbClr val="FF6699"/>
                        </a:solidFill>
                      </a:endParaRPr>
                    </a:p>
                  </a:txBody>
                  <a:tcPr anchor="ctr"/>
                </a:tc>
                <a:tc gridSpan="3"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/>
                        <a:t>Adaptation</a:t>
                      </a:r>
                      <a:endParaRPr lang="ar-SA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/>
                        <a:t>Interface</a:t>
                      </a:r>
                      <a:endParaRPr lang="ar-SA" sz="1200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IEEE</a:t>
                      </a:r>
                    </a:p>
                    <a:p>
                      <a:pPr algn="ctr" rtl="1"/>
                      <a:r>
                        <a:rPr lang="en-US" dirty="0" smtClean="0"/>
                        <a:t>802</a:t>
                      </a:r>
                      <a:endParaRPr lang="ar-SA" dirty="0"/>
                    </a:p>
                  </a:txBody>
                  <a:tcPr anchor="ctr"/>
                </a:tc>
              </a:tr>
              <a:tr h="751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Data Link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6699"/>
                          </a:solidFill>
                        </a:rPr>
                        <a:t>Connections protocols</a:t>
                      </a:r>
                      <a:endParaRPr lang="ar-SA" b="1" dirty="0">
                        <a:solidFill>
                          <a:srgbClr val="FF66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ATM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LLC</a:t>
                      </a:r>
                    </a:p>
                    <a:p>
                      <a:pPr algn="ctr" rtl="1"/>
                      <a:r>
                        <a:rPr lang="en-US" dirty="0" smtClean="0"/>
                        <a:t>MAC</a:t>
                      </a:r>
                      <a:endParaRPr lang="ar-SA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Physical Layer</a:t>
                      </a:r>
                      <a:endParaRPr lang="ar-SA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238760">
                <a:tc gridSpan="5">
                  <a:txBody>
                    <a:bodyPr/>
                    <a:lstStyle/>
                    <a:p>
                      <a:pPr algn="ctr" rtl="1"/>
                      <a:endParaRPr lang="ar-SA" sz="1050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Communication</a:t>
                      </a:r>
                      <a:r>
                        <a:rPr lang="en-US" baseline="0" dirty="0" smtClean="0"/>
                        <a:t> Medium</a:t>
                      </a:r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7406640" cy="17526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133600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Understanding Local Area Networks (LANs)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Inter-connection Equipment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3400" y="1828800"/>
            <a:ext cx="632460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Repeater: </a:t>
            </a:r>
            <a:r>
              <a:rPr lang="en-US" sz="2800" dirty="0"/>
              <a:t>P</a:t>
            </a:r>
            <a:r>
              <a:rPr lang="en-US" sz="2800" dirty="0" smtClean="0"/>
              <a:t>hysical layer level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Bridge: </a:t>
            </a:r>
            <a:r>
              <a:rPr lang="en-US" sz="2800" dirty="0" smtClean="0"/>
              <a:t>Data link layer level</a:t>
            </a:r>
          </a:p>
          <a:p>
            <a:pPr algn="l" rtl="0">
              <a:buFont typeface="Arial" pitchFamily="34" charset="0"/>
              <a:buChar char="•"/>
            </a:pPr>
            <a:endParaRPr lang="en-US" sz="2800" b="1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Router: </a:t>
            </a:r>
            <a:r>
              <a:rPr lang="en-US" sz="2800" dirty="0" smtClean="0"/>
              <a:t>Network layer level</a:t>
            </a:r>
          </a:p>
          <a:p>
            <a:pPr algn="l" rtl="0">
              <a:buFont typeface="Arial" pitchFamily="34" charset="0"/>
              <a:buChar char="•"/>
            </a:pPr>
            <a:endParaRPr lang="en-US" sz="2800" b="1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Gateway: </a:t>
            </a:r>
            <a:r>
              <a:rPr lang="en-US" sz="2800" dirty="0" smtClean="0"/>
              <a:t>Application layer level</a:t>
            </a:r>
            <a:endParaRPr lang="ar-SA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Inter-connection Equipment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447800"/>
            <a:ext cx="7560973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8118" y="1571625"/>
            <a:ext cx="2149082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09800" y="5486400"/>
            <a:ext cx="1524000" cy="584775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600" b="1" dirty="0" smtClean="0"/>
              <a:t>Communication channel</a:t>
            </a:r>
            <a:endParaRPr lang="ar-SA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5410200"/>
            <a:ext cx="1524000" cy="584775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600" b="1" dirty="0" smtClean="0"/>
              <a:t>Communication channel</a:t>
            </a:r>
            <a:endParaRPr lang="ar-SA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1752600"/>
            <a:ext cx="2590800" cy="3447098"/>
          </a:xfrm>
          <a:prstGeom prst="rect">
            <a:avLst/>
          </a:prstGeom>
          <a:solidFill>
            <a:srgbClr val="99FFCC"/>
          </a:solidFill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Gateway</a:t>
            </a:r>
          </a:p>
          <a:p>
            <a:pPr algn="ctr" rtl="0"/>
            <a:endParaRPr lang="en-US" sz="2000" b="1" dirty="0"/>
          </a:p>
          <a:p>
            <a:pPr algn="ctr" rtl="0"/>
            <a:endParaRPr lang="en-US" sz="2000" b="1" dirty="0"/>
          </a:p>
          <a:p>
            <a:pPr algn="ctr" rtl="0"/>
            <a:r>
              <a:rPr lang="en-US" sz="2400" b="1" dirty="0" smtClean="0">
                <a:solidFill>
                  <a:srgbClr val="0070C0"/>
                </a:solidFill>
              </a:rPr>
              <a:t>Inter-connection Equipment</a:t>
            </a:r>
          </a:p>
          <a:p>
            <a:pPr algn="ctr" rtl="0"/>
            <a:endParaRPr lang="en-US" sz="2000" b="1" dirty="0" smtClean="0"/>
          </a:p>
          <a:p>
            <a:pPr algn="ctr" rtl="0">
              <a:lnSpc>
                <a:spcPct val="150000"/>
              </a:lnSpc>
            </a:pPr>
            <a:r>
              <a:rPr lang="en-US" sz="2000" b="1" dirty="0" smtClean="0"/>
              <a:t>Router</a:t>
            </a:r>
          </a:p>
          <a:p>
            <a:pPr algn="ctr" rtl="0">
              <a:lnSpc>
                <a:spcPct val="150000"/>
              </a:lnSpc>
            </a:pPr>
            <a:r>
              <a:rPr lang="en-US" sz="2000" b="1" dirty="0" smtClean="0"/>
              <a:t>Bridge</a:t>
            </a:r>
            <a:endParaRPr lang="en-US" sz="2000" b="1" dirty="0"/>
          </a:p>
          <a:p>
            <a:pPr algn="ctr" rtl="0">
              <a:lnSpc>
                <a:spcPct val="150000"/>
              </a:lnSpc>
            </a:pPr>
            <a:r>
              <a:rPr lang="en-US" sz="2000" b="1" dirty="0" smtClean="0"/>
              <a:t>Repeater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600" dirty="0" smtClean="0">
                <a:solidFill>
                  <a:srgbClr val="0000FF"/>
                </a:solidFill>
              </a:rPr>
              <a:t>Thank you!</a:t>
            </a:r>
            <a:endParaRPr lang="ar-SA" sz="6600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pic>
        <p:nvPicPr>
          <p:cNvPr id="3074" name="Picture 2" descr="http://www.915thebeat.com/files/2014/07/smiley_face_pictures_free_130622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752600"/>
            <a:ext cx="5715000" cy="4429126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 lnSpcReduction="20000"/>
          </a:bodyPr>
          <a:lstStyle/>
          <a:p>
            <a:pPr algn="l" rtl="0">
              <a:spcBef>
                <a:spcPct val="0"/>
              </a:spcBef>
            </a:pPr>
            <a:r>
              <a:rPr lang="en-US" sz="4400" b="1" dirty="0">
                <a:solidFill>
                  <a:srgbClr val="0000FF"/>
                </a:solidFill>
              </a:rPr>
              <a:t>Understanding Local </a:t>
            </a:r>
            <a:r>
              <a:rPr lang="en-US" sz="4400" b="1" dirty="0" smtClean="0">
                <a:solidFill>
                  <a:srgbClr val="0000FF"/>
                </a:solidFill>
              </a:rPr>
              <a:t>Area</a:t>
            </a:r>
          </a:p>
          <a:p>
            <a:pPr algn="l" rtl="0">
              <a:spcBef>
                <a:spcPct val="0"/>
              </a:spcBef>
            </a:pPr>
            <a:r>
              <a:rPr lang="en-US" sz="4400" b="1" dirty="0" smtClean="0">
                <a:solidFill>
                  <a:srgbClr val="0000FF"/>
                </a:solidFill>
              </a:rPr>
              <a:t>Networks </a:t>
            </a:r>
            <a:r>
              <a:rPr lang="en-US" sz="4400" b="1" dirty="0">
                <a:solidFill>
                  <a:srgbClr val="0000FF"/>
                </a:solidFill>
              </a:rPr>
              <a:t>(LANs)</a:t>
            </a:r>
            <a:endParaRPr lang="ar-SA" sz="44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Networks are categorized by:</a:t>
            </a:r>
          </a:p>
          <a:p>
            <a:pPr lvl="1" algn="l" rtl="0"/>
            <a:r>
              <a:rPr lang="en-US" dirty="0" smtClean="0"/>
              <a:t>Distance (</a:t>
            </a:r>
            <a:r>
              <a:rPr lang="ar-SA" dirty="0" smtClean="0"/>
              <a:t>المسافة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Capacity(</a:t>
            </a:r>
            <a:r>
              <a:rPr lang="ar-SA" dirty="0" smtClean="0"/>
              <a:t>السعة</a:t>
            </a:r>
            <a:r>
              <a:rPr lang="en-US" dirty="0" smtClean="0"/>
              <a:t>)</a:t>
            </a:r>
            <a:endParaRPr lang="ar-SA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 lnSpcReduction="20000"/>
          </a:bodyPr>
          <a:lstStyle/>
          <a:p>
            <a:pPr algn="l" rtl="0">
              <a:spcBef>
                <a:spcPct val="0"/>
              </a:spcBef>
            </a:pPr>
            <a:r>
              <a:rPr lang="en-US" sz="4400" b="1" dirty="0">
                <a:solidFill>
                  <a:srgbClr val="0000FF"/>
                </a:solidFill>
              </a:rPr>
              <a:t>Understanding Local </a:t>
            </a:r>
            <a:r>
              <a:rPr lang="en-US" sz="4400" b="1" dirty="0" smtClean="0">
                <a:solidFill>
                  <a:srgbClr val="0000FF"/>
                </a:solidFill>
              </a:rPr>
              <a:t>Area</a:t>
            </a:r>
          </a:p>
          <a:p>
            <a:pPr algn="l" rtl="0">
              <a:spcBef>
                <a:spcPct val="0"/>
              </a:spcBef>
            </a:pPr>
            <a:r>
              <a:rPr lang="en-US" sz="4400" b="1" dirty="0" smtClean="0">
                <a:solidFill>
                  <a:srgbClr val="0000FF"/>
                </a:solidFill>
              </a:rPr>
              <a:t>Networks </a:t>
            </a:r>
            <a:r>
              <a:rPr lang="en-US" sz="4400" b="1" dirty="0">
                <a:solidFill>
                  <a:srgbClr val="0000FF"/>
                </a:solidFill>
              </a:rPr>
              <a:t>(LANs)</a:t>
            </a:r>
            <a:endParaRPr lang="ar-SA" sz="44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143000" y="2286000"/>
            <a:ext cx="0" cy="3581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143000" y="5867400"/>
            <a:ext cx="6019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143000" y="52578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143000" y="46482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143000" y="40386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143000" y="35052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143000" y="29718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288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5146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242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7338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3434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102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9436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5334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5943600"/>
            <a:ext cx="48863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/>
          <p:cNvCxnSpPr/>
          <p:nvPr/>
        </p:nvCxnSpPr>
        <p:spPr>
          <a:xfrm>
            <a:off x="4876800" y="56388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43000" y="2209800"/>
            <a:ext cx="2209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Capacity (speed)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(bps)</a:t>
            </a:r>
            <a:endParaRPr lang="ar-SA" sz="20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57800" y="5105400"/>
            <a:ext cx="2209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Distance (meter)</a:t>
            </a:r>
            <a:endParaRPr lang="ar-SA" sz="2000" b="1" dirty="0">
              <a:solidFill>
                <a:srgbClr val="0070C0"/>
              </a:solidFill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4953000" y="2286000"/>
            <a:ext cx="2209800" cy="1219200"/>
          </a:xfrm>
          <a:prstGeom prst="homePlate">
            <a:avLst/>
          </a:prstGeom>
          <a:solidFill>
            <a:srgbClr val="FFB3D9"/>
          </a:solidFill>
          <a:ln>
            <a:noFill/>
          </a:ln>
          <a:effectLst>
            <a:outerShdw blurRad="50800" dist="38100" sx="110000" sy="110000" algn="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267200" y="2209800"/>
            <a:ext cx="1371600" cy="1143000"/>
          </a:xfrm>
          <a:prstGeom prst="rect">
            <a:avLst/>
          </a:prstGeom>
          <a:solidFill>
            <a:srgbClr val="FFB3D9"/>
          </a:solidFill>
          <a:ln>
            <a:noFill/>
          </a:ln>
          <a:effectLst>
            <a:outerShdw blurRad="50800" dist="50800" sx="115000" sy="115000" algn="ctr" rotWithShape="0">
              <a:srgbClr val="000000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Rectangle 35"/>
          <p:cNvSpPr/>
          <p:nvPr/>
        </p:nvSpPr>
        <p:spPr>
          <a:xfrm>
            <a:off x="3200400" y="2209800"/>
            <a:ext cx="1219200" cy="1066800"/>
          </a:xfrm>
          <a:prstGeom prst="rect">
            <a:avLst/>
          </a:prstGeom>
          <a:solidFill>
            <a:srgbClr val="FFB3D9"/>
          </a:solidFill>
          <a:ln>
            <a:noFill/>
          </a:ln>
          <a:effectLst>
            <a:outerShdw blurRad="50800" dist="50800" sx="115000" sy="115000" algn="ctr" rotWithShape="0">
              <a:srgbClr val="000000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Rectangle 36"/>
          <p:cNvSpPr/>
          <p:nvPr/>
        </p:nvSpPr>
        <p:spPr>
          <a:xfrm>
            <a:off x="3200400" y="3505200"/>
            <a:ext cx="1219200" cy="609600"/>
          </a:xfrm>
          <a:prstGeom prst="rect">
            <a:avLst/>
          </a:prstGeom>
          <a:solidFill>
            <a:srgbClr val="FFB3D9"/>
          </a:solidFill>
          <a:ln>
            <a:noFill/>
          </a:ln>
          <a:effectLst>
            <a:outerShdw blurRad="50800" dist="50800" sx="115000" sy="115000" algn="ctr" rotWithShape="0">
              <a:srgbClr val="000000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Rectangle 37"/>
          <p:cNvSpPr/>
          <p:nvPr/>
        </p:nvSpPr>
        <p:spPr>
          <a:xfrm>
            <a:off x="1524000" y="2971800"/>
            <a:ext cx="914400" cy="1066800"/>
          </a:xfrm>
          <a:prstGeom prst="rect">
            <a:avLst/>
          </a:prstGeom>
          <a:solidFill>
            <a:srgbClr val="FFB3D9"/>
          </a:solidFill>
          <a:ln>
            <a:noFill/>
          </a:ln>
          <a:effectLst>
            <a:outerShdw blurRad="50800" dist="50800" sx="115000" sy="115000" algn="ctr" rotWithShape="0">
              <a:srgbClr val="000000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Pentagon 38"/>
          <p:cNvSpPr/>
          <p:nvPr/>
        </p:nvSpPr>
        <p:spPr>
          <a:xfrm>
            <a:off x="4419600" y="4038600"/>
            <a:ext cx="2438400" cy="914400"/>
          </a:xfrm>
          <a:prstGeom prst="homePlate">
            <a:avLst/>
          </a:prstGeom>
          <a:solidFill>
            <a:srgbClr val="FFB3D9"/>
          </a:solidFill>
          <a:ln>
            <a:noFill/>
          </a:ln>
          <a:effectLst>
            <a:outerShdw blurRad="50800" dist="38100" sx="110000" sy="110000" algn="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00400" y="3505200"/>
            <a:ext cx="1447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b="1" dirty="0" smtClean="0"/>
              <a:t>Local</a:t>
            </a:r>
          </a:p>
          <a:p>
            <a:pPr algn="l" rtl="0"/>
            <a:r>
              <a:rPr lang="en-US" sz="1200" b="1" dirty="0" smtClean="0"/>
              <a:t>Area Network</a:t>
            </a:r>
          </a:p>
          <a:p>
            <a:pPr algn="l" rtl="0"/>
            <a:r>
              <a:rPr lang="en-US" sz="1200" b="1" dirty="0" smtClean="0"/>
              <a:t>(LAN)</a:t>
            </a:r>
            <a:endParaRPr lang="ar-SA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0" y="2209800"/>
            <a:ext cx="9906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smtClean="0"/>
              <a:t>Metropolitan </a:t>
            </a:r>
            <a:r>
              <a:rPr lang="en-US" sz="1400" b="1" dirty="0"/>
              <a:t>A</a:t>
            </a:r>
            <a:r>
              <a:rPr lang="en-US" sz="1400" b="1" dirty="0" smtClean="0"/>
              <a:t>rea </a:t>
            </a:r>
            <a:r>
              <a:rPr lang="en-US" sz="1400" b="1" dirty="0"/>
              <a:t>N</a:t>
            </a:r>
            <a:r>
              <a:rPr lang="en-US" sz="1400" b="1" dirty="0" smtClean="0"/>
              <a:t>etwork</a:t>
            </a:r>
          </a:p>
          <a:p>
            <a:pPr algn="l" rtl="0"/>
            <a:r>
              <a:rPr lang="en-US" sz="1400" b="1" dirty="0" smtClean="0"/>
              <a:t>(MAN)</a:t>
            </a:r>
            <a:endParaRPr lang="ar-SA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572000" y="4038600"/>
            <a:ext cx="1905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Wide </a:t>
            </a:r>
            <a:r>
              <a:rPr lang="en-US" b="1" dirty="0"/>
              <a:t>A</a:t>
            </a:r>
            <a:r>
              <a:rPr lang="en-US" b="1" dirty="0" smtClean="0"/>
              <a:t>rea </a:t>
            </a:r>
            <a:r>
              <a:rPr lang="en-US" b="1" dirty="0"/>
              <a:t>N</a:t>
            </a:r>
            <a:r>
              <a:rPr lang="en-US" b="1" dirty="0" smtClean="0"/>
              <a:t>etwork</a:t>
            </a:r>
          </a:p>
          <a:p>
            <a:pPr algn="l" rtl="0"/>
            <a:r>
              <a:rPr lang="en-US" b="1" dirty="0" smtClean="0"/>
              <a:t>(WAN)</a:t>
            </a:r>
            <a:endParaRPr lang="ar-SA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524000" y="3210580"/>
            <a:ext cx="1143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smtClean="0"/>
              <a:t>Processor </a:t>
            </a:r>
          </a:p>
          <a:p>
            <a:pPr algn="l" rtl="0"/>
            <a:r>
              <a:rPr lang="en-US" sz="1400" b="1" dirty="0" smtClean="0"/>
              <a:t>Connection</a:t>
            </a:r>
            <a:endParaRPr lang="ar-SA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200400" y="2362200"/>
            <a:ext cx="1143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/>
              <a:t>High-Speed </a:t>
            </a:r>
            <a:r>
              <a:rPr lang="en-US" dirty="0" smtClean="0"/>
              <a:t>LAN</a:t>
            </a:r>
            <a:endParaRPr lang="ar-SA" dirty="0"/>
          </a:p>
        </p:txBody>
      </p:sp>
      <p:sp>
        <p:nvSpPr>
          <p:cNvPr id="45" name="TextBox 44"/>
          <p:cNvSpPr txBox="1"/>
          <p:nvPr/>
        </p:nvSpPr>
        <p:spPr>
          <a:xfrm>
            <a:off x="5715000" y="2362200"/>
            <a:ext cx="1143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/>
              <a:t>High-Speed W</a:t>
            </a:r>
            <a:r>
              <a:rPr lang="en-US" dirty="0" smtClean="0"/>
              <a:t>AN</a:t>
            </a:r>
            <a:endParaRPr lang="ar-SA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tworks-000051572140-3636kp-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l" rtl="0">
              <a:spcBef>
                <a:spcPct val="0"/>
              </a:spcBef>
            </a:pPr>
            <a:endParaRPr lang="ar-SA" sz="4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Content Placeholder 9" descr="221-Ethernet-Gigabi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457200"/>
            <a:ext cx="7529080" cy="5521325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b="1" dirty="0">
                <a:solidFill>
                  <a:srgbClr val="0000FF"/>
                </a:solidFill>
              </a:rPr>
              <a:t>Understanding Local Area</a:t>
            </a:r>
            <a:br>
              <a:rPr lang="en-US" b="1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FF"/>
                </a:solidFill>
              </a:rPr>
              <a:t>Networks (LANs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</a:bodyPr>
          <a:lstStyle/>
          <a:p>
            <a:pPr algn="l" rtl="0"/>
            <a:r>
              <a:rPr lang="en-US" sz="3200" b="1" dirty="0" smtClean="0"/>
              <a:t>Local Area Network(LAN): </a:t>
            </a:r>
            <a:r>
              <a:rPr lang="en-US" sz="3200" dirty="0"/>
              <a:t>is a computer network within a </a:t>
            </a:r>
            <a:r>
              <a:rPr lang="en-US" sz="3200" u="sng" dirty="0"/>
              <a:t>small geographical area</a:t>
            </a:r>
            <a:r>
              <a:rPr lang="en-US" sz="3200" dirty="0"/>
              <a:t> such as a home, school, computer laboratory, office building or group of buildings.</a:t>
            </a:r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Local is “close” (</a:t>
            </a:r>
            <a:r>
              <a:rPr lang="ar-SA" sz="3200" dirty="0" smtClean="0"/>
              <a:t>قريب</a:t>
            </a:r>
            <a:r>
              <a:rPr lang="en-US" sz="3200" dirty="0" smtClean="0"/>
              <a:t>)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3200" dirty="0" smtClean="0"/>
              <a:t>10m – 1000m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Using high speed, high capacity transmitter mediums with low cost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Capacity and traffic can be balanced(</a:t>
            </a:r>
            <a:r>
              <a:rPr lang="ar-SA" sz="3200" dirty="0" smtClean="0"/>
              <a:t>يُوازن</a:t>
            </a:r>
            <a:r>
              <a:rPr lang="en-US" sz="3200" dirty="0" smtClean="0"/>
              <a:t>) easily </a:t>
            </a:r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11430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00FF"/>
                </a:solidFill>
              </a:rPr>
              <a:t>General LAN Structure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192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668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1430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Cloud 10"/>
          <p:cNvSpPr/>
          <p:nvPr/>
        </p:nvSpPr>
        <p:spPr>
          <a:xfrm>
            <a:off x="2286000" y="3048000"/>
            <a:ext cx="4495800" cy="1981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667000" y="2590800"/>
            <a:ext cx="381000" cy="68580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867400" y="4724400"/>
            <a:ext cx="609600" cy="6096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362200" y="4724400"/>
            <a:ext cx="685800" cy="9144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477000" y="2819400"/>
            <a:ext cx="685800" cy="6096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581400" y="4800600"/>
            <a:ext cx="152400" cy="9906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629400" y="4267200"/>
            <a:ext cx="533400" cy="5334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2"/>
          </p:cNvCxnSpPr>
          <p:nvPr/>
        </p:nvCxnSpPr>
        <p:spPr>
          <a:xfrm flipH="1">
            <a:off x="1676400" y="4038600"/>
            <a:ext cx="62354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019800" y="2438400"/>
            <a:ext cx="457200" cy="6858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33600" y="1981200"/>
            <a:ext cx="838200" cy="685800"/>
            <a:chOff x="1524000" y="1981200"/>
            <a:chExt cx="838200" cy="685800"/>
          </a:xfrm>
        </p:grpSpPr>
        <p:sp>
          <p:nvSpPr>
            <p:cNvPr id="36" name="Oval 35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172200" y="1752600"/>
            <a:ext cx="838200" cy="685800"/>
            <a:chOff x="1524000" y="1981200"/>
            <a:chExt cx="838200" cy="685800"/>
          </a:xfrm>
        </p:grpSpPr>
        <p:sp>
          <p:nvSpPr>
            <p:cNvPr id="40" name="Oval 39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14400" y="3733800"/>
            <a:ext cx="838200" cy="685800"/>
            <a:chOff x="1524000" y="1981200"/>
            <a:chExt cx="838200" cy="685800"/>
          </a:xfrm>
        </p:grpSpPr>
        <p:sp>
          <p:nvSpPr>
            <p:cNvPr id="43" name="Oval 42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676400" y="5562600"/>
            <a:ext cx="838200" cy="685800"/>
            <a:chOff x="1524000" y="1981200"/>
            <a:chExt cx="838200" cy="685800"/>
          </a:xfrm>
        </p:grpSpPr>
        <p:sp>
          <p:nvSpPr>
            <p:cNvPr id="46" name="Oval 45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200400" y="5791200"/>
            <a:ext cx="838200" cy="685800"/>
            <a:chOff x="1524000" y="1981200"/>
            <a:chExt cx="838200" cy="685800"/>
          </a:xfrm>
        </p:grpSpPr>
        <p:sp>
          <p:nvSpPr>
            <p:cNvPr id="49" name="Oval 48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324600" y="5257800"/>
            <a:ext cx="838200" cy="685800"/>
            <a:chOff x="1524000" y="1981200"/>
            <a:chExt cx="838200" cy="685800"/>
          </a:xfrm>
        </p:grpSpPr>
        <p:sp>
          <p:nvSpPr>
            <p:cNvPr id="52" name="Oval 51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86600" y="4724400"/>
            <a:ext cx="838200" cy="685800"/>
            <a:chOff x="1524000" y="1981200"/>
            <a:chExt cx="838200" cy="685800"/>
          </a:xfrm>
        </p:grpSpPr>
        <p:sp>
          <p:nvSpPr>
            <p:cNvPr id="55" name="Oval 54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010400" y="2209800"/>
            <a:ext cx="838200" cy="685800"/>
            <a:chOff x="1524000" y="1981200"/>
            <a:chExt cx="838200" cy="685800"/>
          </a:xfrm>
        </p:grpSpPr>
        <p:sp>
          <p:nvSpPr>
            <p:cNvPr id="58" name="Oval 57"/>
            <p:cNvSpPr/>
            <p:nvPr/>
          </p:nvSpPr>
          <p:spPr>
            <a:xfrm>
              <a:off x="1524000" y="1981200"/>
              <a:ext cx="762000" cy="685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524000" y="2133600"/>
              <a:ext cx="838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user</a:t>
              </a:r>
              <a:endParaRPr lang="ar-SA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895600" y="3505200"/>
            <a:ext cx="3200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smtClean="0">
                <a:solidFill>
                  <a:schemeClr val="bg1"/>
                </a:solidFill>
              </a:rPr>
              <a:t>Connection networks </a:t>
            </a:r>
          </a:p>
          <a:p>
            <a:pPr algn="ctr" rtl="0"/>
            <a:r>
              <a:rPr lang="en-US" sz="2400" b="1" dirty="0" smtClean="0">
                <a:solidFill>
                  <a:schemeClr val="bg1"/>
                </a:solidFill>
              </a:rPr>
              <a:t>of network center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733800" y="5105400"/>
            <a:ext cx="2286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User connections and service centers</a:t>
            </a:r>
            <a:endParaRPr lang="ar-SA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52800" y="2743200"/>
            <a:ext cx="2286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services and access</a:t>
            </a:r>
            <a:endParaRPr lang="ar-SA" dirty="0"/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>
          <a:xfrm>
            <a:off x="1066800" y="6356350"/>
            <a:ext cx="2133600" cy="365125"/>
          </a:xfrm>
        </p:spPr>
        <p:txBody>
          <a:bodyPr/>
          <a:lstStyle/>
          <a:p>
            <a:fld id="{565C1C59-30D9-4C6D-AAD7-596616691E08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solidFill>
                  <a:srgbClr val="0000FF"/>
                </a:solidFill>
              </a:rPr>
              <a:t>Sending Data </a:t>
            </a:r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hrough LAN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Types</a:t>
            </a:r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5240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676400"/>
            <a:ext cx="73152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1752600"/>
            <a:ext cx="6705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r>
              <a:rPr lang="en-US" sz="3200" b="1" dirty="0" smtClean="0"/>
              <a:t>Baseband: </a:t>
            </a:r>
            <a:r>
              <a:rPr lang="en-US" sz="3200" dirty="0" smtClean="0"/>
              <a:t>send one signal through wire medium connection</a:t>
            </a:r>
          </a:p>
          <a:p>
            <a:pPr algn="l" rtl="0"/>
            <a:endParaRPr lang="en-US" sz="3200" dirty="0"/>
          </a:p>
          <a:p>
            <a:pPr algn="l" rtl="0"/>
            <a:endParaRPr lang="en-US" sz="3200" b="1" dirty="0" smtClean="0"/>
          </a:p>
          <a:p>
            <a:pPr algn="l" rtl="0"/>
            <a:r>
              <a:rPr lang="en-US" sz="3200" b="1" dirty="0" smtClean="0"/>
              <a:t>Broadband: </a:t>
            </a:r>
            <a:r>
              <a:rPr lang="en-US" sz="3200" dirty="0" smtClean="0"/>
              <a:t>send more then one signal through medium connection using supporting hardware </a:t>
            </a:r>
            <a:endParaRPr lang="en-US" sz="3200" b="1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905000" y="3048000"/>
            <a:ext cx="3124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Oval 12"/>
          <p:cNvSpPr/>
          <p:nvPr/>
        </p:nvSpPr>
        <p:spPr>
          <a:xfrm>
            <a:off x="4800600" y="2819400"/>
            <a:ext cx="838200" cy="762000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1295400" y="2819400"/>
            <a:ext cx="838200" cy="762000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ectangle 14"/>
          <p:cNvSpPr/>
          <p:nvPr/>
        </p:nvSpPr>
        <p:spPr>
          <a:xfrm>
            <a:off x="1981200" y="5867400"/>
            <a:ext cx="3124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2057400" y="5943600"/>
            <a:ext cx="3124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ectangle 18"/>
          <p:cNvSpPr/>
          <p:nvPr/>
        </p:nvSpPr>
        <p:spPr>
          <a:xfrm>
            <a:off x="2133600" y="6019800"/>
            <a:ext cx="3124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ectangle 19"/>
          <p:cNvSpPr/>
          <p:nvPr/>
        </p:nvSpPr>
        <p:spPr>
          <a:xfrm>
            <a:off x="2057400" y="6096000"/>
            <a:ext cx="3124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Oval 15"/>
          <p:cNvSpPr/>
          <p:nvPr/>
        </p:nvSpPr>
        <p:spPr>
          <a:xfrm>
            <a:off x="4876800" y="5638800"/>
            <a:ext cx="838200" cy="762000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Oval 16"/>
          <p:cNvSpPr/>
          <p:nvPr/>
        </p:nvSpPr>
        <p:spPr>
          <a:xfrm>
            <a:off x="1371600" y="5638800"/>
            <a:ext cx="838200" cy="762000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1C59-30D9-4C6D-AAD7-596616691E08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</TotalTime>
  <Words>533</Words>
  <Application>Microsoft Office PowerPoint</Application>
  <PresentationFormat>عرض على الشاشة (3:4)‏</PresentationFormat>
  <Paragraphs>265</Paragraphs>
  <Slides>32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Office Theme</vt:lpstr>
      <vt:lpstr>CT 1502 Planning and Design of Communication Networks  Local Area Networks (LANs) &amp; Networks Inter-Connection Chapter 5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Understanding Local Area Networks (LANs)</vt:lpstr>
      <vt:lpstr>General LAN Structure</vt:lpstr>
      <vt:lpstr>Sending Data Through LAN Types</vt:lpstr>
      <vt:lpstr>عرض تقديمي في PowerPoint</vt:lpstr>
      <vt:lpstr>LAN Connectivity</vt:lpstr>
      <vt:lpstr>LAN Channels</vt:lpstr>
      <vt:lpstr>LAN Channels</vt:lpstr>
      <vt:lpstr>عرض تقديمي في PowerPoint</vt:lpstr>
      <vt:lpstr>LAN Topology</vt:lpstr>
      <vt:lpstr>LAN Topology</vt:lpstr>
      <vt:lpstr>LAN Topology</vt:lpstr>
      <vt:lpstr>LAN Topology</vt:lpstr>
      <vt:lpstr>Structured Cabling</vt:lpstr>
      <vt:lpstr>عرض تقديمي في PowerPoint</vt:lpstr>
      <vt:lpstr>LAN Protocols: Basic Elements</vt:lpstr>
      <vt:lpstr>MAC (Medium Access Control)</vt:lpstr>
      <vt:lpstr>MAC: CSMA-CD  </vt:lpstr>
      <vt:lpstr>MAC: CSMA-CD </vt:lpstr>
      <vt:lpstr>MAC: Token Detection</vt:lpstr>
      <vt:lpstr>Standard Specifications</vt:lpstr>
      <vt:lpstr>عرض تقديمي في PowerPoint</vt:lpstr>
      <vt:lpstr>عرض تقديمي في PowerPoint</vt:lpstr>
      <vt:lpstr>Network Inter-Connectivity</vt:lpstr>
      <vt:lpstr>Inter-connection Equipment</vt:lpstr>
      <vt:lpstr>Inter-connection Equipment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Nada</dc:creator>
  <cp:lastModifiedBy>as aas</cp:lastModifiedBy>
  <cp:revision>75</cp:revision>
  <dcterms:created xsi:type="dcterms:W3CDTF">2014-10-21T09:36:41Z</dcterms:created>
  <dcterms:modified xsi:type="dcterms:W3CDTF">2017-05-03T20:12:51Z</dcterms:modified>
</cp:coreProperties>
</file>