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5"/>
  </p:notesMasterIdLst>
  <p:sldIdLst>
    <p:sldId id="257" r:id="rId2"/>
    <p:sldId id="260" r:id="rId3"/>
    <p:sldId id="261" r:id="rId4"/>
    <p:sldId id="262" r:id="rId5"/>
    <p:sldId id="263" r:id="rId6"/>
    <p:sldId id="264" r:id="rId7"/>
    <p:sldId id="265" r:id="rId8"/>
    <p:sldId id="267"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4" r:id="rId23"/>
    <p:sldId id="298" r:id="rId24"/>
    <p:sldId id="299" r:id="rId25"/>
    <p:sldId id="300" r:id="rId26"/>
    <p:sldId id="295" r:id="rId27"/>
    <p:sldId id="294" r:id="rId28"/>
    <p:sldId id="296" r:id="rId29"/>
    <p:sldId id="297" r:id="rId30"/>
    <p:sldId id="285" r:id="rId31"/>
    <p:sldId id="286" r:id="rId32"/>
    <p:sldId id="301" r:id="rId33"/>
    <p:sldId id="302" r:id="rId34"/>
    <p:sldId id="321" r:id="rId35"/>
    <p:sldId id="304" r:id="rId36"/>
    <p:sldId id="305" r:id="rId37"/>
    <p:sldId id="322" r:id="rId38"/>
    <p:sldId id="306" r:id="rId39"/>
    <p:sldId id="307" r:id="rId40"/>
    <p:sldId id="308" r:id="rId41"/>
    <p:sldId id="313" r:id="rId42"/>
    <p:sldId id="314" r:id="rId43"/>
    <p:sldId id="315" r:id="rId44"/>
    <p:sldId id="316" r:id="rId45"/>
    <p:sldId id="310" r:id="rId46"/>
    <p:sldId id="317" r:id="rId47"/>
    <p:sldId id="318" r:id="rId48"/>
    <p:sldId id="288" r:id="rId49"/>
    <p:sldId id="289" r:id="rId50"/>
    <p:sldId id="290" r:id="rId51"/>
    <p:sldId id="319" r:id="rId52"/>
    <p:sldId id="320" r:id="rId53"/>
    <p:sldId id="29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9" autoAdjust="0"/>
  </p:normalViewPr>
  <p:slideViewPr>
    <p:cSldViewPr>
      <p:cViewPr>
        <p:scale>
          <a:sx n="70" d="100"/>
          <a:sy n="70"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3FAB4-296A-4453-BA6E-BD4F9C85C5BB}" type="datetimeFigureOut">
              <a:rPr lang="en-US" smtClean="0"/>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14C60-8DA1-4736-ADFA-968BE8249FA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39939" name="Rectangle 7"/>
          <p:cNvSpPr>
            <a:spLocks noGrp="1" noChangeArrowheads="1"/>
          </p:cNvSpPr>
          <p:nvPr>
            <p:ph type="sldNum" sz="quarter" idx="5"/>
          </p:nvPr>
        </p:nvSpPr>
        <p:spPr>
          <a:noFill/>
        </p:spPr>
        <p:txBody>
          <a:bodyPr/>
          <a:lstStyle/>
          <a:p>
            <a:fld id="{4025BB60-E8FA-4860-ACD9-621A92DCEC82}" type="slidenum">
              <a:rPr lang="en-GB"/>
              <a:pPr/>
              <a:t>1</a:t>
            </a:fld>
            <a:endParaRPr lang="en-GB"/>
          </a:p>
        </p:txBody>
      </p:sp>
      <p:sp>
        <p:nvSpPr>
          <p:cNvPr id="39940" name="Rectangle 2"/>
          <p:cNvSpPr>
            <a:spLocks noGrp="1" noRo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r>
              <a:rPr lang="en-GB" smtClean="0">
                <a:latin typeface="Times New Roman" pitchFamily="18" charset="0"/>
              </a:rPr>
              <a:t>Introduce ER model and how to </a:t>
            </a:r>
            <a:r>
              <a:rPr lang="en-US" altLang="zh-CN" smtClean="0">
                <a:latin typeface="Times New Roman" pitchFamily="18" charset="0"/>
              </a:rPr>
              <a:t>model </a:t>
            </a:r>
            <a:r>
              <a:rPr lang="en-US" altLang="zh-CN" b="1" smtClean="0">
                <a:latin typeface="Times New Roman" pitchFamily="18" charset="0"/>
              </a:rPr>
              <a:t>data requirements</a:t>
            </a:r>
            <a:r>
              <a:rPr lang="en-US" altLang="zh-CN" smtClean="0">
                <a:latin typeface="Times New Roman" pitchFamily="18" charset="0"/>
              </a:rPr>
              <a:t> of a database using ER model</a:t>
            </a:r>
            <a:endParaRPr lang="en-GB" smtClean="0">
              <a:latin typeface="Times New Roman" pitchFamily="18" charset="0"/>
            </a:endParaRPr>
          </a:p>
        </p:txBody>
      </p:sp>
      <p:sp>
        <p:nvSpPr>
          <p:cNvPr id="39942" name="Date Placeholder 1"/>
          <p:cNvSpPr>
            <a:spLocks noGrp="1"/>
          </p:cNvSpPr>
          <p:nvPr>
            <p:ph type="dt" sz="quarter" idx="1"/>
          </p:nvPr>
        </p:nvSpPr>
        <p:spPr>
          <a:noFill/>
        </p:spPr>
        <p:txBody>
          <a:bodyPr/>
          <a:lstStyle/>
          <a:p>
            <a:endParaRPr lang="en-GB"/>
          </a:p>
        </p:txBody>
      </p:sp>
      <p:sp>
        <p:nvSpPr>
          <p:cNvPr id="39943"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0179" name="Rectangle 7"/>
          <p:cNvSpPr>
            <a:spLocks noGrp="1" noChangeArrowheads="1"/>
          </p:cNvSpPr>
          <p:nvPr>
            <p:ph type="sldNum" sz="quarter" idx="5"/>
          </p:nvPr>
        </p:nvSpPr>
        <p:spPr>
          <a:noFill/>
        </p:spPr>
        <p:txBody>
          <a:bodyPr/>
          <a:lstStyle/>
          <a:p>
            <a:fld id="{466676D8-88CA-4F30-8966-02751E0B6550}" type="slidenum">
              <a:rPr lang="en-GB"/>
              <a:pPr/>
              <a:t>14</a:t>
            </a:fld>
            <a:endParaRPr lang="en-GB"/>
          </a:p>
        </p:txBody>
      </p:sp>
      <p:sp>
        <p:nvSpPr>
          <p:cNvPr id="50180" name="Rectangle 2"/>
          <p:cNvSpPr>
            <a:spLocks noGrp="1" noRot="1" noChangeArrowheads="1" noTextEdit="1"/>
          </p:cNvSpPr>
          <p:nvPr>
            <p:ph type="sldImg"/>
          </p:nvPr>
        </p:nvSpPr>
        <p:spPr>
          <a:xfrm>
            <a:off x="1141413" y="685800"/>
            <a:ext cx="4575175" cy="3430588"/>
          </a:xfrm>
          <a:ln/>
        </p:spPr>
      </p:sp>
      <p:sp>
        <p:nvSpPr>
          <p:cNvPr id="50181" name="Rectangle 3"/>
          <p:cNvSpPr>
            <a:spLocks noGrp="1" noChangeArrowheads="1"/>
          </p:cNvSpPr>
          <p:nvPr>
            <p:ph type="body" idx="1"/>
          </p:nvPr>
        </p:nvSpPr>
        <p:spPr>
          <a:xfrm>
            <a:off x="683960" y="4344357"/>
            <a:ext cx="5490081" cy="4113169"/>
          </a:xfrm>
          <a:noFill/>
          <a:ln/>
        </p:spPr>
        <p:txBody>
          <a:bodyPr/>
          <a:lstStyle/>
          <a:p>
            <a:r>
              <a:rPr lang="sv-SE" smtClean="0">
                <a:latin typeface="Times New Roman" pitchFamily="18" charset="0"/>
              </a:rPr>
              <a:t>A database appllication has constraints on values of attributes </a:t>
            </a:r>
          </a:p>
          <a:p>
            <a:r>
              <a:rPr lang="sv-SE" smtClean="0">
                <a:latin typeface="Times New Roman" pitchFamily="18" charset="0"/>
              </a:rPr>
              <a:t>They are specified by domains.  A domain is specified by data type, such as real number, string and so on.</a:t>
            </a:r>
          </a:p>
          <a:p>
            <a:endParaRPr lang="sv-SE" smtClean="0">
              <a:latin typeface="Times New Roman" pitchFamily="18" charset="0"/>
            </a:endParaRPr>
          </a:p>
          <a:p>
            <a:r>
              <a:rPr lang="sv-SE" smtClean="0">
                <a:latin typeface="Times New Roman" pitchFamily="18" charset="0"/>
              </a:rPr>
              <a:t>For each entity type, there must be a set of attributes can be used to identify each entity uniquely. Such set of attributes is called a key of the entity type. E.g. the attribute ”personalNumber” can be a key of the entity type ”OWNER”. The value of a key is unique for each entity. So it can be used to uniquely identify entites. </a:t>
            </a:r>
          </a:p>
          <a:p>
            <a:r>
              <a:rPr lang="sv-SE" smtClean="0">
                <a:latin typeface="Times New Roman" pitchFamily="18" charset="0"/>
              </a:rPr>
              <a:t>In ER diagram, each key attribute has its name underlined.</a:t>
            </a:r>
          </a:p>
          <a:p>
            <a:endParaRPr lang="sv-SE" smtClean="0">
              <a:latin typeface="Times New Roman" pitchFamily="18" charset="0"/>
            </a:endParaRPr>
          </a:p>
          <a:p>
            <a:r>
              <a:rPr lang="sv-SE" smtClean="0">
                <a:latin typeface="Times New Roman" pitchFamily="18" charset="0"/>
              </a:rPr>
              <a:t>Notice: The set of attributes in a key is </a:t>
            </a:r>
            <a:r>
              <a:rPr lang="sv-SE" b="1" smtClean="0">
                <a:latin typeface="Times New Roman" pitchFamily="18" charset="0"/>
              </a:rPr>
              <a:t>minimal</a:t>
            </a:r>
            <a:r>
              <a:rPr lang="sv-SE" smtClean="0">
                <a:latin typeface="Times New Roman" pitchFamily="18" charset="0"/>
              </a:rPr>
              <a:t>. It means that we can not remove any attribute from a key and still have the uniqueness condition hold.</a:t>
            </a:r>
          </a:p>
          <a:p>
            <a:endParaRPr lang="sv-SE" smtClean="0">
              <a:latin typeface="Times New Roman" pitchFamily="18" charset="0"/>
            </a:endParaRPr>
          </a:p>
          <a:p>
            <a:endParaRPr lang="sv-SE" smtClean="0">
              <a:latin typeface="Times New Roman" pitchFamily="18" charset="0"/>
            </a:endParaRPr>
          </a:p>
        </p:txBody>
      </p:sp>
      <p:sp>
        <p:nvSpPr>
          <p:cNvPr id="50182" name="Date Placeholder 1"/>
          <p:cNvSpPr>
            <a:spLocks noGrp="1"/>
          </p:cNvSpPr>
          <p:nvPr>
            <p:ph type="dt" sz="quarter" idx="1"/>
          </p:nvPr>
        </p:nvSpPr>
        <p:spPr>
          <a:noFill/>
        </p:spPr>
        <p:txBody>
          <a:bodyPr/>
          <a:lstStyle/>
          <a:p>
            <a:endParaRPr lang="en-GB"/>
          </a:p>
        </p:txBody>
      </p:sp>
      <p:sp>
        <p:nvSpPr>
          <p:cNvPr id="50183"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1203" name="Rectangle 7"/>
          <p:cNvSpPr>
            <a:spLocks noGrp="1" noChangeArrowheads="1"/>
          </p:cNvSpPr>
          <p:nvPr>
            <p:ph type="sldNum" sz="quarter" idx="5"/>
          </p:nvPr>
        </p:nvSpPr>
        <p:spPr>
          <a:noFill/>
        </p:spPr>
        <p:txBody>
          <a:bodyPr/>
          <a:lstStyle/>
          <a:p>
            <a:fld id="{53CD9A0E-29BC-4468-8D58-868517D4D718}" type="slidenum">
              <a:rPr lang="en-GB"/>
              <a:pPr/>
              <a:t>15</a:t>
            </a:fld>
            <a:endParaRPr lang="en-GB"/>
          </a:p>
        </p:txBody>
      </p:sp>
      <p:sp>
        <p:nvSpPr>
          <p:cNvPr id="51204" name="Rectangle 2"/>
          <p:cNvSpPr>
            <a:spLocks noGrp="1" noRot="1" noChangeArrowheads="1" noTextEdit="1"/>
          </p:cNvSpPr>
          <p:nvPr>
            <p:ph type="sldImg"/>
          </p:nvPr>
        </p:nvSpPr>
        <p:spPr>
          <a:xfrm>
            <a:off x="1141413" y="685800"/>
            <a:ext cx="4575175" cy="3430588"/>
          </a:xfrm>
          <a:ln/>
        </p:spPr>
      </p:sp>
      <p:sp>
        <p:nvSpPr>
          <p:cNvPr id="51205" name="Rectangle 3"/>
          <p:cNvSpPr>
            <a:spLocks noGrp="1" noChangeArrowheads="1"/>
          </p:cNvSpPr>
          <p:nvPr>
            <p:ph type="body" idx="1"/>
          </p:nvPr>
        </p:nvSpPr>
        <p:spPr>
          <a:xfrm>
            <a:off x="683960" y="4344357"/>
            <a:ext cx="5490081" cy="4113169"/>
          </a:xfrm>
          <a:noFill/>
          <a:ln/>
        </p:spPr>
        <p:txBody>
          <a:bodyPr/>
          <a:lstStyle/>
          <a:p>
            <a:r>
              <a:rPr lang="sv-SE" altLang="zh-CN" smtClean="0">
                <a:latin typeface="Times New Roman" pitchFamily="18" charset="0"/>
              </a:rPr>
              <a:t>There are relationships between entity types. E.g. Owner owns car.</a:t>
            </a:r>
          </a:p>
          <a:p>
            <a:r>
              <a:rPr lang="sv-SE" altLang="zh-CN" smtClean="0">
                <a:latin typeface="Times New Roman" pitchFamily="18" charset="0"/>
              </a:rPr>
              <a:t>Relationships are shown in diamonsds. Connected to entity types by straight lines. </a:t>
            </a:r>
            <a:endParaRPr lang="en-US" altLang="zh-CN" smtClean="0">
              <a:latin typeface="Times New Roman" pitchFamily="18" charset="0"/>
            </a:endParaRPr>
          </a:p>
        </p:txBody>
      </p:sp>
      <p:sp>
        <p:nvSpPr>
          <p:cNvPr id="51206" name="Date Placeholder 1"/>
          <p:cNvSpPr>
            <a:spLocks noGrp="1"/>
          </p:cNvSpPr>
          <p:nvPr>
            <p:ph type="dt" sz="quarter" idx="1"/>
          </p:nvPr>
        </p:nvSpPr>
        <p:spPr>
          <a:noFill/>
        </p:spPr>
        <p:txBody>
          <a:bodyPr/>
          <a:lstStyle/>
          <a:p>
            <a:endParaRPr lang="en-GB"/>
          </a:p>
        </p:txBody>
      </p:sp>
      <p:sp>
        <p:nvSpPr>
          <p:cNvPr id="51207"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2227" name="Rectangle 7"/>
          <p:cNvSpPr>
            <a:spLocks noGrp="1" noChangeArrowheads="1"/>
          </p:cNvSpPr>
          <p:nvPr>
            <p:ph type="sldNum" sz="quarter" idx="5"/>
          </p:nvPr>
        </p:nvSpPr>
        <p:spPr>
          <a:noFill/>
        </p:spPr>
        <p:txBody>
          <a:bodyPr/>
          <a:lstStyle/>
          <a:p>
            <a:fld id="{C4A6C37D-2228-4AB6-AB82-8DD8200D18AB}" type="slidenum">
              <a:rPr lang="en-GB"/>
              <a:pPr/>
              <a:t>16</a:t>
            </a:fld>
            <a:endParaRPr lang="en-GB"/>
          </a:p>
        </p:txBody>
      </p:sp>
      <p:sp>
        <p:nvSpPr>
          <p:cNvPr id="52228" name="Rectangle 2"/>
          <p:cNvSpPr>
            <a:spLocks noGrp="1" noRot="1" noChangeArrowheads="1" noTextEdit="1"/>
          </p:cNvSpPr>
          <p:nvPr>
            <p:ph type="sldImg"/>
          </p:nvPr>
        </p:nvSpPr>
        <p:spPr>
          <a:xfrm>
            <a:off x="1141413" y="685800"/>
            <a:ext cx="4575175" cy="3430588"/>
          </a:xfrm>
          <a:ln/>
        </p:spPr>
      </p:sp>
      <p:sp>
        <p:nvSpPr>
          <p:cNvPr id="52229" name="Rectangle 3"/>
          <p:cNvSpPr>
            <a:spLocks noGrp="1" noChangeArrowheads="1"/>
          </p:cNvSpPr>
          <p:nvPr>
            <p:ph type="body" idx="1"/>
          </p:nvPr>
        </p:nvSpPr>
        <p:spPr>
          <a:xfrm>
            <a:off x="683960" y="4344357"/>
            <a:ext cx="5490081" cy="4113169"/>
          </a:xfrm>
          <a:noFill/>
          <a:ln/>
        </p:spPr>
        <p:txBody>
          <a:bodyPr/>
          <a:lstStyle/>
          <a:p>
            <a:r>
              <a:rPr lang="sv-SE" smtClean="0">
                <a:latin typeface="Times New Roman" pitchFamily="18" charset="0"/>
              </a:rPr>
              <a:t>A database application has constraints on relationship types.</a:t>
            </a:r>
          </a:p>
          <a:p>
            <a:r>
              <a:rPr lang="sv-SE" smtClean="0">
                <a:latin typeface="Times New Roman" pitchFamily="18" charset="0"/>
              </a:rPr>
              <a:t>Relationship types have certains constraints, (that limit the possible combinations of entities that may participate in relationships.)</a:t>
            </a:r>
          </a:p>
          <a:p>
            <a:endParaRPr lang="sv-SE" smtClean="0">
              <a:latin typeface="Times New Roman" pitchFamily="18" charset="0"/>
            </a:endParaRPr>
          </a:p>
          <a:p>
            <a:r>
              <a:rPr lang="sv-SE" smtClean="0">
                <a:latin typeface="Times New Roman" pitchFamily="18" charset="0"/>
              </a:rPr>
              <a:t>Cardinality ratio specifies maximum number of …</a:t>
            </a:r>
          </a:p>
          <a:p>
            <a:endParaRPr lang="sv-SE" smtClean="0">
              <a:latin typeface="Times New Roman" pitchFamily="18" charset="0"/>
            </a:endParaRPr>
          </a:p>
          <a:p>
            <a:r>
              <a:rPr lang="sv-SE" smtClean="0">
                <a:latin typeface="Times New Roman" pitchFamily="18" charset="0"/>
              </a:rPr>
              <a:t>The relationship type has candinality ratio 1:N,  meaning that an owner can be related to many cars. So a owner can owns any number of car, but a car can only be related to one owner.</a:t>
            </a:r>
          </a:p>
          <a:p>
            <a:r>
              <a:rPr lang="sv-SE" smtClean="0">
                <a:latin typeface="Times New Roman" pitchFamily="18" charset="0"/>
              </a:rPr>
              <a:t>Owner, car is of cardinality ratio N:M,  meaning that each owner can owns any number of car, and a car can be related to any number of owner.</a:t>
            </a:r>
          </a:p>
          <a:p>
            <a:endParaRPr lang="sv-SE" smtClean="0">
              <a:latin typeface="Times New Roman" pitchFamily="18" charset="0"/>
            </a:endParaRPr>
          </a:p>
          <a:p>
            <a:r>
              <a:rPr lang="sv-SE" smtClean="0">
                <a:latin typeface="Times New Roman" pitchFamily="18" charset="0"/>
              </a:rPr>
              <a:t>In ER diagram, cardinality ratio is displayed by the number.</a:t>
            </a:r>
            <a:endParaRPr lang="sv-SE" b="1" smtClean="0">
              <a:latin typeface="Times New Roman" pitchFamily="18" charset="0"/>
            </a:endParaRPr>
          </a:p>
        </p:txBody>
      </p:sp>
      <p:sp>
        <p:nvSpPr>
          <p:cNvPr id="52230" name="Date Placeholder 1"/>
          <p:cNvSpPr>
            <a:spLocks noGrp="1"/>
          </p:cNvSpPr>
          <p:nvPr>
            <p:ph type="dt" sz="quarter" idx="1"/>
          </p:nvPr>
        </p:nvSpPr>
        <p:spPr>
          <a:noFill/>
        </p:spPr>
        <p:txBody>
          <a:bodyPr/>
          <a:lstStyle/>
          <a:p>
            <a:endParaRPr lang="en-GB"/>
          </a:p>
        </p:txBody>
      </p:sp>
      <p:sp>
        <p:nvSpPr>
          <p:cNvPr id="52231"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3251" name="Rectangle 7"/>
          <p:cNvSpPr>
            <a:spLocks noGrp="1" noChangeArrowheads="1"/>
          </p:cNvSpPr>
          <p:nvPr>
            <p:ph type="sldNum" sz="quarter" idx="5"/>
          </p:nvPr>
        </p:nvSpPr>
        <p:spPr>
          <a:noFill/>
        </p:spPr>
        <p:txBody>
          <a:bodyPr/>
          <a:lstStyle/>
          <a:p>
            <a:fld id="{CB37F253-6B58-4C6E-A72B-66748A90A36A}" type="slidenum">
              <a:rPr lang="en-GB"/>
              <a:pPr/>
              <a:t>17</a:t>
            </a:fld>
            <a:endParaRPr lang="en-GB"/>
          </a:p>
        </p:txBody>
      </p:sp>
      <p:sp>
        <p:nvSpPr>
          <p:cNvPr id="53252" name="Rectangle 2"/>
          <p:cNvSpPr>
            <a:spLocks noGrp="1" noRot="1" noChangeArrowheads="1" noTextEdit="1"/>
          </p:cNvSpPr>
          <p:nvPr>
            <p:ph type="sldImg"/>
          </p:nvPr>
        </p:nvSpPr>
        <p:spPr>
          <a:xfrm>
            <a:off x="1141413" y="685800"/>
            <a:ext cx="4575175" cy="3430588"/>
          </a:xfrm>
          <a:ln/>
        </p:spPr>
      </p:sp>
      <p:sp>
        <p:nvSpPr>
          <p:cNvPr id="53253" name="Rectangle 3"/>
          <p:cNvSpPr>
            <a:spLocks noGrp="1" noChangeArrowheads="1"/>
          </p:cNvSpPr>
          <p:nvPr>
            <p:ph type="body" idx="1"/>
          </p:nvPr>
        </p:nvSpPr>
        <p:spPr>
          <a:xfrm>
            <a:off x="683960" y="4344357"/>
            <a:ext cx="5490081" cy="4113169"/>
          </a:xfrm>
          <a:noFill/>
          <a:ln/>
        </p:spPr>
        <p:txBody>
          <a:bodyPr/>
          <a:lstStyle/>
          <a:p>
            <a:r>
              <a:rPr lang="sv-SE" dirty="0" smtClean="0">
                <a:latin typeface="Times New Roman" pitchFamily="18" charset="0"/>
              </a:rPr>
              <a:t>Users may have a requirment that </a:t>
            </a:r>
            <a:r>
              <a:rPr lang="sv-SE" sz="700" dirty="0">
                <a:latin typeface="Times New Roman" pitchFamily="18" charset="0"/>
              </a:rPr>
              <a:t>Every car </a:t>
            </a:r>
            <a:r>
              <a:rPr lang="sv-SE" sz="700" b="1" i="1" dirty="0">
                <a:latin typeface="Times New Roman" pitchFamily="18" charset="0"/>
              </a:rPr>
              <a:t>must</a:t>
            </a:r>
            <a:r>
              <a:rPr lang="sv-SE" sz="700" dirty="0">
                <a:latin typeface="Times New Roman" pitchFamily="18" charset="0"/>
              </a:rPr>
              <a:t> be owned by </a:t>
            </a:r>
            <a:r>
              <a:rPr lang="sv-SE" sz="700" b="1" i="1" dirty="0">
                <a:latin typeface="Times New Roman" pitchFamily="18" charset="0"/>
              </a:rPr>
              <a:t>at least one</a:t>
            </a:r>
            <a:r>
              <a:rPr lang="sv-SE" sz="700" dirty="0">
                <a:latin typeface="Times New Roman" pitchFamily="18" charset="0"/>
              </a:rPr>
              <a:t> owner.</a:t>
            </a:r>
            <a:endParaRPr lang="sv-SE" dirty="0" smtClean="0">
              <a:latin typeface="Times New Roman" pitchFamily="18" charset="0"/>
            </a:endParaRPr>
          </a:p>
          <a:p>
            <a:r>
              <a:rPr lang="sv-SE" dirty="0" smtClean="0">
                <a:latin typeface="Times New Roman" pitchFamily="18" charset="0"/>
              </a:rPr>
              <a:t>So each car must exist related to an owner in the database..</a:t>
            </a:r>
          </a:p>
          <a:p>
            <a:r>
              <a:rPr lang="sv-SE" sz="700" dirty="0">
                <a:latin typeface="Times New Roman" pitchFamily="18" charset="0"/>
              </a:rPr>
              <a:t>So all cars in the database participant in the relationship ”owns”. It is called total participant.</a:t>
            </a:r>
            <a:endParaRPr lang="sv-SE" dirty="0" smtClean="0">
              <a:latin typeface="Times New Roman" pitchFamily="18" charset="0"/>
            </a:endParaRPr>
          </a:p>
          <a:p>
            <a:r>
              <a:rPr lang="sv-SE" dirty="0" smtClean="0">
                <a:latin typeface="Times New Roman" pitchFamily="18" charset="0"/>
              </a:rPr>
              <a:t>It is showen by double straight line in ER diagram.</a:t>
            </a:r>
          </a:p>
          <a:p>
            <a:endParaRPr lang="sv-SE" dirty="0" smtClean="0">
              <a:latin typeface="Times New Roman" pitchFamily="18" charset="0"/>
            </a:endParaRPr>
          </a:p>
          <a:p>
            <a:r>
              <a:rPr lang="sv-SE" dirty="0" smtClean="0">
                <a:latin typeface="Times New Roman" pitchFamily="18" charset="0"/>
              </a:rPr>
              <a:t>Total participation is also called </a:t>
            </a:r>
            <a:r>
              <a:rPr lang="sv-SE" b="1" dirty="0" smtClean="0">
                <a:latin typeface="Times New Roman" pitchFamily="18" charset="0"/>
              </a:rPr>
              <a:t>existence dependency</a:t>
            </a:r>
            <a:r>
              <a:rPr lang="sv-SE" dirty="0" smtClean="0">
                <a:latin typeface="Times New Roman" pitchFamily="18" charset="0"/>
              </a:rPr>
              <a:t>. </a:t>
            </a:r>
          </a:p>
          <a:p>
            <a:r>
              <a:rPr lang="sv-SE" dirty="0" smtClean="0">
                <a:latin typeface="Times New Roman" pitchFamily="18" charset="0"/>
              </a:rPr>
              <a:t>If a car does not have to have an owner, the participation of ”car” is partial participation. </a:t>
            </a:r>
          </a:p>
          <a:p>
            <a:r>
              <a:rPr lang="sv-SE" dirty="0" smtClean="0">
                <a:latin typeface="Times New Roman" pitchFamily="18" charset="0"/>
              </a:rPr>
              <a:t>---------------------------------------------------------------------------------------</a:t>
            </a:r>
          </a:p>
          <a:p>
            <a:r>
              <a:rPr lang="en-GB" dirty="0" smtClean="0">
                <a:latin typeface="Times New Roman" pitchFamily="18" charset="0"/>
              </a:rPr>
              <a:t>total participation: </a:t>
            </a:r>
            <a:r>
              <a:rPr lang="en-GB" dirty="0" err="1" smtClean="0">
                <a:latin typeface="Times New Roman" pitchFamily="18" charset="0"/>
              </a:rPr>
              <a:t>ett</a:t>
            </a:r>
            <a:r>
              <a:rPr lang="en-GB" dirty="0" smtClean="0">
                <a:latin typeface="Times New Roman" pitchFamily="18" charset="0"/>
              </a:rPr>
              <a:t> </a:t>
            </a:r>
            <a:r>
              <a:rPr lang="en-GB" dirty="0" err="1" smtClean="0">
                <a:latin typeface="Times New Roman" pitchFamily="18" charset="0"/>
              </a:rPr>
              <a:t>projekt</a:t>
            </a:r>
            <a:r>
              <a:rPr lang="en-GB" dirty="0" smtClean="0">
                <a:latin typeface="Times New Roman" pitchFamily="18" charset="0"/>
              </a:rPr>
              <a:t> </a:t>
            </a:r>
            <a:r>
              <a:rPr lang="en-GB" dirty="0" err="1" smtClean="0">
                <a:latin typeface="Times New Roman" pitchFamily="18" charset="0"/>
              </a:rPr>
              <a:t>måste</a:t>
            </a:r>
            <a:r>
              <a:rPr lang="en-GB" dirty="0" smtClean="0">
                <a:latin typeface="Times New Roman" pitchFamily="18" charset="0"/>
              </a:rPr>
              <a:t> </a:t>
            </a:r>
            <a:r>
              <a:rPr lang="en-GB" dirty="0" err="1" smtClean="0">
                <a:latin typeface="Times New Roman" pitchFamily="18" charset="0"/>
              </a:rPr>
              <a:t>kontrolleras</a:t>
            </a:r>
            <a:r>
              <a:rPr lang="en-GB" dirty="0" smtClean="0">
                <a:latin typeface="Times New Roman" pitchFamily="18" charset="0"/>
              </a:rPr>
              <a:t> </a:t>
            </a:r>
            <a:r>
              <a:rPr lang="en-GB" dirty="0" err="1" smtClean="0">
                <a:latin typeface="Times New Roman" pitchFamily="18" charset="0"/>
              </a:rPr>
              <a:t>av</a:t>
            </a:r>
            <a:r>
              <a:rPr lang="en-GB" dirty="0" smtClean="0">
                <a:latin typeface="Times New Roman" pitchFamily="18" charset="0"/>
              </a:rPr>
              <a:t> </a:t>
            </a:r>
            <a:r>
              <a:rPr lang="en-GB" dirty="0" err="1" smtClean="0">
                <a:latin typeface="Times New Roman" pitchFamily="18" charset="0"/>
              </a:rPr>
              <a:t>ett</a:t>
            </a:r>
            <a:r>
              <a:rPr lang="en-GB" dirty="0" smtClean="0">
                <a:latin typeface="Times New Roman" pitchFamily="18" charset="0"/>
              </a:rPr>
              <a:t> department. </a:t>
            </a:r>
            <a:r>
              <a:rPr lang="en-GB" dirty="0" err="1" smtClean="0">
                <a:latin typeface="Times New Roman" pitchFamily="18" charset="0"/>
              </a:rPr>
              <a:t>det</a:t>
            </a:r>
            <a:r>
              <a:rPr lang="en-GB" dirty="0" smtClean="0">
                <a:latin typeface="Times New Roman" pitchFamily="18" charset="0"/>
              </a:rPr>
              <a:t> </a:t>
            </a:r>
            <a:r>
              <a:rPr lang="en-GB" dirty="0" err="1" smtClean="0">
                <a:latin typeface="Times New Roman" pitchFamily="18" charset="0"/>
              </a:rPr>
              <a:t>får</a:t>
            </a:r>
            <a:r>
              <a:rPr lang="en-GB" dirty="0" smtClean="0">
                <a:latin typeface="Times New Roman" pitchFamily="18" charset="0"/>
              </a:rPr>
              <a:t>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finnas</a:t>
            </a:r>
            <a:r>
              <a:rPr lang="en-GB" dirty="0" smtClean="0">
                <a:latin typeface="Times New Roman" pitchFamily="18" charset="0"/>
              </a:rPr>
              <a:t> </a:t>
            </a:r>
            <a:r>
              <a:rPr lang="en-GB" dirty="0" err="1" smtClean="0">
                <a:latin typeface="Times New Roman" pitchFamily="18" charset="0"/>
              </a:rPr>
              <a:t>projekt</a:t>
            </a:r>
            <a:r>
              <a:rPr lang="en-GB" dirty="0" smtClean="0">
                <a:latin typeface="Times New Roman" pitchFamily="18" charset="0"/>
              </a:rPr>
              <a:t> </a:t>
            </a:r>
            <a:r>
              <a:rPr lang="en-GB" dirty="0" err="1" smtClean="0">
                <a:latin typeface="Times New Roman" pitchFamily="18" charset="0"/>
              </a:rPr>
              <a:t>som</a:t>
            </a:r>
            <a:r>
              <a:rPr lang="en-GB" dirty="0" smtClean="0">
                <a:latin typeface="Times New Roman" pitchFamily="18" charset="0"/>
              </a:rPr>
              <a:t>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kontrolleras</a:t>
            </a:r>
            <a:r>
              <a:rPr lang="en-GB" dirty="0" smtClean="0">
                <a:latin typeface="Times New Roman" pitchFamily="18" charset="0"/>
              </a:rPr>
              <a:t> </a:t>
            </a:r>
            <a:r>
              <a:rPr lang="en-GB" dirty="0" err="1" smtClean="0">
                <a:latin typeface="Times New Roman" pitchFamily="18" charset="0"/>
              </a:rPr>
              <a:t>av</a:t>
            </a:r>
            <a:r>
              <a:rPr lang="en-GB" dirty="0" smtClean="0">
                <a:latin typeface="Times New Roman" pitchFamily="18" charset="0"/>
              </a:rPr>
              <a:t> </a:t>
            </a:r>
            <a:r>
              <a:rPr lang="en-GB" dirty="0" err="1" smtClean="0">
                <a:latin typeface="Times New Roman" pitchFamily="18" charset="0"/>
              </a:rPr>
              <a:t>ett</a:t>
            </a:r>
            <a:r>
              <a:rPr lang="en-GB" dirty="0" smtClean="0">
                <a:latin typeface="Times New Roman" pitchFamily="18" charset="0"/>
              </a:rPr>
              <a:t> department</a:t>
            </a:r>
          </a:p>
          <a:p>
            <a:r>
              <a:rPr lang="en-GB" dirty="0" err="1" smtClean="0">
                <a:latin typeface="Times New Roman" pitchFamily="18" charset="0"/>
              </a:rPr>
              <a:t>svag</a:t>
            </a:r>
            <a:r>
              <a:rPr lang="en-GB" dirty="0" smtClean="0">
                <a:latin typeface="Times New Roman" pitchFamily="18" charset="0"/>
              </a:rPr>
              <a:t> </a:t>
            </a:r>
            <a:r>
              <a:rPr lang="en-GB" dirty="0" err="1" smtClean="0">
                <a:latin typeface="Times New Roman" pitchFamily="18" charset="0"/>
              </a:rPr>
              <a:t>identitet</a:t>
            </a:r>
            <a:r>
              <a:rPr lang="en-GB" dirty="0" smtClean="0">
                <a:latin typeface="Times New Roman" pitchFamily="18" charset="0"/>
              </a:rPr>
              <a:t>: En relative </a:t>
            </a:r>
            <a:r>
              <a:rPr lang="en-GB" dirty="0" err="1" smtClean="0">
                <a:latin typeface="Times New Roman" pitchFamily="18" charset="0"/>
              </a:rPr>
              <a:t>får</a:t>
            </a:r>
            <a:r>
              <a:rPr lang="en-GB" dirty="0" smtClean="0">
                <a:latin typeface="Times New Roman" pitchFamily="18" charset="0"/>
              </a:rPr>
              <a:t>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finnas</a:t>
            </a:r>
            <a:r>
              <a:rPr lang="en-GB" dirty="0" smtClean="0">
                <a:latin typeface="Times New Roman" pitchFamily="18" charset="0"/>
              </a:rPr>
              <a:t> </a:t>
            </a:r>
            <a:r>
              <a:rPr lang="en-GB" dirty="0" err="1" smtClean="0">
                <a:latin typeface="Times New Roman" pitchFamily="18" charset="0"/>
              </a:rPr>
              <a:t>utan</a:t>
            </a:r>
            <a:r>
              <a:rPr lang="en-GB" dirty="0" smtClean="0">
                <a:latin typeface="Times New Roman" pitchFamily="18" charset="0"/>
              </a:rPr>
              <a:t> </a:t>
            </a:r>
            <a:r>
              <a:rPr lang="en-GB" dirty="0" err="1" smtClean="0">
                <a:latin typeface="Times New Roman" pitchFamily="18" charset="0"/>
              </a:rPr>
              <a:t>att</a:t>
            </a:r>
            <a:r>
              <a:rPr lang="en-GB" dirty="0" smtClean="0">
                <a:latin typeface="Times New Roman" pitchFamily="18" charset="0"/>
              </a:rPr>
              <a:t> </a:t>
            </a:r>
            <a:r>
              <a:rPr lang="en-GB" dirty="0" err="1" smtClean="0">
                <a:latin typeface="Times New Roman" pitchFamily="18" charset="0"/>
              </a:rPr>
              <a:t>det</a:t>
            </a:r>
            <a:r>
              <a:rPr lang="en-GB" dirty="0" smtClean="0">
                <a:latin typeface="Times New Roman" pitchFamily="18" charset="0"/>
              </a:rPr>
              <a:t> </a:t>
            </a:r>
            <a:r>
              <a:rPr lang="en-GB" dirty="0" err="1" smtClean="0">
                <a:latin typeface="Times New Roman" pitchFamily="18" charset="0"/>
              </a:rPr>
              <a:t>finns</a:t>
            </a:r>
            <a:r>
              <a:rPr lang="en-GB" dirty="0" smtClean="0">
                <a:latin typeface="Times New Roman" pitchFamily="18" charset="0"/>
              </a:rPr>
              <a:t> en </a:t>
            </a:r>
            <a:r>
              <a:rPr lang="en-GB" dirty="0" err="1" smtClean="0">
                <a:latin typeface="Times New Roman" pitchFamily="18" charset="0"/>
              </a:rPr>
              <a:t>identifierande</a:t>
            </a:r>
            <a:r>
              <a:rPr lang="en-GB" dirty="0" smtClean="0">
                <a:latin typeface="Times New Roman" pitchFamily="18" charset="0"/>
              </a:rPr>
              <a:t> </a:t>
            </a:r>
            <a:r>
              <a:rPr lang="en-GB" dirty="0" err="1" smtClean="0">
                <a:latin typeface="Times New Roman" pitchFamily="18" charset="0"/>
              </a:rPr>
              <a:t>anställd</a:t>
            </a:r>
            <a:r>
              <a:rPr lang="en-GB" dirty="0" smtClean="0">
                <a:latin typeface="Times New Roman" pitchFamily="18" charset="0"/>
              </a:rPr>
              <a:t>. </a:t>
            </a:r>
          </a:p>
          <a:p>
            <a:r>
              <a:rPr lang="en-GB" dirty="0" err="1" smtClean="0">
                <a:latin typeface="Times New Roman" pitchFamily="18" charset="0"/>
              </a:rPr>
              <a:t>svag</a:t>
            </a:r>
            <a:r>
              <a:rPr lang="en-GB" dirty="0" smtClean="0">
                <a:latin typeface="Times New Roman" pitchFamily="18" charset="0"/>
              </a:rPr>
              <a:t> relationship: </a:t>
            </a:r>
            <a:r>
              <a:rPr lang="en-GB" dirty="0" err="1" smtClean="0">
                <a:latin typeface="Times New Roman" pitchFamily="18" charset="0"/>
              </a:rPr>
              <a:t>visar</a:t>
            </a:r>
            <a:r>
              <a:rPr lang="en-GB" dirty="0" smtClean="0">
                <a:latin typeface="Times New Roman" pitchFamily="18" charset="0"/>
              </a:rPr>
              <a:t> </a:t>
            </a:r>
            <a:r>
              <a:rPr lang="en-GB" dirty="0" err="1" smtClean="0">
                <a:latin typeface="Times New Roman" pitchFamily="18" charset="0"/>
              </a:rPr>
              <a:t>det</a:t>
            </a:r>
            <a:r>
              <a:rPr lang="en-GB" dirty="0" smtClean="0">
                <a:latin typeface="Times New Roman" pitchFamily="18" charset="0"/>
              </a:rPr>
              <a:t> </a:t>
            </a:r>
            <a:r>
              <a:rPr lang="en-GB" dirty="0" err="1" smtClean="0">
                <a:latin typeface="Times New Roman" pitchFamily="18" charset="0"/>
              </a:rPr>
              <a:t>identifierande</a:t>
            </a:r>
            <a:r>
              <a:rPr lang="en-GB" dirty="0" smtClean="0">
                <a:latin typeface="Times New Roman" pitchFamily="18" charset="0"/>
              </a:rPr>
              <a:t> relationship </a:t>
            </a:r>
            <a:r>
              <a:rPr lang="en-GB" dirty="0" err="1" smtClean="0">
                <a:latin typeface="Times New Roman" pitchFamily="18" charset="0"/>
              </a:rPr>
              <a:t>för</a:t>
            </a:r>
            <a:r>
              <a:rPr lang="en-GB" dirty="0" smtClean="0">
                <a:latin typeface="Times New Roman" pitchFamily="18" charset="0"/>
              </a:rPr>
              <a:t> den </a:t>
            </a:r>
            <a:r>
              <a:rPr lang="en-GB" dirty="0" err="1" smtClean="0">
                <a:latin typeface="Times New Roman" pitchFamily="18" charset="0"/>
              </a:rPr>
              <a:t>svaga</a:t>
            </a:r>
            <a:r>
              <a:rPr lang="en-GB" dirty="0" smtClean="0">
                <a:latin typeface="Times New Roman" pitchFamily="18" charset="0"/>
              </a:rPr>
              <a:t> </a:t>
            </a:r>
            <a:r>
              <a:rPr lang="en-GB" dirty="0" err="1" smtClean="0">
                <a:latin typeface="Times New Roman" pitchFamily="18" charset="0"/>
              </a:rPr>
              <a:t>entiteten</a:t>
            </a:r>
            <a:r>
              <a:rPr lang="en-GB" dirty="0" smtClean="0">
                <a:latin typeface="Times New Roman" pitchFamily="18" charset="0"/>
              </a:rPr>
              <a:t>. Kan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finnas</a:t>
            </a:r>
            <a:r>
              <a:rPr lang="en-GB" dirty="0" smtClean="0">
                <a:latin typeface="Times New Roman" pitchFamily="18" charset="0"/>
              </a:rPr>
              <a:t> N:M </a:t>
            </a:r>
            <a:r>
              <a:rPr lang="en-GB" dirty="0" err="1" smtClean="0">
                <a:latin typeface="Times New Roman" pitchFamily="18" charset="0"/>
              </a:rPr>
              <a:t>förhållande</a:t>
            </a:r>
            <a:r>
              <a:rPr lang="en-GB" dirty="0" smtClean="0">
                <a:latin typeface="Times New Roman" pitchFamily="18" charset="0"/>
              </a:rPr>
              <a:t> </a:t>
            </a:r>
            <a:r>
              <a:rPr lang="en-GB" dirty="0" err="1" smtClean="0">
                <a:latin typeface="Times New Roman" pitchFamily="18" charset="0"/>
              </a:rPr>
              <a:t>här</a:t>
            </a:r>
            <a:r>
              <a:rPr lang="en-GB" dirty="0" smtClean="0">
                <a:latin typeface="Times New Roman" pitchFamily="18" charset="0"/>
              </a:rPr>
              <a:t> </a:t>
            </a:r>
            <a:r>
              <a:rPr lang="en-GB" dirty="0" err="1" smtClean="0">
                <a:latin typeface="Times New Roman" pitchFamily="18" charset="0"/>
              </a:rPr>
              <a:t>eftersom</a:t>
            </a:r>
            <a:r>
              <a:rPr lang="en-GB" dirty="0" smtClean="0">
                <a:latin typeface="Times New Roman" pitchFamily="18" charset="0"/>
              </a:rPr>
              <a:t> </a:t>
            </a:r>
            <a:r>
              <a:rPr lang="en-GB" dirty="0" err="1" smtClean="0">
                <a:latin typeface="Times New Roman" pitchFamily="18" charset="0"/>
              </a:rPr>
              <a:t>varje</a:t>
            </a:r>
            <a:r>
              <a:rPr lang="en-GB" dirty="0" smtClean="0">
                <a:latin typeface="Times New Roman" pitchFamily="18" charset="0"/>
              </a:rPr>
              <a:t> </a:t>
            </a:r>
            <a:r>
              <a:rPr lang="en-GB" dirty="0" err="1" smtClean="0">
                <a:latin typeface="Times New Roman" pitchFamily="18" charset="0"/>
              </a:rPr>
              <a:t>svag</a:t>
            </a:r>
            <a:r>
              <a:rPr lang="en-GB" dirty="0" smtClean="0">
                <a:latin typeface="Times New Roman" pitchFamily="18" charset="0"/>
              </a:rPr>
              <a:t> </a:t>
            </a:r>
            <a:r>
              <a:rPr lang="en-GB" dirty="0" err="1" smtClean="0">
                <a:latin typeface="Times New Roman" pitchFamily="18" charset="0"/>
              </a:rPr>
              <a:t>entitet</a:t>
            </a:r>
            <a:r>
              <a:rPr lang="en-GB" dirty="0" smtClean="0">
                <a:latin typeface="Times New Roman" pitchFamily="18" charset="0"/>
              </a:rPr>
              <a:t> </a:t>
            </a:r>
            <a:r>
              <a:rPr lang="en-GB" dirty="0" err="1" smtClean="0">
                <a:latin typeface="Times New Roman" pitchFamily="18" charset="0"/>
              </a:rPr>
              <a:t>måste</a:t>
            </a:r>
            <a:r>
              <a:rPr lang="en-GB" dirty="0" smtClean="0">
                <a:latin typeface="Times New Roman" pitchFamily="18" charset="0"/>
              </a:rPr>
              <a:t> </a:t>
            </a:r>
            <a:r>
              <a:rPr lang="en-GB" dirty="0" err="1" smtClean="0">
                <a:latin typeface="Times New Roman" pitchFamily="18" charset="0"/>
              </a:rPr>
              <a:t>identifieras</a:t>
            </a:r>
            <a:r>
              <a:rPr lang="en-GB" dirty="0" smtClean="0">
                <a:latin typeface="Times New Roman" pitchFamily="18" charset="0"/>
              </a:rPr>
              <a:t> </a:t>
            </a:r>
            <a:r>
              <a:rPr lang="en-GB" dirty="0" err="1" smtClean="0">
                <a:latin typeface="Times New Roman" pitchFamily="18" charset="0"/>
              </a:rPr>
              <a:t>av</a:t>
            </a:r>
            <a:r>
              <a:rPr lang="en-GB" dirty="0" smtClean="0">
                <a:latin typeface="Times New Roman" pitchFamily="18" charset="0"/>
              </a:rPr>
              <a:t> </a:t>
            </a:r>
            <a:r>
              <a:rPr lang="en-GB" dirty="0" err="1" smtClean="0">
                <a:latin typeface="Times New Roman" pitchFamily="18" charset="0"/>
              </a:rPr>
              <a:t>precis</a:t>
            </a:r>
            <a:r>
              <a:rPr lang="en-GB" dirty="0" smtClean="0">
                <a:latin typeface="Times New Roman" pitchFamily="18" charset="0"/>
              </a:rPr>
              <a:t> en (stark) </a:t>
            </a:r>
            <a:r>
              <a:rPr lang="en-GB" dirty="0" err="1" smtClean="0">
                <a:latin typeface="Times New Roman" pitchFamily="18" charset="0"/>
              </a:rPr>
              <a:t>entitet</a:t>
            </a:r>
            <a:r>
              <a:rPr lang="en-GB" dirty="0" smtClean="0">
                <a:latin typeface="Times New Roman" pitchFamily="18" charset="0"/>
              </a:rPr>
              <a:t>.</a:t>
            </a:r>
          </a:p>
          <a:p>
            <a:endParaRPr lang="zh-CN" altLang="en-US" dirty="0" smtClean="0">
              <a:latin typeface="Times New Roman" pitchFamily="18" charset="0"/>
            </a:endParaRPr>
          </a:p>
        </p:txBody>
      </p:sp>
      <p:sp>
        <p:nvSpPr>
          <p:cNvPr id="53254" name="Date Placeholder 1"/>
          <p:cNvSpPr>
            <a:spLocks noGrp="1"/>
          </p:cNvSpPr>
          <p:nvPr>
            <p:ph type="dt" sz="quarter" idx="1"/>
          </p:nvPr>
        </p:nvSpPr>
        <p:spPr>
          <a:noFill/>
        </p:spPr>
        <p:txBody>
          <a:bodyPr/>
          <a:lstStyle/>
          <a:p>
            <a:endParaRPr lang="en-GB"/>
          </a:p>
        </p:txBody>
      </p:sp>
      <p:sp>
        <p:nvSpPr>
          <p:cNvPr id="53255"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4275" name="Rectangle 7"/>
          <p:cNvSpPr>
            <a:spLocks noGrp="1" noChangeArrowheads="1"/>
          </p:cNvSpPr>
          <p:nvPr>
            <p:ph type="sldNum" sz="quarter" idx="5"/>
          </p:nvPr>
        </p:nvSpPr>
        <p:spPr>
          <a:noFill/>
        </p:spPr>
        <p:txBody>
          <a:bodyPr/>
          <a:lstStyle/>
          <a:p>
            <a:fld id="{0C54EB3F-CEA5-4445-90DA-689624D2BAB5}" type="slidenum">
              <a:rPr lang="en-GB"/>
              <a:pPr/>
              <a:t>18</a:t>
            </a:fld>
            <a:endParaRPr lang="en-GB"/>
          </a:p>
        </p:txBody>
      </p:sp>
      <p:sp>
        <p:nvSpPr>
          <p:cNvPr id="54276" name="Rectangle 2"/>
          <p:cNvSpPr>
            <a:spLocks noGrp="1" noRot="1" noChangeArrowheads="1" noTextEdit="1"/>
          </p:cNvSpPr>
          <p:nvPr>
            <p:ph type="sldImg"/>
          </p:nvPr>
        </p:nvSpPr>
        <p:spPr>
          <a:xfrm>
            <a:off x="1141413" y="685800"/>
            <a:ext cx="4575175" cy="3430588"/>
          </a:xfrm>
          <a:ln/>
        </p:spPr>
      </p:sp>
      <p:sp>
        <p:nvSpPr>
          <p:cNvPr id="54277" name="Rectangle 3"/>
          <p:cNvSpPr>
            <a:spLocks noGrp="1" noChangeArrowheads="1"/>
          </p:cNvSpPr>
          <p:nvPr>
            <p:ph type="body" idx="1"/>
          </p:nvPr>
        </p:nvSpPr>
        <p:spPr>
          <a:xfrm>
            <a:off x="683960" y="4344357"/>
            <a:ext cx="5490081" cy="4113169"/>
          </a:xfrm>
          <a:noFill/>
          <a:ln/>
        </p:spPr>
        <p:txBody>
          <a:bodyPr>
            <a:normAutofit fontScale="85000" lnSpcReduction="20000"/>
          </a:bodyPr>
          <a:lstStyle/>
          <a:p>
            <a:r>
              <a:rPr lang="sv-SE" dirty="0" smtClean="0">
                <a:latin typeface="Times New Roman" pitchFamily="18" charset="0"/>
              </a:rPr>
              <a:t>There are a kind of entities they do not have key attribute of their own. </a:t>
            </a:r>
          </a:p>
          <a:p>
            <a:r>
              <a:rPr lang="sv-SE" dirty="0" smtClean="0">
                <a:latin typeface="Times New Roman" pitchFamily="18" charset="0"/>
              </a:rPr>
              <a:t>A weak entity must be identified by entity it is related to, probably </a:t>
            </a:r>
            <a:r>
              <a:rPr lang="sv-SE" sz="800" dirty="0">
                <a:latin typeface="Times New Roman" pitchFamily="18" charset="0"/>
              </a:rPr>
              <a:t>together with its own attributes</a:t>
            </a:r>
            <a:r>
              <a:rPr lang="sv-SE" dirty="0" smtClean="0">
                <a:latin typeface="Times New Roman" pitchFamily="18" charset="0"/>
              </a:rPr>
              <a:t> </a:t>
            </a:r>
          </a:p>
          <a:p>
            <a:endParaRPr lang="sv-SE" dirty="0" smtClean="0">
              <a:solidFill>
                <a:srgbClr val="CC9900"/>
              </a:solidFill>
              <a:latin typeface="Times New Roman" pitchFamily="18" charset="0"/>
            </a:endParaRPr>
          </a:p>
          <a:p>
            <a:r>
              <a:rPr lang="sv-SE" dirty="0" smtClean="0">
                <a:solidFill>
                  <a:srgbClr val="CC9900"/>
                </a:solidFill>
                <a:latin typeface="Times New Roman" pitchFamily="18" charset="0"/>
              </a:rPr>
              <a:t>Football player example.</a:t>
            </a:r>
            <a:endParaRPr lang="en-US" altLang="zh-CN" dirty="0" smtClean="0">
              <a:solidFill>
                <a:srgbClr val="CC9900"/>
              </a:solidFill>
              <a:latin typeface="Times New Roman" pitchFamily="18" charset="0"/>
            </a:endParaRPr>
          </a:p>
          <a:p>
            <a:r>
              <a:rPr lang="en-US" altLang="zh-CN" dirty="0" smtClean="0">
                <a:solidFill>
                  <a:srgbClr val="CC9900"/>
                </a:solidFill>
                <a:latin typeface="Times New Roman" pitchFamily="18" charset="0"/>
              </a:rPr>
              <a:t>name</a:t>
            </a:r>
            <a:r>
              <a:rPr lang="en-US" altLang="zh-CN" dirty="0" smtClean="0">
                <a:latin typeface="Times New Roman" pitchFamily="18" charset="0"/>
              </a:rPr>
              <a:t> is almost a key for football players, but there might be two with the same name.</a:t>
            </a:r>
          </a:p>
          <a:p>
            <a:r>
              <a:rPr lang="en-US" altLang="zh-CN" dirty="0" smtClean="0">
                <a:solidFill>
                  <a:srgbClr val="CC9900"/>
                </a:solidFill>
                <a:latin typeface="Times New Roman" pitchFamily="18" charset="0"/>
              </a:rPr>
              <a:t>number </a:t>
            </a:r>
            <a:r>
              <a:rPr lang="en-US" altLang="zh-CN" dirty="0" smtClean="0">
                <a:latin typeface="Times New Roman" pitchFamily="18" charset="0"/>
              </a:rPr>
              <a:t>is certainly not a key, since players on two teams could have the same number.</a:t>
            </a:r>
          </a:p>
          <a:p>
            <a:r>
              <a:rPr lang="en-US" altLang="zh-CN" dirty="0" smtClean="0">
                <a:latin typeface="Times New Roman" pitchFamily="18" charset="0"/>
              </a:rPr>
              <a:t>But </a:t>
            </a:r>
            <a:r>
              <a:rPr lang="en-US" altLang="zh-CN" dirty="0" smtClean="0">
                <a:solidFill>
                  <a:srgbClr val="CC9900"/>
                </a:solidFill>
                <a:latin typeface="Times New Roman" pitchFamily="18" charset="0"/>
              </a:rPr>
              <a:t>number</a:t>
            </a:r>
            <a:r>
              <a:rPr lang="en-US" altLang="zh-CN" dirty="0" smtClean="0">
                <a:latin typeface="Times New Roman" pitchFamily="18" charset="0"/>
              </a:rPr>
              <a:t>, together with the team </a:t>
            </a:r>
            <a:r>
              <a:rPr lang="en-US" altLang="zh-CN" dirty="0" smtClean="0">
                <a:solidFill>
                  <a:srgbClr val="CC9900"/>
                </a:solidFill>
                <a:latin typeface="Times New Roman" pitchFamily="18" charset="0"/>
              </a:rPr>
              <a:t>name</a:t>
            </a:r>
            <a:r>
              <a:rPr lang="en-US" altLang="zh-CN" dirty="0" smtClean="0">
                <a:latin typeface="Times New Roman" pitchFamily="18" charset="0"/>
              </a:rPr>
              <a:t> related to the player by </a:t>
            </a:r>
            <a:r>
              <a:rPr lang="en-US" altLang="zh-CN" dirty="0" smtClean="0">
                <a:solidFill>
                  <a:srgbClr val="CC00CC"/>
                </a:solidFill>
                <a:latin typeface="Times New Roman" pitchFamily="18" charset="0"/>
              </a:rPr>
              <a:t>Plays-on</a:t>
            </a:r>
            <a:r>
              <a:rPr lang="en-US" altLang="zh-CN" dirty="0" smtClean="0">
                <a:latin typeface="Times New Roman" pitchFamily="18" charset="0"/>
              </a:rPr>
              <a:t> should be unique.</a:t>
            </a:r>
          </a:p>
          <a:p>
            <a:endParaRPr lang="sv-SE" dirty="0" smtClean="0">
              <a:latin typeface="Times New Roman" pitchFamily="18" charset="0"/>
            </a:endParaRPr>
          </a:p>
          <a:p>
            <a:r>
              <a:rPr lang="sv-SE" altLang="zh-CN" dirty="0" smtClean="0">
                <a:latin typeface="Times New Roman" pitchFamily="18" charset="0"/>
              </a:rPr>
              <a:t>&amp;&amp;&amp;</a:t>
            </a:r>
            <a:r>
              <a:rPr lang="sv-SE" dirty="0" smtClean="0">
                <a:latin typeface="Times New Roman" pitchFamily="18" charset="0"/>
              </a:rPr>
              <a:t>The reason we need weak entity here is that i</a:t>
            </a:r>
            <a:r>
              <a:rPr lang="en-US" altLang="zh-CN" dirty="0" smtClean="0">
                <a:latin typeface="Times New Roman" pitchFamily="18" charset="0"/>
              </a:rPr>
              <a:t>t is unlikely that there could be an agreement to assign unique player numbers across all football teams.</a:t>
            </a:r>
          </a:p>
          <a:p>
            <a:endParaRPr lang="sv-SE" dirty="0" smtClean="0">
              <a:latin typeface="Times New Roman" pitchFamily="18" charset="0"/>
            </a:endParaRPr>
          </a:p>
          <a:p>
            <a:r>
              <a:rPr lang="sv-SE" dirty="0" smtClean="0">
                <a:latin typeface="Times New Roman" pitchFamily="18" charset="0"/>
              </a:rPr>
              <a:t>In one team, the number of a player can be used to identify the player. The number is partial key for the weak entity.</a:t>
            </a:r>
          </a:p>
          <a:p>
            <a:endParaRPr lang="en-US" altLang="zh-CN" dirty="0" smtClean="0">
              <a:latin typeface="Times New Roman" pitchFamily="18" charset="0"/>
            </a:endParaRPr>
          </a:p>
          <a:p>
            <a:r>
              <a:rPr lang="sv-SE" dirty="0" smtClean="0">
                <a:latin typeface="Times New Roman" pitchFamily="18" charset="0"/>
              </a:rPr>
              <a:t>In ER diagram, a weak entity type is shown in a double rectangular box. The relationship type relates a weak entity type to its owner is called </a:t>
            </a:r>
            <a:r>
              <a:rPr lang="sv-SE" b="1" dirty="0" smtClean="0">
                <a:latin typeface="Times New Roman" pitchFamily="18" charset="0"/>
              </a:rPr>
              <a:t>the identifying relationship</a:t>
            </a:r>
            <a:r>
              <a:rPr lang="sv-SE" dirty="0" smtClean="0">
                <a:latin typeface="Times New Roman" pitchFamily="18" charset="0"/>
              </a:rPr>
              <a:t> of the weak entity type.  It is shown as a double diamond. </a:t>
            </a:r>
            <a:r>
              <a:rPr lang="sv-SE" b="1" dirty="0" smtClean="0">
                <a:latin typeface="Times New Roman" pitchFamily="18" charset="0"/>
              </a:rPr>
              <a:t>Partial key is underlined with a dotted line.</a:t>
            </a:r>
          </a:p>
          <a:p>
            <a:r>
              <a:rPr lang="sv-SE" dirty="0" smtClean="0">
                <a:latin typeface="Times New Roman" pitchFamily="18" charset="0"/>
              </a:rPr>
              <a:t> </a:t>
            </a:r>
          </a:p>
          <a:p>
            <a:r>
              <a:rPr lang="sv-SE" b="1" dirty="0" smtClean="0">
                <a:latin typeface="Times New Roman" pitchFamily="18" charset="0"/>
              </a:rPr>
              <a:t>??? </a:t>
            </a:r>
            <a:r>
              <a:rPr lang="sv-SE" dirty="0" smtClean="0">
                <a:latin typeface="Times New Roman" pitchFamily="18" charset="0"/>
              </a:rPr>
              <a:t>Candinality ratio of the identifying relationship type only can be 1:N or 1:1. </a:t>
            </a:r>
          </a:p>
          <a:p>
            <a:r>
              <a:rPr lang="sv-SE" b="1" dirty="0" smtClean="0">
                <a:latin typeface="Times New Roman" pitchFamily="18" charset="0"/>
              </a:rPr>
              <a:t>??? N:1, N:M, </a:t>
            </a:r>
            <a:r>
              <a:rPr lang="sv-SE" dirty="0" smtClean="0">
                <a:latin typeface="Times New Roman" pitchFamily="18" charset="0"/>
              </a:rPr>
              <a:t>a weak entity</a:t>
            </a:r>
            <a:r>
              <a:rPr lang="sv-SE" b="1" dirty="0" smtClean="0">
                <a:latin typeface="Times New Roman" pitchFamily="18" charset="0"/>
              </a:rPr>
              <a:t> </a:t>
            </a:r>
            <a:r>
              <a:rPr lang="sv-SE" dirty="0" smtClean="0">
                <a:latin typeface="Times New Roman" pitchFamily="18" charset="0"/>
              </a:rPr>
              <a:t>is identified by two owner entities. They are not the same entity, two different entities. </a:t>
            </a:r>
          </a:p>
          <a:p>
            <a:endParaRPr lang="sv-SE" dirty="0" smtClean="0">
              <a:latin typeface="Times New Roman" pitchFamily="18" charset="0"/>
            </a:endParaRPr>
          </a:p>
          <a:p>
            <a:endParaRPr lang="sv-SE" dirty="0" smtClean="0">
              <a:latin typeface="Times New Roman" pitchFamily="18" charset="0"/>
            </a:endParaRPr>
          </a:p>
          <a:p>
            <a:endParaRPr lang="sv-SE" dirty="0" smtClean="0">
              <a:latin typeface="Times New Roman" pitchFamily="18" charset="0"/>
            </a:endParaRPr>
          </a:p>
          <a:p>
            <a:r>
              <a:rPr lang="sv-SE" dirty="0" smtClean="0">
                <a:latin typeface="Times New Roman" pitchFamily="18" charset="0"/>
              </a:rPr>
              <a:t>----------------------------------</a:t>
            </a:r>
          </a:p>
          <a:p>
            <a:r>
              <a:rPr lang="sv-SE" dirty="0" smtClean="0">
                <a:latin typeface="Times New Roman" pitchFamily="18" charset="0"/>
              </a:rPr>
              <a:t>Existance vs identification; cardinality differences</a:t>
            </a:r>
          </a:p>
          <a:p>
            <a:endParaRPr lang="sv-SE" dirty="0" smtClean="0">
              <a:latin typeface="Times New Roman" pitchFamily="18" charset="0"/>
            </a:endParaRPr>
          </a:p>
          <a:p>
            <a:r>
              <a:rPr lang="en-GB" dirty="0" smtClean="0">
                <a:latin typeface="Times New Roman" pitchFamily="18" charset="0"/>
              </a:rPr>
              <a:t>total participation: </a:t>
            </a:r>
            <a:r>
              <a:rPr lang="en-GB" dirty="0" err="1" smtClean="0">
                <a:latin typeface="Times New Roman" pitchFamily="18" charset="0"/>
              </a:rPr>
              <a:t>ett</a:t>
            </a:r>
            <a:r>
              <a:rPr lang="en-GB" dirty="0" smtClean="0">
                <a:latin typeface="Times New Roman" pitchFamily="18" charset="0"/>
              </a:rPr>
              <a:t> </a:t>
            </a:r>
            <a:r>
              <a:rPr lang="en-GB" dirty="0" err="1" smtClean="0">
                <a:latin typeface="Times New Roman" pitchFamily="18" charset="0"/>
              </a:rPr>
              <a:t>projekt</a:t>
            </a:r>
            <a:r>
              <a:rPr lang="en-GB" dirty="0" smtClean="0">
                <a:latin typeface="Times New Roman" pitchFamily="18" charset="0"/>
              </a:rPr>
              <a:t> </a:t>
            </a:r>
            <a:r>
              <a:rPr lang="en-GB" dirty="0" err="1" smtClean="0">
                <a:latin typeface="Times New Roman" pitchFamily="18" charset="0"/>
              </a:rPr>
              <a:t>måste</a:t>
            </a:r>
            <a:r>
              <a:rPr lang="en-GB" dirty="0" smtClean="0">
                <a:latin typeface="Times New Roman" pitchFamily="18" charset="0"/>
              </a:rPr>
              <a:t> </a:t>
            </a:r>
            <a:r>
              <a:rPr lang="en-GB" dirty="0" err="1" smtClean="0">
                <a:latin typeface="Times New Roman" pitchFamily="18" charset="0"/>
              </a:rPr>
              <a:t>kontrolleras</a:t>
            </a:r>
            <a:r>
              <a:rPr lang="en-GB" dirty="0" smtClean="0">
                <a:latin typeface="Times New Roman" pitchFamily="18" charset="0"/>
              </a:rPr>
              <a:t> </a:t>
            </a:r>
            <a:r>
              <a:rPr lang="en-GB" dirty="0" err="1" smtClean="0">
                <a:latin typeface="Times New Roman" pitchFamily="18" charset="0"/>
              </a:rPr>
              <a:t>av</a:t>
            </a:r>
            <a:r>
              <a:rPr lang="en-GB" dirty="0" smtClean="0">
                <a:latin typeface="Times New Roman" pitchFamily="18" charset="0"/>
              </a:rPr>
              <a:t> </a:t>
            </a:r>
            <a:r>
              <a:rPr lang="en-GB" dirty="0" err="1" smtClean="0">
                <a:latin typeface="Times New Roman" pitchFamily="18" charset="0"/>
              </a:rPr>
              <a:t>ett</a:t>
            </a:r>
            <a:r>
              <a:rPr lang="en-GB" dirty="0" smtClean="0">
                <a:latin typeface="Times New Roman" pitchFamily="18" charset="0"/>
              </a:rPr>
              <a:t> department. </a:t>
            </a:r>
            <a:r>
              <a:rPr lang="en-GB" dirty="0" err="1" smtClean="0">
                <a:latin typeface="Times New Roman" pitchFamily="18" charset="0"/>
              </a:rPr>
              <a:t>det</a:t>
            </a:r>
            <a:r>
              <a:rPr lang="en-GB" dirty="0" smtClean="0">
                <a:latin typeface="Times New Roman" pitchFamily="18" charset="0"/>
              </a:rPr>
              <a:t> </a:t>
            </a:r>
            <a:r>
              <a:rPr lang="en-GB" dirty="0" err="1" smtClean="0">
                <a:latin typeface="Times New Roman" pitchFamily="18" charset="0"/>
              </a:rPr>
              <a:t>får</a:t>
            </a:r>
            <a:r>
              <a:rPr lang="en-GB" dirty="0" smtClean="0">
                <a:latin typeface="Times New Roman" pitchFamily="18" charset="0"/>
              </a:rPr>
              <a:t>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finnas</a:t>
            </a:r>
            <a:r>
              <a:rPr lang="en-GB" dirty="0" smtClean="0">
                <a:latin typeface="Times New Roman" pitchFamily="18" charset="0"/>
              </a:rPr>
              <a:t> </a:t>
            </a:r>
            <a:r>
              <a:rPr lang="en-GB" dirty="0" err="1" smtClean="0">
                <a:latin typeface="Times New Roman" pitchFamily="18" charset="0"/>
              </a:rPr>
              <a:t>projekt</a:t>
            </a:r>
            <a:r>
              <a:rPr lang="en-GB" dirty="0" smtClean="0">
                <a:latin typeface="Times New Roman" pitchFamily="18" charset="0"/>
              </a:rPr>
              <a:t> </a:t>
            </a:r>
            <a:r>
              <a:rPr lang="en-GB" dirty="0" err="1" smtClean="0">
                <a:latin typeface="Times New Roman" pitchFamily="18" charset="0"/>
              </a:rPr>
              <a:t>som</a:t>
            </a:r>
            <a:r>
              <a:rPr lang="en-GB" dirty="0" smtClean="0">
                <a:latin typeface="Times New Roman" pitchFamily="18" charset="0"/>
              </a:rPr>
              <a:t>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kontrolleras</a:t>
            </a:r>
            <a:r>
              <a:rPr lang="en-GB" dirty="0" smtClean="0">
                <a:latin typeface="Times New Roman" pitchFamily="18" charset="0"/>
              </a:rPr>
              <a:t> </a:t>
            </a:r>
            <a:r>
              <a:rPr lang="en-GB" dirty="0" err="1" smtClean="0">
                <a:latin typeface="Times New Roman" pitchFamily="18" charset="0"/>
              </a:rPr>
              <a:t>av</a:t>
            </a:r>
            <a:r>
              <a:rPr lang="en-GB" dirty="0" smtClean="0">
                <a:latin typeface="Times New Roman" pitchFamily="18" charset="0"/>
              </a:rPr>
              <a:t> </a:t>
            </a:r>
            <a:r>
              <a:rPr lang="en-GB" dirty="0" err="1" smtClean="0">
                <a:latin typeface="Times New Roman" pitchFamily="18" charset="0"/>
              </a:rPr>
              <a:t>ett</a:t>
            </a:r>
            <a:r>
              <a:rPr lang="en-GB" dirty="0" smtClean="0">
                <a:latin typeface="Times New Roman" pitchFamily="18" charset="0"/>
              </a:rPr>
              <a:t> department</a:t>
            </a:r>
          </a:p>
          <a:p>
            <a:r>
              <a:rPr lang="en-GB" dirty="0" err="1" smtClean="0">
                <a:latin typeface="Times New Roman" pitchFamily="18" charset="0"/>
              </a:rPr>
              <a:t>svag</a:t>
            </a:r>
            <a:r>
              <a:rPr lang="en-GB" dirty="0" smtClean="0">
                <a:latin typeface="Times New Roman" pitchFamily="18" charset="0"/>
              </a:rPr>
              <a:t> </a:t>
            </a:r>
            <a:r>
              <a:rPr lang="en-GB" dirty="0" err="1" smtClean="0">
                <a:latin typeface="Times New Roman" pitchFamily="18" charset="0"/>
              </a:rPr>
              <a:t>identitet</a:t>
            </a:r>
            <a:r>
              <a:rPr lang="en-GB" dirty="0" smtClean="0">
                <a:latin typeface="Times New Roman" pitchFamily="18" charset="0"/>
              </a:rPr>
              <a:t>: En relative </a:t>
            </a:r>
            <a:r>
              <a:rPr lang="en-GB" dirty="0" err="1" smtClean="0">
                <a:latin typeface="Times New Roman" pitchFamily="18" charset="0"/>
              </a:rPr>
              <a:t>får</a:t>
            </a:r>
            <a:r>
              <a:rPr lang="en-GB" dirty="0" smtClean="0">
                <a:latin typeface="Times New Roman" pitchFamily="18" charset="0"/>
              </a:rPr>
              <a:t>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finnas</a:t>
            </a:r>
            <a:r>
              <a:rPr lang="en-GB" dirty="0" smtClean="0">
                <a:latin typeface="Times New Roman" pitchFamily="18" charset="0"/>
              </a:rPr>
              <a:t> </a:t>
            </a:r>
            <a:r>
              <a:rPr lang="en-GB" dirty="0" err="1" smtClean="0">
                <a:latin typeface="Times New Roman" pitchFamily="18" charset="0"/>
              </a:rPr>
              <a:t>utan</a:t>
            </a:r>
            <a:r>
              <a:rPr lang="en-GB" dirty="0" smtClean="0">
                <a:latin typeface="Times New Roman" pitchFamily="18" charset="0"/>
              </a:rPr>
              <a:t> </a:t>
            </a:r>
            <a:r>
              <a:rPr lang="en-GB" dirty="0" err="1" smtClean="0">
                <a:latin typeface="Times New Roman" pitchFamily="18" charset="0"/>
              </a:rPr>
              <a:t>att</a:t>
            </a:r>
            <a:r>
              <a:rPr lang="en-GB" dirty="0" smtClean="0">
                <a:latin typeface="Times New Roman" pitchFamily="18" charset="0"/>
              </a:rPr>
              <a:t> </a:t>
            </a:r>
            <a:r>
              <a:rPr lang="en-GB" dirty="0" err="1" smtClean="0">
                <a:latin typeface="Times New Roman" pitchFamily="18" charset="0"/>
              </a:rPr>
              <a:t>det</a:t>
            </a:r>
            <a:r>
              <a:rPr lang="en-GB" dirty="0" smtClean="0">
                <a:latin typeface="Times New Roman" pitchFamily="18" charset="0"/>
              </a:rPr>
              <a:t> </a:t>
            </a:r>
            <a:r>
              <a:rPr lang="en-GB" dirty="0" err="1" smtClean="0">
                <a:latin typeface="Times New Roman" pitchFamily="18" charset="0"/>
              </a:rPr>
              <a:t>finns</a:t>
            </a:r>
            <a:r>
              <a:rPr lang="en-GB" dirty="0" smtClean="0">
                <a:latin typeface="Times New Roman" pitchFamily="18" charset="0"/>
              </a:rPr>
              <a:t> en </a:t>
            </a:r>
            <a:r>
              <a:rPr lang="en-GB" dirty="0" err="1" smtClean="0">
                <a:latin typeface="Times New Roman" pitchFamily="18" charset="0"/>
              </a:rPr>
              <a:t>identifierande</a:t>
            </a:r>
            <a:r>
              <a:rPr lang="en-GB" dirty="0" smtClean="0">
                <a:latin typeface="Times New Roman" pitchFamily="18" charset="0"/>
              </a:rPr>
              <a:t> </a:t>
            </a:r>
            <a:r>
              <a:rPr lang="en-GB" dirty="0" err="1" smtClean="0">
                <a:latin typeface="Times New Roman" pitchFamily="18" charset="0"/>
              </a:rPr>
              <a:t>anställd</a:t>
            </a:r>
            <a:r>
              <a:rPr lang="en-GB" dirty="0" smtClean="0">
                <a:latin typeface="Times New Roman" pitchFamily="18" charset="0"/>
              </a:rPr>
              <a:t>. </a:t>
            </a:r>
          </a:p>
          <a:p>
            <a:r>
              <a:rPr lang="en-GB" dirty="0" err="1" smtClean="0">
                <a:latin typeface="Times New Roman" pitchFamily="18" charset="0"/>
              </a:rPr>
              <a:t>svag</a:t>
            </a:r>
            <a:r>
              <a:rPr lang="en-GB" dirty="0" smtClean="0">
                <a:latin typeface="Times New Roman" pitchFamily="18" charset="0"/>
              </a:rPr>
              <a:t> relationship: </a:t>
            </a:r>
            <a:r>
              <a:rPr lang="en-GB" dirty="0" err="1" smtClean="0">
                <a:latin typeface="Times New Roman" pitchFamily="18" charset="0"/>
              </a:rPr>
              <a:t>visar</a:t>
            </a:r>
            <a:r>
              <a:rPr lang="en-GB" dirty="0" smtClean="0">
                <a:latin typeface="Times New Roman" pitchFamily="18" charset="0"/>
              </a:rPr>
              <a:t> </a:t>
            </a:r>
            <a:r>
              <a:rPr lang="en-GB" dirty="0" err="1" smtClean="0">
                <a:latin typeface="Times New Roman" pitchFamily="18" charset="0"/>
              </a:rPr>
              <a:t>det</a:t>
            </a:r>
            <a:r>
              <a:rPr lang="en-GB" dirty="0" smtClean="0">
                <a:latin typeface="Times New Roman" pitchFamily="18" charset="0"/>
              </a:rPr>
              <a:t> </a:t>
            </a:r>
            <a:r>
              <a:rPr lang="en-GB" dirty="0" err="1" smtClean="0">
                <a:latin typeface="Times New Roman" pitchFamily="18" charset="0"/>
              </a:rPr>
              <a:t>identifierande</a:t>
            </a:r>
            <a:r>
              <a:rPr lang="en-GB" dirty="0" smtClean="0">
                <a:latin typeface="Times New Roman" pitchFamily="18" charset="0"/>
              </a:rPr>
              <a:t> relationship </a:t>
            </a:r>
            <a:r>
              <a:rPr lang="en-GB" dirty="0" err="1" smtClean="0">
                <a:latin typeface="Times New Roman" pitchFamily="18" charset="0"/>
              </a:rPr>
              <a:t>för</a:t>
            </a:r>
            <a:r>
              <a:rPr lang="en-GB" dirty="0" smtClean="0">
                <a:latin typeface="Times New Roman" pitchFamily="18" charset="0"/>
              </a:rPr>
              <a:t> den </a:t>
            </a:r>
            <a:r>
              <a:rPr lang="en-GB" dirty="0" err="1" smtClean="0">
                <a:latin typeface="Times New Roman" pitchFamily="18" charset="0"/>
              </a:rPr>
              <a:t>svaga</a:t>
            </a:r>
            <a:r>
              <a:rPr lang="en-GB" dirty="0" smtClean="0">
                <a:latin typeface="Times New Roman" pitchFamily="18" charset="0"/>
              </a:rPr>
              <a:t> </a:t>
            </a:r>
            <a:r>
              <a:rPr lang="en-GB" dirty="0" err="1" smtClean="0">
                <a:latin typeface="Times New Roman" pitchFamily="18" charset="0"/>
              </a:rPr>
              <a:t>entiteten</a:t>
            </a:r>
            <a:r>
              <a:rPr lang="en-GB" dirty="0" smtClean="0">
                <a:latin typeface="Times New Roman" pitchFamily="18" charset="0"/>
              </a:rPr>
              <a:t>. Kan </a:t>
            </a:r>
            <a:r>
              <a:rPr lang="en-GB" dirty="0" err="1" smtClean="0">
                <a:latin typeface="Times New Roman" pitchFamily="18" charset="0"/>
              </a:rPr>
              <a:t>inte</a:t>
            </a:r>
            <a:r>
              <a:rPr lang="en-GB" dirty="0" smtClean="0">
                <a:latin typeface="Times New Roman" pitchFamily="18" charset="0"/>
              </a:rPr>
              <a:t> </a:t>
            </a:r>
            <a:r>
              <a:rPr lang="en-GB" dirty="0" err="1" smtClean="0">
                <a:latin typeface="Times New Roman" pitchFamily="18" charset="0"/>
              </a:rPr>
              <a:t>finnas</a:t>
            </a:r>
            <a:r>
              <a:rPr lang="en-GB" dirty="0" smtClean="0">
                <a:latin typeface="Times New Roman" pitchFamily="18" charset="0"/>
              </a:rPr>
              <a:t> N:M </a:t>
            </a:r>
            <a:r>
              <a:rPr lang="en-GB" dirty="0" err="1" smtClean="0">
                <a:latin typeface="Times New Roman" pitchFamily="18" charset="0"/>
              </a:rPr>
              <a:t>förhållande</a:t>
            </a:r>
            <a:r>
              <a:rPr lang="en-GB" dirty="0" smtClean="0">
                <a:latin typeface="Times New Roman" pitchFamily="18" charset="0"/>
              </a:rPr>
              <a:t> </a:t>
            </a:r>
            <a:r>
              <a:rPr lang="en-GB" dirty="0" err="1" smtClean="0">
                <a:latin typeface="Times New Roman" pitchFamily="18" charset="0"/>
              </a:rPr>
              <a:t>här</a:t>
            </a:r>
            <a:r>
              <a:rPr lang="en-GB" dirty="0" smtClean="0">
                <a:latin typeface="Times New Roman" pitchFamily="18" charset="0"/>
              </a:rPr>
              <a:t> </a:t>
            </a:r>
            <a:r>
              <a:rPr lang="en-GB" dirty="0" err="1" smtClean="0">
                <a:latin typeface="Times New Roman" pitchFamily="18" charset="0"/>
              </a:rPr>
              <a:t>eftersom</a:t>
            </a:r>
            <a:r>
              <a:rPr lang="en-GB" dirty="0" smtClean="0">
                <a:latin typeface="Times New Roman" pitchFamily="18" charset="0"/>
              </a:rPr>
              <a:t> </a:t>
            </a:r>
            <a:r>
              <a:rPr lang="en-GB" dirty="0" err="1" smtClean="0">
                <a:latin typeface="Times New Roman" pitchFamily="18" charset="0"/>
              </a:rPr>
              <a:t>varje</a:t>
            </a:r>
            <a:r>
              <a:rPr lang="en-GB" dirty="0" smtClean="0">
                <a:latin typeface="Times New Roman" pitchFamily="18" charset="0"/>
              </a:rPr>
              <a:t> </a:t>
            </a:r>
            <a:r>
              <a:rPr lang="en-GB" dirty="0" err="1" smtClean="0">
                <a:latin typeface="Times New Roman" pitchFamily="18" charset="0"/>
              </a:rPr>
              <a:t>svag</a:t>
            </a:r>
            <a:r>
              <a:rPr lang="en-GB" dirty="0" smtClean="0">
                <a:latin typeface="Times New Roman" pitchFamily="18" charset="0"/>
              </a:rPr>
              <a:t> </a:t>
            </a:r>
            <a:r>
              <a:rPr lang="en-GB" dirty="0" err="1" smtClean="0">
                <a:latin typeface="Times New Roman" pitchFamily="18" charset="0"/>
              </a:rPr>
              <a:t>entitet</a:t>
            </a:r>
            <a:r>
              <a:rPr lang="en-GB" dirty="0" smtClean="0">
                <a:latin typeface="Times New Roman" pitchFamily="18" charset="0"/>
              </a:rPr>
              <a:t> </a:t>
            </a:r>
            <a:r>
              <a:rPr lang="en-GB" dirty="0" err="1" smtClean="0">
                <a:latin typeface="Times New Roman" pitchFamily="18" charset="0"/>
              </a:rPr>
              <a:t>måste</a:t>
            </a:r>
            <a:r>
              <a:rPr lang="en-GB" dirty="0" smtClean="0">
                <a:latin typeface="Times New Roman" pitchFamily="18" charset="0"/>
              </a:rPr>
              <a:t> </a:t>
            </a:r>
            <a:r>
              <a:rPr lang="en-GB" dirty="0" err="1" smtClean="0">
                <a:latin typeface="Times New Roman" pitchFamily="18" charset="0"/>
              </a:rPr>
              <a:t>identifieras</a:t>
            </a:r>
            <a:r>
              <a:rPr lang="en-GB" dirty="0" smtClean="0">
                <a:latin typeface="Times New Roman" pitchFamily="18" charset="0"/>
              </a:rPr>
              <a:t> </a:t>
            </a:r>
            <a:r>
              <a:rPr lang="en-GB" dirty="0" err="1" smtClean="0">
                <a:latin typeface="Times New Roman" pitchFamily="18" charset="0"/>
              </a:rPr>
              <a:t>av</a:t>
            </a:r>
            <a:r>
              <a:rPr lang="en-GB" dirty="0" smtClean="0">
                <a:latin typeface="Times New Roman" pitchFamily="18" charset="0"/>
              </a:rPr>
              <a:t> </a:t>
            </a:r>
            <a:r>
              <a:rPr lang="en-GB" dirty="0" err="1" smtClean="0">
                <a:latin typeface="Times New Roman" pitchFamily="18" charset="0"/>
              </a:rPr>
              <a:t>precis</a:t>
            </a:r>
            <a:r>
              <a:rPr lang="en-GB" dirty="0" smtClean="0">
                <a:latin typeface="Times New Roman" pitchFamily="18" charset="0"/>
              </a:rPr>
              <a:t> en (stark) </a:t>
            </a:r>
            <a:r>
              <a:rPr lang="en-GB" dirty="0" err="1" smtClean="0">
                <a:latin typeface="Times New Roman" pitchFamily="18" charset="0"/>
              </a:rPr>
              <a:t>entitet</a:t>
            </a:r>
            <a:r>
              <a:rPr lang="en-GB" dirty="0" smtClean="0">
                <a:latin typeface="Times New Roman" pitchFamily="18" charset="0"/>
              </a:rPr>
              <a:t>.</a:t>
            </a:r>
          </a:p>
          <a:p>
            <a:endParaRPr lang="zh-CN" altLang="en-US" dirty="0" smtClean="0">
              <a:latin typeface="Times New Roman" pitchFamily="18" charset="0"/>
            </a:endParaRPr>
          </a:p>
        </p:txBody>
      </p:sp>
      <p:sp>
        <p:nvSpPr>
          <p:cNvPr id="54278" name="Date Placeholder 1"/>
          <p:cNvSpPr>
            <a:spLocks noGrp="1"/>
          </p:cNvSpPr>
          <p:nvPr>
            <p:ph type="dt" sz="quarter" idx="1"/>
          </p:nvPr>
        </p:nvSpPr>
        <p:spPr>
          <a:noFill/>
        </p:spPr>
        <p:txBody>
          <a:bodyPr/>
          <a:lstStyle/>
          <a:p>
            <a:endParaRPr lang="en-GB"/>
          </a:p>
        </p:txBody>
      </p:sp>
      <p:sp>
        <p:nvSpPr>
          <p:cNvPr id="54279"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5299" name="Rectangle 7"/>
          <p:cNvSpPr>
            <a:spLocks noGrp="1" noChangeArrowheads="1"/>
          </p:cNvSpPr>
          <p:nvPr>
            <p:ph type="sldNum" sz="quarter" idx="5"/>
          </p:nvPr>
        </p:nvSpPr>
        <p:spPr>
          <a:noFill/>
        </p:spPr>
        <p:txBody>
          <a:bodyPr/>
          <a:lstStyle/>
          <a:p>
            <a:fld id="{1A1F9C6C-DA86-41E0-B629-45B5AF52373F}" type="slidenum">
              <a:rPr lang="en-GB"/>
              <a:pPr/>
              <a:t>19</a:t>
            </a:fld>
            <a:endParaRPr lang="en-GB"/>
          </a:p>
        </p:txBody>
      </p:sp>
      <p:sp>
        <p:nvSpPr>
          <p:cNvPr id="55300" name="Rectangle 2"/>
          <p:cNvSpPr>
            <a:spLocks noGrp="1" noRo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pPr>
              <a:spcBef>
                <a:spcPct val="0"/>
              </a:spcBef>
            </a:pPr>
            <a:r>
              <a:rPr lang="en-US" altLang="zh-CN" dirty="0" smtClean="0">
                <a:latin typeface="Times New Roman" pitchFamily="18" charset="0"/>
              </a:rPr>
              <a:t>Sometimes it is useful to attach an attribute to a relationship.</a:t>
            </a:r>
          </a:p>
          <a:p>
            <a:pPr>
              <a:spcBef>
                <a:spcPct val="0"/>
              </a:spcBef>
            </a:pPr>
            <a:endParaRPr lang="en-GB" dirty="0" smtClean="0">
              <a:latin typeface="Times New Roman" pitchFamily="18" charset="0"/>
            </a:endParaRPr>
          </a:p>
          <a:p>
            <a:r>
              <a:rPr lang="en-GB" dirty="0" smtClean="0">
                <a:latin typeface="Times New Roman" pitchFamily="18" charset="0"/>
              </a:rPr>
              <a:t>?For 1:N relationship type, a relationship attribute can be migrated only to the entity type on the N-side of the </a:t>
            </a:r>
            <a:r>
              <a:rPr lang="en-GB" dirty="0" err="1" smtClean="0">
                <a:latin typeface="Times New Roman" pitchFamily="18" charset="0"/>
              </a:rPr>
              <a:t>relationhship</a:t>
            </a:r>
            <a:r>
              <a:rPr lang="en-GB" dirty="0" smtClean="0">
                <a:latin typeface="Times New Roman" pitchFamily="18" charset="0"/>
              </a:rPr>
              <a:t>.</a:t>
            </a:r>
          </a:p>
          <a:p>
            <a:endParaRPr lang="en-GB" dirty="0" smtClean="0">
              <a:latin typeface="Times New Roman" pitchFamily="18" charset="0"/>
            </a:endParaRPr>
          </a:p>
          <a:p>
            <a:endParaRPr lang="en-GB" dirty="0" smtClean="0">
              <a:latin typeface="Times New Roman" pitchFamily="18" charset="0"/>
            </a:endParaRPr>
          </a:p>
          <a:p>
            <a:endParaRPr lang="en-GB" dirty="0" smtClean="0">
              <a:latin typeface="Times New Roman" pitchFamily="18" charset="0"/>
            </a:endParaRPr>
          </a:p>
          <a:p>
            <a:endParaRPr lang="en-GB" dirty="0" smtClean="0">
              <a:latin typeface="Times New Roman" pitchFamily="18" charset="0"/>
            </a:endParaRPr>
          </a:p>
        </p:txBody>
      </p:sp>
      <p:sp>
        <p:nvSpPr>
          <p:cNvPr id="55302" name="Date Placeholder 1"/>
          <p:cNvSpPr>
            <a:spLocks noGrp="1"/>
          </p:cNvSpPr>
          <p:nvPr>
            <p:ph type="dt" sz="quarter" idx="1"/>
          </p:nvPr>
        </p:nvSpPr>
        <p:spPr>
          <a:noFill/>
        </p:spPr>
        <p:txBody>
          <a:bodyPr/>
          <a:lstStyle/>
          <a:p>
            <a:endParaRPr lang="en-GB"/>
          </a:p>
        </p:txBody>
      </p:sp>
      <p:sp>
        <p:nvSpPr>
          <p:cNvPr id="55303"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6323" name="Rectangle 7"/>
          <p:cNvSpPr>
            <a:spLocks noGrp="1" noChangeArrowheads="1"/>
          </p:cNvSpPr>
          <p:nvPr>
            <p:ph type="sldNum" sz="quarter" idx="5"/>
          </p:nvPr>
        </p:nvSpPr>
        <p:spPr>
          <a:noFill/>
        </p:spPr>
        <p:txBody>
          <a:bodyPr/>
          <a:lstStyle/>
          <a:p>
            <a:fld id="{2F81805C-A79C-4F51-8E29-A2913B709D43}" type="slidenum">
              <a:rPr lang="en-GB"/>
              <a:pPr/>
              <a:t>20</a:t>
            </a:fld>
            <a:endParaRPr lang="en-GB"/>
          </a:p>
        </p:txBody>
      </p:sp>
      <p:sp>
        <p:nvSpPr>
          <p:cNvPr id="56324" name="Rectangle 2"/>
          <p:cNvSpPr>
            <a:spLocks noGrp="1" noRo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r>
              <a:rPr lang="sv-SE" altLang="zh-CN" b="1" smtClean="0">
                <a:latin typeface="Times New Roman" pitchFamily="18" charset="0"/>
              </a:rPr>
              <a:t>Example. with the first model, we only can model (e1, c1), (e1, c2) and (e1, j1), (e1, j2). We lose information.</a:t>
            </a:r>
          </a:p>
          <a:p>
            <a:r>
              <a:rPr lang="sv-SE" altLang="zh-CN" b="1" smtClean="0">
                <a:latin typeface="Times New Roman" pitchFamily="18" charset="0"/>
              </a:rPr>
              <a:t>to model (e1, c1, j1) and (e2, c2, j2), </a:t>
            </a:r>
            <a:endParaRPr lang="sv-SE" altLang="zh-CN" smtClean="0">
              <a:latin typeface="Times New Roman" pitchFamily="18" charset="0"/>
            </a:endParaRPr>
          </a:p>
          <a:p>
            <a:r>
              <a:rPr lang="sv-SE" altLang="zh-CN" smtClean="0">
                <a:latin typeface="Times New Roman" pitchFamily="18" charset="0"/>
              </a:rPr>
              <a:t>Then we need N-ary relationships. More than two entity types can participant in a relationship type.</a:t>
            </a:r>
          </a:p>
          <a:p>
            <a:endParaRPr lang="sv-SE" altLang="zh-CN" smtClean="0">
              <a:latin typeface="Times New Roman" pitchFamily="18" charset="0"/>
            </a:endParaRPr>
          </a:p>
          <a:p>
            <a:r>
              <a:rPr lang="sv-SE" altLang="zh-CN" smtClean="0">
                <a:latin typeface="Times New Roman" pitchFamily="18" charset="0"/>
              </a:rPr>
              <a:t>Go back to the previous slide. The attributes of the relationship type </a:t>
            </a:r>
            <a:r>
              <a:rPr lang="sv-SE" altLang="zh-CN" smtClean="0">
                <a:latin typeface="Times New Roman" pitchFamily="18" charset="0"/>
                <a:sym typeface="Wingdings" pitchFamily="2" charset="2"/>
              </a:rPr>
              <a:t> entity type participant the relationship type. </a:t>
            </a:r>
            <a:endParaRPr lang="sv-SE" altLang="zh-CN" smtClean="0">
              <a:latin typeface="Times New Roman" pitchFamily="18" charset="0"/>
            </a:endParaRPr>
          </a:p>
          <a:p>
            <a:endParaRPr lang="sv-SE" altLang="zh-CN" smtClean="0">
              <a:latin typeface="Times New Roman" pitchFamily="18" charset="0"/>
            </a:endParaRPr>
          </a:p>
        </p:txBody>
      </p:sp>
      <p:sp>
        <p:nvSpPr>
          <p:cNvPr id="56326" name="Date Placeholder 1"/>
          <p:cNvSpPr>
            <a:spLocks noGrp="1"/>
          </p:cNvSpPr>
          <p:nvPr>
            <p:ph type="dt" sz="quarter" idx="1"/>
          </p:nvPr>
        </p:nvSpPr>
        <p:spPr>
          <a:noFill/>
        </p:spPr>
        <p:txBody>
          <a:bodyPr/>
          <a:lstStyle/>
          <a:p>
            <a:endParaRPr lang="en-GB"/>
          </a:p>
        </p:txBody>
      </p:sp>
      <p:sp>
        <p:nvSpPr>
          <p:cNvPr id="56327"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7347" name="Rectangle 7"/>
          <p:cNvSpPr>
            <a:spLocks noGrp="1" noChangeArrowheads="1"/>
          </p:cNvSpPr>
          <p:nvPr>
            <p:ph type="sldNum" sz="quarter" idx="5"/>
          </p:nvPr>
        </p:nvSpPr>
        <p:spPr>
          <a:noFill/>
        </p:spPr>
        <p:txBody>
          <a:bodyPr/>
          <a:lstStyle/>
          <a:p>
            <a:fld id="{C1A87D67-5C52-42E9-AACA-87D128AA6DD5}" type="slidenum">
              <a:rPr lang="en-GB"/>
              <a:pPr/>
              <a:t>21</a:t>
            </a:fld>
            <a:endParaRPr lang="en-GB"/>
          </a:p>
        </p:txBody>
      </p:sp>
      <p:sp>
        <p:nvSpPr>
          <p:cNvPr id="57348" name="Rectangle 2"/>
          <p:cNvSpPr>
            <a:spLocks noGrp="1" noRo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r>
              <a:rPr lang="sv-SE" altLang="zh-CN" b="1" dirty="0" smtClean="0">
                <a:latin typeface="Times New Roman" pitchFamily="18" charset="0"/>
              </a:rPr>
              <a:t>Weak entity, relationship type connet to weak entity.</a:t>
            </a:r>
          </a:p>
          <a:p>
            <a:r>
              <a:rPr lang="sv-SE" altLang="zh-CN" b="1" dirty="0" smtClean="0">
                <a:latin typeface="Times New Roman" pitchFamily="18" charset="0"/>
              </a:rPr>
              <a:t>Key attribute</a:t>
            </a:r>
          </a:p>
          <a:p>
            <a:r>
              <a:rPr lang="sv-SE" altLang="zh-CN" b="1" dirty="0" smtClean="0">
                <a:latin typeface="Times New Roman" pitchFamily="18" charset="0"/>
              </a:rPr>
              <a:t>Total participant.</a:t>
            </a:r>
          </a:p>
          <a:p>
            <a:r>
              <a:rPr lang="sv-SE" altLang="zh-CN" b="1" dirty="0" smtClean="0">
                <a:latin typeface="Times New Roman" pitchFamily="18" charset="0"/>
              </a:rPr>
              <a:t>Cardinality ratio.</a:t>
            </a:r>
          </a:p>
          <a:p>
            <a:endParaRPr lang="sv-SE" altLang="zh-CN" b="1" dirty="0" smtClean="0">
              <a:latin typeface="Times New Roman" pitchFamily="18" charset="0"/>
            </a:endParaRPr>
          </a:p>
          <a:p>
            <a:r>
              <a:rPr lang="sv-SE" altLang="zh-CN" dirty="0" smtClean="0">
                <a:latin typeface="Times New Roman" pitchFamily="18" charset="0"/>
              </a:rPr>
              <a:t>How to read the relationship.  Proper naming is important.</a:t>
            </a:r>
          </a:p>
          <a:p>
            <a:endParaRPr lang="sv-SE" altLang="zh-CN" dirty="0" smtClean="0">
              <a:latin typeface="Times New Roman" pitchFamily="18" charset="0"/>
            </a:endParaRPr>
          </a:p>
          <a:p>
            <a:r>
              <a:rPr lang="sv-SE" altLang="zh-CN" dirty="0" smtClean="0">
                <a:latin typeface="Times New Roman" pitchFamily="18" charset="0"/>
              </a:rPr>
              <a:t>Not everything is displayed on an ER diagram.</a:t>
            </a:r>
          </a:p>
          <a:p>
            <a:r>
              <a:rPr lang="sv-SE" altLang="zh-CN" dirty="0" smtClean="0">
                <a:latin typeface="Times New Roman" pitchFamily="18" charset="0"/>
              </a:rPr>
              <a:t>Domain of attribute, foriegn keys are not displayed in an ER diagram.</a:t>
            </a:r>
            <a:endParaRPr lang="en-US" altLang="zh-CN" dirty="0" smtClean="0">
              <a:latin typeface="Times New Roman" pitchFamily="18" charset="0"/>
            </a:endParaRPr>
          </a:p>
          <a:p>
            <a:endParaRPr lang="en-US" altLang="zh-CN" dirty="0" smtClean="0">
              <a:latin typeface="Times New Roman" pitchFamily="18" charset="0"/>
            </a:endParaRPr>
          </a:p>
        </p:txBody>
      </p:sp>
      <p:sp>
        <p:nvSpPr>
          <p:cNvPr id="57350" name="Date Placeholder 1"/>
          <p:cNvSpPr>
            <a:spLocks noGrp="1"/>
          </p:cNvSpPr>
          <p:nvPr>
            <p:ph type="dt" sz="quarter" idx="1"/>
          </p:nvPr>
        </p:nvSpPr>
        <p:spPr>
          <a:noFill/>
        </p:spPr>
        <p:txBody>
          <a:bodyPr/>
          <a:lstStyle/>
          <a:p>
            <a:endParaRPr lang="en-GB"/>
          </a:p>
        </p:txBody>
      </p:sp>
      <p:sp>
        <p:nvSpPr>
          <p:cNvPr id="57351"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8371" name="Rectangle 7"/>
          <p:cNvSpPr>
            <a:spLocks noGrp="1" noChangeArrowheads="1"/>
          </p:cNvSpPr>
          <p:nvPr>
            <p:ph type="sldNum" sz="quarter" idx="5"/>
          </p:nvPr>
        </p:nvSpPr>
        <p:spPr>
          <a:noFill/>
        </p:spPr>
        <p:txBody>
          <a:bodyPr/>
          <a:lstStyle/>
          <a:p>
            <a:fld id="{2F0DBB6B-86DD-46AD-89C5-D8BA96CC4231}" type="slidenum">
              <a:rPr lang="en-GB"/>
              <a:pPr/>
              <a:t>22</a:t>
            </a:fld>
            <a:endParaRPr lang="en-GB"/>
          </a:p>
        </p:txBody>
      </p:sp>
      <p:sp>
        <p:nvSpPr>
          <p:cNvPr id="58372" name="Rectangle 2"/>
          <p:cNvSpPr>
            <a:spLocks noGrp="1" noRo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r>
              <a:rPr lang="en-GB" smtClean="0">
                <a:latin typeface="Times New Roman" pitchFamily="18" charset="0"/>
              </a:rPr>
              <a:t>ER model is enough for representing many database schema. But some applications have more complex requirements. </a:t>
            </a:r>
          </a:p>
          <a:p>
            <a:r>
              <a:rPr lang="en-GB" smtClean="0">
                <a:latin typeface="Times New Roman" pitchFamily="18" charset="0"/>
              </a:rPr>
              <a:t>For example, we have such data requirement …</a:t>
            </a:r>
          </a:p>
          <a:p>
            <a:r>
              <a:rPr lang="en-GB" smtClean="0">
                <a:latin typeface="Times New Roman" pitchFamily="18" charset="0"/>
              </a:rPr>
              <a:t>ER model is not able to model these requirments. </a:t>
            </a:r>
          </a:p>
          <a:p>
            <a:endParaRPr lang="en-GB" smtClean="0">
              <a:latin typeface="Times New Roman" pitchFamily="18" charset="0"/>
            </a:endParaRPr>
          </a:p>
          <a:p>
            <a:r>
              <a:rPr lang="en-GB" smtClean="0">
                <a:latin typeface="Times New Roman" pitchFamily="18" charset="0"/>
              </a:rPr>
              <a:t>In this part we introduce the enhanced ER model. EER model includes all the modeling concepts of the ER model.  </a:t>
            </a:r>
          </a:p>
          <a:p>
            <a:endParaRPr lang="en-GB" smtClean="0">
              <a:latin typeface="Times New Roman" pitchFamily="18" charset="0"/>
            </a:endParaRPr>
          </a:p>
          <a:p>
            <a:r>
              <a:rPr lang="en-GB" smtClean="0">
                <a:latin typeface="Times New Roman" pitchFamily="18" charset="0"/>
              </a:rPr>
              <a:t>In addition, it includes semantic data modeling concepts: </a:t>
            </a:r>
          </a:p>
          <a:p>
            <a:pPr>
              <a:buFontTx/>
              <a:buChar char="•"/>
            </a:pPr>
            <a:r>
              <a:rPr lang="en-GB" b="1" smtClean="0">
                <a:latin typeface="Times New Roman" pitchFamily="18" charset="0"/>
              </a:rPr>
              <a:t>Subclass/superclass</a:t>
            </a:r>
            <a:r>
              <a:rPr lang="en-GB" smtClean="0">
                <a:latin typeface="Times New Roman" pitchFamily="18" charset="0"/>
              </a:rPr>
              <a:t>, and the related concepts of </a:t>
            </a:r>
            <a:r>
              <a:rPr lang="en-GB" b="1" smtClean="0">
                <a:latin typeface="Times New Roman" pitchFamily="18" charset="0"/>
              </a:rPr>
              <a:t>Specialization/generalization</a:t>
            </a:r>
          </a:p>
          <a:p>
            <a:pPr>
              <a:buFontTx/>
              <a:buChar char="•"/>
            </a:pPr>
            <a:r>
              <a:rPr lang="en-GB" b="1" smtClean="0">
                <a:latin typeface="Times New Roman" pitchFamily="18" charset="0"/>
              </a:rPr>
              <a:t>Category/union type</a:t>
            </a:r>
            <a:r>
              <a:rPr lang="en-GB" smtClean="0">
                <a:latin typeface="Times New Roman" pitchFamily="18" charset="0"/>
              </a:rPr>
              <a:t> is used to represent a collection of objects that is the union of objects of different entity types. </a:t>
            </a:r>
          </a:p>
          <a:p>
            <a:pPr>
              <a:buFontTx/>
              <a:buChar char="•"/>
            </a:pPr>
            <a:r>
              <a:rPr lang="en-GB" smtClean="0">
                <a:latin typeface="Times New Roman" pitchFamily="18" charset="0"/>
              </a:rPr>
              <a:t>Associated with these concepts is the important mechanism of </a:t>
            </a:r>
            <a:r>
              <a:rPr lang="en-GB" b="1" smtClean="0">
                <a:latin typeface="Times New Roman" pitchFamily="18" charset="0"/>
              </a:rPr>
              <a:t>Attribute and relationship inheritance.</a:t>
            </a:r>
          </a:p>
        </p:txBody>
      </p:sp>
      <p:sp>
        <p:nvSpPr>
          <p:cNvPr id="58374" name="Date Placeholder 1"/>
          <p:cNvSpPr>
            <a:spLocks noGrp="1"/>
          </p:cNvSpPr>
          <p:nvPr>
            <p:ph type="dt" sz="quarter" idx="1"/>
          </p:nvPr>
        </p:nvSpPr>
        <p:spPr>
          <a:noFill/>
        </p:spPr>
        <p:txBody>
          <a:bodyPr/>
          <a:lstStyle/>
          <a:p>
            <a:endParaRPr lang="en-GB"/>
          </a:p>
        </p:txBody>
      </p:sp>
      <p:sp>
        <p:nvSpPr>
          <p:cNvPr id="58375"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9395" name="Rectangle 7"/>
          <p:cNvSpPr>
            <a:spLocks noGrp="1" noChangeArrowheads="1"/>
          </p:cNvSpPr>
          <p:nvPr>
            <p:ph type="sldNum" sz="quarter" idx="5"/>
          </p:nvPr>
        </p:nvSpPr>
        <p:spPr>
          <a:noFill/>
        </p:spPr>
        <p:txBody>
          <a:bodyPr/>
          <a:lstStyle/>
          <a:p>
            <a:fld id="{ED740ABF-5D84-473A-BAE3-26989B31C948}" type="slidenum">
              <a:rPr lang="en-GB"/>
              <a:pPr/>
              <a:t>30</a:t>
            </a:fld>
            <a:endParaRPr lang="en-GB"/>
          </a:p>
        </p:txBody>
      </p:sp>
      <p:sp>
        <p:nvSpPr>
          <p:cNvPr id="59396" name="Rectangle 2"/>
          <p:cNvSpPr>
            <a:spLocks noGrp="1" noRo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r>
              <a:rPr lang="sv-SE" smtClean="0">
                <a:latin typeface="Times New Roman" pitchFamily="18" charset="0"/>
              </a:rPr>
              <a:t>In the database application an entity type may have different subgroupings of its entities that are meaningful and need to be represented explicitly. </a:t>
            </a:r>
          </a:p>
          <a:p>
            <a:r>
              <a:rPr lang="sv-SE" smtClean="0">
                <a:latin typeface="Times New Roman" pitchFamily="18" charset="0"/>
              </a:rPr>
              <a:t>E.g. EMPLOYEE entity type is grouped further into salesman, engineer, manager and project leader. </a:t>
            </a:r>
          </a:p>
          <a:p>
            <a:r>
              <a:rPr lang="sv-SE" smtClean="0">
                <a:latin typeface="Times New Roman" pitchFamily="18" charset="0"/>
              </a:rPr>
              <a:t>Each of these subgrouping is called subclass of EMPLOYEE entity type. EMPLOYEE entity type is called the superclass for each of these subclass.</a:t>
            </a:r>
          </a:p>
          <a:p>
            <a:endParaRPr lang="sv-SE" smtClean="0">
              <a:latin typeface="Times New Roman" pitchFamily="18" charset="0"/>
            </a:endParaRPr>
          </a:p>
          <a:p>
            <a:r>
              <a:rPr lang="sv-SE" b="1" smtClean="0">
                <a:latin typeface="Times New Roman" pitchFamily="18" charset="0"/>
              </a:rPr>
              <a:t>Subclass inherits all the attributes of the entity of the superclasses, and also inherits all the relationships in which the superclass participates.</a:t>
            </a:r>
          </a:p>
          <a:p>
            <a:r>
              <a:rPr lang="sv-SE" smtClean="0">
                <a:latin typeface="Times New Roman" pitchFamily="18" charset="0"/>
              </a:rPr>
              <a:t>(Every entity of these subclasses) All salesman, engineers, managers and project leaders are also employees. They have PN and name. </a:t>
            </a:r>
            <a:endParaRPr lang="sv-SE" b="1" smtClean="0">
              <a:latin typeface="Times New Roman" pitchFamily="18" charset="0"/>
            </a:endParaRPr>
          </a:p>
          <a:p>
            <a:r>
              <a:rPr lang="sv-SE" b="1" smtClean="0">
                <a:latin typeface="Times New Roman" pitchFamily="18" charset="0"/>
              </a:rPr>
              <a:t> Entities in each subclasses have their own specific properties. </a:t>
            </a:r>
          </a:p>
          <a:p>
            <a:r>
              <a:rPr lang="sv-SE" smtClean="0">
                <a:latin typeface="Times New Roman" pitchFamily="18" charset="0"/>
              </a:rPr>
              <a:t>Subclass may have specific attributes. They only can be applied to entities of the subclass, e.g. Only salesmans have commision.  Subclass may participant specific relationship type. E.g. Salesman participants in the </a:t>
            </a:r>
            <a:r>
              <a:rPr lang="sv-SE" i="1" smtClean="0">
                <a:latin typeface="Times New Roman" pitchFamily="18" charset="0"/>
              </a:rPr>
              <a:t>use </a:t>
            </a:r>
            <a:r>
              <a:rPr lang="sv-SE" smtClean="0">
                <a:latin typeface="Times New Roman" pitchFamily="18" charset="0"/>
              </a:rPr>
              <a:t>relationship type. </a:t>
            </a:r>
          </a:p>
          <a:p>
            <a:endParaRPr lang="sv-SE" smtClean="0">
              <a:latin typeface="Times New Roman" pitchFamily="18" charset="0"/>
            </a:endParaRPr>
          </a:p>
          <a:p>
            <a:r>
              <a:rPr lang="sv-SE" smtClean="0">
                <a:latin typeface="Times New Roman" pitchFamily="18" charset="0"/>
              </a:rPr>
              <a:t>An entity can not exist in the database only by being a member of subclass. It must be also be a member of the superclass.</a:t>
            </a:r>
          </a:p>
          <a:p>
            <a:endParaRPr lang="sv-SE" smtClean="0">
              <a:latin typeface="Times New Roman" pitchFamily="18" charset="0"/>
            </a:endParaRPr>
          </a:p>
          <a:p>
            <a:r>
              <a:rPr lang="sv-SE" smtClean="0">
                <a:latin typeface="Times New Roman" pitchFamily="18" charset="0"/>
              </a:rPr>
              <a:t>Subclasses are attached by lines to a circle. The circle represents the specialization, which is connected to the superclass. </a:t>
            </a:r>
          </a:p>
          <a:p>
            <a:r>
              <a:rPr lang="sv-SE" b="1" smtClean="0">
                <a:latin typeface="Times New Roman" pitchFamily="18" charset="0"/>
              </a:rPr>
              <a:t>Subset symbol </a:t>
            </a:r>
            <a:r>
              <a:rPr lang="sv-SE" smtClean="0">
                <a:latin typeface="Times New Roman" pitchFamily="18" charset="0"/>
              </a:rPr>
              <a:t>is from A &lt; B.  on each line indicates the direction of the super/subclass</a:t>
            </a:r>
            <a:endParaRPr lang="sv-SE" b="1" smtClean="0">
              <a:latin typeface="Times New Roman" pitchFamily="18" charset="0"/>
            </a:endParaRPr>
          </a:p>
          <a:p>
            <a:r>
              <a:rPr lang="sv-SE" b="1" smtClean="0">
                <a:latin typeface="Times New Roman" pitchFamily="18" charset="0"/>
              </a:rPr>
              <a:t>D, </a:t>
            </a:r>
            <a:r>
              <a:rPr lang="sv-SE" smtClean="0">
                <a:latin typeface="Times New Roman" pitchFamily="18" charset="0"/>
              </a:rPr>
              <a:t>specifies that the subclasses must be disjoint. That means that an entity can be a member of at most one of the subclass. E.g. An employee can be either salesman or engineer.</a:t>
            </a:r>
          </a:p>
          <a:p>
            <a:r>
              <a:rPr lang="sv-SE" b="1" smtClean="0">
                <a:latin typeface="Times New Roman" pitchFamily="18" charset="0"/>
              </a:rPr>
              <a:t>O </a:t>
            </a:r>
            <a:r>
              <a:rPr lang="sv-SE" smtClean="0">
                <a:latin typeface="Times New Roman" pitchFamily="18" charset="0"/>
              </a:rPr>
              <a:t>specifies that the subclasses must be overlap. E.g. an employee can be both manger and project leader.</a:t>
            </a:r>
            <a:endParaRPr lang="sv-SE" altLang="zh-CN" smtClean="0">
              <a:latin typeface="Times New Roman" pitchFamily="18" charset="0"/>
            </a:endParaRPr>
          </a:p>
          <a:p>
            <a:r>
              <a:rPr lang="sv-SE" b="1" smtClean="0">
                <a:latin typeface="Times New Roman" pitchFamily="18" charset="0"/>
              </a:rPr>
              <a:t>Total specialization: </a:t>
            </a:r>
            <a:r>
              <a:rPr lang="sv-SE" smtClean="0">
                <a:latin typeface="Times New Roman" pitchFamily="18" charset="0"/>
              </a:rPr>
              <a:t>an entity in the superclass must be a member of at least one sublcass. Total specialization is connected to the superclass by a double line. Assume that all employees must be either engineers or sales people, </a:t>
            </a:r>
          </a:p>
          <a:p>
            <a:r>
              <a:rPr lang="sv-SE" b="1" smtClean="0">
                <a:latin typeface="Times New Roman" pitchFamily="18" charset="0"/>
              </a:rPr>
              <a:t>______________________________________________________</a:t>
            </a:r>
          </a:p>
          <a:p>
            <a:r>
              <a:rPr lang="sv-SE" b="1" smtClean="0">
                <a:latin typeface="Times New Roman" pitchFamily="18" charset="0"/>
              </a:rPr>
              <a:t>Specialization is a process of defining subclasses of an entity type:</a:t>
            </a:r>
          </a:p>
          <a:p>
            <a:r>
              <a:rPr lang="sv-SE" smtClean="0">
                <a:latin typeface="Times New Roman" pitchFamily="18" charset="0"/>
              </a:rPr>
              <a:t>Specialization is based on some </a:t>
            </a:r>
            <a:r>
              <a:rPr lang="sv-SE" b="1" smtClean="0">
                <a:latin typeface="Times New Roman" pitchFamily="18" charset="0"/>
              </a:rPr>
              <a:t>distinguishing characteristics of superclass. </a:t>
            </a:r>
            <a:r>
              <a:rPr lang="sv-SE" smtClean="0">
                <a:latin typeface="Times New Roman" pitchFamily="18" charset="0"/>
              </a:rPr>
              <a:t>e.g. The set of subclasses {salesman, engineer} is a specialization of EMPLOYEE based on the job type of each employee. </a:t>
            </a:r>
          </a:p>
          <a:p>
            <a:r>
              <a:rPr lang="sv-SE" smtClean="0">
                <a:latin typeface="Times New Roman" pitchFamily="18" charset="0"/>
              </a:rPr>
              <a:t>We can have several specializations of the same entity type. E.g. Antoher specilization of EMPLOYEE is based on the type of leadership.</a:t>
            </a:r>
          </a:p>
          <a:p>
            <a:endParaRPr lang="sv-SE" smtClean="0">
              <a:latin typeface="Times New Roman" pitchFamily="18" charset="0"/>
            </a:endParaRPr>
          </a:p>
          <a:p>
            <a:r>
              <a:rPr lang="sv-SE" smtClean="0">
                <a:latin typeface="Times New Roman" pitchFamily="18" charset="0"/>
              </a:rPr>
              <a:t>Generalization is a reverse process of specialization– process of identifying common features among several entity types. Generalize them into a sigle superclass</a:t>
            </a:r>
          </a:p>
          <a:p>
            <a:r>
              <a:rPr lang="sv-SE" smtClean="0">
                <a:latin typeface="Times New Roman" pitchFamily="18" charset="0"/>
              </a:rPr>
              <a:t>Confronted with a database containing data about engineers, sales people, managers and project leaders, there are common features of these four entity types. They all are an employee of the company, have attributes, PN, name, and so on. </a:t>
            </a:r>
          </a:p>
          <a:p>
            <a:endParaRPr lang="sv-SE" smtClean="0">
              <a:latin typeface="Times New Roman" pitchFamily="18" charset="0"/>
            </a:endParaRPr>
          </a:p>
          <a:p>
            <a:endParaRPr lang="sv-SE" smtClean="0">
              <a:latin typeface="Times New Roman" pitchFamily="18" charset="0"/>
            </a:endParaRPr>
          </a:p>
        </p:txBody>
      </p:sp>
      <p:sp>
        <p:nvSpPr>
          <p:cNvPr id="59398" name="Date Placeholder 1"/>
          <p:cNvSpPr>
            <a:spLocks noGrp="1"/>
          </p:cNvSpPr>
          <p:nvPr>
            <p:ph type="dt" sz="quarter" idx="1"/>
          </p:nvPr>
        </p:nvSpPr>
        <p:spPr>
          <a:noFill/>
        </p:spPr>
        <p:txBody>
          <a:bodyPr/>
          <a:lstStyle/>
          <a:p>
            <a:endParaRPr lang="en-GB"/>
          </a:p>
        </p:txBody>
      </p:sp>
      <p:sp>
        <p:nvSpPr>
          <p:cNvPr id="59399"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9376D7F-694B-4413-8FE1-C78BE22DFBD6}" type="slidenum">
              <a:rPr lang="en-GB"/>
              <a:pPr/>
              <a:t>3</a:t>
            </a:fld>
            <a:r>
              <a:rPr lang="en-GB"/>
              <a:t>(2)</a:t>
            </a:r>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endParaRPr lang="en-US" smtClean="0">
              <a:latin typeface="Times New Roman" pitchFamily="18" charset="0"/>
            </a:endParaRPr>
          </a:p>
        </p:txBody>
      </p:sp>
      <p:sp>
        <p:nvSpPr>
          <p:cNvPr id="41989" name="Date Placeholder 1"/>
          <p:cNvSpPr>
            <a:spLocks noGrp="1"/>
          </p:cNvSpPr>
          <p:nvPr>
            <p:ph type="dt" sz="quarter" idx="1"/>
          </p:nvPr>
        </p:nvSpPr>
        <p:spPr>
          <a:noFill/>
        </p:spPr>
        <p:txBody>
          <a:bodyPr/>
          <a:lstStyle/>
          <a:p>
            <a:endParaRPr lang="en-GB"/>
          </a:p>
        </p:txBody>
      </p:sp>
      <p:sp>
        <p:nvSpPr>
          <p:cNvPr id="41990"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0419" name="Rectangle 7"/>
          <p:cNvSpPr>
            <a:spLocks noGrp="1" noChangeArrowheads="1"/>
          </p:cNvSpPr>
          <p:nvPr>
            <p:ph type="sldNum" sz="quarter" idx="5"/>
          </p:nvPr>
        </p:nvSpPr>
        <p:spPr>
          <a:noFill/>
        </p:spPr>
        <p:txBody>
          <a:bodyPr/>
          <a:lstStyle/>
          <a:p>
            <a:fld id="{72FA5C54-4EF9-40C6-8F07-EC1CB933BD28}" type="slidenum">
              <a:rPr lang="en-GB"/>
              <a:pPr/>
              <a:t>31</a:t>
            </a:fld>
            <a:endParaRPr lang="en-GB"/>
          </a:p>
        </p:txBody>
      </p:sp>
      <p:sp>
        <p:nvSpPr>
          <p:cNvPr id="60420" name="Rectangle 2"/>
          <p:cNvSpPr>
            <a:spLocks noGrp="1" noRo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r>
              <a:rPr lang="sv-SE" smtClean="0">
                <a:latin typeface="Times New Roman" pitchFamily="18" charset="0"/>
              </a:rPr>
              <a:t>These subclasses inherit attributes and relationships from one entity type. </a:t>
            </a:r>
          </a:p>
          <a:p>
            <a:r>
              <a:rPr lang="sv-SE" smtClean="0">
                <a:latin typeface="Times New Roman" pitchFamily="18" charset="0"/>
              </a:rPr>
              <a:t>There a kind of subclass inherits attributes and relationships from more than one entity types.</a:t>
            </a:r>
          </a:p>
          <a:p>
            <a:endParaRPr lang="sv-SE" smtClean="0">
              <a:latin typeface="Times New Roman" pitchFamily="18" charset="0"/>
            </a:endParaRPr>
          </a:p>
          <a:p>
            <a:r>
              <a:rPr lang="sv-SE" smtClean="0">
                <a:latin typeface="Times New Roman" pitchFamily="18" charset="0"/>
              </a:rPr>
              <a:t>SoftwareProjectLeader inherits attributes and relationships from two superclasses ”Engineer” and ”ProjectLeader”. </a:t>
            </a:r>
          </a:p>
          <a:p>
            <a:r>
              <a:rPr lang="sv-SE" smtClean="0">
                <a:latin typeface="Times New Roman" pitchFamily="18" charset="0"/>
              </a:rPr>
              <a:t>only project leaders that are engineers are allowed to lead software projects. </a:t>
            </a:r>
          </a:p>
          <a:p>
            <a:endParaRPr lang="sv-SE" smtClean="0">
              <a:latin typeface="Times New Roman" pitchFamily="18" charset="0"/>
            </a:endParaRPr>
          </a:p>
          <a:p>
            <a:r>
              <a:rPr lang="sv-SE" altLang="zh-CN" smtClean="0">
                <a:latin typeface="Times New Roman" pitchFamily="18" charset="0"/>
              </a:rPr>
              <a:t>Such a subclass is called shared subclass. So a shared subclass inherits attributes and relationships from multiple superclasses. </a:t>
            </a:r>
            <a:endParaRPr lang="en-US" altLang="zh-CN" smtClean="0">
              <a:latin typeface="Times New Roman" pitchFamily="18" charset="0"/>
            </a:endParaRPr>
          </a:p>
        </p:txBody>
      </p:sp>
      <p:sp>
        <p:nvSpPr>
          <p:cNvPr id="60422" name="Date Placeholder 1"/>
          <p:cNvSpPr>
            <a:spLocks noGrp="1"/>
          </p:cNvSpPr>
          <p:nvPr>
            <p:ph type="dt" sz="quarter" idx="1"/>
          </p:nvPr>
        </p:nvSpPr>
        <p:spPr>
          <a:noFill/>
        </p:spPr>
        <p:txBody>
          <a:bodyPr/>
          <a:lstStyle/>
          <a:p>
            <a:endParaRPr lang="en-GB"/>
          </a:p>
        </p:txBody>
      </p:sp>
      <p:sp>
        <p:nvSpPr>
          <p:cNvPr id="60423"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2467" name="Rectangle 7"/>
          <p:cNvSpPr>
            <a:spLocks noGrp="1" noChangeArrowheads="1"/>
          </p:cNvSpPr>
          <p:nvPr>
            <p:ph type="sldNum" sz="quarter" idx="5"/>
          </p:nvPr>
        </p:nvSpPr>
        <p:spPr>
          <a:noFill/>
        </p:spPr>
        <p:txBody>
          <a:bodyPr/>
          <a:lstStyle/>
          <a:p>
            <a:fld id="{8AA70477-10FC-4C0E-A45B-7DA29FBAC77F}" type="slidenum">
              <a:rPr lang="en-GB"/>
              <a:pPr/>
              <a:t>48</a:t>
            </a:fld>
            <a:endParaRPr lang="en-GB"/>
          </a:p>
        </p:txBody>
      </p:sp>
      <p:sp>
        <p:nvSpPr>
          <p:cNvPr id="62468" name="Rectangle 2"/>
          <p:cNvSpPr>
            <a:spLocks noGrp="1" noRo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r>
              <a:rPr lang="en-GB" dirty="0" smtClean="0">
                <a:latin typeface="Times New Roman" pitchFamily="18" charset="0"/>
              </a:rPr>
              <a:t>No need to model the central station. Core information – car runs together with all relevant information.</a:t>
            </a:r>
          </a:p>
        </p:txBody>
      </p:sp>
      <p:sp>
        <p:nvSpPr>
          <p:cNvPr id="62470" name="Date Placeholder 1"/>
          <p:cNvSpPr>
            <a:spLocks noGrp="1"/>
          </p:cNvSpPr>
          <p:nvPr>
            <p:ph type="dt" sz="quarter" idx="1"/>
          </p:nvPr>
        </p:nvSpPr>
        <p:spPr>
          <a:noFill/>
        </p:spPr>
        <p:txBody>
          <a:bodyPr/>
          <a:lstStyle/>
          <a:p>
            <a:endParaRPr lang="en-GB"/>
          </a:p>
        </p:txBody>
      </p:sp>
      <p:sp>
        <p:nvSpPr>
          <p:cNvPr id="62471"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3491" name="Rectangle 7"/>
          <p:cNvSpPr>
            <a:spLocks noGrp="1" noChangeArrowheads="1"/>
          </p:cNvSpPr>
          <p:nvPr>
            <p:ph type="sldNum" sz="quarter" idx="5"/>
          </p:nvPr>
        </p:nvSpPr>
        <p:spPr>
          <a:noFill/>
        </p:spPr>
        <p:txBody>
          <a:bodyPr/>
          <a:lstStyle/>
          <a:p>
            <a:fld id="{A027A6B1-6F0A-445E-ABD5-BA44C186DBA7}" type="slidenum">
              <a:rPr lang="en-GB"/>
              <a:pPr/>
              <a:t>49</a:t>
            </a:fld>
            <a:endParaRPr lang="en-GB"/>
          </a:p>
        </p:txBody>
      </p:sp>
      <p:sp>
        <p:nvSpPr>
          <p:cNvPr id="63492" name="Rectangle 2"/>
          <p:cNvSpPr>
            <a:spLocks noGrp="1" noRo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spcBef>
                <a:spcPct val="0"/>
              </a:spcBef>
            </a:pPr>
            <a:r>
              <a:rPr lang="en-GB" sz="1300" dirty="0" err="1">
                <a:latin typeface="Arial" pitchFamily="34" charset="0"/>
                <a:cs typeface="Arial" pitchFamily="34" charset="0"/>
              </a:rPr>
              <a:t>Tveksamt</a:t>
            </a:r>
            <a:r>
              <a:rPr lang="en-GB" sz="1300" dirty="0">
                <a:latin typeface="Arial" pitchFamily="34" charset="0"/>
                <a:cs typeface="Arial" pitchFamily="34" charset="0"/>
              </a:rPr>
              <a:t> </a:t>
            </a:r>
            <a:r>
              <a:rPr lang="en-GB" sz="1300" dirty="0" err="1">
                <a:latin typeface="Arial" pitchFamily="34" charset="0"/>
                <a:cs typeface="Arial" pitchFamily="34" charset="0"/>
              </a:rPr>
              <a:t>för</a:t>
            </a:r>
            <a:r>
              <a:rPr lang="en-GB" sz="1300" dirty="0">
                <a:latin typeface="Arial" pitchFamily="34" charset="0"/>
                <a:cs typeface="Arial" pitchFamily="34" charset="0"/>
              </a:rPr>
              <a:t> </a:t>
            </a:r>
            <a:r>
              <a:rPr lang="en-GB" sz="1300" dirty="0" err="1">
                <a:latin typeface="Arial" pitchFamily="34" charset="0"/>
                <a:cs typeface="Arial" pitchFamily="34" charset="0"/>
              </a:rPr>
              <a:t>att</a:t>
            </a:r>
            <a:r>
              <a:rPr lang="en-GB" sz="1300" dirty="0">
                <a:latin typeface="Arial" pitchFamily="34" charset="0"/>
                <a:cs typeface="Arial" pitchFamily="34" charset="0"/>
              </a:rPr>
              <a:t> </a:t>
            </a:r>
            <a:r>
              <a:rPr lang="en-GB" sz="1300" dirty="0" err="1">
                <a:latin typeface="Arial" pitchFamily="34" charset="0"/>
                <a:cs typeface="Arial" pitchFamily="34" charset="0"/>
              </a:rPr>
              <a:t>modellen</a:t>
            </a:r>
            <a:r>
              <a:rPr lang="en-GB" sz="1300" dirty="0">
                <a:latin typeface="Arial" pitchFamily="34" charset="0"/>
                <a:cs typeface="Arial" pitchFamily="34" charset="0"/>
              </a:rPr>
              <a:t> </a:t>
            </a:r>
            <a:r>
              <a:rPr lang="en-GB" sz="1300" dirty="0" err="1">
                <a:latin typeface="Arial" pitchFamily="34" charset="0"/>
                <a:cs typeface="Arial" pitchFamily="34" charset="0"/>
              </a:rPr>
              <a:t>inte</a:t>
            </a:r>
            <a:r>
              <a:rPr lang="en-GB" sz="1300" dirty="0">
                <a:latin typeface="Arial" pitchFamily="34" charset="0"/>
                <a:cs typeface="Arial" pitchFamily="34" charset="0"/>
              </a:rPr>
              <a:t> </a:t>
            </a:r>
            <a:r>
              <a:rPr lang="en-GB" sz="1300" dirty="0" err="1">
                <a:latin typeface="Arial" pitchFamily="34" charset="0"/>
                <a:cs typeface="Arial" pitchFamily="34" charset="0"/>
              </a:rPr>
              <a:t>visar</a:t>
            </a:r>
            <a:r>
              <a:rPr lang="en-GB" sz="1300" dirty="0">
                <a:latin typeface="Arial" pitchFamily="34" charset="0"/>
                <a:cs typeface="Arial" pitchFamily="34" charset="0"/>
              </a:rPr>
              <a:t> </a:t>
            </a:r>
            <a:r>
              <a:rPr lang="en-GB" sz="1300" dirty="0" err="1">
                <a:latin typeface="Arial" pitchFamily="34" charset="0"/>
                <a:cs typeface="Arial" pitchFamily="34" charset="0"/>
              </a:rPr>
              <a:t>att</a:t>
            </a:r>
            <a:r>
              <a:rPr lang="en-GB" sz="1300" dirty="0">
                <a:latin typeface="Arial" pitchFamily="34" charset="0"/>
                <a:cs typeface="Arial" pitchFamily="34" charset="0"/>
              </a:rPr>
              <a:t> en </a:t>
            </a:r>
            <a:r>
              <a:rPr lang="en-GB" sz="1300" dirty="0" err="1">
                <a:latin typeface="Arial" pitchFamily="34" charset="0"/>
                <a:cs typeface="Arial" pitchFamily="34" charset="0"/>
              </a:rPr>
              <a:t>förare</a:t>
            </a:r>
            <a:r>
              <a:rPr lang="en-GB" sz="1300" dirty="0">
                <a:latin typeface="Arial" pitchFamily="34" charset="0"/>
                <a:cs typeface="Arial" pitchFamily="34" charset="0"/>
              </a:rPr>
              <a:t> </a:t>
            </a:r>
            <a:r>
              <a:rPr lang="en-GB" sz="1300" dirty="0" err="1">
                <a:latin typeface="Arial" pitchFamily="34" charset="0"/>
                <a:cs typeface="Arial" pitchFamily="34" charset="0"/>
              </a:rPr>
              <a:t>kan</a:t>
            </a:r>
            <a:r>
              <a:rPr lang="en-GB" sz="1300" dirty="0">
                <a:latin typeface="Arial" pitchFamily="34" charset="0"/>
                <a:cs typeface="Arial" pitchFamily="34" charset="0"/>
              </a:rPr>
              <a:t> ha </a:t>
            </a:r>
            <a:r>
              <a:rPr lang="en-GB" sz="1300" dirty="0" err="1">
                <a:latin typeface="Arial" pitchFamily="34" charset="0"/>
                <a:cs typeface="Arial" pitchFamily="34" charset="0"/>
              </a:rPr>
              <a:t>många</a:t>
            </a:r>
            <a:r>
              <a:rPr lang="en-GB" sz="1300" dirty="0">
                <a:latin typeface="Arial" pitchFamily="34" charset="0"/>
                <a:cs typeface="Arial" pitchFamily="34" charset="0"/>
              </a:rPr>
              <a:t> </a:t>
            </a:r>
            <a:r>
              <a:rPr lang="en-GB" sz="1300" dirty="0" err="1">
                <a:latin typeface="Arial" pitchFamily="34" charset="0"/>
                <a:cs typeface="Arial" pitchFamily="34" charset="0"/>
              </a:rPr>
              <a:t>körkorts</a:t>
            </a:r>
            <a:r>
              <a:rPr lang="en-GB" sz="1300" dirty="0">
                <a:latin typeface="Arial" pitchFamily="34" charset="0"/>
                <a:cs typeface="Arial" pitchFamily="34" charset="0"/>
              </a:rPr>
              <a:t>(</a:t>
            </a:r>
            <a:r>
              <a:rPr lang="en-GB" sz="1300" dirty="0" err="1">
                <a:latin typeface="Arial" pitchFamily="34" charset="0"/>
                <a:cs typeface="Arial" pitchFamily="34" charset="0"/>
              </a:rPr>
              <a:t>typer</a:t>
            </a:r>
            <a:r>
              <a:rPr lang="en-GB" sz="1300" dirty="0">
                <a:latin typeface="Arial" pitchFamily="34" charset="0"/>
                <a:cs typeface="Arial" pitchFamily="34" charset="0"/>
              </a:rPr>
              <a:t>).</a:t>
            </a:r>
          </a:p>
          <a:p>
            <a:pPr eaLnBrk="1" hangingPunct="1">
              <a:spcBef>
                <a:spcPct val="0"/>
              </a:spcBef>
            </a:pPr>
            <a:r>
              <a:rPr lang="en-GB" sz="1300" dirty="0">
                <a:latin typeface="Arial" pitchFamily="34" charset="0"/>
                <a:cs typeface="Arial" pitchFamily="34" charset="0"/>
              </a:rPr>
              <a:t>Here we have an assumption that each driver only can have one driving license. With this model we can not model driver with more than one drive licenses. </a:t>
            </a:r>
          </a:p>
          <a:p>
            <a:pPr eaLnBrk="1" hangingPunct="1">
              <a:spcBef>
                <a:spcPct val="0"/>
              </a:spcBef>
            </a:pPr>
            <a:endParaRPr lang="en-GB" sz="1300" dirty="0">
              <a:latin typeface="Arial" pitchFamily="34" charset="0"/>
              <a:cs typeface="Arial" pitchFamily="34" charset="0"/>
            </a:endParaRPr>
          </a:p>
          <a:p>
            <a:pPr eaLnBrk="1" hangingPunct="1">
              <a:spcBef>
                <a:spcPct val="0"/>
              </a:spcBef>
            </a:pPr>
            <a:r>
              <a:rPr lang="en-GB" sz="1300" dirty="0">
                <a:latin typeface="Arial" pitchFamily="34" charset="0"/>
                <a:cs typeface="Arial" pitchFamily="34" charset="0"/>
              </a:rPr>
              <a:t>Typical exam errors:</a:t>
            </a:r>
          </a:p>
          <a:p>
            <a:r>
              <a:rPr lang="en-GB" dirty="0" smtClean="0">
                <a:latin typeface="Times New Roman" pitchFamily="18" charset="0"/>
              </a:rPr>
              <a:t>- Forget cardinalities, primary key attributes</a:t>
            </a:r>
          </a:p>
          <a:p>
            <a:r>
              <a:rPr lang="en-GB" dirty="0" smtClean="0">
                <a:latin typeface="Times New Roman" pitchFamily="18" charset="0"/>
              </a:rPr>
              <a:t>- Wrong subclass notation (where goes the primary key?)</a:t>
            </a:r>
          </a:p>
          <a:p>
            <a:r>
              <a:rPr lang="en-GB" dirty="0" smtClean="0">
                <a:latin typeface="Times New Roman" pitchFamily="18" charset="0"/>
              </a:rPr>
              <a:t>- No use of total participation or weak entities</a:t>
            </a:r>
            <a:endParaRPr lang="en-GB" sz="1300" dirty="0">
              <a:latin typeface="Arial" pitchFamily="34" charset="0"/>
              <a:cs typeface="Arial" pitchFamily="34" charset="0"/>
            </a:endParaRPr>
          </a:p>
          <a:p>
            <a:endParaRPr lang="en-GB" dirty="0" smtClean="0">
              <a:latin typeface="Times New Roman" pitchFamily="18" charset="0"/>
            </a:endParaRPr>
          </a:p>
        </p:txBody>
      </p:sp>
      <p:sp>
        <p:nvSpPr>
          <p:cNvPr id="63494" name="Date Placeholder 1"/>
          <p:cNvSpPr>
            <a:spLocks noGrp="1"/>
          </p:cNvSpPr>
          <p:nvPr>
            <p:ph type="dt" sz="quarter" idx="1"/>
          </p:nvPr>
        </p:nvSpPr>
        <p:spPr>
          <a:noFill/>
        </p:spPr>
        <p:txBody>
          <a:bodyPr/>
          <a:lstStyle/>
          <a:p>
            <a:endParaRPr lang="en-GB"/>
          </a:p>
        </p:txBody>
      </p:sp>
      <p:sp>
        <p:nvSpPr>
          <p:cNvPr id="63495"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4515" name="Rectangle 7"/>
          <p:cNvSpPr>
            <a:spLocks noGrp="1" noChangeArrowheads="1"/>
          </p:cNvSpPr>
          <p:nvPr>
            <p:ph type="sldNum" sz="quarter" idx="5"/>
          </p:nvPr>
        </p:nvSpPr>
        <p:spPr>
          <a:noFill/>
        </p:spPr>
        <p:txBody>
          <a:bodyPr/>
          <a:lstStyle/>
          <a:p>
            <a:fld id="{68F0089F-94F0-46DD-848F-A0E19E39A225}" type="slidenum">
              <a:rPr lang="en-GB"/>
              <a:pPr/>
              <a:t>50</a:t>
            </a:fld>
            <a:endParaRPr lang="en-GB"/>
          </a:p>
        </p:txBody>
      </p:sp>
      <p:sp>
        <p:nvSpPr>
          <p:cNvPr id="64516" name="Rectangle 2"/>
          <p:cNvSpPr>
            <a:spLocks noGrp="1" noRo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r>
              <a:rPr lang="sv-SE" dirty="0" smtClean="0">
                <a:latin typeface="Times New Roman" pitchFamily="18" charset="0"/>
              </a:rPr>
              <a:t>2nd case. DL types are tight to the table definition. May not be convenient if the types have to be extended by the user.</a:t>
            </a:r>
          </a:p>
          <a:p>
            <a:r>
              <a:rPr lang="sv-SE" dirty="0" smtClean="0">
                <a:latin typeface="Times New Roman" pitchFamily="18" charset="0"/>
              </a:rPr>
              <a:t>3rd case. Allows the user to extend types.</a:t>
            </a:r>
            <a:endParaRPr lang="en-US" altLang="zh-CN" dirty="0" smtClean="0">
              <a:latin typeface="Times New Roman" pitchFamily="18" charset="0"/>
            </a:endParaRPr>
          </a:p>
        </p:txBody>
      </p:sp>
      <p:sp>
        <p:nvSpPr>
          <p:cNvPr id="64518" name="Date Placeholder 1"/>
          <p:cNvSpPr>
            <a:spLocks noGrp="1"/>
          </p:cNvSpPr>
          <p:nvPr>
            <p:ph type="dt" sz="quarter" idx="1"/>
          </p:nvPr>
        </p:nvSpPr>
        <p:spPr>
          <a:noFill/>
        </p:spPr>
        <p:txBody>
          <a:bodyPr/>
          <a:lstStyle/>
          <a:p>
            <a:endParaRPr lang="en-GB"/>
          </a:p>
        </p:txBody>
      </p:sp>
      <p:sp>
        <p:nvSpPr>
          <p:cNvPr id="64519"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5539" name="Rectangle 7"/>
          <p:cNvSpPr>
            <a:spLocks noGrp="1" noChangeArrowheads="1"/>
          </p:cNvSpPr>
          <p:nvPr>
            <p:ph type="sldNum" sz="quarter" idx="5"/>
          </p:nvPr>
        </p:nvSpPr>
        <p:spPr>
          <a:noFill/>
        </p:spPr>
        <p:txBody>
          <a:bodyPr/>
          <a:lstStyle/>
          <a:p>
            <a:fld id="{7543AB64-5BD9-4315-A9C8-12F34BD07B81}" type="slidenum">
              <a:rPr lang="en-GB"/>
              <a:pPr/>
              <a:t>53</a:t>
            </a:fld>
            <a:endParaRPr lang="en-GB"/>
          </a:p>
        </p:txBody>
      </p:sp>
      <p:sp>
        <p:nvSpPr>
          <p:cNvPr id="65540" name="Rectangle 2"/>
          <p:cNvSpPr>
            <a:spLocks noGrp="1" noRo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GB" dirty="0" smtClean="0">
              <a:latin typeface="Times New Roman" pitchFamily="18" charset="0"/>
            </a:endParaRPr>
          </a:p>
        </p:txBody>
      </p:sp>
      <p:sp>
        <p:nvSpPr>
          <p:cNvPr id="65542" name="Date Placeholder 1"/>
          <p:cNvSpPr>
            <a:spLocks noGrp="1"/>
          </p:cNvSpPr>
          <p:nvPr>
            <p:ph type="dt" sz="quarter" idx="1"/>
          </p:nvPr>
        </p:nvSpPr>
        <p:spPr>
          <a:noFill/>
        </p:spPr>
        <p:txBody>
          <a:bodyPr/>
          <a:lstStyle/>
          <a:p>
            <a:endParaRPr lang="en-GB"/>
          </a:p>
        </p:txBody>
      </p:sp>
      <p:sp>
        <p:nvSpPr>
          <p:cNvPr id="65543"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D6224F4-4880-406C-B89C-53EC7806B480}" type="slidenum">
              <a:rPr lang="en-GB"/>
              <a:pPr/>
              <a:t>5</a:t>
            </a:fld>
            <a:r>
              <a:rPr lang="en-GB"/>
              <a:t>(2)</a:t>
            </a:r>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a:ln/>
        </p:spPr>
        <p:txBody>
          <a:bodyPr/>
          <a:lstStyle/>
          <a:p>
            <a:endParaRPr lang="en-US" smtClean="0">
              <a:latin typeface="Times New Roman" pitchFamily="18" charset="0"/>
            </a:endParaRPr>
          </a:p>
        </p:txBody>
      </p:sp>
      <p:sp>
        <p:nvSpPr>
          <p:cNvPr id="43013" name="Date Placeholder 1"/>
          <p:cNvSpPr>
            <a:spLocks noGrp="1"/>
          </p:cNvSpPr>
          <p:nvPr>
            <p:ph type="dt" sz="quarter" idx="1"/>
          </p:nvPr>
        </p:nvSpPr>
        <p:spPr>
          <a:noFill/>
        </p:spPr>
        <p:txBody>
          <a:bodyPr/>
          <a:lstStyle/>
          <a:p>
            <a:endParaRPr lang="en-GB"/>
          </a:p>
        </p:txBody>
      </p:sp>
      <p:sp>
        <p:nvSpPr>
          <p:cNvPr id="43014"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FA31B3C-E26B-4002-9A7D-60D916371B39}" type="slidenum">
              <a:rPr lang="en-GB"/>
              <a:pPr/>
              <a:t>6</a:t>
            </a:fld>
            <a:r>
              <a:rPr lang="en-GB"/>
              <a:t>(2)</a:t>
            </a: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endParaRPr lang="en-US" smtClean="0">
              <a:latin typeface="Times New Roman" pitchFamily="18" charset="0"/>
            </a:endParaRPr>
          </a:p>
        </p:txBody>
      </p:sp>
      <p:sp>
        <p:nvSpPr>
          <p:cNvPr id="44037" name="Date Placeholder 1"/>
          <p:cNvSpPr>
            <a:spLocks noGrp="1"/>
          </p:cNvSpPr>
          <p:nvPr>
            <p:ph type="dt" sz="quarter" idx="1"/>
          </p:nvPr>
        </p:nvSpPr>
        <p:spPr>
          <a:noFill/>
        </p:spPr>
        <p:txBody>
          <a:bodyPr/>
          <a:lstStyle/>
          <a:p>
            <a:endParaRPr lang="en-GB"/>
          </a:p>
        </p:txBody>
      </p:sp>
      <p:sp>
        <p:nvSpPr>
          <p:cNvPr id="44038"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66E22ED-9184-418F-8488-3E60C51F8EDD}" type="slidenum">
              <a:rPr lang="en-GB"/>
              <a:pPr/>
              <a:t>8</a:t>
            </a:fld>
            <a:r>
              <a:rPr lang="en-GB"/>
              <a:t>(2)</a:t>
            </a: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ln/>
        </p:spPr>
        <p:txBody>
          <a:bodyPr/>
          <a:lstStyle/>
          <a:p>
            <a:endParaRPr lang="en-US" smtClean="0">
              <a:latin typeface="Times New Roman" pitchFamily="18" charset="0"/>
            </a:endParaRPr>
          </a:p>
        </p:txBody>
      </p:sp>
      <p:sp>
        <p:nvSpPr>
          <p:cNvPr id="45061" name="Date Placeholder 1"/>
          <p:cNvSpPr>
            <a:spLocks noGrp="1"/>
          </p:cNvSpPr>
          <p:nvPr>
            <p:ph type="dt" sz="quarter" idx="1"/>
          </p:nvPr>
        </p:nvSpPr>
        <p:spPr>
          <a:noFill/>
        </p:spPr>
        <p:txBody>
          <a:bodyPr/>
          <a:lstStyle/>
          <a:p>
            <a:endParaRPr lang="en-GB"/>
          </a:p>
        </p:txBody>
      </p:sp>
      <p:sp>
        <p:nvSpPr>
          <p:cNvPr id="45062"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6083" name="Rectangle 7"/>
          <p:cNvSpPr>
            <a:spLocks noGrp="1" noChangeArrowheads="1"/>
          </p:cNvSpPr>
          <p:nvPr>
            <p:ph type="sldNum" sz="quarter" idx="5"/>
          </p:nvPr>
        </p:nvSpPr>
        <p:spPr>
          <a:noFill/>
        </p:spPr>
        <p:txBody>
          <a:bodyPr/>
          <a:lstStyle/>
          <a:p>
            <a:fld id="{74C525F0-4476-4EA4-838C-73EA41090C60}" type="slidenum">
              <a:rPr lang="en-GB"/>
              <a:pPr/>
              <a:t>10</a:t>
            </a:fld>
            <a:endParaRPr lang="en-GB"/>
          </a:p>
        </p:txBody>
      </p:sp>
      <p:sp>
        <p:nvSpPr>
          <p:cNvPr id="46084" name="Rectangle 2"/>
          <p:cNvSpPr>
            <a:spLocks noGrp="1" noRo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r>
              <a:rPr lang="sv-SE" smtClean="0">
                <a:latin typeface="Times New Roman" pitchFamily="18" charset="0"/>
              </a:rPr>
              <a:t>Now imagine that you and your group get a task. It is to design and implement a database application for company. What you need to do in the first?</a:t>
            </a:r>
          </a:p>
          <a:p>
            <a:endParaRPr lang="sv-SE" smtClean="0">
              <a:latin typeface="Times New Roman" pitchFamily="18" charset="0"/>
            </a:endParaRPr>
          </a:p>
          <a:p>
            <a:r>
              <a:rPr lang="sv-SE" smtClean="0">
                <a:latin typeface="Times New Roman" pitchFamily="18" charset="0"/>
              </a:rPr>
              <a:t>When we design a database, the first step is to collect and analyze user</a:t>
            </a:r>
            <a:r>
              <a:rPr lang="sv-SE" altLang="zh-CN" smtClean="0">
                <a:latin typeface="Times New Roman" pitchFamily="18" charset="0"/>
              </a:rPr>
              <a:t>’s </a:t>
            </a:r>
            <a:r>
              <a:rPr lang="sv-SE" smtClean="0">
                <a:latin typeface="Times New Roman" pitchFamily="18" charset="0"/>
              </a:rPr>
              <a:t>requirements. We interview the database users to understand and document their data requirments. Like what are the data must be included in the database, data types, relationships between data, and constraints must be hold for data, and functions they need in the database application.</a:t>
            </a:r>
          </a:p>
          <a:p>
            <a:r>
              <a:rPr lang="sv-SE" altLang="zh-CN" smtClean="0">
                <a:latin typeface="Times New Roman" pitchFamily="18" charset="0"/>
              </a:rPr>
              <a:t>We </a:t>
            </a:r>
            <a:r>
              <a:rPr lang="sv-SE" smtClean="0">
                <a:latin typeface="Times New Roman" pitchFamily="18" charset="0"/>
              </a:rPr>
              <a:t>describe the requirments</a:t>
            </a:r>
            <a:r>
              <a:rPr lang="sv-SE" altLang="zh-CN" smtClean="0">
                <a:latin typeface="Times New Roman" pitchFamily="18" charset="0"/>
              </a:rPr>
              <a:t> using </a:t>
            </a:r>
            <a:r>
              <a:rPr lang="sv-SE" smtClean="0">
                <a:latin typeface="Times New Roman" pitchFamily="18" charset="0"/>
              </a:rPr>
              <a:t>A high-level conceptual data model. </a:t>
            </a:r>
          </a:p>
          <a:p>
            <a:endParaRPr lang="sv-SE" smtClean="0">
              <a:latin typeface="Times New Roman" pitchFamily="18" charset="0"/>
            </a:endParaRPr>
          </a:p>
          <a:p>
            <a:r>
              <a:rPr lang="sv-SE" smtClean="0">
                <a:latin typeface="Times New Roman" pitchFamily="18" charset="0"/>
              </a:rPr>
              <a:t>Then in the next step of the database design, th</a:t>
            </a:r>
            <a:r>
              <a:rPr lang="sv-SE" altLang="zh-CN" smtClean="0">
                <a:latin typeface="Times New Roman" pitchFamily="18" charset="0"/>
              </a:rPr>
              <a:t>is </a:t>
            </a:r>
            <a:r>
              <a:rPr lang="sv-SE" smtClean="0">
                <a:latin typeface="Times New Roman" pitchFamily="18" charset="0"/>
              </a:rPr>
              <a:t>high-level conceptual data model is transformed into implementation data model supported by DBMS, like relational model we introduced in the last lecture.</a:t>
            </a:r>
          </a:p>
          <a:p>
            <a:endParaRPr lang="sv-SE" smtClean="0">
              <a:latin typeface="Times New Roman" pitchFamily="18" charset="0"/>
            </a:endParaRPr>
          </a:p>
          <a:p>
            <a:r>
              <a:rPr lang="sv-SE" smtClean="0">
                <a:latin typeface="Times New Roman" pitchFamily="18" charset="0"/>
              </a:rPr>
              <a:t>The </a:t>
            </a:r>
            <a:r>
              <a:rPr lang="sv-SE" altLang="zh-CN" smtClean="0">
                <a:latin typeface="Times New Roman" pitchFamily="18" charset="0"/>
              </a:rPr>
              <a:t>data model is</a:t>
            </a:r>
            <a:r>
              <a:rPr lang="sv-SE" smtClean="0">
                <a:latin typeface="Times New Roman" pitchFamily="18" charset="0"/>
              </a:rPr>
              <a:t> in high level model.</a:t>
            </a:r>
            <a:r>
              <a:rPr lang="sv-SE" altLang="zh-CN" smtClean="0">
                <a:latin typeface="Times New Roman" pitchFamily="18" charset="0"/>
              </a:rPr>
              <a:t> We do not need consider any</a:t>
            </a:r>
            <a:r>
              <a:rPr lang="sv-SE" smtClean="0">
                <a:latin typeface="Times New Roman" pitchFamily="18" charset="0"/>
              </a:rPr>
              <a:t> implementation and storage details. With high level model, it is much easier to communicate with users, since usually they do not have technology backgroud. And also database designer can concentrate on the data requirments.</a:t>
            </a:r>
          </a:p>
          <a:p>
            <a:endParaRPr lang="sv-SE" smtClean="0">
              <a:latin typeface="Times New Roman" pitchFamily="18" charset="0"/>
            </a:endParaRPr>
          </a:p>
        </p:txBody>
      </p:sp>
      <p:sp>
        <p:nvSpPr>
          <p:cNvPr id="46086" name="Date Placeholder 1"/>
          <p:cNvSpPr>
            <a:spLocks noGrp="1"/>
          </p:cNvSpPr>
          <p:nvPr>
            <p:ph type="dt" sz="quarter" idx="1"/>
          </p:nvPr>
        </p:nvSpPr>
        <p:spPr>
          <a:noFill/>
        </p:spPr>
        <p:txBody>
          <a:bodyPr/>
          <a:lstStyle/>
          <a:p>
            <a:endParaRPr lang="en-GB"/>
          </a:p>
        </p:txBody>
      </p:sp>
      <p:sp>
        <p:nvSpPr>
          <p:cNvPr id="46087"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7107" name="Rectangle 7"/>
          <p:cNvSpPr>
            <a:spLocks noGrp="1" noChangeArrowheads="1"/>
          </p:cNvSpPr>
          <p:nvPr>
            <p:ph type="sldNum" sz="quarter" idx="5"/>
          </p:nvPr>
        </p:nvSpPr>
        <p:spPr>
          <a:noFill/>
        </p:spPr>
        <p:txBody>
          <a:bodyPr/>
          <a:lstStyle/>
          <a:p>
            <a:fld id="{33C006D0-8600-429C-8019-58185D98EE3B}" type="slidenum">
              <a:rPr lang="en-GB"/>
              <a:pPr/>
              <a:t>11</a:t>
            </a:fld>
            <a:endParaRPr lang="en-GB"/>
          </a:p>
        </p:txBody>
      </p:sp>
      <p:sp>
        <p:nvSpPr>
          <p:cNvPr id="47108" name="Rectangle 2"/>
          <p:cNvSpPr>
            <a:spLocks noGrp="1" noRot="1" noChangeArrowheads="1" noTextEdit="1"/>
          </p:cNvSpPr>
          <p:nvPr>
            <p:ph type="sldImg"/>
          </p:nvPr>
        </p:nvSpPr>
        <p:spPr>
          <a:xfrm>
            <a:off x="1141413" y="685800"/>
            <a:ext cx="4575175" cy="3430588"/>
          </a:xfrm>
          <a:ln/>
        </p:spPr>
      </p:sp>
      <p:sp>
        <p:nvSpPr>
          <p:cNvPr id="47109" name="Rectangle 3"/>
          <p:cNvSpPr>
            <a:spLocks noGrp="1" noChangeArrowheads="1"/>
          </p:cNvSpPr>
          <p:nvPr>
            <p:ph type="body" idx="1"/>
          </p:nvPr>
        </p:nvSpPr>
        <p:spPr>
          <a:xfrm>
            <a:off x="683960" y="4344357"/>
            <a:ext cx="5490081" cy="4113169"/>
          </a:xfrm>
          <a:noFill/>
          <a:ln/>
        </p:spPr>
        <p:txBody>
          <a:bodyPr/>
          <a:lstStyle/>
          <a:p>
            <a:r>
              <a:rPr lang="sv-SE" dirty="0" smtClean="0">
                <a:latin typeface="Times New Roman" pitchFamily="18" charset="0"/>
              </a:rPr>
              <a:t>In this lecture we introduce </a:t>
            </a:r>
            <a:r>
              <a:rPr lang="sv-SE" b="1" dirty="0" smtClean="0">
                <a:latin typeface="Times New Roman" pitchFamily="18" charset="0"/>
              </a:rPr>
              <a:t>a popular high-level conceptual data model, ER model</a:t>
            </a:r>
            <a:r>
              <a:rPr lang="sv-SE" dirty="0" smtClean="0">
                <a:latin typeface="Times New Roman" pitchFamily="18" charset="0"/>
              </a:rPr>
              <a:t>, and their use in modelling</a:t>
            </a:r>
          </a:p>
          <a:p>
            <a:endParaRPr lang="sv-SE" dirty="0" smtClean="0">
              <a:latin typeface="Times New Roman" pitchFamily="18" charset="0"/>
            </a:endParaRPr>
          </a:p>
          <a:p>
            <a:r>
              <a:rPr lang="sv-SE" dirty="0" smtClean="0">
                <a:latin typeface="Times New Roman" pitchFamily="18" charset="0"/>
              </a:rPr>
              <a:t>The data model describes data requirements of a database on conceptual level,  does not includes implementation details.</a:t>
            </a:r>
          </a:p>
          <a:p>
            <a:r>
              <a:rPr lang="sv-SE" dirty="0" smtClean="0">
                <a:latin typeface="Times New Roman" pitchFamily="18" charset="0"/>
              </a:rPr>
              <a:t>It is easy to discuss with non-database experts using the model</a:t>
            </a:r>
          </a:p>
          <a:p>
            <a:r>
              <a:rPr lang="sv-SE" dirty="0" smtClean="0">
                <a:latin typeface="Times New Roman" pitchFamily="18" charset="0"/>
              </a:rPr>
              <a:t>It is easy to translate it to data model of DBMS</a:t>
            </a:r>
          </a:p>
          <a:p>
            <a:endParaRPr lang="sv-SE" dirty="0" smtClean="0">
              <a:latin typeface="Times New Roman" pitchFamily="18" charset="0"/>
            </a:endParaRPr>
          </a:p>
          <a:p>
            <a:r>
              <a:rPr lang="sv-SE" b="1" dirty="0" smtClean="0">
                <a:latin typeface="Times New Roman" pitchFamily="18" charset="0"/>
              </a:rPr>
              <a:t>There are graphical notation associates with the ER model</a:t>
            </a:r>
            <a:r>
              <a:rPr lang="sv-SE" dirty="0" smtClean="0">
                <a:latin typeface="Times New Roman" pitchFamily="18" charset="0"/>
              </a:rPr>
              <a:t>.</a:t>
            </a:r>
          </a:p>
          <a:p>
            <a:r>
              <a:rPr lang="sv-SE" dirty="0" smtClean="0">
                <a:latin typeface="Times New Roman" pitchFamily="18" charset="0"/>
              </a:rPr>
              <a:t>A model can be displayed by a ER diagram.</a:t>
            </a:r>
          </a:p>
          <a:p>
            <a:endParaRPr lang="sv-SE" dirty="0" smtClean="0">
              <a:latin typeface="Times New Roman" pitchFamily="18" charset="0"/>
            </a:endParaRPr>
          </a:p>
          <a:p>
            <a:r>
              <a:rPr lang="sv-SE" dirty="0" smtClean="0">
                <a:latin typeface="Times New Roman" pitchFamily="18" charset="0"/>
              </a:rPr>
              <a:t>-------------------------------------------------------------------------------------</a:t>
            </a:r>
          </a:p>
          <a:p>
            <a:r>
              <a:rPr lang="sv-SE" dirty="0" smtClean="0">
                <a:latin typeface="Times New Roman" pitchFamily="18" charset="0"/>
              </a:rPr>
              <a:t>Model defines concepts that can be used to define a particular domain</a:t>
            </a:r>
          </a:p>
          <a:p>
            <a:r>
              <a:rPr lang="sv-SE" dirty="0" smtClean="0">
                <a:latin typeface="Times New Roman" pitchFamily="18" charset="0"/>
              </a:rPr>
              <a:t>ER model: data structuring concepts and constraints.</a:t>
            </a:r>
          </a:p>
          <a:p>
            <a:pPr>
              <a:buFontTx/>
              <a:buChar char="-"/>
            </a:pPr>
            <a:r>
              <a:rPr lang="sv-SE" dirty="0" smtClean="0">
                <a:latin typeface="Times New Roman" pitchFamily="18" charset="0"/>
              </a:rPr>
              <a:t>Conceptual design of database applications.</a:t>
            </a:r>
          </a:p>
          <a:p>
            <a:pPr>
              <a:buFontTx/>
              <a:buChar char="-"/>
            </a:pPr>
            <a:r>
              <a:rPr lang="sv-SE" dirty="0" smtClean="0">
                <a:latin typeface="Times New Roman" pitchFamily="18" charset="0"/>
              </a:rPr>
              <a:t>Graphical model</a:t>
            </a:r>
            <a:endParaRPr lang="en-US" altLang="zh-CN" dirty="0" smtClean="0">
              <a:latin typeface="Times New Roman" pitchFamily="18" charset="0"/>
            </a:endParaRPr>
          </a:p>
        </p:txBody>
      </p:sp>
      <p:sp>
        <p:nvSpPr>
          <p:cNvPr id="47110" name="Date Placeholder 1"/>
          <p:cNvSpPr>
            <a:spLocks noGrp="1"/>
          </p:cNvSpPr>
          <p:nvPr>
            <p:ph type="dt" sz="quarter" idx="1"/>
          </p:nvPr>
        </p:nvSpPr>
        <p:spPr>
          <a:noFill/>
        </p:spPr>
        <p:txBody>
          <a:bodyPr/>
          <a:lstStyle/>
          <a:p>
            <a:endParaRPr lang="en-GB"/>
          </a:p>
        </p:txBody>
      </p:sp>
      <p:sp>
        <p:nvSpPr>
          <p:cNvPr id="47111"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8131" name="Rectangle 7"/>
          <p:cNvSpPr>
            <a:spLocks noGrp="1" noChangeArrowheads="1"/>
          </p:cNvSpPr>
          <p:nvPr>
            <p:ph type="sldNum" sz="quarter" idx="5"/>
          </p:nvPr>
        </p:nvSpPr>
        <p:spPr>
          <a:noFill/>
        </p:spPr>
        <p:txBody>
          <a:bodyPr/>
          <a:lstStyle/>
          <a:p>
            <a:fld id="{14495348-8BF9-4841-B041-E0EB42BB7289}" type="slidenum">
              <a:rPr lang="en-GB"/>
              <a:pPr/>
              <a:t>12</a:t>
            </a:fld>
            <a:endParaRPr lang="en-GB"/>
          </a:p>
        </p:txBody>
      </p:sp>
      <p:sp>
        <p:nvSpPr>
          <p:cNvPr id="48132" name="Rectangle 2"/>
          <p:cNvSpPr>
            <a:spLocks noGrp="1" noRot="1" noChangeArrowheads="1" noTextEdit="1"/>
          </p:cNvSpPr>
          <p:nvPr>
            <p:ph type="sldImg"/>
          </p:nvPr>
        </p:nvSpPr>
        <p:spPr>
          <a:xfrm>
            <a:off x="1141413" y="685800"/>
            <a:ext cx="4575175" cy="3430588"/>
          </a:xfrm>
          <a:ln/>
        </p:spPr>
      </p:sp>
      <p:sp>
        <p:nvSpPr>
          <p:cNvPr id="48133" name="Rectangle 3"/>
          <p:cNvSpPr>
            <a:spLocks noGrp="1" noChangeArrowheads="1"/>
          </p:cNvSpPr>
          <p:nvPr>
            <p:ph type="body" idx="1"/>
          </p:nvPr>
        </p:nvSpPr>
        <p:spPr>
          <a:xfrm>
            <a:off x="683960" y="4344357"/>
            <a:ext cx="5490081" cy="4113169"/>
          </a:xfrm>
          <a:noFill/>
          <a:ln/>
        </p:spPr>
        <p:txBody>
          <a:bodyPr/>
          <a:lstStyle/>
          <a:p>
            <a:r>
              <a:rPr lang="sv-SE" dirty="0" smtClean="0">
                <a:latin typeface="Times New Roman" pitchFamily="18" charset="0"/>
              </a:rPr>
              <a:t>ER model describes data as </a:t>
            </a:r>
            <a:r>
              <a:rPr lang="sv-SE" b="1" dirty="0" smtClean="0">
                <a:latin typeface="Times New Roman" pitchFamily="18" charset="0"/>
              </a:rPr>
              <a:t>entities, relationships and attributes.</a:t>
            </a:r>
          </a:p>
          <a:p>
            <a:endParaRPr lang="sv-SE" b="1" dirty="0" smtClean="0">
              <a:latin typeface="Times New Roman" pitchFamily="18" charset="0"/>
            </a:endParaRPr>
          </a:p>
          <a:p>
            <a:r>
              <a:rPr lang="sv-SE" sz="900" dirty="0">
                <a:latin typeface="Times New Roman" pitchFamily="18" charset="0"/>
              </a:rPr>
              <a:t>An entity represents a particular ”thing” in the real world. e.g. a particular car.</a:t>
            </a:r>
          </a:p>
          <a:p>
            <a:r>
              <a:rPr lang="sv-SE" dirty="0" smtClean="0">
                <a:latin typeface="Times New Roman" pitchFamily="18" charset="0"/>
              </a:rPr>
              <a:t>An each entity has attributes. The attributes describe an entity.  E.g. a car can be decribed by its model, year and registration number. </a:t>
            </a:r>
            <a:endParaRPr lang="sv-SE" sz="900" dirty="0">
              <a:latin typeface="Times New Roman" pitchFamily="18" charset="0"/>
            </a:endParaRPr>
          </a:p>
          <a:p>
            <a:r>
              <a:rPr lang="sv-SE" sz="900" dirty="0">
                <a:latin typeface="Times New Roman" pitchFamily="18" charset="0"/>
              </a:rPr>
              <a:t>Entity type – a collection of entities that have the same set of attributes. E.g. car. It is described by its names and attributes. </a:t>
            </a:r>
            <a:endParaRPr lang="en-US" altLang="zh-CN" sz="900" dirty="0">
              <a:latin typeface="Times New Roman" pitchFamily="18" charset="0"/>
            </a:endParaRPr>
          </a:p>
          <a:p>
            <a:endParaRPr lang="sv-SE" b="1" dirty="0" smtClean="0">
              <a:latin typeface="Times New Roman" pitchFamily="18" charset="0"/>
            </a:endParaRPr>
          </a:p>
          <a:p>
            <a:r>
              <a:rPr lang="sv-SE" dirty="0" smtClean="0">
                <a:latin typeface="Times New Roman" pitchFamily="18" charset="0"/>
              </a:rPr>
              <a:t>In ER diagram, Entity types are shown in rectangular boxes.</a:t>
            </a:r>
          </a:p>
          <a:p>
            <a:r>
              <a:rPr lang="sv-SE" dirty="0" smtClean="0">
                <a:latin typeface="Times New Roman" pitchFamily="18" charset="0"/>
              </a:rPr>
              <a:t>Attributes are shown in a ovals. An attribute is attached to its entity type by a straight line. </a:t>
            </a:r>
          </a:p>
          <a:p>
            <a:endParaRPr lang="sv-SE" dirty="0" smtClean="0">
              <a:latin typeface="Times New Roman" pitchFamily="18" charset="0"/>
            </a:endParaRPr>
          </a:p>
          <a:p>
            <a:r>
              <a:rPr lang="sv-SE" dirty="0" smtClean="0">
                <a:latin typeface="Times New Roman" pitchFamily="18" charset="0"/>
              </a:rPr>
              <a:t>e.g. the entity type car. A collection of cars have three attributes. </a:t>
            </a:r>
          </a:p>
        </p:txBody>
      </p:sp>
      <p:sp>
        <p:nvSpPr>
          <p:cNvPr id="48134" name="Date Placeholder 1"/>
          <p:cNvSpPr>
            <a:spLocks noGrp="1"/>
          </p:cNvSpPr>
          <p:nvPr>
            <p:ph type="dt" sz="quarter" idx="1"/>
          </p:nvPr>
        </p:nvSpPr>
        <p:spPr>
          <a:noFill/>
        </p:spPr>
        <p:txBody>
          <a:bodyPr/>
          <a:lstStyle/>
          <a:p>
            <a:endParaRPr lang="en-GB"/>
          </a:p>
        </p:txBody>
      </p:sp>
      <p:sp>
        <p:nvSpPr>
          <p:cNvPr id="48135"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9155" name="Rectangle 7"/>
          <p:cNvSpPr>
            <a:spLocks noGrp="1" noChangeArrowheads="1"/>
          </p:cNvSpPr>
          <p:nvPr>
            <p:ph type="sldNum" sz="quarter" idx="5"/>
          </p:nvPr>
        </p:nvSpPr>
        <p:spPr>
          <a:noFill/>
        </p:spPr>
        <p:txBody>
          <a:bodyPr/>
          <a:lstStyle/>
          <a:p>
            <a:fld id="{83A9DCC9-6DF5-45E8-974D-60497AE1B004}" type="slidenum">
              <a:rPr lang="en-GB"/>
              <a:pPr/>
              <a:t>13</a:t>
            </a:fld>
            <a:endParaRPr lang="en-GB"/>
          </a:p>
        </p:txBody>
      </p:sp>
      <p:sp>
        <p:nvSpPr>
          <p:cNvPr id="49156" name="Rectangle 2"/>
          <p:cNvSpPr>
            <a:spLocks noGrp="1" noRot="1" noChangeArrowheads="1" noTextEdit="1"/>
          </p:cNvSpPr>
          <p:nvPr>
            <p:ph type="sldImg"/>
          </p:nvPr>
        </p:nvSpPr>
        <p:spPr>
          <a:xfrm>
            <a:off x="1141413" y="685800"/>
            <a:ext cx="4575175" cy="3430588"/>
          </a:xfrm>
          <a:ln/>
        </p:spPr>
      </p:sp>
      <p:sp>
        <p:nvSpPr>
          <p:cNvPr id="49157" name="Rectangle 3"/>
          <p:cNvSpPr>
            <a:spLocks noGrp="1" noChangeArrowheads="1"/>
          </p:cNvSpPr>
          <p:nvPr>
            <p:ph type="body" idx="1"/>
          </p:nvPr>
        </p:nvSpPr>
        <p:spPr>
          <a:xfrm>
            <a:off x="683960" y="4344357"/>
            <a:ext cx="5490081" cy="4113169"/>
          </a:xfrm>
          <a:noFill/>
          <a:ln/>
        </p:spPr>
        <p:txBody>
          <a:bodyPr/>
          <a:lstStyle/>
          <a:p>
            <a:r>
              <a:rPr lang="sv-SE" smtClean="0">
                <a:latin typeface="Times New Roman" pitchFamily="18" charset="0"/>
              </a:rPr>
              <a:t>In ER model there are different types of attributes .</a:t>
            </a:r>
          </a:p>
          <a:p>
            <a:endParaRPr lang="sv-SE" smtClean="0">
              <a:latin typeface="Times New Roman" pitchFamily="18" charset="0"/>
            </a:endParaRPr>
          </a:p>
          <a:p>
            <a:r>
              <a:rPr lang="sv-SE" smtClean="0">
                <a:latin typeface="Times New Roman" pitchFamily="18" charset="0"/>
              </a:rPr>
              <a:t>Composite attributes can be divided into smaller subparts (</a:t>
            </a:r>
            <a:r>
              <a:rPr lang="sv-SE" b="1" smtClean="0">
                <a:latin typeface="Times New Roman" pitchFamily="18" charset="0"/>
              </a:rPr>
              <a:t>attributes with independent meaning</a:t>
            </a:r>
            <a:r>
              <a:rPr lang="sv-SE" smtClean="0">
                <a:latin typeface="Times New Roman" pitchFamily="18" charset="0"/>
              </a:rPr>
              <a:t>). E.g. address, divided into street and city.</a:t>
            </a:r>
          </a:p>
          <a:p>
            <a:r>
              <a:rPr lang="sv-SE" smtClean="0">
                <a:latin typeface="Times New Roman" pitchFamily="18" charset="0"/>
              </a:rPr>
              <a:t>Simple attributes can not be divided into smaller subparts.</a:t>
            </a:r>
          </a:p>
          <a:p>
            <a:endParaRPr lang="sv-SE" smtClean="0">
              <a:latin typeface="Times New Roman" pitchFamily="18" charset="0"/>
            </a:endParaRPr>
          </a:p>
          <a:p>
            <a:r>
              <a:rPr lang="sv-SE" smtClean="0">
                <a:latin typeface="Times New Roman" pitchFamily="18" charset="0"/>
              </a:rPr>
              <a:t>A single-valued attribute has a single value for an entity.</a:t>
            </a:r>
          </a:p>
          <a:p>
            <a:r>
              <a:rPr lang="sv-SE" smtClean="0">
                <a:latin typeface="Times New Roman" pitchFamily="18" charset="0"/>
              </a:rPr>
              <a:t>Multivalued – attributes can have a number of values for an entity. E.g. A person may have several phonenumbers.</a:t>
            </a:r>
          </a:p>
          <a:p>
            <a:endParaRPr lang="sv-SE" smtClean="0">
              <a:latin typeface="Times New Roman" pitchFamily="18" charset="0"/>
            </a:endParaRPr>
          </a:p>
          <a:p>
            <a:r>
              <a:rPr lang="sv-SE" smtClean="0">
                <a:latin typeface="Times New Roman" pitchFamily="18" charset="0"/>
              </a:rPr>
              <a:t>Derived – The value of a  derived attribute can be derived from other attributes or related entities. Otherwise a attribute is a stored attribute. E.g. Age can be derived from the current date and the value of that person’s birthday.</a:t>
            </a:r>
          </a:p>
        </p:txBody>
      </p:sp>
      <p:sp>
        <p:nvSpPr>
          <p:cNvPr id="49158" name="Date Placeholder 1"/>
          <p:cNvSpPr>
            <a:spLocks noGrp="1"/>
          </p:cNvSpPr>
          <p:nvPr>
            <p:ph type="dt" sz="quarter" idx="1"/>
          </p:nvPr>
        </p:nvSpPr>
        <p:spPr>
          <a:noFill/>
        </p:spPr>
        <p:txBody>
          <a:bodyPr/>
          <a:lstStyle/>
          <a:p>
            <a:endParaRPr lang="en-GB"/>
          </a:p>
        </p:txBody>
      </p:sp>
      <p:sp>
        <p:nvSpPr>
          <p:cNvPr id="49159" name="Header Placeholder 2"/>
          <p:cNvSpPr>
            <a:spLocks noGrp="1"/>
          </p:cNvSpPr>
          <p:nvPr>
            <p:ph type="hdr" sz="quarter"/>
          </p:nvPr>
        </p:nvSpPr>
        <p:spPr>
          <a:noFill/>
        </p:spPr>
        <p:txBody>
          <a:bodyPr/>
          <a:lstStyle/>
          <a:p>
            <a:endParaRPr lang="en-GB" smtClean="0">
              <a:latin typeface="Times New Roman" pitchFamily="18"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A4125B-33A3-44E0-8703-4B684D6F8B74}" type="datetimeFigureOut">
              <a:rPr lang="en-US" smtClean="0"/>
              <a:t>9/25/2016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6D9889-6978-45C2-8394-0E68A4628C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A4125B-33A3-44E0-8703-4B684D6F8B74}"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A4125B-33A3-44E0-8703-4B684D6F8B74}"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1026"/>
          <p:cNvSpPr>
            <a:spLocks noGrp="1" noChangeArrowheads="1"/>
          </p:cNvSpPr>
          <p:nvPr>
            <p:ph type="ftr" sz="quarter" idx="10"/>
          </p:nvPr>
        </p:nvSpPr>
        <p:spPr>
          <a:ln/>
        </p:spPr>
        <p:txBody>
          <a:bodyPr/>
          <a:lstStyle>
            <a:lvl1pPr>
              <a:defRPr/>
            </a:lvl1pPr>
          </a:lstStyle>
          <a:p>
            <a:pPr>
              <a:defRPr/>
            </a:pPr>
            <a:fld id="{146056B4-955B-4BC3-AA19-7A2CDF266256}" type="slidenum">
              <a:rPr lang="zh-CN" altLang="en-US"/>
              <a:pPr>
                <a:defRPr/>
              </a:pPr>
              <a:t>‹#›</a:t>
            </a:fld>
            <a:endParaRPr lang="en-US" altLang="zh-CN"/>
          </a:p>
        </p:txBody>
      </p:sp>
      <p:sp>
        <p:nvSpPr>
          <p:cNvPr id="6" name="Rectangle 1039"/>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A4125B-33A3-44E0-8703-4B684D6F8B74}"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A4125B-33A3-44E0-8703-4B684D6F8B74}"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9889-6978-45C2-8394-0E68A4628C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A4125B-33A3-44E0-8703-4B684D6F8B74}"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A4125B-33A3-44E0-8703-4B684D6F8B74}"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A4125B-33A3-44E0-8703-4B684D6F8B74}"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4125B-33A3-44E0-8703-4B684D6F8B74}"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A4125B-33A3-44E0-8703-4B684D6F8B74}"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D9889-6978-45C2-8394-0E68A4628C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A4125B-33A3-44E0-8703-4B684D6F8B74}"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6D9889-6978-45C2-8394-0E68A4628C6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A4125B-33A3-44E0-8703-4B684D6F8B74}" type="datetimeFigureOut">
              <a:rPr lang="en-US" smtClean="0"/>
              <a:t>9/25/2016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6D9889-6978-45C2-8394-0E68A4628C6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4213" y="1628775"/>
            <a:ext cx="7992243" cy="1872233"/>
          </a:xfrm>
        </p:spPr>
        <p:txBody>
          <a:bodyPr/>
          <a:lstStyle/>
          <a:p>
            <a:pPr algn="ctr" eaLnBrk="1" hangingPunct="1"/>
            <a:r>
              <a:rPr lang="en-US" sz="2400" dirty="0" smtClean="0"/>
              <a:t>DBMS</a:t>
            </a:r>
            <a:r>
              <a:rPr lang="en-US" sz="2400" dirty="0" smtClean="0"/>
              <a:t/>
            </a:r>
            <a:br>
              <a:rPr lang="en-US" sz="2400" dirty="0" smtClean="0"/>
            </a:br>
            <a:r>
              <a:rPr lang="en-US" sz="2800" dirty="0" smtClean="0"/>
              <a:t/>
            </a:r>
            <a:br>
              <a:rPr lang="en-US" sz="2800" dirty="0" smtClean="0"/>
            </a:br>
            <a:r>
              <a:rPr lang="en-US" sz="2800" dirty="0" smtClean="0"/>
              <a:t>Lec-1: Advanced relational data modeling</a:t>
            </a:r>
            <a:endParaRPr lang="en-GB" sz="2800" dirty="0" smtClean="0"/>
          </a:p>
        </p:txBody>
      </p:sp>
      <p:sp>
        <p:nvSpPr>
          <p:cNvPr id="4" name="Subtitle 3"/>
          <p:cNvSpPr>
            <a:spLocks noGrp="1"/>
          </p:cNvSpPr>
          <p:nvPr>
            <p:ph type="subTitle" idx="1"/>
          </p:nvPr>
        </p:nvSpPr>
        <p:spPr>
          <a:xfrm>
            <a:off x="683568" y="3933056"/>
            <a:ext cx="7854696" cy="2056192"/>
          </a:xfrm>
        </p:spPr>
        <p:txBody>
          <a:bodyPr/>
          <a:lstStyle/>
          <a:p>
            <a:pPr algn="ctr"/>
            <a:r>
              <a:rPr lang="en-US" dirty="0" smtClean="0">
                <a:solidFill>
                  <a:schemeClr val="accent1">
                    <a:lumMod val="75000"/>
                  </a:schemeClr>
                </a:solidFill>
              </a:rPr>
              <a:t>By: </a:t>
            </a:r>
            <a:r>
              <a:rPr lang="en-US" dirty="0" err="1" smtClean="0">
                <a:solidFill>
                  <a:schemeClr val="accent1">
                    <a:lumMod val="75000"/>
                  </a:schemeClr>
                </a:solidFill>
              </a:rPr>
              <a:t>Boshra</a:t>
            </a:r>
            <a:r>
              <a:rPr lang="en-US" dirty="0" smtClean="0">
                <a:solidFill>
                  <a:schemeClr val="accent1">
                    <a:lumMod val="75000"/>
                  </a:schemeClr>
                </a:solidFill>
              </a:rPr>
              <a:t> </a:t>
            </a:r>
            <a:r>
              <a:rPr lang="en-US" dirty="0" err="1" smtClean="0">
                <a:solidFill>
                  <a:schemeClr val="accent1">
                    <a:lumMod val="75000"/>
                  </a:schemeClr>
                </a:solidFill>
              </a:rPr>
              <a:t>AlQureashi</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1"/>
          <p:cNvSpPr>
            <a:spLocks noGrp="1" noChangeArrowheads="1"/>
          </p:cNvSpPr>
          <p:nvPr>
            <p:ph type="title"/>
          </p:nvPr>
        </p:nvSpPr>
        <p:spPr/>
        <p:txBody>
          <a:bodyPr/>
          <a:lstStyle/>
          <a:p>
            <a:pPr eaLnBrk="1" hangingPunct="1"/>
            <a:r>
              <a:rPr lang="lt-LT" smtClean="0"/>
              <a:t>Overview</a:t>
            </a:r>
            <a:endParaRPr lang="en-US" altLang="zh-CN" smtClean="0">
              <a:ea typeface="宋体" pitchFamily="2" charset="-122"/>
            </a:endParaRPr>
          </a:p>
        </p:txBody>
      </p:sp>
      <p:sp>
        <p:nvSpPr>
          <p:cNvPr id="17410" name="Footer Placeholder 2"/>
          <p:cNvSpPr>
            <a:spLocks noGrp="1"/>
          </p:cNvSpPr>
          <p:nvPr>
            <p:ph type="ftr" sz="quarter" idx="11"/>
          </p:nvPr>
        </p:nvSpPr>
        <p:spPr>
          <a:noFill/>
        </p:spPr>
        <p:txBody>
          <a:bodyPr/>
          <a:lstStyle/>
          <a:p>
            <a:fld id="{3FC02A09-F35B-4D36-8A70-F641C61578AF}" type="slidenum">
              <a:rPr lang="zh-CN" altLang="en-US"/>
              <a:pPr/>
              <a:t>10</a:t>
            </a:fld>
            <a:endParaRPr lang="en-US" altLang="zh-CN"/>
          </a:p>
        </p:txBody>
      </p:sp>
      <p:grpSp>
        <p:nvGrpSpPr>
          <p:cNvPr id="2" name="Group 32"/>
          <p:cNvGrpSpPr>
            <a:grpSpLocks/>
          </p:cNvGrpSpPr>
          <p:nvPr/>
        </p:nvGrpSpPr>
        <p:grpSpPr bwMode="auto">
          <a:xfrm>
            <a:off x="228600" y="1676400"/>
            <a:ext cx="8067675" cy="4953000"/>
            <a:chOff x="144" y="1056"/>
            <a:chExt cx="5082" cy="3120"/>
          </a:xfrm>
        </p:grpSpPr>
        <p:sp>
          <p:nvSpPr>
            <p:cNvPr id="17414" name="Text Box 33"/>
            <p:cNvSpPr txBox="1">
              <a:spLocks noChangeArrowheads="1"/>
            </p:cNvSpPr>
            <p:nvPr/>
          </p:nvSpPr>
          <p:spPr bwMode="auto">
            <a:xfrm>
              <a:off x="144" y="1056"/>
              <a:ext cx="963"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Real world</a:t>
              </a:r>
            </a:p>
          </p:txBody>
        </p:sp>
        <p:sp>
          <p:nvSpPr>
            <p:cNvPr id="17415" name="Text Box 34"/>
            <p:cNvSpPr txBox="1">
              <a:spLocks noChangeArrowheads="1"/>
            </p:cNvSpPr>
            <p:nvPr/>
          </p:nvSpPr>
          <p:spPr bwMode="auto">
            <a:xfrm>
              <a:off x="2448" y="1344"/>
              <a:ext cx="617"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Model</a:t>
              </a:r>
            </a:p>
          </p:txBody>
        </p:sp>
        <p:sp>
          <p:nvSpPr>
            <p:cNvPr id="17416" name="Text Box 35"/>
            <p:cNvSpPr txBox="1">
              <a:spLocks noChangeArrowheads="1"/>
            </p:cNvSpPr>
            <p:nvPr/>
          </p:nvSpPr>
          <p:spPr bwMode="auto">
            <a:xfrm>
              <a:off x="3696" y="1200"/>
              <a:ext cx="596"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Query</a:t>
              </a:r>
            </a:p>
          </p:txBody>
        </p:sp>
        <p:sp>
          <p:nvSpPr>
            <p:cNvPr id="17417" name="Text Box 36"/>
            <p:cNvSpPr txBox="1">
              <a:spLocks noChangeArrowheads="1"/>
            </p:cNvSpPr>
            <p:nvPr/>
          </p:nvSpPr>
          <p:spPr bwMode="auto">
            <a:xfrm>
              <a:off x="4512" y="1200"/>
              <a:ext cx="714"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Answer</a:t>
              </a:r>
            </a:p>
          </p:txBody>
        </p:sp>
        <p:sp>
          <p:nvSpPr>
            <p:cNvPr id="17418" name="Rectangle 37"/>
            <p:cNvSpPr>
              <a:spLocks noChangeArrowheads="1"/>
            </p:cNvSpPr>
            <p:nvPr/>
          </p:nvSpPr>
          <p:spPr bwMode="auto">
            <a:xfrm>
              <a:off x="1200" y="1968"/>
              <a:ext cx="3938" cy="2208"/>
            </a:xfrm>
            <a:prstGeom prst="rect">
              <a:avLst/>
            </a:prstGeom>
            <a:solidFill>
              <a:schemeClr val="accent2"/>
            </a:solidFill>
            <a:ln w="9525">
              <a:solidFill>
                <a:schemeClr val="tx1"/>
              </a:solidFill>
              <a:miter lim="800000"/>
              <a:headEnd/>
              <a:tailEnd/>
            </a:ln>
          </p:spPr>
          <p:txBody>
            <a:bodyPr wrap="none" anchor="ctr"/>
            <a:lstStyle/>
            <a:p>
              <a:endParaRPr lang="sv-SE"/>
            </a:p>
          </p:txBody>
        </p:sp>
        <p:sp>
          <p:nvSpPr>
            <p:cNvPr id="17419" name="Text Box 38"/>
            <p:cNvSpPr txBox="1">
              <a:spLocks noChangeArrowheads="1"/>
            </p:cNvSpPr>
            <p:nvPr/>
          </p:nvSpPr>
          <p:spPr bwMode="auto">
            <a:xfrm>
              <a:off x="336" y="2016"/>
              <a:ext cx="819" cy="51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Database</a:t>
              </a:r>
            </a:p>
            <a:p>
              <a:pPr eaLnBrk="0" hangingPunct="0"/>
              <a:endParaRPr lang="zh-CN" altLang="en-US" sz="2400">
                <a:latin typeface="Times New Roman" pitchFamily="18" charset="0"/>
                <a:ea typeface="宋体" pitchFamily="2" charset="-122"/>
              </a:endParaRPr>
            </a:p>
          </p:txBody>
        </p:sp>
        <p:sp>
          <p:nvSpPr>
            <p:cNvPr id="17420" name="AutoShape 39"/>
            <p:cNvSpPr>
              <a:spLocks noChangeArrowheads="1"/>
            </p:cNvSpPr>
            <p:nvPr/>
          </p:nvSpPr>
          <p:spPr bwMode="auto">
            <a:xfrm>
              <a:off x="2496" y="3312"/>
              <a:ext cx="1009" cy="813"/>
            </a:xfrm>
            <a:prstGeom prst="can">
              <a:avLst>
                <a:gd name="adj" fmla="val 25000"/>
              </a:avLst>
            </a:prstGeom>
            <a:solidFill>
              <a:srgbClr val="CC66FF"/>
            </a:solidFill>
            <a:ln w="9525">
              <a:solidFill>
                <a:schemeClr val="tx1"/>
              </a:solidFill>
              <a:round/>
              <a:headEnd/>
              <a:tailEnd/>
            </a:ln>
          </p:spPr>
          <p:txBody>
            <a:bodyPr wrap="none" anchor="ctr"/>
            <a:lstStyle/>
            <a:p>
              <a:pPr algn="ctr" eaLnBrk="0" hangingPunct="0"/>
              <a:r>
                <a:rPr lang="sv-SE" sz="2400">
                  <a:latin typeface="Times New Roman" pitchFamily="18" charset="0"/>
                </a:rPr>
                <a:t>Physical</a:t>
              </a:r>
            </a:p>
            <a:p>
              <a:pPr algn="ctr" eaLnBrk="0" hangingPunct="0"/>
              <a:r>
                <a:rPr lang="sv-SE" sz="2400">
                  <a:latin typeface="Times New Roman" pitchFamily="18" charset="0"/>
                </a:rPr>
                <a:t>database </a:t>
              </a:r>
            </a:p>
          </p:txBody>
        </p:sp>
        <p:sp>
          <p:nvSpPr>
            <p:cNvPr id="17421" name="Rectangle 40"/>
            <p:cNvSpPr>
              <a:spLocks noChangeArrowheads="1"/>
            </p:cNvSpPr>
            <p:nvPr/>
          </p:nvSpPr>
          <p:spPr bwMode="auto">
            <a:xfrm>
              <a:off x="1296" y="2064"/>
              <a:ext cx="3746" cy="1152"/>
            </a:xfrm>
            <a:prstGeom prst="rect">
              <a:avLst/>
            </a:prstGeom>
            <a:solidFill>
              <a:schemeClr val="hlink"/>
            </a:solidFill>
            <a:ln w="9525">
              <a:solidFill>
                <a:schemeClr val="tx1"/>
              </a:solidFill>
              <a:miter lim="800000"/>
              <a:headEnd/>
              <a:tailEnd/>
            </a:ln>
          </p:spPr>
          <p:txBody>
            <a:bodyPr wrap="none" anchor="ctr"/>
            <a:lstStyle/>
            <a:p>
              <a:pPr algn="ctr" eaLnBrk="0" hangingPunct="0"/>
              <a:endParaRPr lang="sv-SE" sz="2400">
                <a:latin typeface="Times New Roman" pitchFamily="18" charset="0"/>
              </a:endParaRPr>
            </a:p>
          </p:txBody>
        </p:sp>
        <p:sp>
          <p:nvSpPr>
            <p:cNvPr id="17422" name="Text Box 41"/>
            <p:cNvSpPr txBox="1">
              <a:spLocks noChangeArrowheads="1"/>
            </p:cNvSpPr>
            <p:nvPr/>
          </p:nvSpPr>
          <p:spPr bwMode="auto">
            <a:xfrm>
              <a:off x="1392" y="2208"/>
              <a:ext cx="661"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DBMS</a:t>
              </a:r>
            </a:p>
          </p:txBody>
        </p:sp>
        <p:sp>
          <p:nvSpPr>
            <p:cNvPr id="17423" name="Text Box 42"/>
            <p:cNvSpPr txBox="1">
              <a:spLocks noChangeArrowheads="1"/>
            </p:cNvSpPr>
            <p:nvPr/>
          </p:nvSpPr>
          <p:spPr bwMode="auto">
            <a:xfrm>
              <a:off x="2832" y="2112"/>
              <a:ext cx="2112" cy="542"/>
            </a:xfrm>
            <a:prstGeom prst="rect">
              <a:avLst/>
            </a:prstGeom>
            <a:noFill/>
            <a:ln w="38100">
              <a:solidFill>
                <a:srgbClr val="0000FF"/>
              </a:solidFill>
              <a:miter lim="800000"/>
              <a:headEnd/>
              <a:tailEnd/>
            </a:ln>
          </p:spPr>
          <p:txBody>
            <a:bodyPr>
              <a:spAutoFit/>
            </a:bodyPr>
            <a:lstStyle/>
            <a:p>
              <a:pPr eaLnBrk="0" hangingPunct="0"/>
              <a:r>
                <a:rPr lang="en-US" altLang="zh-CN" sz="2400">
                  <a:latin typeface="Times New Roman" pitchFamily="18" charset="0"/>
                  <a:ea typeface="宋体" pitchFamily="2" charset="-122"/>
                </a:rPr>
                <a:t>Processing  of </a:t>
              </a:r>
            </a:p>
            <a:p>
              <a:pPr eaLnBrk="0" hangingPunct="0"/>
              <a:r>
                <a:rPr lang="en-US" altLang="zh-CN" sz="2400">
                  <a:latin typeface="Times New Roman" pitchFamily="18" charset="0"/>
                  <a:ea typeface="宋体" pitchFamily="2" charset="-122"/>
                </a:rPr>
                <a:t>queries and updates</a:t>
              </a:r>
            </a:p>
          </p:txBody>
        </p:sp>
        <p:sp>
          <p:nvSpPr>
            <p:cNvPr id="17424" name="Text Box 43"/>
            <p:cNvSpPr txBox="1">
              <a:spLocks noChangeArrowheads="1"/>
            </p:cNvSpPr>
            <p:nvPr/>
          </p:nvSpPr>
          <p:spPr bwMode="auto">
            <a:xfrm>
              <a:off x="2832" y="2832"/>
              <a:ext cx="2053" cy="312"/>
            </a:xfrm>
            <a:prstGeom prst="rect">
              <a:avLst/>
            </a:prstGeom>
            <a:noFill/>
            <a:ln w="38100">
              <a:solidFill>
                <a:srgbClr val="0000FF"/>
              </a:solidFill>
              <a:miter lim="800000"/>
              <a:headEnd/>
              <a:tailEnd/>
            </a:ln>
          </p:spPr>
          <p:txBody>
            <a:bodyPr wrap="none">
              <a:spAutoFit/>
            </a:bodyPr>
            <a:lstStyle/>
            <a:p>
              <a:pPr eaLnBrk="0" hangingPunct="0"/>
              <a:r>
                <a:rPr lang="en-US" altLang="zh-CN" sz="2400">
                  <a:latin typeface="Times New Roman" pitchFamily="18" charset="0"/>
                  <a:ea typeface="宋体" pitchFamily="2" charset="-122"/>
                </a:rPr>
                <a:t>Access to stored data      </a:t>
              </a:r>
            </a:p>
          </p:txBody>
        </p:sp>
        <p:sp>
          <p:nvSpPr>
            <p:cNvPr id="17425" name="Line 44"/>
            <p:cNvSpPr>
              <a:spLocks noChangeShapeType="1"/>
            </p:cNvSpPr>
            <p:nvPr/>
          </p:nvSpPr>
          <p:spPr bwMode="auto">
            <a:xfrm>
              <a:off x="3888" y="2640"/>
              <a:ext cx="1" cy="240"/>
            </a:xfrm>
            <a:prstGeom prst="line">
              <a:avLst/>
            </a:prstGeom>
            <a:noFill/>
            <a:ln w="9525">
              <a:solidFill>
                <a:schemeClr val="bg1"/>
              </a:solidFill>
              <a:round/>
              <a:headEnd type="triangle" w="med" len="med"/>
              <a:tailEnd type="triangle" w="med" len="med"/>
            </a:ln>
          </p:spPr>
          <p:txBody>
            <a:bodyPr wrap="none" anchor="ctr"/>
            <a:lstStyle/>
            <a:p>
              <a:endParaRPr lang="en-US"/>
            </a:p>
          </p:txBody>
        </p:sp>
        <p:sp>
          <p:nvSpPr>
            <p:cNvPr id="17426" name="Line 45"/>
            <p:cNvSpPr>
              <a:spLocks noChangeShapeType="1"/>
            </p:cNvSpPr>
            <p:nvPr/>
          </p:nvSpPr>
          <p:spPr bwMode="auto">
            <a:xfrm flipH="1">
              <a:off x="2976" y="3120"/>
              <a:ext cx="865" cy="336"/>
            </a:xfrm>
            <a:prstGeom prst="line">
              <a:avLst/>
            </a:prstGeom>
            <a:noFill/>
            <a:ln w="9525">
              <a:solidFill>
                <a:schemeClr val="bg1"/>
              </a:solidFill>
              <a:round/>
              <a:headEnd type="triangle" w="med" len="med"/>
              <a:tailEnd type="triangle" w="med" len="med"/>
            </a:ln>
          </p:spPr>
          <p:txBody>
            <a:bodyPr wrap="none" anchor="ctr"/>
            <a:lstStyle/>
            <a:p>
              <a:endParaRPr lang="en-US"/>
            </a:p>
          </p:txBody>
        </p:sp>
        <p:sp>
          <p:nvSpPr>
            <p:cNvPr id="17427" name="Rectangle 46"/>
            <p:cNvSpPr>
              <a:spLocks noChangeArrowheads="1"/>
            </p:cNvSpPr>
            <p:nvPr/>
          </p:nvSpPr>
          <p:spPr bwMode="auto">
            <a:xfrm>
              <a:off x="1248" y="1296"/>
              <a:ext cx="1200" cy="432"/>
            </a:xfrm>
            <a:prstGeom prst="rect">
              <a:avLst/>
            </a:prstGeom>
            <a:solidFill>
              <a:schemeClr val="hlink"/>
            </a:solidFill>
            <a:ln w="9525">
              <a:solidFill>
                <a:schemeClr val="tx1"/>
              </a:solidFill>
              <a:miter lim="800000"/>
              <a:headEnd/>
              <a:tailEnd/>
            </a:ln>
          </p:spPr>
          <p:txBody>
            <a:bodyPr wrap="none" anchor="ctr"/>
            <a:lstStyle/>
            <a:p>
              <a:endParaRPr lang="sv-SE"/>
            </a:p>
          </p:txBody>
        </p:sp>
        <p:grpSp>
          <p:nvGrpSpPr>
            <p:cNvPr id="3" name="Group 47"/>
            <p:cNvGrpSpPr>
              <a:grpSpLocks/>
            </p:cNvGrpSpPr>
            <p:nvPr/>
          </p:nvGrpSpPr>
          <p:grpSpPr bwMode="auto">
            <a:xfrm>
              <a:off x="1344" y="1440"/>
              <a:ext cx="1008" cy="192"/>
              <a:chOff x="1344" y="1440"/>
              <a:chExt cx="1008" cy="192"/>
            </a:xfrm>
          </p:grpSpPr>
          <p:sp>
            <p:nvSpPr>
              <p:cNvPr id="17435" name="Rectangle 48"/>
              <p:cNvSpPr>
                <a:spLocks noChangeArrowheads="1"/>
              </p:cNvSpPr>
              <p:nvPr/>
            </p:nvSpPr>
            <p:spPr bwMode="auto">
              <a:xfrm>
                <a:off x="2112" y="1440"/>
                <a:ext cx="240" cy="192"/>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7436" name="Rectangle 49"/>
              <p:cNvSpPr>
                <a:spLocks noChangeArrowheads="1"/>
              </p:cNvSpPr>
              <p:nvPr/>
            </p:nvSpPr>
            <p:spPr bwMode="auto">
              <a:xfrm>
                <a:off x="1344" y="1440"/>
                <a:ext cx="240" cy="192"/>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7437" name="AutoShape 50"/>
              <p:cNvSpPr>
                <a:spLocks noChangeArrowheads="1"/>
              </p:cNvSpPr>
              <p:nvPr/>
            </p:nvSpPr>
            <p:spPr bwMode="auto">
              <a:xfrm>
                <a:off x="1728" y="1440"/>
                <a:ext cx="240" cy="192"/>
              </a:xfrm>
              <a:prstGeom prst="flowChartDecision">
                <a:avLst/>
              </a:prstGeom>
              <a:solidFill>
                <a:schemeClr val="bg1"/>
              </a:solidFill>
              <a:ln w="9525">
                <a:solidFill>
                  <a:schemeClr val="tx1"/>
                </a:solidFill>
                <a:miter lim="800000"/>
                <a:headEnd/>
                <a:tailEnd/>
              </a:ln>
            </p:spPr>
            <p:txBody>
              <a:bodyPr wrap="none" anchor="ctr"/>
              <a:lstStyle/>
              <a:p>
                <a:endParaRPr lang="sv-SE"/>
              </a:p>
            </p:txBody>
          </p:sp>
        </p:grpSp>
        <p:sp>
          <p:nvSpPr>
            <p:cNvPr id="17429" name="Line 51"/>
            <p:cNvSpPr>
              <a:spLocks noChangeShapeType="1"/>
            </p:cNvSpPr>
            <p:nvPr/>
          </p:nvSpPr>
          <p:spPr bwMode="auto">
            <a:xfrm>
              <a:off x="1584" y="1536"/>
              <a:ext cx="144" cy="0"/>
            </a:xfrm>
            <a:prstGeom prst="line">
              <a:avLst/>
            </a:prstGeom>
            <a:noFill/>
            <a:ln w="9525">
              <a:solidFill>
                <a:schemeClr val="tx1"/>
              </a:solidFill>
              <a:round/>
              <a:headEnd/>
              <a:tailEnd/>
            </a:ln>
          </p:spPr>
          <p:txBody>
            <a:bodyPr wrap="none" anchor="ctr"/>
            <a:lstStyle/>
            <a:p>
              <a:endParaRPr lang="en-US"/>
            </a:p>
          </p:txBody>
        </p:sp>
        <p:sp>
          <p:nvSpPr>
            <p:cNvPr id="17430" name="Line 52"/>
            <p:cNvSpPr>
              <a:spLocks noChangeShapeType="1"/>
            </p:cNvSpPr>
            <p:nvPr/>
          </p:nvSpPr>
          <p:spPr bwMode="auto">
            <a:xfrm>
              <a:off x="1968" y="1536"/>
              <a:ext cx="144" cy="0"/>
            </a:xfrm>
            <a:prstGeom prst="line">
              <a:avLst/>
            </a:prstGeom>
            <a:noFill/>
            <a:ln w="9525">
              <a:solidFill>
                <a:schemeClr val="tx1"/>
              </a:solidFill>
              <a:round/>
              <a:headEnd/>
              <a:tailEnd/>
            </a:ln>
          </p:spPr>
          <p:txBody>
            <a:bodyPr wrap="none" anchor="ctr"/>
            <a:lstStyle/>
            <a:p>
              <a:endParaRPr lang="en-US"/>
            </a:p>
          </p:txBody>
        </p:sp>
        <p:sp>
          <p:nvSpPr>
            <p:cNvPr id="17431" name="Line 53"/>
            <p:cNvSpPr>
              <a:spLocks noChangeShapeType="1"/>
            </p:cNvSpPr>
            <p:nvPr/>
          </p:nvSpPr>
          <p:spPr bwMode="auto">
            <a:xfrm>
              <a:off x="3984" y="1440"/>
              <a:ext cx="0" cy="528"/>
            </a:xfrm>
            <a:prstGeom prst="line">
              <a:avLst/>
            </a:prstGeom>
            <a:noFill/>
            <a:ln w="9525">
              <a:solidFill>
                <a:schemeClr val="tx1"/>
              </a:solidFill>
              <a:round/>
              <a:headEnd/>
              <a:tailEnd type="triangle" w="med" len="med"/>
            </a:ln>
          </p:spPr>
          <p:txBody>
            <a:bodyPr wrap="none" anchor="ctr"/>
            <a:lstStyle/>
            <a:p>
              <a:endParaRPr lang="en-US"/>
            </a:p>
          </p:txBody>
        </p:sp>
        <p:sp>
          <p:nvSpPr>
            <p:cNvPr id="17432" name="Line 54"/>
            <p:cNvSpPr>
              <a:spLocks noChangeShapeType="1"/>
            </p:cNvSpPr>
            <p:nvPr/>
          </p:nvSpPr>
          <p:spPr bwMode="auto">
            <a:xfrm flipV="1">
              <a:off x="4752" y="1440"/>
              <a:ext cx="0" cy="528"/>
            </a:xfrm>
            <a:prstGeom prst="line">
              <a:avLst/>
            </a:prstGeom>
            <a:noFill/>
            <a:ln w="9525">
              <a:solidFill>
                <a:schemeClr val="tx1"/>
              </a:solidFill>
              <a:round/>
              <a:headEnd/>
              <a:tailEnd type="triangle" w="med" len="med"/>
            </a:ln>
          </p:spPr>
          <p:txBody>
            <a:bodyPr wrap="none" anchor="ctr"/>
            <a:lstStyle/>
            <a:p>
              <a:endParaRPr lang="en-US"/>
            </a:p>
          </p:txBody>
        </p:sp>
        <p:sp>
          <p:nvSpPr>
            <p:cNvPr id="17433" name="Line 55"/>
            <p:cNvSpPr>
              <a:spLocks noChangeShapeType="1"/>
            </p:cNvSpPr>
            <p:nvPr/>
          </p:nvSpPr>
          <p:spPr bwMode="auto">
            <a:xfrm>
              <a:off x="816" y="1344"/>
              <a:ext cx="432" cy="144"/>
            </a:xfrm>
            <a:prstGeom prst="line">
              <a:avLst/>
            </a:prstGeom>
            <a:noFill/>
            <a:ln w="9525">
              <a:solidFill>
                <a:schemeClr val="tx1"/>
              </a:solidFill>
              <a:round/>
              <a:headEnd/>
              <a:tailEnd type="triangle" w="med" len="med"/>
            </a:ln>
          </p:spPr>
          <p:txBody>
            <a:bodyPr wrap="none" anchor="ctr"/>
            <a:lstStyle/>
            <a:p>
              <a:endParaRPr lang="en-US"/>
            </a:p>
          </p:txBody>
        </p:sp>
        <p:sp>
          <p:nvSpPr>
            <p:cNvPr id="17434" name="Line 56"/>
            <p:cNvSpPr>
              <a:spLocks noChangeShapeType="1"/>
            </p:cNvSpPr>
            <p:nvPr/>
          </p:nvSpPr>
          <p:spPr bwMode="auto">
            <a:xfrm>
              <a:off x="1824" y="1728"/>
              <a:ext cx="0" cy="240"/>
            </a:xfrm>
            <a:prstGeom prst="line">
              <a:avLst/>
            </a:prstGeom>
            <a:noFill/>
            <a:ln w="9525">
              <a:solidFill>
                <a:schemeClr val="tx1"/>
              </a:solidFill>
              <a:round/>
              <a:headEnd/>
              <a:tailEnd type="triangle" w="med" len="med"/>
            </a:ln>
          </p:spPr>
          <p:txBody>
            <a:bodyPr wrap="none" anchor="ctr"/>
            <a:lstStyle/>
            <a:p>
              <a:endParaRPr lang="en-US"/>
            </a:p>
          </p:txBody>
        </p:sp>
      </p:grpSp>
      <p:sp>
        <p:nvSpPr>
          <p:cNvPr id="17413" name="Freeform 58"/>
          <p:cNvSpPr>
            <a:spLocks/>
          </p:cNvSpPr>
          <p:nvPr/>
        </p:nvSpPr>
        <p:spPr bwMode="auto">
          <a:xfrm>
            <a:off x="-180975" y="1412875"/>
            <a:ext cx="5364163" cy="1511300"/>
          </a:xfrm>
          <a:custGeom>
            <a:avLst/>
            <a:gdLst>
              <a:gd name="T0" fmla="*/ 2616803 w 1890"/>
              <a:gd name="T1" fmla="*/ 295311 h 696"/>
              <a:gd name="T2" fmla="*/ 1458825 w 1890"/>
              <a:gd name="T3" fmla="*/ 99885 h 696"/>
              <a:gd name="T4" fmla="*/ 428565 w 1890"/>
              <a:gd name="T5" fmla="*/ 492910 h 696"/>
              <a:gd name="T6" fmla="*/ 428565 w 1890"/>
              <a:gd name="T7" fmla="*/ 1281131 h 696"/>
              <a:gd name="T8" fmla="*/ 3002796 w 1890"/>
              <a:gd name="T9" fmla="*/ 1478729 h 696"/>
              <a:gd name="T10" fmla="*/ 5063316 w 1890"/>
              <a:gd name="T11" fmla="*/ 1083533 h 696"/>
              <a:gd name="T12" fmla="*/ 4805041 w 1890"/>
              <a:gd name="T13" fmla="*/ 295311 h 696"/>
              <a:gd name="T14" fmla="*/ 1972536 w 1890"/>
              <a:gd name="T15" fmla="*/ 0 h 696"/>
              <a:gd name="T16" fmla="*/ 0 60000 65536"/>
              <a:gd name="T17" fmla="*/ 0 60000 65536"/>
              <a:gd name="T18" fmla="*/ 0 60000 65536"/>
              <a:gd name="T19" fmla="*/ 0 60000 65536"/>
              <a:gd name="T20" fmla="*/ 0 60000 65536"/>
              <a:gd name="T21" fmla="*/ 0 60000 65536"/>
              <a:gd name="T22" fmla="*/ 0 60000 65536"/>
              <a:gd name="T23" fmla="*/ 0 60000 65536"/>
              <a:gd name="T24" fmla="*/ 0 w 1890"/>
              <a:gd name="T25" fmla="*/ 0 h 696"/>
              <a:gd name="T26" fmla="*/ 1890 w 1890"/>
              <a:gd name="T27" fmla="*/ 696 h 6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0" h="696">
                <a:moveTo>
                  <a:pt x="922" y="136"/>
                </a:moveTo>
                <a:cubicBezTo>
                  <a:pt x="782" y="83"/>
                  <a:pt x="642" y="31"/>
                  <a:pt x="514" y="46"/>
                </a:cubicBezTo>
                <a:cubicBezTo>
                  <a:pt x="386" y="61"/>
                  <a:pt x="211" y="136"/>
                  <a:pt x="151" y="227"/>
                </a:cubicBezTo>
                <a:cubicBezTo>
                  <a:pt x="91" y="318"/>
                  <a:pt x="0" y="514"/>
                  <a:pt x="151" y="590"/>
                </a:cubicBezTo>
                <a:cubicBezTo>
                  <a:pt x="302" y="666"/>
                  <a:pt x="786" y="696"/>
                  <a:pt x="1058" y="681"/>
                </a:cubicBezTo>
                <a:cubicBezTo>
                  <a:pt x="1330" y="666"/>
                  <a:pt x="1678" y="590"/>
                  <a:pt x="1784" y="499"/>
                </a:cubicBezTo>
                <a:cubicBezTo>
                  <a:pt x="1890" y="408"/>
                  <a:pt x="1874" y="219"/>
                  <a:pt x="1693" y="136"/>
                </a:cubicBezTo>
                <a:cubicBezTo>
                  <a:pt x="1512" y="53"/>
                  <a:pt x="861" y="23"/>
                  <a:pt x="695" y="0"/>
                </a:cubicBezTo>
              </a:path>
            </a:pathLst>
          </a:custGeom>
          <a:noFill/>
          <a:ln w="38100">
            <a:solidFill>
              <a:srgbClr val="8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sv-SE" sz="3200" smtClean="0"/>
              <a:t>Entity-Relationship (ER) Model</a:t>
            </a:r>
            <a:endParaRPr lang="en-US" altLang="zh-CN" sz="3200" smtClean="0">
              <a:ea typeface="宋体" pitchFamily="2" charset="-122"/>
            </a:endParaRPr>
          </a:p>
        </p:txBody>
      </p:sp>
      <p:sp>
        <p:nvSpPr>
          <p:cNvPr id="18436" name="Rectangle 3"/>
          <p:cNvSpPr>
            <a:spLocks noGrp="1" noChangeArrowheads="1"/>
          </p:cNvSpPr>
          <p:nvPr>
            <p:ph idx="1"/>
          </p:nvPr>
        </p:nvSpPr>
        <p:spPr/>
        <p:txBody>
          <a:bodyPr/>
          <a:lstStyle/>
          <a:p>
            <a:pPr eaLnBrk="1" hangingPunct="1"/>
            <a:r>
              <a:rPr lang="sv-SE" dirty="0" smtClean="0"/>
              <a:t>High-level conceptual data model</a:t>
            </a:r>
          </a:p>
          <a:p>
            <a:pPr marL="742950" lvl="1" indent="-285750" eaLnBrk="1" hangingPunct="1"/>
            <a:r>
              <a:rPr lang="sv-SE" dirty="0" smtClean="0"/>
              <a:t>An overview of the database</a:t>
            </a:r>
          </a:p>
          <a:p>
            <a:pPr marL="742950" lvl="1" indent="-285750" eaLnBrk="1" hangingPunct="1"/>
            <a:r>
              <a:rPr lang="sv-SE" dirty="0" smtClean="0"/>
              <a:t>Easy to discuss with non-database experts</a:t>
            </a:r>
          </a:p>
          <a:p>
            <a:pPr marL="742950" lvl="1" indent="-285750" eaLnBrk="1" hangingPunct="1"/>
            <a:r>
              <a:rPr lang="sv-SE" dirty="0" smtClean="0"/>
              <a:t>Easy to translate to data model of DBMS</a:t>
            </a:r>
          </a:p>
          <a:p>
            <a:pPr marL="742950" lvl="1" indent="-285750" eaLnBrk="1" hangingPunct="1"/>
            <a:endParaRPr lang="sv-SE" dirty="0" smtClean="0"/>
          </a:p>
        </p:txBody>
      </p:sp>
      <p:sp>
        <p:nvSpPr>
          <p:cNvPr id="18434" name="Footer Placeholder 3"/>
          <p:cNvSpPr>
            <a:spLocks noGrp="1"/>
          </p:cNvSpPr>
          <p:nvPr>
            <p:ph type="ftr" sz="quarter" idx="11"/>
          </p:nvPr>
        </p:nvSpPr>
        <p:spPr>
          <a:noFill/>
        </p:spPr>
        <p:txBody>
          <a:bodyPr/>
          <a:lstStyle/>
          <a:p>
            <a:fld id="{27AC4B7A-B062-4CDE-9720-9B548D618668}" type="slidenum">
              <a:rPr lang="zh-CN" altLang="en-US"/>
              <a:pPr/>
              <a:t>11</a:t>
            </a:fld>
            <a:endParaRPr lang="en-US"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sv-SE" altLang="zh-CN" sz="3200" smtClean="0">
                <a:ea typeface="宋体" pitchFamily="2" charset="-122"/>
              </a:rPr>
              <a:t>Entity and entity type</a:t>
            </a:r>
            <a:endParaRPr lang="en-US" altLang="zh-CN" sz="3200" smtClean="0">
              <a:ea typeface="宋体" pitchFamily="2" charset="-122"/>
            </a:endParaRPr>
          </a:p>
        </p:txBody>
      </p:sp>
      <p:sp>
        <p:nvSpPr>
          <p:cNvPr id="19460" name="Rectangle 3"/>
          <p:cNvSpPr>
            <a:spLocks noGrp="1" noChangeArrowheads="1"/>
          </p:cNvSpPr>
          <p:nvPr>
            <p:ph idx="1"/>
          </p:nvPr>
        </p:nvSpPr>
        <p:spPr>
          <a:xfrm>
            <a:off x="323850" y="1916113"/>
            <a:ext cx="8569325" cy="3032125"/>
          </a:xfrm>
        </p:spPr>
        <p:txBody>
          <a:bodyPr/>
          <a:lstStyle/>
          <a:p>
            <a:pPr eaLnBrk="1" hangingPunct="1">
              <a:lnSpc>
                <a:spcPct val="90000"/>
              </a:lnSpc>
            </a:pPr>
            <a:r>
              <a:rPr lang="en-US" sz="2800" smtClean="0"/>
              <a:t>Entity</a:t>
            </a:r>
            <a:r>
              <a:rPr lang="sv-SE" sz="2800" smtClean="0"/>
              <a:t> – a ”thing” in the real world with an independent existence</a:t>
            </a:r>
          </a:p>
          <a:p>
            <a:pPr eaLnBrk="1" hangingPunct="1">
              <a:lnSpc>
                <a:spcPct val="90000"/>
              </a:lnSpc>
            </a:pPr>
            <a:r>
              <a:rPr lang="sv-SE" sz="2800" smtClean="0"/>
              <a:t>Attributes – properties that describes an entity</a:t>
            </a:r>
          </a:p>
          <a:p>
            <a:pPr eaLnBrk="1" hangingPunct="1">
              <a:lnSpc>
                <a:spcPct val="90000"/>
              </a:lnSpc>
            </a:pPr>
            <a:r>
              <a:rPr lang="sv-SE" sz="2800" smtClean="0"/>
              <a:t>Entity type – a collection of entities that have the same set of attributes</a:t>
            </a:r>
            <a:endParaRPr lang="en-US" altLang="zh-CN" sz="2800" smtClean="0">
              <a:ea typeface="宋体" pitchFamily="2" charset="-122"/>
            </a:endParaRPr>
          </a:p>
        </p:txBody>
      </p:sp>
      <p:sp>
        <p:nvSpPr>
          <p:cNvPr id="19458" name="Footer Placeholder 3"/>
          <p:cNvSpPr>
            <a:spLocks noGrp="1"/>
          </p:cNvSpPr>
          <p:nvPr>
            <p:ph type="ftr" sz="quarter" idx="11"/>
          </p:nvPr>
        </p:nvSpPr>
        <p:spPr>
          <a:noFill/>
        </p:spPr>
        <p:txBody>
          <a:bodyPr/>
          <a:lstStyle/>
          <a:p>
            <a:fld id="{DEF764A4-DDBF-4419-9366-617F25B5036A}" type="slidenum">
              <a:rPr lang="zh-CN" altLang="en-US"/>
              <a:pPr/>
              <a:t>12</a:t>
            </a:fld>
            <a:endParaRPr lang="en-US" altLang="zh-CN"/>
          </a:p>
        </p:txBody>
      </p:sp>
      <p:grpSp>
        <p:nvGrpSpPr>
          <p:cNvPr id="2" name="Group 22"/>
          <p:cNvGrpSpPr>
            <a:grpSpLocks/>
          </p:cNvGrpSpPr>
          <p:nvPr/>
        </p:nvGrpSpPr>
        <p:grpSpPr bwMode="auto">
          <a:xfrm>
            <a:off x="3132138" y="4221163"/>
            <a:ext cx="3124200" cy="1676400"/>
            <a:chOff x="2998" y="2662"/>
            <a:chExt cx="1968" cy="1056"/>
          </a:xfrm>
        </p:grpSpPr>
        <p:sp>
          <p:nvSpPr>
            <p:cNvPr id="19469" name="Rectangle 5"/>
            <p:cNvSpPr>
              <a:spLocks noChangeArrowheads="1"/>
            </p:cNvSpPr>
            <p:nvPr/>
          </p:nvSpPr>
          <p:spPr bwMode="auto">
            <a:xfrm>
              <a:off x="3334" y="3430"/>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19470" name="Oval 9"/>
            <p:cNvSpPr>
              <a:spLocks noChangeArrowheads="1"/>
            </p:cNvSpPr>
            <p:nvPr/>
          </p:nvSpPr>
          <p:spPr bwMode="auto">
            <a:xfrm>
              <a:off x="2998" y="2854"/>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19471" name="Oval 10"/>
            <p:cNvSpPr>
              <a:spLocks noChangeArrowheads="1"/>
            </p:cNvSpPr>
            <p:nvPr/>
          </p:nvSpPr>
          <p:spPr bwMode="auto">
            <a:xfrm>
              <a:off x="3670" y="2662"/>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Model</a:t>
              </a:r>
              <a:endParaRPr lang="en-US" altLang="zh-CN" sz="1400">
                <a:ea typeface="宋体" pitchFamily="2" charset="-122"/>
              </a:endParaRPr>
            </a:p>
          </p:txBody>
        </p:sp>
        <p:sp>
          <p:nvSpPr>
            <p:cNvPr id="19472" name="Oval 11"/>
            <p:cNvSpPr>
              <a:spLocks noChangeArrowheads="1"/>
            </p:cNvSpPr>
            <p:nvPr/>
          </p:nvSpPr>
          <p:spPr bwMode="auto">
            <a:xfrm>
              <a:off x="4150" y="2950"/>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Year</a:t>
              </a:r>
              <a:endParaRPr lang="en-US" altLang="zh-CN" sz="1400">
                <a:ea typeface="宋体" pitchFamily="2" charset="-122"/>
              </a:endParaRPr>
            </a:p>
          </p:txBody>
        </p:sp>
        <p:sp>
          <p:nvSpPr>
            <p:cNvPr id="19473" name="Line 16"/>
            <p:cNvSpPr>
              <a:spLocks noChangeShapeType="1"/>
            </p:cNvSpPr>
            <p:nvPr/>
          </p:nvSpPr>
          <p:spPr bwMode="auto">
            <a:xfrm>
              <a:off x="3430" y="3142"/>
              <a:ext cx="240" cy="288"/>
            </a:xfrm>
            <a:prstGeom prst="line">
              <a:avLst/>
            </a:prstGeom>
            <a:noFill/>
            <a:ln w="9525">
              <a:solidFill>
                <a:schemeClr val="tx1"/>
              </a:solidFill>
              <a:round/>
              <a:headEnd/>
              <a:tailEnd/>
            </a:ln>
          </p:spPr>
          <p:txBody>
            <a:bodyPr/>
            <a:lstStyle/>
            <a:p>
              <a:endParaRPr lang="en-US"/>
            </a:p>
          </p:txBody>
        </p:sp>
        <p:sp>
          <p:nvSpPr>
            <p:cNvPr id="19474" name="Line 17"/>
            <p:cNvSpPr>
              <a:spLocks noChangeShapeType="1"/>
            </p:cNvSpPr>
            <p:nvPr/>
          </p:nvSpPr>
          <p:spPr bwMode="auto">
            <a:xfrm flipH="1">
              <a:off x="3814" y="2902"/>
              <a:ext cx="288" cy="528"/>
            </a:xfrm>
            <a:prstGeom prst="line">
              <a:avLst/>
            </a:prstGeom>
            <a:noFill/>
            <a:ln w="9525">
              <a:solidFill>
                <a:schemeClr val="tx1"/>
              </a:solidFill>
              <a:round/>
              <a:headEnd/>
              <a:tailEnd/>
            </a:ln>
          </p:spPr>
          <p:txBody>
            <a:bodyPr/>
            <a:lstStyle/>
            <a:p>
              <a:endParaRPr lang="en-US"/>
            </a:p>
          </p:txBody>
        </p:sp>
        <p:sp>
          <p:nvSpPr>
            <p:cNvPr id="19475" name="Line 18"/>
            <p:cNvSpPr>
              <a:spLocks noChangeShapeType="1"/>
            </p:cNvSpPr>
            <p:nvPr/>
          </p:nvSpPr>
          <p:spPr bwMode="auto">
            <a:xfrm flipH="1">
              <a:off x="3923" y="3182"/>
              <a:ext cx="528" cy="240"/>
            </a:xfrm>
            <a:prstGeom prst="line">
              <a:avLst/>
            </a:prstGeom>
            <a:noFill/>
            <a:ln w="9525">
              <a:solidFill>
                <a:schemeClr val="tx1"/>
              </a:solidFill>
              <a:round/>
              <a:headEnd/>
              <a:tailEnd/>
            </a:ln>
          </p:spPr>
          <p:txBody>
            <a:bodyPr/>
            <a:lstStyle/>
            <a:p>
              <a:endParaRPr lang="en-US"/>
            </a:p>
          </p:txBody>
        </p:sp>
      </p:grpSp>
      <p:pic>
        <p:nvPicPr>
          <p:cNvPr id="19462" name="Picture 21" descr="j0212957"/>
          <p:cNvPicPr>
            <a:picLocks noChangeAspect="1" noChangeArrowheads="1"/>
          </p:cNvPicPr>
          <p:nvPr/>
        </p:nvPicPr>
        <p:blipFill>
          <a:blip r:embed="rId3" cstate="print"/>
          <a:srcRect/>
          <a:stretch>
            <a:fillRect/>
          </a:stretch>
        </p:blipFill>
        <p:spPr bwMode="auto">
          <a:xfrm>
            <a:off x="900113" y="4941888"/>
            <a:ext cx="1830387" cy="1149350"/>
          </a:xfrm>
          <a:prstGeom prst="rect">
            <a:avLst/>
          </a:prstGeom>
          <a:noFill/>
          <a:ln w="9525">
            <a:noFill/>
            <a:miter lim="800000"/>
            <a:headEnd/>
            <a:tailEnd/>
          </a:ln>
        </p:spPr>
      </p:pic>
      <p:grpSp>
        <p:nvGrpSpPr>
          <p:cNvPr id="3" name="Group 31"/>
          <p:cNvGrpSpPr>
            <a:grpSpLocks/>
          </p:cNvGrpSpPr>
          <p:nvPr/>
        </p:nvGrpSpPr>
        <p:grpSpPr bwMode="auto">
          <a:xfrm>
            <a:off x="5795963" y="5084763"/>
            <a:ext cx="3024187" cy="1117600"/>
            <a:chOff x="3515" y="3377"/>
            <a:chExt cx="1905" cy="704"/>
          </a:xfrm>
        </p:grpSpPr>
        <p:sp>
          <p:nvSpPr>
            <p:cNvPr id="19464" name="Rectangle 25"/>
            <p:cNvSpPr>
              <a:spLocks noChangeArrowheads="1"/>
            </p:cNvSpPr>
            <p:nvPr/>
          </p:nvSpPr>
          <p:spPr bwMode="auto">
            <a:xfrm>
              <a:off x="4038" y="379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19465" name="Oval 26"/>
            <p:cNvSpPr>
              <a:spLocks noChangeArrowheads="1"/>
            </p:cNvSpPr>
            <p:nvPr/>
          </p:nvSpPr>
          <p:spPr bwMode="auto">
            <a:xfrm>
              <a:off x="3515" y="338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19466" name="Oval 27"/>
            <p:cNvSpPr>
              <a:spLocks noChangeArrowheads="1"/>
            </p:cNvSpPr>
            <p:nvPr/>
          </p:nvSpPr>
          <p:spPr bwMode="auto">
            <a:xfrm>
              <a:off x="4604" y="3377"/>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19467" name="Line 28"/>
            <p:cNvSpPr>
              <a:spLocks noChangeShapeType="1"/>
            </p:cNvSpPr>
            <p:nvPr/>
          </p:nvSpPr>
          <p:spPr bwMode="auto">
            <a:xfrm>
              <a:off x="4035" y="3620"/>
              <a:ext cx="206" cy="181"/>
            </a:xfrm>
            <a:prstGeom prst="line">
              <a:avLst/>
            </a:prstGeom>
            <a:noFill/>
            <a:ln w="9525">
              <a:solidFill>
                <a:schemeClr val="tx1"/>
              </a:solidFill>
              <a:round/>
              <a:headEnd/>
              <a:tailEnd/>
            </a:ln>
          </p:spPr>
          <p:txBody>
            <a:bodyPr/>
            <a:lstStyle/>
            <a:p>
              <a:endParaRPr lang="en-US"/>
            </a:p>
          </p:txBody>
        </p:sp>
        <p:sp>
          <p:nvSpPr>
            <p:cNvPr id="19468" name="Line 29"/>
            <p:cNvSpPr>
              <a:spLocks noChangeShapeType="1"/>
            </p:cNvSpPr>
            <p:nvPr/>
          </p:nvSpPr>
          <p:spPr bwMode="auto">
            <a:xfrm flipH="1">
              <a:off x="4534" y="3612"/>
              <a:ext cx="433" cy="181"/>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sv-SE" sz="3200" smtClean="0"/>
              <a:t>Attributes</a:t>
            </a:r>
            <a:endParaRPr lang="en-US" altLang="zh-CN" sz="3200" smtClean="0">
              <a:ea typeface="宋体" pitchFamily="2" charset="-122"/>
            </a:endParaRPr>
          </a:p>
        </p:txBody>
      </p:sp>
      <p:sp>
        <p:nvSpPr>
          <p:cNvPr id="20484" name="Rectangle 3"/>
          <p:cNvSpPr>
            <a:spLocks noGrp="1" noChangeArrowheads="1"/>
          </p:cNvSpPr>
          <p:nvPr>
            <p:ph idx="1"/>
          </p:nvPr>
        </p:nvSpPr>
        <p:spPr>
          <a:xfrm>
            <a:off x="457200" y="1905000"/>
            <a:ext cx="6096000" cy="1676400"/>
          </a:xfrm>
        </p:spPr>
        <p:txBody>
          <a:bodyPr/>
          <a:lstStyle/>
          <a:p>
            <a:pPr eaLnBrk="1" hangingPunct="1">
              <a:lnSpc>
                <a:spcPct val="90000"/>
              </a:lnSpc>
            </a:pPr>
            <a:r>
              <a:rPr lang="sv-SE" sz="2800" smtClean="0"/>
              <a:t>Simple vs composite</a:t>
            </a:r>
          </a:p>
          <a:p>
            <a:pPr eaLnBrk="1" hangingPunct="1">
              <a:lnSpc>
                <a:spcPct val="90000"/>
              </a:lnSpc>
            </a:pPr>
            <a:r>
              <a:rPr lang="sv-SE" sz="2800" smtClean="0"/>
              <a:t>Single-valued vs multivalued</a:t>
            </a:r>
          </a:p>
          <a:p>
            <a:pPr eaLnBrk="1" hangingPunct="1">
              <a:lnSpc>
                <a:spcPct val="90000"/>
              </a:lnSpc>
            </a:pPr>
            <a:r>
              <a:rPr lang="sv-SE" sz="2800" smtClean="0"/>
              <a:t>Stored vs derived</a:t>
            </a:r>
            <a:endParaRPr lang="en-US" altLang="zh-CN" sz="2800" smtClean="0">
              <a:ea typeface="宋体" pitchFamily="2" charset="-122"/>
            </a:endParaRPr>
          </a:p>
        </p:txBody>
      </p:sp>
      <p:sp>
        <p:nvSpPr>
          <p:cNvPr id="20482" name="Footer Placeholder 3"/>
          <p:cNvSpPr>
            <a:spLocks noGrp="1"/>
          </p:cNvSpPr>
          <p:nvPr>
            <p:ph type="ftr" sz="quarter" idx="11"/>
          </p:nvPr>
        </p:nvSpPr>
        <p:spPr>
          <a:noFill/>
        </p:spPr>
        <p:txBody>
          <a:bodyPr/>
          <a:lstStyle/>
          <a:p>
            <a:fld id="{B1645FFE-A337-47D2-A407-23AAF09A1A9B}" type="slidenum">
              <a:rPr lang="zh-CN" altLang="en-US"/>
              <a:pPr/>
              <a:t>13</a:t>
            </a:fld>
            <a:endParaRPr lang="en-US" altLang="zh-CN"/>
          </a:p>
        </p:txBody>
      </p:sp>
      <p:grpSp>
        <p:nvGrpSpPr>
          <p:cNvPr id="2" name="Group 33"/>
          <p:cNvGrpSpPr>
            <a:grpSpLocks/>
          </p:cNvGrpSpPr>
          <p:nvPr/>
        </p:nvGrpSpPr>
        <p:grpSpPr bwMode="auto">
          <a:xfrm>
            <a:off x="1547813" y="3716338"/>
            <a:ext cx="4827587" cy="2209800"/>
            <a:chOff x="975" y="2251"/>
            <a:chExt cx="3041" cy="1392"/>
          </a:xfrm>
        </p:grpSpPr>
        <p:sp>
          <p:nvSpPr>
            <p:cNvPr id="20486" name="Rectangle 4"/>
            <p:cNvSpPr>
              <a:spLocks noChangeArrowheads="1"/>
            </p:cNvSpPr>
            <p:nvPr/>
          </p:nvSpPr>
          <p:spPr bwMode="auto">
            <a:xfrm>
              <a:off x="2079" y="316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0487" name="Oval 7"/>
            <p:cNvSpPr>
              <a:spLocks noChangeArrowheads="1"/>
            </p:cNvSpPr>
            <p:nvPr/>
          </p:nvSpPr>
          <p:spPr bwMode="auto">
            <a:xfrm>
              <a:off x="975" y="287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0488" name="Oval 8"/>
            <p:cNvSpPr>
              <a:spLocks noChangeArrowheads="1"/>
            </p:cNvSpPr>
            <p:nvPr/>
          </p:nvSpPr>
          <p:spPr bwMode="auto">
            <a:xfrm>
              <a:off x="1551" y="2539"/>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20489" name="Line 14"/>
            <p:cNvSpPr>
              <a:spLocks noChangeShapeType="1"/>
            </p:cNvSpPr>
            <p:nvPr/>
          </p:nvSpPr>
          <p:spPr bwMode="auto">
            <a:xfrm>
              <a:off x="1791" y="3115"/>
              <a:ext cx="288" cy="96"/>
            </a:xfrm>
            <a:prstGeom prst="line">
              <a:avLst/>
            </a:prstGeom>
            <a:noFill/>
            <a:ln w="9525">
              <a:solidFill>
                <a:schemeClr val="tx1"/>
              </a:solidFill>
              <a:round/>
              <a:headEnd/>
              <a:tailEnd/>
            </a:ln>
          </p:spPr>
          <p:txBody>
            <a:bodyPr/>
            <a:lstStyle/>
            <a:p>
              <a:endParaRPr lang="en-US"/>
            </a:p>
          </p:txBody>
        </p:sp>
        <p:sp>
          <p:nvSpPr>
            <p:cNvPr id="20490" name="Line 15"/>
            <p:cNvSpPr>
              <a:spLocks noChangeShapeType="1"/>
            </p:cNvSpPr>
            <p:nvPr/>
          </p:nvSpPr>
          <p:spPr bwMode="auto">
            <a:xfrm>
              <a:off x="2031" y="2779"/>
              <a:ext cx="432" cy="384"/>
            </a:xfrm>
            <a:prstGeom prst="line">
              <a:avLst/>
            </a:prstGeom>
            <a:noFill/>
            <a:ln w="9525">
              <a:solidFill>
                <a:schemeClr val="tx1"/>
              </a:solidFill>
              <a:round/>
              <a:headEnd/>
              <a:tailEnd/>
            </a:ln>
          </p:spPr>
          <p:txBody>
            <a:bodyPr/>
            <a:lstStyle/>
            <a:p>
              <a:endParaRPr lang="en-US"/>
            </a:p>
          </p:txBody>
        </p:sp>
        <p:sp>
          <p:nvSpPr>
            <p:cNvPr id="20491" name="Oval 21"/>
            <p:cNvSpPr>
              <a:spLocks noChangeArrowheads="1"/>
            </p:cNvSpPr>
            <p:nvPr/>
          </p:nvSpPr>
          <p:spPr bwMode="auto">
            <a:xfrm>
              <a:off x="1071" y="3403"/>
              <a:ext cx="816" cy="240"/>
            </a:xfrm>
            <a:prstGeom prst="ellipse">
              <a:avLst/>
            </a:prstGeom>
            <a:solidFill>
              <a:schemeClr val="bg1"/>
            </a:solidFill>
            <a:ln w="9525">
              <a:solidFill>
                <a:schemeClr val="tx1"/>
              </a:solidFill>
              <a:prstDash val="dash"/>
              <a:round/>
              <a:headEnd/>
              <a:tailEnd/>
            </a:ln>
          </p:spPr>
          <p:txBody>
            <a:bodyPr wrap="none" anchor="ctr"/>
            <a:lstStyle/>
            <a:p>
              <a:pPr algn="ctr" eaLnBrk="0" hangingPunct="0"/>
              <a:r>
                <a:rPr lang="sv-SE" sz="1400"/>
                <a:t>Age</a:t>
              </a:r>
              <a:endParaRPr lang="en-US" altLang="zh-CN" sz="1400">
                <a:ea typeface="宋体" pitchFamily="2" charset="-122"/>
              </a:endParaRPr>
            </a:p>
          </p:txBody>
        </p:sp>
        <p:sp>
          <p:nvSpPr>
            <p:cNvPr id="20492" name="Line 22"/>
            <p:cNvSpPr>
              <a:spLocks noChangeShapeType="1"/>
            </p:cNvSpPr>
            <p:nvPr/>
          </p:nvSpPr>
          <p:spPr bwMode="auto">
            <a:xfrm flipV="1">
              <a:off x="1743" y="3307"/>
              <a:ext cx="336" cy="96"/>
            </a:xfrm>
            <a:prstGeom prst="line">
              <a:avLst/>
            </a:prstGeom>
            <a:noFill/>
            <a:ln w="9525">
              <a:solidFill>
                <a:schemeClr val="tx1"/>
              </a:solidFill>
              <a:round/>
              <a:headEnd/>
              <a:tailEnd/>
            </a:ln>
          </p:spPr>
          <p:txBody>
            <a:bodyPr/>
            <a:lstStyle/>
            <a:p>
              <a:endParaRPr lang="en-US"/>
            </a:p>
          </p:txBody>
        </p:sp>
        <p:sp>
          <p:nvSpPr>
            <p:cNvPr id="20493" name="Oval 23"/>
            <p:cNvSpPr>
              <a:spLocks noChangeArrowheads="1"/>
            </p:cNvSpPr>
            <p:nvPr/>
          </p:nvSpPr>
          <p:spPr bwMode="auto">
            <a:xfrm>
              <a:off x="2511" y="2683"/>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Address</a:t>
              </a:r>
              <a:endParaRPr lang="en-US" altLang="zh-CN" sz="1400">
                <a:ea typeface="宋体" pitchFamily="2" charset="-122"/>
              </a:endParaRPr>
            </a:p>
          </p:txBody>
        </p:sp>
        <p:sp>
          <p:nvSpPr>
            <p:cNvPr id="20494" name="Oval 24"/>
            <p:cNvSpPr>
              <a:spLocks noChangeArrowheads="1"/>
            </p:cNvSpPr>
            <p:nvPr/>
          </p:nvSpPr>
          <p:spPr bwMode="auto">
            <a:xfrm>
              <a:off x="3135" y="2299"/>
              <a:ext cx="576" cy="192"/>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City</a:t>
              </a:r>
              <a:endParaRPr lang="en-US" altLang="zh-CN" sz="1400">
                <a:ea typeface="宋体" pitchFamily="2" charset="-122"/>
              </a:endParaRPr>
            </a:p>
          </p:txBody>
        </p:sp>
        <p:sp>
          <p:nvSpPr>
            <p:cNvPr id="20495" name="Oval 25"/>
            <p:cNvSpPr>
              <a:spLocks noChangeArrowheads="1"/>
            </p:cNvSpPr>
            <p:nvPr/>
          </p:nvSpPr>
          <p:spPr bwMode="auto">
            <a:xfrm>
              <a:off x="2511" y="2251"/>
              <a:ext cx="528" cy="192"/>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Street</a:t>
              </a:r>
              <a:endParaRPr lang="en-US" altLang="zh-CN" sz="1400">
                <a:ea typeface="宋体" pitchFamily="2" charset="-122"/>
              </a:endParaRPr>
            </a:p>
          </p:txBody>
        </p:sp>
        <p:sp>
          <p:nvSpPr>
            <p:cNvPr id="20496" name="Oval 26"/>
            <p:cNvSpPr>
              <a:spLocks noChangeArrowheads="1"/>
            </p:cNvSpPr>
            <p:nvPr/>
          </p:nvSpPr>
          <p:spPr bwMode="auto">
            <a:xfrm>
              <a:off x="3152" y="3203"/>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PhoneNumber</a:t>
              </a:r>
              <a:endParaRPr lang="en-US" altLang="zh-CN" sz="1400">
                <a:ea typeface="宋体" pitchFamily="2" charset="-122"/>
              </a:endParaRPr>
            </a:p>
          </p:txBody>
        </p:sp>
        <p:sp>
          <p:nvSpPr>
            <p:cNvPr id="20497" name="Line 27"/>
            <p:cNvSpPr>
              <a:spLocks noChangeShapeType="1"/>
            </p:cNvSpPr>
            <p:nvPr/>
          </p:nvSpPr>
          <p:spPr bwMode="auto">
            <a:xfrm flipH="1">
              <a:off x="2991" y="2491"/>
              <a:ext cx="432" cy="192"/>
            </a:xfrm>
            <a:prstGeom prst="line">
              <a:avLst/>
            </a:prstGeom>
            <a:noFill/>
            <a:ln w="9525">
              <a:solidFill>
                <a:schemeClr val="tx1"/>
              </a:solidFill>
              <a:round/>
              <a:headEnd/>
              <a:tailEnd/>
            </a:ln>
          </p:spPr>
          <p:txBody>
            <a:bodyPr/>
            <a:lstStyle/>
            <a:p>
              <a:endParaRPr lang="en-US"/>
            </a:p>
          </p:txBody>
        </p:sp>
        <p:sp>
          <p:nvSpPr>
            <p:cNvPr id="20498" name="Line 28"/>
            <p:cNvSpPr>
              <a:spLocks noChangeShapeType="1"/>
            </p:cNvSpPr>
            <p:nvPr/>
          </p:nvSpPr>
          <p:spPr bwMode="auto">
            <a:xfrm>
              <a:off x="2751" y="2443"/>
              <a:ext cx="144" cy="240"/>
            </a:xfrm>
            <a:prstGeom prst="line">
              <a:avLst/>
            </a:prstGeom>
            <a:noFill/>
            <a:ln w="9525">
              <a:solidFill>
                <a:schemeClr val="tx1"/>
              </a:solidFill>
              <a:round/>
              <a:headEnd/>
              <a:tailEnd/>
            </a:ln>
          </p:spPr>
          <p:txBody>
            <a:bodyPr/>
            <a:lstStyle/>
            <a:p>
              <a:endParaRPr lang="en-US"/>
            </a:p>
          </p:txBody>
        </p:sp>
        <p:sp>
          <p:nvSpPr>
            <p:cNvPr id="20499" name="Line 29"/>
            <p:cNvSpPr>
              <a:spLocks noChangeShapeType="1"/>
            </p:cNvSpPr>
            <p:nvPr/>
          </p:nvSpPr>
          <p:spPr bwMode="auto">
            <a:xfrm flipH="1">
              <a:off x="2607" y="2923"/>
              <a:ext cx="288" cy="240"/>
            </a:xfrm>
            <a:prstGeom prst="line">
              <a:avLst/>
            </a:prstGeom>
            <a:noFill/>
            <a:ln w="9525">
              <a:solidFill>
                <a:schemeClr val="tx1"/>
              </a:solidFill>
              <a:round/>
              <a:headEnd/>
              <a:tailEnd/>
            </a:ln>
          </p:spPr>
          <p:txBody>
            <a:bodyPr/>
            <a:lstStyle/>
            <a:p>
              <a:endParaRPr lang="en-US"/>
            </a:p>
          </p:txBody>
        </p:sp>
        <p:sp>
          <p:nvSpPr>
            <p:cNvPr id="20500" name="Oval 30"/>
            <p:cNvSpPr>
              <a:spLocks noChangeArrowheads="1"/>
            </p:cNvSpPr>
            <p:nvPr/>
          </p:nvSpPr>
          <p:spPr bwMode="auto">
            <a:xfrm>
              <a:off x="3104" y="3155"/>
              <a:ext cx="912" cy="336"/>
            </a:xfrm>
            <a:prstGeom prst="ellipse">
              <a:avLst/>
            </a:prstGeom>
            <a:noFill/>
            <a:ln w="9525">
              <a:solidFill>
                <a:schemeClr val="tx1"/>
              </a:solidFill>
              <a:round/>
              <a:headEnd/>
              <a:tailEnd/>
            </a:ln>
          </p:spPr>
          <p:txBody>
            <a:bodyPr wrap="none" anchor="ctr"/>
            <a:lstStyle/>
            <a:p>
              <a:endParaRPr lang="sv-SE"/>
            </a:p>
          </p:txBody>
        </p:sp>
        <p:sp>
          <p:nvSpPr>
            <p:cNvPr id="20501" name="Line 31"/>
            <p:cNvSpPr>
              <a:spLocks noChangeShapeType="1"/>
            </p:cNvSpPr>
            <p:nvPr/>
          </p:nvSpPr>
          <p:spPr bwMode="auto">
            <a:xfrm>
              <a:off x="2880" y="3294"/>
              <a:ext cx="227"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sv-SE" sz="3200" smtClean="0"/>
              <a:t>Constraints on attributes</a:t>
            </a:r>
            <a:endParaRPr lang="en-US" altLang="zh-CN" sz="3200" smtClean="0">
              <a:ea typeface="宋体" pitchFamily="2" charset="-122"/>
            </a:endParaRPr>
          </a:p>
        </p:txBody>
      </p:sp>
      <p:sp>
        <p:nvSpPr>
          <p:cNvPr id="21508" name="Rectangle 3"/>
          <p:cNvSpPr>
            <a:spLocks noGrp="1" noChangeArrowheads="1"/>
          </p:cNvSpPr>
          <p:nvPr>
            <p:ph idx="1"/>
          </p:nvPr>
        </p:nvSpPr>
        <p:spPr>
          <a:xfrm>
            <a:off x="457200" y="1905000"/>
            <a:ext cx="6096000" cy="1676400"/>
          </a:xfrm>
        </p:spPr>
        <p:txBody>
          <a:bodyPr/>
          <a:lstStyle/>
          <a:p>
            <a:pPr eaLnBrk="1" hangingPunct="1">
              <a:lnSpc>
                <a:spcPct val="90000"/>
              </a:lnSpc>
            </a:pPr>
            <a:r>
              <a:rPr lang="sv-SE" sz="2800" smtClean="0"/>
              <a:t>Value sets (domains) of attributes</a:t>
            </a:r>
          </a:p>
          <a:p>
            <a:pPr eaLnBrk="1" hangingPunct="1">
              <a:lnSpc>
                <a:spcPct val="90000"/>
              </a:lnSpc>
            </a:pPr>
            <a:r>
              <a:rPr lang="sv-SE" sz="2800" smtClean="0"/>
              <a:t>Key attributes</a:t>
            </a:r>
            <a:endParaRPr lang="en-US" altLang="zh-CN" sz="2800" smtClean="0">
              <a:ea typeface="宋体" pitchFamily="2" charset="-122"/>
            </a:endParaRPr>
          </a:p>
        </p:txBody>
      </p:sp>
      <p:sp>
        <p:nvSpPr>
          <p:cNvPr id="21506" name="Footer Placeholder 3"/>
          <p:cNvSpPr>
            <a:spLocks noGrp="1"/>
          </p:cNvSpPr>
          <p:nvPr>
            <p:ph type="ftr" sz="quarter" idx="11"/>
          </p:nvPr>
        </p:nvSpPr>
        <p:spPr>
          <a:noFill/>
        </p:spPr>
        <p:txBody>
          <a:bodyPr/>
          <a:lstStyle/>
          <a:p>
            <a:fld id="{6301683A-18B2-4ED9-B889-968B8AC0F975}" type="slidenum">
              <a:rPr lang="zh-CN" altLang="en-US"/>
              <a:pPr/>
              <a:t>14</a:t>
            </a:fld>
            <a:endParaRPr lang="en-US" altLang="zh-CN"/>
          </a:p>
        </p:txBody>
      </p:sp>
      <p:grpSp>
        <p:nvGrpSpPr>
          <p:cNvPr id="2" name="Group 32"/>
          <p:cNvGrpSpPr>
            <a:grpSpLocks/>
          </p:cNvGrpSpPr>
          <p:nvPr/>
        </p:nvGrpSpPr>
        <p:grpSpPr bwMode="auto">
          <a:xfrm>
            <a:off x="2051050" y="3284538"/>
            <a:ext cx="4827588" cy="2209800"/>
            <a:chOff x="975" y="2251"/>
            <a:chExt cx="3041" cy="1392"/>
          </a:xfrm>
        </p:grpSpPr>
        <p:sp>
          <p:nvSpPr>
            <p:cNvPr id="21510" name="Rectangle 33"/>
            <p:cNvSpPr>
              <a:spLocks noChangeArrowheads="1"/>
            </p:cNvSpPr>
            <p:nvPr/>
          </p:nvSpPr>
          <p:spPr bwMode="auto">
            <a:xfrm>
              <a:off x="2079" y="316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1511" name="Oval 34"/>
            <p:cNvSpPr>
              <a:spLocks noChangeArrowheads="1"/>
            </p:cNvSpPr>
            <p:nvPr/>
          </p:nvSpPr>
          <p:spPr bwMode="auto">
            <a:xfrm>
              <a:off x="975" y="287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1512" name="Oval 35"/>
            <p:cNvSpPr>
              <a:spLocks noChangeArrowheads="1"/>
            </p:cNvSpPr>
            <p:nvPr/>
          </p:nvSpPr>
          <p:spPr bwMode="auto">
            <a:xfrm>
              <a:off x="1551" y="2539"/>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21513" name="Line 36"/>
            <p:cNvSpPr>
              <a:spLocks noChangeShapeType="1"/>
            </p:cNvSpPr>
            <p:nvPr/>
          </p:nvSpPr>
          <p:spPr bwMode="auto">
            <a:xfrm>
              <a:off x="1791" y="3115"/>
              <a:ext cx="288" cy="96"/>
            </a:xfrm>
            <a:prstGeom prst="line">
              <a:avLst/>
            </a:prstGeom>
            <a:noFill/>
            <a:ln w="9525">
              <a:solidFill>
                <a:schemeClr val="tx1"/>
              </a:solidFill>
              <a:round/>
              <a:headEnd/>
              <a:tailEnd/>
            </a:ln>
          </p:spPr>
          <p:txBody>
            <a:bodyPr/>
            <a:lstStyle/>
            <a:p>
              <a:endParaRPr lang="en-US"/>
            </a:p>
          </p:txBody>
        </p:sp>
        <p:sp>
          <p:nvSpPr>
            <p:cNvPr id="21514" name="Line 37"/>
            <p:cNvSpPr>
              <a:spLocks noChangeShapeType="1"/>
            </p:cNvSpPr>
            <p:nvPr/>
          </p:nvSpPr>
          <p:spPr bwMode="auto">
            <a:xfrm>
              <a:off x="2031" y="2779"/>
              <a:ext cx="432" cy="384"/>
            </a:xfrm>
            <a:prstGeom prst="line">
              <a:avLst/>
            </a:prstGeom>
            <a:noFill/>
            <a:ln w="9525">
              <a:solidFill>
                <a:schemeClr val="tx1"/>
              </a:solidFill>
              <a:round/>
              <a:headEnd/>
              <a:tailEnd/>
            </a:ln>
          </p:spPr>
          <p:txBody>
            <a:bodyPr/>
            <a:lstStyle/>
            <a:p>
              <a:endParaRPr lang="en-US"/>
            </a:p>
          </p:txBody>
        </p:sp>
        <p:sp>
          <p:nvSpPr>
            <p:cNvPr id="21515" name="Oval 38"/>
            <p:cNvSpPr>
              <a:spLocks noChangeArrowheads="1"/>
            </p:cNvSpPr>
            <p:nvPr/>
          </p:nvSpPr>
          <p:spPr bwMode="auto">
            <a:xfrm>
              <a:off x="1071" y="3403"/>
              <a:ext cx="816" cy="240"/>
            </a:xfrm>
            <a:prstGeom prst="ellipse">
              <a:avLst/>
            </a:prstGeom>
            <a:solidFill>
              <a:schemeClr val="bg1"/>
            </a:solidFill>
            <a:ln w="9525">
              <a:solidFill>
                <a:schemeClr val="tx1"/>
              </a:solidFill>
              <a:prstDash val="dash"/>
              <a:round/>
              <a:headEnd/>
              <a:tailEnd/>
            </a:ln>
          </p:spPr>
          <p:txBody>
            <a:bodyPr wrap="none" anchor="ctr"/>
            <a:lstStyle/>
            <a:p>
              <a:pPr algn="ctr" eaLnBrk="0" hangingPunct="0"/>
              <a:r>
                <a:rPr lang="sv-SE" sz="1400"/>
                <a:t>Age</a:t>
              </a:r>
              <a:endParaRPr lang="en-US" altLang="zh-CN" sz="1400">
                <a:ea typeface="宋体" pitchFamily="2" charset="-122"/>
              </a:endParaRPr>
            </a:p>
          </p:txBody>
        </p:sp>
        <p:sp>
          <p:nvSpPr>
            <p:cNvPr id="21516" name="Line 39"/>
            <p:cNvSpPr>
              <a:spLocks noChangeShapeType="1"/>
            </p:cNvSpPr>
            <p:nvPr/>
          </p:nvSpPr>
          <p:spPr bwMode="auto">
            <a:xfrm flipV="1">
              <a:off x="1743" y="3307"/>
              <a:ext cx="336" cy="96"/>
            </a:xfrm>
            <a:prstGeom prst="line">
              <a:avLst/>
            </a:prstGeom>
            <a:noFill/>
            <a:ln w="9525">
              <a:solidFill>
                <a:schemeClr val="tx1"/>
              </a:solidFill>
              <a:round/>
              <a:headEnd/>
              <a:tailEnd/>
            </a:ln>
          </p:spPr>
          <p:txBody>
            <a:bodyPr/>
            <a:lstStyle/>
            <a:p>
              <a:endParaRPr lang="en-US"/>
            </a:p>
          </p:txBody>
        </p:sp>
        <p:sp>
          <p:nvSpPr>
            <p:cNvPr id="21517" name="Oval 40"/>
            <p:cNvSpPr>
              <a:spLocks noChangeArrowheads="1"/>
            </p:cNvSpPr>
            <p:nvPr/>
          </p:nvSpPr>
          <p:spPr bwMode="auto">
            <a:xfrm>
              <a:off x="2511" y="2683"/>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Address</a:t>
              </a:r>
              <a:endParaRPr lang="en-US" altLang="zh-CN" sz="1400">
                <a:ea typeface="宋体" pitchFamily="2" charset="-122"/>
              </a:endParaRPr>
            </a:p>
          </p:txBody>
        </p:sp>
        <p:sp>
          <p:nvSpPr>
            <p:cNvPr id="21518" name="Oval 41"/>
            <p:cNvSpPr>
              <a:spLocks noChangeArrowheads="1"/>
            </p:cNvSpPr>
            <p:nvPr/>
          </p:nvSpPr>
          <p:spPr bwMode="auto">
            <a:xfrm>
              <a:off x="3135" y="2299"/>
              <a:ext cx="576" cy="192"/>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City</a:t>
              </a:r>
              <a:endParaRPr lang="en-US" altLang="zh-CN" sz="1400">
                <a:ea typeface="宋体" pitchFamily="2" charset="-122"/>
              </a:endParaRPr>
            </a:p>
          </p:txBody>
        </p:sp>
        <p:sp>
          <p:nvSpPr>
            <p:cNvPr id="21519" name="Oval 42"/>
            <p:cNvSpPr>
              <a:spLocks noChangeArrowheads="1"/>
            </p:cNvSpPr>
            <p:nvPr/>
          </p:nvSpPr>
          <p:spPr bwMode="auto">
            <a:xfrm>
              <a:off x="2511" y="2251"/>
              <a:ext cx="528" cy="192"/>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Street</a:t>
              </a:r>
              <a:endParaRPr lang="en-US" altLang="zh-CN" sz="1400">
                <a:ea typeface="宋体" pitchFamily="2" charset="-122"/>
              </a:endParaRPr>
            </a:p>
          </p:txBody>
        </p:sp>
        <p:sp>
          <p:nvSpPr>
            <p:cNvPr id="21520" name="Oval 43"/>
            <p:cNvSpPr>
              <a:spLocks noChangeArrowheads="1"/>
            </p:cNvSpPr>
            <p:nvPr/>
          </p:nvSpPr>
          <p:spPr bwMode="auto">
            <a:xfrm>
              <a:off x="3152" y="3203"/>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PhoneNumber</a:t>
              </a:r>
              <a:endParaRPr lang="en-US" altLang="zh-CN" sz="1400">
                <a:ea typeface="宋体" pitchFamily="2" charset="-122"/>
              </a:endParaRPr>
            </a:p>
          </p:txBody>
        </p:sp>
        <p:sp>
          <p:nvSpPr>
            <p:cNvPr id="21521" name="Line 44"/>
            <p:cNvSpPr>
              <a:spLocks noChangeShapeType="1"/>
            </p:cNvSpPr>
            <p:nvPr/>
          </p:nvSpPr>
          <p:spPr bwMode="auto">
            <a:xfrm flipH="1">
              <a:off x="2991" y="2491"/>
              <a:ext cx="432" cy="192"/>
            </a:xfrm>
            <a:prstGeom prst="line">
              <a:avLst/>
            </a:prstGeom>
            <a:noFill/>
            <a:ln w="9525">
              <a:solidFill>
                <a:schemeClr val="tx1"/>
              </a:solidFill>
              <a:round/>
              <a:headEnd/>
              <a:tailEnd/>
            </a:ln>
          </p:spPr>
          <p:txBody>
            <a:bodyPr/>
            <a:lstStyle/>
            <a:p>
              <a:endParaRPr lang="en-US"/>
            </a:p>
          </p:txBody>
        </p:sp>
        <p:sp>
          <p:nvSpPr>
            <p:cNvPr id="21522" name="Line 45"/>
            <p:cNvSpPr>
              <a:spLocks noChangeShapeType="1"/>
            </p:cNvSpPr>
            <p:nvPr/>
          </p:nvSpPr>
          <p:spPr bwMode="auto">
            <a:xfrm>
              <a:off x="2751" y="2443"/>
              <a:ext cx="144" cy="240"/>
            </a:xfrm>
            <a:prstGeom prst="line">
              <a:avLst/>
            </a:prstGeom>
            <a:noFill/>
            <a:ln w="9525">
              <a:solidFill>
                <a:schemeClr val="tx1"/>
              </a:solidFill>
              <a:round/>
              <a:headEnd/>
              <a:tailEnd/>
            </a:ln>
          </p:spPr>
          <p:txBody>
            <a:bodyPr/>
            <a:lstStyle/>
            <a:p>
              <a:endParaRPr lang="en-US"/>
            </a:p>
          </p:txBody>
        </p:sp>
        <p:sp>
          <p:nvSpPr>
            <p:cNvPr id="21523" name="Line 46"/>
            <p:cNvSpPr>
              <a:spLocks noChangeShapeType="1"/>
            </p:cNvSpPr>
            <p:nvPr/>
          </p:nvSpPr>
          <p:spPr bwMode="auto">
            <a:xfrm flipH="1">
              <a:off x="2607" y="2923"/>
              <a:ext cx="288" cy="240"/>
            </a:xfrm>
            <a:prstGeom prst="line">
              <a:avLst/>
            </a:prstGeom>
            <a:noFill/>
            <a:ln w="9525">
              <a:solidFill>
                <a:schemeClr val="tx1"/>
              </a:solidFill>
              <a:round/>
              <a:headEnd/>
              <a:tailEnd/>
            </a:ln>
          </p:spPr>
          <p:txBody>
            <a:bodyPr/>
            <a:lstStyle/>
            <a:p>
              <a:endParaRPr lang="en-US"/>
            </a:p>
          </p:txBody>
        </p:sp>
        <p:sp>
          <p:nvSpPr>
            <p:cNvPr id="21524" name="Oval 47"/>
            <p:cNvSpPr>
              <a:spLocks noChangeArrowheads="1"/>
            </p:cNvSpPr>
            <p:nvPr/>
          </p:nvSpPr>
          <p:spPr bwMode="auto">
            <a:xfrm>
              <a:off x="3104" y="3155"/>
              <a:ext cx="912" cy="336"/>
            </a:xfrm>
            <a:prstGeom prst="ellipse">
              <a:avLst/>
            </a:prstGeom>
            <a:noFill/>
            <a:ln w="9525">
              <a:solidFill>
                <a:schemeClr val="tx1"/>
              </a:solidFill>
              <a:round/>
              <a:headEnd/>
              <a:tailEnd/>
            </a:ln>
          </p:spPr>
          <p:txBody>
            <a:bodyPr wrap="none" anchor="ctr"/>
            <a:lstStyle/>
            <a:p>
              <a:endParaRPr lang="sv-SE"/>
            </a:p>
          </p:txBody>
        </p:sp>
        <p:sp>
          <p:nvSpPr>
            <p:cNvPr id="21525" name="Line 48"/>
            <p:cNvSpPr>
              <a:spLocks noChangeShapeType="1"/>
            </p:cNvSpPr>
            <p:nvPr/>
          </p:nvSpPr>
          <p:spPr bwMode="auto">
            <a:xfrm>
              <a:off x="2880" y="3294"/>
              <a:ext cx="227"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sv-SE" sz="3200" smtClean="0"/>
              <a:t>Relationship type</a:t>
            </a:r>
            <a:endParaRPr lang="en-US" altLang="zh-CN" sz="3200" smtClean="0">
              <a:ea typeface="宋体" pitchFamily="2" charset="-122"/>
            </a:endParaRPr>
          </a:p>
        </p:txBody>
      </p:sp>
      <p:sp>
        <p:nvSpPr>
          <p:cNvPr id="22532" name="Rectangle 3"/>
          <p:cNvSpPr>
            <a:spLocks noGrp="1" noChangeArrowheads="1"/>
          </p:cNvSpPr>
          <p:nvPr>
            <p:ph idx="1"/>
          </p:nvPr>
        </p:nvSpPr>
        <p:spPr>
          <a:xfrm>
            <a:off x="323850" y="1916113"/>
            <a:ext cx="8569325" cy="2305050"/>
          </a:xfrm>
        </p:spPr>
        <p:txBody>
          <a:bodyPr/>
          <a:lstStyle/>
          <a:p>
            <a:pPr eaLnBrk="1" hangingPunct="1"/>
            <a:r>
              <a:rPr lang="sv-SE" sz="2800" smtClean="0"/>
              <a:t>Relationship type – association among entity types</a:t>
            </a:r>
            <a:endParaRPr lang="en-US" altLang="zh-CN" sz="2800" smtClean="0">
              <a:ea typeface="宋体" pitchFamily="2" charset="-122"/>
            </a:endParaRPr>
          </a:p>
        </p:txBody>
      </p:sp>
      <p:sp>
        <p:nvSpPr>
          <p:cNvPr id="22530" name="Footer Placeholder 3"/>
          <p:cNvSpPr>
            <a:spLocks noGrp="1"/>
          </p:cNvSpPr>
          <p:nvPr>
            <p:ph type="ftr" sz="quarter" idx="11"/>
          </p:nvPr>
        </p:nvSpPr>
        <p:spPr>
          <a:noFill/>
        </p:spPr>
        <p:txBody>
          <a:bodyPr/>
          <a:lstStyle/>
          <a:p>
            <a:fld id="{9C880170-EEED-4EDC-8B45-1F5FD425F37C}" type="slidenum">
              <a:rPr lang="zh-CN" altLang="en-US"/>
              <a:pPr/>
              <a:t>15</a:t>
            </a:fld>
            <a:endParaRPr lang="en-US" altLang="zh-CN"/>
          </a:p>
        </p:txBody>
      </p:sp>
      <p:pic>
        <p:nvPicPr>
          <p:cNvPr id="22533" name="Picture 21" descr="j0212957"/>
          <p:cNvPicPr>
            <a:picLocks noChangeAspect="1" noChangeArrowheads="1"/>
          </p:cNvPicPr>
          <p:nvPr/>
        </p:nvPicPr>
        <p:blipFill>
          <a:blip r:embed="rId3" cstate="print"/>
          <a:srcRect/>
          <a:stretch>
            <a:fillRect/>
          </a:stretch>
        </p:blipFill>
        <p:spPr bwMode="auto">
          <a:xfrm>
            <a:off x="1835150" y="2852738"/>
            <a:ext cx="1830388" cy="1149350"/>
          </a:xfrm>
          <a:prstGeom prst="rect">
            <a:avLst/>
          </a:prstGeom>
          <a:noFill/>
          <a:ln w="9525">
            <a:noFill/>
            <a:miter lim="800000"/>
            <a:headEnd/>
            <a:tailEnd/>
          </a:ln>
        </p:spPr>
      </p:pic>
      <p:sp>
        <p:nvSpPr>
          <p:cNvPr id="22534" name="AutoShape 25"/>
          <p:cNvSpPr>
            <a:spLocks noChangeArrowheads="1"/>
          </p:cNvSpPr>
          <p:nvPr/>
        </p:nvSpPr>
        <p:spPr bwMode="auto">
          <a:xfrm>
            <a:off x="3830638" y="5041900"/>
            <a:ext cx="914400" cy="685800"/>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grpSp>
        <p:nvGrpSpPr>
          <p:cNvPr id="2" name="Group 59"/>
          <p:cNvGrpSpPr>
            <a:grpSpLocks/>
          </p:cNvGrpSpPr>
          <p:nvPr/>
        </p:nvGrpSpPr>
        <p:grpSpPr bwMode="auto">
          <a:xfrm>
            <a:off x="5148263" y="3933825"/>
            <a:ext cx="3124200" cy="1676400"/>
            <a:chOff x="3408" y="2688"/>
            <a:chExt cx="1968" cy="1056"/>
          </a:xfrm>
        </p:grpSpPr>
        <p:sp>
          <p:nvSpPr>
            <p:cNvPr id="22545" name="Rectangle 24"/>
            <p:cNvSpPr>
              <a:spLocks noChangeArrowheads="1"/>
            </p:cNvSpPr>
            <p:nvPr/>
          </p:nvSpPr>
          <p:spPr bwMode="auto">
            <a:xfrm>
              <a:off x="3744" y="345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2546" name="Oval 28"/>
            <p:cNvSpPr>
              <a:spLocks noChangeArrowheads="1"/>
            </p:cNvSpPr>
            <p:nvPr/>
          </p:nvSpPr>
          <p:spPr bwMode="auto">
            <a:xfrm>
              <a:off x="3408" y="2880"/>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22547" name="Oval 29"/>
            <p:cNvSpPr>
              <a:spLocks noChangeArrowheads="1"/>
            </p:cNvSpPr>
            <p:nvPr/>
          </p:nvSpPr>
          <p:spPr bwMode="auto">
            <a:xfrm>
              <a:off x="4080" y="2688"/>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Model</a:t>
              </a:r>
              <a:endParaRPr lang="en-US" altLang="zh-CN" sz="1400">
                <a:ea typeface="宋体" pitchFamily="2" charset="-122"/>
              </a:endParaRPr>
            </a:p>
          </p:txBody>
        </p:sp>
        <p:sp>
          <p:nvSpPr>
            <p:cNvPr id="22548" name="Oval 30"/>
            <p:cNvSpPr>
              <a:spLocks noChangeArrowheads="1"/>
            </p:cNvSpPr>
            <p:nvPr/>
          </p:nvSpPr>
          <p:spPr bwMode="auto">
            <a:xfrm>
              <a:off x="4560" y="2976"/>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Year</a:t>
              </a:r>
              <a:endParaRPr lang="en-US" altLang="zh-CN" sz="1400">
                <a:ea typeface="宋体" pitchFamily="2" charset="-122"/>
              </a:endParaRPr>
            </a:p>
          </p:txBody>
        </p:sp>
        <p:sp>
          <p:nvSpPr>
            <p:cNvPr id="22549" name="Line 35"/>
            <p:cNvSpPr>
              <a:spLocks noChangeShapeType="1"/>
            </p:cNvSpPr>
            <p:nvPr/>
          </p:nvSpPr>
          <p:spPr bwMode="auto">
            <a:xfrm>
              <a:off x="3840" y="3168"/>
              <a:ext cx="240" cy="288"/>
            </a:xfrm>
            <a:prstGeom prst="line">
              <a:avLst/>
            </a:prstGeom>
            <a:noFill/>
            <a:ln w="9525">
              <a:solidFill>
                <a:schemeClr val="tx1"/>
              </a:solidFill>
              <a:round/>
              <a:headEnd/>
              <a:tailEnd/>
            </a:ln>
          </p:spPr>
          <p:txBody>
            <a:bodyPr/>
            <a:lstStyle/>
            <a:p>
              <a:endParaRPr lang="en-US"/>
            </a:p>
          </p:txBody>
        </p:sp>
        <p:sp>
          <p:nvSpPr>
            <p:cNvPr id="22550" name="Line 36"/>
            <p:cNvSpPr>
              <a:spLocks noChangeShapeType="1"/>
            </p:cNvSpPr>
            <p:nvPr/>
          </p:nvSpPr>
          <p:spPr bwMode="auto">
            <a:xfrm flipH="1">
              <a:off x="4224" y="2928"/>
              <a:ext cx="288" cy="528"/>
            </a:xfrm>
            <a:prstGeom prst="line">
              <a:avLst/>
            </a:prstGeom>
            <a:noFill/>
            <a:ln w="9525">
              <a:solidFill>
                <a:schemeClr val="tx1"/>
              </a:solidFill>
              <a:round/>
              <a:headEnd/>
              <a:tailEnd/>
            </a:ln>
          </p:spPr>
          <p:txBody>
            <a:bodyPr/>
            <a:lstStyle/>
            <a:p>
              <a:endParaRPr lang="en-US"/>
            </a:p>
          </p:txBody>
        </p:sp>
        <p:sp>
          <p:nvSpPr>
            <p:cNvPr id="22551" name="Line 37"/>
            <p:cNvSpPr>
              <a:spLocks noChangeShapeType="1"/>
            </p:cNvSpPr>
            <p:nvPr/>
          </p:nvSpPr>
          <p:spPr bwMode="auto">
            <a:xfrm flipH="1">
              <a:off x="4320" y="3216"/>
              <a:ext cx="528" cy="240"/>
            </a:xfrm>
            <a:prstGeom prst="line">
              <a:avLst/>
            </a:prstGeom>
            <a:noFill/>
            <a:ln w="9525">
              <a:solidFill>
                <a:schemeClr val="tx1"/>
              </a:solidFill>
              <a:round/>
              <a:headEnd/>
              <a:tailEnd/>
            </a:ln>
          </p:spPr>
          <p:txBody>
            <a:bodyPr/>
            <a:lstStyle/>
            <a:p>
              <a:endParaRPr lang="en-US"/>
            </a:p>
          </p:txBody>
        </p:sp>
        <p:sp>
          <p:nvSpPr>
            <p:cNvPr id="22552" name="Text Box 39"/>
            <p:cNvSpPr txBox="1">
              <a:spLocks noChangeArrowheads="1"/>
            </p:cNvSpPr>
            <p:nvPr/>
          </p:nvSpPr>
          <p:spPr bwMode="auto">
            <a:xfrm>
              <a:off x="3504" y="3360"/>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grpSp>
      <p:grpSp>
        <p:nvGrpSpPr>
          <p:cNvPr id="3" name="Group 52"/>
          <p:cNvGrpSpPr>
            <a:grpSpLocks/>
          </p:cNvGrpSpPr>
          <p:nvPr/>
        </p:nvGrpSpPr>
        <p:grpSpPr bwMode="auto">
          <a:xfrm>
            <a:off x="900113" y="4500563"/>
            <a:ext cx="3024187" cy="1117600"/>
            <a:chOff x="3515" y="3377"/>
            <a:chExt cx="1905" cy="704"/>
          </a:xfrm>
        </p:grpSpPr>
        <p:sp>
          <p:nvSpPr>
            <p:cNvPr id="22540" name="Rectangle 53"/>
            <p:cNvSpPr>
              <a:spLocks noChangeArrowheads="1"/>
            </p:cNvSpPr>
            <p:nvPr/>
          </p:nvSpPr>
          <p:spPr bwMode="auto">
            <a:xfrm>
              <a:off x="4038" y="379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2541" name="Oval 54"/>
            <p:cNvSpPr>
              <a:spLocks noChangeArrowheads="1"/>
            </p:cNvSpPr>
            <p:nvPr/>
          </p:nvSpPr>
          <p:spPr bwMode="auto">
            <a:xfrm>
              <a:off x="3515" y="338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2542" name="Oval 55"/>
            <p:cNvSpPr>
              <a:spLocks noChangeArrowheads="1"/>
            </p:cNvSpPr>
            <p:nvPr/>
          </p:nvSpPr>
          <p:spPr bwMode="auto">
            <a:xfrm>
              <a:off x="4604" y="3377"/>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22543" name="Line 56"/>
            <p:cNvSpPr>
              <a:spLocks noChangeShapeType="1"/>
            </p:cNvSpPr>
            <p:nvPr/>
          </p:nvSpPr>
          <p:spPr bwMode="auto">
            <a:xfrm>
              <a:off x="4035" y="3620"/>
              <a:ext cx="206" cy="181"/>
            </a:xfrm>
            <a:prstGeom prst="line">
              <a:avLst/>
            </a:prstGeom>
            <a:noFill/>
            <a:ln w="9525">
              <a:solidFill>
                <a:schemeClr val="tx1"/>
              </a:solidFill>
              <a:round/>
              <a:headEnd/>
              <a:tailEnd/>
            </a:ln>
          </p:spPr>
          <p:txBody>
            <a:bodyPr/>
            <a:lstStyle/>
            <a:p>
              <a:endParaRPr lang="en-US"/>
            </a:p>
          </p:txBody>
        </p:sp>
        <p:sp>
          <p:nvSpPr>
            <p:cNvPr id="22544" name="Line 57"/>
            <p:cNvSpPr>
              <a:spLocks noChangeShapeType="1"/>
            </p:cNvSpPr>
            <p:nvPr/>
          </p:nvSpPr>
          <p:spPr bwMode="auto">
            <a:xfrm flipH="1">
              <a:off x="4534" y="3612"/>
              <a:ext cx="433" cy="181"/>
            </a:xfrm>
            <a:prstGeom prst="line">
              <a:avLst/>
            </a:prstGeom>
            <a:noFill/>
            <a:ln w="9525">
              <a:solidFill>
                <a:schemeClr val="tx1"/>
              </a:solidFill>
              <a:round/>
              <a:headEnd/>
              <a:tailEnd/>
            </a:ln>
          </p:spPr>
          <p:txBody>
            <a:bodyPr/>
            <a:lstStyle/>
            <a:p>
              <a:endParaRPr lang="en-US"/>
            </a:p>
          </p:txBody>
        </p:sp>
      </p:grpSp>
      <p:cxnSp>
        <p:nvCxnSpPr>
          <p:cNvPr id="22537" name="AutoShape 58"/>
          <p:cNvCxnSpPr>
            <a:cxnSpLocks noChangeShapeType="1"/>
            <a:stCxn id="22540" idx="3"/>
            <a:endCxn id="22534" idx="1"/>
          </p:cNvCxnSpPr>
          <p:nvPr/>
        </p:nvCxnSpPr>
        <p:spPr bwMode="auto">
          <a:xfrm flipV="1">
            <a:off x="3025775" y="5384800"/>
            <a:ext cx="804863" cy="4763"/>
          </a:xfrm>
          <a:prstGeom prst="straightConnector1">
            <a:avLst/>
          </a:prstGeom>
          <a:noFill/>
          <a:ln w="9525">
            <a:solidFill>
              <a:schemeClr val="tx1"/>
            </a:solidFill>
            <a:round/>
            <a:headEnd/>
            <a:tailEnd/>
          </a:ln>
        </p:spPr>
      </p:cxnSp>
      <p:cxnSp>
        <p:nvCxnSpPr>
          <p:cNvPr id="22538" name="AutoShape 60"/>
          <p:cNvCxnSpPr>
            <a:cxnSpLocks noChangeShapeType="1"/>
            <a:stCxn id="22534" idx="3"/>
            <a:endCxn id="22545" idx="1"/>
          </p:cNvCxnSpPr>
          <p:nvPr/>
        </p:nvCxnSpPr>
        <p:spPr bwMode="auto">
          <a:xfrm flipV="1">
            <a:off x="4745038" y="5381625"/>
            <a:ext cx="936625" cy="3175"/>
          </a:xfrm>
          <a:prstGeom prst="straightConnector1">
            <a:avLst/>
          </a:prstGeom>
          <a:noFill/>
          <a:ln w="9525">
            <a:solidFill>
              <a:schemeClr val="tx1"/>
            </a:solidFill>
            <a:round/>
            <a:headEnd/>
            <a:tailEnd/>
          </a:ln>
        </p:spPr>
      </p:cxnSp>
      <p:sp>
        <p:nvSpPr>
          <p:cNvPr id="22539" name="Text Box 61"/>
          <p:cNvSpPr txBox="1">
            <a:spLocks noChangeArrowheads="1"/>
          </p:cNvSpPr>
          <p:nvPr/>
        </p:nvSpPr>
        <p:spPr bwMode="auto">
          <a:xfrm>
            <a:off x="3184525" y="5011738"/>
            <a:ext cx="282575" cy="304800"/>
          </a:xfrm>
          <a:prstGeom prst="rect">
            <a:avLst/>
          </a:prstGeom>
          <a:noFill/>
          <a:ln w="9525">
            <a:noFill/>
            <a:miter lim="800000"/>
            <a:headEnd/>
            <a:tailEnd/>
          </a:ln>
        </p:spPr>
        <p:txBody>
          <a:bodyPr wrap="none">
            <a:spAutoFit/>
          </a:bodyPr>
          <a:lstStyle/>
          <a:p>
            <a:r>
              <a:rPr lang="sv-SE" sz="1400"/>
              <a:t>1</a:t>
            </a:r>
            <a:endParaRPr lang="en-US" altLang="zh-CN" sz="1400">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sv-SE" sz="3200" smtClean="0"/>
              <a:t>Constraints on relationship types</a:t>
            </a:r>
            <a:endParaRPr lang="en-US" altLang="zh-CN" sz="3200" smtClean="0">
              <a:ea typeface="宋体" pitchFamily="2" charset="-122"/>
            </a:endParaRPr>
          </a:p>
        </p:txBody>
      </p:sp>
      <p:sp>
        <p:nvSpPr>
          <p:cNvPr id="23556" name="Rectangle 3"/>
          <p:cNvSpPr>
            <a:spLocks noGrp="1" noChangeArrowheads="1"/>
          </p:cNvSpPr>
          <p:nvPr>
            <p:ph idx="1"/>
          </p:nvPr>
        </p:nvSpPr>
        <p:spPr/>
        <p:txBody>
          <a:bodyPr/>
          <a:lstStyle/>
          <a:p>
            <a:pPr eaLnBrk="1" hangingPunct="1"/>
            <a:r>
              <a:rPr lang="sv-SE" sz="2800" smtClean="0"/>
              <a:t>Cardinality ratio – maximum number of relationship instances that an entity can participate in  </a:t>
            </a:r>
          </a:p>
          <a:p>
            <a:pPr marL="742950" lvl="1" indent="-285750" eaLnBrk="1" hangingPunct="1">
              <a:buFont typeface="Wingdings" pitchFamily="2" charset="2"/>
              <a:buNone/>
            </a:pPr>
            <a:r>
              <a:rPr lang="sv-SE" altLang="zh-CN" sz="2400" smtClean="0">
                <a:ea typeface="宋体" pitchFamily="2" charset="-122"/>
              </a:rPr>
              <a:t>   possible cardinality ratio: 1:1, 1: N, N:1, N:M</a:t>
            </a:r>
            <a:endParaRPr lang="en-US" altLang="zh-CN" sz="2400" smtClean="0">
              <a:ea typeface="宋体" pitchFamily="2" charset="-122"/>
            </a:endParaRPr>
          </a:p>
        </p:txBody>
      </p:sp>
      <p:sp>
        <p:nvSpPr>
          <p:cNvPr id="23554" name="Footer Placeholder 3"/>
          <p:cNvSpPr>
            <a:spLocks noGrp="1"/>
          </p:cNvSpPr>
          <p:nvPr>
            <p:ph type="ftr" sz="quarter" idx="11"/>
          </p:nvPr>
        </p:nvSpPr>
        <p:spPr>
          <a:noFill/>
        </p:spPr>
        <p:txBody>
          <a:bodyPr/>
          <a:lstStyle/>
          <a:p>
            <a:fld id="{F7A42288-ABA6-4858-8BB4-39F536826277}" type="slidenum">
              <a:rPr lang="zh-CN" altLang="en-US"/>
              <a:pPr/>
              <a:t>16</a:t>
            </a:fld>
            <a:endParaRPr lang="en-US" altLang="zh-CN"/>
          </a:p>
        </p:txBody>
      </p:sp>
      <p:grpSp>
        <p:nvGrpSpPr>
          <p:cNvPr id="2" name="Group 25"/>
          <p:cNvGrpSpPr>
            <a:grpSpLocks/>
          </p:cNvGrpSpPr>
          <p:nvPr/>
        </p:nvGrpSpPr>
        <p:grpSpPr bwMode="auto">
          <a:xfrm>
            <a:off x="1619250" y="4005263"/>
            <a:ext cx="5105400" cy="2590800"/>
            <a:chOff x="1152" y="2304"/>
            <a:chExt cx="3216" cy="1632"/>
          </a:xfrm>
        </p:grpSpPr>
        <p:sp>
          <p:nvSpPr>
            <p:cNvPr id="23558" name="Rectangle 4"/>
            <p:cNvSpPr>
              <a:spLocks noChangeArrowheads="1"/>
            </p:cNvSpPr>
            <p:nvPr/>
          </p:nvSpPr>
          <p:spPr bwMode="auto">
            <a:xfrm>
              <a:off x="1152" y="2400"/>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3559" name="Rectangle 5"/>
            <p:cNvSpPr>
              <a:spLocks noChangeArrowheads="1"/>
            </p:cNvSpPr>
            <p:nvPr/>
          </p:nvSpPr>
          <p:spPr bwMode="auto">
            <a:xfrm>
              <a:off x="3552" y="2400"/>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3560" name="AutoShape 6"/>
            <p:cNvSpPr>
              <a:spLocks noChangeArrowheads="1"/>
            </p:cNvSpPr>
            <p:nvPr/>
          </p:nvSpPr>
          <p:spPr bwMode="auto">
            <a:xfrm>
              <a:off x="2448" y="2352"/>
              <a:ext cx="576" cy="432"/>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3561" name="Line 7"/>
            <p:cNvSpPr>
              <a:spLocks noChangeShapeType="1"/>
            </p:cNvSpPr>
            <p:nvPr/>
          </p:nvSpPr>
          <p:spPr bwMode="auto">
            <a:xfrm>
              <a:off x="1968" y="2544"/>
              <a:ext cx="480" cy="0"/>
            </a:xfrm>
            <a:prstGeom prst="line">
              <a:avLst/>
            </a:prstGeom>
            <a:noFill/>
            <a:ln w="9525">
              <a:solidFill>
                <a:schemeClr val="tx1"/>
              </a:solidFill>
              <a:round/>
              <a:headEnd/>
              <a:tailEnd/>
            </a:ln>
          </p:spPr>
          <p:txBody>
            <a:bodyPr/>
            <a:lstStyle/>
            <a:p>
              <a:endParaRPr lang="en-US"/>
            </a:p>
          </p:txBody>
        </p:sp>
        <p:sp>
          <p:nvSpPr>
            <p:cNvPr id="23562" name="Line 8"/>
            <p:cNvSpPr>
              <a:spLocks noChangeShapeType="1"/>
            </p:cNvSpPr>
            <p:nvPr/>
          </p:nvSpPr>
          <p:spPr bwMode="auto">
            <a:xfrm>
              <a:off x="3024" y="2544"/>
              <a:ext cx="528" cy="0"/>
            </a:xfrm>
            <a:prstGeom prst="line">
              <a:avLst/>
            </a:prstGeom>
            <a:noFill/>
            <a:ln w="9525">
              <a:solidFill>
                <a:schemeClr val="tx1"/>
              </a:solidFill>
              <a:round/>
              <a:headEnd/>
              <a:tailEnd/>
            </a:ln>
          </p:spPr>
          <p:txBody>
            <a:bodyPr/>
            <a:lstStyle/>
            <a:p>
              <a:endParaRPr lang="en-US"/>
            </a:p>
          </p:txBody>
        </p:sp>
        <p:sp>
          <p:nvSpPr>
            <p:cNvPr id="23563" name="Text Box 9"/>
            <p:cNvSpPr txBox="1">
              <a:spLocks noChangeArrowheads="1"/>
            </p:cNvSpPr>
            <p:nvPr/>
          </p:nvSpPr>
          <p:spPr bwMode="auto">
            <a:xfrm>
              <a:off x="2016" y="2304"/>
              <a:ext cx="178" cy="192"/>
            </a:xfrm>
            <a:prstGeom prst="rect">
              <a:avLst/>
            </a:prstGeom>
            <a:noFill/>
            <a:ln w="9525">
              <a:noFill/>
              <a:miter lim="800000"/>
              <a:headEnd/>
              <a:tailEnd/>
            </a:ln>
          </p:spPr>
          <p:txBody>
            <a:bodyPr wrap="none">
              <a:spAutoFit/>
            </a:bodyPr>
            <a:lstStyle/>
            <a:p>
              <a:pPr eaLnBrk="0" hangingPunct="0"/>
              <a:r>
                <a:rPr lang="sv-SE" sz="1400"/>
                <a:t>1</a:t>
              </a:r>
              <a:endParaRPr lang="en-US" altLang="zh-CN" sz="1400">
                <a:ea typeface="宋体" pitchFamily="2" charset="-122"/>
              </a:endParaRPr>
            </a:p>
          </p:txBody>
        </p:sp>
        <p:sp>
          <p:nvSpPr>
            <p:cNvPr id="23564" name="Text Box 10"/>
            <p:cNvSpPr txBox="1">
              <a:spLocks noChangeArrowheads="1"/>
            </p:cNvSpPr>
            <p:nvPr/>
          </p:nvSpPr>
          <p:spPr bwMode="auto">
            <a:xfrm>
              <a:off x="3312" y="2304"/>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3565" name="Rectangle 11"/>
            <p:cNvSpPr>
              <a:spLocks noChangeArrowheads="1"/>
            </p:cNvSpPr>
            <p:nvPr/>
          </p:nvSpPr>
          <p:spPr bwMode="auto">
            <a:xfrm>
              <a:off x="1152" y="297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3566" name="Rectangle 12"/>
            <p:cNvSpPr>
              <a:spLocks noChangeArrowheads="1"/>
            </p:cNvSpPr>
            <p:nvPr/>
          </p:nvSpPr>
          <p:spPr bwMode="auto">
            <a:xfrm>
              <a:off x="3552" y="297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3567" name="AutoShape 13"/>
            <p:cNvSpPr>
              <a:spLocks noChangeArrowheads="1"/>
            </p:cNvSpPr>
            <p:nvPr/>
          </p:nvSpPr>
          <p:spPr bwMode="auto">
            <a:xfrm>
              <a:off x="2448" y="2928"/>
              <a:ext cx="576" cy="432"/>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3568" name="Line 14"/>
            <p:cNvSpPr>
              <a:spLocks noChangeShapeType="1"/>
            </p:cNvSpPr>
            <p:nvPr/>
          </p:nvSpPr>
          <p:spPr bwMode="auto">
            <a:xfrm>
              <a:off x="1968" y="3120"/>
              <a:ext cx="480" cy="0"/>
            </a:xfrm>
            <a:prstGeom prst="line">
              <a:avLst/>
            </a:prstGeom>
            <a:noFill/>
            <a:ln w="9525">
              <a:solidFill>
                <a:schemeClr val="tx1"/>
              </a:solidFill>
              <a:round/>
              <a:headEnd/>
              <a:tailEnd/>
            </a:ln>
          </p:spPr>
          <p:txBody>
            <a:bodyPr/>
            <a:lstStyle/>
            <a:p>
              <a:endParaRPr lang="en-US"/>
            </a:p>
          </p:txBody>
        </p:sp>
        <p:sp>
          <p:nvSpPr>
            <p:cNvPr id="23569" name="Line 15"/>
            <p:cNvSpPr>
              <a:spLocks noChangeShapeType="1"/>
            </p:cNvSpPr>
            <p:nvPr/>
          </p:nvSpPr>
          <p:spPr bwMode="auto">
            <a:xfrm>
              <a:off x="3024" y="3120"/>
              <a:ext cx="528" cy="0"/>
            </a:xfrm>
            <a:prstGeom prst="line">
              <a:avLst/>
            </a:prstGeom>
            <a:noFill/>
            <a:ln w="9525">
              <a:solidFill>
                <a:schemeClr val="tx1"/>
              </a:solidFill>
              <a:round/>
              <a:headEnd/>
              <a:tailEnd/>
            </a:ln>
          </p:spPr>
          <p:txBody>
            <a:bodyPr/>
            <a:lstStyle/>
            <a:p>
              <a:endParaRPr lang="en-US"/>
            </a:p>
          </p:txBody>
        </p:sp>
        <p:sp>
          <p:nvSpPr>
            <p:cNvPr id="23570" name="Text Box 16"/>
            <p:cNvSpPr txBox="1">
              <a:spLocks noChangeArrowheads="1"/>
            </p:cNvSpPr>
            <p:nvPr/>
          </p:nvSpPr>
          <p:spPr bwMode="auto">
            <a:xfrm>
              <a:off x="2016" y="2880"/>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3571" name="Text Box 17"/>
            <p:cNvSpPr txBox="1">
              <a:spLocks noChangeArrowheads="1"/>
            </p:cNvSpPr>
            <p:nvPr/>
          </p:nvSpPr>
          <p:spPr bwMode="auto">
            <a:xfrm>
              <a:off x="3312" y="2880"/>
              <a:ext cx="178" cy="192"/>
            </a:xfrm>
            <a:prstGeom prst="rect">
              <a:avLst/>
            </a:prstGeom>
            <a:noFill/>
            <a:ln w="9525">
              <a:noFill/>
              <a:miter lim="800000"/>
              <a:headEnd/>
              <a:tailEnd/>
            </a:ln>
          </p:spPr>
          <p:txBody>
            <a:bodyPr wrap="none">
              <a:spAutoFit/>
            </a:bodyPr>
            <a:lstStyle/>
            <a:p>
              <a:pPr eaLnBrk="0" hangingPunct="0"/>
              <a:r>
                <a:rPr lang="sv-SE" sz="1400"/>
                <a:t>1</a:t>
              </a:r>
              <a:endParaRPr lang="en-US" altLang="zh-CN" sz="1400">
                <a:ea typeface="宋体" pitchFamily="2" charset="-122"/>
              </a:endParaRPr>
            </a:p>
          </p:txBody>
        </p:sp>
        <p:sp>
          <p:nvSpPr>
            <p:cNvPr id="23572" name="Rectangle 18"/>
            <p:cNvSpPr>
              <a:spLocks noChangeArrowheads="1"/>
            </p:cNvSpPr>
            <p:nvPr/>
          </p:nvSpPr>
          <p:spPr bwMode="auto">
            <a:xfrm>
              <a:off x="1152" y="3552"/>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3573" name="Rectangle 19"/>
            <p:cNvSpPr>
              <a:spLocks noChangeArrowheads="1"/>
            </p:cNvSpPr>
            <p:nvPr/>
          </p:nvSpPr>
          <p:spPr bwMode="auto">
            <a:xfrm>
              <a:off x="3552" y="3552"/>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3574" name="AutoShape 20"/>
            <p:cNvSpPr>
              <a:spLocks noChangeArrowheads="1"/>
            </p:cNvSpPr>
            <p:nvPr/>
          </p:nvSpPr>
          <p:spPr bwMode="auto">
            <a:xfrm>
              <a:off x="2448" y="3504"/>
              <a:ext cx="576" cy="432"/>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3575" name="Line 21"/>
            <p:cNvSpPr>
              <a:spLocks noChangeShapeType="1"/>
            </p:cNvSpPr>
            <p:nvPr/>
          </p:nvSpPr>
          <p:spPr bwMode="auto">
            <a:xfrm>
              <a:off x="1968" y="3696"/>
              <a:ext cx="480" cy="0"/>
            </a:xfrm>
            <a:prstGeom prst="line">
              <a:avLst/>
            </a:prstGeom>
            <a:noFill/>
            <a:ln w="9525">
              <a:solidFill>
                <a:schemeClr val="tx1"/>
              </a:solidFill>
              <a:round/>
              <a:headEnd/>
              <a:tailEnd/>
            </a:ln>
          </p:spPr>
          <p:txBody>
            <a:bodyPr/>
            <a:lstStyle/>
            <a:p>
              <a:endParaRPr lang="en-US"/>
            </a:p>
          </p:txBody>
        </p:sp>
        <p:sp>
          <p:nvSpPr>
            <p:cNvPr id="23576" name="Line 22"/>
            <p:cNvSpPr>
              <a:spLocks noChangeShapeType="1"/>
            </p:cNvSpPr>
            <p:nvPr/>
          </p:nvSpPr>
          <p:spPr bwMode="auto">
            <a:xfrm>
              <a:off x="3016" y="3702"/>
              <a:ext cx="528" cy="0"/>
            </a:xfrm>
            <a:prstGeom prst="line">
              <a:avLst/>
            </a:prstGeom>
            <a:noFill/>
            <a:ln w="9525">
              <a:solidFill>
                <a:schemeClr val="tx1"/>
              </a:solidFill>
              <a:round/>
              <a:headEnd/>
              <a:tailEnd/>
            </a:ln>
          </p:spPr>
          <p:txBody>
            <a:bodyPr/>
            <a:lstStyle/>
            <a:p>
              <a:endParaRPr lang="en-US"/>
            </a:p>
          </p:txBody>
        </p:sp>
        <p:sp>
          <p:nvSpPr>
            <p:cNvPr id="23577" name="Text Box 23"/>
            <p:cNvSpPr txBox="1">
              <a:spLocks noChangeArrowheads="1"/>
            </p:cNvSpPr>
            <p:nvPr/>
          </p:nvSpPr>
          <p:spPr bwMode="auto">
            <a:xfrm>
              <a:off x="2016" y="3456"/>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3578" name="Text Box 24"/>
            <p:cNvSpPr txBox="1">
              <a:spLocks noChangeArrowheads="1"/>
            </p:cNvSpPr>
            <p:nvPr/>
          </p:nvSpPr>
          <p:spPr bwMode="auto">
            <a:xfrm>
              <a:off x="3312" y="3456"/>
              <a:ext cx="209" cy="192"/>
            </a:xfrm>
            <a:prstGeom prst="rect">
              <a:avLst/>
            </a:prstGeom>
            <a:noFill/>
            <a:ln w="9525">
              <a:noFill/>
              <a:miter lim="800000"/>
              <a:headEnd/>
              <a:tailEnd/>
            </a:ln>
          </p:spPr>
          <p:txBody>
            <a:bodyPr wrap="none">
              <a:spAutoFit/>
            </a:bodyPr>
            <a:lstStyle/>
            <a:p>
              <a:pPr eaLnBrk="0" hangingPunct="0"/>
              <a:r>
                <a:rPr lang="sv-SE" sz="1400"/>
                <a:t>M</a:t>
              </a:r>
              <a:endParaRPr lang="en-US" altLang="zh-CN" sz="1400">
                <a:ea typeface="宋体" pitchFamily="2"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Grp="1" noChangeArrowheads="1"/>
          </p:cNvSpPr>
          <p:nvPr>
            <p:ph type="title"/>
          </p:nvPr>
        </p:nvSpPr>
        <p:spPr>
          <a:xfrm>
            <a:off x="468313" y="333375"/>
            <a:ext cx="8229600" cy="1371600"/>
          </a:xfrm>
        </p:spPr>
        <p:txBody>
          <a:bodyPr/>
          <a:lstStyle/>
          <a:p>
            <a:pPr eaLnBrk="1" hangingPunct="1"/>
            <a:r>
              <a:rPr lang="sv-SE" sz="3200" smtClean="0"/>
              <a:t>Constraints on relationship types</a:t>
            </a:r>
            <a:endParaRPr lang="en-US" altLang="zh-CN" sz="3200" smtClean="0">
              <a:ea typeface="宋体" pitchFamily="2" charset="-122"/>
            </a:endParaRPr>
          </a:p>
        </p:txBody>
      </p:sp>
      <p:sp>
        <p:nvSpPr>
          <p:cNvPr id="24579" name="Rectangle 5"/>
          <p:cNvSpPr>
            <a:spLocks noGrp="1" noChangeArrowheads="1"/>
          </p:cNvSpPr>
          <p:nvPr>
            <p:ph idx="1"/>
          </p:nvPr>
        </p:nvSpPr>
        <p:spPr>
          <a:xfrm>
            <a:off x="457200" y="1676400"/>
            <a:ext cx="7924800" cy="2257425"/>
          </a:xfrm>
        </p:spPr>
        <p:txBody>
          <a:bodyPr/>
          <a:lstStyle/>
          <a:p>
            <a:pPr eaLnBrk="1" hangingPunct="1"/>
            <a:r>
              <a:rPr lang="sv-SE" sz="2800" smtClean="0"/>
              <a:t>Participant constraint </a:t>
            </a:r>
          </a:p>
          <a:p>
            <a:pPr marL="742950" lvl="1" indent="-285750" eaLnBrk="1" hangingPunct="1"/>
            <a:r>
              <a:rPr lang="sv-SE" sz="2400" smtClean="0"/>
              <a:t>Total participation – an entity must </a:t>
            </a:r>
            <a:r>
              <a:rPr lang="sv-SE" sz="2400" b="1" smtClean="0"/>
              <a:t>exist</a:t>
            </a:r>
            <a:r>
              <a:rPr lang="sv-SE" sz="2400" smtClean="0"/>
              <a:t> related to another entity</a:t>
            </a:r>
          </a:p>
          <a:p>
            <a:pPr eaLnBrk="1" hangingPunct="1">
              <a:buFont typeface="Wingdings" pitchFamily="2" charset="2"/>
              <a:buNone/>
            </a:pPr>
            <a:endParaRPr lang="zh-CN" altLang="en-US" sz="2800" smtClean="0">
              <a:ea typeface="宋体" pitchFamily="2" charset="-122"/>
            </a:endParaRPr>
          </a:p>
        </p:txBody>
      </p:sp>
      <p:sp>
        <p:nvSpPr>
          <p:cNvPr id="24578" name="Footer Placeholder 3"/>
          <p:cNvSpPr>
            <a:spLocks noGrp="1"/>
          </p:cNvSpPr>
          <p:nvPr>
            <p:ph type="ftr" sz="quarter" idx="11"/>
          </p:nvPr>
        </p:nvSpPr>
        <p:spPr>
          <a:noFill/>
        </p:spPr>
        <p:txBody>
          <a:bodyPr/>
          <a:lstStyle/>
          <a:p>
            <a:fld id="{BB0313BA-7558-4F96-8EBD-67E77B78319E}" type="slidenum">
              <a:rPr lang="zh-CN" altLang="en-US"/>
              <a:pPr/>
              <a:t>17</a:t>
            </a:fld>
            <a:endParaRPr lang="en-US" altLang="zh-CN"/>
          </a:p>
        </p:txBody>
      </p:sp>
      <p:grpSp>
        <p:nvGrpSpPr>
          <p:cNvPr id="2" name="Group 34"/>
          <p:cNvGrpSpPr>
            <a:grpSpLocks/>
          </p:cNvGrpSpPr>
          <p:nvPr/>
        </p:nvGrpSpPr>
        <p:grpSpPr bwMode="auto">
          <a:xfrm>
            <a:off x="0" y="3429000"/>
            <a:ext cx="8305800" cy="1219200"/>
            <a:chOff x="144" y="1632"/>
            <a:chExt cx="5232" cy="768"/>
          </a:xfrm>
        </p:grpSpPr>
        <p:sp>
          <p:nvSpPr>
            <p:cNvPr id="24582" name="Rectangle 8"/>
            <p:cNvSpPr>
              <a:spLocks noChangeArrowheads="1"/>
            </p:cNvSpPr>
            <p:nvPr/>
          </p:nvSpPr>
          <p:spPr bwMode="auto">
            <a:xfrm>
              <a:off x="1248" y="201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4583" name="Rectangle 9"/>
            <p:cNvSpPr>
              <a:spLocks noChangeArrowheads="1"/>
            </p:cNvSpPr>
            <p:nvPr/>
          </p:nvSpPr>
          <p:spPr bwMode="auto">
            <a:xfrm>
              <a:off x="3648" y="201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4584" name="AutoShape 10"/>
            <p:cNvSpPr>
              <a:spLocks noChangeArrowheads="1"/>
            </p:cNvSpPr>
            <p:nvPr/>
          </p:nvSpPr>
          <p:spPr bwMode="auto">
            <a:xfrm>
              <a:off x="2544" y="1968"/>
              <a:ext cx="576" cy="432"/>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4585" name="Line 11"/>
            <p:cNvSpPr>
              <a:spLocks noChangeShapeType="1"/>
            </p:cNvSpPr>
            <p:nvPr/>
          </p:nvSpPr>
          <p:spPr bwMode="auto">
            <a:xfrm>
              <a:off x="2064" y="2160"/>
              <a:ext cx="480" cy="0"/>
            </a:xfrm>
            <a:prstGeom prst="line">
              <a:avLst/>
            </a:prstGeom>
            <a:noFill/>
            <a:ln w="9525">
              <a:solidFill>
                <a:schemeClr val="tx1"/>
              </a:solidFill>
              <a:round/>
              <a:headEnd/>
              <a:tailEnd/>
            </a:ln>
          </p:spPr>
          <p:txBody>
            <a:bodyPr/>
            <a:lstStyle/>
            <a:p>
              <a:endParaRPr lang="en-US"/>
            </a:p>
          </p:txBody>
        </p:sp>
        <p:sp>
          <p:nvSpPr>
            <p:cNvPr id="24586" name="Line 12"/>
            <p:cNvSpPr>
              <a:spLocks noChangeShapeType="1"/>
            </p:cNvSpPr>
            <p:nvPr/>
          </p:nvSpPr>
          <p:spPr bwMode="auto">
            <a:xfrm>
              <a:off x="3120" y="2160"/>
              <a:ext cx="528" cy="0"/>
            </a:xfrm>
            <a:prstGeom prst="line">
              <a:avLst/>
            </a:prstGeom>
            <a:noFill/>
            <a:ln w="9525">
              <a:solidFill>
                <a:schemeClr val="tx1"/>
              </a:solidFill>
              <a:round/>
              <a:headEnd/>
              <a:tailEnd/>
            </a:ln>
          </p:spPr>
          <p:txBody>
            <a:bodyPr/>
            <a:lstStyle/>
            <a:p>
              <a:endParaRPr lang="en-US"/>
            </a:p>
          </p:txBody>
        </p:sp>
        <p:sp>
          <p:nvSpPr>
            <p:cNvPr id="24587" name="Text Box 13"/>
            <p:cNvSpPr txBox="1">
              <a:spLocks noChangeArrowheads="1"/>
            </p:cNvSpPr>
            <p:nvPr/>
          </p:nvSpPr>
          <p:spPr bwMode="auto">
            <a:xfrm>
              <a:off x="2112" y="1920"/>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4588" name="Text Box 14"/>
            <p:cNvSpPr txBox="1">
              <a:spLocks noChangeArrowheads="1"/>
            </p:cNvSpPr>
            <p:nvPr/>
          </p:nvSpPr>
          <p:spPr bwMode="auto">
            <a:xfrm>
              <a:off x="3408" y="1920"/>
              <a:ext cx="209" cy="192"/>
            </a:xfrm>
            <a:prstGeom prst="rect">
              <a:avLst/>
            </a:prstGeom>
            <a:noFill/>
            <a:ln w="9525">
              <a:noFill/>
              <a:miter lim="800000"/>
              <a:headEnd/>
              <a:tailEnd/>
            </a:ln>
          </p:spPr>
          <p:txBody>
            <a:bodyPr wrap="none">
              <a:spAutoFit/>
            </a:bodyPr>
            <a:lstStyle/>
            <a:p>
              <a:pPr eaLnBrk="0" hangingPunct="0"/>
              <a:r>
                <a:rPr lang="sv-SE" sz="1400"/>
                <a:t>M</a:t>
              </a:r>
              <a:endParaRPr lang="en-US" altLang="zh-CN" sz="1400">
                <a:ea typeface="宋体" pitchFamily="2" charset="-122"/>
              </a:endParaRPr>
            </a:p>
          </p:txBody>
        </p:sp>
        <p:sp>
          <p:nvSpPr>
            <p:cNvPr id="24589" name="Line 21"/>
            <p:cNvSpPr>
              <a:spLocks noChangeShapeType="1"/>
            </p:cNvSpPr>
            <p:nvPr/>
          </p:nvSpPr>
          <p:spPr bwMode="auto">
            <a:xfrm>
              <a:off x="3120" y="2208"/>
              <a:ext cx="528" cy="0"/>
            </a:xfrm>
            <a:prstGeom prst="line">
              <a:avLst/>
            </a:prstGeom>
            <a:noFill/>
            <a:ln w="9525">
              <a:solidFill>
                <a:schemeClr val="tx1"/>
              </a:solidFill>
              <a:round/>
              <a:headEnd/>
              <a:tailEnd/>
            </a:ln>
          </p:spPr>
          <p:txBody>
            <a:bodyPr/>
            <a:lstStyle/>
            <a:p>
              <a:endParaRPr lang="en-US"/>
            </a:p>
          </p:txBody>
        </p:sp>
        <p:sp>
          <p:nvSpPr>
            <p:cNvPr id="24590" name="Rectangle 23"/>
            <p:cNvSpPr>
              <a:spLocks noChangeArrowheads="1"/>
            </p:cNvSpPr>
            <p:nvPr/>
          </p:nvSpPr>
          <p:spPr bwMode="auto">
            <a:xfrm>
              <a:off x="1008" y="1632"/>
              <a:ext cx="3888" cy="336"/>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pPr>
              <a:r>
                <a:rPr lang="sv-SE" sz="2000"/>
                <a:t>”Every car </a:t>
              </a:r>
              <a:r>
                <a:rPr lang="sv-SE" sz="2000" b="1" i="1"/>
                <a:t>must</a:t>
              </a:r>
              <a:r>
                <a:rPr lang="sv-SE" sz="2000"/>
                <a:t> be owned by </a:t>
              </a:r>
              <a:r>
                <a:rPr lang="sv-SE" sz="2000" b="1" i="1"/>
                <a:t>at least one</a:t>
              </a:r>
              <a:r>
                <a:rPr lang="sv-SE" sz="2000"/>
                <a:t> owner.”</a:t>
              </a:r>
              <a:endParaRPr lang="en-US" altLang="zh-CN" sz="2000">
                <a:ea typeface="宋体" pitchFamily="2" charset="-122"/>
              </a:endParaRPr>
            </a:p>
          </p:txBody>
        </p:sp>
        <p:sp>
          <p:nvSpPr>
            <p:cNvPr id="24591" name="Oval 29"/>
            <p:cNvSpPr>
              <a:spLocks noChangeArrowheads="1"/>
            </p:cNvSpPr>
            <p:nvPr/>
          </p:nvSpPr>
          <p:spPr bwMode="auto">
            <a:xfrm>
              <a:off x="144" y="1824"/>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4592" name="Oval 30"/>
            <p:cNvSpPr>
              <a:spLocks noChangeArrowheads="1"/>
            </p:cNvSpPr>
            <p:nvPr/>
          </p:nvSpPr>
          <p:spPr bwMode="auto">
            <a:xfrm>
              <a:off x="4560" y="1872"/>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24593" name="Line 31"/>
            <p:cNvSpPr>
              <a:spLocks noChangeShapeType="1"/>
            </p:cNvSpPr>
            <p:nvPr/>
          </p:nvSpPr>
          <p:spPr bwMode="auto">
            <a:xfrm>
              <a:off x="672" y="2064"/>
              <a:ext cx="576" cy="144"/>
            </a:xfrm>
            <a:prstGeom prst="line">
              <a:avLst/>
            </a:prstGeom>
            <a:noFill/>
            <a:ln w="9525">
              <a:solidFill>
                <a:schemeClr val="tx1"/>
              </a:solidFill>
              <a:round/>
              <a:headEnd/>
              <a:tailEnd/>
            </a:ln>
          </p:spPr>
          <p:txBody>
            <a:bodyPr/>
            <a:lstStyle/>
            <a:p>
              <a:endParaRPr lang="en-US"/>
            </a:p>
          </p:txBody>
        </p:sp>
        <p:sp>
          <p:nvSpPr>
            <p:cNvPr id="24594" name="Line 32"/>
            <p:cNvSpPr>
              <a:spLocks noChangeShapeType="1"/>
            </p:cNvSpPr>
            <p:nvPr/>
          </p:nvSpPr>
          <p:spPr bwMode="auto">
            <a:xfrm flipH="1">
              <a:off x="4464" y="2160"/>
              <a:ext cx="528" cy="48"/>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title"/>
          </p:nvPr>
        </p:nvSpPr>
        <p:spPr>
          <a:xfrm>
            <a:off x="468313" y="333375"/>
            <a:ext cx="8229600" cy="1371600"/>
          </a:xfrm>
        </p:spPr>
        <p:txBody>
          <a:bodyPr/>
          <a:lstStyle/>
          <a:p>
            <a:pPr eaLnBrk="1" hangingPunct="1"/>
            <a:r>
              <a:rPr lang="sv-SE" sz="3200" smtClean="0"/>
              <a:t>Constraints on relationship types</a:t>
            </a:r>
            <a:endParaRPr lang="en-US" altLang="zh-CN" sz="3200" smtClean="0">
              <a:ea typeface="宋体" pitchFamily="2" charset="-122"/>
            </a:endParaRPr>
          </a:p>
        </p:txBody>
      </p:sp>
      <p:sp>
        <p:nvSpPr>
          <p:cNvPr id="25602" name="Footer Placeholder 3"/>
          <p:cNvSpPr>
            <a:spLocks noGrp="1"/>
          </p:cNvSpPr>
          <p:nvPr>
            <p:ph type="ftr" sz="quarter" idx="11"/>
          </p:nvPr>
        </p:nvSpPr>
        <p:spPr>
          <a:noFill/>
        </p:spPr>
        <p:txBody>
          <a:bodyPr/>
          <a:lstStyle/>
          <a:p>
            <a:fld id="{2209E4C2-7939-4D82-8586-5C40010B1887}" type="slidenum">
              <a:rPr lang="zh-CN" altLang="en-US"/>
              <a:pPr/>
              <a:t>18</a:t>
            </a:fld>
            <a:endParaRPr lang="en-US" altLang="zh-CN"/>
          </a:p>
        </p:txBody>
      </p:sp>
      <p:grpSp>
        <p:nvGrpSpPr>
          <p:cNvPr id="2" name="Group 38"/>
          <p:cNvGrpSpPr>
            <a:grpSpLocks/>
          </p:cNvGrpSpPr>
          <p:nvPr/>
        </p:nvGrpSpPr>
        <p:grpSpPr bwMode="auto">
          <a:xfrm>
            <a:off x="5048250" y="5038725"/>
            <a:ext cx="3581400" cy="838200"/>
            <a:chOff x="3180" y="3174"/>
            <a:chExt cx="2256" cy="528"/>
          </a:xfrm>
        </p:grpSpPr>
        <p:sp>
          <p:nvSpPr>
            <p:cNvPr id="25617" name="Line 14"/>
            <p:cNvSpPr>
              <a:spLocks noChangeShapeType="1"/>
            </p:cNvSpPr>
            <p:nvPr/>
          </p:nvSpPr>
          <p:spPr bwMode="auto">
            <a:xfrm>
              <a:off x="3180" y="3558"/>
              <a:ext cx="528" cy="1"/>
            </a:xfrm>
            <a:prstGeom prst="line">
              <a:avLst/>
            </a:prstGeom>
            <a:noFill/>
            <a:ln w="9525">
              <a:solidFill>
                <a:schemeClr val="tx1"/>
              </a:solidFill>
              <a:round/>
              <a:headEnd/>
              <a:tailEnd/>
            </a:ln>
          </p:spPr>
          <p:txBody>
            <a:bodyPr/>
            <a:lstStyle/>
            <a:p>
              <a:endParaRPr lang="en-US"/>
            </a:p>
          </p:txBody>
        </p:sp>
        <p:sp>
          <p:nvSpPr>
            <p:cNvPr id="25618" name="Line 15"/>
            <p:cNvSpPr>
              <a:spLocks noChangeShapeType="1"/>
            </p:cNvSpPr>
            <p:nvPr/>
          </p:nvSpPr>
          <p:spPr bwMode="auto">
            <a:xfrm>
              <a:off x="3180" y="3510"/>
              <a:ext cx="528" cy="1"/>
            </a:xfrm>
            <a:prstGeom prst="line">
              <a:avLst/>
            </a:prstGeom>
            <a:noFill/>
            <a:ln w="9525">
              <a:solidFill>
                <a:schemeClr val="tx1"/>
              </a:solidFill>
              <a:round/>
              <a:headEnd/>
              <a:tailEnd/>
            </a:ln>
          </p:spPr>
          <p:txBody>
            <a:bodyPr/>
            <a:lstStyle/>
            <a:p>
              <a:endParaRPr lang="en-US"/>
            </a:p>
          </p:txBody>
        </p:sp>
        <p:sp>
          <p:nvSpPr>
            <p:cNvPr id="25619" name="Rectangle 16"/>
            <p:cNvSpPr>
              <a:spLocks noChangeArrowheads="1"/>
            </p:cNvSpPr>
            <p:nvPr/>
          </p:nvSpPr>
          <p:spPr bwMode="auto">
            <a:xfrm>
              <a:off x="3660" y="3318"/>
              <a:ext cx="912" cy="384"/>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5620" name="Rectangle 19"/>
            <p:cNvSpPr>
              <a:spLocks noChangeArrowheads="1"/>
            </p:cNvSpPr>
            <p:nvPr/>
          </p:nvSpPr>
          <p:spPr bwMode="auto">
            <a:xfrm>
              <a:off x="3708" y="336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players</a:t>
              </a:r>
              <a:endParaRPr lang="en-US" altLang="zh-CN" sz="1400">
                <a:ea typeface="宋体" pitchFamily="2" charset="-122"/>
              </a:endParaRPr>
            </a:p>
          </p:txBody>
        </p:sp>
        <p:sp>
          <p:nvSpPr>
            <p:cNvPr id="25621" name="Text Box 22"/>
            <p:cNvSpPr txBox="1">
              <a:spLocks noChangeArrowheads="1"/>
            </p:cNvSpPr>
            <p:nvPr/>
          </p:nvSpPr>
          <p:spPr bwMode="auto">
            <a:xfrm>
              <a:off x="3468" y="3270"/>
              <a:ext cx="197" cy="192"/>
            </a:xfrm>
            <a:prstGeom prst="rect">
              <a:avLst/>
            </a:prstGeom>
            <a:noFill/>
            <a:ln w="9525">
              <a:noFill/>
              <a:miter lim="800000"/>
              <a:headEnd/>
              <a:tailEnd/>
            </a:ln>
          </p:spPr>
          <p:txBody>
            <a:bodyPr wrap="none">
              <a:spAutoFit/>
            </a:bodyPr>
            <a:lstStyle/>
            <a:p>
              <a:pPr eaLnBrk="0" hangingPunct="0"/>
              <a:r>
                <a:rPr lang="sv-SE" sz="1400" b="1"/>
                <a:t>N</a:t>
              </a:r>
              <a:endParaRPr lang="en-US" altLang="zh-CN" sz="1400" b="1">
                <a:ea typeface="宋体" pitchFamily="2" charset="-122"/>
              </a:endParaRPr>
            </a:p>
          </p:txBody>
        </p:sp>
        <p:sp>
          <p:nvSpPr>
            <p:cNvPr id="25622" name="Oval 26"/>
            <p:cNvSpPr>
              <a:spLocks noChangeArrowheads="1"/>
            </p:cNvSpPr>
            <p:nvPr/>
          </p:nvSpPr>
          <p:spPr bwMode="auto">
            <a:xfrm>
              <a:off x="4620" y="3174"/>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number</a:t>
              </a:r>
              <a:endParaRPr lang="en-US" altLang="zh-CN" sz="1400">
                <a:ea typeface="宋体" pitchFamily="2" charset="-122"/>
              </a:endParaRPr>
            </a:p>
          </p:txBody>
        </p:sp>
        <p:sp>
          <p:nvSpPr>
            <p:cNvPr id="25623" name="Line 28"/>
            <p:cNvSpPr>
              <a:spLocks noChangeShapeType="1"/>
            </p:cNvSpPr>
            <p:nvPr/>
          </p:nvSpPr>
          <p:spPr bwMode="auto">
            <a:xfrm flipH="1">
              <a:off x="4572" y="3462"/>
              <a:ext cx="480" cy="96"/>
            </a:xfrm>
            <a:prstGeom prst="line">
              <a:avLst/>
            </a:prstGeom>
            <a:noFill/>
            <a:ln w="9525">
              <a:solidFill>
                <a:schemeClr val="tx1"/>
              </a:solidFill>
              <a:round/>
              <a:headEnd/>
              <a:tailEnd/>
            </a:ln>
          </p:spPr>
          <p:txBody>
            <a:bodyPr/>
            <a:lstStyle/>
            <a:p>
              <a:endParaRPr lang="en-US"/>
            </a:p>
          </p:txBody>
        </p:sp>
        <p:sp>
          <p:nvSpPr>
            <p:cNvPr id="25624" name="Line 29"/>
            <p:cNvSpPr>
              <a:spLocks noChangeShapeType="1"/>
            </p:cNvSpPr>
            <p:nvPr/>
          </p:nvSpPr>
          <p:spPr bwMode="auto">
            <a:xfrm>
              <a:off x="4668" y="3414"/>
              <a:ext cx="672" cy="1"/>
            </a:xfrm>
            <a:prstGeom prst="line">
              <a:avLst/>
            </a:prstGeom>
            <a:noFill/>
            <a:ln w="9525">
              <a:solidFill>
                <a:schemeClr val="tx1"/>
              </a:solidFill>
              <a:prstDash val="dash"/>
              <a:round/>
              <a:headEnd/>
              <a:tailEnd/>
            </a:ln>
          </p:spPr>
          <p:txBody>
            <a:bodyPr/>
            <a:lstStyle/>
            <a:p>
              <a:endParaRPr lang="en-US"/>
            </a:p>
          </p:txBody>
        </p:sp>
      </p:grpSp>
      <p:sp>
        <p:nvSpPr>
          <p:cNvPr id="25605" name="Rectangle 17"/>
          <p:cNvSpPr>
            <a:spLocks noChangeArrowheads="1"/>
          </p:cNvSpPr>
          <p:nvPr/>
        </p:nvSpPr>
        <p:spPr bwMode="auto">
          <a:xfrm>
            <a:off x="468313" y="1916113"/>
            <a:ext cx="7885112" cy="2160587"/>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sv-SE" sz="2800"/>
              <a:t>Weak entity types– do not have key attibutes of their own. </a:t>
            </a:r>
            <a:r>
              <a:rPr lang="sv-SE" sz="2400"/>
              <a:t>    </a:t>
            </a:r>
          </a:p>
          <a:p>
            <a:pPr marL="342900" indent="-342900">
              <a:spcBef>
                <a:spcPct val="20000"/>
              </a:spcBef>
              <a:buClr>
                <a:schemeClr val="bg2"/>
              </a:buClr>
              <a:buSzPct val="75000"/>
              <a:buFont typeface="Wingdings" pitchFamily="2" charset="2"/>
              <a:buChar char="n"/>
            </a:pPr>
            <a:endParaRPr lang="sv-SE" sz="800"/>
          </a:p>
          <a:p>
            <a:pPr marL="342900" indent="-342900">
              <a:spcBef>
                <a:spcPct val="20000"/>
              </a:spcBef>
              <a:buClr>
                <a:schemeClr val="bg2"/>
              </a:buClr>
              <a:buSzPct val="75000"/>
              <a:buFont typeface="Wingdings" pitchFamily="2" charset="2"/>
              <a:buNone/>
            </a:pPr>
            <a:r>
              <a:rPr lang="sv-SE" sz="2400"/>
              <a:t>    A weak entity can be </a:t>
            </a:r>
            <a:r>
              <a:rPr lang="sv-SE" sz="2400" b="1"/>
              <a:t>identified</a:t>
            </a:r>
            <a:r>
              <a:rPr lang="sv-SE" sz="2400"/>
              <a:t> uniquely by being related to another entity (together with its own attributes). </a:t>
            </a:r>
            <a:endParaRPr lang="en-US" altLang="zh-CN" sz="2400">
              <a:ea typeface="宋体" pitchFamily="2" charset="-122"/>
            </a:endParaRPr>
          </a:p>
        </p:txBody>
      </p:sp>
      <p:sp>
        <p:nvSpPr>
          <p:cNvPr id="25606" name="Rectangle 18"/>
          <p:cNvSpPr>
            <a:spLocks noChangeArrowheads="1"/>
          </p:cNvSpPr>
          <p:nvPr/>
        </p:nvSpPr>
        <p:spPr bwMode="auto">
          <a:xfrm>
            <a:off x="2076450" y="5394325"/>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team</a:t>
            </a:r>
            <a:endParaRPr lang="en-US" altLang="zh-CN" sz="1400">
              <a:ea typeface="宋体" pitchFamily="2" charset="-122"/>
            </a:endParaRPr>
          </a:p>
        </p:txBody>
      </p:sp>
      <p:sp>
        <p:nvSpPr>
          <p:cNvPr id="25607" name="Line 20"/>
          <p:cNvSpPr>
            <a:spLocks noChangeShapeType="1"/>
          </p:cNvSpPr>
          <p:nvPr/>
        </p:nvSpPr>
        <p:spPr bwMode="auto">
          <a:xfrm>
            <a:off x="3371850" y="5622925"/>
            <a:ext cx="762000" cy="1588"/>
          </a:xfrm>
          <a:prstGeom prst="line">
            <a:avLst/>
          </a:prstGeom>
          <a:noFill/>
          <a:ln w="9525">
            <a:solidFill>
              <a:schemeClr val="tx1"/>
            </a:solidFill>
            <a:round/>
            <a:headEnd/>
            <a:tailEnd/>
          </a:ln>
        </p:spPr>
        <p:txBody>
          <a:bodyPr/>
          <a:lstStyle/>
          <a:p>
            <a:endParaRPr lang="en-US"/>
          </a:p>
        </p:txBody>
      </p:sp>
      <p:sp>
        <p:nvSpPr>
          <p:cNvPr id="25608" name="Text Box 21"/>
          <p:cNvSpPr txBox="1">
            <a:spLocks noChangeArrowheads="1"/>
          </p:cNvSpPr>
          <p:nvPr/>
        </p:nvSpPr>
        <p:spPr bwMode="auto">
          <a:xfrm>
            <a:off x="3448050" y="5241925"/>
            <a:ext cx="282575" cy="304800"/>
          </a:xfrm>
          <a:prstGeom prst="rect">
            <a:avLst/>
          </a:prstGeom>
          <a:noFill/>
          <a:ln w="9525">
            <a:noFill/>
            <a:miter lim="800000"/>
            <a:headEnd/>
            <a:tailEnd/>
          </a:ln>
        </p:spPr>
        <p:txBody>
          <a:bodyPr wrap="none">
            <a:spAutoFit/>
          </a:bodyPr>
          <a:lstStyle/>
          <a:p>
            <a:pPr eaLnBrk="0" hangingPunct="0"/>
            <a:r>
              <a:rPr lang="sv-SE" sz="1400" b="1"/>
              <a:t>1</a:t>
            </a:r>
            <a:endParaRPr lang="en-US" altLang="zh-CN" sz="1400" b="1">
              <a:ea typeface="宋体" pitchFamily="2" charset="-122"/>
            </a:endParaRPr>
          </a:p>
        </p:txBody>
      </p:sp>
      <p:grpSp>
        <p:nvGrpSpPr>
          <p:cNvPr id="3" name="Group 37"/>
          <p:cNvGrpSpPr>
            <a:grpSpLocks/>
          </p:cNvGrpSpPr>
          <p:nvPr/>
        </p:nvGrpSpPr>
        <p:grpSpPr bwMode="auto">
          <a:xfrm>
            <a:off x="3829050" y="5195888"/>
            <a:ext cx="1606550" cy="828675"/>
            <a:chOff x="2277" y="2628"/>
            <a:chExt cx="1012" cy="522"/>
          </a:xfrm>
        </p:grpSpPr>
        <p:sp>
          <p:nvSpPr>
            <p:cNvPr id="25615" name="AutoShape 23"/>
            <p:cNvSpPr>
              <a:spLocks noChangeArrowheads="1"/>
            </p:cNvSpPr>
            <p:nvPr/>
          </p:nvSpPr>
          <p:spPr bwMode="auto">
            <a:xfrm>
              <a:off x="2277" y="2628"/>
              <a:ext cx="1012" cy="522"/>
            </a:xfrm>
            <a:prstGeom prst="diamond">
              <a:avLst/>
            </a:prstGeom>
            <a:solidFill>
              <a:schemeClr val="bg1"/>
            </a:solidFill>
            <a:ln w="9525">
              <a:solidFill>
                <a:schemeClr val="tx1"/>
              </a:solidFill>
              <a:miter lim="800000"/>
              <a:headEnd/>
              <a:tailEnd/>
            </a:ln>
          </p:spPr>
          <p:txBody>
            <a:bodyPr wrap="none" anchor="ctr"/>
            <a:lstStyle/>
            <a:p>
              <a:endParaRPr lang="sv-SE"/>
            </a:p>
          </p:txBody>
        </p:sp>
        <p:sp>
          <p:nvSpPr>
            <p:cNvPr id="25616" name="AutoShape 24"/>
            <p:cNvSpPr>
              <a:spLocks noChangeArrowheads="1"/>
            </p:cNvSpPr>
            <p:nvPr/>
          </p:nvSpPr>
          <p:spPr bwMode="auto">
            <a:xfrm>
              <a:off x="2336" y="2659"/>
              <a:ext cx="889" cy="454"/>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altLang="zh-CN" sz="1400">
                  <a:ea typeface="宋体" pitchFamily="2" charset="-122"/>
                </a:rPr>
                <a:t>Plays_on</a:t>
              </a:r>
              <a:endParaRPr lang="en-US" altLang="zh-CN" sz="1400">
                <a:ea typeface="宋体" pitchFamily="2" charset="-122"/>
              </a:endParaRPr>
            </a:p>
          </p:txBody>
        </p:sp>
      </p:grpSp>
      <p:sp>
        <p:nvSpPr>
          <p:cNvPr id="25610" name="Oval 25"/>
          <p:cNvSpPr>
            <a:spLocks noChangeArrowheads="1"/>
          </p:cNvSpPr>
          <p:nvPr/>
        </p:nvSpPr>
        <p:spPr bwMode="auto">
          <a:xfrm>
            <a:off x="323850" y="5013325"/>
            <a:ext cx="1676400" cy="3810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Name</a:t>
            </a:r>
            <a:endParaRPr lang="en-US" altLang="zh-CN" sz="1400" u="sng">
              <a:ea typeface="宋体" pitchFamily="2" charset="-122"/>
            </a:endParaRPr>
          </a:p>
        </p:txBody>
      </p:sp>
      <p:sp>
        <p:nvSpPr>
          <p:cNvPr id="25611" name="Line 27"/>
          <p:cNvSpPr>
            <a:spLocks noChangeShapeType="1"/>
          </p:cNvSpPr>
          <p:nvPr/>
        </p:nvSpPr>
        <p:spPr bwMode="auto">
          <a:xfrm>
            <a:off x="1162050" y="5394325"/>
            <a:ext cx="914400" cy="228600"/>
          </a:xfrm>
          <a:prstGeom prst="line">
            <a:avLst/>
          </a:prstGeom>
          <a:noFill/>
          <a:ln w="9525">
            <a:solidFill>
              <a:schemeClr val="tx1"/>
            </a:solidFill>
            <a:round/>
            <a:headEnd/>
            <a:tailEnd/>
          </a:ln>
        </p:spPr>
        <p:txBody>
          <a:bodyPr/>
          <a:lstStyle/>
          <a:p>
            <a:endParaRPr lang="en-US"/>
          </a:p>
        </p:txBody>
      </p:sp>
      <p:sp>
        <p:nvSpPr>
          <p:cNvPr id="25612" name="Oval 58"/>
          <p:cNvSpPr>
            <a:spLocks noChangeArrowheads="1"/>
          </p:cNvSpPr>
          <p:nvPr/>
        </p:nvSpPr>
        <p:spPr bwMode="auto">
          <a:xfrm>
            <a:off x="6227763" y="4521200"/>
            <a:ext cx="1081087" cy="360363"/>
          </a:xfrm>
          <a:prstGeom prst="ellipse">
            <a:avLst/>
          </a:prstGeom>
          <a:noFill/>
          <a:ln w="9525">
            <a:solidFill>
              <a:schemeClr val="tx1"/>
            </a:solidFill>
            <a:round/>
            <a:headEnd/>
            <a:tailEnd/>
          </a:ln>
        </p:spPr>
        <p:txBody>
          <a:bodyPr wrap="none" anchor="ctr"/>
          <a:lstStyle/>
          <a:p>
            <a:endParaRPr lang="sv-SE"/>
          </a:p>
        </p:txBody>
      </p:sp>
      <p:sp>
        <p:nvSpPr>
          <p:cNvPr id="25613" name="Text Box 59"/>
          <p:cNvSpPr txBox="1">
            <a:spLocks noChangeArrowheads="1"/>
          </p:cNvSpPr>
          <p:nvPr/>
        </p:nvSpPr>
        <p:spPr bwMode="auto">
          <a:xfrm>
            <a:off x="6424613" y="4532313"/>
            <a:ext cx="627062" cy="304800"/>
          </a:xfrm>
          <a:prstGeom prst="rect">
            <a:avLst/>
          </a:prstGeom>
          <a:noFill/>
          <a:ln w="9525">
            <a:noFill/>
            <a:miter lim="800000"/>
            <a:headEnd/>
            <a:tailEnd/>
          </a:ln>
        </p:spPr>
        <p:txBody>
          <a:bodyPr wrap="none">
            <a:spAutoFit/>
          </a:bodyPr>
          <a:lstStyle/>
          <a:p>
            <a:r>
              <a:rPr lang="sv-SE" sz="1400"/>
              <a:t>name</a:t>
            </a:r>
            <a:endParaRPr lang="en-US" altLang="zh-CN" sz="1400">
              <a:ea typeface="宋体" pitchFamily="2" charset="-122"/>
            </a:endParaRPr>
          </a:p>
        </p:txBody>
      </p:sp>
      <p:sp>
        <p:nvSpPr>
          <p:cNvPr id="25614" name="Line 60"/>
          <p:cNvSpPr>
            <a:spLocks noChangeShapeType="1"/>
          </p:cNvSpPr>
          <p:nvPr/>
        </p:nvSpPr>
        <p:spPr bwMode="auto">
          <a:xfrm flipH="1">
            <a:off x="6659563" y="4881563"/>
            <a:ext cx="73025" cy="360362"/>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pPr eaLnBrk="1" hangingPunct="1"/>
            <a:r>
              <a:rPr lang="en-GB" sz="3200" smtClean="0"/>
              <a:t>Attributes of relationship types</a:t>
            </a:r>
          </a:p>
        </p:txBody>
      </p:sp>
      <p:sp>
        <p:nvSpPr>
          <p:cNvPr id="26626" name="Footer Placeholder 4"/>
          <p:cNvSpPr>
            <a:spLocks noGrp="1"/>
          </p:cNvSpPr>
          <p:nvPr>
            <p:ph type="ftr" sz="quarter" idx="10"/>
          </p:nvPr>
        </p:nvSpPr>
        <p:spPr>
          <a:noFill/>
        </p:spPr>
        <p:txBody>
          <a:bodyPr/>
          <a:lstStyle/>
          <a:p>
            <a:fld id="{017BEA7A-985B-41AE-881E-666FEC22C353}" type="slidenum">
              <a:rPr lang="zh-CN" altLang="en-US"/>
              <a:pPr/>
              <a:t>19</a:t>
            </a:fld>
            <a:endParaRPr lang="en-US" altLang="zh-CN"/>
          </a:p>
        </p:txBody>
      </p:sp>
      <p:sp>
        <p:nvSpPr>
          <p:cNvPr id="26628" name="Rectangle 29"/>
          <p:cNvSpPr>
            <a:spLocks noChangeArrowheads="1"/>
          </p:cNvSpPr>
          <p:nvPr/>
        </p:nvSpPr>
        <p:spPr bwMode="auto">
          <a:xfrm>
            <a:off x="5892800" y="5305425"/>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6629" name="Oval 31"/>
          <p:cNvSpPr>
            <a:spLocks noChangeArrowheads="1"/>
          </p:cNvSpPr>
          <p:nvPr/>
        </p:nvSpPr>
        <p:spPr bwMode="auto">
          <a:xfrm>
            <a:off x="330200" y="4848225"/>
            <a:ext cx="1676400" cy="3810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6630" name="Oval 32"/>
          <p:cNvSpPr>
            <a:spLocks noChangeArrowheads="1"/>
          </p:cNvSpPr>
          <p:nvPr/>
        </p:nvSpPr>
        <p:spPr bwMode="auto">
          <a:xfrm>
            <a:off x="1244600" y="4314825"/>
            <a:ext cx="1295400" cy="3810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26631" name="Oval 33"/>
          <p:cNvSpPr>
            <a:spLocks noChangeArrowheads="1"/>
          </p:cNvSpPr>
          <p:nvPr/>
        </p:nvSpPr>
        <p:spPr bwMode="auto">
          <a:xfrm>
            <a:off x="5359400" y="4391025"/>
            <a:ext cx="1295400" cy="4572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26632" name="Oval 34"/>
          <p:cNvSpPr>
            <a:spLocks noChangeArrowheads="1"/>
          </p:cNvSpPr>
          <p:nvPr/>
        </p:nvSpPr>
        <p:spPr bwMode="auto">
          <a:xfrm>
            <a:off x="6426200" y="4086225"/>
            <a:ext cx="1295400" cy="3810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Model</a:t>
            </a:r>
            <a:endParaRPr lang="en-US" altLang="zh-CN" sz="1400">
              <a:ea typeface="宋体" pitchFamily="2" charset="-122"/>
            </a:endParaRPr>
          </a:p>
        </p:txBody>
      </p:sp>
      <p:sp>
        <p:nvSpPr>
          <p:cNvPr id="26633" name="Oval 35"/>
          <p:cNvSpPr>
            <a:spLocks noChangeArrowheads="1"/>
          </p:cNvSpPr>
          <p:nvPr/>
        </p:nvSpPr>
        <p:spPr bwMode="auto">
          <a:xfrm>
            <a:off x="7188200" y="4543425"/>
            <a:ext cx="1295400" cy="3810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Year</a:t>
            </a:r>
            <a:endParaRPr lang="en-US" altLang="zh-CN" sz="1400">
              <a:ea typeface="宋体" pitchFamily="2" charset="-122"/>
            </a:endParaRPr>
          </a:p>
        </p:txBody>
      </p:sp>
      <p:sp>
        <p:nvSpPr>
          <p:cNvPr id="26634" name="Line 36"/>
          <p:cNvSpPr>
            <a:spLocks noChangeShapeType="1"/>
          </p:cNvSpPr>
          <p:nvPr/>
        </p:nvSpPr>
        <p:spPr bwMode="auto">
          <a:xfrm>
            <a:off x="3348038" y="5589588"/>
            <a:ext cx="762000" cy="0"/>
          </a:xfrm>
          <a:prstGeom prst="line">
            <a:avLst/>
          </a:prstGeom>
          <a:noFill/>
          <a:ln w="9525">
            <a:solidFill>
              <a:schemeClr val="tx1"/>
            </a:solidFill>
            <a:round/>
            <a:headEnd/>
            <a:tailEnd/>
          </a:ln>
        </p:spPr>
        <p:txBody>
          <a:bodyPr/>
          <a:lstStyle/>
          <a:p>
            <a:endParaRPr lang="en-US"/>
          </a:p>
        </p:txBody>
      </p:sp>
      <p:sp>
        <p:nvSpPr>
          <p:cNvPr id="26635" name="Line 37"/>
          <p:cNvSpPr>
            <a:spLocks noChangeShapeType="1"/>
          </p:cNvSpPr>
          <p:nvPr/>
        </p:nvSpPr>
        <p:spPr bwMode="auto">
          <a:xfrm>
            <a:off x="5024438" y="5589588"/>
            <a:ext cx="838200" cy="0"/>
          </a:xfrm>
          <a:prstGeom prst="line">
            <a:avLst/>
          </a:prstGeom>
          <a:noFill/>
          <a:ln w="9525">
            <a:solidFill>
              <a:schemeClr val="tx1"/>
            </a:solidFill>
            <a:round/>
            <a:headEnd/>
            <a:tailEnd/>
          </a:ln>
        </p:spPr>
        <p:txBody>
          <a:bodyPr/>
          <a:lstStyle/>
          <a:p>
            <a:endParaRPr lang="en-US"/>
          </a:p>
        </p:txBody>
      </p:sp>
      <p:sp>
        <p:nvSpPr>
          <p:cNvPr id="26636" name="Line 38"/>
          <p:cNvSpPr>
            <a:spLocks noChangeShapeType="1"/>
          </p:cNvSpPr>
          <p:nvPr/>
        </p:nvSpPr>
        <p:spPr bwMode="auto">
          <a:xfrm>
            <a:off x="1625600" y="5229225"/>
            <a:ext cx="457200" cy="152400"/>
          </a:xfrm>
          <a:prstGeom prst="line">
            <a:avLst/>
          </a:prstGeom>
          <a:noFill/>
          <a:ln w="9525">
            <a:solidFill>
              <a:schemeClr val="tx1"/>
            </a:solidFill>
            <a:round/>
            <a:headEnd/>
            <a:tailEnd/>
          </a:ln>
        </p:spPr>
        <p:txBody>
          <a:bodyPr/>
          <a:lstStyle/>
          <a:p>
            <a:endParaRPr lang="en-US"/>
          </a:p>
        </p:txBody>
      </p:sp>
      <p:sp>
        <p:nvSpPr>
          <p:cNvPr id="26637" name="Line 39"/>
          <p:cNvSpPr>
            <a:spLocks noChangeShapeType="1"/>
          </p:cNvSpPr>
          <p:nvPr/>
        </p:nvSpPr>
        <p:spPr bwMode="auto">
          <a:xfrm>
            <a:off x="2006600" y="4695825"/>
            <a:ext cx="685800" cy="609600"/>
          </a:xfrm>
          <a:prstGeom prst="line">
            <a:avLst/>
          </a:prstGeom>
          <a:noFill/>
          <a:ln w="9525">
            <a:solidFill>
              <a:schemeClr val="tx1"/>
            </a:solidFill>
            <a:round/>
            <a:headEnd/>
            <a:tailEnd/>
          </a:ln>
        </p:spPr>
        <p:txBody>
          <a:bodyPr/>
          <a:lstStyle/>
          <a:p>
            <a:endParaRPr lang="en-US"/>
          </a:p>
        </p:txBody>
      </p:sp>
      <p:sp>
        <p:nvSpPr>
          <p:cNvPr id="26638" name="Line 40"/>
          <p:cNvSpPr>
            <a:spLocks noChangeShapeType="1"/>
          </p:cNvSpPr>
          <p:nvPr/>
        </p:nvSpPr>
        <p:spPr bwMode="auto">
          <a:xfrm>
            <a:off x="6045200" y="4848225"/>
            <a:ext cx="381000" cy="457200"/>
          </a:xfrm>
          <a:prstGeom prst="line">
            <a:avLst/>
          </a:prstGeom>
          <a:noFill/>
          <a:ln w="9525">
            <a:solidFill>
              <a:schemeClr val="tx1"/>
            </a:solidFill>
            <a:round/>
            <a:headEnd/>
            <a:tailEnd/>
          </a:ln>
        </p:spPr>
        <p:txBody>
          <a:bodyPr/>
          <a:lstStyle/>
          <a:p>
            <a:endParaRPr lang="en-US"/>
          </a:p>
        </p:txBody>
      </p:sp>
      <p:sp>
        <p:nvSpPr>
          <p:cNvPr id="26639" name="Line 41"/>
          <p:cNvSpPr>
            <a:spLocks noChangeShapeType="1"/>
          </p:cNvSpPr>
          <p:nvPr/>
        </p:nvSpPr>
        <p:spPr bwMode="auto">
          <a:xfrm flipH="1">
            <a:off x="6654800" y="4467225"/>
            <a:ext cx="457200" cy="838200"/>
          </a:xfrm>
          <a:prstGeom prst="line">
            <a:avLst/>
          </a:prstGeom>
          <a:noFill/>
          <a:ln w="9525">
            <a:solidFill>
              <a:schemeClr val="tx1"/>
            </a:solidFill>
            <a:round/>
            <a:headEnd/>
            <a:tailEnd/>
          </a:ln>
        </p:spPr>
        <p:txBody>
          <a:bodyPr/>
          <a:lstStyle/>
          <a:p>
            <a:endParaRPr lang="en-US"/>
          </a:p>
        </p:txBody>
      </p:sp>
      <p:sp>
        <p:nvSpPr>
          <p:cNvPr id="26640" name="Line 42"/>
          <p:cNvSpPr>
            <a:spLocks noChangeShapeType="1"/>
          </p:cNvSpPr>
          <p:nvPr/>
        </p:nvSpPr>
        <p:spPr bwMode="auto">
          <a:xfrm flipH="1">
            <a:off x="6807200" y="4924425"/>
            <a:ext cx="838200" cy="381000"/>
          </a:xfrm>
          <a:prstGeom prst="line">
            <a:avLst/>
          </a:prstGeom>
          <a:noFill/>
          <a:ln w="9525">
            <a:solidFill>
              <a:schemeClr val="tx1"/>
            </a:solidFill>
            <a:round/>
            <a:headEnd/>
            <a:tailEnd/>
          </a:ln>
        </p:spPr>
        <p:txBody>
          <a:bodyPr/>
          <a:lstStyle/>
          <a:p>
            <a:endParaRPr lang="en-US"/>
          </a:p>
        </p:txBody>
      </p:sp>
      <p:sp>
        <p:nvSpPr>
          <p:cNvPr id="26641" name="Text Box 43"/>
          <p:cNvSpPr txBox="1">
            <a:spLocks noChangeArrowheads="1"/>
          </p:cNvSpPr>
          <p:nvPr/>
        </p:nvSpPr>
        <p:spPr bwMode="auto">
          <a:xfrm>
            <a:off x="3454400" y="5153025"/>
            <a:ext cx="312738" cy="304800"/>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6642" name="Text Box 44"/>
          <p:cNvSpPr txBox="1">
            <a:spLocks noChangeArrowheads="1"/>
          </p:cNvSpPr>
          <p:nvPr/>
        </p:nvSpPr>
        <p:spPr bwMode="auto">
          <a:xfrm>
            <a:off x="5511800" y="5153025"/>
            <a:ext cx="331788" cy="304800"/>
          </a:xfrm>
          <a:prstGeom prst="rect">
            <a:avLst/>
          </a:prstGeom>
          <a:noFill/>
          <a:ln w="9525">
            <a:noFill/>
            <a:miter lim="800000"/>
            <a:headEnd/>
            <a:tailEnd/>
          </a:ln>
        </p:spPr>
        <p:txBody>
          <a:bodyPr wrap="none">
            <a:spAutoFit/>
          </a:bodyPr>
          <a:lstStyle/>
          <a:p>
            <a:pPr eaLnBrk="0" hangingPunct="0"/>
            <a:r>
              <a:rPr lang="sv-SE" sz="1400"/>
              <a:t>M</a:t>
            </a:r>
            <a:endParaRPr lang="en-US" altLang="zh-CN" sz="1400">
              <a:ea typeface="宋体" pitchFamily="2" charset="-122"/>
            </a:endParaRPr>
          </a:p>
        </p:txBody>
      </p:sp>
      <p:sp>
        <p:nvSpPr>
          <p:cNvPr id="26643" name="Rectangle 46"/>
          <p:cNvSpPr>
            <a:spLocks noChangeArrowheads="1"/>
          </p:cNvSpPr>
          <p:nvPr/>
        </p:nvSpPr>
        <p:spPr bwMode="auto">
          <a:xfrm>
            <a:off x="1042988" y="2590800"/>
            <a:ext cx="6729412" cy="533400"/>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r>
              <a:rPr lang="sv-SE" sz="2000"/>
              <a:t>”Store information on who owned which car and during which period of time”</a:t>
            </a:r>
            <a:endParaRPr lang="en-US" altLang="zh-CN" sz="2000">
              <a:ea typeface="宋体" pitchFamily="2" charset="-122"/>
            </a:endParaRPr>
          </a:p>
        </p:txBody>
      </p:sp>
      <p:grpSp>
        <p:nvGrpSpPr>
          <p:cNvPr id="2" name="Group 51"/>
          <p:cNvGrpSpPr>
            <a:grpSpLocks/>
          </p:cNvGrpSpPr>
          <p:nvPr/>
        </p:nvGrpSpPr>
        <p:grpSpPr bwMode="auto">
          <a:xfrm>
            <a:off x="3348038" y="4005263"/>
            <a:ext cx="1871662" cy="1223962"/>
            <a:chOff x="2109" y="2523"/>
            <a:chExt cx="1179" cy="771"/>
          </a:xfrm>
        </p:grpSpPr>
        <p:sp>
          <p:nvSpPr>
            <p:cNvPr id="26647" name="Oval 48"/>
            <p:cNvSpPr>
              <a:spLocks noChangeArrowheads="1"/>
            </p:cNvSpPr>
            <p:nvPr/>
          </p:nvSpPr>
          <p:spPr bwMode="auto">
            <a:xfrm>
              <a:off x="2472" y="2523"/>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SellDate</a:t>
              </a:r>
              <a:endParaRPr lang="en-US" altLang="zh-CN" sz="1400">
                <a:ea typeface="宋体" pitchFamily="2" charset="-122"/>
              </a:endParaRPr>
            </a:p>
          </p:txBody>
        </p:sp>
        <p:sp>
          <p:nvSpPr>
            <p:cNvPr id="26648" name="Line 49"/>
            <p:cNvSpPr>
              <a:spLocks noChangeShapeType="1"/>
            </p:cNvSpPr>
            <p:nvPr/>
          </p:nvSpPr>
          <p:spPr bwMode="auto">
            <a:xfrm>
              <a:off x="2517" y="3067"/>
              <a:ext cx="363" cy="227"/>
            </a:xfrm>
            <a:prstGeom prst="line">
              <a:avLst/>
            </a:prstGeom>
            <a:noFill/>
            <a:ln w="9525">
              <a:solidFill>
                <a:schemeClr val="tx1"/>
              </a:solidFill>
              <a:round/>
              <a:headEnd/>
              <a:tailEnd/>
            </a:ln>
          </p:spPr>
          <p:txBody>
            <a:bodyPr/>
            <a:lstStyle/>
            <a:p>
              <a:endParaRPr lang="en-US"/>
            </a:p>
          </p:txBody>
        </p:sp>
        <p:sp>
          <p:nvSpPr>
            <p:cNvPr id="26649" name="Line 50"/>
            <p:cNvSpPr>
              <a:spLocks noChangeShapeType="1"/>
            </p:cNvSpPr>
            <p:nvPr/>
          </p:nvSpPr>
          <p:spPr bwMode="auto">
            <a:xfrm flipH="1">
              <a:off x="2880" y="2750"/>
              <a:ext cx="136" cy="544"/>
            </a:xfrm>
            <a:prstGeom prst="line">
              <a:avLst/>
            </a:prstGeom>
            <a:noFill/>
            <a:ln w="9525">
              <a:solidFill>
                <a:schemeClr val="tx1"/>
              </a:solidFill>
              <a:round/>
              <a:headEnd/>
              <a:tailEnd/>
            </a:ln>
          </p:spPr>
          <p:txBody>
            <a:bodyPr/>
            <a:lstStyle/>
            <a:p>
              <a:endParaRPr lang="en-US"/>
            </a:p>
          </p:txBody>
        </p:sp>
        <p:sp>
          <p:nvSpPr>
            <p:cNvPr id="26650" name="Oval 47"/>
            <p:cNvSpPr>
              <a:spLocks noChangeArrowheads="1"/>
            </p:cNvSpPr>
            <p:nvPr/>
          </p:nvSpPr>
          <p:spPr bwMode="auto">
            <a:xfrm>
              <a:off x="2109" y="2840"/>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BuyDate</a:t>
              </a:r>
              <a:endParaRPr lang="en-US" altLang="zh-CN" sz="1400">
                <a:ea typeface="宋体" pitchFamily="2" charset="-122"/>
              </a:endParaRPr>
            </a:p>
          </p:txBody>
        </p:sp>
      </p:grpSp>
      <p:sp>
        <p:nvSpPr>
          <p:cNvPr id="26645" name="AutoShape 30"/>
          <p:cNvSpPr>
            <a:spLocks noChangeArrowheads="1"/>
          </p:cNvSpPr>
          <p:nvPr/>
        </p:nvSpPr>
        <p:spPr bwMode="auto">
          <a:xfrm>
            <a:off x="4067175" y="5229225"/>
            <a:ext cx="1081088" cy="685800"/>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6646" name="Rectangle 28"/>
          <p:cNvSpPr>
            <a:spLocks noChangeArrowheads="1"/>
          </p:cNvSpPr>
          <p:nvPr/>
        </p:nvSpPr>
        <p:spPr bwMode="auto">
          <a:xfrm>
            <a:off x="2082800" y="5305425"/>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t>What is a database?</a:t>
            </a:r>
          </a:p>
        </p:txBody>
      </p:sp>
      <p:sp>
        <p:nvSpPr>
          <p:cNvPr id="824323" name="Rectangle 3"/>
          <p:cNvSpPr>
            <a:spLocks noGrp="1" noChangeArrowheads="1"/>
          </p:cNvSpPr>
          <p:nvPr>
            <p:ph idx="1"/>
          </p:nvPr>
        </p:nvSpPr>
        <p:spPr>
          <a:xfrm>
            <a:off x="395536" y="2132856"/>
            <a:ext cx="8229600" cy="4389120"/>
          </a:xfrm>
        </p:spPr>
        <p:txBody>
          <a:bodyPr/>
          <a:lstStyle/>
          <a:p>
            <a:r>
              <a:rPr lang="en-GB" dirty="0" smtClean="0"/>
              <a:t>A database represents </a:t>
            </a:r>
            <a:r>
              <a:rPr lang="en-GB" dirty="0" smtClean="0">
                <a:solidFill>
                  <a:srgbClr val="FF0000"/>
                </a:solidFill>
              </a:rPr>
              <a:t>some aspect of the real world</a:t>
            </a:r>
            <a:r>
              <a:rPr lang="en-GB" dirty="0" smtClean="0"/>
              <a:t>, i.e. a mini world. </a:t>
            </a:r>
          </a:p>
          <a:p>
            <a:r>
              <a:rPr lang="en-GB" dirty="0" smtClean="0"/>
              <a:t>A database consists of a </a:t>
            </a:r>
            <a:r>
              <a:rPr lang="en-GB" dirty="0" smtClean="0">
                <a:solidFill>
                  <a:srgbClr val="FF0000"/>
                </a:solidFill>
              </a:rPr>
              <a:t>logical coherent collection</a:t>
            </a:r>
            <a:r>
              <a:rPr lang="en-GB" dirty="0" smtClean="0"/>
              <a:t> of data with an </a:t>
            </a:r>
            <a:r>
              <a:rPr lang="en-GB" dirty="0" smtClean="0">
                <a:solidFill>
                  <a:srgbClr val="FF0000"/>
                </a:solidFill>
              </a:rPr>
              <a:t>underlying meaning</a:t>
            </a:r>
            <a:r>
              <a:rPr lang="en-GB" dirty="0" smtClean="0"/>
              <a:t>.</a:t>
            </a:r>
          </a:p>
          <a:p>
            <a:r>
              <a:rPr lang="en-GB" dirty="0" smtClean="0"/>
              <a:t>A database is designed, built and filled with data with respect to an </a:t>
            </a:r>
            <a:r>
              <a:rPr lang="en-GB" dirty="0" smtClean="0">
                <a:solidFill>
                  <a:srgbClr val="FF0000"/>
                </a:solidFill>
              </a:rPr>
              <a:t>underlying purpose</a:t>
            </a:r>
            <a:r>
              <a:rPr lang="en-GB"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4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GB" sz="3200" smtClean="0"/>
              <a:t>N-ary relationships</a:t>
            </a:r>
          </a:p>
        </p:txBody>
      </p:sp>
      <p:sp>
        <p:nvSpPr>
          <p:cNvPr id="27652" name="Rectangle 3"/>
          <p:cNvSpPr>
            <a:spLocks noGrp="1" noChangeArrowheads="1"/>
          </p:cNvSpPr>
          <p:nvPr>
            <p:ph idx="1"/>
          </p:nvPr>
        </p:nvSpPr>
        <p:spPr>
          <a:xfrm>
            <a:off x="457200" y="1981200"/>
            <a:ext cx="8229600" cy="1295400"/>
          </a:xfrm>
        </p:spPr>
        <p:txBody>
          <a:bodyPr/>
          <a:lstStyle/>
          <a:p>
            <a:pPr eaLnBrk="1" hangingPunct="1">
              <a:lnSpc>
                <a:spcPct val="90000"/>
              </a:lnSpc>
            </a:pPr>
            <a:r>
              <a:rPr lang="en-GB" sz="2800" smtClean="0"/>
              <a:t>Example. A person works as an engineer at one company and as a gym instructor at another company.</a:t>
            </a:r>
          </a:p>
        </p:txBody>
      </p:sp>
      <p:sp>
        <p:nvSpPr>
          <p:cNvPr id="27650" name="Footer Placeholder 3"/>
          <p:cNvSpPr>
            <a:spLocks noGrp="1"/>
          </p:cNvSpPr>
          <p:nvPr>
            <p:ph type="ftr" sz="quarter" idx="11"/>
          </p:nvPr>
        </p:nvSpPr>
        <p:spPr>
          <a:noFill/>
        </p:spPr>
        <p:txBody>
          <a:bodyPr/>
          <a:lstStyle/>
          <a:p>
            <a:fld id="{9C30A045-108A-4C9D-A853-0856BECEB530}" type="slidenum">
              <a:rPr lang="zh-CN" altLang="en-US"/>
              <a:pPr/>
              <a:t>20</a:t>
            </a:fld>
            <a:endParaRPr lang="en-US" altLang="zh-CN"/>
          </a:p>
        </p:txBody>
      </p:sp>
      <p:sp>
        <p:nvSpPr>
          <p:cNvPr id="27653" name="Rectangle 4"/>
          <p:cNvSpPr>
            <a:spLocks noChangeArrowheads="1"/>
          </p:cNvSpPr>
          <p:nvPr/>
        </p:nvSpPr>
        <p:spPr bwMode="auto">
          <a:xfrm>
            <a:off x="1295400" y="3581400"/>
            <a:ext cx="1676400" cy="304800"/>
          </a:xfrm>
          <a:prstGeom prst="rect">
            <a:avLst/>
          </a:prstGeom>
          <a:solidFill>
            <a:schemeClr val="accent1"/>
          </a:solidFill>
          <a:ln w="9525">
            <a:solidFill>
              <a:schemeClr val="tx1"/>
            </a:solidFill>
            <a:miter lim="800000"/>
            <a:headEnd/>
            <a:tailEnd/>
          </a:ln>
        </p:spPr>
        <p:txBody>
          <a:bodyPr wrap="none" anchor="ctr"/>
          <a:lstStyle/>
          <a:p>
            <a:pPr algn="ctr"/>
            <a:r>
              <a:rPr lang="en-GB"/>
              <a:t>Company</a:t>
            </a:r>
          </a:p>
        </p:txBody>
      </p:sp>
      <p:sp>
        <p:nvSpPr>
          <p:cNvPr id="27654" name="Rectangle 5"/>
          <p:cNvSpPr>
            <a:spLocks noChangeArrowheads="1"/>
          </p:cNvSpPr>
          <p:nvPr/>
        </p:nvSpPr>
        <p:spPr bwMode="auto">
          <a:xfrm>
            <a:off x="1295400" y="4610100"/>
            <a:ext cx="1676400" cy="304800"/>
          </a:xfrm>
          <a:prstGeom prst="rect">
            <a:avLst/>
          </a:prstGeom>
          <a:solidFill>
            <a:schemeClr val="accent1"/>
          </a:solidFill>
          <a:ln w="9525">
            <a:solidFill>
              <a:schemeClr val="tx1"/>
            </a:solidFill>
            <a:miter lim="800000"/>
            <a:headEnd/>
            <a:tailEnd/>
          </a:ln>
        </p:spPr>
        <p:txBody>
          <a:bodyPr wrap="none" anchor="ctr"/>
          <a:lstStyle/>
          <a:p>
            <a:pPr algn="ctr"/>
            <a:r>
              <a:rPr lang="en-GB"/>
              <a:t>Employee</a:t>
            </a:r>
          </a:p>
        </p:txBody>
      </p:sp>
      <p:sp>
        <p:nvSpPr>
          <p:cNvPr id="27655" name="Rectangle 6"/>
          <p:cNvSpPr>
            <a:spLocks noChangeArrowheads="1"/>
          </p:cNvSpPr>
          <p:nvPr/>
        </p:nvSpPr>
        <p:spPr bwMode="auto">
          <a:xfrm>
            <a:off x="1295400" y="5638800"/>
            <a:ext cx="1676400" cy="304800"/>
          </a:xfrm>
          <a:prstGeom prst="rect">
            <a:avLst/>
          </a:prstGeom>
          <a:solidFill>
            <a:schemeClr val="accent1"/>
          </a:solidFill>
          <a:ln w="9525">
            <a:solidFill>
              <a:schemeClr val="tx1"/>
            </a:solidFill>
            <a:miter lim="800000"/>
            <a:headEnd/>
            <a:tailEnd/>
          </a:ln>
        </p:spPr>
        <p:txBody>
          <a:bodyPr wrap="none" anchor="ctr"/>
          <a:lstStyle/>
          <a:p>
            <a:pPr algn="ctr"/>
            <a:r>
              <a:rPr lang="en-GB"/>
              <a:t>JobType</a:t>
            </a:r>
          </a:p>
        </p:txBody>
      </p:sp>
      <p:sp>
        <p:nvSpPr>
          <p:cNvPr id="27656" name="AutoShape 7"/>
          <p:cNvSpPr>
            <a:spLocks noChangeArrowheads="1"/>
          </p:cNvSpPr>
          <p:nvPr/>
        </p:nvSpPr>
        <p:spPr bwMode="auto">
          <a:xfrm>
            <a:off x="1790700" y="4095750"/>
            <a:ext cx="685800" cy="304800"/>
          </a:xfrm>
          <a:prstGeom prst="diamond">
            <a:avLst/>
          </a:prstGeom>
          <a:solidFill>
            <a:schemeClr val="accent1"/>
          </a:solidFill>
          <a:ln w="9525">
            <a:noFill/>
            <a:miter lim="800000"/>
            <a:headEnd/>
            <a:tailEnd/>
          </a:ln>
        </p:spPr>
        <p:txBody>
          <a:bodyPr wrap="none" anchor="ctr"/>
          <a:lstStyle/>
          <a:p>
            <a:pPr algn="ctr"/>
            <a:r>
              <a:rPr lang="en-GB" sz="1400" b="1"/>
              <a:t>works at</a:t>
            </a:r>
          </a:p>
        </p:txBody>
      </p:sp>
      <p:sp>
        <p:nvSpPr>
          <p:cNvPr id="27657" name="AutoShape 8"/>
          <p:cNvSpPr>
            <a:spLocks noChangeArrowheads="1"/>
          </p:cNvSpPr>
          <p:nvPr/>
        </p:nvSpPr>
        <p:spPr bwMode="auto">
          <a:xfrm>
            <a:off x="1790700" y="5124450"/>
            <a:ext cx="685800" cy="304800"/>
          </a:xfrm>
          <a:prstGeom prst="diamond">
            <a:avLst/>
          </a:prstGeom>
          <a:solidFill>
            <a:schemeClr val="accent1"/>
          </a:solidFill>
          <a:ln w="9525">
            <a:noFill/>
            <a:miter lim="800000"/>
            <a:headEnd/>
            <a:tailEnd/>
          </a:ln>
        </p:spPr>
        <p:txBody>
          <a:bodyPr wrap="none" anchor="ctr"/>
          <a:lstStyle/>
          <a:p>
            <a:pPr algn="ctr"/>
            <a:r>
              <a:rPr lang="en-GB" sz="1400" b="1"/>
              <a:t>works as</a:t>
            </a:r>
          </a:p>
        </p:txBody>
      </p:sp>
      <p:cxnSp>
        <p:nvCxnSpPr>
          <p:cNvPr id="27658" name="AutoShape 9"/>
          <p:cNvCxnSpPr>
            <a:cxnSpLocks noChangeShapeType="1"/>
            <a:stCxn id="27653" idx="2"/>
            <a:endCxn id="27656" idx="0"/>
          </p:cNvCxnSpPr>
          <p:nvPr/>
        </p:nvCxnSpPr>
        <p:spPr bwMode="auto">
          <a:xfrm>
            <a:off x="2133600" y="3886200"/>
            <a:ext cx="0" cy="209550"/>
          </a:xfrm>
          <a:prstGeom prst="straightConnector1">
            <a:avLst/>
          </a:prstGeom>
          <a:noFill/>
          <a:ln w="9525">
            <a:solidFill>
              <a:schemeClr val="tx1"/>
            </a:solidFill>
            <a:round/>
            <a:headEnd/>
            <a:tailEnd/>
          </a:ln>
        </p:spPr>
      </p:cxnSp>
      <p:cxnSp>
        <p:nvCxnSpPr>
          <p:cNvPr id="27659" name="AutoShape 10"/>
          <p:cNvCxnSpPr>
            <a:cxnSpLocks noChangeShapeType="1"/>
            <a:stCxn id="27656" idx="2"/>
            <a:endCxn id="27654" idx="0"/>
          </p:cNvCxnSpPr>
          <p:nvPr/>
        </p:nvCxnSpPr>
        <p:spPr bwMode="auto">
          <a:xfrm>
            <a:off x="2133600" y="4400550"/>
            <a:ext cx="0" cy="209550"/>
          </a:xfrm>
          <a:prstGeom prst="straightConnector1">
            <a:avLst/>
          </a:prstGeom>
          <a:noFill/>
          <a:ln w="9525">
            <a:solidFill>
              <a:schemeClr val="tx1"/>
            </a:solidFill>
            <a:round/>
            <a:headEnd/>
            <a:tailEnd/>
          </a:ln>
        </p:spPr>
      </p:cxnSp>
      <p:cxnSp>
        <p:nvCxnSpPr>
          <p:cNvPr id="27660" name="AutoShape 11"/>
          <p:cNvCxnSpPr>
            <a:cxnSpLocks noChangeShapeType="1"/>
            <a:stCxn id="27654" idx="2"/>
            <a:endCxn id="27657" idx="0"/>
          </p:cNvCxnSpPr>
          <p:nvPr/>
        </p:nvCxnSpPr>
        <p:spPr bwMode="auto">
          <a:xfrm>
            <a:off x="2133600" y="4914900"/>
            <a:ext cx="0" cy="209550"/>
          </a:xfrm>
          <a:prstGeom prst="straightConnector1">
            <a:avLst/>
          </a:prstGeom>
          <a:noFill/>
          <a:ln w="9525">
            <a:solidFill>
              <a:schemeClr val="tx1"/>
            </a:solidFill>
            <a:round/>
            <a:headEnd/>
            <a:tailEnd/>
          </a:ln>
        </p:spPr>
      </p:cxnSp>
      <p:cxnSp>
        <p:nvCxnSpPr>
          <p:cNvPr id="27661" name="AutoShape 12"/>
          <p:cNvCxnSpPr>
            <a:cxnSpLocks noChangeShapeType="1"/>
            <a:stCxn id="27657" idx="2"/>
            <a:endCxn id="27655" idx="0"/>
          </p:cNvCxnSpPr>
          <p:nvPr/>
        </p:nvCxnSpPr>
        <p:spPr bwMode="auto">
          <a:xfrm>
            <a:off x="2133600" y="5429250"/>
            <a:ext cx="0" cy="209550"/>
          </a:xfrm>
          <a:prstGeom prst="straightConnector1">
            <a:avLst/>
          </a:prstGeom>
          <a:noFill/>
          <a:ln w="9525">
            <a:solidFill>
              <a:schemeClr val="tx1"/>
            </a:solidFill>
            <a:round/>
            <a:headEnd/>
            <a:tailEnd/>
          </a:ln>
        </p:spPr>
      </p:cxnSp>
      <p:sp>
        <p:nvSpPr>
          <p:cNvPr id="27662" name="Text Box 13"/>
          <p:cNvSpPr txBox="1">
            <a:spLocks noChangeArrowheads="1"/>
          </p:cNvSpPr>
          <p:nvPr/>
        </p:nvSpPr>
        <p:spPr bwMode="auto">
          <a:xfrm>
            <a:off x="2209800" y="3898900"/>
            <a:ext cx="109538" cy="182563"/>
          </a:xfrm>
          <a:prstGeom prst="rect">
            <a:avLst/>
          </a:prstGeom>
          <a:noFill/>
          <a:ln w="9525">
            <a:noFill/>
            <a:miter lim="800000"/>
            <a:headEnd/>
            <a:tailEnd/>
          </a:ln>
        </p:spPr>
        <p:txBody>
          <a:bodyPr wrap="none" lIns="0" tIns="0" rIns="0" bIns="0">
            <a:spAutoFit/>
          </a:bodyPr>
          <a:lstStyle/>
          <a:p>
            <a:r>
              <a:rPr lang="en-GB" sz="1200"/>
              <a:t>N</a:t>
            </a:r>
          </a:p>
        </p:txBody>
      </p:sp>
      <p:sp>
        <p:nvSpPr>
          <p:cNvPr id="27663" name="Text Box 14"/>
          <p:cNvSpPr txBox="1">
            <a:spLocks noChangeArrowheads="1"/>
          </p:cNvSpPr>
          <p:nvPr/>
        </p:nvSpPr>
        <p:spPr bwMode="auto">
          <a:xfrm>
            <a:off x="2209800" y="4927600"/>
            <a:ext cx="109538" cy="182563"/>
          </a:xfrm>
          <a:prstGeom prst="rect">
            <a:avLst/>
          </a:prstGeom>
          <a:noFill/>
          <a:ln w="9525">
            <a:noFill/>
            <a:miter lim="800000"/>
            <a:headEnd/>
            <a:tailEnd/>
          </a:ln>
        </p:spPr>
        <p:txBody>
          <a:bodyPr wrap="none" lIns="0" tIns="0" rIns="0" bIns="0">
            <a:spAutoFit/>
          </a:bodyPr>
          <a:lstStyle/>
          <a:p>
            <a:r>
              <a:rPr lang="en-GB" sz="1200"/>
              <a:t>N</a:t>
            </a:r>
          </a:p>
        </p:txBody>
      </p:sp>
      <p:sp>
        <p:nvSpPr>
          <p:cNvPr id="27664" name="Text Box 15"/>
          <p:cNvSpPr txBox="1">
            <a:spLocks noChangeArrowheads="1"/>
          </p:cNvSpPr>
          <p:nvPr/>
        </p:nvSpPr>
        <p:spPr bwMode="auto">
          <a:xfrm>
            <a:off x="2209800" y="4413250"/>
            <a:ext cx="127000" cy="182563"/>
          </a:xfrm>
          <a:prstGeom prst="rect">
            <a:avLst/>
          </a:prstGeom>
          <a:noFill/>
          <a:ln w="9525">
            <a:noFill/>
            <a:miter lim="800000"/>
            <a:headEnd/>
            <a:tailEnd/>
          </a:ln>
        </p:spPr>
        <p:txBody>
          <a:bodyPr wrap="none" lIns="0" tIns="0" rIns="0" bIns="0">
            <a:spAutoFit/>
          </a:bodyPr>
          <a:lstStyle/>
          <a:p>
            <a:r>
              <a:rPr lang="en-GB" sz="1200"/>
              <a:t>M</a:t>
            </a:r>
          </a:p>
        </p:txBody>
      </p:sp>
      <p:sp>
        <p:nvSpPr>
          <p:cNvPr id="27665" name="Text Box 16"/>
          <p:cNvSpPr txBox="1">
            <a:spLocks noChangeArrowheads="1"/>
          </p:cNvSpPr>
          <p:nvPr/>
        </p:nvSpPr>
        <p:spPr bwMode="auto">
          <a:xfrm>
            <a:off x="2209800" y="5441950"/>
            <a:ext cx="127000" cy="182563"/>
          </a:xfrm>
          <a:prstGeom prst="rect">
            <a:avLst/>
          </a:prstGeom>
          <a:noFill/>
          <a:ln w="9525">
            <a:noFill/>
            <a:miter lim="800000"/>
            <a:headEnd/>
            <a:tailEnd/>
          </a:ln>
        </p:spPr>
        <p:txBody>
          <a:bodyPr wrap="none" lIns="0" tIns="0" rIns="0" bIns="0">
            <a:spAutoFit/>
          </a:bodyPr>
          <a:lstStyle/>
          <a:p>
            <a:r>
              <a:rPr lang="en-GB" sz="1200"/>
              <a:t>M</a:t>
            </a:r>
          </a:p>
        </p:txBody>
      </p:sp>
      <p:grpSp>
        <p:nvGrpSpPr>
          <p:cNvPr id="2" name="Group 34"/>
          <p:cNvGrpSpPr>
            <a:grpSpLocks/>
          </p:cNvGrpSpPr>
          <p:nvPr/>
        </p:nvGrpSpPr>
        <p:grpSpPr bwMode="auto">
          <a:xfrm>
            <a:off x="4038600" y="3733800"/>
            <a:ext cx="4724400" cy="1676400"/>
            <a:chOff x="2544" y="2352"/>
            <a:chExt cx="2976" cy="1056"/>
          </a:xfrm>
        </p:grpSpPr>
        <p:sp>
          <p:nvSpPr>
            <p:cNvPr id="27670" name="Rectangle 19"/>
            <p:cNvSpPr>
              <a:spLocks noChangeArrowheads="1"/>
            </p:cNvSpPr>
            <p:nvPr/>
          </p:nvSpPr>
          <p:spPr bwMode="auto">
            <a:xfrm>
              <a:off x="2544" y="2352"/>
              <a:ext cx="1056" cy="192"/>
            </a:xfrm>
            <a:prstGeom prst="rect">
              <a:avLst/>
            </a:prstGeom>
            <a:solidFill>
              <a:schemeClr val="accent1"/>
            </a:solidFill>
            <a:ln w="9525">
              <a:solidFill>
                <a:schemeClr val="tx1"/>
              </a:solidFill>
              <a:miter lim="800000"/>
              <a:headEnd/>
              <a:tailEnd/>
            </a:ln>
          </p:spPr>
          <p:txBody>
            <a:bodyPr wrap="none" anchor="ctr"/>
            <a:lstStyle/>
            <a:p>
              <a:pPr algn="ctr"/>
              <a:r>
                <a:rPr lang="en-GB"/>
                <a:t>Employee</a:t>
              </a:r>
            </a:p>
          </p:txBody>
        </p:sp>
        <p:sp>
          <p:nvSpPr>
            <p:cNvPr id="27671" name="Rectangle 20"/>
            <p:cNvSpPr>
              <a:spLocks noChangeArrowheads="1"/>
            </p:cNvSpPr>
            <p:nvPr/>
          </p:nvSpPr>
          <p:spPr bwMode="auto">
            <a:xfrm>
              <a:off x="4464" y="2352"/>
              <a:ext cx="1056" cy="192"/>
            </a:xfrm>
            <a:prstGeom prst="rect">
              <a:avLst/>
            </a:prstGeom>
            <a:solidFill>
              <a:schemeClr val="accent1"/>
            </a:solidFill>
            <a:ln w="9525">
              <a:solidFill>
                <a:schemeClr val="tx1"/>
              </a:solidFill>
              <a:miter lim="800000"/>
              <a:headEnd/>
              <a:tailEnd/>
            </a:ln>
          </p:spPr>
          <p:txBody>
            <a:bodyPr wrap="none" anchor="ctr"/>
            <a:lstStyle/>
            <a:p>
              <a:pPr algn="ctr"/>
              <a:r>
                <a:rPr lang="en-GB"/>
                <a:t>JobType</a:t>
              </a:r>
            </a:p>
          </p:txBody>
        </p:sp>
        <p:sp>
          <p:nvSpPr>
            <p:cNvPr id="27672" name="Rectangle 21"/>
            <p:cNvSpPr>
              <a:spLocks noChangeArrowheads="1"/>
            </p:cNvSpPr>
            <p:nvPr/>
          </p:nvSpPr>
          <p:spPr bwMode="auto">
            <a:xfrm>
              <a:off x="3600" y="3216"/>
              <a:ext cx="1056" cy="192"/>
            </a:xfrm>
            <a:prstGeom prst="rect">
              <a:avLst/>
            </a:prstGeom>
            <a:solidFill>
              <a:schemeClr val="accent1"/>
            </a:solidFill>
            <a:ln w="9525">
              <a:solidFill>
                <a:schemeClr val="tx1"/>
              </a:solidFill>
              <a:miter lim="800000"/>
              <a:headEnd/>
              <a:tailEnd/>
            </a:ln>
          </p:spPr>
          <p:txBody>
            <a:bodyPr wrap="none" anchor="ctr"/>
            <a:lstStyle/>
            <a:p>
              <a:pPr algn="ctr"/>
              <a:r>
                <a:rPr lang="en-GB"/>
                <a:t>Company</a:t>
              </a:r>
            </a:p>
          </p:txBody>
        </p:sp>
        <p:sp>
          <p:nvSpPr>
            <p:cNvPr id="27673" name="AutoShape 22"/>
            <p:cNvSpPr>
              <a:spLocks noChangeArrowheads="1"/>
            </p:cNvSpPr>
            <p:nvPr/>
          </p:nvSpPr>
          <p:spPr bwMode="auto">
            <a:xfrm>
              <a:off x="3912" y="2640"/>
              <a:ext cx="432" cy="192"/>
            </a:xfrm>
            <a:prstGeom prst="diamond">
              <a:avLst/>
            </a:prstGeom>
            <a:solidFill>
              <a:schemeClr val="accent1"/>
            </a:solidFill>
            <a:ln w="9525">
              <a:noFill/>
              <a:miter lim="800000"/>
              <a:headEnd/>
              <a:tailEnd/>
            </a:ln>
          </p:spPr>
          <p:txBody>
            <a:bodyPr wrap="none" anchor="ctr"/>
            <a:lstStyle/>
            <a:p>
              <a:pPr algn="ctr"/>
              <a:r>
                <a:rPr lang="en-GB" sz="1400" b="1"/>
                <a:t>works as</a:t>
              </a:r>
            </a:p>
          </p:txBody>
        </p:sp>
        <p:cxnSp>
          <p:nvCxnSpPr>
            <p:cNvPr id="27674" name="AutoShape 23"/>
            <p:cNvCxnSpPr>
              <a:cxnSpLocks noChangeShapeType="1"/>
              <a:stCxn id="27670" idx="3"/>
              <a:endCxn id="27673" idx="1"/>
            </p:cNvCxnSpPr>
            <p:nvPr/>
          </p:nvCxnSpPr>
          <p:spPr bwMode="auto">
            <a:xfrm>
              <a:off x="3600" y="2448"/>
              <a:ext cx="312" cy="288"/>
            </a:xfrm>
            <a:prstGeom prst="bentConnector3">
              <a:avLst>
                <a:gd name="adj1" fmla="val 50000"/>
              </a:avLst>
            </a:prstGeom>
            <a:noFill/>
            <a:ln w="9525">
              <a:solidFill>
                <a:schemeClr val="tx1"/>
              </a:solidFill>
              <a:miter lim="800000"/>
              <a:headEnd/>
              <a:tailEnd/>
            </a:ln>
          </p:spPr>
        </p:cxnSp>
        <p:cxnSp>
          <p:nvCxnSpPr>
            <p:cNvPr id="27675" name="AutoShape 24"/>
            <p:cNvCxnSpPr>
              <a:cxnSpLocks noChangeShapeType="1"/>
              <a:stCxn id="27673" idx="3"/>
              <a:endCxn id="27671" idx="1"/>
            </p:cNvCxnSpPr>
            <p:nvPr/>
          </p:nvCxnSpPr>
          <p:spPr bwMode="auto">
            <a:xfrm flipV="1">
              <a:off x="4344" y="2448"/>
              <a:ext cx="120" cy="288"/>
            </a:xfrm>
            <a:prstGeom prst="bentConnector3">
              <a:avLst>
                <a:gd name="adj1" fmla="val 50000"/>
              </a:avLst>
            </a:prstGeom>
            <a:noFill/>
            <a:ln w="9525">
              <a:solidFill>
                <a:schemeClr val="tx1"/>
              </a:solidFill>
              <a:miter lim="800000"/>
              <a:headEnd/>
              <a:tailEnd/>
            </a:ln>
          </p:spPr>
        </p:cxnSp>
        <p:cxnSp>
          <p:nvCxnSpPr>
            <p:cNvPr id="27676" name="AutoShape 25"/>
            <p:cNvCxnSpPr>
              <a:cxnSpLocks noChangeShapeType="1"/>
              <a:stCxn id="27673" idx="2"/>
              <a:endCxn id="27672" idx="0"/>
            </p:cNvCxnSpPr>
            <p:nvPr/>
          </p:nvCxnSpPr>
          <p:spPr bwMode="auto">
            <a:xfrm rot="5400000">
              <a:off x="3936" y="3024"/>
              <a:ext cx="384" cy="0"/>
            </a:xfrm>
            <a:prstGeom prst="straightConnector1">
              <a:avLst/>
            </a:prstGeom>
            <a:noFill/>
            <a:ln w="9525">
              <a:solidFill>
                <a:schemeClr val="tx1"/>
              </a:solidFill>
              <a:round/>
              <a:headEnd/>
              <a:tailEnd/>
            </a:ln>
          </p:spPr>
        </p:cxnSp>
        <p:sp>
          <p:nvSpPr>
            <p:cNvPr id="27677" name="Text Box 26"/>
            <p:cNvSpPr txBox="1">
              <a:spLocks noChangeArrowheads="1"/>
            </p:cNvSpPr>
            <p:nvPr/>
          </p:nvSpPr>
          <p:spPr bwMode="auto">
            <a:xfrm>
              <a:off x="3792" y="2496"/>
              <a:ext cx="69" cy="115"/>
            </a:xfrm>
            <a:prstGeom prst="rect">
              <a:avLst/>
            </a:prstGeom>
            <a:noFill/>
            <a:ln w="9525">
              <a:noFill/>
              <a:miter lim="800000"/>
              <a:headEnd/>
              <a:tailEnd/>
            </a:ln>
          </p:spPr>
          <p:txBody>
            <a:bodyPr wrap="none" lIns="0" tIns="0" rIns="0" bIns="0">
              <a:spAutoFit/>
            </a:bodyPr>
            <a:lstStyle/>
            <a:p>
              <a:r>
                <a:rPr lang="en-GB" sz="1200"/>
                <a:t>N</a:t>
              </a:r>
            </a:p>
          </p:txBody>
        </p:sp>
        <p:sp>
          <p:nvSpPr>
            <p:cNvPr id="27678" name="Text Box 27"/>
            <p:cNvSpPr txBox="1">
              <a:spLocks noChangeArrowheads="1"/>
            </p:cNvSpPr>
            <p:nvPr/>
          </p:nvSpPr>
          <p:spPr bwMode="auto">
            <a:xfrm>
              <a:off x="4272" y="2496"/>
              <a:ext cx="80" cy="115"/>
            </a:xfrm>
            <a:prstGeom prst="rect">
              <a:avLst/>
            </a:prstGeom>
            <a:noFill/>
            <a:ln w="9525">
              <a:noFill/>
              <a:miter lim="800000"/>
              <a:headEnd/>
              <a:tailEnd/>
            </a:ln>
          </p:spPr>
          <p:txBody>
            <a:bodyPr wrap="none" lIns="0" tIns="0" rIns="0" bIns="0">
              <a:spAutoFit/>
            </a:bodyPr>
            <a:lstStyle/>
            <a:p>
              <a:r>
                <a:rPr lang="en-GB" sz="1200"/>
                <a:t>M</a:t>
              </a:r>
            </a:p>
          </p:txBody>
        </p:sp>
        <p:sp>
          <p:nvSpPr>
            <p:cNvPr id="27679" name="Text Box 28"/>
            <p:cNvSpPr txBox="1">
              <a:spLocks noChangeArrowheads="1"/>
            </p:cNvSpPr>
            <p:nvPr/>
          </p:nvSpPr>
          <p:spPr bwMode="auto">
            <a:xfrm>
              <a:off x="4176" y="2880"/>
              <a:ext cx="64" cy="115"/>
            </a:xfrm>
            <a:prstGeom prst="rect">
              <a:avLst/>
            </a:prstGeom>
            <a:noFill/>
            <a:ln w="9525">
              <a:noFill/>
              <a:miter lim="800000"/>
              <a:headEnd/>
              <a:tailEnd/>
            </a:ln>
          </p:spPr>
          <p:txBody>
            <a:bodyPr wrap="none" lIns="0" tIns="0" rIns="0" bIns="0">
              <a:spAutoFit/>
            </a:bodyPr>
            <a:lstStyle/>
            <a:p>
              <a:r>
                <a:rPr lang="en-GB" sz="1200"/>
                <a:t>K</a:t>
              </a:r>
            </a:p>
          </p:txBody>
        </p:sp>
        <p:sp>
          <p:nvSpPr>
            <p:cNvPr id="27680" name="Text Box 29"/>
            <p:cNvSpPr txBox="1">
              <a:spLocks noChangeArrowheads="1"/>
            </p:cNvSpPr>
            <p:nvPr/>
          </p:nvSpPr>
          <p:spPr bwMode="auto">
            <a:xfrm>
              <a:off x="4219" y="3072"/>
              <a:ext cx="1" cy="115"/>
            </a:xfrm>
            <a:prstGeom prst="rect">
              <a:avLst/>
            </a:prstGeom>
            <a:noFill/>
            <a:ln w="9525">
              <a:noFill/>
              <a:miter lim="800000"/>
              <a:headEnd/>
              <a:tailEnd/>
            </a:ln>
          </p:spPr>
          <p:txBody>
            <a:bodyPr wrap="none" lIns="0" tIns="0" rIns="0" bIns="0">
              <a:spAutoFit/>
            </a:bodyPr>
            <a:lstStyle/>
            <a:p>
              <a:endParaRPr lang="en-GB" sz="1200" b="1"/>
            </a:p>
          </p:txBody>
        </p:sp>
        <p:sp>
          <p:nvSpPr>
            <p:cNvPr id="27681" name="Text Box 30"/>
            <p:cNvSpPr txBox="1">
              <a:spLocks noChangeArrowheads="1"/>
            </p:cNvSpPr>
            <p:nvPr/>
          </p:nvSpPr>
          <p:spPr bwMode="auto">
            <a:xfrm>
              <a:off x="4886" y="2855"/>
              <a:ext cx="612" cy="231"/>
            </a:xfrm>
            <a:prstGeom prst="rect">
              <a:avLst/>
            </a:prstGeom>
            <a:noFill/>
            <a:ln w="9525">
              <a:noFill/>
              <a:miter lim="800000"/>
              <a:headEnd/>
              <a:tailEnd/>
            </a:ln>
          </p:spPr>
          <p:txBody>
            <a:bodyPr wrap="none">
              <a:spAutoFit/>
            </a:bodyPr>
            <a:lstStyle/>
            <a:p>
              <a:r>
                <a:rPr lang="en-GB"/>
                <a:t>Ternary</a:t>
              </a:r>
            </a:p>
          </p:txBody>
        </p:sp>
      </p:grpSp>
      <p:grpSp>
        <p:nvGrpSpPr>
          <p:cNvPr id="3" name="Group 33"/>
          <p:cNvGrpSpPr>
            <a:grpSpLocks/>
          </p:cNvGrpSpPr>
          <p:nvPr/>
        </p:nvGrpSpPr>
        <p:grpSpPr bwMode="auto">
          <a:xfrm>
            <a:off x="990600" y="3429000"/>
            <a:ext cx="2362200" cy="2895600"/>
            <a:chOff x="576" y="2160"/>
            <a:chExt cx="1488" cy="1824"/>
          </a:xfrm>
        </p:grpSpPr>
        <p:sp>
          <p:nvSpPr>
            <p:cNvPr id="27668" name="Line 31"/>
            <p:cNvSpPr>
              <a:spLocks noChangeShapeType="1"/>
            </p:cNvSpPr>
            <p:nvPr/>
          </p:nvSpPr>
          <p:spPr bwMode="auto">
            <a:xfrm>
              <a:off x="624" y="2160"/>
              <a:ext cx="1392" cy="1824"/>
            </a:xfrm>
            <a:prstGeom prst="line">
              <a:avLst/>
            </a:prstGeom>
            <a:noFill/>
            <a:ln w="101600">
              <a:solidFill>
                <a:srgbClr val="993366"/>
              </a:solidFill>
              <a:round/>
              <a:headEnd/>
              <a:tailEnd/>
            </a:ln>
          </p:spPr>
          <p:txBody>
            <a:bodyPr/>
            <a:lstStyle/>
            <a:p>
              <a:endParaRPr lang="en-US"/>
            </a:p>
          </p:txBody>
        </p:sp>
        <p:sp>
          <p:nvSpPr>
            <p:cNvPr id="27669" name="Line 32"/>
            <p:cNvSpPr>
              <a:spLocks noChangeShapeType="1"/>
            </p:cNvSpPr>
            <p:nvPr/>
          </p:nvSpPr>
          <p:spPr bwMode="auto">
            <a:xfrm flipH="1">
              <a:off x="576" y="2160"/>
              <a:ext cx="1488" cy="1728"/>
            </a:xfrm>
            <a:prstGeom prst="line">
              <a:avLst/>
            </a:prstGeom>
            <a:noFill/>
            <a:ln w="101600">
              <a:solidFill>
                <a:srgbClr val="993366"/>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p:txBody>
          <a:bodyPr/>
          <a:lstStyle/>
          <a:p>
            <a:pPr eaLnBrk="1" hangingPunct="1"/>
            <a:r>
              <a:rPr lang="en-GB" sz="2400" dirty="0" smtClean="0">
                <a:solidFill>
                  <a:schemeClr val="tx1">
                    <a:lumMod val="65000"/>
                    <a:lumOff val="35000"/>
                  </a:schemeClr>
                </a:solidFill>
              </a:rPr>
              <a:t>ER Notation</a:t>
            </a:r>
          </a:p>
        </p:txBody>
      </p:sp>
      <p:sp>
        <p:nvSpPr>
          <p:cNvPr id="28674" name="Footer Placeholder 2"/>
          <p:cNvSpPr>
            <a:spLocks noGrp="1"/>
          </p:cNvSpPr>
          <p:nvPr>
            <p:ph type="ftr" sz="quarter" idx="11"/>
          </p:nvPr>
        </p:nvSpPr>
        <p:spPr>
          <a:noFill/>
        </p:spPr>
        <p:txBody>
          <a:bodyPr/>
          <a:lstStyle/>
          <a:p>
            <a:fld id="{C6B9FAEA-1423-45D0-99CE-C28997603D00}" type="slidenum">
              <a:rPr lang="zh-CN" altLang="en-US">
                <a:solidFill>
                  <a:schemeClr val="tx1">
                    <a:lumMod val="65000"/>
                    <a:lumOff val="35000"/>
                  </a:schemeClr>
                </a:solidFill>
              </a:rPr>
              <a:pPr/>
              <a:t>21</a:t>
            </a:fld>
            <a:endParaRPr lang="en-US" altLang="zh-CN">
              <a:solidFill>
                <a:schemeClr val="tx1">
                  <a:lumMod val="65000"/>
                  <a:lumOff val="35000"/>
                </a:schemeClr>
              </a:solidFill>
            </a:endParaRPr>
          </a:p>
        </p:txBody>
      </p:sp>
      <p:sp>
        <p:nvSpPr>
          <p:cNvPr id="28675" name="AutoShape 60"/>
          <p:cNvSpPr>
            <a:spLocks noChangeArrowheads="1"/>
          </p:cNvSpPr>
          <p:nvPr/>
        </p:nvSpPr>
        <p:spPr bwMode="auto">
          <a:xfrm>
            <a:off x="2819400" y="2201863"/>
            <a:ext cx="381000" cy="381000"/>
          </a:xfrm>
          <a:prstGeom prst="diamond">
            <a:avLst/>
          </a:prstGeom>
          <a:solidFill>
            <a:schemeClr val="bg1"/>
          </a:solidFill>
          <a:ln w="9525">
            <a:solidFill>
              <a:schemeClr val="bg2"/>
            </a:solidFill>
            <a:miter lim="800000"/>
            <a:headEnd/>
            <a:tailEnd/>
          </a:ln>
        </p:spPr>
        <p:txBody>
          <a:bodyPr wrap="none" anchor="ctr"/>
          <a:lstStyle/>
          <a:p>
            <a:endParaRPr lang="sv-SE">
              <a:solidFill>
                <a:schemeClr val="tx1">
                  <a:lumMod val="65000"/>
                  <a:lumOff val="35000"/>
                </a:schemeClr>
              </a:solidFill>
            </a:endParaRPr>
          </a:p>
        </p:txBody>
      </p:sp>
      <p:sp>
        <p:nvSpPr>
          <p:cNvPr id="28676" name="Line 32"/>
          <p:cNvSpPr>
            <a:spLocks noChangeShapeType="1"/>
          </p:cNvSpPr>
          <p:nvPr/>
        </p:nvSpPr>
        <p:spPr bwMode="auto">
          <a:xfrm>
            <a:off x="2252663" y="5295900"/>
            <a:ext cx="1176337" cy="0"/>
          </a:xfrm>
          <a:prstGeom prst="line">
            <a:avLst/>
          </a:prstGeom>
          <a:noFill/>
          <a:ln w="38100" cmpd="dbl">
            <a:solidFill>
              <a:schemeClr val="bg2"/>
            </a:solidFill>
            <a:round/>
            <a:headEnd/>
            <a:tailEnd/>
          </a:ln>
        </p:spPr>
        <p:txBody>
          <a:bodyPr wrap="none" anchor="ctr"/>
          <a:lstStyle/>
          <a:p>
            <a:endParaRPr lang="en-US">
              <a:solidFill>
                <a:schemeClr val="tx1">
                  <a:lumMod val="65000"/>
                  <a:lumOff val="35000"/>
                </a:schemeClr>
              </a:solidFill>
            </a:endParaRPr>
          </a:p>
        </p:txBody>
      </p:sp>
      <p:grpSp>
        <p:nvGrpSpPr>
          <p:cNvPr id="2" name="Group 28"/>
          <p:cNvGrpSpPr>
            <a:grpSpLocks/>
          </p:cNvGrpSpPr>
          <p:nvPr/>
        </p:nvGrpSpPr>
        <p:grpSpPr bwMode="auto">
          <a:xfrm>
            <a:off x="838200" y="5175250"/>
            <a:ext cx="1143000" cy="241300"/>
            <a:chOff x="528" y="3291"/>
            <a:chExt cx="720" cy="152"/>
          </a:xfrm>
        </p:grpSpPr>
        <p:sp>
          <p:nvSpPr>
            <p:cNvPr id="28717" name="Rectangle 29"/>
            <p:cNvSpPr>
              <a:spLocks noChangeArrowheads="1"/>
            </p:cNvSpPr>
            <p:nvPr/>
          </p:nvSpPr>
          <p:spPr bwMode="auto">
            <a:xfrm>
              <a:off x="528" y="3291"/>
              <a:ext cx="403" cy="152"/>
            </a:xfrm>
            <a:prstGeom prst="rect">
              <a:avLst/>
            </a:prstGeom>
            <a:noFill/>
            <a:ln w="9525">
              <a:solidFill>
                <a:schemeClr val="bg2"/>
              </a:solidFill>
              <a:miter lim="800000"/>
              <a:headEnd/>
              <a:tailEnd/>
            </a:ln>
          </p:spPr>
          <p:txBody>
            <a:bodyPr wrap="none" anchor="ctr"/>
            <a:lstStyle/>
            <a:p>
              <a:pPr algn="ctr" eaLnBrk="0" hangingPunct="0"/>
              <a:r>
                <a:rPr lang="en-US" altLang="zh-CN" sz="1400">
                  <a:solidFill>
                    <a:schemeClr val="tx1">
                      <a:lumMod val="65000"/>
                      <a:lumOff val="35000"/>
                    </a:schemeClr>
                  </a:solidFill>
                  <a:latin typeface="Times New Roman" pitchFamily="18" charset="0"/>
                  <a:ea typeface="宋体" pitchFamily="2" charset="-122"/>
                </a:rPr>
                <a:t>E</a:t>
              </a:r>
              <a:r>
                <a:rPr lang="en-US" altLang="zh-CN" sz="1400" baseline="-25000">
                  <a:solidFill>
                    <a:schemeClr val="tx1">
                      <a:lumMod val="65000"/>
                      <a:lumOff val="35000"/>
                    </a:schemeClr>
                  </a:solidFill>
                  <a:latin typeface="Times New Roman" pitchFamily="18" charset="0"/>
                  <a:ea typeface="宋体" pitchFamily="2" charset="-122"/>
                </a:rPr>
                <a:t>1</a:t>
              </a:r>
              <a:endParaRPr lang="en-US" altLang="zh-CN" sz="1400">
                <a:solidFill>
                  <a:schemeClr val="tx1">
                    <a:lumMod val="65000"/>
                    <a:lumOff val="35000"/>
                  </a:schemeClr>
                </a:solidFill>
                <a:latin typeface="Times New Roman" pitchFamily="18" charset="0"/>
                <a:ea typeface="宋体" pitchFamily="2" charset="-122"/>
              </a:endParaRPr>
            </a:p>
          </p:txBody>
        </p:sp>
        <p:sp>
          <p:nvSpPr>
            <p:cNvPr id="28718" name="Line 30"/>
            <p:cNvSpPr>
              <a:spLocks noChangeShapeType="1"/>
            </p:cNvSpPr>
            <p:nvPr/>
          </p:nvSpPr>
          <p:spPr bwMode="auto">
            <a:xfrm>
              <a:off x="941" y="3371"/>
              <a:ext cx="307" cy="0"/>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grpSp>
      <p:sp>
        <p:nvSpPr>
          <p:cNvPr id="28679" name="Rectangle 3"/>
          <p:cNvSpPr>
            <a:spLocks noChangeArrowheads="1"/>
          </p:cNvSpPr>
          <p:nvPr/>
        </p:nvSpPr>
        <p:spPr bwMode="auto">
          <a:xfrm>
            <a:off x="4686300" y="955675"/>
            <a:ext cx="4419600" cy="4902200"/>
          </a:xfrm>
          <a:prstGeom prst="rect">
            <a:avLst/>
          </a:prstGeom>
          <a:noFill/>
          <a:ln w="9525">
            <a:noFill/>
            <a:miter lim="800000"/>
            <a:headEnd/>
            <a:tailEnd/>
          </a:ln>
        </p:spPr>
        <p:txBody>
          <a:bodyPr>
            <a:spAutoFit/>
          </a:bodyPr>
          <a:lstStyle/>
          <a:p>
            <a:pPr>
              <a:spcBef>
                <a:spcPct val="60000"/>
              </a:spcBef>
              <a:spcAft>
                <a:spcPct val="70000"/>
              </a:spcAft>
              <a:buClr>
                <a:schemeClr val="bg2"/>
              </a:buClr>
              <a:buSzPct val="70000"/>
              <a:buFont typeface="Monotype Sorts"/>
              <a:buNone/>
            </a:pPr>
            <a:r>
              <a:rPr lang="en-US" altLang="zh-CN" sz="1200" u="sng" dirty="0">
                <a:solidFill>
                  <a:schemeClr val="tx1">
                    <a:lumMod val="65000"/>
                    <a:lumOff val="35000"/>
                  </a:schemeClr>
                </a:solidFill>
                <a:ea typeface="宋体" pitchFamily="2" charset="-122"/>
              </a:rPr>
              <a:t>Meaning</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ENTITY TYPE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WEAK ENTITY TYPE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RELATIONSHIP TYPE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IDENTIFYING RELATIONSHIP TYPE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ATTRIBUTE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KEY ATTRIBUTE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MULTIVALUED ATTRIBUTE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COMPOSITE ATTRIBUTE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DERIVED ATTRIBUTE</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TOTAL PARTICIPATION OF E</a:t>
            </a:r>
            <a:r>
              <a:rPr lang="en-US" altLang="zh-CN" sz="1200" baseline="-25000" dirty="0">
                <a:solidFill>
                  <a:schemeClr val="tx1">
                    <a:lumMod val="65000"/>
                    <a:lumOff val="35000"/>
                  </a:schemeClr>
                </a:solidFill>
                <a:ea typeface="宋体" pitchFamily="2" charset="-122"/>
              </a:rPr>
              <a:t>2</a:t>
            </a:r>
            <a:r>
              <a:rPr lang="en-US" altLang="zh-CN" sz="1200" dirty="0">
                <a:solidFill>
                  <a:schemeClr val="tx1">
                    <a:lumMod val="65000"/>
                    <a:lumOff val="35000"/>
                  </a:schemeClr>
                </a:solidFill>
                <a:ea typeface="宋体" pitchFamily="2" charset="-122"/>
              </a:rPr>
              <a:t> IN R</a:t>
            </a:r>
          </a:p>
          <a:p>
            <a:pPr>
              <a:spcBef>
                <a:spcPct val="60000"/>
              </a:spcBef>
              <a:spcAft>
                <a:spcPct val="70000"/>
              </a:spcAft>
              <a:buClr>
                <a:schemeClr val="bg2"/>
              </a:buClr>
              <a:buSzPct val="70000"/>
              <a:buFont typeface="Monotype Sorts"/>
              <a:buNone/>
            </a:pPr>
            <a:r>
              <a:rPr lang="en-US" altLang="zh-CN" sz="1200" dirty="0">
                <a:solidFill>
                  <a:schemeClr val="tx1">
                    <a:lumMod val="65000"/>
                    <a:lumOff val="35000"/>
                  </a:schemeClr>
                </a:solidFill>
                <a:ea typeface="宋体" pitchFamily="2" charset="-122"/>
              </a:rPr>
              <a:t>CARDINALITY RATIO 1:N FOR E</a:t>
            </a:r>
            <a:r>
              <a:rPr lang="en-US" altLang="zh-CN" sz="1200" baseline="-25000" dirty="0">
                <a:solidFill>
                  <a:schemeClr val="tx1">
                    <a:lumMod val="65000"/>
                    <a:lumOff val="35000"/>
                  </a:schemeClr>
                </a:solidFill>
                <a:ea typeface="宋体" pitchFamily="2" charset="-122"/>
              </a:rPr>
              <a:t>1</a:t>
            </a:r>
            <a:r>
              <a:rPr lang="en-US" altLang="zh-CN" sz="1200" dirty="0">
                <a:solidFill>
                  <a:schemeClr val="tx1">
                    <a:lumMod val="65000"/>
                    <a:lumOff val="35000"/>
                  </a:schemeClr>
                </a:solidFill>
                <a:ea typeface="宋体" pitchFamily="2" charset="-122"/>
              </a:rPr>
              <a:t>:E</a:t>
            </a:r>
            <a:r>
              <a:rPr lang="en-US" altLang="zh-CN" sz="1200" baseline="-25000" dirty="0">
                <a:solidFill>
                  <a:schemeClr val="tx1">
                    <a:lumMod val="65000"/>
                    <a:lumOff val="35000"/>
                  </a:schemeClr>
                </a:solidFill>
                <a:ea typeface="宋体" pitchFamily="2" charset="-122"/>
              </a:rPr>
              <a:t>2 </a:t>
            </a:r>
            <a:r>
              <a:rPr lang="en-US" altLang="zh-CN" sz="1200" dirty="0">
                <a:solidFill>
                  <a:schemeClr val="tx1">
                    <a:lumMod val="65000"/>
                    <a:lumOff val="35000"/>
                  </a:schemeClr>
                </a:solidFill>
                <a:ea typeface="宋体" pitchFamily="2" charset="-122"/>
              </a:rPr>
              <a:t>IN R</a:t>
            </a:r>
          </a:p>
        </p:txBody>
      </p:sp>
      <p:sp>
        <p:nvSpPr>
          <p:cNvPr id="28680" name="Text Box 4"/>
          <p:cNvSpPr txBox="1">
            <a:spLocks noChangeArrowheads="1"/>
          </p:cNvSpPr>
          <p:nvPr/>
        </p:nvSpPr>
        <p:spPr bwMode="auto">
          <a:xfrm>
            <a:off x="2728913" y="955675"/>
            <a:ext cx="678199" cy="231923"/>
          </a:xfrm>
          <a:prstGeom prst="rect">
            <a:avLst/>
          </a:prstGeom>
          <a:noFill/>
          <a:ln w="9525">
            <a:noFill/>
            <a:miter lim="800000"/>
            <a:headEnd/>
            <a:tailEnd/>
          </a:ln>
        </p:spPr>
        <p:txBody>
          <a:bodyPr wrap="none" tIns="46800" bIns="0">
            <a:spAutoFit/>
          </a:bodyPr>
          <a:lstStyle/>
          <a:p>
            <a:pPr eaLnBrk="0" hangingPunct="0"/>
            <a:r>
              <a:rPr lang="en-US" altLang="zh-CN" sz="1200" u="sng">
                <a:solidFill>
                  <a:schemeClr val="tx1">
                    <a:lumMod val="65000"/>
                    <a:lumOff val="35000"/>
                  </a:schemeClr>
                </a:solidFill>
                <a:ea typeface="宋体" pitchFamily="2" charset="-122"/>
              </a:rPr>
              <a:t>Symbol</a:t>
            </a:r>
          </a:p>
        </p:txBody>
      </p:sp>
      <p:sp>
        <p:nvSpPr>
          <p:cNvPr id="28681" name="Rectangle 5"/>
          <p:cNvSpPr>
            <a:spLocks noChangeArrowheads="1"/>
          </p:cNvSpPr>
          <p:nvPr/>
        </p:nvSpPr>
        <p:spPr bwMode="auto">
          <a:xfrm>
            <a:off x="2620963" y="1293813"/>
            <a:ext cx="901700" cy="314325"/>
          </a:xfrm>
          <a:prstGeom prst="rect">
            <a:avLst/>
          </a:prstGeom>
          <a:noFill/>
          <a:ln w="6350">
            <a:solidFill>
              <a:schemeClr val="bg2"/>
            </a:solidFill>
            <a:miter lim="800000"/>
            <a:headEnd/>
            <a:tailEnd/>
          </a:ln>
        </p:spPr>
        <p:txBody>
          <a:bodyPr wrap="none" anchor="ctr"/>
          <a:lstStyle/>
          <a:p>
            <a:endParaRPr lang="sv-SE">
              <a:solidFill>
                <a:schemeClr val="tx1">
                  <a:lumMod val="65000"/>
                  <a:lumOff val="35000"/>
                </a:schemeClr>
              </a:solidFill>
            </a:endParaRPr>
          </a:p>
        </p:txBody>
      </p:sp>
      <p:sp>
        <p:nvSpPr>
          <p:cNvPr id="28682" name="Rectangle 7"/>
          <p:cNvSpPr>
            <a:spLocks noChangeArrowheads="1"/>
          </p:cNvSpPr>
          <p:nvPr/>
        </p:nvSpPr>
        <p:spPr bwMode="auto">
          <a:xfrm>
            <a:off x="2614613" y="1760538"/>
            <a:ext cx="914400" cy="320675"/>
          </a:xfrm>
          <a:prstGeom prst="rect">
            <a:avLst/>
          </a:prstGeom>
          <a:noFill/>
          <a:ln w="9525">
            <a:solidFill>
              <a:schemeClr val="bg2"/>
            </a:solidFill>
            <a:miter lim="800000"/>
            <a:headEnd/>
            <a:tailEnd/>
          </a:ln>
        </p:spPr>
        <p:txBody>
          <a:bodyPr wrap="none" anchor="ctr"/>
          <a:lstStyle/>
          <a:p>
            <a:endParaRPr lang="sv-SE">
              <a:solidFill>
                <a:schemeClr val="tx1">
                  <a:lumMod val="65000"/>
                  <a:lumOff val="35000"/>
                </a:schemeClr>
              </a:solidFill>
            </a:endParaRPr>
          </a:p>
        </p:txBody>
      </p:sp>
      <p:grpSp>
        <p:nvGrpSpPr>
          <p:cNvPr id="3" name="Group 13"/>
          <p:cNvGrpSpPr>
            <a:grpSpLocks/>
          </p:cNvGrpSpPr>
          <p:nvPr/>
        </p:nvGrpSpPr>
        <p:grpSpPr bwMode="auto">
          <a:xfrm>
            <a:off x="2332038" y="3135313"/>
            <a:ext cx="1143000" cy="211137"/>
            <a:chOff x="931" y="2046"/>
            <a:chExt cx="720" cy="133"/>
          </a:xfrm>
        </p:grpSpPr>
        <p:sp>
          <p:nvSpPr>
            <p:cNvPr id="28715" name="Oval 14"/>
            <p:cNvSpPr>
              <a:spLocks noChangeArrowheads="1"/>
            </p:cNvSpPr>
            <p:nvPr/>
          </p:nvSpPr>
          <p:spPr bwMode="auto">
            <a:xfrm>
              <a:off x="1181" y="2046"/>
              <a:ext cx="470" cy="133"/>
            </a:xfrm>
            <a:prstGeom prst="ellipse">
              <a:avLst/>
            </a:prstGeom>
            <a:noFill/>
            <a:ln w="9525">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716" name="Line 15"/>
            <p:cNvSpPr>
              <a:spLocks noChangeShapeType="1"/>
            </p:cNvSpPr>
            <p:nvPr/>
          </p:nvSpPr>
          <p:spPr bwMode="auto">
            <a:xfrm flipH="1">
              <a:off x="931" y="2113"/>
              <a:ext cx="250" cy="0"/>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grpSp>
      <p:grpSp>
        <p:nvGrpSpPr>
          <p:cNvPr id="4" name="Group 16"/>
          <p:cNvGrpSpPr>
            <a:grpSpLocks/>
          </p:cNvGrpSpPr>
          <p:nvPr/>
        </p:nvGrpSpPr>
        <p:grpSpPr bwMode="auto">
          <a:xfrm>
            <a:off x="2332038" y="3511550"/>
            <a:ext cx="1143000" cy="211138"/>
            <a:chOff x="931" y="2213"/>
            <a:chExt cx="720" cy="133"/>
          </a:xfrm>
        </p:grpSpPr>
        <p:grpSp>
          <p:nvGrpSpPr>
            <p:cNvPr id="5" name="Group 17"/>
            <p:cNvGrpSpPr>
              <a:grpSpLocks/>
            </p:cNvGrpSpPr>
            <p:nvPr/>
          </p:nvGrpSpPr>
          <p:grpSpPr bwMode="auto">
            <a:xfrm>
              <a:off x="931" y="2213"/>
              <a:ext cx="720" cy="133"/>
              <a:chOff x="931" y="2046"/>
              <a:chExt cx="720" cy="133"/>
            </a:xfrm>
          </p:grpSpPr>
          <p:sp>
            <p:nvSpPr>
              <p:cNvPr id="28713" name="Oval 18"/>
              <p:cNvSpPr>
                <a:spLocks noChangeArrowheads="1"/>
              </p:cNvSpPr>
              <p:nvPr/>
            </p:nvSpPr>
            <p:spPr bwMode="auto">
              <a:xfrm>
                <a:off x="1181" y="2046"/>
                <a:ext cx="470" cy="133"/>
              </a:xfrm>
              <a:prstGeom prst="ellipse">
                <a:avLst/>
              </a:prstGeom>
              <a:noFill/>
              <a:ln w="9525">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714" name="Line 19"/>
              <p:cNvSpPr>
                <a:spLocks noChangeShapeType="1"/>
              </p:cNvSpPr>
              <p:nvPr/>
            </p:nvSpPr>
            <p:spPr bwMode="auto">
              <a:xfrm flipH="1">
                <a:off x="931" y="2113"/>
                <a:ext cx="250" cy="0"/>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grpSp>
        <p:sp>
          <p:nvSpPr>
            <p:cNvPr id="28712" name="Line 20"/>
            <p:cNvSpPr>
              <a:spLocks noChangeShapeType="1"/>
            </p:cNvSpPr>
            <p:nvPr/>
          </p:nvSpPr>
          <p:spPr bwMode="auto">
            <a:xfrm>
              <a:off x="1277" y="2306"/>
              <a:ext cx="269" cy="0"/>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grpSp>
      <p:sp>
        <p:nvSpPr>
          <p:cNvPr id="28685" name="Oval 22"/>
          <p:cNvSpPr>
            <a:spLocks noChangeArrowheads="1"/>
          </p:cNvSpPr>
          <p:nvPr/>
        </p:nvSpPr>
        <p:spPr bwMode="auto">
          <a:xfrm>
            <a:off x="2728913" y="3922713"/>
            <a:ext cx="746125" cy="211137"/>
          </a:xfrm>
          <a:prstGeom prst="ellipse">
            <a:avLst/>
          </a:prstGeom>
          <a:noFill/>
          <a:ln w="38100" cmpd="dbl">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686" name="Line 23"/>
          <p:cNvSpPr>
            <a:spLocks noChangeShapeType="1"/>
          </p:cNvSpPr>
          <p:nvPr/>
        </p:nvSpPr>
        <p:spPr bwMode="auto">
          <a:xfrm flipH="1">
            <a:off x="2332038" y="4029075"/>
            <a:ext cx="396875" cy="0"/>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grpSp>
        <p:nvGrpSpPr>
          <p:cNvPr id="6" name="Group 25"/>
          <p:cNvGrpSpPr>
            <a:grpSpLocks/>
          </p:cNvGrpSpPr>
          <p:nvPr/>
        </p:nvGrpSpPr>
        <p:grpSpPr bwMode="auto">
          <a:xfrm>
            <a:off x="2332038" y="4765675"/>
            <a:ext cx="1143000" cy="211138"/>
            <a:chOff x="931" y="2046"/>
            <a:chExt cx="720" cy="133"/>
          </a:xfrm>
        </p:grpSpPr>
        <p:sp>
          <p:nvSpPr>
            <p:cNvPr id="28709" name="Oval 26"/>
            <p:cNvSpPr>
              <a:spLocks noChangeArrowheads="1"/>
            </p:cNvSpPr>
            <p:nvPr/>
          </p:nvSpPr>
          <p:spPr bwMode="auto">
            <a:xfrm>
              <a:off x="1181" y="2046"/>
              <a:ext cx="470" cy="133"/>
            </a:xfrm>
            <a:prstGeom prst="ellipse">
              <a:avLst/>
            </a:prstGeom>
            <a:noFill/>
            <a:ln w="12700" cap="rnd">
              <a:solidFill>
                <a:schemeClr val="bg2"/>
              </a:solidFill>
              <a:prstDash val="sysDot"/>
              <a:round/>
              <a:headEnd/>
              <a:tailEnd/>
            </a:ln>
          </p:spPr>
          <p:txBody>
            <a:bodyPr wrap="none" anchor="ctr"/>
            <a:lstStyle/>
            <a:p>
              <a:endParaRPr lang="sv-SE">
                <a:solidFill>
                  <a:schemeClr val="tx1">
                    <a:lumMod val="65000"/>
                    <a:lumOff val="35000"/>
                  </a:schemeClr>
                </a:solidFill>
              </a:endParaRPr>
            </a:p>
          </p:txBody>
        </p:sp>
        <p:sp>
          <p:nvSpPr>
            <p:cNvPr id="28710" name="Line 27"/>
            <p:cNvSpPr>
              <a:spLocks noChangeShapeType="1"/>
            </p:cNvSpPr>
            <p:nvPr/>
          </p:nvSpPr>
          <p:spPr bwMode="auto">
            <a:xfrm flipH="1">
              <a:off x="931" y="2113"/>
              <a:ext cx="250" cy="0"/>
            </a:xfrm>
            <a:prstGeom prst="line">
              <a:avLst/>
            </a:prstGeom>
            <a:noFill/>
            <a:ln w="12700" cap="rnd">
              <a:solidFill>
                <a:schemeClr val="bg2"/>
              </a:solidFill>
              <a:prstDash val="sysDot"/>
              <a:round/>
              <a:headEnd/>
              <a:tailEnd/>
            </a:ln>
          </p:spPr>
          <p:txBody>
            <a:bodyPr wrap="none" anchor="ctr"/>
            <a:lstStyle/>
            <a:p>
              <a:endParaRPr lang="en-US">
                <a:solidFill>
                  <a:schemeClr val="tx1">
                    <a:lumMod val="65000"/>
                    <a:lumOff val="35000"/>
                  </a:schemeClr>
                </a:solidFill>
              </a:endParaRPr>
            </a:p>
          </p:txBody>
        </p:sp>
      </p:grpSp>
      <p:sp>
        <p:nvSpPr>
          <p:cNvPr id="28688" name="Rectangle 34"/>
          <p:cNvSpPr>
            <a:spLocks noChangeArrowheads="1"/>
          </p:cNvSpPr>
          <p:nvPr/>
        </p:nvSpPr>
        <p:spPr bwMode="auto">
          <a:xfrm>
            <a:off x="3094038" y="5175250"/>
            <a:ext cx="639762" cy="241300"/>
          </a:xfrm>
          <a:prstGeom prst="rect">
            <a:avLst/>
          </a:prstGeom>
          <a:solidFill>
            <a:schemeClr val="bg1"/>
          </a:solidFill>
          <a:ln w="9525">
            <a:solidFill>
              <a:schemeClr val="bg2"/>
            </a:solidFill>
            <a:miter lim="800000"/>
            <a:headEnd/>
            <a:tailEnd/>
          </a:ln>
        </p:spPr>
        <p:txBody>
          <a:bodyPr wrap="none" anchor="ctr"/>
          <a:lstStyle/>
          <a:p>
            <a:pPr algn="ctr" eaLnBrk="0" hangingPunct="0"/>
            <a:r>
              <a:rPr lang="en-US" altLang="zh-CN" sz="1400">
                <a:solidFill>
                  <a:schemeClr val="tx1">
                    <a:lumMod val="65000"/>
                    <a:lumOff val="35000"/>
                  </a:schemeClr>
                </a:solidFill>
                <a:latin typeface="Times New Roman" pitchFamily="18" charset="0"/>
                <a:ea typeface="宋体" pitchFamily="2" charset="-122"/>
              </a:rPr>
              <a:t>E</a:t>
            </a:r>
            <a:r>
              <a:rPr lang="en-US" altLang="zh-CN" sz="1400" baseline="-25000">
                <a:solidFill>
                  <a:schemeClr val="tx1">
                    <a:lumMod val="65000"/>
                    <a:lumOff val="35000"/>
                  </a:schemeClr>
                </a:solidFill>
                <a:latin typeface="Times New Roman" pitchFamily="18" charset="0"/>
                <a:ea typeface="宋体" pitchFamily="2" charset="-122"/>
              </a:rPr>
              <a:t>2</a:t>
            </a:r>
            <a:endParaRPr lang="en-US" altLang="zh-CN" sz="1400">
              <a:solidFill>
                <a:schemeClr val="tx1">
                  <a:lumMod val="65000"/>
                  <a:lumOff val="35000"/>
                </a:schemeClr>
              </a:solidFill>
              <a:latin typeface="Times New Roman" pitchFamily="18" charset="0"/>
              <a:ea typeface="宋体" pitchFamily="2" charset="-122"/>
            </a:endParaRPr>
          </a:p>
        </p:txBody>
      </p:sp>
      <p:sp>
        <p:nvSpPr>
          <p:cNvPr id="28689" name="Rectangle 35"/>
          <p:cNvSpPr>
            <a:spLocks noChangeArrowheads="1"/>
          </p:cNvSpPr>
          <p:nvPr/>
        </p:nvSpPr>
        <p:spPr bwMode="auto">
          <a:xfrm>
            <a:off x="838200" y="5632450"/>
            <a:ext cx="639763" cy="241300"/>
          </a:xfrm>
          <a:prstGeom prst="rect">
            <a:avLst/>
          </a:prstGeom>
          <a:noFill/>
          <a:ln w="9525">
            <a:solidFill>
              <a:schemeClr val="bg2"/>
            </a:solidFill>
            <a:miter lim="800000"/>
            <a:headEnd/>
            <a:tailEnd/>
          </a:ln>
        </p:spPr>
        <p:txBody>
          <a:bodyPr wrap="none" anchor="ctr"/>
          <a:lstStyle/>
          <a:p>
            <a:pPr algn="ctr" eaLnBrk="0" hangingPunct="0"/>
            <a:r>
              <a:rPr lang="en-US" altLang="zh-CN" sz="1400">
                <a:solidFill>
                  <a:schemeClr val="tx1">
                    <a:lumMod val="65000"/>
                    <a:lumOff val="35000"/>
                  </a:schemeClr>
                </a:solidFill>
                <a:latin typeface="Times New Roman" pitchFamily="18" charset="0"/>
                <a:ea typeface="宋体" pitchFamily="2" charset="-122"/>
              </a:rPr>
              <a:t>E</a:t>
            </a:r>
            <a:r>
              <a:rPr lang="en-US" altLang="zh-CN" sz="1400" baseline="-25000">
                <a:solidFill>
                  <a:schemeClr val="tx1">
                    <a:lumMod val="65000"/>
                    <a:lumOff val="35000"/>
                  </a:schemeClr>
                </a:solidFill>
                <a:latin typeface="Times New Roman" pitchFamily="18" charset="0"/>
                <a:ea typeface="宋体" pitchFamily="2" charset="-122"/>
              </a:rPr>
              <a:t>1</a:t>
            </a:r>
            <a:endParaRPr lang="en-US" altLang="zh-CN" sz="1400">
              <a:solidFill>
                <a:schemeClr val="tx1">
                  <a:lumMod val="65000"/>
                  <a:lumOff val="35000"/>
                </a:schemeClr>
              </a:solidFill>
              <a:latin typeface="Times New Roman" pitchFamily="18" charset="0"/>
              <a:ea typeface="宋体" pitchFamily="2" charset="-122"/>
            </a:endParaRPr>
          </a:p>
        </p:txBody>
      </p:sp>
      <p:sp>
        <p:nvSpPr>
          <p:cNvPr id="28690" name="Rectangle 40"/>
          <p:cNvSpPr>
            <a:spLocks noChangeArrowheads="1"/>
          </p:cNvSpPr>
          <p:nvPr/>
        </p:nvSpPr>
        <p:spPr bwMode="auto">
          <a:xfrm>
            <a:off x="3094038" y="5632450"/>
            <a:ext cx="639762" cy="241300"/>
          </a:xfrm>
          <a:prstGeom prst="rect">
            <a:avLst/>
          </a:prstGeom>
          <a:noFill/>
          <a:ln w="9525">
            <a:solidFill>
              <a:schemeClr val="bg2"/>
            </a:solidFill>
            <a:miter lim="800000"/>
            <a:headEnd/>
            <a:tailEnd/>
          </a:ln>
        </p:spPr>
        <p:txBody>
          <a:bodyPr wrap="none" anchor="ctr"/>
          <a:lstStyle/>
          <a:p>
            <a:pPr algn="ctr" eaLnBrk="0" hangingPunct="0"/>
            <a:r>
              <a:rPr lang="en-US" altLang="zh-CN" sz="1400">
                <a:solidFill>
                  <a:schemeClr val="tx1">
                    <a:lumMod val="65000"/>
                    <a:lumOff val="35000"/>
                  </a:schemeClr>
                </a:solidFill>
                <a:latin typeface="Times New Roman" pitchFamily="18" charset="0"/>
                <a:ea typeface="宋体" pitchFamily="2" charset="-122"/>
              </a:rPr>
              <a:t>E</a:t>
            </a:r>
            <a:r>
              <a:rPr lang="en-US" altLang="zh-CN" sz="1400" baseline="-25000">
                <a:solidFill>
                  <a:schemeClr val="tx1">
                    <a:lumMod val="65000"/>
                    <a:lumOff val="35000"/>
                  </a:schemeClr>
                </a:solidFill>
                <a:latin typeface="Times New Roman" pitchFamily="18" charset="0"/>
                <a:ea typeface="宋体" pitchFamily="2" charset="-122"/>
              </a:rPr>
              <a:t>2</a:t>
            </a:r>
            <a:endParaRPr lang="en-US" altLang="zh-CN" sz="1400">
              <a:solidFill>
                <a:schemeClr val="tx1">
                  <a:lumMod val="65000"/>
                  <a:lumOff val="35000"/>
                </a:schemeClr>
              </a:solidFill>
              <a:latin typeface="Times New Roman" pitchFamily="18" charset="0"/>
              <a:ea typeface="宋体" pitchFamily="2" charset="-122"/>
            </a:endParaRPr>
          </a:p>
        </p:txBody>
      </p:sp>
      <p:grpSp>
        <p:nvGrpSpPr>
          <p:cNvPr id="7" name="Group 47"/>
          <p:cNvGrpSpPr>
            <a:grpSpLocks/>
          </p:cNvGrpSpPr>
          <p:nvPr/>
        </p:nvGrpSpPr>
        <p:grpSpPr bwMode="auto">
          <a:xfrm>
            <a:off x="2552700" y="4279900"/>
            <a:ext cx="990600" cy="346075"/>
            <a:chOff x="0" y="1560"/>
            <a:chExt cx="1200" cy="420"/>
          </a:xfrm>
        </p:grpSpPr>
        <p:sp>
          <p:nvSpPr>
            <p:cNvPr id="28700" name="Oval 48"/>
            <p:cNvSpPr>
              <a:spLocks noChangeArrowheads="1"/>
            </p:cNvSpPr>
            <p:nvPr/>
          </p:nvSpPr>
          <p:spPr bwMode="auto">
            <a:xfrm>
              <a:off x="0" y="1560"/>
              <a:ext cx="288" cy="168"/>
            </a:xfrm>
            <a:prstGeom prst="ellipse">
              <a:avLst/>
            </a:prstGeom>
            <a:noFill/>
            <a:ln w="9525">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701" name="Oval 49"/>
            <p:cNvSpPr>
              <a:spLocks noChangeArrowheads="1"/>
            </p:cNvSpPr>
            <p:nvPr/>
          </p:nvSpPr>
          <p:spPr bwMode="auto">
            <a:xfrm>
              <a:off x="396" y="1560"/>
              <a:ext cx="288" cy="168"/>
            </a:xfrm>
            <a:prstGeom prst="ellipse">
              <a:avLst/>
            </a:prstGeom>
            <a:noFill/>
            <a:ln w="9525">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702" name="Oval 50"/>
            <p:cNvSpPr>
              <a:spLocks noChangeArrowheads="1"/>
            </p:cNvSpPr>
            <p:nvPr/>
          </p:nvSpPr>
          <p:spPr bwMode="auto">
            <a:xfrm>
              <a:off x="912" y="1560"/>
              <a:ext cx="288" cy="168"/>
            </a:xfrm>
            <a:prstGeom prst="ellipse">
              <a:avLst/>
            </a:prstGeom>
            <a:noFill/>
            <a:ln w="9525">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703" name="Oval 51"/>
            <p:cNvSpPr>
              <a:spLocks noChangeArrowheads="1"/>
            </p:cNvSpPr>
            <p:nvPr/>
          </p:nvSpPr>
          <p:spPr bwMode="auto">
            <a:xfrm>
              <a:off x="516" y="1812"/>
              <a:ext cx="288" cy="168"/>
            </a:xfrm>
            <a:prstGeom prst="ellipse">
              <a:avLst/>
            </a:prstGeom>
            <a:noFill/>
            <a:ln w="9525">
              <a:solidFill>
                <a:schemeClr val="bg2"/>
              </a:solidFill>
              <a:round/>
              <a:headEnd/>
              <a:tailEnd/>
            </a:ln>
          </p:spPr>
          <p:txBody>
            <a:bodyPr wrap="none" anchor="ctr"/>
            <a:lstStyle/>
            <a:p>
              <a:endParaRPr lang="sv-SE">
                <a:solidFill>
                  <a:schemeClr val="tx1">
                    <a:lumMod val="65000"/>
                    <a:lumOff val="35000"/>
                  </a:schemeClr>
                </a:solidFill>
              </a:endParaRPr>
            </a:p>
          </p:txBody>
        </p:sp>
        <p:sp>
          <p:nvSpPr>
            <p:cNvPr id="28704" name="Line 52"/>
            <p:cNvSpPr>
              <a:spLocks noChangeShapeType="1"/>
            </p:cNvSpPr>
            <p:nvPr/>
          </p:nvSpPr>
          <p:spPr bwMode="auto">
            <a:xfrm flipH="1">
              <a:off x="264" y="1896"/>
              <a:ext cx="264" cy="0"/>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sp>
          <p:nvSpPr>
            <p:cNvPr id="28705" name="Line 53"/>
            <p:cNvSpPr>
              <a:spLocks noChangeShapeType="1"/>
            </p:cNvSpPr>
            <p:nvPr/>
          </p:nvSpPr>
          <p:spPr bwMode="auto">
            <a:xfrm>
              <a:off x="288" y="1668"/>
              <a:ext cx="264" cy="173"/>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sp>
          <p:nvSpPr>
            <p:cNvPr id="28706" name="Line 54"/>
            <p:cNvSpPr>
              <a:spLocks noChangeShapeType="1"/>
            </p:cNvSpPr>
            <p:nvPr/>
          </p:nvSpPr>
          <p:spPr bwMode="auto">
            <a:xfrm>
              <a:off x="528" y="1717"/>
              <a:ext cx="84" cy="107"/>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sp>
          <p:nvSpPr>
            <p:cNvPr id="28707" name="Line 55"/>
            <p:cNvSpPr>
              <a:spLocks noChangeShapeType="1"/>
            </p:cNvSpPr>
            <p:nvPr/>
          </p:nvSpPr>
          <p:spPr bwMode="auto">
            <a:xfrm flipV="1">
              <a:off x="792" y="1728"/>
              <a:ext cx="228" cy="132"/>
            </a:xfrm>
            <a:prstGeom prst="line">
              <a:avLst/>
            </a:prstGeom>
            <a:noFill/>
            <a:ln w="9525">
              <a:solidFill>
                <a:schemeClr val="bg2"/>
              </a:solidFill>
              <a:round/>
              <a:headEnd/>
              <a:tailEnd/>
            </a:ln>
          </p:spPr>
          <p:txBody>
            <a:bodyPr wrap="none" anchor="ctr"/>
            <a:lstStyle/>
            <a:p>
              <a:endParaRPr lang="en-US">
                <a:solidFill>
                  <a:schemeClr val="tx1">
                    <a:lumMod val="65000"/>
                    <a:lumOff val="35000"/>
                  </a:schemeClr>
                </a:solidFill>
              </a:endParaRPr>
            </a:p>
          </p:txBody>
        </p:sp>
        <p:sp>
          <p:nvSpPr>
            <p:cNvPr id="28708" name="Line 56"/>
            <p:cNvSpPr>
              <a:spLocks noChangeShapeType="1"/>
            </p:cNvSpPr>
            <p:nvPr/>
          </p:nvSpPr>
          <p:spPr bwMode="auto">
            <a:xfrm>
              <a:off x="720" y="1644"/>
              <a:ext cx="180" cy="0"/>
            </a:xfrm>
            <a:prstGeom prst="line">
              <a:avLst/>
            </a:prstGeom>
            <a:noFill/>
            <a:ln w="9525" cap="rnd">
              <a:solidFill>
                <a:schemeClr val="bg2"/>
              </a:solidFill>
              <a:prstDash val="sysDot"/>
              <a:round/>
              <a:headEnd/>
              <a:tailEnd/>
            </a:ln>
          </p:spPr>
          <p:txBody>
            <a:bodyPr wrap="none" anchor="ctr"/>
            <a:lstStyle/>
            <a:p>
              <a:endParaRPr lang="en-US">
                <a:solidFill>
                  <a:schemeClr val="tx1">
                    <a:lumMod val="65000"/>
                    <a:lumOff val="35000"/>
                  </a:schemeClr>
                </a:solidFill>
              </a:endParaRPr>
            </a:p>
          </p:txBody>
        </p:sp>
      </p:grpSp>
      <p:sp>
        <p:nvSpPr>
          <p:cNvPr id="28692" name="Text Box 57"/>
          <p:cNvSpPr txBox="1">
            <a:spLocks noChangeArrowheads="1"/>
          </p:cNvSpPr>
          <p:nvPr/>
        </p:nvSpPr>
        <p:spPr bwMode="auto">
          <a:xfrm>
            <a:off x="2373313" y="5521325"/>
            <a:ext cx="293687" cy="274638"/>
          </a:xfrm>
          <a:prstGeom prst="rect">
            <a:avLst/>
          </a:prstGeom>
          <a:noFill/>
          <a:ln w="9525">
            <a:noFill/>
            <a:miter lim="800000"/>
            <a:headEnd/>
            <a:tailEnd/>
          </a:ln>
        </p:spPr>
        <p:txBody>
          <a:bodyPr wrap="none">
            <a:spAutoFit/>
          </a:bodyPr>
          <a:lstStyle/>
          <a:p>
            <a:pPr algn="r" eaLnBrk="0" hangingPunct="0"/>
            <a:r>
              <a:rPr lang="en-US" altLang="zh-CN" sz="1200">
                <a:solidFill>
                  <a:schemeClr val="tx1">
                    <a:lumMod val="65000"/>
                    <a:lumOff val="35000"/>
                  </a:schemeClr>
                </a:solidFill>
                <a:latin typeface="Times New Roman" pitchFamily="18" charset="0"/>
                <a:ea typeface="宋体" pitchFamily="2" charset="-122"/>
              </a:rPr>
              <a:t>N</a:t>
            </a:r>
          </a:p>
        </p:txBody>
      </p:sp>
      <p:sp>
        <p:nvSpPr>
          <p:cNvPr id="28693" name="Text Box 59"/>
          <p:cNvSpPr txBox="1">
            <a:spLocks noChangeArrowheads="1"/>
          </p:cNvSpPr>
          <p:nvPr/>
        </p:nvSpPr>
        <p:spPr bwMode="auto">
          <a:xfrm>
            <a:off x="1676400" y="5521325"/>
            <a:ext cx="260350" cy="274638"/>
          </a:xfrm>
          <a:prstGeom prst="rect">
            <a:avLst/>
          </a:prstGeom>
          <a:noFill/>
          <a:ln w="9525">
            <a:noFill/>
            <a:miter lim="800000"/>
            <a:headEnd/>
            <a:tailEnd/>
          </a:ln>
        </p:spPr>
        <p:txBody>
          <a:bodyPr wrap="none">
            <a:spAutoFit/>
          </a:bodyPr>
          <a:lstStyle/>
          <a:p>
            <a:pPr algn="r" eaLnBrk="0" hangingPunct="0"/>
            <a:r>
              <a:rPr lang="en-US" altLang="zh-CN" sz="1200">
                <a:solidFill>
                  <a:schemeClr val="tx1">
                    <a:lumMod val="65000"/>
                    <a:lumOff val="35000"/>
                  </a:schemeClr>
                </a:solidFill>
                <a:latin typeface="Times New Roman" pitchFamily="18" charset="0"/>
                <a:ea typeface="宋体" pitchFamily="2" charset="-122"/>
              </a:rPr>
              <a:t>1</a:t>
            </a:r>
          </a:p>
        </p:txBody>
      </p:sp>
      <p:sp>
        <p:nvSpPr>
          <p:cNvPr id="28694" name="AutoShape 61"/>
          <p:cNvSpPr>
            <a:spLocks noChangeArrowheads="1"/>
          </p:cNvSpPr>
          <p:nvPr/>
        </p:nvSpPr>
        <p:spPr bwMode="auto">
          <a:xfrm>
            <a:off x="2819400" y="2667000"/>
            <a:ext cx="381000" cy="381000"/>
          </a:xfrm>
          <a:prstGeom prst="diamond">
            <a:avLst/>
          </a:prstGeom>
          <a:solidFill>
            <a:schemeClr val="bg1"/>
          </a:solidFill>
          <a:ln w="38100" cmpd="dbl">
            <a:solidFill>
              <a:schemeClr val="bg2"/>
            </a:solidFill>
            <a:miter lim="800000"/>
            <a:headEnd/>
            <a:tailEnd/>
          </a:ln>
        </p:spPr>
        <p:txBody>
          <a:bodyPr wrap="none" anchor="ctr"/>
          <a:lstStyle/>
          <a:p>
            <a:endParaRPr lang="sv-SE">
              <a:solidFill>
                <a:schemeClr val="tx1">
                  <a:lumMod val="65000"/>
                  <a:lumOff val="35000"/>
                </a:schemeClr>
              </a:solidFill>
            </a:endParaRPr>
          </a:p>
        </p:txBody>
      </p:sp>
      <p:sp>
        <p:nvSpPr>
          <p:cNvPr id="28695" name="AutoShape 62"/>
          <p:cNvSpPr>
            <a:spLocks noChangeArrowheads="1"/>
          </p:cNvSpPr>
          <p:nvPr/>
        </p:nvSpPr>
        <p:spPr bwMode="auto">
          <a:xfrm>
            <a:off x="1943100" y="5105400"/>
            <a:ext cx="381000" cy="381000"/>
          </a:xfrm>
          <a:prstGeom prst="diamond">
            <a:avLst/>
          </a:prstGeom>
          <a:solidFill>
            <a:schemeClr val="bg1"/>
          </a:solidFill>
          <a:ln w="9525">
            <a:solidFill>
              <a:schemeClr val="bg2"/>
            </a:solidFill>
            <a:miter lim="800000"/>
            <a:headEnd/>
            <a:tailEnd/>
          </a:ln>
        </p:spPr>
        <p:txBody>
          <a:bodyPr wrap="none" anchor="ctr"/>
          <a:lstStyle/>
          <a:p>
            <a:pPr algn="ctr"/>
            <a:r>
              <a:rPr lang="en-GB" sz="1400">
                <a:solidFill>
                  <a:schemeClr val="tx1">
                    <a:lumMod val="65000"/>
                    <a:lumOff val="35000"/>
                  </a:schemeClr>
                </a:solidFill>
                <a:latin typeface="Times New Roman" pitchFamily="18" charset="0"/>
              </a:rPr>
              <a:t>R</a:t>
            </a:r>
          </a:p>
        </p:txBody>
      </p:sp>
      <p:sp>
        <p:nvSpPr>
          <p:cNvPr id="28696" name="AutoShape 63"/>
          <p:cNvSpPr>
            <a:spLocks noChangeArrowheads="1"/>
          </p:cNvSpPr>
          <p:nvPr/>
        </p:nvSpPr>
        <p:spPr bwMode="auto">
          <a:xfrm>
            <a:off x="1943100" y="5562600"/>
            <a:ext cx="381000" cy="381000"/>
          </a:xfrm>
          <a:prstGeom prst="diamond">
            <a:avLst/>
          </a:prstGeom>
          <a:solidFill>
            <a:schemeClr val="bg1"/>
          </a:solidFill>
          <a:ln w="9525">
            <a:solidFill>
              <a:schemeClr val="bg2"/>
            </a:solidFill>
            <a:miter lim="800000"/>
            <a:headEnd/>
            <a:tailEnd/>
          </a:ln>
        </p:spPr>
        <p:txBody>
          <a:bodyPr wrap="none" anchor="ctr"/>
          <a:lstStyle/>
          <a:p>
            <a:pPr algn="ctr"/>
            <a:r>
              <a:rPr lang="en-GB" sz="1400">
                <a:solidFill>
                  <a:schemeClr val="tx1">
                    <a:lumMod val="65000"/>
                    <a:lumOff val="35000"/>
                  </a:schemeClr>
                </a:solidFill>
                <a:latin typeface="Times New Roman" pitchFamily="18" charset="0"/>
              </a:rPr>
              <a:t>R</a:t>
            </a:r>
          </a:p>
        </p:txBody>
      </p:sp>
      <p:cxnSp>
        <p:nvCxnSpPr>
          <p:cNvPr id="28697" name="AutoShape 64"/>
          <p:cNvCxnSpPr>
            <a:cxnSpLocks noChangeShapeType="1"/>
            <a:stCxn id="28689" idx="3"/>
            <a:endCxn id="28696" idx="1"/>
          </p:cNvCxnSpPr>
          <p:nvPr/>
        </p:nvCxnSpPr>
        <p:spPr bwMode="auto">
          <a:xfrm>
            <a:off x="1477963" y="5753100"/>
            <a:ext cx="465137" cy="0"/>
          </a:xfrm>
          <a:prstGeom prst="straightConnector1">
            <a:avLst/>
          </a:prstGeom>
          <a:noFill/>
          <a:ln w="9525">
            <a:solidFill>
              <a:schemeClr val="bg2"/>
            </a:solidFill>
            <a:round/>
            <a:headEnd/>
            <a:tailEnd/>
          </a:ln>
        </p:spPr>
      </p:cxnSp>
      <p:cxnSp>
        <p:nvCxnSpPr>
          <p:cNvPr id="28698" name="AutoShape 65"/>
          <p:cNvCxnSpPr>
            <a:cxnSpLocks noChangeShapeType="1"/>
            <a:stCxn id="28696" idx="3"/>
            <a:endCxn id="28690" idx="1"/>
          </p:cNvCxnSpPr>
          <p:nvPr/>
        </p:nvCxnSpPr>
        <p:spPr bwMode="auto">
          <a:xfrm>
            <a:off x="2324100" y="5753100"/>
            <a:ext cx="769938" cy="0"/>
          </a:xfrm>
          <a:prstGeom prst="straightConnector1">
            <a:avLst/>
          </a:prstGeom>
          <a:noFill/>
          <a:ln w="9525">
            <a:solidFill>
              <a:schemeClr val="bg2"/>
            </a:solidFill>
            <a:round/>
            <a:headEnd/>
            <a:tailEnd/>
          </a:ln>
        </p:spPr>
      </p:cxnSp>
      <p:sp>
        <p:nvSpPr>
          <p:cNvPr id="28699" name="Rectangle 66"/>
          <p:cNvSpPr>
            <a:spLocks noChangeArrowheads="1"/>
          </p:cNvSpPr>
          <p:nvPr/>
        </p:nvSpPr>
        <p:spPr bwMode="auto">
          <a:xfrm>
            <a:off x="2555875" y="1700213"/>
            <a:ext cx="1008063" cy="433387"/>
          </a:xfrm>
          <a:prstGeom prst="rect">
            <a:avLst/>
          </a:prstGeom>
          <a:noFill/>
          <a:ln w="9525">
            <a:solidFill>
              <a:schemeClr val="bg2"/>
            </a:solidFill>
            <a:miter lim="800000"/>
            <a:headEnd/>
            <a:tailEnd/>
          </a:ln>
        </p:spPr>
        <p:txBody>
          <a:bodyPr wrap="none" anchor="ctr"/>
          <a:lstStyle/>
          <a:p>
            <a:endParaRPr lang="sv-SE">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GB" smtClean="0"/>
              <a:t>Enhanced ER (EER) Model</a:t>
            </a:r>
          </a:p>
        </p:txBody>
      </p:sp>
      <p:sp>
        <p:nvSpPr>
          <p:cNvPr id="30724" name="Rectangle 3"/>
          <p:cNvSpPr>
            <a:spLocks noGrp="1" noChangeArrowheads="1"/>
          </p:cNvSpPr>
          <p:nvPr>
            <p:ph idx="1"/>
          </p:nvPr>
        </p:nvSpPr>
        <p:spPr>
          <a:xfrm>
            <a:off x="457200" y="1981200"/>
            <a:ext cx="8229600" cy="4543425"/>
          </a:xfrm>
        </p:spPr>
        <p:txBody>
          <a:bodyPr/>
          <a:lstStyle/>
          <a:p>
            <a:pPr eaLnBrk="1" hangingPunct="1"/>
            <a:r>
              <a:rPr lang="en-GB" sz="2800" dirty="0" smtClean="0"/>
              <a:t>Why more?</a:t>
            </a:r>
          </a:p>
          <a:p>
            <a:pPr lvl="1" eaLnBrk="1" hangingPunct="1">
              <a:buFont typeface="Wingdings" pitchFamily="2" charset="2"/>
              <a:buNone/>
            </a:pPr>
            <a:r>
              <a:rPr lang="en-GB" sz="2400" dirty="0" smtClean="0"/>
              <a:t>More complex data requirements</a:t>
            </a:r>
          </a:p>
          <a:p>
            <a:pPr lvl="1" eaLnBrk="1" hangingPunct="1"/>
            <a:r>
              <a:rPr lang="en-GB" sz="2000" dirty="0" smtClean="0"/>
              <a:t>Example. Only some employees can use a company car, only managers have to write a monthly report, but all employees have assigned personal number, salary account and a place in the office.</a:t>
            </a:r>
          </a:p>
          <a:p>
            <a:pPr lvl="1" eaLnBrk="1" hangingPunct="1"/>
            <a:endParaRPr lang="en-GB" sz="2000" dirty="0" smtClean="0"/>
          </a:p>
        </p:txBody>
      </p:sp>
      <p:sp>
        <p:nvSpPr>
          <p:cNvPr id="30722" name="Footer Placeholder 3"/>
          <p:cNvSpPr>
            <a:spLocks noGrp="1"/>
          </p:cNvSpPr>
          <p:nvPr>
            <p:ph type="ftr" sz="quarter" idx="11"/>
          </p:nvPr>
        </p:nvSpPr>
        <p:spPr>
          <a:noFill/>
        </p:spPr>
        <p:txBody>
          <a:bodyPr/>
          <a:lstStyle/>
          <a:p>
            <a:fld id="{25EAB3AE-B977-44E3-A195-C391717E8479}" type="slidenum">
              <a:rPr lang="zh-CN" altLang="en-US"/>
              <a:pPr/>
              <a:t>22</a:t>
            </a:fld>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t>Cont.</a:t>
            </a:r>
            <a:endParaRPr lang="en-US" dirty="0" smtClean="0"/>
          </a:p>
        </p:txBody>
      </p:sp>
      <p:sp>
        <p:nvSpPr>
          <p:cNvPr id="9219" name="Content Placeholder 2"/>
          <p:cNvSpPr>
            <a:spLocks noGrp="1"/>
          </p:cNvSpPr>
          <p:nvPr>
            <p:ph idx="1"/>
          </p:nvPr>
        </p:nvSpPr>
        <p:spPr/>
        <p:txBody>
          <a:bodyPr/>
          <a:lstStyle/>
          <a:p>
            <a:r>
              <a:rPr lang="en-US" smtClean="0"/>
              <a:t>EER model includes all modeling concepts of the ER model</a:t>
            </a:r>
          </a:p>
          <a:p>
            <a:r>
              <a:rPr lang="en-US" smtClean="0"/>
              <a:t>In addition, EER includes:</a:t>
            </a:r>
          </a:p>
          <a:p>
            <a:pPr lvl="1"/>
            <a:r>
              <a:rPr lang="en-US" b="1" smtClean="0"/>
              <a:t>Subclasses</a:t>
            </a:r>
            <a:r>
              <a:rPr lang="en-US" smtClean="0"/>
              <a:t> and </a:t>
            </a:r>
            <a:r>
              <a:rPr lang="en-US" b="1" smtClean="0"/>
              <a:t>superclasses</a:t>
            </a:r>
          </a:p>
          <a:p>
            <a:pPr lvl="1"/>
            <a:r>
              <a:rPr lang="en-US" b="1" smtClean="0"/>
              <a:t>Specialization</a:t>
            </a:r>
            <a:r>
              <a:rPr lang="en-US" smtClean="0"/>
              <a:t> and </a:t>
            </a:r>
            <a:r>
              <a:rPr lang="en-US" b="1" smtClean="0"/>
              <a:t>generalization</a:t>
            </a:r>
          </a:p>
          <a:p>
            <a:pPr lvl="1"/>
            <a:r>
              <a:rPr lang="en-US" b="1" smtClean="0"/>
              <a:t>Category</a:t>
            </a:r>
            <a:r>
              <a:rPr lang="en-US" smtClean="0"/>
              <a:t> or </a:t>
            </a:r>
            <a:r>
              <a:rPr lang="en-US" b="1" smtClean="0"/>
              <a:t>union type</a:t>
            </a:r>
          </a:p>
          <a:p>
            <a:pPr lvl="1"/>
            <a:r>
              <a:rPr lang="en-US" b="1" smtClean="0"/>
              <a:t>Attribute</a:t>
            </a:r>
            <a:r>
              <a:rPr lang="en-US" smtClean="0"/>
              <a:t> and </a:t>
            </a:r>
            <a:r>
              <a:rPr lang="en-US" b="1" smtClean="0"/>
              <a:t>relationship</a:t>
            </a:r>
            <a:r>
              <a:rPr lang="en-US" smtClean="0"/>
              <a:t> </a:t>
            </a:r>
            <a:r>
              <a:rPr lang="en-US" b="1" smtClean="0"/>
              <a:t>inheritance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normAutofit/>
          </a:bodyPr>
          <a:lstStyle/>
          <a:p>
            <a:r>
              <a:rPr lang="en-US" dirty="0" smtClean="0"/>
              <a:t>Cont.</a:t>
            </a:r>
          </a:p>
        </p:txBody>
      </p:sp>
      <p:sp>
        <p:nvSpPr>
          <p:cNvPr id="10243" name="Content Placeholder 2"/>
          <p:cNvSpPr>
            <a:spLocks noGrp="1"/>
          </p:cNvSpPr>
          <p:nvPr>
            <p:ph idx="1"/>
          </p:nvPr>
        </p:nvSpPr>
        <p:spPr/>
        <p:txBody>
          <a:bodyPr/>
          <a:lstStyle/>
          <a:p>
            <a:r>
              <a:rPr lang="en-US" b="1" smtClean="0"/>
              <a:t>Enhanced ER </a:t>
            </a:r>
            <a:r>
              <a:rPr lang="en-US" smtClean="0"/>
              <a:t>or</a:t>
            </a:r>
            <a:r>
              <a:rPr lang="en-US" b="1" smtClean="0"/>
              <a:t> EER diagrams</a:t>
            </a:r>
          </a:p>
          <a:p>
            <a:pPr lvl="1"/>
            <a:r>
              <a:rPr lang="en-US" smtClean="0"/>
              <a:t>Diagrammatic technique for displaying these concepts in an EER schema</a:t>
            </a:r>
          </a:p>
          <a:p>
            <a:r>
              <a:rPr lang="en-US" b="1" smtClean="0"/>
              <a:t>Subtype</a:t>
            </a:r>
            <a:r>
              <a:rPr lang="en-US" smtClean="0"/>
              <a:t> or </a:t>
            </a:r>
            <a:r>
              <a:rPr lang="en-US" b="1" smtClean="0"/>
              <a:t>subclass</a:t>
            </a:r>
            <a:r>
              <a:rPr lang="en-US" smtClean="0"/>
              <a:t> of an entity type</a:t>
            </a:r>
          </a:p>
          <a:p>
            <a:pPr lvl="1"/>
            <a:r>
              <a:rPr lang="en-US" smtClean="0"/>
              <a:t>Subgroupings of entities that are meaningful</a:t>
            </a:r>
          </a:p>
          <a:p>
            <a:pPr lvl="1"/>
            <a:r>
              <a:rPr lang="en-US" smtClean="0"/>
              <a:t>Represented explicitly because of their significance to the database application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normAutofit/>
          </a:bodyPr>
          <a:lstStyle/>
          <a:p>
            <a:r>
              <a:rPr lang="en-US" dirty="0" smtClean="0"/>
              <a:t>Cont.</a:t>
            </a:r>
          </a:p>
        </p:txBody>
      </p:sp>
      <p:sp>
        <p:nvSpPr>
          <p:cNvPr id="11267" name="Content Placeholder 2"/>
          <p:cNvSpPr>
            <a:spLocks noGrp="1"/>
          </p:cNvSpPr>
          <p:nvPr>
            <p:ph idx="1"/>
          </p:nvPr>
        </p:nvSpPr>
        <p:spPr/>
        <p:txBody>
          <a:bodyPr/>
          <a:lstStyle/>
          <a:p>
            <a:r>
              <a:rPr lang="en-US" smtClean="0"/>
              <a:t>Terms for relationship between a superclass and any one of its subclasses</a:t>
            </a:r>
          </a:p>
          <a:p>
            <a:pPr lvl="1"/>
            <a:r>
              <a:rPr lang="en-US" b="1" smtClean="0"/>
              <a:t>Superclass/subclass</a:t>
            </a:r>
          </a:p>
          <a:p>
            <a:pPr lvl="1"/>
            <a:r>
              <a:rPr lang="en-US" b="1" smtClean="0"/>
              <a:t>Supertype/subtype</a:t>
            </a:r>
          </a:p>
          <a:p>
            <a:pPr lvl="1"/>
            <a:r>
              <a:rPr lang="en-US" b="1" smtClean="0"/>
              <a:t>Class/subclass</a:t>
            </a:r>
            <a:r>
              <a:rPr lang="en-US" smtClean="0"/>
              <a:t> relationship</a:t>
            </a:r>
          </a:p>
          <a:p>
            <a:r>
              <a:rPr lang="en-US" b="1" smtClean="0"/>
              <a:t>Type inheritance</a:t>
            </a:r>
          </a:p>
          <a:p>
            <a:pPr lvl="1"/>
            <a:r>
              <a:rPr lang="en-US" smtClean="0"/>
              <a:t>Subclass entity inherits all attributes and relationships of superclass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57200" y="457200"/>
            <a:ext cx="8458200" cy="5257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04088"/>
            <a:ext cx="8229600" cy="852704"/>
          </a:xfrm>
        </p:spPr>
        <p:txBody>
          <a:bodyPr/>
          <a:lstStyle/>
          <a:p>
            <a:pPr eaLnBrk="1" hangingPunct="1"/>
            <a:r>
              <a:rPr lang="en-US" sz="3600" dirty="0" smtClean="0"/>
              <a:t>Subclasses and </a:t>
            </a:r>
            <a:r>
              <a:rPr lang="en-US" sz="3600" dirty="0" err="1" smtClean="0"/>
              <a:t>Superclasses</a:t>
            </a:r>
            <a:r>
              <a:rPr lang="en-US" sz="3600" dirty="0" smtClean="0"/>
              <a:t> </a:t>
            </a:r>
          </a:p>
        </p:txBody>
      </p:sp>
      <p:sp>
        <p:nvSpPr>
          <p:cNvPr id="8195" name="Rectangle 3"/>
          <p:cNvSpPr>
            <a:spLocks noGrp="1" noChangeArrowheads="1"/>
          </p:cNvSpPr>
          <p:nvPr>
            <p:ph type="body" idx="1"/>
          </p:nvPr>
        </p:nvSpPr>
        <p:spPr/>
        <p:txBody>
          <a:bodyPr/>
          <a:lstStyle/>
          <a:p>
            <a:pPr eaLnBrk="1" hangingPunct="1">
              <a:lnSpc>
                <a:spcPct val="90000"/>
              </a:lnSpc>
            </a:pPr>
            <a:r>
              <a:rPr lang="en-US" sz="2400" dirty="0" smtClean="0"/>
              <a:t>An entity type may have additional meaningful </a:t>
            </a:r>
            <a:r>
              <a:rPr lang="en-US" sz="2400" dirty="0" err="1" smtClean="0"/>
              <a:t>subgroupings</a:t>
            </a:r>
            <a:r>
              <a:rPr lang="en-US" sz="2400" dirty="0" smtClean="0"/>
              <a:t> of its entities</a:t>
            </a:r>
          </a:p>
          <a:p>
            <a:pPr eaLnBrk="1" hangingPunct="1">
              <a:lnSpc>
                <a:spcPct val="90000"/>
              </a:lnSpc>
            </a:pPr>
            <a:r>
              <a:rPr lang="en-US" sz="2400" dirty="0" smtClean="0"/>
              <a:t>Example: EMPLOYEE may be further grouped into SECRETARY, ENGINEER, MANAGER, TECHNICIAN, SALARIED_EMPLOYEE, HOURLY_EMPLOYEE,…</a:t>
            </a:r>
          </a:p>
          <a:p>
            <a:pPr lvl="1" eaLnBrk="1" hangingPunct="1">
              <a:lnSpc>
                <a:spcPct val="90000"/>
              </a:lnSpc>
            </a:pPr>
            <a:r>
              <a:rPr lang="en-US" sz="2000" dirty="0" smtClean="0"/>
              <a:t>Each of these groupings is a subset of EMPLOYEE entities </a:t>
            </a:r>
          </a:p>
          <a:p>
            <a:pPr lvl="1" eaLnBrk="1" hangingPunct="1">
              <a:lnSpc>
                <a:spcPct val="90000"/>
              </a:lnSpc>
            </a:pPr>
            <a:r>
              <a:rPr lang="en-US" sz="2000" dirty="0" smtClean="0"/>
              <a:t>Each is called a subclass of EMPLOYEE </a:t>
            </a:r>
          </a:p>
          <a:p>
            <a:pPr lvl="1" eaLnBrk="1" hangingPunct="1">
              <a:lnSpc>
                <a:spcPct val="90000"/>
              </a:lnSpc>
            </a:pPr>
            <a:r>
              <a:rPr lang="en-US" sz="2000" dirty="0" smtClean="0"/>
              <a:t>EMPLOYEE is the </a:t>
            </a:r>
            <a:r>
              <a:rPr lang="en-US" sz="2000" dirty="0" err="1" smtClean="0"/>
              <a:t>superclass</a:t>
            </a:r>
            <a:r>
              <a:rPr lang="en-US" sz="2000" dirty="0" smtClean="0"/>
              <a:t> for each of these subclasses </a:t>
            </a:r>
          </a:p>
          <a:p>
            <a:pPr eaLnBrk="1" hangingPunct="1">
              <a:lnSpc>
                <a:spcPct val="90000"/>
              </a:lnSpc>
            </a:pPr>
            <a:r>
              <a:rPr lang="en-US" sz="2400" dirty="0" smtClean="0"/>
              <a:t>These are called </a:t>
            </a:r>
            <a:r>
              <a:rPr lang="en-US" sz="2400" dirty="0" err="1" smtClean="0"/>
              <a:t>superclass</a:t>
            </a:r>
            <a:r>
              <a:rPr lang="en-US" sz="2400" dirty="0" smtClean="0"/>
              <a:t>/subclass relationships.</a:t>
            </a:r>
          </a:p>
          <a:p>
            <a:pPr eaLnBrk="1" hangingPunct="1">
              <a:lnSpc>
                <a:spcPct val="90000"/>
              </a:lnSpc>
            </a:pPr>
            <a:r>
              <a:rPr lang="en-US" sz="2400" dirty="0" smtClean="0"/>
              <a:t>Example: EMPLOYEE/SECRETARY, EMPLOYEE/TECHNICIAN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476672"/>
            <a:ext cx="8229600" cy="1143000"/>
          </a:xfrm>
        </p:spPr>
        <p:txBody>
          <a:bodyPr/>
          <a:lstStyle/>
          <a:p>
            <a:pPr eaLnBrk="1" hangingPunct="1"/>
            <a:r>
              <a:rPr lang="en-US" sz="3600" dirty="0" smtClean="0"/>
              <a:t>Subclasses and </a:t>
            </a:r>
            <a:r>
              <a:rPr lang="en-US" sz="3600" dirty="0" err="1" smtClean="0"/>
              <a:t>Superclasses</a:t>
            </a:r>
            <a:r>
              <a:rPr lang="en-US" sz="3600" dirty="0" smtClean="0"/>
              <a:t> </a:t>
            </a:r>
          </a:p>
        </p:txBody>
      </p:sp>
      <p:sp>
        <p:nvSpPr>
          <p:cNvPr id="9219" name="Rectangle 3"/>
          <p:cNvSpPr>
            <a:spLocks noGrp="1" noChangeArrowheads="1"/>
          </p:cNvSpPr>
          <p:nvPr>
            <p:ph type="body" idx="1"/>
          </p:nvPr>
        </p:nvSpPr>
        <p:spPr/>
        <p:txBody>
          <a:bodyPr/>
          <a:lstStyle/>
          <a:p>
            <a:pPr eaLnBrk="1" hangingPunct="1">
              <a:lnSpc>
                <a:spcPct val="80000"/>
              </a:lnSpc>
            </a:pPr>
            <a:r>
              <a:rPr lang="en-US" sz="2000" dirty="0" smtClean="0"/>
              <a:t>These are also called IS-A relationships (SECRETARY IS-A EMPLOYEE, TECHNICIAN IS-A EMPLOYEE, …).</a:t>
            </a:r>
          </a:p>
          <a:p>
            <a:pPr eaLnBrk="1" hangingPunct="1">
              <a:lnSpc>
                <a:spcPct val="80000"/>
              </a:lnSpc>
            </a:pPr>
            <a:r>
              <a:rPr lang="en-US" sz="2000" dirty="0" smtClean="0"/>
              <a:t>Note: An entity that is member of a subclass represents the same real-world entity as some member of the </a:t>
            </a:r>
            <a:r>
              <a:rPr lang="en-US" sz="2000" dirty="0" err="1" smtClean="0"/>
              <a:t>superclass</a:t>
            </a:r>
            <a:r>
              <a:rPr lang="en-US" sz="2000" dirty="0" smtClean="0"/>
              <a:t> </a:t>
            </a:r>
          </a:p>
          <a:p>
            <a:pPr lvl="1" eaLnBrk="1" hangingPunct="1">
              <a:lnSpc>
                <a:spcPct val="80000"/>
              </a:lnSpc>
            </a:pPr>
            <a:r>
              <a:rPr lang="en-US" sz="2000" dirty="0" smtClean="0"/>
              <a:t>The Subclass member is the same entity in a distinct specific role </a:t>
            </a:r>
          </a:p>
          <a:p>
            <a:pPr lvl="1" eaLnBrk="1" hangingPunct="1">
              <a:lnSpc>
                <a:spcPct val="80000"/>
              </a:lnSpc>
            </a:pPr>
            <a:r>
              <a:rPr lang="en-US" sz="2000" dirty="0" smtClean="0"/>
              <a:t>An entity cannot exist in the database merely by being a member of a subclass; it must also be a member of the </a:t>
            </a:r>
            <a:r>
              <a:rPr lang="en-US" sz="2000" dirty="0" err="1" smtClean="0"/>
              <a:t>superclass</a:t>
            </a:r>
            <a:r>
              <a:rPr lang="en-US" sz="2000" dirty="0" smtClean="0"/>
              <a:t> </a:t>
            </a:r>
          </a:p>
          <a:p>
            <a:pPr lvl="1" eaLnBrk="1" hangingPunct="1">
              <a:lnSpc>
                <a:spcPct val="80000"/>
              </a:lnSpc>
            </a:pPr>
            <a:r>
              <a:rPr lang="en-US" sz="2000" dirty="0" smtClean="0"/>
              <a:t>A member of the </a:t>
            </a:r>
            <a:r>
              <a:rPr lang="en-US" sz="2000" dirty="0" err="1" smtClean="0"/>
              <a:t>superclass</a:t>
            </a:r>
            <a:r>
              <a:rPr lang="en-US" sz="2000" dirty="0" smtClean="0"/>
              <a:t> can be optionally included as a member of any number of its subclasses </a:t>
            </a:r>
          </a:p>
          <a:p>
            <a:pPr eaLnBrk="1" hangingPunct="1">
              <a:lnSpc>
                <a:spcPct val="80000"/>
              </a:lnSpc>
            </a:pPr>
            <a:r>
              <a:rPr lang="en-US" sz="2000" dirty="0" smtClean="0"/>
              <a:t>Example: A salaried employee who is also an engineer belongs to the two subclasses ENGINEER and SALARIED_EMPLOYEE </a:t>
            </a:r>
          </a:p>
          <a:p>
            <a:pPr lvl="1" eaLnBrk="1" hangingPunct="1">
              <a:lnSpc>
                <a:spcPct val="80000"/>
              </a:lnSpc>
            </a:pPr>
            <a:r>
              <a:rPr lang="en-US" sz="2000" dirty="0" smtClean="0"/>
              <a:t>It is not necessary that every entity in a </a:t>
            </a:r>
            <a:r>
              <a:rPr lang="en-US" sz="2000" dirty="0" err="1" smtClean="0"/>
              <a:t>superclass</a:t>
            </a:r>
            <a:r>
              <a:rPr lang="en-US" sz="2000" dirty="0" smtClean="0"/>
              <a:t> be a member of some subclass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smtClean="0"/>
              <a:t>Attribute Inheritance in Superclass / Subclass Relationships </a:t>
            </a:r>
          </a:p>
        </p:txBody>
      </p:sp>
      <p:sp>
        <p:nvSpPr>
          <p:cNvPr id="10243" name="Rectangle 3"/>
          <p:cNvSpPr>
            <a:spLocks noGrp="1" noChangeArrowheads="1"/>
          </p:cNvSpPr>
          <p:nvPr>
            <p:ph type="body" idx="1"/>
          </p:nvPr>
        </p:nvSpPr>
        <p:spPr/>
        <p:txBody>
          <a:bodyPr/>
          <a:lstStyle/>
          <a:p>
            <a:pPr eaLnBrk="1" hangingPunct="1"/>
            <a:r>
              <a:rPr lang="en-US" sz="2800" smtClean="0"/>
              <a:t>An entity that is member of a subclass </a:t>
            </a:r>
            <a:r>
              <a:rPr lang="en-US" sz="2800" i="1" smtClean="0"/>
              <a:t>inherits</a:t>
            </a:r>
            <a:r>
              <a:rPr lang="en-US" sz="2800" smtClean="0"/>
              <a:t> all attributes of the entity as a member of the superclass </a:t>
            </a:r>
          </a:p>
          <a:p>
            <a:pPr eaLnBrk="1" hangingPunct="1"/>
            <a:r>
              <a:rPr lang="en-US" sz="2800" smtClean="0"/>
              <a:t>It also inherits all relationships </a:t>
            </a:r>
          </a:p>
          <a:p>
            <a:pPr eaLnBrk="1" hangingPunct="1"/>
            <a:endParaRPr lang="en-US"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Basic Definitions</a:t>
            </a:r>
          </a:p>
        </p:txBody>
      </p:sp>
      <p:sp>
        <p:nvSpPr>
          <p:cNvPr id="561155" name="Rectangle 3"/>
          <p:cNvSpPr>
            <a:spLocks noGrp="1" noChangeArrowheads="1"/>
          </p:cNvSpPr>
          <p:nvPr>
            <p:ph idx="1"/>
          </p:nvPr>
        </p:nvSpPr>
        <p:spPr/>
        <p:txBody>
          <a:bodyPr/>
          <a:lstStyle/>
          <a:p>
            <a:pPr>
              <a:lnSpc>
                <a:spcPct val="90000"/>
              </a:lnSpc>
            </a:pPr>
            <a:r>
              <a:rPr lang="en-US" sz="2400" smtClean="0"/>
              <a:t>Database:</a:t>
            </a:r>
          </a:p>
          <a:p>
            <a:pPr lvl="1">
              <a:lnSpc>
                <a:spcPct val="90000"/>
              </a:lnSpc>
            </a:pPr>
            <a:r>
              <a:rPr lang="en-US" sz="1800" smtClean="0"/>
              <a:t>A collection of related data.</a:t>
            </a:r>
          </a:p>
          <a:p>
            <a:pPr>
              <a:lnSpc>
                <a:spcPct val="90000"/>
              </a:lnSpc>
            </a:pPr>
            <a:r>
              <a:rPr lang="en-US" sz="2400" smtClean="0"/>
              <a:t>Data:</a:t>
            </a:r>
          </a:p>
          <a:p>
            <a:pPr lvl="1">
              <a:lnSpc>
                <a:spcPct val="90000"/>
              </a:lnSpc>
            </a:pPr>
            <a:r>
              <a:rPr lang="en-US" sz="1800" smtClean="0"/>
              <a:t>Known facts that can be recorded and have an implicit meaning.</a:t>
            </a:r>
          </a:p>
          <a:p>
            <a:pPr>
              <a:lnSpc>
                <a:spcPct val="90000"/>
              </a:lnSpc>
            </a:pPr>
            <a:r>
              <a:rPr lang="en-US" sz="2400" smtClean="0"/>
              <a:t>Mini-world:</a:t>
            </a:r>
          </a:p>
          <a:p>
            <a:pPr lvl="1">
              <a:lnSpc>
                <a:spcPct val="90000"/>
              </a:lnSpc>
            </a:pPr>
            <a:r>
              <a:rPr lang="en-US" sz="1800" smtClean="0"/>
              <a:t>Some part of the real world about which data is stored in a database. For example, student grades and transcripts at a university.</a:t>
            </a:r>
          </a:p>
          <a:p>
            <a:pPr>
              <a:lnSpc>
                <a:spcPct val="90000"/>
              </a:lnSpc>
            </a:pPr>
            <a:r>
              <a:rPr lang="en-US" sz="2400" smtClean="0"/>
              <a:t>Database Management System (DBMS):</a:t>
            </a:r>
          </a:p>
          <a:p>
            <a:pPr lvl="1">
              <a:lnSpc>
                <a:spcPct val="90000"/>
              </a:lnSpc>
            </a:pPr>
            <a:r>
              <a:rPr lang="en-US" sz="1800" smtClean="0"/>
              <a:t>A software package/ system to facilitate the creation and maintenance of a computerized database.</a:t>
            </a:r>
          </a:p>
          <a:p>
            <a:pPr>
              <a:lnSpc>
                <a:spcPct val="90000"/>
              </a:lnSpc>
            </a:pPr>
            <a:r>
              <a:rPr lang="en-US" sz="2400" smtClean="0"/>
              <a:t>Database System:</a:t>
            </a:r>
          </a:p>
          <a:p>
            <a:pPr lvl="1">
              <a:lnSpc>
                <a:spcPct val="90000"/>
              </a:lnSpc>
            </a:pPr>
            <a:r>
              <a:rPr lang="en-US" sz="1800" smtClean="0"/>
              <a:t>The DBMS software together with the data itself.  Sometimes, the applications are also included.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11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11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1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11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115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115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115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1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251520" y="476672"/>
            <a:ext cx="8305800" cy="1143000"/>
          </a:xfrm>
        </p:spPr>
        <p:txBody>
          <a:bodyPr/>
          <a:lstStyle/>
          <a:p>
            <a:pPr eaLnBrk="1" hangingPunct="1"/>
            <a:r>
              <a:rPr lang="sv-SE" sz="3200" dirty="0" smtClean="0"/>
              <a:t>Subclass/Superclass</a:t>
            </a:r>
            <a:endParaRPr lang="en-US" altLang="zh-CN" sz="3200" dirty="0" smtClean="0">
              <a:ea typeface="宋体" pitchFamily="2" charset="-122"/>
            </a:endParaRPr>
          </a:p>
        </p:txBody>
      </p:sp>
      <p:sp>
        <p:nvSpPr>
          <p:cNvPr id="31746" name="Footer Placeholder 2"/>
          <p:cNvSpPr>
            <a:spLocks noGrp="1"/>
          </p:cNvSpPr>
          <p:nvPr>
            <p:ph type="ftr" sz="quarter" idx="11"/>
          </p:nvPr>
        </p:nvSpPr>
        <p:spPr>
          <a:noFill/>
        </p:spPr>
        <p:txBody>
          <a:bodyPr/>
          <a:lstStyle/>
          <a:p>
            <a:fld id="{FADF582F-0625-465D-9699-AA99B634089C}" type="slidenum">
              <a:rPr lang="zh-CN" altLang="en-US"/>
              <a:pPr/>
              <a:t>30</a:t>
            </a:fld>
            <a:endParaRPr lang="en-US" altLang="zh-CN"/>
          </a:p>
        </p:txBody>
      </p:sp>
      <p:sp>
        <p:nvSpPr>
          <p:cNvPr id="31748" name="Oval 7"/>
          <p:cNvSpPr>
            <a:spLocks noChangeArrowheads="1"/>
          </p:cNvSpPr>
          <p:nvPr/>
        </p:nvSpPr>
        <p:spPr bwMode="auto">
          <a:xfrm>
            <a:off x="2087563" y="2011363"/>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PN</a:t>
            </a:r>
          </a:p>
        </p:txBody>
      </p:sp>
      <p:sp>
        <p:nvSpPr>
          <p:cNvPr id="31749" name="Oval 8"/>
          <p:cNvSpPr>
            <a:spLocks noChangeArrowheads="1"/>
          </p:cNvSpPr>
          <p:nvPr/>
        </p:nvSpPr>
        <p:spPr bwMode="auto">
          <a:xfrm>
            <a:off x="3382963" y="2163763"/>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Name</a:t>
            </a:r>
          </a:p>
        </p:txBody>
      </p:sp>
      <p:sp>
        <p:nvSpPr>
          <p:cNvPr id="31750" name="Oval 9"/>
          <p:cNvSpPr>
            <a:spLocks noChangeArrowheads="1"/>
          </p:cNvSpPr>
          <p:nvPr/>
        </p:nvSpPr>
        <p:spPr bwMode="auto">
          <a:xfrm>
            <a:off x="3154363" y="1706563"/>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Surname</a:t>
            </a:r>
          </a:p>
        </p:txBody>
      </p:sp>
      <p:sp>
        <p:nvSpPr>
          <p:cNvPr id="31751" name="Oval 10"/>
          <p:cNvSpPr>
            <a:spLocks noChangeArrowheads="1"/>
          </p:cNvSpPr>
          <p:nvPr/>
        </p:nvSpPr>
        <p:spPr bwMode="auto">
          <a:xfrm>
            <a:off x="4525963" y="1782763"/>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FirstName</a:t>
            </a:r>
          </a:p>
        </p:txBody>
      </p:sp>
      <p:cxnSp>
        <p:nvCxnSpPr>
          <p:cNvPr id="31752" name="AutoShape 12"/>
          <p:cNvCxnSpPr>
            <a:cxnSpLocks noChangeShapeType="1"/>
            <a:stCxn id="31748" idx="4"/>
            <a:endCxn id="31790" idx="0"/>
          </p:cNvCxnSpPr>
          <p:nvPr/>
        </p:nvCxnSpPr>
        <p:spPr bwMode="auto">
          <a:xfrm flipH="1">
            <a:off x="2544763" y="2316163"/>
            <a:ext cx="114300" cy="457200"/>
          </a:xfrm>
          <a:prstGeom prst="straightConnector1">
            <a:avLst/>
          </a:prstGeom>
          <a:noFill/>
          <a:ln w="9525">
            <a:solidFill>
              <a:schemeClr val="tx1"/>
            </a:solidFill>
            <a:round/>
            <a:headEnd/>
            <a:tailEnd/>
          </a:ln>
        </p:spPr>
      </p:cxnSp>
      <p:cxnSp>
        <p:nvCxnSpPr>
          <p:cNvPr id="31753" name="AutoShape 13"/>
          <p:cNvCxnSpPr>
            <a:cxnSpLocks noChangeShapeType="1"/>
            <a:stCxn id="31750" idx="4"/>
            <a:endCxn id="31749" idx="0"/>
          </p:cNvCxnSpPr>
          <p:nvPr/>
        </p:nvCxnSpPr>
        <p:spPr bwMode="auto">
          <a:xfrm>
            <a:off x="3725863" y="2011363"/>
            <a:ext cx="228600" cy="152400"/>
          </a:xfrm>
          <a:prstGeom prst="straightConnector1">
            <a:avLst/>
          </a:prstGeom>
          <a:noFill/>
          <a:ln w="9525">
            <a:solidFill>
              <a:schemeClr val="tx1"/>
            </a:solidFill>
            <a:round/>
            <a:headEnd/>
            <a:tailEnd/>
          </a:ln>
        </p:spPr>
      </p:cxnSp>
      <p:cxnSp>
        <p:nvCxnSpPr>
          <p:cNvPr id="31754" name="AutoShape 14"/>
          <p:cNvCxnSpPr>
            <a:cxnSpLocks noChangeShapeType="1"/>
            <a:stCxn id="31749" idx="4"/>
            <a:endCxn id="31790" idx="0"/>
          </p:cNvCxnSpPr>
          <p:nvPr/>
        </p:nvCxnSpPr>
        <p:spPr bwMode="auto">
          <a:xfrm flipH="1">
            <a:off x="2544763" y="2468563"/>
            <a:ext cx="1409700" cy="304800"/>
          </a:xfrm>
          <a:prstGeom prst="straightConnector1">
            <a:avLst/>
          </a:prstGeom>
          <a:noFill/>
          <a:ln w="9525">
            <a:solidFill>
              <a:schemeClr val="tx1"/>
            </a:solidFill>
            <a:round/>
            <a:headEnd/>
            <a:tailEnd/>
          </a:ln>
        </p:spPr>
      </p:cxnSp>
      <p:cxnSp>
        <p:nvCxnSpPr>
          <p:cNvPr id="31755" name="AutoShape 15"/>
          <p:cNvCxnSpPr>
            <a:cxnSpLocks noChangeShapeType="1"/>
            <a:stCxn id="31751" idx="3"/>
            <a:endCxn id="31749" idx="0"/>
          </p:cNvCxnSpPr>
          <p:nvPr/>
        </p:nvCxnSpPr>
        <p:spPr bwMode="auto">
          <a:xfrm flipH="1">
            <a:off x="3954463" y="2043113"/>
            <a:ext cx="738187" cy="120650"/>
          </a:xfrm>
          <a:prstGeom prst="straightConnector1">
            <a:avLst/>
          </a:prstGeom>
          <a:noFill/>
          <a:ln w="9525">
            <a:solidFill>
              <a:schemeClr val="tx1"/>
            </a:solidFill>
            <a:round/>
            <a:headEnd/>
            <a:tailEnd/>
          </a:ln>
        </p:spPr>
      </p:cxnSp>
      <p:sp>
        <p:nvSpPr>
          <p:cNvPr id="31756" name="Rectangle 17"/>
          <p:cNvSpPr>
            <a:spLocks noChangeArrowheads="1"/>
          </p:cNvSpPr>
          <p:nvPr/>
        </p:nvSpPr>
        <p:spPr bwMode="auto">
          <a:xfrm>
            <a:off x="1630363" y="4221163"/>
            <a:ext cx="1371600" cy="533400"/>
          </a:xfrm>
          <a:prstGeom prst="rect">
            <a:avLst/>
          </a:prstGeom>
          <a:solidFill>
            <a:schemeClr val="accent1"/>
          </a:solidFill>
          <a:ln w="9525">
            <a:solidFill>
              <a:schemeClr val="tx1"/>
            </a:solidFill>
            <a:miter lim="800000"/>
            <a:headEnd/>
            <a:tailEnd/>
          </a:ln>
        </p:spPr>
        <p:txBody>
          <a:bodyPr wrap="none" lIns="0" rIns="0" anchor="ctr"/>
          <a:lstStyle/>
          <a:p>
            <a:pPr algn="ctr"/>
            <a:r>
              <a:rPr lang="en-GB"/>
              <a:t>Salesman</a:t>
            </a:r>
          </a:p>
        </p:txBody>
      </p:sp>
      <p:sp>
        <p:nvSpPr>
          <p:cNvPr id="31757" name="Rectangle 18"/>
          <p:cNvSpPr>
            <a:spLocks noChangeArrowheads="1"/>
          </p:cNvSpPr>
          <p:nvPr/>
        </p:nvSpPr>
        <p:spPr bwMode="auto">
          <a:xfrm>
            <a:off x="3382963" y="4221163"/>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GB"/>
              <a:t>Engineer</a:t>
            </a:r>
          </a:p>
        </p:txBody>
      </p:sp>
      <p:cxnSp>
        <p:nvCxnSpPr>
          <p:cNvPr id="31758" name="AutoShape 21"/>
          <p:cNvCxnSpPr>
            <a:cxnSpLocks noChangeShapeType="1"/>
            <a:stCxn id="31791" idx="5"/>
            <a:endCxn id="31757" idx="0"/>
          </p:cNvCxnSpPr>
          <p:nvPr/>
        </p:nvCxnSpPr>
        <p:spPr bwMode="auto">
          <a:xfrm>
            <a:off x="3208338" y="3817938"/>
            <a:ext cx="860425" cy="403225"/>
          </a:xfrm>
          <a:prstGeom prst="straightConnector1">
            <a:avLst/>
          </a:prstGeom>
          <a:noFill/>
          <a:ln w="9525">
            <a:solidFill>
              <a:schemeClr val="tx1"/>
            </a:solidFill>
            <a:round/>
            <a:headEnd/>
            <a:tailEnd/>
          </a:ln>
        </p:spPr>
      </p:cxnSp>
      <p:cxnSp>
        <p:nvCxnSpPr>
          <p:cNvPr id="31759" name="AutoShape 22"/>
          <p:cNvCxnSpPr>
            <a:cxnSpLocks noChangeShapeType="1"/>
            <a:stCxn id="31791" idx="4"/>
            <a:endCxn id="31756" idx="0"/>
          </p:cNvCxnSpPr>
          <p:nvPr/>
        </p:nvCxnSpPr>
        <p:spPr bwMode="auto">
          <a:xfrm flipH="1">
            <a:off x="2316163" y="3840163"/>
            <a:ext cx="838200" cy="381000"/>
          </a:xfrm>
          <a:prstGeom prst="straightConnector1">
            <a:avLst/>
          </a:prstGeom>
          <a:noFill/>
          <a:ln w="9525">
            <a:solidFill>
              <a:schemeClr val="tx1"/>
            </a:solidFill>
            <a:round/>
            <a:headEnd/>
            <a:tailEnd/>
          </a:ln>
        </p:spPr>
      </p:cxnSp>
      <p:sp>
        <p:nvSpPr>
          <p:cNvPr id="31760" name="Rectangle 23"/>
          <p:cNvSpPr>
            <a:spLocks noChangeArrowheads="1"/>
          </p:cNvSpPr>
          <p:nvPr/>
        </p:nvSpPr>
        <p:spPr bwMode="auto">
          <a:xfrm>
            <a:off x="5059363" y="4221163"/>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GB"/>
              <a:t>Manager</a:t>
            </a:r>
          </a:p>
        </p:txBody>
      </p:sp>
      <p:sp>
        <p:nvSpPr>
          <p:cNvPr id="31761" name="Rectangle 24"/>
          <p:cNvSpPr>
            <a:spLocks noChangeArrowheads="1"/>
          </p:cNvSpPr>
          <p:nvPr/>
        </p:nvSpPr>
        <p:spPr bwMode="auto">
          <a:xfrm>
            <a:off x="6659563" y="4221163"/>
            <a:ext cx="1593850" cy="533400"/>
          </a:xfrm>
          <a:prstGeom prst="rect">
            <a:avLst/>
          </a:prstGeom>
          <a:solidFill>
            <a:schemeClr val="accent1"/>
          </a:solidFill>
          <a:ln w="9525">
            <a:solidFill>
              <a:schemeClr val="tx1"/>
            </a:solidFill>
            <a:miter lim="800000"/>
            <a:headEnd/>
            <a:tailEnd/>
          </a:ln>
        </p:spPr>
        <p:txBody>
          <a:bodyPr wrap="none" anchor="ctr"/>
          <a:lstStyle/>
          <a:p>
            <a:pPr algn="ctr"/>
            <a:r>
              <a:rPr lang="en-GB"/>
              <a:t>ProjectLeader</a:t>
            </a:r>
          </a:p>
        </p:txBody>
      </p:sp>
      <p:sp>
        <p:nvSpPr>
          <p:cNvPr id="31762" name="Oval 25"/>
          <p:cNvSpPr>
            <a:spLocks noChangeArrowheads="1"/>
          </p:cNvSpPr>
          <p:nvPr/>
        </p:nvSpPr>
        <p:spPr bwMode="auto">
          <a:xfrm>
            <a:off x="6354763" y="3687763"/>
            <a:ext cx="152400" cy="152400"/>
          </a:xfrm>
          <a:prstGeom prst="ellipse">
            <a:avLst/>
          </a:prstGeom>
          <a:solidFill>
            <a:schemeClr val="bg1"/>
          </a:solidFill>
          <a:ln w="9525">
            <a:solidFill>
              <a:schemeClr val="tx1"/>
            </a:solidFill>
            <a:round/>
            <a:headEnd/>
            <a:tailEnd/>
          </a:ln>
        </p:spPr>
        <p:txBody>
          <a:bodyPr wrap="none" anchor="ctr"/>
          <a:lstStyle/>
          <a:p>
            <a:pPr algn="ctr"/>
            <a:r>
              <a:rPr lang="en-GB" sz="1400"/>
              <a:t>o</a:t>
            </a:r>
          </a:p>
        </p:txBody>
      </p:sp>
      <p:cxnSp>
        <p:nvCxnSpPr>
          <p:cNvPr id="31763" name="AutoShape 26"/>
          <p:cNvCxnSpPr>
            <a:cxnSpLocks noChangeShapeType="1"/>
            <a:stCxn id="31790" idx="2"/>
            <a:endCxn id="31762" idx="0"/>
          </p:cNvCxnSpPr>
          <p:nvPr/>
        </p:nvCxnSpPr>
        <p:spPr bwMode="auto">
          <a:xfrm>
            <a:off x="2544763" y="3306763"/>
            <a:ext cx="3886200" cy="381000"/>
          </a:xfrm>
          <a:prstGeom prst="straightConnector1">
            <a:avLst/>
          </a:prstGeom>
          <a:noFill/>
          <a:ln w="9525">
            <a:solidFill>
              <a:schemeClr val="tx1"/>
            </a:solidFill>
            <a:round/>
            <a:headEnd/>
            <a:tailEnd/>
          </a:ln>
        </p:spPr>
      </p:cxnSp>
      <p:cxnSp>
        <p:nvCxnSpPr>
          <p:cNvPr id="31764" name="AutoShape 27"/>
          <p:cNvCxnSpPr>
            <a:cxnSpLocks noChangeShapeType="1"/>
            <a:stCxn id="31762" idx="5"/>
            <a:endCxn id="31761" idx="0"/>
          </p:cNvCxnSpPr>
          <p:nvPr/>
        </p:nvCxnSpPr>
        <p:spPr bwMode="auto">
          <a:xfrm>
            <a:off x="6484938" y="3817938"/>
            <a:ext cx="971550" cy="403225"/>
          </a:xfrm>
          <a:prstGeom prst="straightConnector1">
            <a:avLst/>
          </a:prstGeom>
          <a:noFill/>
          <a:ln w="9525">
            <a:solidFill>
              <a:schemeClr val="tx1"/>
            </a:solidFill>
            <a:round/>
            <a:headEnd/>
            <a:tailEnd/>
          </a:ln>
        </p:spPr>
      </p:cxnSp>
      <p:cxnSp>
        <p:nvCxnSpPr>
          <p:cNvPr id="31765" name="AutoShape 28"/>
          <p:cNvCxnSpPr>
            <a:cxnSpLocks noChangeShapeType="1"/>
            <a:stCxn id="31762" idx="4"/>
            <a:endCxn id="31760" idx="0"/>
          </p:cNvCxnSpPr>
          <p:nvPr/>
        </p:nvCxnSpPr>
        <p:spPr bwMode="auto">
          <a:xfrm flipH="1">
            <a:off x="5745163" y="3840163"/>
            <a:ext cx="685800" cy="381000"/>
          </a:xfrm>
          <a:prstGeom prst="straightConnector1">
            <a:avLst/>
          </a:prstGeom>
          <a:noFill/>
          <a:ln w="9525">
            <a:solidFill>
              <a:schemeClr val="tx1"/>
            </a:solidFill>
            <a:round/>
            <a:headEnd/>
            <a:tailEnd/>
          </a:ln>
        </p:spPr>
      </p:cxnSp>
      <p:sp>
        <p:nvSpPr>
          <p:cNvPr id="31766" name="Text Box 45"/>
          <p:cNvSpPr txBox="1">
            <a:spLocks noChangeArrowheads="1"/>
          </p:cNvSpPr>
          <p:nvPr/>
        </p:nvSpPr>
        <p:spPr bwMode="auto">
          <a:xfrm rot="3436274">
            <a:off x="2567782" y="3840956"/>
            <a:ext cx="349250" cy="366713"/>
          </a:xfrm>
          <a:prstGeom prst="rect">
            <a:avLst/>
          </a:prstGeom>
          <a:noFill/>
          <a:ln w="9525">
            <a:noFill/>
            <a:miter lim="800000"/>
            <a:headEnd/>
            <a:tailEnd/>
          </a:ln>
        </p:spPr>
        <p:txBody>
          <a:bodyPr wrap="none">
            <a:spAutoFit/>
          </a:bodyPr>
          <a:lstStyle/>
          <a:p>
            <a:r>
              <a:rPr lang="en-GB"/>
              <a:t>U</a:t>
            </a:r>
          </a:p>
        </p:txBody>
      </p:sp>
      <p:sp>
        <p:nvSpPr>
          <p:cNvPr id="31767" name="Text Box 46"/>
          <p:cNvSpPr txBox="1">
            <a:spLocks noChangeArrowheads="1"/>
          </p:cNvSpPr>
          <p:nvPr/>
        </p:nvSpPr>
        <p:spPr bwMode="auto">
          <a:xfrm rot="3436274">
            <a:off x="5876132" y="3852068"/>
            <a:ext cx="349250" cy="366713"/>
          </a:xfrm>
          <a:prstGeom prst="rect">
            <a:avLst/>
          </a:prstGeom>
          <a:noFill/>
          <a:ln w="9525">
            <a:noFill/>
            <a:miter lim="800000"/>
            <a:headEnd/>
            <a:tailEnd/>
          </a:ln>
        </p:spPr>
        <p:txBody>
          <a:bodyPr wrap="none">
            <a:spAutoFit/>
          </a:bodyPr>
          <a:lstStyle/>
          <a:p>
            <a:r>
              <a:rPr lang="en-GB"/>
              <a:t>U</a:t>
            </a:r>
          </a:p>
        </p:txBody>
      </p:sp>
      <p:sp>
        <p:nvSpPr>
          <p:cNvPr id="31768" name="Text Box 47"/>
          <p:cNvSpPr txBox="1">
            <a:spLocks noChangeArrowheads="1"/>
          </p:cNvSpPr>
          <p:nvPr/>
        </p:nvSpPr>
        <p:spPr bwMode="auto">
          <a:xfrm rot="-3620369">
            <a:off x="3467894" y="3831432"/>
            <a:ext cx="349250" cy="366712"/>
          </a:xfrm>
          <a:prstGeom prst="rect">
            <a:avLst/>
          </a:prstGeom>
          <a:noFill/>
          <a:ln w="9525">
            <a:noFill/>
            <a:miter lim="800000"/>
            <a:headEnd/>
            <a:tailEnd/>
          </a:ln>
        </p:spPr>
        <p:txBody>
          <a:bodyPr wrap="none">
            <a:spAutoFit/>
          </a:bodyPr>
          <a:lstStyle/>
          <a:p>
            <a:r>
              <a:rPr lang="en-GB"/>
              <a:t>U</a:t>
            </a:r>
          </a:p>
        </p:txBody>
      </p:sp>
      <p:sp>
        <p:nvSpPr>
          <p:cNvPr id="31769" name="Text Box 48"/>
          <p:cNvSpPr txBox="1">
            <a:spLocks noChangeArrowheads="1"/>
          </p:cNvSpPr>
          <p:nvPr/>
        </p:nvSpPr>
        <p:spPr bwMode="auto">
          <a:xfrm rot="-3620369">
            <a:off x="6744494" y="3831432"/>
            <a:ext cx="349250" cy="366712"/>
          </a:xfrm>
          <a:prstGeom prst="rect">
            <a:avLst/>
          </a:prstGeom>
          <a:noFill/>
          <a:ln w="9525">
            <a:noFill/>
            <a:miter lim="800000"/>
            <a:headEnd/>
            <a:tailEnd/>
          </a:ln>
        </p:spPr>
        <p:txBody>
          <a:bodyPr wrap="none">
            <a:spAutoFit/>
          </a:bodyPr>
          <a:lstStyle/>
          <a:p>
            <a:r>
              <a:rPr lang="en-GB"/>
              <a:t>U</a:t>
            </a:r>
          </a:p>
        </p:txBody>
      </p:sp>
      <p:sp>
        <p:nvSpPr>
          <p:cNvPr id="31770" name="Rectangle 49"/>
          <p:cNvSpPr>
            <a:spLocks noChangeArrowheads="1"/>
          </p:cNvSpPr>
          <p:nvPr/>
        </p:nvSpPr>
        <p:spPr bwMode="auto">
          <a:xfrm>
            <a:off x="1630363" y="5440363"/>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GB"/>
              <a:t>Car</a:t>
            </a:r>
          </a:p>
        </p:txBody>
      </p:sp>
      <p:sp>
        <p:nvSpPr>
          <p:cNvPr id="31771" name="AutoShape 50"/>
          <p:cNvSpPr>
            <a:spLocks noChangeArrowheads="1"/>
          </p:cNvSpPr>
          <p:nvPr/>
        </p:nvSpPr>
        <p:spPr bwMode="auto">
          <a:xfrm>
            <a:off x="1973263" y="4945063"/>
            <a:ext cx="685800" cy="304800"/>
          </a:xfrm>
          <a:prstGeom prst="diamond">
            <a:avLst/>
          </a:prstGeom>
          <a:solidFill>
            <a:schemeClr val="folHlink"/>
          </a:solidFill>
          <a:ln w="9525">
            <a:solidFill>
              <a:schemeClr val="tx1"/>
            </a:solidFill>
            <a:miter lim="800000"/>
            <a:headEnd/>
            <a:tailEnd/>
          </a:ln>
        </p:spPr>
        <p:txBody>
          <a:bodyPr wrap="none" anchor="ctr"/>
          <a:lstStyle/>
          <a:p>
            <a:pPr algn="ctr"/>
            <a:r>
              <a:rPr lang="en-GB" sz="1400"/>
              <a:t>uses</a:t>
            </a:r>
          </a:p>
        </p:txBody>
      </p:sp>
      <p:sp>
        <p:nvSpPr>
          <p:cNvPr id="31772" name="Text Box 51"/>
          <p:cNvSpPr txBox="1">
            <a:spLocks noChangeArrowheads="1"/>
          </p:cNvSpPr>
          <p:nvPr/>
        </p:nvSpPr>
        <p:spPr bwMode="auto">
          <a:xfrm>
            <a:off x="2354263" y="4757738"/>
            <a:ext cx="84137" cy="182562"/>
          </a:xfrm>
          <a:prstGeom prst="rect">
            <a:avLst/>
          </a:prstGeom>
          <a:noFill/>
          <a:ln w="9525">
            <a:noFill/>
            <a:miter lim="800000"/>
            <a:headEnd/>
            <a:tailEnd/>
          </a:ln>
        </p:spPr>
        <p:txBody>
          <a:bodyPr wrap="none" lIns="0" tIns="0" rIns="0" bIns="0">
            <a:spAutoFit/>
          </a:bodyPr>
          <a:lstStyle/>
          <a:p>
            <a:r>
              <a:rPr lang="en-GB" sz="1200"/>
              <a:t>1</a:t>
            </a:r>
          </a:p>
        </p:txBody>
      </p:sp>
      <p:sp>
        <p:nvSpPr>
          <p:cNvPr id="31773" name="Rectangle 52"/>
          <p:cNvSpPr>
            <a:spLocks noChangeArrowheads="1"/>
          </p:cNvSpPr>
          <p:nvPr/>
        </p:nvSpPr>
        <p:spPr bwMode="auto">
          <a:xfrm>
            <a:off x="4868863" y="5440363"/>
            <a:ext cx="1728787" cy="533400"/>
          </a:xfrm>
          <a:prstGeom prst="rect">
            <a:avLst/>
          </a:prstGeom>
          <a:solidFill>
            <a:schemeClr val="accent1"/>
          </a:solidFill>
          <a:ln w="9525">
            <a:solidFill>
              <a:schemeClr val="tx1"/>
            </a:solidFill>
            <a:miter lim="800000"/>
            <a:headEnd/>
            <a:tailEnd/>
          </a:ln>
        </p:spPr>
        <p:txBody>
          <a:bodyPr wrap="none" anchor="ctr"/>
          <a:lstStyle/>
          <a:p>
            <a:pPr algn="ctr"/>
            <a:r>
              <a:rPr lang="en-GB"/>
              <a:t>MonthlyReport</a:t>
            </a:r>
          </a:p>
        </p:txBody>
      </p:sp>
      <p:sp>
        <p:nvSpPr>
          <p:cNvPr id="31774" name="AutoShape 53"/>
          <p:cNvSpPr>
            <a:spLocks noChangeArrowheads="1"/>
          </p:cNvSpPr>
          <p:nvPr/>
        </p:nvSpPr>
        <p:spPr bwMode="auto">
          <a:xfrm>
            <a:off x="5402263" y="4945063"/>
            <a:ext cx="685800" cy="304800"/>
          </a:xfrm>
          <a:prstGeom prst="diamond">
            <a:avLst/>
          </a:prstGeom>
          <a:solidFill>
            <a:schemeClr val="folHlink"/>
          </a:solidFill>
          <a:ln w="9525">
            <a:solidFill>
              <a:schemeClr val="tx1"/>
            </a:solidFill>
            <a:miter lim="800000"/>
            <a:headEnd/>
            <a:tailEnd/>
          </a:ln>
        </p:spPr>
        <p:txBody>
          <a:bodyPr wrap="none" anchor="ctr"/>
          <a:lstStyle/>
          <a:p>
            <a:pPr algn="ctr"/>
            <a:r>
              <a:rPr lang="en-GB" sz="1400"/>
              <a:t>writes</a:t>
            </a:r>
          </a:p>
        </p:txBody>
      </p:sp>
      <p:sp>
        <p:nvSpPr>
          <p:cNvPr id="31775" name="Text Box 54"/>
          <p:cNvSpPr txBox="1">
            <a:spLocks noChangeArrowheads="1"/>
          </p:cNvSpPr>
          <p:nvPr/>
        </p:nvSpPr>
        <p:spPr bwMode="auto">
          <a:xfrm>
            <a:off x="5783263" y="4757738"/>
            <a:ext cx="84137" cy="182562"/>
          </a:xfrm>
          <a:prstGeom prst="rect">
            <a:avLst/>
          </a:prstGeom>
          <a:noFill/>
          <a:ln w="9525">
            <a:noFill/>
            <a:miter lim="800000"/>
            <a:headEnd/>
            <a:tailEnd/>
          </a:ln>
        </p:spPr>
        <p:txBody>
          <a:bodyPr wrap="none" lIns="0" tIns="0" rIns="0" bIns="0">
            <a:spAutoFit/>
          </a:bodyPr>
          <a:lstStyle/>
          <a:p>
            <a:r>
              <a:rPr lang="en-GB" sz="1200"/>
              <a:t>1</a:t>
            </a:r>
          </a:p>
        </p:txBody>
      </p:sp>
      <p:cxnSp>
        <p:nvCxnSpPr>
          <p:cNvPr id="31776" name="AutoShape 55"/>
          <p:cNvCxnSpPr>
            <a:cxnSpLocks noChangeShapeType="1"/>
            <a:stCxn id="31756" idx="2"/>
            <a:endCxn id="31771" idx="0"/>
          </p:cNvCxnSpPr>
          <p:nvPr/>
        </p:nvCxnSpPr>
        <p:spPr bwMode="auto">
          <a:xfrm>
            <a:off x="2316163" y="4754563"/>
            <a:ext cx="0" cy="190500"/>
          </a:xfrm>
          <a:prstGeom prst="straightConnector1">
            <a:avLst/>
          </a:prstGeom>
          <a:noFill/>
          <a:ln w="9525">
            <a:solidFill>
              <a:schemeClr val="tx1"/>
            </a:solidFill>
            <a:round/>
            <a:headEnd/>
            <a:tailEnd/>
          </a:ln>
        </p:spPr>
      </p:cxnSp>
      <p:cxnSp>
        <p:nvCxnSpPr>
          <p:cNvPr id="31777" name="AutoShape 56"/>
          <p:cNvCxnSpPr>
            <a:cxnSpLocks noChangeShapeType="1"/>
            <a:stCxn id="31771" idx="2"/>
            <a:endCxn id="31770" idx="0"/>
          </p:cNvCxnSpPr>
          <p:nvPr/>
        </p:nvCxnSpPr>
        <p:spPr bwMode="auto">
          <a:xfrm>
            <a:off x="2316163" y="5249863"/>
            <a:ext cx="0" cy="190500"/>
          </a:xfrm>
          <a:prstGeom prst="straightConnector1">
            <a:avLst/>
          </a:prstGeom>
          <a:noFill/>
          <a:ln w="9525">
            <a:solidFill>
              <a:schemeClr val="tx1"/>
            </a:solidFill>
            <a:round/>
            <a:headEnd/>
            <a:tailEnd/>
          </a:ln>
        </p:spPr>
      </p:cxnSp>
      <p:cxnSp>
        <p:nvCxnSpPr>
          <p:cNvPr id="31778" name="AutoShape 57"/>
          <p:cNvCxnSpPr>
            <a:cxnSpLocks noChangeShapeType="1"/>
            <a:stCxn id="31760" idx="2"/>
            <a:endCxn id="31774" idx="0"/>
          </p:cNvCxnSpPr>
          <p:nvPr/>
        </p:nvCxnSpPr>
        <p:spPr bwMode="auto">
          <a:xfrm>
            <a:off x="5745163" y="4754563"/>
            <a:ext cx="0" cy="190500"/>
          </a:xfrm>
          <a:prstGeom prst="straightConnector1">
            <a:avLst/>
          </a:prstGeom>
          <a:noFill/>
          <a:ln w="9525">
            <a:solidFill>
              <a:schemeClr val="tx1"/>
            </a:solidFill>
            <a:round/>
            <a:headEnd/>
            <a:tailEnd/>
          </a:ln>
        </p:spPr>
      </p:cxnSp>
      <p:cxnSp>
        <p:nvCxnSpPr>
          <p:cNvPr id="31779" name="AutoShape 58"/>
          <p:cNvCxnSpPr>
            <a:cxnSpLocks noChangeShapeType="1"/>
            <a:stCxn id="31774" idx="2"/>
            <a:endCxn id="31773" idx="0"/>
          </p:cNvCxnSpPr>
          <p:nvPr/>
        </p:nvCxnSpPr>
        <p:spPr bwMode="auto">
          <a:xfrm flipH="1">
            <a:off x="5734050" y="5249863"/>
            <a:ext cx="11113" cy="190500"/>
          </a:xfrm>
          <a:prstGeom prst="straightConnector1">
            <a:avLst/>
          </a:prstGeom>
          <a:noFill/>
          <a:ln w="9525">
            <a:solidFill>
              <a:schemeClr val="tx1"/>
            </a:solidFill>
            <a:round/>
            <a:headEnd/>
            <a:tailEnd/>
          </a:ln>
        </p:spPr>
      </p:cxnSp>
      <p:sp>
        <p:nvSpPr>
          <p:cNvPr id="31780" name="Text Box 59"/>
          <p:cNvSpPr txBox="1">
            <a:spLocks noChangeArrowheads="1"/>
          </p:cNvSpPr>
          <p:nvPr/>
        </p:nvSpPr>
        <p:spPr bwMode="auto">
          <a:xfrm>
            <a:off x="2354263" y="5253038"/>
            <a:ext cx="84137" cy="182562"/>
          </a:xfrm>
          <a:prstGeom prst="rect">
            <a:avLst/>
          </a:prstGeom>
          <a:noFill/>
          <a:ln w="9525">
            <a:noFill/>
            <a:miter lim="800000"/>
            <a:headEnd/>
            <a:tailEnd/>
          </a:ln>
        </p:spPr>
        <p:txBody>
          <a:bodyPr wrap="none" lIns="0" tIns="0" rIns="0" bIns="0">
            <a:spAutoFit/>
          </a:bodyPr>
          <a:lstStyle/>
          <a:p>
            <a:r>
              <a:rPr lang="en-GB" sz="1200"/>
              <a:t>1</a:t>
            </a:r>
          </a:p>
        </p:txBody>
      </p:sp>
      <p:sp>
        <p:nvSpPr>
          <p:cNvPr id="31781" name="Text Box 60"/>
          <p:cNvSpPr txBox="1">
            <a:spLocks noChangeArrowheads="1"/>
          </p:cNvSpPr>
          <p:nvPr/>
        </p:nvSpPr>
        <p:spPr bwMode="auto">
          <a:xfrm>
            <a:off x="5821363" y="5253038"/>
            <a:ext cx="109537" cy="182562"/>
          </a:xfrm>
          <a:prstGeom prst="rect">
            <a:avLst/>
          </a:prstGeom>
          <a:noFill/>
          <a:ln w="9525">
            <a:noFill/>
            <a:miter lim="800000"/>
            <a:headEnd/>
            <a:tailEnd/>
          </a:ln>
        </p:spPr>
        <p:txBody>
          <a:bodyPr wrap="none" lIns="0" tIns="0" rIns="0" bIns="0">
            <a:spAutoFit/>
          </a:bodyPr>
          <a:lstStyle/>
          <a:p>
            <a:r>
              <a:rPr lang="en-GB" sz="1200"/>
              <a:t>N</a:t>
            </a:r>
          </a:p>
        </p:txBody>
      </p:sp>
      <p:sp>
        <p:nvSpPr>
          <p:cNvPr id="31782" name="Oval 61"/>
          <p:cNvSpPr>
            <a:spLocks noChangeArrowheads="1"/>
          </p:cNvSpPr>
          <p:nvPr/>
        </p:nvSpPr>
        <p:spPr bwMode="auto">
          <a:xfrm>
            <a:off x="1249363" y="6126163"/>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RegNumber</a:t>
            </a:r>
          </a:p>
        </p:txBody>
      </p:sp>
      <p:sp>
        <p:nvSpPr>
          <p:cNvPr id="31783" name="Oval 62"/>
          <p:cNvSpPr>
            <a:spLocks noChangeArrowheads="1"/>
          </p:cNvSpPr>
          <p:nvPr/>
        </p:nvSpPr>
        <p:spPr bwMode="auto">
          <a:xfrm>
            <a:off x="4754563" y="6202363"/>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ReportID</a:t>
            </a:r>
          </a:p>
        </p:txBody>
      </p:sp>
      <p:cxnSp>
        <p:nvCxnSpPr>
          <p:cNvPr id="31784" name="AutoShape 63"/>
          <p:cNvCxnSpPr>
            <a:cxnSpLocks noChangeShapeType="1"/>
            <a:stCxn id="31782" idx="0"/>
            <a:endCxn id="31770" idx="2"/>
          </p:cNvCxnSpPr>
          <p:nvPr/>
        </p:nvCxnSpPr>
        <p:spPr bwMode="auto">
          <a:xfrm flipV="1">
            <a:off x="1820863" y="5973763"/>
            <a:ext cx="495300" cy="152400"/>
          </a:xfrm>
          <a:prstGeom prst="straightConnector1">
            <a:avLst/>
          </a:prstGeom>
          <a:noFill/>
          <a:ln w="9525">
            <a:solidFill>
              <a:schemeClr val="tx1"/>
            </a:solidFill>
            <a:round/>
            <a:headEnd/>
            <a:tailEnd/>
          </a:ln>
        </p:spPr>
      </p:cxnSp>
      <p:cxnSp>
        <p:nvCxnSpPr>
          <p:cNvPr id="31785" name="AutoShape 64"/>
          <p:cNvCxnSpPr>
            <a:cxnSpLocks noChangeShapeType="1"/>
            <a:stCxn id="31783" idx="0"/>
            <a:endCxn id="31773" idx="2"/>
          </p:cNvCxnSpPr>
          <p:nvPr/>
        </p:nvCxnSpPr>
        <p:spPr bwMode="auto">
          <a:xfrm flipV="1">
            <a:off x="5326063" y="5973763"/>
            <a:ext cx="407987" cy="228600"/>
          </a:xfrm>
          <a:prstGeom prst="straightConnector1">
            <a:avLst/>
          </a:prstGeom>
          <a:noFill/>
          <a:ln w="9525">
            <a:solidFill>
              <a:schemeClr val="tx1"/>
            </a:solidFill>
            <a:round/>
            <a:headEnd/>
            <a:tailEnd/>
          </a:ln>
        </p:spPr>
      </p:cxnSp>
      <p:grpSp>
        <p:nvGrpSpPr>
          <p:cNvPr id="2" name="Group 75"/>
          <p:cNvGrpSpPr>
            <a:grpSpLocks/>
          </p:cNvGrpSpPr>
          <p:nvPr/>
        </p:nvGrpSpPr>
        <p:grpSpPr bwMode="auto">
          <a:xfrm>
            <a:off x="7667625" y="549275"/>
            <a:ext cx="1238250" cy="3311525"/>
            <a:chOff x="4830" y="346"/>
            <a:chExt cx="780" cy="2086"/>
          </a:xfrm>
        </p:grpSpPr>
        <p:sp>
          <p:nvSpPr>
            <p:cNvPr id="31793" name="Rectangle 70"/>
            <p:cNvSpPr>
              <a:spLocks noChangeArrowheads="1"/>
            </p:cNvSpPr>
            <p:nvPr/>
          </p:nvSpPr>
          <p:spPr bwMode="auto">
            <a:xfrm>
              <a:off x="4830" y="346"/>
              <a:ext cx="772" cy="2086"/>
            </a:xfrm>
            <a:prstGeom prst="rect">
              <a:avLst/>
            </a:prstGeom>
            <a:solidFill>
              <a:srgbClr val="FFFF99"/>
            </a:solidFill>
            <a:ln w="9525">
              <a:solidFill>
                <a:schemeClr val="tx1"/>
              </a:solidFill>
              <a:miter lim="800000"/>
              <a:headEnd/>
              <a:tailEnd/>
            </a:ln>
          </p:spPr>
          <p:txBody>
            <a:bodyPr wrap="none" anchor="ctr"/>
            <a:lstStyle/>
            <a:p>
              <a:endParaRPr lang="sv-SE"/>
            </a:p>
          </p:txBody>
        </p:sp>
        <p:sp>
          <p:nvSpPr>
            <p:cNvPr id="31794" name="Line 65"/>
            <p:cNvSpPr>
              <a:spLocks noChangeShapeType="1"/>
            </p:cNvSpPr>
            <p:nvPr/>
          </p:nvSpPr>
          <p:spPr bwMode="auto">
            <a:xfrm>
              <a:off x="5057" y="618"/>
              <a:ext cx="0" cy="998"/>
            </a:xfrm>
            <a:prstGeom prst="line">
              <a:avLst/>
            </a:prstGeom>
            <a:noFill/>
            <a:ln w="9525">
              <a:solidFill>
                <a:schemeClr val="tx1"/>
              </a:solidFill>
              <a:round/>
              <a:headEnd/>
              <a:tailEnd type="triangle" w="med" len="med"/>
            </a:ln>
          </p:spPr>
          <p:txBody>
            <a:bodyPr/>
            <a:lstStyle/>
            <a:p>
              <a:endParaRPr lang="en-US"/>
            </a:p>
          </p:txBody>
        </p:sp>
        <p:sp>
          <p:nvSpPr>
            <p:cNvPr id="31795" name="Line 66"/>
            <p:cNvSpPr>
              <a:spLocks noChangeShapeType="1"/>
            </p:cNvSpPr>
            <p:nvPr/>
          </p:nvSpPr>
          <p:spPr bwMode="auto">
            <a:xfrm flipV="1">
              <a:off x="5420" y="618"/>
              <a:ext cx="0" cy="1043"/>
            </a:xfrm>
            <a:prstGeom prst="line">
              <a:avLst/>
            </a:prstGeom>
            <a:noFill/>
            <a:ln w="9525">
              <a:solidFill>
                <a:schemeClr val="tx1"/>
              </a:solidFill>
              <a:round/>
              <a:headEnd/>
              <a:tailEnd type="triangle" w="med" len="med"/>
            </a:ln>
          </p:spPr>
          <p:txBody>
            <a:bodyPr/>
            <a:lstStyle/>
            <a:p>
              <a:endParaRPr lang="en-US"/>
            </a:p>
          </p:txBody>
        </p:sp>
        <p:sp>
          <p:nvSpPr>
            <p:cNvPr id="31796" name="Text Box 67"/>
            <p:cNvSpPr txBox="1">
              <a:spLocks noChangeArrowheads="1"/>
            </p:cNvSpPr>
            <p:nvPr/>
          </p:nvSpPr>
          <p:spPr bwMode="auto">
            <a:xfrm rot="-5400000">
              <a:off x="4456" y="992"/>
              <a:ext cx="980" cy="231"/>
            </a:xfrm>
            <a:prstGeom prst="rect">
              <a:avLst/>
            </a:prstGeom>
            <a:noFill/>
            <a:ln w="9525">
              <a:noFill/>
              <a:miter lim="800000"/>
              <a:headEnd/>
              <a:tailEnd/>
            </a:ln>
          </p:spPr>
          <p:txBody>
            <a:bodyPr wrap="none">
              <a:spAutoFit/>
            </a:bodyPr>
            <a:lstStyle/>
            <a:p>
              <a:r>
                <a:rPr lang="sv-SE"/>
                <a:t>specialization</a:t>
              </a:r>
              <a:endParaRPr lang="en-US" altLang="zh-CN">
                <a:ea typeface="宋体" pitchFamily="2" charset="-122"/>
              </a:endParaRPr>
            </a:p>
          </p:txBody>
        </p:sp>
        <p:sp>
          <p:nvSpPr>
            <p:cNvPr id="31797" name="Text Box 68"/>
            <p:cNvSpPr txBox="1">
              <a:spLocks noChangeArrowheads="1"/>
            </p:cNvSpPr>
            <p:nvPr/>
          </p:nvSpPr>
          <p:spPr bwMode="auto">
            <a:xfrm rot="-5400000">
              <a:off x="4803" y="1008"/>
              <a:ext cx="1012" cy="231"/>
            </a:xfrm>
            <a:prstGeom prst="rect">
              <a:avLst/>
            </a:prstGeom>
            <a:noFill/>
            <a:ln w="9525">
              <a:noFill/>
              <a:miter lim="800000"/>
              <a:headEnd/>
              <a:tailEnd/>
            </a:ln>
          </p:spPr>
          <p:txBody>
            <a:bodyPr wrap="none">
              <a:spAutoFit/>
            </a:bodyPr>
            <a:lstStyle/>
            <a:p>
              <a:r>
                <a:rPr lang="sv-SE"/>
                <a:t>generalization</a:t>
              </a:r>
              <a:endParaRPr lang="en-US" altLang="zh-CN">
                <a:ea typeface="宋体" pitchFamily="2" charset="-122"/>
              </a:endParaRPr>
            </a:p>
          </p:txBody>
        </p:sp>
        <p:sp>
          <p:nvSpPr>
            <p:cNvPr id="31798" name="Text Box 69"/>
            <p:cNvSpPr txBox="1">
              <a:spLocks noChangeArrowheads="1"/>
            </p:cNvSpPr>
            <p:nvPr/>
          </p:nvSpPr>
          <p:spPr bwMode="auto">
            <a:xfrm>
              <a:off x="4830" y="1752"/>
              <a:ext cx="780" cy="577"/>
            </a:xfrm>
            <a:prstGeom prst="rect">
              <a:avLst/>
            </a:prstGeom>
            <a:noFill/>
            <a:ln w="9525">
              <a:noFill/>
              <a:miter lim="800000"/>
              <a:headEnd/>
              <a:tailEnd/>
            </a:ln>
          </p:spPr>
          <p:txBody>
            <a:bodyPr wrap="none">
              <a:spAutoFit/>
            </a:bodyPr>
            <a:lstStyle/>
            <a:p>
              <a:pPr algn="ctr"/>
              <a:r>
                <a:rPr lang="sv-SE"/>
                <a:t>process of</a:t>
              </a:r>
            </a:p>
            <a:p>
              <a:pPr algn="ctr"/>
              <a:r>
                <a:rPr lang="sv-SE"/>
                <a:t>defining</a:t>
              </a:r>
            </a:p>
            <a:p>
              <a:pPr algn="ctr"/>
              <a:r>
                <a:rPr lang="sv-SE"/>
                <a:t>classes</a:t>
              </a:r>
              <a:endParaRPr lang="en-US" altLang="zh-CN">
                <a:ea typeface="宋体" pitchFamily="2" charset="-122"/>
              </a:endParaRPr>
            </a:p>
          </p:txBody>
        </p:sp>
      </p:grpSp>
      <p:sp>
        <p:nvSpPr>
          <p:cNvPr id="31787" name="Line 72"/>
          <p:cNvSpPr>
            <a:spLocks noChangeShapeType="1"/>
          </p:cNvSpPr>
          <p:nvPr/>
        </p:nvSpPr>
        <p:spPr bwMode="auto">
          <a:xfrm>
            <a:off x="827088" y="4221163"/>
            <a:ext cx="792162" cy="287337"/>
          </a:xfrm>
          <a:prstGeom prst="line">
            <a:avLst/>
          </a:prstGeom>
          <a:noFill/>
          <a:ln w="9525">
            <a:solidFill>
              <a:schemeClr val="tx1"/>
            </a:solidFill>
            <a:round/>
            <a:headEnd/>
            <a:tailEnd/>
          </a:ln>
        </p:spPr>
        <p:txBody>
          <a:bodyPr/>
          <a:lstStyle/>
          <a:p>
            <a:endParaRPr lang="en-US"/>
          </a:p>
        </p:txBody>
      </p:sp>
      <p:sp>
        <p:nvSpPr>
          <p:cNvPr id="31788" name="Line 73"/>
          <p:cNvSpPr>
            <a:spLocks noChangeShapeType="1"/>
          </p:cNvSpPr>
          <p:nvPr/>
        </p:nvSpPr>
        <p:spPr bwMode="auto">
          <a:xfrm>
            <a:off x="2555875" y="3284538"/>
            <a:ext cx="647700" cy="431800"/>
          </a:xfrm>
          <a:prstGeom prst="line">
            <a:avLst/>
          </a:prstGeom>
          <a:noFill/>
          <a:ln w="9525">
            <a:solidFill>
              <a:schemeClr val="tx1"/>
            </a:solidFill>
            <a:round/>
            <a:headEnd/>
            <a:tailEnd/>
          </a:ln>
        </p:spPr>
        <p:txBody>
          <a:bodyPr/>
          <a:lstStyle/>
          <a:p>
            <a:endParaRPr lang="en-US"/>
          </a:p>
        </p:txBody>
      </p:sp>
      <p:sp>
        <p:nvSpPr>
          <p:cNvPr id="31789" name="Line 74"/>
          <p:cNvSpPr>
            <a:spLocks noChangeShapeType="1"/>
          </p:cNvSpPr>
          <p:nvPr/>
        </p:nvSpPr>
        <p:spPr bwMode="auto">
          <a:xfrm>
            <a:off x="2484438" y="3284538"/>
            <a:ext cx="647700" cy="431800"/>
          </a:xfrm>
          <a:prstGeom prst="line">
            <a:avLst/>
          </a:prstGeom>
          <a:noFill/>
          <a:ln w="9525">
            <a:solidFill>
              <a:schemeClr val="tx1"/>
            </a:solidFill>
            <a:round/>
            <a:headEnd/>
            <a:tailEnd/>
          </a:ln>
        </p:spPr>
        <p:txBody>
          <a:bodyPr/>
          <a:lstStyle/>
          <a:p>
            <a:endParaRPr lang="en-US"/>
          </a:p>
        </p:txBody>
      </p:sp>
      <p:sp>
        <p:nvSpPr>
          <p:cNvPr id="31790" name="Rectangle 6"/>
          <p:cNvSpPr>
            <a:spLocks noChangeArrowheads="1"/>
          </p:cNvSpPr>
          <p:nvPr/>
        </p:nvSpPr>
        <p:spPr bwMode="auto">
          <a:xfrm>
            <a:off x="1325563" y="2773363"/>
            <a:ext cx="2438400" cy="533400"/>
          </a:xfrm>
          <a:prstGeom prst="rect">
            <a:avLst/>
          </a:prstGeom>
          <a:solidFill>
            <a:schemeClr val="accent1"/>
          </a:solidFill>
          <a:ln w="9525">
            <a:solidFill>
              <a:schemeClr val="tx1"/>
            </a:solidFill>
            <a:miter lim="800000"/>
            <a:headEnd/>
            <a:tailEnd/>
          </a:ln>
        </p:spPr>
        <p:txBody>
          <a:bodyPr wrap="none" anchor="ctr"/>
          <a:lstStyle/>
          <a:p>
            <a:pPr algn="ctr"/>
            <a:r>
              <a:rPr lang="en-GB"/>
              <a:t>Employee</a:t>
            </a:r>
          </a:p>
        </p:txBody>
      </p:sp>
      <p:sp>
        <p:nvSpPr>
          <p:cNvPr id="31791" name="Oval 19"/>
          <p:cNvSpPr>
            <a:spLocks noChangeArrowheads="1"/>
          </p:cNvSpPr>
          <p:nvPr/>
        </p:nvSpPr>
        <p:spPr bwMode="auto">
          <a:xfrm>
            <a:off x="3078163" y="3687763"/>
            <a:ext cx="152400" cy="152400"/>
          </a:xfrm>
          <a:prstGeom prst="ellipse">
            <a:avLst/>
          </a:prstGeom>
          <a:solidFill>
            <a:schemeClr val="bg1"/>
          </a:solidFill>
          <a:ln w="9525">
            <a:solidFill>
              <a:schemeClr val="tx1"/>
            </a:solidFill>
            <a:round/>
            <a:headEnd/>
            <a:tailEnd/>
          </a:ln>
        </p:spPr>
        <p:txBody>
          <a:bodyPr wrap="none" anchor="ctr"/>
          <a:lstStyle/>
          <a:p>
            <a:pPr algn="ctr"/>
            <a:r>
              <a:rPr lang="en-GB" sz="1400"/>
              <a:t>d</a:t>
            </a:r>
          </a:p>
        </p:txBody>
      </p:sp>
      <p:sp>
        <p:nvSpPr>
          <p:cNvPr id="31792" name="Oval 71"/>
          <p:cNvSpPr>
            <a:spLocks noChangeArrowheads="1"/>
          </p:cNvSpPr>
          <p:nvPr/>
        </p:nvSpPr>
        <p:spPr bwMode="auto">
          <a:xfrm>
            <a:off x="250825" y="393382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Commission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51520" y="332656"/>
            <a:ext cx="8229600" cy="1143000"/>
          </a:xfrm>
        </p:spPr>
        <p:txBody>
          <a:bodyPr/>
          <a:lstStyle/>
          <a:p>
            <a:pPr eaLnBrk="1" hangingPunct="1"/>
            <a:r>
              <a:rPr lang="sv-SE" sz="3200" dirty="0" smtClean="0"/>
              <a:t>Single vs. Multiple inheritance</a:t>
            </a:r>
            <a:endParaRPr lang="en-US" altLang="zh-CN" sz="3200" dirty="0" smtClean="0">
              <a:ea typeface="宋体" pitchFamily="2" charset="-122"/>
            </a:endParaRPr>
          </a:p>
        </p:txBody>
      </p:sp>
      <p:sp>
        <p:nvSpPr>
          <p:cNvPr id="32770" name="Footer Placeholder 3"/>
          <p:cNvSpPr>
            <a:spLocks noGrp="1"/>
          </p:cNvSpPr>
          <p:nvPr>
            <p:ph type="ftr" sz="quarter" idx="11"/>
          </p:nvPr>
        </p:nvSpPr>
        <p:spPr>
          <a:noFill/>
        </p:spPr>
        <p:txBody>
          <a:bodyPr/>
          <a:lstStyle/>
          <a:p>
            <a:fld id="{A2E38D04-D613-49C0-948D-DC8011302133}" type="slidenum">
              <a:rPr lang="zh-CN" altLang="en-US"/>
              <a:pPr/>
              <a:t>31</a:t>
            </a:fld>
            <a:endParaRPr lang="en-US" altLang="zh-CN"/>
          </a:p>
        </p:txBody>
      </p:sp>
      <p:sp>
        <p:nvSpPr>
          <p:cNvPr id="32772" name="Oval 6"/>
          <p:cNvSpPr>
            <a:spLocks noChangeArrowheads="1"/>
          </p:cNvSpPr>
          <p:nvPr/>
        </p:nvSpPr>
        <p:spPr bwMode="auto">
          <a:xfrm>
            <a:off x="2281238" y="19335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PN</a:t>
            </a:r>
          </a:p>
        </p:txBody>
      </p:sp>
      <p:sp>
        <p:nvSpPr>
          <p:cNvPr id="32773" name="Oval 7"/>
          <p:cNvSpPr>
            <a:spLocks noChangeArrowheads="1"/>
          </p:cNvSpPr>
          <p:nvPr/>
        </p:nvSpPr>
        <p:spPr bwMode="auto">
          <a:xfrm>
            <a:off x="3576638" y="20859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Name</a:t>
            </a:r>
          </a:p>
        </p:txBody>
      </p:sp>
      <p:sp>
        <p:nvSpPr>
          <p:cNvPr id="32774" name="Oval 8"/>
          <p:cNvSpPr>
            <a:spLocks noChangeArrowheads="1"/>
          </p:cNvSpPr>
          <p:nvPr/>
        </p:nvSpPr>
        <p:spPr bwMode="auto">
          <a:xfrm>
            <a:off x="3348038" y="16287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Surname</a:t>
            </a:r>
          </a:p>
        </p:txBody>
      </p:sp>
      <p:sp>
        <p:nvSpPr>
          <p:cNvPr id="32775" name="Oval 9"/>
          <p:cNvSpPr>
            <a:spLocks noChangeArrowheads="1"/>
          </p:cNvSpPr>
          <p:nvPr/>
        </p:nvSpPr>
        <p:spPr bwMode="auto">
          <a:xfrm>
            <a:off x="4719638" y="17049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FirstName</a:t>
            </a:r>
          </a:p>
        </p:txBody>
      </p:sp>
      <p:cxnSp>
        <p:nvCxnSpPr>
          <p:cNvPr id="32776" name="AutoShape 10"/>
          <p:cNvCxnSpPr>
            <a:cxnSpLocks noChangeShapeType="1"/>
            <a:stCxn id="32772" idx="4"/>
            <a:endCxn id="32799" idx="0"/>
          </p:cNvCxnSpPr>
          <p:nvPr/>
        </p:nvCxnSpPr>
        <p:spPr bwMode="auto">
          <a:xfrm flipH="1">
            <a:off x="2738438" y="2238375"/>
            <a:ext cx="114300" cy="457200"/>
          </a:xfrm>
          <a:prstGeom prst="straightConnector1">
            <a:avLst/>
          </a:prstGeom>
          <a:noFill/>
          <a:ln w="9525">
            <a:solidFill>
              <a:schemeClr val="tx1"/>
            </a:solidFill>
            <a:round/>
            <a:headEnd/>
            <a:tailEnd/>
          </a:ln>
        </p:spPr>
      </p:cxnSp>
      <p:cxnSp>
        <p:nvCxnSpPr>
          <p:cNvPr id="32777" name="AutoShape 11"/>
          <p:cNvCxnSpPr>
            <a:cxnSpLocks noChangeShapeType="1"/>
            <a:stCxn id="32774" idx="4"/>
            <a:endCxn id="32773" idx="0"/>
          </p:cNvCxnSpPr>
          <p:nvPr/>
        </p:nvCxnSpPr>
        <p:spPr bwMode="auto">
          <a:xfrm>
            <a:off x="3919538" y="1933575"/>
            <a:ext cx="228600" cy="152400"/>
          </a:xfrm>
          <a:prstGeom prst="straightConnector1">
            <a:avLst/>
          </a:prstGeom>
          <a:noFill/>
          <a:ln w="9525">
            <a:solidFill>
              <a:schemeClr val="tx1"/>
            </a:solidFill>
            <a:round/>
            <a:headEnd/>
            <a:tailEnd/>
          </a:ln>
        </p:spPr>
      </p:cxnSp>
      <p:cxnSp>
        <p:nvCxnSpPr>
          <p:cNvPr id="32778" name="AutoShape 12"/>
          <p:cNvCxnSpPr>
            <a:cxnSpLocks noChangeShapeType="1"/>
            <a:stCxn id="32773" idx="4"/>
            <a:endCxn id="32799" idx="0"/>
          </p:cNvCxnSpPr>
          <p:nvPr/>
        </p:nvCxnSpPr>
        <p:spPr bwMode="auto">
          <a:xfrm flipH="1">
            <a:off x="2738438" y="2390775"/>
            <a:ext cx="1409700" cy="304800"/>
          </a:xfrm>
          <a:prstGeom prst="straightConnector1">
            <a:avLst/>
          </a:prstGeom>
          <a:noFill/>
          <a:ln w="9525">
            <a:solidFill>
              <a:schemeClr val="tx1"/>
            </a:solidFill>
            <a:round/>
            <a:headEnd/>
            <a:tailEnd/>
          </a:ln>
        </p:spPr>
      </p:cxnSp>
      <p:cxnSp>
        <p:nvCxnSpPr>
          <p:cNvPr id="32779" name="AutoShape 13"/>
          <p:cNvCxnSpPr>
            <a:cxnSpLocks noChangeShapeType="1"/>
            <a:stCxn id="32775" idx="3"/>
            <a:endCxn id="32773" idx="0"/>
          </p:cNvCxnSpPr>
          <p:nvPr/>
        </p:nvCxnSpPr>
        <p:spPr bwMode="auto">
          <a:xfrm flipH="1">
            <a:off x="4148138" y="1965325"/>
            <a:ext cx="738187" cy="120650"/>
          </a:xfrm>
          <a:prstGeom prst="straightConnector1">
            <a:avLst/>
          </a:prstGeom>
          <a:noFill/>
          <a:ln w="9525">
            <a:solidFill>
              <a:schemeClr val="tx1"/>
            </a:solidFill>
            <a:round/>
            <a:headEnd/>
            <a:tailEnd/>
          </a:ln>
        </p:spPr>
      </p:cxnSp>
      <p:sp>
        <p:nvSpPr>
          <p:cNvPr id="32780" name="Rectangle 14"/>
          <p:cNvSpPr>
            <a:spLocks noChangeArrowheads="1"/>
          </p:cNvSpPr>
          <p:nvPr/>
        </p:nvSpPr>
        <p:spPr bwMode="auto">
          <a:xfrm>
            <a:off x="1824038" y="4143375"/>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GB"/>
              <a:t>Salesman</a:t>
            </a:r>
          </a:p>
        </p:txBody>
      </p:sp>
      <p:sp>
        <p:nvSpPr>
          <p:cNvPr id="32781" name="Rectangle 15"/>
          <p:cNvSpPr>
            <a:spLocks noChangeArrowheads="1"/>
          </p:cNvSpPr>
          <p:nvPr/>
        </p:nvSpPr>
        <p:spPr bwMode="auto">
          <a:xfrm>
            <a:off x="3576638" y="4143375"/>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GB"/>
              <a:t>Engineer</a:t>
            </a:r>
          </a:p>
        </p:txBody>
      </p:sp>
      <p:cxnSp>
        <p:nvCxnSpPr>
          <p:cNvPr id="32782" name="AutoShape 17"/>
          <p:cNvCxnSpPr>
            <a:cxnSpLocks noChangeShapeType="1"/>
            <a:stCxn id="32800" idx="5"/>
            <a:endCxn id="32781" idx="0"/>
          </p:cNvCxnSpPr>
          <p:nvPr/>
        </p:nvCxnSpPr>
        <p:spPr bwMode="auto">
          <a:xfrm>
            <a:off x="3402013" y="3740150"/>
            <a:ext cx="860425" cy="403225"/>
          </a:xfrm>
          <a:prstGeom prst="straightConnector1">
            <a:avLst/>
          </a:prstGeom>
          <a:noFill/>
          <a:ln w="9525">
            <a:solidFill>
              <a:schemeClr val="tx1"/>
            </a:solidFill>
            <a:round/>
            <a:headEnd/>
            <a:tailEnd/>
          </a:ln>
        </p:spPr>
      </p:cxnSp>
      <p:cxnSp>
        <p:nvCxnSpPr>
          <p:cNvPr id="32783" name="AutoShape 18"/>
          <p:cNvCxnSpPr>
            <a:cxnSpLocks noChangeShapeType="1"/>
            <a:stCxn id="32800" idx="4"/>
            <a:endCxn id="32780" idx="0"/>
          </p:cNvCxnSpPr>
          <p:nvPr/>
        </p:nvCxnSpPr>
        <p:spPr bwMode="auto">
          <a:xfrm flipH="1">
            <a:off x="2509838" y="3762375"/>
            <a:ext cx="838200" cy="381000"/>
          </a:xfrm>
          <a:prstGeom prst="straightConnector1">
            <a:avLst/>
          </a:prstGeom>
          <a:noFill/>
          <a:ln w="9525">
            <a:solidFill>
              <a:schemeClr val="tx1"/>
            </a:solidFill>
            <a:round/>
            <a:headEnd/>
            <a:tailEnd/>
          </a:ln>
        </p:spPr>
      </p:cxnSp>
      <p:sp>
        <p:nvSpPr>
          <p:cNvPr id="32784" name="Rectangle 19"/>
          <p:cNvSpPr>
            <a:spLocks noChangeArrowheads="1"/>
          </p:cNvSpPr>
          <p:nvPr/>
        </p:nvSpPr>
        <p:spPr bwMode="auto">
          <a:xfrm>
            <a:off x="5253038" y="4143375"/>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GB"/>
              <a:t>Manager</a:t>
            </a:r>
          </a:p>
        </p:txBody>
      </p:sp>
      <p:sp>
        <p:nvSpPr>
          <p:cNvPr id="32785" name="Rectangle 20"/>
          <p:cNvSpPr>
            <a:spLocks noChangeArrowheads="1"/>
          </p:cNvSpPr>
          <p:nvPr/>
        </p:nvSpPr>
        <p:spPr bwMode="auto">
          <a:xfrm>
            <a:off x="6853238" y="4143375"/>
            <a:ext cx="1606550" cy="533400"/>
          </a:xfrm>
          <a:prstGeom prst="rect">
            <a:avLst/>
          </a:prstGeom>
          <a:solidFill>
            <a:schemeClr val="accent1"/>
          </a:solidFill>
          <a:ln w="9525">
            <a:solidFill>
              <a:schemeClr val="tx1"/>
            </a:solidFill>
            <a:miter lim="800000"/>
            <a:headEnd/>
            <a:tailEnd/>
          </a:ln>
        </p:spPr>
        <p:txBody>
          <a:bodyPr wrap="none" anchor="ctr"/>
          <a:lstStyle/>
          <a:p>
            <a:pPr algn="ctr"/>
            <a:r>
              <a:rPr lang="en-GB"/>
              <a:t>ProjectLeader</a:t>
            </a:r>
          </a:p>
        </p:txBody>
      </p:sp>
      <p:sp>
        <p:nvSpPr>
          <p:cNvPr id="32786" name="Oval 21"/>
          <p:cNvSpPr>
            <a:spLocks noChangeArrowheads="1"/>
          </p:cNvSpPr>
          <p:nvPr/>
        </p:nvSpPr>
        <p:spPr bwMode="auto">
          <a:xfrm>
            <a:off x="6548438" y="3609975"/>
            <a:ext cx="152400" cy="152400"/>
          </a:xfrm>
          <a:prstGeom prst="ellipse">
            <a:avLst/>
          </a:prstGeom>
          <a:solidFill>
            <a:schemeClr val="bg1"/>
          </a:solidFill>
          <a:ln w="9525">
            <a:solidFill>
              <a:schemeClr val="tx1"/>
            </a:solidFill>
            <a:round/>
            <a:headEnd/>
            <a:tailEnd/>
          </a:ln>
        </p:spPr>
        <p:txBody>
          <a:bodyPr wrap="none" anchor="ctr"/>
          <a:lstStyle/>
          <a:p>
            <a:pPr algn="ctr"/>
            <a:r>
              <a:rPr lang="en-GB" sz="1400"/>
              <a:t>o</a:t>
            </a:r>
          </a:p>
        </p:txBody>
      </p:sp>
      <p:cxnSp>
        <p:nvCxnSpPr>
          <p:cNvPr id="32787" name="AutoShape 22"/>
          <p:cNvCxnSpPr>
            <a:cxnSpLocks noChangeShapeType="1"/>
            <a:stCxn id="32799" idx="2"/>
            <a:endCxn id="32786" idx="0"/>
          </p:cNvCxnSpPr>
          <p:nvPr/>
        </p:nvCxnSpPr>
        <p:spPr bwMode="auto">
          <a:xfrm>
            <a:off x="2738438" y="3228975"/>
            <a:ext cx="3886200" cy="381000"/>
          </a:xfrm>
          <a:prstGeom prst="straightConnector1">
            <a:avLst/>
          </a:prstGeom>
          <a:noFill/>
          <a:ln w="9525">
            <a:solidFill>
              <a:schemeClr val="tx1"/>
            </a:solidFill>
            <a:round/>
            <a:headEnd/>
            <a:tailEnd/>
          </a:ln>
        </p:spPr>
      </p:cxnSp>
      <p:cxnSp>
        <p:nvCxnSpPr>
          <p:cNvPr id="32788" name="AutoShape 23"/>
          <p:cNvCxnSpPr>
            <a:cxnSpLocks noChangeShapeType="1"/>
            <a:stCxn id="32786" idx="5"/>
            <a:endCxn id="32785" idx="0"/>
          </p:cNvCxnSpPr>
          <p:nvPr/>
        </p:nvCxnSpPr>
        <p:spPr bwMode="auto">
          <a:xfrm>
            <a:off x="6678613" y="3740150"/>
            <a:ext cx="977900" cy="403225"/>
          </a:xfrm>
          <a:prstGeom prst="straightConnector1">
            <a:avLst/>
          </a:prstGeom>
          <a:noFill/>
          <a:ln w="9525">
            <a:solidFill>
              <a:schemeClr val="tx1"/>
            </a:solidFill>
            <a:round/>
            <a:headEnd/>
            <a:tailEnd/>
          </a:ln>
        </p:spPr>
      </p:cxnSp>
      <p:cxnSp>
        <p:nvCxnSpPr>
          <p:cNvPr id="32789" name="AutoShape 24"/>
          <p:cNvCxnSpPr>
            <a:cxnSpLocks noChangeShapeType="1"/>
            <a:stCxn id="32786" idx="4"/>
            <a:endCxn id="32784" idx="0"/>
          </p:cNvCxnSpPr>
          <p:nvPr/>
        </p:nvCxnSpPr>
        <p:spPr bwMode="auto">
          <a:xfrm flipH="1">
            <a:off x="5938838" y="3762375"/>
            <a:ext cx="685800" cy="381000"/>
          </a:xfrm>
          <a:prstGeom prst="straightConnector1">
            <a:avLst/>
          </a:prstGeom>
          <a:noFill/>
          <a:ln w="9525">
            <a:solidFill>
              <a:schemeClr val="tx1"/>
            </a:solidFill>
            <a:round/>
            <a:headEnd/>
            <a:tailEnd/>
          </a:ln>
        </p:spPr>
      </p:cxnSp>
      <p:sp>
        <p:nvSpPr>
          <p:cNvPr id="32790" name="Oval 25"/>
          <p:cNvSpPr>
            <a:spLocks noChangeArrowheads="1"/>
          </p:cNvSpPr>
          <p:nvPr/>
        </p:nvSpPr>
        <p:spPr bwMode="auto">
          <a:xfrm>
            <a:off x="452438" y="42195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Commission</a:t>
            </a:r>
          </a:p>
        </p:txBody>
      </p:sp>
      <p:cxnSp>
        <p:nvCxnSpPr>
          <p:cNvPr id="32791" name="AutoShape 26"/>
          <p:cNvCxnSpPr>
            <a:cxnSpLocks noChangeShapeType="1"/>
            <a:stCxn id="32780" idx="1"/>
            <a:endCxn id="32790" idx="6"/>
          </p:cNvCxnSpPr>
          <p:nvPr/>
        </p:nvCxnSpPr>
        <p:spPr bwMode="auto">
          <a:xfrm flipH="1" flipV="1">
            <a:off x="1595438" y="4371975"/>
            <a:ext cx="228600" cy="38100"/>
          </a:xfrm>
          <a:prstGeom prst="straightConnector1">
            <a:avLst/>
          </a:prstGeom>
          <a:noFill/>
          <a:ln w="9525">
            <a:solidFill>
              <a:schemeClr val="tx1"/>
            </a:solidFill>
            <a:round/>
            <a:headEnd/>
            <a:tailEnd/>
          </a:ln>
        </p:spPr>
      </p:cxnSp>
      <p:sp>
        <p:nvSpPr>
          <p:cNvPr id="32792" name="Text Box 27"/>
          <p:cNvSpPr txBox="1">
            <a:spLocks noChangeArrowheads="1"/>
          </p:cNvSpPr>
          <p:nvPr/>
        </p:nvSpPr>
        <p:spPr bwMode="auto">
          <a:xfrm rot="3436274">
            <a:off x="2761457" y="3763168"/>
            <a:ext cx="349250" cy="366713"/>
          </a:xfrm>
          <a:prstGeom prst="rect">
            <a:avLst/>
          </a:prstGeom>
          <a:noFill/>
          <a:ln w="9525">
            <a:noFill/>
            <a:miter lim="800000"/>
            <a:headEnd/>
            <a:tailEnd/>
          </a:ln>
        </p:spPr>
        <p:txBody>
          <a:bodyPr wrap="none">
            <a:spAutoFit/>
          </a:bodyPr>
          <a:lstStyle/>
          <a:p>
            <a:r>
              <a:rPr lang="en-GB"/>
              <a:t>U</a:t>
            </a:r>
          </a:p>
        </p:txBody>
      </p:sp>
      <p:sp>
        <p:nvSpPr>
          <p:cNvPr id="32793" name="Text Box 28"/>
          <p:cNvSpPr txBox="1">
            <a:spLocks noChangeArrowheads="1"/>
          </p:cNvSpPr>
          <p:nvPr/>
        </p:nvSpPr>
        <p:spPr bwMode="auto">
          <a:xfrm rot="3436274">
            <a:off x="6038057" y="3829843"/>
            <a:ext cx="349250" cy="366713"/>
          </a:xfrm>
          <a:prstGeom prst="rect">
            <a:avLst/>
          </a:prstGeom>
          <a:noFill/>
          <a:ln w="9525">
            <a:noFill/>
            <a:miter lim="800000"/>
            <a:headEnd/>
            <a:tailEnd/>
          </a:ln>
        </p:spPr>
        <p:txBody>
          <a:bodyPr wrap="none">
            <a:spAutoFit/>
          </a:bodyPr>
          <a:lstStyle/>
          <a:p>
            <a:r>
              <a:rPr lang="en-GB"/>
              <a:t>U</a:t>
            </a:r>
          </a:p>
        </p:txBody>
      </p:sp>
      <p:sp>
        <p:nvSpPr>
          <p:cNvPr id="32794" name="Text Box 29"/>
          <p:cNvSpPr txBox="1">
            <a:spLocks noChangeArrowheads="1"/>
          </p:cNvSpPr>
          <p:nvPr/>
        </p:nvSpPr>
        <p:spPr bwMode="auto">
          <a:xfrm rot="-3620369">
            <a:off x="3661569" y="3753644"/>
            <a:ext cx="349250" cy="366712"/>
          </a:xfrm>
          <a:prstGeom prst="rect">
            <a:avLst/>
          </a:prstGeom>
          <a:noFill/>
          <a:ln w="9525">
            <a:noFill/>
            <a:miter lim="800000"/>
            <a:headEnd/>
            <a:tailEnd/>
          </a:ln>
        </p:spPr>
        <p:txBody>
          <a:bodyPr wrap="none">
            <a:spAutoFit/>
          </a:bodyPr>
          <a:lstStyle/>
          <a:p>
            <a:r>
              <a:rPr lang="en-GB"/>
              <a:t>U</a:t>
            </a:r>
          </a:p>
        </p:txBody>
      </p:sp>
      <p:sp>
        <p:nvSpPr>
          <p:cNvPr id="32795" name="Text Box 30"/>
          <p:cNvSpPr txBox="1">
            <a:spLocks noChangeArrowheads="1"/>
          </p:cNvSpPr>
          <p:nvPr/>
        </p:nvSpPr>
        <p:spPr bwMode="auto">
          <a:xfrm rot="-3620369">
            <a:off x="6938169" y="3753644"/>
            <a:ext cx="349250" cy="366712"/>
          </a:xfrm>
          <a:prstGeom prst="rect">
            <a:avLst/>
          </a:prstGeom>
          <a:noFill/>
          <a:ln w="9525">
            <a:noFill/>
            <a:miter lim="800000"/>
            <a:headEnd/>
            <a:tailEnd/>
          </a:ln>
        </p:spPr>
        <p:txBody>
          <a:bodyPr wrap="none">
            <a:spAutoFit/>
          </a:bodyPr>
          <a:lstStyle/>
          <a:p>
            <a:r>
              <a:rPr lang="en-GB"/>
              <a:t>U</a:t>
            </a:r>
          </a:p>
        </p:txBody>
      </p:sp>
      <p:grpSp>
        <p:nvGrpSpPr>
          <p:cNvPr id="2" name="Group 46"/>
          <p:cNvGrpSpPr>
            <a:grpSpLocks/>
          </p:cNvGrpSpPr>
          <p:nvPr/>
        </p:nvGrpSpPr>
        <p:grpSpPr bwMode="auto">
          <a:xfrm>
            <a:off x="985838" y="4676775"/>
            <a:ext cx="6670675" cy="1882775"/>
            <a:chOff x="621" y="2946"/>
            <a:chExt cx="4202" cy="1186"/>
          </a:xfrm>
        </p:grpSpPr>
        <p:sp>
          <p:nvSpPr>
            <p:cNvPr id="32801" name="Rectangle 31"/>
            <p:cNvSpPr>
              <a:spLocks noChangeArrowheads="1"/>
            </p:cNvSpPr>
            <p:nvPr/>
          </p:nvSpPr>
          <p:spPr bwMode="auto">
            <a:xfrm>
              <a:off x="1485" y="3786"/>
              <a:ext cx="1056" cy="336"/>
            </a:xfrm>
            <a:prstGeom prst="rect">
              <a:avLst/>
            </a:prstGeom>
            <a:solidFill>
              <a:schemeClr val="accent1"/>
            </a:solidFill>
            <a:ln w="9525">
              <a:solidFill>
                <a:schemeClr val="tx1"/>
              </a:solidFill>
              <a:miter lim="800000"/>
              <a:headEnd/>
              <a:tailEnd/>
            </a:ln>
          </p:spPr>
          <p:txBody>
            <a:bodyPr wrap="none" anchor="ctr"/>
            <a:lstStyle/>
            <a:p>
              <a:pPr algn="ctr"/>
              <a:r>
                <a:rPr lang="en-GB"/>
                <a:t>SoftwareProject</a:t>
              </a:r>
            </a:p>
          </p:txBody>
        </p:sp>
        <p:sp>
          <p:nvSpPr>
            <p:cNvPr id="32802" name="Oval 32"/>
            <p:cNvSpPr>
              <a:spLocks noChangeArrowheads="1"/>
            </p:cNvSpPr>
            <p:nvPr/>
          </p:nvSpPr>
          <p:spPr bwMode="auto">
            <a:xfrm>
              <a:off x="621" y="3762"/>
              <a:ext cx="720" cy="192"/>
            </a:xfrm>
            <a:prstGeom prst="ellipse">
              <a:avLst/>
            </a:prstGeom>
            <a:solidFill>
              <a:schemeClr val="bg1"/>
            </a:solidFill>
            <a:ln w="9525">
              <a:solidFill>
                <a:schemeClr val="tx1"/>
              </a:solidFill>
              <a:round/>
              <a:headEnd/>
              <a:tailEnd/>
            </a:ln>
          </p:spPr>
          <p:txBody>
            <a:bodyPr wrap="none" anchor="ctr"/>
            <a:lstStyle/>
            <a:p>
              <a:pPr algn="ctr"/>
              <a:r>
                <a:rPr lang="en-GB" sz="1400" u="sng"/>
                <a:t>PID</a:t>
              </a:r>
            </a:p>
          </p:txBody>
        </p:sp>
        <p:cxnSp>
          <p:nvCxnSpPr>
            <p:cNvPr id="32803" name="AutoShape 33"/>
            <p:cNvCxnSpPr>
              <a:cxnSpLocks noChangeShapeType="1"/>
              <a:stCxn id="32802" idx="6"/>
              <a:endCxn id="32801" idx="1"/>
            </p:cNvCxnSpPr>
            <p:nvPr/>
          </p:nvCxnSpPr>
          <p:spPr bwMode="auto">
            <a:xfrm>
              <a:off x="1341" y="3858"/>
              <a:ext cx="144" cy="96"/>
            </a:xfrm>
            <a:prstGeom prst="straightConnector1">
              <a:avLst/>
            </a:prstGeom>
            <a:noFill/>
            <a:ln w="9525">
              <a:solidFill>
                <a:schemeClr val="tx1"/>
              </a:solidFill>
              <a:round/>
              <a:headEnd/>
              <a:tailEnd/>
            </a:ln>
          </p:spPr>
        </p:cxnSp>
        <p:sp>
          <p:nvSpPr>
            <p:cNvPr id="32804" name="Rectangle 34"/>
            <p:cNvSpPr>
              <a:spLocks noChangeArrowheads="1"/>
            </p:cNvSpPr>
            <p:nvPr/>
          </p:nvSpPr>
          <p:spPr bwMode="auto">
            <a:xfrm>
              <a:off x="3606" y="3566"/>
              <a:ext cx="1056" cy="336"/>
            </a:xfrm>
            <a:prstGeom prst="rect">
              <a:avLst/>
            </a:prstGeom>
            <a:solidFill>
              <a:schemeClr val="accent1"/>
            </a:solidFill>
            <a:ln w="9525">
              <a:solidFill>
                <a:schemeClr val="tx1"/>
              </a:solidFill>
              <a:miter lim="800000"/>
              <a:headEnd/>
              <a:tailEnd/>
            </a:ln>
          </p:spPr>
          <p:txBody>
            <a:bodyPr wrap="none" anchor="ctr"/>
            <a:lstStyle/>
            <a:p>
              <a:pPr algn="ctr"/>
              <a:r>
                <a:rPr lang="en-GB"/>
                <a:t>Software</a:t>
              </a:r>
              <a:br>
                <a:rPr lang="en-GB"/>
              </a:br>
              <a:r>
                <a:rPr lang="en-GB"/>
                <a:t>ProjectLeader</a:t>
              </a:r>
            </a:p>
          </p:txBody>
        </p:sp>
        <p:cxnSp>
          <p:nvCxnSpPr>
            <p:cNvPr id="32805" name="AutoShape 35"/>
            <p:cNvCxnSpPr>
              <a:cxnSpLocks noChangeShapeType="1"/>
              <a:stCxn id="32785" idx="2"/>
              <a:endCxn id="32804" idx="0"/>
            </p:cNvCxnSpPr>
            <p:nvPr/>
          </p:nvCxnSpPr>
          <p:spPr bwMode="auto">
            <a:xfrm flipH="1">
              <a:off x="4134" y="2946"/>
              <a:ext cx="689" cy="620"/>
            </a:xfrm>
            <a:prstGeom prst="straightConnector1">
              <a:avLst/>
            </a:prstGeom>
            <a:noFill/>
            <a:ln w="9525">
              <a:solidFill>
                <a:schemeClr val="tx1"/>
              </a:solidFill>
              <a:round/>
              <a:headEnd/>
              <a:tailEnd/>
            </a:ln>
          </p:spPr>
        </p:cxnSp>
        <p:cxnSp>
          <p:nvCxnSpPr>
            <p:cNvPr id="32806" name="AutoShape 36"/>
            <p:cNvCxnSpPr>
              <a:cxnSpLocks noChangeShapeType="1"/>
              <a:stCxn id="32781" idx="2"/>
              <a:endCxn id="32804" idx="0"/>
            </p:cNvCxnSpPr>
            <p:nvPr/>
          </p:nvCxnSpPr>
          <p:spPr bwMode="auto">
            <a:xfrm>
              <a:off x="2685" y="2946"/>
              <a:ext cx="1449" cy="620"/>
            </a:xfrm>
            <a:prstGeom prst="straightConnector1">
              <a:avLst/>
            </a:prstGeom>
            <a:noFill/>
            <a:ln w="9525">
              <a:solidFill>
                <a:schemeClr val="tx1"/>
              </a:solidFill>
              <a:round/>
              <a:headEnd/>
              <a:tailEnd/>
            </a:ln>
          </p:spPr>
        </p:cxnSp>
        <p:sp>
          <p:nvSpPr>
            <p:cNvPr id="32807" name="Text Box 37"/>
            <p:cNvSpPr txBox="1">
              <a:spLocks noChangeArrowheads="1"/>
            </p:cNvSpPr>
            <p:nvPr/>
          </p:nvSpPr>
          <p:spPr bwMode="auto">
            <a:xfrm rot="-3620369">
              <a:off x="3267" y="3132"/>
              <a:ext cx="220" cy="231"/>
            </a:xfrm>
            <a:prstGeom prst="rect">
              <a:avLst/>
            </a:prstGeom>
            <a:noFill/>
            <a:ln w="9525">
              <a:noFill/>
              <a:miter lim="800000"/>
              <a:headEnd/>
              <a:tailEnd/>
            </a:ln>
          </p:spPr>
          <p:txBody>
            <a:bodyPr wrap="none">
              <a:spAutoFit/>
            </a:bodyPr>
            <a:lstStyle/>
            <a:p>
              <a:r>
                <a:rPr lang="en-GB"/>
                <a:t>U</a:t>
              </a:r>
            </a:p>
          </p:txBody>
        </p:sp>
        <p:sp>
          <p:nvSpPr>
            <p:cNvPr id="32808" name="Text Box 38"/>
            <p:cNvSpPr txBox="1">
              <a:spLocks noChangeArrowheads="1"/>
            </p:cNvSpPr>
            <p:nvPr/>
          </p:nvSpPr>
          <p:spPr bwMode="auto">
            <a:xfrm rot="3436274">
              <a:off x="4383" y="3107"/>
              <a:ext cx="220" cy="231"/>
            </a:xfrm>
            <a:prstGeom prst="rect">
              <a:avLst/>
            </a:prstGeom>
            <a:noFill/>
            <a:ln w="9525">
              <a:noFill/>
              <a:miter lim="800000"/>
              <a:headEnd/>
              <a:tailEnd/>
            </a:ln>
          </p:spPr>
          <p:txBody>
            <a:bodyPr wrap="none">
              <a:spAutoFit/>
            </a:bodyPr>
            <a:lstStyle/>
            <a:p>
              <a:r>
                <a:rPr lang="en-GB"/>
                <a:t>U</a:t>
              </a:r>
            </a:p>
          </p:txBody>
        </p:sp>
        <p:sp>
          <p:nvSpPr>
            <p:cNvPr id="32809" name="AutoShape 39"/>
            <p:cNvSpPr>
              <a:spLocks noChangeArrowheads="1"/>
            </p:cNvSpPr>
            <p:nvPr/>
          </p:nvSpPr>
          <p:spPr bwMode="auto">
            <a:xfrm>
              <a:off x="2789" y="3748"/>
              <a:ext cx="635" cy="384"/>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manages</a:t>
              </a:r>
            </a:p>
          </p:txBody>
        </p:sp>
        <p:cxnSp>
          <p:nvCxnSpPr>
            <p:cNvPr id="32810" name="AutoShape 40"/>
            <p:cNvCxnSpPr>
              <a:cxnSpLocks noChangeShapeType="1"/>
              <a:stCxn id="32801" idx="3"/>
              <a:endCxn id="32809" idx="1"/>
            </p:cNvCxnSpPr>
            <p:nvPr/>
          </p:nvCxnSpPr>
          <p:spPr bwMode="auto">
            <a:xfrm flipV="1">
              <a:off x="2541" y="3940"/>
              <a:ext cx="248" cy="14"/>
            </a:xfrm>
            <a:prstGeom prst="straightConnector1">
              <a:avLst/>
            </a:prstGeom>
            <a:noFill/>
            <a:ln w="9525">
              <a:solidFill>
                <a:schemeClr val="tx1"/>
              </a:solidFill>
              <a:round/>
              <a:headEnd/>
              <a:tailEnd/>
            </a:ln>
          </p:spPr>
        </p:cxnSp>
        <p:cxnSp>
          <p:nvCxnSpPr>
            <p:cNvPr id="32811" name="AutoShape 41"/>
            <p:cNvCxnSpPr>
              <a:cxnSpLocks noChangeShapeType="1"/>
              <a:stCxn id="32809" idx="3"/>
              <a:endCxn id="32804" idx="1"/>
            </p:cNvCxnSpPr>
            <p:nvPr/>
          </p:nvCxnSpPr>
          <p:spPr bwMode="auto">
            <a:xfrm flipV="1">
              <a:off x="3424" y="3734"/>
              <a:ext cx="182" cy="206"/>
            </a:xfrm>
            <a:prstGeom prst="straightConnector1">
              <a:avLst/>
            </a:prstGeom>
            <a:noFill/>
            <a:ln w="9525">
              <a:solidFill>
                <a:schemeClr val="tx1"/>
              </a:solidFill>
              <a:round/>
              <a:headEnd/>
              <a:tailEnd/>
            </a:ln>
          </p:spPr>
        </p:cxnSp>
        <p:sp>
          <p:nvSpPr>
            <p:cNvPr id="32812" name="Text Box 42"/>
            <p:cNvSpPr txBox="1">
              <a:spLocks noChangeArrowheads="1"/>
            </p:cNvSpPr>
            <p:nvPr/>
          </p:nvSpPr>
          <p:spPr bwMode="auto">
            <a:xfrm>
              <a:off x="2589" y="3723"/>
              <a:ext cx="220" cy="231"/>
            </a:xfrm>
            <a:prstGeom prst="rect">
              <a:avLst/>
            </a:prstGeom>
            <a:noFill/>
            <a:ln w="9525">
              <a:noFill/>
              <a:miter lim="800000"/>
              <a:headEnd/>
              <a:tailEnd/>
            </a:ln>
          </p:spPr>
          <p:txBody>
            <a:bodyPr wrap="none">
              <a:spAutoFit/>
            </a:bodyPr>
            <a:lstStyle/>
            <a:p>
              <a:r>
                <a:rPr lang="en-GB"/>
                <a:t>N</a:t>
              </a:r>
            </a:p>
          </p:txBody>
        </p:sp>
        <p:sp>
          <p:nvSpPr>
            <p:cNvPr id="32813" name="Text Box 43"/>
            <p:cNvSpPr txBox="1">
              <a:spLocks noChangeArrowheads="1"/>
            </p:cNvSpPr>
            <p:nvPr/>
          </p:nvSpPr>
          <p:spPr bwMode="auto">
            <a:xfrm>
              <a:off x="3261" y="3666"/>
              <a:ext cx="196" cy="231"/>
            </a:xfrm>
            <a:prstGeom prst="rect">
              <a:avLst/>
            </a:prstGeom>
            <a:noFill/>
            <a:ln w="9525">
              <a:noFill/>
              <a:miter lim="800000"/>
              <a:headEnd/>
              <a:tailEnd/>
            </a:ln>
          </p:spPr>
          <p:txBody>
            <a:bodyPr wrap="none">
              <a:spAutoFit/>
            </a:bodyPr>
            <a:lstStyle/>
            <a:p>
              <a:r>
                <a:rPr lang="en-GB"/>
                <a:t>1</a:t>
              </a:r>
            </a:p>
          </p:txBody>
        </p:sp>
      </p:grpSp>
      <p:sp>
        <p:nvSpPr>
          <p:cNvPr id="32797" name="Line 44"/>
          <p:cNvSpPr>
            <a:spLocks noChangeShapeType="1"/>
          </p:cNvSpPr>
          <p:nvPr/>
        </p:nvSpPr>
        <p:spPr bwMode="auto">
          <a:xfrm>
            <a:off x="2771775" y="3213100"/>
            <a:ext cx="647700" cy="431800"/>
          </a:xfrm>
          <a:prstGeom prst="line">
            <a:avLst/>
          </a:prstGeom>
          <a:noFill/>
          <a:ln w="9525">
            <a:solidFill>
              <a:schemeClr val="tx1"/>
            </a:solidFill>
            <a:round/>
            <a:headEnd/>
            <a:tailEnd/>
          </a:ln>
        </p:spPr>
        <p:txBody>
          <a:bodyPr/>
          <a:lstStyle/>
          <a:p>
            <a:endParaRPr lang="en-US"/>
          </a:p>
        </p:txBody>
      </p:sp>
      <p:sp>
        <p:nvSpPr>
          <p:cNvPr id="32798" name="Line 45"/>
          <p:cNvSpPr>
            <a:spLocks noChangeShapeType="1"/>
          </p:cNvSpPr>
          <p:nvPr/>
        </p:nvSpPr>
        <p:spPr bwMode="auto">
          <a:xfrm>
            <a:off x="2700338" y="3213100"/>
            <a:ext cx="647700" cy="431800"/>
          </a:xfrm>
          <a:prstGeom prst="line">
            <a:avLst/>
          </a:prstGeom>
          <a:noFill/>
          <a:ln w="9525">
            <a:solidFill>
              <a:schemeClr val="tx1"/>
            </a:solidFill>
            <a:round/>
            <a:headEnd/>
            <a:tailEnd/>
          </a:ln>
        </p:spPr>
        <p:txBody>
          <a:bodyPr/>
          <a:lstStyle/>
          <a:p>
            <a:endParaRPr lang="en-US"/>
          </a:p>
        </p:txBody>
      </p:sp>
      <p:sp>
        <p:nvSpPr>
          <p:cNvPr id="32799" name="Rectangle 5"/>
          <p:cNvSpPr>
            <a:spLocks noChangeArrowheads="1"/>
          </p:cNvSpPr>
          <p:nvPr/>
        </p:nvSpPr>
        <p:spPr bwMode="auto">
          <a:xfrm>
            <a:off x="1519238" y="2695575"/>
            <a:ext cx="2438400" cy="533400"/>
          </a:xfrm>
          <a:prstGeom prst="rect">
            <a:avLst/>
          </a:prstGeom>
          <a:solidFill>
            <a:schemeClr val="accent1"/>
          </a:solidFill>
          <a:ln w="9525">
            <a:solidFill>
              <a:schemeClr val="tx1"/>
            </a:solidFill>
            <a:miter lim="800000"/>
            <a:headEnd/>
            <a:tailEnd/>
          </a:ln>
        </p:spPr>
        <p:txBody>
          <a:bodyPr wrap="none" anchor="ctr"/>
          <a:lstStyle/>
          <a:p>
            <a:pPr algn="ctr"/>
            <a:r>
              <a:rPr lang="en-GB"/>
              <a:t>Employee</a:t>
            </a:r>
          </a:p>
        </p:txBody>
      </p:sp>
      <p:sp>
        <p:nvSpPr>
          <p:cNvPr id="32800" name="Oval 16"/>
          <p:cNvSpPr>
            <a:spLocks noChangeArrowheads="1"/>
          </p:cNvSpPr>
          <p:nvPr/>
        </p:nvSpPr>
        <p:spPr bwMode="auto">
          <a:xfrm>
            <a:off x="3271838" y="3609975"/>
            <a:ext cx="152400" cy="152400"/>
          </a:xfrm>
          <a:prstGeom prst="ellipse">
            <a:avLst/>
          </a:prstGeom>
          <a:solidFill>
            <a:schemeClr val="bg1"/>
          </a:solidFill>
          <a:ln w="9525">
            <a:solidFill>
              <a:schemeClr val="tx1"/>
            </a:solidFill>
            <a:round/>
            <a:headEnd/>
            <a:tailEnd/>
          </a:ln>
        </p:spPr>
        <p:txBody>
          <a:bodyPr wrap="none" anchor="ctr"/>
          <a:lstStyle/>
          <a:p>
            <a:pPr algn="ctr"/>
            <a:r>
              <a:rPr lang="en-GB" sz="1400"/>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Specialization</a:t>
            </a:r>
          </a:p>
        </p:txBody>
      </p:sp>
      <p:sp>
        <p:nvSpPr>
          <p:cNvPr id="11267" name="Rectangle 3"/>
          <p:cNvSpPr>
            <a:spLocks noGrp="1" noChangeArrowheads="1"/>
          </p:cNvSpPr>
          <p:nvPr>
            <p:ph type="body" idx="1"/>
          </p:nvPr>
        </p:nvSpPr>
        <p:spPr/>
        <p:txBody>
          <a:bodyPr>
            <a:noAutofit/>
          </a:bodyPr>
          <a:lstStyle/>
          <a:p>
            <a:pPr eaLnBrk="1" hangingPunct="1"/>
            <a:r>
              <a:rPr lang="en-US" sz="1800" dirty="0" smtClean="0"/>
              <a:t>Is the process of defining a set of subclasses of a </a:t>
            </a:r>
            <a:r>
              <a:rPr lang="en-US" sz="1800" dirty="0" err="1" smtClean="0"/>
              <a:t>superclass</a:t>
            </a:r>
            <a:r>
              <a:rPr lang="en-US" sz="1800" dirty="0" smtClean="0"/>
              <a:t> </a:t>
            </a:r>
          </a:p>
          <a:p>
            <a:pPr eaLnBrk="1" hangingPunct="1"/>
            <a:r>
              <a:rPr lang="en-US" sz="1800" dirty="0" smtClean="0"/>
              <a:t>The set of subclasses is based upon some distinguishing characteristics of the entities in the </a:t>
            </a:r>
            <a:r>
              <a:rPr lang="en-US" sz="1800" dirty="0" err="1" smtClean="0"/>
              <a:t>superclass</a:t>
            </a:r>
            <a:endParaRPr lang="en-US" sz="1800" dirty="0" smtClean="0"/>
          </a:p>
          <a:p>
            <a:pPr eaLnBrk="1" hangingPunct="1"/>
            <a:r>
              <a:rPr lang="en-US" sz="1800" dirty="0" smtClean="0"/>
              <a:t>Example: {SECRETARY, ENGINEER, TECHNICIAN} is a specialization of EMPLOYEE based upon </a:t>
            </a:r>
            <a:r>
              <a:rPr lang="en-US" sz="1800" i="1" dirty="0" smtClean="0"/>
              <a:t>job type</a:t>
            </a:r>
            <a:r>
              <a:rPr lang="en-US" sz="1800" dirty="0" smtClean="0"/>
              <a:t>.</a:t>
            </a:r>
          </a:p>
          <a:p>
            <a:pPr lvl="1" eaLnBrk="1" hangingPunct="1"/>
            <a:r>
              <a:rPr lang="en-US" sz="1800" dirty="0" smtClean="0"/>
              <a:t>May have several specializations of the same </a:t>
            </a:r>
            <a:r>
              <a:rPr lang="en-US" sz="1800" dirty="0" err="1" smtClean="0"/>
              <a:t>superclass</a:t>
            </a:r>
            <a:r>
              <a:rPr lang="en-US" sz="1800" dirty="0" smtClean="0"/>
              <a:t> </a:t>
            </a:r>
          </a:p>
          <a:p>
            <a:pPr eaLnBrk="1" hangingPunct="1"/>
            <a:r>
              <a:rPr lang="en-US" sz="1800" dirty="0" smtClean="0"/>
              <a:t>Example: Another specialization of EMPLOYEE based in </a:t>
            </a:r>
            <a:r>
              <a:rPr lang="en-US" sz="1800" i="1" dirty="0" smtClean="0"/>
              <a:t>method of pay</a:t>
            </a:r>
            <a:r>
              <a:rPr lang="en-US" sz="1800" dirty="0" smtClean="0"/>
              <a:t> is {SALARIED_EMPLOYEE, HOURLY_EMPLOYEE}.</a:t>
            </a:r>
          </a:p>
          <a:p>
            <a:pPr lvl="1" eaLnBrk="1" hangingPunct="1"/>
            <a:r>
              <a:rPr lang="en-US" sz="1800" dirty="0" err="1" smtClean="0"/>
              <a:t>Superclass</a:t>
            </a:r>
            <a:r>
              <a:rPr lang="en-US" sz="1800" dirty="0" smtClean="0"/>
              <a:t>/subclass relationships and specialization can be diagrammatically represented in EER diagrams</a:t>
            </a:r>
          </a:p>
          <a:p>
            <a:pPr lvl="1" eaLnBrk="1" hangingPunct="1"/>
            <a:r>
              <a:rPr lang="en-US" sz="1800" dirty="0" smtClean="0"/>
              <a:t>Attributes of a subclass are called specific attributes. For example, </a:t>
            </a:r>
            <a:r>
              <a:rPr lang="en-US" sz="1800" dirty="0" err="1" smtClean="0"/>
              <a:t>TypingSpeed</a:t>
            </a:r>
            <a:r>
              <a:rPr lang="en-US" sz="1800" dirty="0" smtClean="0"/>
              <a:t> of SECRETARY</a:t>
            </a:r>
          </a:p>
          <a:p>
            <a:pPr lvl="1" eaLnBrk="1" hangingPunct="1"/>
            <a:r>
              <a:rPr lang="en-US" sz="1800" dirty="0" smtClean="0"/>
              <a:t>The subclass can participate in specific relationship types. For example, BELONGS_TO of HOURLY_EMPLOYEE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duotone>
              <a:schemeClr val="accent1">
                <a:shade val="45000"/>
                <a:satMod val="135000"/>
              </a:schemeClr>
              <a:prstClr val="white"/>
            </a:duotone>
          </a:blip>
          <a:srcRect l="38426" t="33333" r="15279" b="18520"/>
          <a:stretch>
            <a:fillRect/>
          </a:stretch>
        </p:blipFill>
        <p:spPr>
          <a:xfrm>
            <a:off x="827584" y="1268760"/>
            <a:ext cx="7385050" cy="48006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descr="C:\WINDOWS\Desktop\temp\d.bmp"/>
          <p:cNvPicPr>
            <a:picLocks noChangeAspect="1" noChangeArrowheads="1"/>
          </p:cNvPicPr>
          <p:nvPr/>
        </p:nvPicPr>
        <p:blipFill>
          <a:blip r:embed="rId2" cstate="print"/>
          <a:srcRect/>
          <a:stretch>
            <a:fillRect/>
          </a:stretch>
        </p:blipFill>
        <p:spPr bwMode="auto">
          <a:xfrm>
            <a:off x="990600" y="304800"/>
            <a:ext cx="7467600" cy="62611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4294967295"/>
          </p:nvPr>
        </p:nvSpPr>
        <p:spPr bwMode="auto">
          <a:xfrm>
            <a:off x="7377113" y="6454775"/>
            <a:ext cx="1681162" cy="319088"/>
          </a:xfrm>
          <a:prstGeom prst="rect">
            <a:avLst/>
          </a:prstGeom>
          <a:noFill/>
          <a:ln>
            <a:miter lim="800000"/>
            <a:headEnd/>
            <a:tailEnd/>
          </a:ln>
        </p:spPr>
        <p:txBody>
          <a:bodyPr lIns="92075" tIns="46038" rIns="92075" bIns="46038" anchor="ctr"/>
          <a:lstStyle/>
          <a:p>
            <a:pPr algn="r"/>
            <a:r>
              <a:rPr lang="en-US" sz="1600" b="1">
                <a:solidFill>
                  <a:schemeClr val="bg2"/>
                </a:solidFill>
              </a:rPr>
              <a:t>December 4, 2002</a:t>
            </a:r>
          </a:p>
        </p:txBody>
      </p:sp>
      <p:sp>
        <p:nvSpPr>
          <p:cNvPr id="14340" name="Rectangle 2"/>
          <p:cNvSpPr>
            <a:spLocks noGrp="1" noChangeArrowheads="1"/>
          </p:cNvSpPr>
          <p:nvPr>
            <p:ph type="title"/>
          </p:nvPr>
        </p:nvSpPr>
        <p:spPr/>
        <p:txBody>
          <a:bodyPr/>
          <a:lstStyle/>
          <a:p>
            <a:pPr eaLnBrk="1" hangingPunct="1"/>
            <a:r>
              <a:rPr lang="en-US" smtClean="0"/>
              <a:t>Model Shapes</a:t>
            </a:r>
          </a:p>
        </p:txBody>
      </p:sp>
      <p:sp>
        <p:nvSpPr>
          <p:cNvPr id="14341" name="Rectangle 4"/>
          <p:cNvSpPr>
            <a:spLocks noGrp="1" noChangeArrowheads="1"/>
          </p:cNvSpPr>
          <p:nvPr>
            <p:ph type="body" idx="1"/>
          </p:nvPr>
        </p:nvSpPr>
        <p:spPr/>
        <p:txBody>
          <a:bodyPr/>
          <a:lstStyle/>
          <a:p>
            <a:pPr eaLnBrk="1" hangingPunct="1"/>
            <a:r>
              <a:rPr lang="en-US" dirty="0" smtClean="0"/>
              <a:t>When you have more than one subclass based on the same defining attribute (</a:t>
            </a:r>
            <a:r>
              <a:rPr lang="en-US" i="1" dirty="0" err="1" smtClean="0"/>
              <a:t>JobType</a:t>
            </a:r>
            <a:r>
              <a:rPr lang="en-US" dirty="0" smtClean="0"/>
              <a:t>), use</a:t>
            </a:r>
          </a:p>
          <a:p>
            <a:pPr eaLnBrk="1" hangingPunct="1"/>
            <a:r>
              <a:rPr lang="en-US" dirty="0" smtClean="0"/>
              <a:t>To show class/subclass relationships, </a:t>
            </a:r>
            <a:r>
              <a:rPr lang="en-US" dirty="0" smtClean="0"/>
              <a:t>use</a:t>
            </a:r>
          </a:p>
          <a:p>
            <a:pPr eaLnBrk="1" hangingPunct="1"/>
            <a:endParaRPr lang="en-US" dirty="0" smtClean="0"/>
          </a:p>
          <a:p>
            <a:pPr lvl="1" eaLnBrk="1" hangingPunct="1"/>
            <a:endParaRPr lang="en-US" dirty="0" smtClean="0"/>
          </a:p>
          <a:p>
            <a:pPr lvl="1" eaLnBrk="1" hangingPunct="1"/>
            <a:r>
              <a:rPr lang="en-US" dirty="0" smtClean="0"/>
              <a:t>Used </a:t>
            </a:r>
            <a:r>
              <a:rPr lang="en-US" dirty="0" smtClean="0"/>
              <a:t>for relationships between entity types </a:t>
            </a:r>
          </a:p>
          <a:p>
            <a:pPr eaLnBrk="1" hangingPunct="1"/>
            <a:r>
              <a:rPr lang="en-US" dirty="0" smtClean="0"/>
              <a:t>To show relationship between two different entity types, use</a:t>
            </a:r>
          </a:p>
          <a:p>
            <a:pPr eaLnBrk="1" hangingPunct="1">
              <a:buFont typeface="Wingdings" pitchFamily="2" charset="2"/>
              <a:buNone/>
            </a:pPr>
            <a:endParaRPr lang="en-US" dirty="0" smtClean="0"/>
          </a:p>
        </p:txBody>
      </p:sp>
      <p:sp>
        <p:nvSpPr>
          <p:cNvPr id="196614" name="Oval 6"/>
          <p:cNvSpPr>
            <a:spLocks noChangeArrowheads="1"/>
          </p:cNvSpPr>
          <p:nvPr/>
        </p:nvSpPr>
        <p:spPr bwMode="auto">
          <a:xfrm>
            <a:off x="6372200" y="2420888"/>
            <a:ext cx="533400" cy="5334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6618" name="Text Box 10"/>
          <p:cNvSpPr txBox="1">
            <a:spLocks noChangeArrowheads="1"/>
          </p:cNvSpPr>
          <p:nvPr/>
        </p:nvSpPr>
        <p:spPr bwMode="auto">
          <a:xfrm rot="16200000">
            <a:off x="1896815" y="3367881"/>
            <a:ext cx="457200" cy="579438"/>
          </a:xfrm>
          <a:prstGeom prst="rect">
            <a:avLst/>
          </a:prstGeom>
          <a:ln>
            <a:solidFill>
              <a:schemeClr val="bg1">
                <a:lumMod val="95000"/>
              </a:schemeClr>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200" dirty="0">
                <a:latin typeface="Times New Roman" charset="0"/>
              </a:rPr>
              <a:t>U</a:t>
            </a:r>
          </a:p>
        </p:txBody>
      </p:sp>
      <p:sp>
        <p:nvSpPr>
          <p:cNvPr id="196619" name="AutoShape 11"/>
          <p:cNvSpPr>
            <a:spLocks noChangeArrowheads="1"/>
          </p:cNvSpPr>
          <p:nvPr/>
        </p:nvSpPr>
        <p:spPr bwMode="auto">
          <a:xfrm>
            <a:off x="2555776" y="5157192"/>
            <a:ext cx="1600200" cy="685800"/>
          </a:xfrm>
          <a:prstGeom prst="flowChartDecision">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en-US"/>
          </a:p>
        </p:txBody>
      </p:sp>
      <p:sp>
        <p:nvSpPr>
          <p:cNvPr id="14343" name="Line 8"/>
          <p:cNvSpPr>
            <a:spLocks noChangeShapeType="1"/>
          </p:cNvSpPr>
          <p:nvPr/>
        </p:nvSpPr>
        <p:spPr bwMode="auto">
          <a:xfrm>
            <a:off x="1547664" y="3645024"/>
            <a:ext cx="1371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Generalization</a:t>
            </a:r>
          </a:p>
        </p:txBody>
      </p:sp>
      <p:sp>
        <p:nvSpPr>
          <p:cNvPr id="15363" name="Rectangle 3"/>
          <p:cNvSpPr>
            <a:spLocks noGrp="1" noChangeArrowheads="1"/>
          </p:cNvSpPr>
          <p:nvPr>
            <p:ph type="body" idx="1"/>
          </p:nvPr>
        </p:nvSpPr>
        <p:spPr/>
        <p:txBody>
          <a:bodyPr/>
          <a:lstStyle/>
          <a:p>
            <a:pPr eaLnBrk="1" hangingPunct="1"/>
            <a:r>
              <a:rPr lang="en-US" sz="2400" dirty="0" smtClean="0"/>
              <a:t>The reverse of the specialization process </a:t>
            </a:r>
          </a:p>
          <a:p>
            <a:r>
              <a:rPr lang="en-US" sz="2400" b="1" dirty="0" smtClean="0"/>
              <a:t>Generalize</a:t>
            </a:r>
            <a:r>
              <a:rPr lang="en-US" sz="2400" dirty="0" smtClean="0"/>
              <a:t> into a single </a:t>
            </a:r>
            <a:r>
              <a:rPr lang="en-US" sz="2400" b="1" dirty="0" err="1" smtClean="0"/>
              <a:t>superclass</a:t>
            </a:r>
            <a:r>
              <a:rPr lang="en-US" sz="2400" b="1" dirty="0" smtClean="0"/>
              <a:t> </a:t>
            </a:r>
            <a:r>
              <a:rPr lang="en-US" sz="2400" dirty="0" smtClean="0"/>
              <a:t>; </a:t>
            </a:r>
            <a:r>
              <a:rPr lang="en-US" sz="2400" dirty="0" smtClean="0"/>
              <a:t>original classes become its subclasses</a:t>
            </a:r>
          </a:p>
          <a:p>
            <a:pPr eaLnBrk="1" hangingPunct="1"/>
            <a:r>
              <a:rPr lang="en-US" sz="2400" dirty="0" smtClean="0"/>
              <a:t>Example: CAR, TRUCK generalized into VEHICLE; both CAR, TRUCK become subclasses of the </a:t>
            </a:r>
            <a:r>
              <a:rPr lang="en-US" sz="2400" dirty="0" err="1" smtClean="0"/>
              <a:t>superclass</a:t>
            </a:r>
            <a:r>
              <a:rPr lang="en-US" sz="2400" dirty="0" smtClean="0"/>
              <a:t> VEHICLE.</a:t>
            </a:r>
          </a:p>
          <a:p>
            <a:pPr lvl="1" eaLnBrk="1" hangingPunct="1"/>
            <a:r>
              <a:rPr lang="en-US" sz="2000" dirty="0" smtClean="0"/>
              <a:t>We can view {CAR, TRUCK} as a specialization of VEHICLE </a:t>
            </a:r>
          </a:p>
          <a:p>
            <a:pPr lvl="1" eaLnBrk="1" hangingPunct="1"/>
            <a:r>
              <a:rPr lang="en-US" sz="2000" dirty="0" smtClean="0"/>
              <a:t>Alternatively, we can view VEHICLE as a generalization of CAR and TRUCK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WINDOWS\Desktop\temp\d.bmp"/>
          <p:cNvPicPr>
            <a:picLocks noChangeAspect="1" noChangeArrowheads="1"/>
          </p:cNvPicPr>
          <p:nvPr/>
        </p:nvPicPr>
        <p:blipFill>
          <a:blip r:embed="rId2" cstate="print"/>
          <a:srcRect/>
          <a:stretch>
            <a:fillRect/>
          </a:stretch>
        </p:blipFill>
        <p:spPr bwMode="auto">
          <a:xfrm>
            <a:off x="611560" y="57151"/>
            <a:ext cx="7389440" cy="63134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1052736"/>
            <a:ext cx="8228013" cy="1143000"/>
          </a:xfrm>
        </p:spPr>
        <p:txBody>
          <a:bodyPr>
            <a:noAutofit/>
          </a:bodyPr>
          <a:lstStyle/>
          <a:p>
            <a:r>
              <a:rPr lang="en-US" sz="4000" dirty="0" smtClean="0"/>
              <a:t>Constraints </a:t>
            </a:r>
            <a:r>
              <a:rPr lang="en-US" sz="4000" dirty="0" smtClean="0"/>
              <a:t>of </a:t>
            </a:r>
            <a:r>
              <a:rPr lang="en-US" sz="4000" dirty="0" smtClean="0"/>
              <a:t>Specialization and </a:t>
            </a:r>
            <a:r>
              <a:rPr lang="en-US" sz="4000" dirty="0" smtClean="0"/>
              <a:t>Generalization</a:t>
            </a:r>
            <a:endParaRPr lang="en-US" sz="4000" dirty="0" smtClean="0"/>
          </a:p>
        </p:txBody>
      </p:sp>
      <p:sp>
        <p:nvSpPr>
          <p:cNvPr id="17411" name="Content Placeholder 2"/>
          <p:cNvSpPr>
            <a:spLocks noGrp="1"/>
          </p:cNvSpPr>
          <p:nvPr>
            <p:ph idx="1"/>
          </p:nvPr>
        </p:nvSpPr>
        <p:spPr>
          <a:xfrm>
            <a:off x="467544" y="2348880"/>
            <a:ext cx="8228013" cy="4071938"/>
          </a:xfrm>
        </p:spPr>
        <p:txBody>
          <a:bodyPr/>
          <a:lstStyle/>
          <a:p>
            <a:r>
              <a:rPr lang="en-US" dirty="0" smtClean="0"/>
              <a:t>Constraints that apply to a single specialization or a single generalization</a:t>
            </a:r>
          </a:p>
          <a:p>
            <a:r>
              <a:rPr lang="en-US" dirty="0" smtClean="0"/>
              <a:t>Differences between specialization/</a:t>
            </a:r>
          </a:p>
          <a:p>
            <a:pPr>
              <a:buFont typeface="Wingdings" pitchFamily="2" charset="2"/>
              <a:buNone/>
            </a:pPr>
            <a:r>
              <a:rPr lang="en-US" dirty="0" smtClean="0"/>
              <a:t>	generalization lattices and hierarchies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4400" dirty="0" smtClean="0"/>
              <a:t>Cont.</a:t>
            </a:r>
            <a:endParaRPr lang="en-US" sz="4400" dirty="0" smtClean="0"/>
          </a:p>
        </p:txBody>
      </p:sp>
      <p:sp>
        <p:nvSpPr>
          <p:cNvPr id="18435" name="Content Placeholder 2"/>
          <p:cNvSpPr>
            <a:spLocks noGrp="1"/>
          </p:cNvSpPr>
          <p:nvPr>
            <p:ph idx="1"/>
          </p:nvPr>
        </p:nvSpPr>
        <p:spPr/>
        <p:txBody>
          <a:bodyPr/>
          <a:lstStyle/>
          <a:p>
            <a:r>
              <a:rPr lang="en-US" smtClean="0"/>
              <a:t>May be several or one subclass</a:t>
            </a:r>
          </a:p>
          <a:p>
            <a:r>
              <a:rPr lang="en-US" smtClean="0"/>
              <a:t>Determine entity subtype:</a:t>
            </a:r>
          </a:p>
          <a:p>
            <a:pPr lvl="1"/>
            <a:r>
              <a:rPr lang="en-US" b="1" smtClean="0"/>
              <a:t>Predicate-defined</a:t>
            </a:r>
            <a:r>
              <a:rPr lang="en-US" smtClean="0"/>
              <a:t> (or c</a:t>
            </a:r>
            <a:r>
              <a:rPr lang="en-US" b="1" smtClean="0"/>
              <a:t>ondition-defined</a:t>
            </a:r>
            <a:r>
              <a:rPr lang="en-US" smtClean="0"/>
              <a:t>) </a:t>
            </a:r>
            <a:r>
              <a:rPr lang="en-US" b="1" smtClean="0"/>
              <a:t>subclasses</a:t>
            </a:r>
          </a:p>
          <a:p>
            <a:pPr lvl="1"/>
            <a:r>
              <a:rPr lang="en-US" b="1" smtClean="0"/>
              <a:t>Attribute-defined specialization</a:t>
            </a:r>
          </a:p>
          <a:p>
            <a:pPr lvl="1"/>
            <a:r>
              <a:rPr lang="en-US" b="1" smtClean="0"/>
              <a:t>User-defined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88913"/>
            <a:ext cx="8229600" cy="1371600"/>
          </a:xfrm>
        </p:spPr>
        <p:txBody>
          <a:bodyPr/>
          <a:lstStyle/>
          <a:p>
            <a:r>
              <a:rPr lang="en-US" smtClean="0"/>
              <a:t>Database System Environment</a:t>
            </a:r>
          </a:p>
        </p:txBody>
      </p:sp>
      <p:pic>
        <p:nvPicPr>
          <p:cNvPr id="8195" name="Picture 3" descr="fig01_01"/>
          <p:cNvPicPr>
            <a:picLocks noChangeAspect="1" noChangeArrowheads="1"/>
          </p:cNvPicPr>
          <p:nvPr/>
        </p:nvPicPr>
        <p:blipFill>
          <a:blip r:embed="rId2" cstate="print"/>
          <a:srcRect/>
          <a:stretch>
            <a:fillRect/>
          </a:stretch>
        </p:blipFill>
        <p:spPr bwMode="auto">
          <a:xfrm>
            <a:off x="2339975" y="1412875"/>
            <a:ext cx="6680200" cy="5326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67544" y="404664"/>
            <a:ext cx="8229600" cy="1143000"/>
          </a:xfrm>
        </p:spPr>
        <p:txBody>
          <a:bodyPr>
            <a:normAutofit/>
          </a:bodyPr>
          <a:lstStyle/>
          <a:p>
            <a:r>
              <a:rPr lang="en-US" dirty="0" smtClean="0"/>
              <a:t>(cont.)</a:t>
            </a:r>
            <a:endParaRPr lang="en-US" dirty="0" smtClean="0"/>
          </a:p>
        </p:txBody>
      </p:sp>
      <p:sp>
        <p:nvSpPr>
          <p:cNvPr id="19459" name="Content Placeholder 2"/>
          <p:cNvSpPr>
            <a:spLocks noGrp="1"/>
          </p:cNvSpPr>
          <p:nvPr>
            <p:ph idx="1"/>
          </p:nvPr>
        </p:nvSpPr>
        <p:spPr>
          <a:xfrm>
            <a:off x="457200" y="1628800"/>
            <a:ext cx="8229600" cy="4695800"/>
          </a:xfrm>
        </p:spPr>
        <p:txBody>
          <a:bodyPr>
            <a:normAutofit fontScale="70000" lnSpcReduction="20000"/>
          </a:bodyPr>
          <a:lstStyle/>
          <a:p>
            <a:r>
              <a:rPr lang="en-US" b="1" dirty="0" smtClean="0"/>
              <a:t>Disjointness constraint</a:t>
            </a:r>
          </a:p>
          <a:p>
            <a:pPr lvl="1">
              <a:lnSpc>
                <a:spcPct val="120000"/>
              </a:lnSpc>
            </a:pPr>
            <a:r>
              <a:rPr lang="en-US" dirty="0" smtClean="0"/>
              <a:t>Specifies </a:t>
            </a:r>
            <a:r>
              <a:rPr lang="en-US" dirty="0" smtClean="0"/>
              <a:t>that the subclasses of the specialization must be disjointed (an entity can be a member of at most one of the subclasses of the specialization) </a:t>
            </a:r>
          </a:p>
          <a:p>
            <a:pPr lvl="1">
              <a:lnSpc>
                <a:spcPct val="120000"/>
              </a:lnSpc>
            </a:pPr>
            <a:r>
              <a:rPr lang="en-US" dirty="0" smtClean="0"/>
              <a:t>Specified by d in EER diagram </a:t>
            </a:r>
          </a:p>
          <a:p>
            <a:pPr lvl="1">
              <a:lnSpc>
                <a:spcPct val="120000"/>
              </a:lnSpc>
            </a:pPr>
            <a:r>
              <a:rPr lang="en-US" dirty="0" smtClean="0"/>
              <a:t>If not disjointed, overlap; that is the same entity may be a member of more than one subclass of the specialization </a:t>
            </a:r>
          </a:p>
          <a:p>
            <a:pPr lvl="1"/>
            <a:endParaRPr lang="en-US" dirty="0" smtClean="0"/>
          </a:p>
          <a:p>
            <a:r>
              <a:rPr lang="en-US" b="1" dirty="0" smtClean="0"/>
              <a:t>Completeness</a:t>
            </a:r>
            <a:r>
              <a:rPr lang="en-US" dirty="0" smtClean="0"/>
              <a:t> </a:t>
            </a:r>
            <a:r>
              <a:rPr lang="en-US" b="1" dirty="0" smtClean="0"/>
              <a:t>constraint</a:t>
            </a:r>
            <a:endParaRPr lang="en-US" b="1" dirty="0" smtClean="0"/>
          </a:p>
          <a:p>
            <a:pPr lvl="1">
              <a:lnSpc>
                <a:spcPct val="120000"/>
              </a:lnSpc>
            </a:pPr>
            <a:r>
              <a:rPr lang="en-US" dirty="0" smtClean="0"/>
              <a:t>May be </a:t>
            </a:r>
            <a:r>
              <a:rPr lang="en-US" b="1" dirty="0" smtClean="0"/>
              <a:t>total</a:t>
            </a:r>
            <a:r>
              <a:rPr lang="en-US" dirty="0" smtClean="0"/>
              <a:t> or </a:t>
            </a:r>
            <a:r>
              <a:rPr lang="en-US" b="1" dirty="0" smtClean="0"/>
              <a:t>partial</a:t>
            </a:r>
          </a:p>
          <a:p>
            <a:pPr lvl="1">
              <a:lnSpc>
                <a:spcPct val="120000"/>
              </a:lnSpc>
            </a:pPr>
            <a:r>
              <a:rPr lang="en-US" dirty="0" smtClean="0"/>
              <a:t>Total specifies that every entity in the </a:t>
            </a:r>
            <a:r>
              <a:rPr lang="en-US" dirty="0" err="1" smtClean="0"/>
              <a:t>superclass</a:t>
            </a:r>
            <a:r>
              <a:rPr lang="en-US" dirty="0" smtClean="0"/>
              <a:t> must be a member of some subclass in the specialization/ generalization </a:t>
            </a:r>
          </a:p>
          <a:p>
            <a:pPr lvl="1">
              <a:lnSpc>
                <a:spcPct val="120000"/>
              </a:lnSpc>
            </a:pPr>
            <a:r>
              <a:rPr lang="en-US" dirty="0" smtClean="0"/>
              <a:t>Shown in EER diagrams by a double line </a:t>
            </a:r>
          </a:p>
          <a:p>
            <a:pPr lvl="1">
              <a:lnSpc>
                <a:spcPct val="120000"/>
              </a:lnSpc>
            </a:pPr>
            <a:r>
              <a:rPr lang="en-US" dirty="0" smtClean="0"/>
              <a:t>Partial allows an entity not to belong to any of the subclasses </a:t>
            </a:r>
          </a:p>
          <a:p>
            <a:pPr lvl="1">
              <a:lnSpc>
                <a:spcPct val="120000"/>
              </a:lnSpc>
            </a:pPr>
            <a:r>
              <a:rPr lang="en-US" dirty="0" smtClean="0"/>
              <a:t>Shown in EER diagrams by a single </a:t>
            </a:r>
            <a:r>
              <a:rPr lang="en-US" dirty="0" smtClean="0"/>
              <a:t>line</a:t>
            </a:r>
          </a:p>
          <a:p>
            <a:pPr lvl="1">
              <a:lnSpc>
                <a:spcPct val="120000"/>
              </a:lnSpc>
            </a:pPr>
            <a:r>
              <a:rPr lang="en-US" dirty="0" smtClean="0"/>
              <a:t>Note: Generalization usually is total because the </a:t>
            </a:r>
            <a:r>
              <a:rPr lang="en-US" dirty="0" err="1" smtClean="0"/>
              <a:t>superclass</a:t>
            </a:r>
            <a:r>
              <a:rPr lang="en-US" dirty="0" smtClean="0"/>
              <a:t> is derived from the subclasses.</a:t>
            </a:r>
          </a:p>
          <a:p>
            <a:pPr lvl="1">
              <a:lnSpc>
                <a:spcPct val="120000"/>
              </a:lnSpc>
            </a:pPr>
            <a:endParaRPr lang="en-US" dirty="0" smtClean="0"/>
          </a:p>
          <a:p>
            <a:pPr lvl="1"/>
            <a:endParaRPr lang="en-US"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000" smtClean="0"/>
              <a:t>Example of disjoint partial Specialization</a:t>
            </a:r>
          </a:p>
        </p:txBody>
      </p:sp>
      <p:pic>
        <p:nvPicPr>
          <p:cNvPr id="20483" name="Picture 7" descr="spec_gen2"/>
          <p:cNvPicPr>
            <a:picLocks noChangeAspect="1" noChangeArrowheads="1"/>
          </p:cNvPicPr>
          <p:nvPr>
            <p:ph idx="1"/>
          </p:nvPr>
        </p:nvPicPr>
        <p:blipFill>
          <a:blip r:embed="rId2" cstate="print"/>
          <a:srcRect/>
          <a:stretch>
            <a:fillRect/>
          </a:stretch>
        </p:blipFill>
        <p:spPr>
          <a:xfrm>
            <a:off x="1912938" y="1981200"/>
            <a:ext cx="5318125" cy="41148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Specialization / Generalization Hierarchies, Lattices and Shared Subclasses</a:t>
            </a:r>
          </a:p>
        </p:txBody>
      </p:sp>
      <p:sp>
        <p:nvSpPr>
          <p:cNvPr id="21507" name="Rectangle 3"/>
          <p:cNvSpPr>
            <a:spLocks noGrp="1" noChangeArrowheads="1"/>
          </p:cNvSpPr>
          <p:nvPr>
            <p:ph type="body" idx="1"/>
          </p:nvPr>
        </p:nvSpPr>
        <p:spPr>
          <a:xfrm>
            <a:off x="457200" y="2103438"/>
            <a:ext cx="8229600" cy="4525962"/>
          </a:xfrm>
        </p:spPr>
        <p:txBody>
          <a:bodyPr/>
          <a:lstStyle/>
          <a:p>
            <a:pPr eaLnBrk="1" hangingPunct="1">
              <a:lnSpc>
                <a:spcPct val="80000"/>
              </a:lnSpc>
            </a:pPr>
            <a:r>
              <a:rPr lang="en-US" sz="1800" dirty="0" smtClean="0"/>
              <a:t>A subclass may itself have further subclasses specified on it </a:t>
            </a:r>
          </a:p>
          <a:p>
            <a:pPr eaLnBrk="1" hangingPunct="1">
              <a:lnSpc>
                <a:spcPct val="80000"/>
              </a:lnSpc>
            </a:pPr>
            <a:r>
              <a:rPr lang="en-US" sz="1800" dirty="0" smtClean="0"/>
              <a:t>Forms a hierarchy or a lattice</a:t>
            </a:r>
          </a:p>
          <a:p>
            <a:pPr eaLnBrk="1" hangingPunct="1">
              <a:lnSpc>
                <a:spcPct val="80000"/>
              </a:lnSpc>
            </a:pPr>
            <a:r>
              <a:rPr lang="en-US" sz="1800" dirty="0" smtClean="0"/>
              <a:t>Hierarchy has a constraint that every subclass has only one </a:t>
            </a:r>
            <a:r>
              <a:rPr lang="en-US" sz="1800" dirty="0" err="1" smtClean="0"/>
              <a:t>superclass</a:t>
            </a:r>
            <a:r>
              <a:rPr lang="en-US" sz="1800" dirty="0" smtClean="0"/>
              <a:t> (called </a:t>
            </a:r>
            <a:r>
              <a:rPr lang="en-US" sz="1800" i="1" dirty="0" smtClean="0"/>
              <a:t>single inheritance</a:t>
            </a:r>
            <a:r>
              <a:rPr lang="en-US" sz="1800" dirty="0" smtClean="0"/>
              <a:t>)</a:t>
            </a:r>
          </a:p>
          <a:p>
            <a:pPr eaLnBrk="1" hangingPunct="1">
              <a:lnSpc>
                <a:spcPct val="80000"/>
              </a:lnSpc>
            </a:pPr>
            <a:r>
              <a:rPr lang="en-US" sz="1800" dirty="0" smtClean="0"/>
              <a:t>In a lattice, a subclass can be subclass of more than one </a:t>
            </a:r>
            <a:r>
              <a:rPr lang="en-US" sz="1800" dirty="0" err="1" smtClean="0"/>
              <a:t>superclass</a:t>
            </a:r>
            <a:r>
              <a:rPr lang="en-US" sz="1800" dirty="0" smtClean="0"/>
              <a:t> (called </a:t>
            </a:r>
            <a:r>
              <a:rPr lang="en-US" sz="1800" i="1" dirty="0" smtClean="0"/>
              <a:t>multiple inheritance</a:t>
            </a:r>
            <a:r>
              <a:rPr lang="en-US" sz="1800" dirty="0" smtClean="0"/>
              <a:t>)</a:t>
            </a:r>
          </a:p>
          <a:p>
            <a:pPr eaLnBrk="1" hangingPunct="1">
              <a:lnSpc>
                <a:spcPct val="80000"/>
              </a:lnSpc>
            </a:pPr>
            <a:r>
              <a:rPr lang="en-US" sz="1800" dirty="0" smtClean="0"/>
              <a:t>In a lattice or hierarchy, a subclass inherits attributes not only of its direct </a:t>
            </a:r>
            <a:r>
              <a:rPr lang="en-US" sz="1800" dirty="0" err="1" smtClean="0"/>
              <a:t>superclass</a:t>
            </a:r>
            <a:r>
              <a:rPr lang="en-US" sz="1800" dirty="0" smtClean="0"/>
              <a:t>, but also of all its predecessor </a:t>
            </a:r>
            <a:r>
              <a:rPr lang="en-US" sz="1800" dirty="0" err="1" smtClean="0"/>
              <a:t>superclasses</a:t>
            </a:r>
            <a:endParaRPr lang="en-US" sz="1800" dirty="0" smtClean="0"/>
          </a:p>
          <a:p>
            <a:pPr eaLnBrk="1" hangingPunct="1">
              <a:lnSpc>
                <a:spcPct val="80000"/>
              </a:lnSpc>
            </a:pPr>
            <a:r>
              <a:rPr lang="en-US" sz="1800" dirty="0" smtClean="0"/>
              <a:t>A subclass with more than one </a:t>
            </a:r>
            <a:r>
              <a:rPr lang="en-US" sz="1800" dirty="0" err="1" smtClean="0"/>
              <a:t>superclass</a:t>
            </a:r>
            <a:r>
              <a:rPr lang="en-US" sz="1800" dirty="0" smtClean="0"/>
              <a:t> is called a shared subclass</a:t>
            </a:r>
          </a:p>
          <a:p>
            <a:pPr eaLnBrk="1" hangingPunct="1">
              <a:lnSpc>
                <a:spcPct val="80000"/>
              </a:lnSpc>
            </a:pPr>
            <a:r>
              <a:rPr lang="en-US" sz="1800" dirty="0" smtClean="0"/>
              <a:t>Can have specialization hierarchies or lattices, or generalization hierarchies or lattices</a:t>
            </a:r>
          </a:p>
          <a:p>
            <a:pPr eaLnBrk="1" hangingPunct="1">
              <a:lnSpc>
                <a:spcPct val="80000"/>
              </a:lnSpc>
            </a:pPr>
            <a:r>
              <a:rPr lang="en-US" sz="1800" dirty="0" smtClean="0"/>
              <a:t>In specialization, start with an entity type and then define subclasses of the entity type by successive specialization (top down conceptual refinement process)</a:t>
            </a:r>
          </a:p>
          <a:p>
            <a:pPr eaLnBrk="1" hangingPunct="1">
              <a:lnSpc>
                <a:spcPct val="80000"/>
              </a:lnSpc>
            </a:pPr>
            <a:r>
              <a:rPr lang="en-US" sz="1800" dirty="0" smtClean="0"/>
              <a:t>In generalization, start with many entity types and generalize those that have common properties (bottom up conceptual synthesis process)</a:t>
            </a:r>
          </a:p>
          <a:p>
            <a:pPr eaLnBrk="1" hangingPunct="1">
              <a:lnSpc>
                <a:spcPct val="80000"/>
              </a:lnSpc>
            </a:pPr>
            <a:r>
              <a:rPr lang="en-US" sz="1800" dirty="0" smtClean="0"/>
              <a:t>In practice, the combination of two processes is employed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67544" y="548680"/>
            <a:ext cx="8229600" cy="1143000"/>
          </a:xfrm>
        </p:spPr>
        <p:txBody>
          <a:bodyPr>
            <a:normAutofit/>
          </a:bodyPr>
          <a:lstStyle/>
          <a:p>
            <a:pPr eaLnBrk="1" hangingPunct="1"/>
            <a:r>
              <a:rPr lang="en-US" sz="4500" dirty="0" smtClean="0"/>
              <a:t>Hierarchies and Lattices</a:t>
            </a:r>
          </a:p>
        </p:txBody>
      </p:sp>
      <p:sp>
        <p:nvSpPr>
          <p:cNvPr id="199683" name="Rectangle 3"/>
          <p:cNvSpPr>
            <a:spLocks noGrp="1" noChangeArrowheads="1"/>
          </p:cNvSpPr>
          <p:nvPr>
            <p:ph type="body" idx="1"/>
          </p:nvPr>
        </p:nvSpPr>
        <p:spPr/>
        <p:style>
          <a:lnRef idx="2">
            <a:schemeClr val="dk1"/>
          </a:lnRef>
          <a:fillRef idx="1">
            <a:schemeClr val="lt1"/>
          </a:fillRef>
          <a:effectRef idx="0">
            <a:schemeClr val="dk1"/>
          </a:effectRef>
          <a:fontRef idx="minor">
            <a:schemeClr val="dk1"/>
          </a:fontRef>
        </p:style>
        <p:txBody>
          <a:bodyPr/>
          <a:lstStyle/>
          <a:p>
            <a:pPr eaLnBrk="1" hangingPunct="1">
              <a:defRPr/>
            </a:pPr>
            <a:r>
              <a:rPr lang="en-US" sz="2400" dirty="0" smtClean="0">
                <a:solidFill>
                  <a:schemeClr val="tx1"/>
                </a:solidFill>
              </a:rPr>
              <a:t>Hierarchy – subclass participates in one class/subclass relationship</a:t>
            </a:r>
            <a:endParaRPr lang="en-US" dirty="0" smtClean="0">
              <a:solidFill>
                <a:schemeClr val="tx1"/>
              </a:solidFill>
            </a:endParaRPr>
          </a:p>
        </p:txBody>
      </p:sp>
      <p:sp>
        <p:nvSpPr>
          <p:cNvPr id="23558" name="Rectangle 73"/>
          <p:cNvSpPr>
            <a:spLocks noChangeArrowheads="1"/>
          </p:cNvSpPr>
          <p:nvPr/>
        </p:nvSpPr>
        <p:spPr bwMode="auto">
          <a:xfrm>
            <a:off x="2819400" y="2667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dirty="0">
                <a:solidFill>
                  <a:schemeClr val="bg1"/>
                </a:solidFill>
                <a:latin typeface="Book Antiqua" pitchFamily="18" charset="0"/>
              </a:rPr>
              <a:t>EMPLOYEE</a:t>
            </a:r>
          </a:p>
        </p:txBody>
      </p:sp>
      <p:sp>
        <p:nvSpPr>
          <p:cNvPr id="23559" name="Rectangle 74"/>
          <p:cNvSpPr>
            <a:spLocks noChangeArrowheads="1"/>
          </p:cNvSpPr>
          <p:nvPr/>
        </p:nvSpPr>
        <p:spPr bwMode="auto">
          <a:xfrm>
            <a:off x="3886200" y="3810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dirty="0">
                <a:solidFill>
                  <a:schemeClr val="bg1"/>
                </a:solidFill>
                <a:latin typeface="Book Antiqua" pitchFamily="18" charset="0"/>
              </a:rPr>
              <a:t>ENGINEER</a:t>
            </a:r>
          </a:p>
        </p:txBody>
      </p:sp>
      <p:sp>
        <p:nvSpPr>
          <p:cNvPr id="23560" name="Rectangle 75"/>
          <p:cNvSpPr>
            <a:spLocks noChangeArrowheads="1"/>
          </p:cNvSpPr>
          <p:nvPr/>
        </p:nvSpPr>
        <p:spPr bwMode="auto">
          <a:xfrm>
            <a:off x="1447800" y="3810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dirty="0" smtClean="0">
                <a:solidFill>
                  <a:schemeClr val="bg1"/>
                </a:solidFill>
                <a:latin typeface="Book Antiqua" pitchFamily="18" charset="0"/>
              </a:rPr>
              <a:t>SECRETARY</a:t>
            </a:r>
            <a:endParaRPr lang="en-US" sz="2000" dirty="0">
              <a:solidFill>
                <a:schemeClr val="bg1"/>
              </a:solidFill>
              <a:latin typeface="Book Antiqua" pitchFamily="18" charset="0"/>
            </a:endParaRPr>
          </a:p>
        </p:txBody>
      </p:sp>
      <p:sp>
        <p:nvSpPr>
          <p:cNvPr id="23561" name="Line 77"/>
          <p:cNvSpPr>
            <a:spLocks noChangeShapeType="1"/>
          </p:cNvSpPr>
          <p:nvPr/>
        </p:nvSpPr>
        <p:spPr bwMode="auto">
          <a:xfrm flipH="1">
            <a:off x="2514600" y="3352800"/>
            <a:ext cx="914400" cy="457200"/>
          </a:xfrm>
          <a:prstGeom prst="line">
            <a:avLst/>
          </a:prstGeom>
          <a:noFill/>
          <a:ln w="12700">
            <a:solidFill>
              <a:schemeClr val="tx1"/>
            </a:solidFill>
            <a:round/>
            <a:headEnd/>
            <a:tailEnd/>
          </a:ln>
        </p:spPr>
        <p:txBody>
          <a:bodyPr wrap="none" anchor="ctr"/>
          <a:lstStyle/>
          <a:p>
            <a:endParaRPr lang="en-US"/>
          </a:p>
        </p:txBody>
      </p:sp>
      <p:sp>
        <p:nvSpPr>
          <p:cNvPr id="23562" name="Line 78"/>
          <p:cNvSpPr>
            <a:spLocks noChangeShapeType="1"/>
          </p:cNvSpPr>
          <p:nvPr/>
        </p:nvSpPr>
        <p:spPr bwMode="auto">
          <a:xfrm>
            <a:off x="3429000" y="3352800"/>
            <a:ext cx="838200" cy="457200"/>
          </a:xfrm>
          <a:prstGeom prst="line">
            <a:avLst/>
          </a:prstGeom>
          <a:noFill/>
          <a:ln w="12700">
            <a:solidFill>
              <a:schemeClr val="tx1"/>
            </a:solidFill>
            <a:round/>
            <a:headEnd/>
            <a:tailEnd/>
          </a:ln>
        </p:spPr>
        <p:txBody>
          <a:bodyPr wrap="none" anchor="ctr"/>
          <a:lstStyle/>
          <a:p>
            <a:endParaRPr lang="en-US"/>
          </a:p>
        </p:txBody>
      </p:sp>
      <p:sp>
        <p:nvSpPr>
          <p:cNvPr id="23563" name="Oval 80"/>
          <p:cNvSpPr>
            <a:spLocks noChangeArrowheads="1"/>
          </p:cNvSpPr>
          <p:nvPr/>
        </p:nvSpPr>
        <p:spPr bwMode="auto">
          <a:xfrm>
            <a:off x="3276600" y="3200400"/>
            <a:ext cx="381000" cy="3810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3564" name="Line 81"/>
          <p:cNvSpPr>
            <a:spLocks noChangeShapeType="1"/>
          </p:cNvSpPr>
          <p:nvPr/>
        </p:nvSpPr>
        <p:spPr bwMode="auto">
          <a:xfrm>
            <a:off x="3429000" y="3048000"/>
            <a:ext cx="0" cy="152400"/>
          </a:xfrm>
          <a:prstGeom prst="line">
            <a:avLst/>
          </a:prstGeom>
          <a:noFill/>
          <a:ln w="12700">
            <a:solidFill>
              <a:schemeClr val="tx1"/>
            </a:solidFill>
            <a:round/>
            <a:headEnd/>
            <a:tailEnd/>
          </a:ln>
        </p:spPr>
        <p:txBody>
          <a:bodyPr wrap="none" anchor="ctr"/>
          <a:lstStyle/>
          <a:p>
            <a:endParaRPr lang="en-US"/>
          </a:p>
        </p:txBody>
      </p:sp>
      <p:sp>
        <p:nvSpPr>
          <p:cNvPr id="23565" name="Rectangle 85"/>
          <p:cNvSpPr>
            <a:spLocks noChangeArrowheads="1"/>
          </p:cNvSpPr>
          <p:nvPr/>
        </p:nvSpPr>
        <p:spPr bwMode="auto">
          <a:xfrm>
            <a:off x="4038600" y="5105400"/>
            <a:ext cx="3200400" cy="381000"/>
          </a:xfrm>
          <a:prstGeom prst="rect">
            <a:avLst/>
          </a:prstGeom>
          <a:solidFill>
            <a:schemeClr val="tx1"/>
          </a:solidFill>
          <a:ln w="12700">
            <a:solidFill>
              <a:schemeClr val="tx1"/>
            </a:solidFill>
            <a:miter lim="800000"/>
            <a:headEnd/>
            <a:tailEnd/>
          </a:ln>
        </p:spPr>
        <p:txBody>
          <a:bodyPr wrap="none" anchor="ctr"/>
          <a:lstStyle/>
          <a:p>
            <a:pPr algn="ctr"/>
            <a:r>
              <a:rPr lang="en-US" sz="2000" dirty="0">
                <a:solidFill>
                  <a:schemeClr val="bg1"/>
                </a:solidFill>
                <a:latin typeface="Book Antiqua" pitchFamily="18" charset="0"/>
              </a:rPr>
              <a:t>SOFTWARE ENGINEER</a:t>
            </a:r>
          </a:p>
        </p:txBody>
      </p:sp>
      <p:sp>
        <p:nvSpPr>
          <p:cNvPr id="23566" name="Line 97"/>
          <p:cNvSpPr>
            <a:spLocks noChangeShapeType="1"/>
          </p:cNvSpPr>
          <p:nvPr/>
        </p:nvSpPr>
        <p:spPr bwMode="auto">
          <a:xfrm>
            <a:off x="4800600" y="4191000"/>
            <a:ext cx="304800" cy="914400"/>
          </a:xfrm>
          <a:prstGeom prst="line">
            <a:avLst/>
          </a:prstGeom>
          <a:noFill/>
          <a:ln w="12700">
            <a:solidFill>
              <a:schemeClr val="tx1"/>
            </a:solidFill>
            <a:round/>
            <a:headEnd/>
            <a:tailEnd/>
          </a:ln>
        </p:spPr>
        <p:txBody>
          <a:bodyPr wrap="none" anchor="ctr"/>
          <a:lstStyle/>
          <a:p>
            <a:endParaRPr lang="en-US"/>
          </a:p>
        </p:txBody>
      </p:sp>
      <p:sp>
        <p:nvSpPr>
          <p:cNvPr id="23567" name="Text Box 99"/>
          <p:cNvSpPr txBox="1">
            <a:spLocks noChangeArrowheads="1"/>
          </p:cNvSpPr>
          <p:nvPr/>
        </p:nvSpPr>
        <p:spPr bwMode="auto">
          <a:xfrm>
            <a:off x="5867400" y="2590800"/>
            <a:ext cx="2743200" cy="1190625"/>
          </a:xfrm>
          <a:prstGeom prst="rect">
            <a:avLst/>
          </a:prstGeom>
          <a:noFill/>
          <a:ln w="9525">
            <a:noFill/>
            <a:miter lim="800000"/>
            <a:headEnd/>
            <a:tailEnd/>
          </a:ln>
        </p:spPr>
        <p:txBody>
          <a:bodyPr>
            <a:spAutoFit/>
          </a:bodyPr>
          <a:lstStyle/>
          <a:p>
            <a:pPr>
              <a:spcBef>
                <a:spcPct val="50000"/>
              </a:spcBef>
            </a:pPr>
            <a:r>
              <a:rPr lang="en-US"/>
              <a:t>SOFTWARE ENGINEER has all the attributes of an ENGINEER and EMPLOYEE</a:t>
            </a:r>
          </a:p>
        </p:txBody>
      </p:sp>
      <p:sp>
        <p:nvSpPr>
          <p:cNvPr id="23568" name="Text Box 100"/>
          <p:cNvSpPr txBox="1">
            <a:spLocks noChangeArrowheads="1"/>
          </p:cNvSpPr>
          <p:nvPr/>
        </p:nvSpPr>
        <p:spPr bwMode="auto">
          <a:xfrm rot="3848047">
            <a:off x="2781300" y="3358634"/>
            <a:ext cx="381000" cy="369332"/>
          </a:xfrm>
          <a:prstGeom prst="rect">
            <a:avLst/>
          </a:prstGeom>
          <a:noFill/>
          <a:ln w="9525">
            <a:noFill/>
            <a:miter lim="800000"/>
            <a:headEnd/>
            <a:tailEnd/>
          </a:ln>
        </p:spPr>
        <p:txBody>
          <a:bodyPr>
            <a:spAutoFit/>
          </a:bodyPr>
          <a:lstStyle/>
          <a:p>
            <a:pPr algn="ctr">
              <a:spcBef>
                <a:spcPct val="50000"/>
              </a:spcBef>
            </a:pPr>
            <a:r>
              <a:rPr lang="en-US"/>
              <a:t>U</a:t>
            </a:r>
          </a:p>
        </p:txBody>
      </p:sp>
      <p:sp>
        <p:nvSpPr>
          <p:cNvPr id="23569" name="Text Box 101"/>
          <p:cNvSpPr txBox="1">
            <a:spLocks noChangeArrowheads="1"/>
          </p:cNvSpPr>
          <p:nvPr/>
        </p:nvSpPr>
        <p:spPr bwMode="auto">
          <a:xfrm rot="-3550153">
            <a:off x="3695700" y="3434834"/>
            <a:ext cx="381000" cy="369332"/>
          </a:xfrm>
          <a:prstGeom prst="rect">
            <a:avLst/>
          </a:prstGeom>
          <a:noFill/>
          <a:ln w="9525">
            <a:noFill/>
            <a:miter lim="800000"/>
            <a:headEnd/>
            <a:tailEnd/>
          </a:ln>
        </p:spPr>
        <p:txBody>
          <a:bodyPr>
            <a:spAutoFit/>
          </a:bodyPr>
          <a:lstStyle/>
          <a:p>
            <a:pPr algn="ctr">
              <a:spcBef>
                <a:spcPct val="50000"/>
              </a:spcBef>
            </a:pPr>
            <a:r>
              <a:rPr lang="en-US"/>
              <a:t>U</a:t>
            </a:r>
          </a:p>
        </p:txBody>
      </p:sp>
      <p:sp>
        <p:nvSpPr>
          <p:cNvPr id="23570" name="Text Box 102"/>
          <p:cNvSpPr txBox="1">
            <a:spLocks noChangeArrowheads="1"/>
          </p:cNvSpPr>
          <p:nvPr/>
        </p:nvSpPr>
        <p:spPr bwMode="auto">
          <a:xfrm rot="-813938">
            <a:off x="4724400" y="4463534"/>
            <a:ext cx="381000" cy="369332"/>
          </a:xfrm>
          <a:prstGeom prst="rect">
            <a:avLst/>
          </a:prstGeom>
          <a:noFill/>
          <a:ln w="9525">
            <a:noFill/>
            <a:miter lim="800000"/>
            <a:headEnd/>
            <a:tailEnd/>
          </a:ln>
        </p:spPr>
        <p:txBody>
          <a:bodyPr>
            <a:spAutoFit/>
          </a:bodyPr>
          <a:lstStyle/>
          <a:p>
            <a:pPr algn="ctr">
              <a:spcBef>
                <a:spcPct val="50000"/>
              </a:spcBef>
            </a:pPr>
            <a:r>
              <a:rPr lang="en-US"/>
              <a:t>U</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4294967295"/>
          </p:nvPr>
        </p:nvSpPr>
        <p:spPr bwMode="auto">
          <a:xfrm>
            <a:off x="7377113" y="6454775"/>
            <a:ext cx="1681162" cy="319088"/>
          </a:xfrm>
          <a:prstGeom prst="rect">
            <a:avLst/>
          </a:prstGeom>
          <a:noFill/>
          <a:ln>
            <a:miter lim="800000"/>
            <a:headEnd/>
            <a:tailEnd/>
          </a:ln>
        </p:spPr>
        <p:txBody>
          <a:bodyPr lIns="92075" tIns="46038" rIns="92075" bIns="46038" anchor="ctr"/>
          <a:lstStyle/>
          <a:p>
            <a:pPr algn="r"/>
            <a:r>
              <a:rPr lang="en-US" sz="1600" b="1">
                <a:solidFill>
                  <a:schemeClr val="bg2"/>
                </a:solidFill>
              </a:rPr>
              <a:t>December 4, 2002</a:t>
            </a:r>
          </a:p>
        </p:txBody>
      </p:sp>
      <p:sp>
        <p:nvSpPr>
          <p:cNvPr id="24580" name="Rectangle 2"/>
          <p:cNvSpPr>
            <a:spLocks noGrp="1" noChangeArrowheads="1"/>
          </p:cNvSpPr>
          <p:nvPr>
            <p:ph type="title"/>
          </p:nvPr>
        </p:nvSpPr>
        <p:spPr>
          <a:xfrm>
            <a:off x="323528" y="188640"/>
            <a:ext cx="8229600" cy="1143000"/>
          </a:xfrm>
        </p:spPr>
        <p:txBody>
          <a:bodyPr>
            <a:normAutofit/>
          </a:bodyPr>
          <a:lstStyle/>
          <a:p>
            <a:pPr eaLnBrk="1" hangingPunct="1"/>
            <a:r>
              <a:rPr lang="en-US" sz="4800" dirty="0" smtClean="0"/>
              <a:t>Hierarchies and Lattices</a:t>
            </a:r>
          </a:p>
        </p:txBody>
      </p:sp>
      <p:sp>
        <p:nvSpPr>
          <p:cNvPr id="201731" name="Rectangle 3"/>
          <p:cNvSpPr>
            <a:spLocks noGrp="1" noChangeArrowheads="1"/>
          </p:cNvSpPr>
          <p:nvPr>
            <p:ph type="body" idx="1"/>
          </p:nvPr>
        </p:nvSpPr>
        <p:spPr>
          <a:xfrm>
            <a:off x="685800" y="1447800"/>
            <a:ext cx="7772400" cy="4648200"/>
          </a:xfrm>
        </p:spPr>
        <p:style>
          <a:lnRef idx="2">
            <a:schemeClr val="dk1"/>
          </a:lnRef>
          <a:fillRef idx="1">
            <a:schemeClr val="lt1"/>
          </a:fillRef>
          <a:effectRef idx="0">
            <a:schemeClr val="dk1"/>
          </a:effectRef>
          <a:fontRef idx="minor">
            <a:schemeClr val="dk1"/>
          </a:fontRef>
        </p:style>
        <p:txBody>
          <a:bodyPr/>
          <a:lstStyle/>
          <a:p>
            <a:pPr eaLnBrk="1" hangingPunct="1">
              <a:defRPr/>
            </a:pPr>
            <a:r>
              <a:rPr lang="en-US" sz="2400" dirty="0" smtClean="0"/>
              <a:t>Lattice – subclass participates in more than one class/subclass relationship</a:t>
            </a:r>
            <a:endParaRPr lang="en-US" dirty="0" smtClean="0"/>
          </a:p>
        </p:txBody>
      </p:sp>
      <p:sp>
        <p:nvSpPr>
          <p:cNvPr id="24582" name="Rectangle 19"/>
          <p:cNvSpPr>
            <a:spLocks noChangeArrowheads="1"/>
          </p:cNvSpPr>
          <p:nvPr/>
        </p:nvSpPr>
        <p:spPr bwMode="auto">
          <a:xfrm>
            <a:off x="2819400" y="2667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a:solidFill>
                  <a:schemeClr val="bg2"/>
                </a:solidFill>
                <a:latin typeface="Book Antiqua" pitchFamily="18" charset="0"/>
              </a:rPr>
              <a:t>EMPLOYEE</a:t>
            </a:r>
          </a:p>
        </p:txBody>
      </p:sp>
      <p:sp>
        <p:nvSpPr>
          <p:cNvPr id="24583" name="Rectangle 20"/>
          <p:cNvSpPr>
            <a:spLocks noChangeArrowheads="1"/>
          </p:cNvSpPr>
          <p:nvPr/>
        </p:nvSpPr>
        <p:spPr bwMode="auto">
          <a:xfrm>
            <a:off x="3886200" y="3810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a:solidFill>
                  <a:schemeClr val="bg2"/>
                </a:solidFill>
                <a:latin typeface="Book Antiqua" pitchFamily="18" charset="0"/>
              </a:rPr>
              <a:t>ENGINEER</a:t>
            </a:r>
          </a:p>
        </p:txBody>
      </p:sp>
      <p:sp>
        <p:nvSpPr>
          <p:cNvPr id="24584" name="Rectangle 21"/>
          <p:cNvSpPr>
            <a:spLocks noChangeArrowheads="1"/>
          </p:cNvSpPr>
          <p:nvPr/>
        </p:nvSpPr>
        <p:spPr bwMode="auto">
          <a:xfrm>
            <a:off x="1447800" y="3810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a:solidFill>
                  <a:schemeClr val="bg2"/>
                </a:solidFill>
                <a:latin typeface="Book Antiqua" pitchFamily="18" charset="0"/>
              </a:rPr>
              <a:t>SECRETARY</a:t>
            </a:r>
          </a:p>
        </p:txBody>
      </p:sp>
      <p:sp>
        <p:nvSpPr>
          <p:cNvPr id="24585" name="Rectangle 22"/>
          <p:cNvSpPr>
            <a:spLocks noChangeArrowheads="1"/>
          </p:cNvSpPr>
          <p:nvPr/>
        </p:nvSpPr>
        <p:spPr bwMode="auto">
          <a:xfrm>
            <a:off x="4800600" y="4953000"/>
            <a:ext cx="3352800" cy="381000"/>
          </a:xfrm>
          <a:prstGeom prst="rect">
            <a:avLst/>
          </a:prstGeom>
          <a:solidFill>
            <a:schemeClr val="tx1"/>
          </a:solidFill>
          <a:ln w="12700">
            <a:solidFill>
              <a:schemeClr val="tx1"/>
            </a:solidFill>
            <a:miter lim="800000"/>
            <a:headEnd/>
            <a:tailEnd/>
          </a:ln>
        </p:spPr>
        <p:txBody>
          <a:bodyPr wrap="none" anchor="ctr"/>
          <a:lstStyle/>
          <a:p>
            <a:pPr algn="ctr"/>
            <a:r>
              <a:rPr lang="en-US" sz="2000" dirty="0">
                <a:solidFill>
                  <a:schemeClr val="bg2"/>
                </a:solidFill>
                <a:latin typeface="Book Antiqua" pitchFamily="18" charset="0"/>
              </a:rPr>
              <a:t>ENGINEERING MANAGER</a:t>
            </a:r>
          </a:p>
        </p:txBody>
      </p:sp>
      <p:sp>
        <p:nvSpPr>
          <p:cNvPr id="24586" name="Line 23"/>
          <p:cNvSpPr>
            <a:spLocks noChangeShapeType="1"/>
          </p:cNvSpPr>
          <p:nvPr/>
        </p:nvSpPr>
        <p:spPr bwMode="auto">
          <a:xfrm flipH="1">
            <a:off x="2514600" y="3352800"/>
            <a:ext cx="914400" cy="457200"/>
          </a:xfrm>
          <a:prstGeom prst="line">
            <a:avLst/>
          </a:prstGeom>
          <a:noFill/>
          <a:ln w="12700">
            <a:solidFill>
              <a:schemeClr val="tx1"/>
            </a:solidFill>
            <a:round/>
            <a:headEnd/>
            <a:tailEnd/>
          </a:ln>
        </p:spPr>
        <p:txBody>
          <a:bodyPr wrap="none" anchor="ctr"/>
          <a:lstStyle/>
          <a:p>
            <a:endParaRPr lang="en-US"/>
          </a:p>
        </p:txBody>
      </p:sp>
      <p:sp>
        <p:nvSpPr>
          <p:cNvPr id="24587" name="Line 24"/>
          <p:cNvSpPr>
            <a:spLocks noChangeShapeType="1"/>
          </p:cNvSpPr>
          <p:nvPr/>
        </p:nvSpPr>
        <p:spPr bwMode="auto">
          <a:xfrm>
            <a:off x="3429000" y="3352800"/>
            <a:ext cx="838200" cy="457200"/>
          </a:xfrm>
          <a:prstGeom prst="line">
            <a:avLst/>
          </a:prstGeom>
          <a:noFill/>
          <a:ln w="12700">
            <a:solidFill>
              <a:schemeClr val="tx1"/>
            </a:solidFill>
            <a:round/>
            <a:headEnd/>
            <a:tailEnd/>
          </a:ln>
        </p:spPr>
        <p:txBody>
          <a:bodyPr wrap="none" anchor="ctr"/>
          <a:lstStyle/>
          <a:p>
            <a:endParaRPr lang="en-US"/>
          </a:p>
        </p:txBody>
      </p:sp>
      <p:sp>
        <p:nvSpPr>
          <p:cNvPr id="24588" name="Line 25"/>
          <p:cNvSpPr>
            <a:spLocks noChangeShapeType="1"/>
          </p:cNvSpPr>
          <p:nvPr/>
        </p:nvSpPr>
        <p:spPr bwMode="auto">
          <a:xfrm>
            <a:off x="4953000" y="4191000"/>
            <a:ext cx="838200" cy="762000"/>
          </a:xfrm>
          <a:prstGeom prst="line">
            <a:avLst/>
          </a:prstGeom>
          <a:noFill/>
          <a:ln w="12700">
            <a:solidFill>
              <a:schemeClr val="tx1"/>
            </a:solidFill>
            <a:round/>
            <a:headEnd/>
            <a:tailEnd/>
          </a:ln>
        </p:spPr>
        <p:txBody>
          <a:bodyPr wrap="none" anchor="ctr"/>
          <a:lstStyle/>
          <a:p>
            <a:endParaRPr lang="en-US"/>
          </a:p>
        </p:txBody>
      </p:sp>
      <p:sp>
        <p:nvSpPr>
          <p:cNvPr id="24589" name="Oval 26"/>
          <p:cNvSpPr>
            <a:spLocks noChangeArrowheads="1"/>
          </p:cNvSpPr>
          <p:nvPr/>
        </p:nvSpPr>
        <p:spPr bwMode="auto">
          <a:xfrm>
            <a:off x="3276600" y="3200400"/>
            <a:ext cx="381000" cy="3810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4590" name="Line 27"/>
          <p:cNvSpPr>
            <a:spLocks noChangeShapeType="1"/>
          </p:cNvSpPr>
          <p:nvPr/>
        </p:nvSpPr>
        <p:spPr bwMode="auto">
          <a:xfrm>
            <a:off x="3429000" y="3048000"/>
            <a:ext cx="0" cy="152400"/>
          </a:xfrm>
          <a:prstGeom prst="line">
            <a:avLst/>
          </a:prstGeom>
          <a:noFill/>
          <a:ln w="12700">
            <a:solidFill>
              <a:schemeClr val="tx1"/>
            </a:solidFill>
            <a:round/>
            <a:headEnd/>
            <a:tailEnd/>
          </a:ln>
        </p:spPr>
        <p:txBody>
          <a:bodyPr wrap="none" anchor="ctr"/>
          <a:lstStyle/>
          <a:p>
            <a:endParaRPr lang="en-US"/>
          </a:p>
        </p:txBody>
      </p:sp>
      <p:sp>
        <p:nvSpPr>
          <p:cNvPr id="24591" name="Rectangle 28"/>
          <p:cNvSpPr>
            <a:spLocks noChangeArrowheads="1"/>
          </p:cNvSpPr>
          <p:nvPr/>
        </p:nvSpPr>
        <p:spPr bwMode="auto">
          <a:xfrm>
            <a:off x="6096000" y="3810000"/>
            <a:ext cx="1524000" cy="381000"/>
          </a:xfrm>
          <a:prstGeom prst="rect">
            <a:avLst/>
          </a:prstGeom>
          <a:solidFill>
            <a:schemeClr val="tx1"/>
          </a:solidFill>
          <a:ln w="12700">
            <a:solidFill>
              <a:schemeClr val="tx1"/>
            </a:solidFill>
            <a:miter lim="800000"/>
            <a:headEnd/>
            <a:tailEnd/>
          </a:ln>
        </p:spPr>
        <p:txBody>
          <a:bodyPr wrap="none" anchor="ctr"/>
          <a:lstStyle/>
          <a:p>
            <a:pPr algn="ctr"/>
            <a:r>
              <a:rPr lang="en-US" sz="2000">
                <a:solidFill>
                  <a:schemeClr val="bg2"/>
                </a:solidFill>
                <a:latin typeface="Book Antiqua" pitchFamily="18" charset="0"/>
              </a:rPr>
              <a:t>MANAGER</a:t>
            </a:r>
          </a:p>
        </p:txBody>
      </p:sp>
      <p:sp>
        <p:nvSpPr>
          <p:cNvPr id="24592" name="Line 29"/>
          <p:cNvSpPr>
            <a:spLocks noChangeShapeType="1"/>
          </p:cNvSpPr>
          <p:nvPr/>
        </p:nvSpPr>
        <p:spPr bwMode="auto">
          <a:xfrm flipV="1">
            <a:off x="6172200" y="4191000"/>
            <a:ext cx="609600" cy="762000"/>
          </a:xfrm>
          <a:prstGeom prst="line">
            <a:avLst/>
          </a:prstGeom>
          <a:noFill/>
          <a:ln w="12700">
            <a:solidFill>
              <a:schemeClr val="tx1"/>
            </a:solidFill>
            <a:round/>
            <a:headEnd/>
            <a:tailEnd/>
          </a:ln>
        </p:spPr>
        <p:txBody>
          <a:bodyPr wrap="none" anchor="ctr"/>
          <a:lstStyle/>
          <a:p>
            <a:endParaRPr lang="en-US"/>
          </a:p>
        </p:txBody>
      </p:sp>
      <p:sp>
        <p:nvSpPr>
          <p:cNvPr id="24593" name="Line 30"/>
          <p:cNvSpPr>
            <a:spLocks noChangeShapeType="1"/>
          </p:cNvSpPr>
          <p:nvPr/>
        </p:nvSpPr>
        <p:spPr bwMode="auto">
          <a:xfrm>
            <a:off x="4114800" y="3048000"/>
            <a:ext cx="2362200" cy="762000"/>
          </a:xfrm>
          <a:prstGeom prst="line">
            <a:avLst/>
          </a:prstGeom>
          <a:noFill/>
          <a:ln w="12700">
            <a:solidFill>
              <a:schemeClr val="tx1"/>
            </a:solidFill>
            <a:round/>
            <a:headEnd/>
            <a:tailEnd/>
          </a:ln>
        </p:spPr>
        <p:txBody>
          <a:bodyPr wrap="none" anchor="ctr"/>
          <a:lstStyle/>
          <a:p>
            <a:endParaRPr lang="en-US"/>
          </a:p>
        </p:txBody>
      </p:sp>
      <p:sp>
        <p:nvSpPr>
          <p:cNvPr id="24594" name="Text Box 31"/>
          <p:cNvSpPr txBox="1">
            <a:spLocks noChangeArrowheads="1"/>
          </p:cNvSpPr>
          <p:nvPr/>
        </p:nvSpPr>
        <p:spPr bwMode="auto">
          <a:xfrm>
            <a:off x="6705600" y="1752600"/>
            <a:ext cx="1970856" cy="1938992"/>
          </a:xfrm>
          <a:prstGeom prst="rect">
            <a:avLst/>
          </a:prstGeom>
          <a:noFill/>
          <a:ln w="9525">
            <a:noFill/>
            <a:miter lim="800000"/>
            <a:headEnd/>
            <a:tailEnd/>
          </a:ln>
        </p:spPr>
        <p:txBody>
          <a:bodyPr wrap="square">
            <a:spAutoFit/>
          </a:bodyPr>
          <a:lstStyle/>
          <a:p>
            <a:pPr>
              <a:spcBef>
                <a:spcPct val="50000"/>
              </a:spcBef>
            </a:pPr>
            <a:r>
              <a:rPr lang="en-US" sz="2000" dirty="0"/>
              <a:t>ENGINEERING MANAGER (shared subclass) is a MANGER and </a:t>
            </a:r>
            <a:r>
              <a:rPr lang="en-US" sz="2000" dirty="0" smtClean="0"/>
              <a:t>an </a:t>
            </a:r>
            <a:r>
              <a:rPr lang="en-US" sz="2000" dirty="0"/>
              <a:t>ENGINEER</a:t>
            </a:r>
          </a:p>
        </p:txBody>
      </p:sp>
      <p:sp>
        <p:nvSpPr>
          <p:cNvPr id="24595" name="Text Box 32"/>
          <p:cNvSpPr txBox="1">
            <a:spLocks noChangeArrowheads="1"/>
          </p:cNvSpPr>
          <p:nvPr/>
        </p:nvSpPr>
        <p:spPr bwMode="auto">
          <a:xfrm rot="3970128">
            <a:off x="2781300" y="3314700"/>
            <a:ext cx="381000" cy="457200"/>
          </a:xfrm>
          <a:prstGeom prst="rect">
            <a:avLst/>
          </a:prstGeom>
          <a:noFill/>
          <a:ln w="9525">
            <a:noFill/>
            <a:miter lim="800000"/>
            <a:headEnd/>
            <a:tailEnd/>
          </a:ln>
        </p:spPr>
        <p:txBody>
          <a:bodyPr>
            <a:spAutoFit/>
          </a:bodyPr>
          <a:lstStyle/>
          <a:p>
            <a:pPr algn="ctr">
              <a:spcBef>
                <a:spcPct val="50000"/>
              </a:spcBef>
            </a:pPr>
            <a:r>
              <a:rPr lang="en-US"/>
              <a:t>U</a:t>
            </a:r>
          </a:p>
        </p:txBody>
      </p:sp>
      <p:sp>
        <p:nvSpPr>
          <p:cNvPr id="24596" name="Text Box 33"/>
          <p:cNvSpPr txBox="1">
            <a:spLocks noChangeArrowheads="1"/>
          </p:cNvSpPr>
          <p:nvPr/>
        </p:nvSpPr>
        <p:spPr bwMode="auto">
          <a:xfrm rot="2541803">
            <a:off x="6248400" y="4343400"/>
            <a:ext cx="381000" cy="457200"/>
          </a:xfrm>
          <a:prstGeom prst="rect">
            <a:avLst/>
          </a:prstGeom>
          <a:noFill/>
          <a:ln w="9525">
            <a:noFill/>
            <a:miter lim="800000"/>
            <a:headEnd/>
            <a:tailEnd/>
          </a:ln>
        </p:spPr>
        <p:txBody>
          <a:bodyPr>
            <a:spAutoFit/>
          </a:bodyPr>
          <a:lstStyle/>
          <a:p>
            <a:pPr algn="ctr">
              <a:spcBef>
                <a:spcPct val="50000"/>
              </a:spcBef>
            </a:pPr>
            <a:r>
              <a:rPr lang="en-US"/>
              <a:t>U</a:t>
            </a:r>
          </a:p>
        </p:txBody>
      </p:sp>
      <p:sp>
        <p:nvSpPr>
          <p:cNvPr id="24597" name="Text Box 34"/>
          <p:cNvSpPr txBox="1">
            <a:spLocks noChangeArrowheads="1"/>
          </p:cNvSpPr>
          <p:nvPr/>
        </p:nvSpPr>
        <p:spPr bwMode="auto">
          <a:xfrm rot="-3961873">
            <a:off x="5257800" y="3276600"/>
            <a:ext cx="381000" cy="457200"/>
          </a:xfrm>
          <a:prstGeom prst="rect">
            <a:avLst/>
          </a:prstGeom>
          <a:noFill/>
          <a:ln w="9525">
            <a:noFill/>
            <a:miter lim="800000"/>
            <a:headEnd/>
            <a:tailEnd/>
          </a:ln>
        </p:spPr>
        <p:txBody>
          <a:bodyPr>
            <a:spAutoFit/>
          </a:bodyPr>
          <a:lstStyle/>
          <a:p>
            <a:pPr algn="ctr">
              <a:spcBef>
                <a:spcPct val="50000"/>
              </a:spcBef>
            </a:pPr>
            <a:r>
              <a:rPr lang="en-US"/>
              <a:t>U</a:t>
            </a:r>
          </a:p>
        </p:txBody>
      </p:sp>
      <p:sp>
        <p:nvSpPr>
          <p:cNvPr id="24598" name="Text Box 35"/>
          <p:cNvSpPr txBox="1">
            <a:spLocks noChangeArrowheads="1"/>
          </p:cNvSpPr>
          <p:nvPr/>
        </p:nvSpPr>
        <p:spPr bwMode="auto">
          <a:xfrm rot="-2970487">
            <a:off x="5181600" y="4343400"/>
            <a:ext cx="381000" cy="457200"/>
          </a:xfrm>
          <a:prstGeom prst="rect">
            <a:avLst/>
          </a:prstGeom>
          <a:noFill/>
          <a:ln w="9525">
            <a:noFill/>
            <a:miter lim="800000"/>
            <a:headEnd/>
            <a:tailEnd/>
          </a:ln>
        </p:spPr>
        <p:txBody>
          <a:bodyPr>
            <a:spAutoFit/>
          </a:bodyPr>
          <a:lstStyle/>
          <a:p>
            <a:pPr algn="ctr">
              <a:spcBef>
                <a:spcPct val="50000"/>
              </a:spcBef>
            </a:pPr>
            <a:r>
              <a:rPr lang="en-US"/>
              <a:t>U</a:t>
            </a:r>
          </a:p>
        </p:txBody>
      </p:sp>
      <p:sp>
        <p:nvSpPr>
          <p:cNvPr id="24599" name="Text Box 36"/>
          <p:cNvSpPr txBox="1">
            <a:spLocks noChangeArrowheads="1"/>
          </p:cNvSpPr>
          <p:nvPr/>
        </p:nvSpPr>
        <p:spPr bwMode="auto">
          <a:xfrm rot="-3572050">
            <a:off x="3810000" y="3429000"/>
            <a:ext cx="381000" cy="457200"/>
          </a:xfrm>
          <a:prstGeom prst="rect">
            <a:avLst/>
          </a:prstGeom>
          <a:noFill/>
          <a:ln w="9525">
            <a:noFill/>
            <a:miter lim="800000"/>
            <a:headEnd/>
            <a:tailEnd/>
          </a:ln>
        </p:spPr>
        <p:txBody>
          <a:bodyPr>
            <a:spAutoFit/>
          </a:bodyPr>
          <a:lstStyle/>
          <a:p>
            <a:pPr algn="ctr">
              <a:spcBef>
                <a:spcPct val="50000"/>
              </a:spcBef>
            </a:pPr>
            <a:r>
              <a:rPr lang="en-US"/>
              <a:t>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81000" y="304800"/>
            <a:ext cx="7629525" cy="57531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8013" cy="1143000"/>
          </a:xfrm>
        </p:spPr>
        <p:txBody>
          <a:bodyPr>
            <a:normAutofit/>
          </a:bodyPr>
          <a:lstStyle/>
          <a:p>
            <a:r>
              <a:rPr lang="en-US" sz="3200" dirty="0" smtClean="0"/>
              <a:t>A Sample UNIVERSITY EER Schema, Design Choices, and Formal Definitions</a:t>
            </a:r>
          </a:p>
        </p:txBody>
      </p:sp>
      <p:sp>
        <p:nvSpPr>
          <p:cNvPr id="25603" name="Content Placeholder 2"/>
          <p:cNvSpPr>
            <a:spLocks noGrp="1"/>
          </p:cNvSpPr>
          <p:nvPr>
            <p:ph idx="1"/>
          </p:nvPr>
        </p:nvSpPr>
        <p:spPr>
          <a:xfrm>
            <a:off x="457200" y="2133600"/>
            <a:ext cx="8228013" cy="3843338"/>
          </a:xfrm>
        </p:spPr>
        <p:txBody>
          <a:bodyPr/>
          <a:lstStyle/>
          <a:p>
            <a:r>
              <a:rPr lang="en-US" smtClean="0"/>
              <a:t>The UNIVERSITY Database Example</a:t>
            </a:r>
          </a:p>
          <a:p>
            <a:pPr lvl="1"/>
            <a:r>
              <a:rPr lang="en-US" smtClean="0"/>
              <a:t>UNIVERSITY database </a:t>
            </a:r>
          </a:p>
          <a:p>
            <a:pPr lvl="2"/>
            <a:r>
              <a:rPr lang="en-US" smtClean="0"/>
              <a:t>Students and their majors</a:t>
            </a:r>
          </a:p>
          <a:p>
            <a:pPr lvl="2"/>
            <a:r>
              <a:rPr lang="en-US" smtClean="0"/>
              <a:t>Transcripts, and registration </a:t>
            </a:r>
          </a:p>
          <a:p>
            <a:pPr lvl="2"/>
            <a:r>
              <a:rPr lang="en-US" smtClean="0"/>
              <a:t>University’s course offerings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752600" y="228600"/>
            <a:ext cx="5343525" cy="6248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457200"/>
            <a:ext cx="8686800" cy="1371600"/>
          </a:xfrm>
        </p:spPr>
        <p:txBody>
          <a:bodyPr/>
          <a:lstStyle/>
          <a:p>
            <a:pPr eaLnBrk="1" hangingPunct="1"/>
            <a:r>
              <a:rPr lang="en-GB" sz="3200" dirty="0" smtClean="0"/>
              <a:t>Example: A </a:t>
            </a:r>
            <a:r>
              <a:rPr lang="en-GB" sz="3200" dirty="0" smtClean="0"/>
              <a:t>taxi company needs to model their activities</a:t>
            </a:r>
          </a:p>
        </p:txBody>
      </p:sp>
      <p:sp>
        <p:nvSpPr>
          <p:cNvPr id="34820" name="Rectangle 3"/>
          <p:cNvSpPr>
            <a:spLocks noGrp="1" noChangeArrowheads="1"/>
          </p:cNvSpPr>
          <p:nvPr>
            <p:ph idx="1"/>
          </p:nvPr>
        </p:nvSpPr>
        <p:spPr>
          <a:xfrm>
            <a:off x="457200" y="1981200"/>
            <a:ext cx="8229600" cy="4471988"/>
          </a:xfrm>
        </p:spPr>
        <p:txBody>
          <a:bodyPr/>
          <a:lstStyle/>
          <a:p>
            <a:pPr marL="0" indent="0" eaLnBrk="1" hangingPunct="1">
              <a:lnSpc>
                <a:spcPct val="80000"/>
              </a:lnSpc>
              <a:spcBef>
                <a:spcPct val="35000"/>
              </a:spcBef>
              <a:buFont typeface="Wingdings" pitchFamily="2" charset="2"/>
              <a:buNone/>
            </a:pPr>
            <a:r>
              <a:rPr lang="en-GB" sz="2400" dirty="0" smtClean="0"/>
              <a:t>There are two types of employees in the company: drivers and operators. For drivers it is interesting to know the date of issue and type of the driving license, and the date of issue of the taxi driver’s certificate. For all employees it is interesting to know their personal number, address and the available phone numbers. </a:t>
            </a:r>
          </a:p>
          <a:p>
            <a:pPr marL="0" indent="0" eaLnBrk="1" hangingPunct="1">
              <a:lnSpc>
                <a:spcPct val="80000"/>
              </a:lnSpc>
              <a:spcBef>
                <a:spcPct val="35000"/>
              </a:spcBef>
              <a:buFont typeface="Wingdings" pitchFamily="2" charset="2"/>
              <a:buNone/>
            </a:pPr>
            <a:r>
              <a:rPr lang="en-GB" sz="2400" dirty="0" smtClean="0"/>
              <a:t>The company owns a number of cars. For each car there is a need to know its type, year of manufacturing, number of places in the car and date of the last service.</a:t>
            </a:r>
          </a:p>
          <a:p>
            <a:pPr marL="0" indent="0" eaLnBrk="1" hangingPunct="1">
              <a:lnSpc>
                <a:spcPct val="80000"/>
              </a:lnSpc>
              <a:spcBef>
                <a:spcPct val="35000"/>
              </a:spcBef>
              <a:buFont typeface="Wingdings" pitchFamily="2" charset="2"/>
              <a:buNone/>
            </a:pPr>
            <a:r>
              <a:rPr lang="en-GB" sz="2400" dirty="0" smtClean="0"/>
              <a:t>The company wants to have a record of car trips (</a:t>
            </a:r>
            <a:r>
              <a:rPr lang="en-GB" sz="2400" dirty="0" err="1" smtClean="0"/>
              <a:t>körningar</a:t>
            </a:r>
            <a:r>
              <a:rPr lang="en-GB" sz="2400" dirty="0" smtClean="0"/>
              <a:t>). A taxi may be picked on a street or ordered though an operator who assigns the order to a certain driver and a car. Departure and destination addresses together with times should also be recorded.</a:t>
            </a:r>
          </a:p>
        </p:txBody>
      </p:sp>
      <p:sp>
        <p:nvSpPr>
          <p:cNvPr id="34818" name="Footer Placeholder 3"/>
          <p:cNvSpPr>
            <a:spLocks noGrp="1"/>
          </p:cNvSpPr>
          <p:nvPr>
            <p:ph type="ftr" sz="quarter" idx="11"/>
          </p:nvPr>
        </p:nvSpPr>
        <p:spPr>
          <a:noFill/>
        </p:spPr>
        <p:txBody>
          <a:bodyPr/>
          <a:lstStyle/>
          <a:p>
            <a:fld id="{7A21252C-7E73-4B61-83A5-4007CCA7958F}" type="slidenum">
              <a:rPr lang="zh-CN" altLang="en-US"/>
              <a:pPr/>
              <a:t>48</a:t>
            </a:fld>
            <a:endParaRPr lang="en-US" altLang="zh-C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1"/>
          </p:nvPr>
        </p:nvSpPr>
        <p:spPr>
          <a:noFill/>
        </p:spPr>
        <p:txBody>
          <a:bodyPr/>
          <a:lstStyle/>
          <a:p>
            <a:fld id="{FFC35CEC-8ECC-4CB2-A096-FD0884339AB7}" type="slidenum">
              <a:rPr lang="zh-CN" altLang="en-US"/>
              <a:pPr/>
              <a:t>49</a:t>
            </a:fld>
            <a:endParaRPr lang="en-US" altLang="zh-CN"/>
          </a:p>
        </p:txBody>
      </p:sp>
      <p:sp>
        <p:nvSpPr>
          <p:cNvPr id="35843" name="Oval 79"/>
          <p:cNvSpPr>
            <a:spLocks noChangeArrowheads="1"/>
          </p:cNvSpPr>
          <p:nvPr/>
        </p:nvSpPr>
        <p:spPr bwMode="auto">
          <a:xfrm>
            <a:off x="827088" y="3200400"/>
            <a:ext cx="1687512" cy="373063"/>
          </a:xfrm>
          <a:prstGeom prst="ellipse">
            <a:avLst/>
          </a:prstGeom>
          <a:noFill/>
          <a:ln w="9525">
            <a:solidFill>
              <a:schemeClr val="tx1"/>
            </a:solidFill>
            <a:round/>
            <a:headEnd/>
            <a:tailEnd/>
          </a:ln>
        </p:spPr>
        <p:txBody>
          <a:bodyPr wrap="none" anchor="ctr"/>
          <a:lstStyle/>
          <a:p>
            <a:pPr algn="ctr"/>
            <a:r>
              <a:rPr lang="en-GB" sz="1400"/>
              <a:t>DrivingLicenseType</a:t>
            </a:r>
          </a:p>
        </p:txBody>
      </p:sp>
      <p:sp>
        <p:nvSpPr>
          <p:cNvPr id="35844" name="Oval 77"/>
          <p:cNvSpPr>
            <a:spLocks noChangeArrowheads="1"/>
          </p:cNvSpPr>
          <p:nvPr/>
        </p:nvSpPr>
        <p:spPr bwMode="auto">
          <a:xfrm>
            <a:off x="755650" y="2590800"/>
            <a:ext cx="1758950" cy="333375"/>
          </a:xfrm>
          <a:prstGeom prst="ellipse">
            <a:avLst/>
          </a:prstGeom>
          <a:noFill/>
          <a:ln w="9525">
            <a:solidFill>
              <a:schemeClr val="tx1"/>
            </a:solidFill>
            <a:round/>
            <a:headEnd/>
            <a:tailEnd/>
          </a:ln>
        </p:spPr>
        <p:txBody>
          <a:bodyPr wrap="none" anchor="ctr"/>
          <a:lstStyle/>
          <a:p>
            <a:pPr algn="ctr"/>
            <a:r>
              <a:rPr lang="en-GB" sz="1400"/>
              <a:t>DrivingLicenseDate</a:t>
            </a:r>
          </a:p>
        </p:txBody>
      </p:sp>
      <p:cxnSp>
        <p:nvCxnSpPr>
          <p:cNvPr id="35845" name="AutoShape 34"/>
          <p:cNvCxnSpPr>
            <a:cxnSpLocks noChangeShapeType="1"/>
            <a:stCxn id="35865" idx="3"/>
            <a:endCxn id="35854" idx="0"/>
          </p:cNvCxnSpPr>
          <p:nvPr/>
        </p:nvCxnSpPr>
        <p:spPr bwMode="auto">
          <a:xfrm flipH="1">
            <a:off x="4457700" y="1282700"/>
            <a:ext cx="909638" cy="165100"/>
          </a:xfrm>
          <a:prstGeom prst="straightConnector1">
            <a:avLst/>
          </a:prstGeom>
          <a:noFill/>
          <a:ln w="9525">
            <a:solidFill>
              <a:schemeClr val="tx1"/>
            </a:solidFill>
            <a:round/>
            <a:headEnd/>
            <a:tailEnd/>
          </a:ln>
        </p:spPr>
      </p:cxnSp>
      <p:sp>
        <p:nvSpPr>
          <p:cNvPr id="35846" name="Oval 76"/>
          <p:cNvSpPr>
            <a:spLocks noChangeArrowheads="1"/>
          </p:cNvSpPr>
          <p:nvPr/>
        </p:nvSpPr>
        <p:spPr bwMode="auto">
          <a:xfrm>
            <a:off x="5154613" y="876300"/>
            <a:ext cx="1233487" cy="511175"/>
          </a:xfrm>
          <a:prstGeom prst="ellipse">
            <a:avLst/>
          </a:prstGeom>
          <a:solidFill>
            <a:schemeClr val="bg1"/>
          </a:solidFill>
          <a:ln w="9525">
            <a:solidFill>
              <a:schemeClr val="tx1"/>
            </a:solidFill>
            <a:round/>
            <a:headEnd/>
            <a:tailEnd/>
          </a:ln>
        </p:spPr>
        <p:txBody>
          <a:bodyPr wrap="none" anchor="ctr"/>
          <a:lstStyle/>
          <a:p>
            <a:endParaRPr lang="sv-SE"/>
          </a:p>
        </p:txBody>
      </p:sp>
      <p:cxnSp>
        <p:nvCxnSpPr>
          <p:cNvPr id="35847" name="AutoShape 41"/>
          <p:cNvCxnSpPr>
            <a:cxnSpLocks noChangeShapeType="1"/>
            <a:stCxn id="35879" idx="6"/>
            <a:endCxn id="35911" idx="1"/>
          </p:cNvCxnSpPr>
          <p:nvPr/>
        </p:nvCxnSpPr>
        <p:spPr bwMode="auto">
          <a:xfrm flipV="1">
            <a:off x="1827213" y="4762500"/>
            <a:ext cx="1906587" cy="403225"/>
          </a:xfrm>
          <a:prstGeom prst="straightConnector1">
            <a:avLst/>
          </a:prstGeom>
          <a:noFill/>
          <a:ln w="9525">
            <a:solidFill>
              <a:schemeClr val="tx1"/>
            </a:solidFill>
            <a:round/>
            <a:headEnd/>
            <a:tailEnd/>
          </a:ln>
        </p:spPr>
      </p:cxnSp>
      <p:cxnSp>
        <p:nvCxnSpPr>
          <p:cNvPr id="35848" name="AutoShape 42"/>
          <p:cNvCxnSpPr>
            <a:cxnSpLocks noChangeShapeType="1"/>
            <a:stCxn id="35880" idx="6"/>
            <a:endCxn id="35911" idx="1"/>
          </p:cNvCxnSpPr>
          <p:nvPr/>
        </p:nvCxnSpPr>
        <p:spPr bwMode="auto">
          <a:xfrm>
            <a:off x="2286000" y="4757738"/>
            <a:ext cx="1447800" cy="4762"/>
          </a:xfrm>
          <a:prstGeom prst="straightConnector1">
            <a:avLst/>
          </a:prstGeom>
          <a:noFill/>
          <a:ln w="9525">
            <a:solidFill>
              <a:schemeClr val="tx1"/>
            </a:solidFill>
            <a:round/>
            <a:headEnd/>
            <a:tailEnd/>
          </a:ln>
        </p:spPr>
      </p:cxnSp>
      <p:cxnSp>
        <p:nvCxnSpPr>
          <p:cNvPr id="35849" name="AutoShape 43"/>
          <p:cNvCxnSpPr>
            <a:cxnSpLocks noChangeShapeType="1"/>
            <a:stCxn id="35871" idx="4"/>
            <a:endCxn id="35857" idx="0"/>
          </p:cNvCxnSpPr>
          <p:nvPr/>
        </p:nvCxnSpPr>
        <p:spPr bwMode="auto">
          <a:xfrm>
            <a:off x="6743700" y="5029200"/>
            <a:ext cx="457200" cy="495300"/>
          </a:xfrm>
          <a:prstGeom prst="straightConnector1">
            <a:avLst/>
          </a:prstGeom>
          <a:noFill/>
          <a:ln w="9525">
            <a:solidFill>
              <a:schemeClr val="tx1"/>
            </a:solidFill>
            <a:round/>
            <a:headEnd/>
            <a:tailEnd/>
          </a:ln>
        </p:spPr>
      </p:cxnSp>
      <p:cxnSp>
        <p:nvCxnSpPr>
          <p:cNvPr id="35850" name="AutoShape 44"/>
          <p:cNvCxnSpPr>
            <a:cxnSpLocks noChangeShapeType="1"/>
            <a:stCxn id="35872" idx="4"/>
            <a:endCxn id="35857" idx="0"/>
          </p:cNvCxnSpPr>
          <p:nvPr/>
        </p:nvCxnSpPr>
        <p:spPr bwMode="auto">
          <a:xfrm>
            <a:off x="6972300" y="4572000"/>
            <a:ext cx="228600" cy="952500"/>
          </a:xfrm>
          <a:prstGeom prst="straightConnector1">
            <a:avLst/>
          </a:prstGeom>
          <a:noFill/>
          <a:ln w="9525">
            <a:solidFill>
              <a:schemeClr val="tx1"/>
            </a:solidFill>
            <a:round/>
            <a:headEnd/>
            <a:tailEnd/>
          </a:ln>
        </p:spPr>
      </p:cxnSp>
      <p:cxnSp>
        <p:nvCxnSpPr>
          <p:cNvPr id="35851" name="AutoShape 45"/>
          <p:cNvCxnSpPr>
            <a:cxnSpLocks noChangeShapeType="1"/>
            <a:stCxn id="35873" idx="3"/>
            <a:endCxn id="35857" idx="0"/>
          </p:cNvCxnSpPr>
          <p:nvPr/>
        </p:nvCxnSpPr>
        <p:spPr bwMode="auto">
          <a:xfrm flipH="1">
            <a:off x="7200900" y="4822825"/>
            <a:ext cx="454025" cy="701675"/>
          </a:xfrm>
          <a:prstGeom prst="straightConnector1">
            <a:avLst/>
          </a:prstGeom>
          <a:noFill/>
          <a:ln w="9525">
            <a:solidFill>
              <a:schemeClr val="tx1"/>
            </a:solidFill>
            <a:round/>
            <a:headEnd/>
            <a:tailEnd/>
          </a:ln>
        </p:spPr>
      </p:cxnSp>
      <p:sp>
        <p:nvSpPr>
          <p:cNvPr id="35852" name="Line 55"/>
          <p:cNvSpPr>
            <a:spLocks noChangeShapeType="1"/>
          </p:cNvSpPr>
          <p:nvPr/>
        </p:nvSpPr>
        <p:spPr bwMode="auto">
          <a:xfrm>
            <a:off x="3492500" y="4005263"/>
            <a:ext cx="792163" cy="503237"/>
          </a:xfrm>
          <a:prstGeom prst="line">
            <a:avLst/>
          </a:prstGeom>
          <a:noFill/>
          <a:ln w="9525">
            <a:solidFill>
              <a:schemeClr val="tx1"/>
            </a:solidFill>
            <a:round/>
            <a:headEnd/>
            <a:tailEnd/>
          </a:ln>
        </p:spPr>
        <p:txBody>
          <a:bodyPr/>
          <a:lstStyle/>
          <a:p>
            <a:endParaRPr lang="en-US"/>
          </a:p>
        </p:txBody>
      </p:sp>
      <p:sp>
        <p:nvSpPr>
          <p:cNvPr id="35853" name="Line 54"/>
          <p:cNvSpPr>
            <a:spLocks noChangeShapeType="1"/>
          </p:cNvSpPr>
          <p:nvPr/>
        </p:nvSpPr>
        <p:spPr bwMode="auto">
          <a:xfrm>
            <a:off x="4427538" y="4941888"/>
            <a:ext cx="73025" cy="863600"/>
          </a:xfrm>
          <a:prstGeom prst="line">
            <a:avLst/>
          </a:prstGeom>
          <a:noFill/>
          <a:ln w="9525">
            <a:solidFill>
              <a:schemeClr val="tx1"/>
            </a:solidFill>
            <a:round/>
            <a:headEnd/>
            <a:tailEnd/>
          </a:ln>
        </p:spPr>
        <p:txBody>
          <a:bodyPr/>
          <a:lstStyle/>
          <a:p>
            <a:endParaRPr lang="en-US"/>
          </a:p>
        </p:txBody>
      </p:sp>
      <p:sp>
        <p:nvSpPr>
          <p:cNvPr id="35854" name="Rectangle 2"/>
          <p:cNvSpPr>
            <a:spLocks noChangeArrowheads="1"/>
          </p:cNvSpPr>
          <p:nvPr/>
        </p:nvSpPr>
        <p:spPr bwMode="auto">
          <a:xfrm>
            <a:off x="3733800" y="14478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Employee</a:t>
            </a:r>
          </a:p>
        </p:txBody>
      </p:sp>
      <p:sp>
        <p:nvSpPr>
          <p:cNvPr id="35855" name="Rectangle 3"/>
          <p:cNvSpPr>
            <a:spLocks noChangeArrowheads="1"/>
          </p:cNvSpPr>
          <p:nvPr/>
        </p:nvSpPr>
        <p:spPr bwMode="auto">
          <a:xfrm>
            <a:off x="2743200" y="25908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Driver</a:t>
            </a:r>
          </a:p>
        </p:txBody>
      </p:sp>
      <p:sp>
        <p:nvSpPr>
          <p:cNvPr id="35856" name="Rectangle 4"/>
          <p:cNvSpPr>
            <a:spLocks noChangeArrowheads="1"/>
          </p:cNvSpPr>
          <p:nvPr/>
        </p:nvSpPr>
        <p:spPr bwMode="auto">
          <a:xfrm>
            <a:off x="4572000" y="2590800"/>
            <a:ext cx="2087563" cy="533400"/>
          </a:xfrm>
          <a:prstGeom prst="rect">
            <a:avLst/>
          </a:prstGeom>
          <a:solidFill>
            <a:schemeClr val="accent1"/>
          </a:solidFill>
          <a:ln w="9525">
            <a:solidFill>
              <a:schemeClr val="tx1"/>
            </a:solidFill>
            <a:miter lim="800000"/>
            <a:headEnd/>
            <a:tailEnd/>
          </a:ln>
        </p:spPr>
        <p:txBody>
          <a:bodyPr wrap="none" anchor="ctr"/>
          <a:lstStyle/>
          <a:p>
            <a:pPr algn="ctr"/>
            <a:r>
              <a:rPr lang="en-GB"/>
              <a:t>Operator</a:t>
            </a:r>
          </a:p>
        </p:txBody>
      </p:sp>
      <p:sp>
        <p:nvSpPr>
          <p:cNvPr id="35857" name="Rectangle 5"/>
          <p:cNvSpPr>
            <a:spLocks noChangeArrowheads="1"/>
          </p:cNvSpPr>
          <p:nvPr/>
        </p:nvSpPr>
        <p:spPr bwMode="auto">
          <a:xfrm>
            <a:off x="6477000" y="55245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Car</a:t>
            </a:r>
          </a:p>
        </p:txBody>
      </p:sp>
      <p:sp>
        <p:nvSpPr>
          <p:cNvPr id="35858" name="AutoShape 8"/>
          <p:cNvSpPr>
            <a:spLocks noChangeArrowheads="1"/>
          </p:cNvSpPr>
          <p:nvPr/>
        </p:nvSpPr>
        <p:spPr bwMode="auto">
          <a:xfrm>
            <a:off x="5219700" y="3500438"/>
            <a:ext cx="838200"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assign</a:t>
            </a:r>
          </a:p>
        </p:txBody>
      </p:sp>
      <p:sp>
        <p:nvSpPr>
          <p:cNvPr id="35859" name="Oval 10"/>
          <p:cNvSpPr>
            <a:spLocks noChangeArrowheads="1"/>
          </p:cNvSpPr>
          <p:nvPr/>
        </p:nvSpPr>
        <p:spPr bwMode="auto">
          <a:xfrm>
            <a:off x="3886200" y="8382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PN</a:t>
            </a:r>
          </a:p>
        </p:txBody>
      </p:sp>
      <p:sp>
        <p:nvSpPr>
          <p:cNvPr id="35860" name="Oval 11"/>
          <p:cNvSpPr>
            <a:spLocks noChangeArrowheads="1"/>
          </p:cNvSpPr>
          <p:nvPr/>
        </p:nvSpPr>
        <p:spPr bwMode="auto">
          <a:xfrm>
            <a:off x="2514600" y="9144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Address</a:t>
            </a:r>
          </a:p>
        </p:txBody>
      </p:sp>
      <p:sp>
        <p:nvSpPr>
          <p:cNvPr id="35861" name="Oval 12"/>
          <p:cNvSpPr>
            <a:spLocks noChangeArrowheads="1"/>
          </p:cNvSpPr>
          <p:nvPr/>
        </p:nvSpPr>
        <p:spPr bwMode="auto">
          <a:xfrm>
            <a:off x="1371600" y="6858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Street</a:t>
            </a:r>
          </a:p>
        </p:txBody>
      </p:sp>
      <p:sp>
        <p:nvSpPr>
          <p:cNvPr id="35862" name="Oval 13"/>
          <p:cNvSpPr>
            <a:spLocks noChangeArrowheads="1"/>
          </p:cNvSpPr>
          <p:nvPr/>
        </p:nvSpPr>
        <p:spPr bwMode="auto">
          <a:xfrm>
            <a:off x="2438400" y="13716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Town</a:t>
            </a:r>
          </a:p>
        </p:txBody>
      </p:sp>
      <p:sp>
        <p:nvSpPr>
          <p:cNvPr id="35863" name="Oval 14"/>
          <p:cNvSpPr>
            <a:spLocks noChangeArrowheads="1"/>
          </p:cNvSpPr>
          <p:nvPr/>
        </p:nvSpPr>
        <p:spPr bwMode="auto">
          <a:xfrm>
            <a:off x="1295400" y="11430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PostNumber</a:t>
            </a:r>
          </a:p>
        </p:txBody>
      </p:sp>
      <p:sp>
        <p:nvSpPr>
          <p:cNvPr id="35864" name="Text Box 15"/>
          <p:cNvSpPr txBox="1">
            <a:spLocks noChangeArrowheads="1"/>
          </p:cNvSpPr>
          <p:nvPr/>
        </p:nvSpPr>
        <p:spPr bwMode="auto">
          <a:xfrm>
            <a:off x="5376863" y="985838"/>
            <a:ext cx="696912" cy="304800"/>
          </a:xfrm>
          <a:prstGeom prst="rect">
            <a:avLst/>
          </a:prstGeom>
          <a:noFill/>
          <a:ln w="9525">
            <a:noFill/>
            <a:miter lim="800000"/>
            <a:headEnd/>
            <a:tailEnd/>
          </a:ln>
        </p:spPr>
        <p:txBody>
          <a:bodyPr wrap="none">
            <a:spAutoFit/>
          </a:bodyPr>
          <a:lstStyle/>
          <a:p>
            <a:r>
              <a:rPr lang="sv-SE" sz="1400"/>
              <a:t>Phone</a:t>
            </a:r>
            <a:endParaRPr lang="en-US" altLang="zh-CN" sz="1400">
              <a:ea typeface="宋体" pitchFamily="2" charset="-122"/>
            </a:endParaRPr>
          </a:p>
        </p:txBody>
      </p:sp>
      <p:sp>
        <p:nvSpPr>
          <p:cNvPr id="35865" name="Oval 16"/>
          <p:cNvSpPr>
            <a:spLocks noChangeArrowheads="1"/>
          </p:cNvSpPr>
          <p:nvPr/>
        </p:nvSpPr>
        <p:spPr bwMode="auto">
          <a:xfrm>
            <a:off x="5203825" y="914400"/>
            <a:ext cx="1120775" cy="431800"/>
          </a:xfrm>
          <a:prstGeom prst="ellipse">
            <a:avLst/>
          </a:prstGeom>
          <a:noFill/>
          <a:ln w="9525">
            <a:solidFill>
              <a:schemeClr val="tx1"/>
            </a:solidFill>
            <a:round/>
            <a:headEnd/>
            <a:tailEnd/>
          </a:ln>
        </p:spPr>
        <p:txBody>
          <a:bodyPr wrap="none" anchor="ctr"/>
          <a:lstStyle/>
          <a:p>
            <a:endParaRPr lang="sv-SE"/>
          </a:p>
        </p:txBody>
      </p:sp>
      <p:sp>
        <p:nvSpPr>
          <p:cNvPr id="35866" name="Oval 17"/>
          <p:cNvSpPr>
            <a:spLocks noChangeArrowheads="1"/>
          </p:cNvSpPr>
          <p:nvPr/>
        </p:nvSpPr>
        <p:spPr bwMode="auto">
          <a:xfrm>
            <a:off x="4381500" y="2057400"/>
            <a:ext cx="152400" cy="152400"/>
          </a:xfrm>
          <a:prstGeom prst="ellipse">
            <a:avLst/>
          </a:prstGeom>
          <a:solidFill>
            <a:schemeClr val="bg1"/>
          </a:solidFill>
          <a:ln w="9525">
            <a:solidFill>
              <a:schemeClr val="tx1"/>
            </a:solidFill>
            <a:round/>
            <a:headEnd/>
            <a:tailEnd/>
          </a:ln>
        </p:spPr>
        <p:txBody>
          <a:bodyPr wrap="none" anchor="ctr"/>
          <a:lstStyle/>
          <a:p>
            <a:pPr algn="ctr"/>
            <a:r>
              <a:rPr lang="en-GB" sz="1400"/>
              <a:t>o</a:t>
            </a:r>
          </a:p>
        </p:txBody>
      </p:sp>
      <p:cxnSp>
        <p:nvCxnSpPr>
          <p:cNvPr id="35867" name="AutoShape 18"/>
          <p:cNvCxnSpPr>
            <a:cxnSpLocks noChangeShapeType="1"/>
            <a:stCxn id="35866" idx="4"/>
            <a:endCxn id="35856" idx="0"/>
          </p:cNvCxnSpPr>
          <p:nvPr/>
        </p:nvCxnSpPr>
        <p:spPr bwMode="auto">
          <a:xfrm>
            <a:off x="4457700" y="2209800"/>
            <a:ext cx="1158875" cy="381000"/>
          </a:xfrm>
          <a:prstGeom prst="straightConnector1">
            <a:avLst/>
          </a:prstGeom>
          <a:noFill/>
          <a:ln w="9525">
            <a:solidFill>
              <a:schemeClr val="tx1"/>
            </a:solidFill>
            <a:round/>
            <a:headEnd/>
            <a:tailEnd/>
          </a:ln>
        </p:spPr>
      </p:cxnSp>
      <p:cxnSp>
        <p:nvCxnSpPr>
          <p:cNvPr id="35868" name="AutoShape 19"/>
          <p:cNvCxnSpPr>
            <a:cxnSpLocks noChangeShapeType="1"/>
            <a:stCxn id="35866" idx="4"/>
            <a:endCxn id="35855" idx="0"/>
          </p:cNvCxnSpPr>
          <p:nvPr/>
        </p:nvCxnSpPr>
        <p:spPr bwMode="auto">
          <a:xfrm flipH="1">
            <a:off x="3467100" y="2209800"/>
            <a:ext cx="990600" cy="381000"/>
          </a:xfrm>
          <a:prstGeom prst="straightConnector1">
            <a:avLst/>
          </a:prstGeom>
          <a:noFill/>
          <a:ln w="9525">
            <a:solidFill>
              <a:schemeClr val="tx1"/>
            </a:solidFill>
            <a:round/>
            <a:headEnd/>
            <a:tailEnd/>
          </a:ln>
        </p:spPr>
      </p:cxnSp>
      <p:sp>
        <p:nvSpPr>
          <p:cNvPr id="35869" name="Text Box 20"/>
          <p:cNvSpPr txBox="1">
            <a:spLocks noChangeArrowheads="1"/>
          </p:cNvSpPr>
          <p:nvPr/>
        </p:nvSpPr>
        <p:spPr bwMode="auto">
          <a:xfrm rot="4098374">
            <a:off x="3833019" y="2201069"/>
            <a:ext cx="349250" cy="366712"/>
          </a:xfrm>
          <a:prstGeom prst="rect">
            <a:avLst/>
          </a:prstGeom>
          <a:noFill/>
          <a:ln w="9525">
            <a:noFill/>
            <a:miter lim="800000"/>
            <a:headEnd/>
            <a:tailEnd/>
          </a:ln>
        </p:spPr>
        <p:txBody>
          <a:bodyPr wrap="none">
            <a:spAutoFit/>
          </a:bodyPr>
          <a:lstStyle/>
          <a:p>
            <a:r>
              <a:rPr lang="en-GB"/>
              <a:t>U</a:t>
            </a:r>
          </a:p>
        </p:txBody>
      </p:sp>
      <p:sp>
        <p:nvSpPr>
          <p:cNvPr id="35870" name="Text Box 21"/>
          <p:cNvSpPr txBox="1">
            <a:spLocks noChangeArrowheads="1"/>
          </p:cNvSpPr>
          <p:nvPr/>
        </p:nvSpPr>
        <p:spPr bwMode="auto">
          <a:xfrm rot="-3999804">
            <a:off x="4733132" y="2201068"/>
            <a:ext cx="349250" cy="366713"/>
          </a:xfrm>
          <a:prstGeom prst="rect">
            <a:avLst/>
          </a:prstGeom>
          <a:noFill/>
          <a:ln w="9525">
            <a:noFill/>
            <a:miter lim="800000"/>
            <a:headEnd/>
            <a:tailEnd/>
          </a:ln>
        </p:spPr>
        <p:txBody>
          <a:bodyPr wrap="none">
            <a:spAutoFit/>
          </a:bodyPr>
          <a:lstStyle/>
          <a:p>
            <a:r>
              <a:rPr lang="en-GB"/>
              <a:t>U</a:t>
            </a:r>
          </a:p>
        </p:txBody>
      </p:sp>
      <p:sp>
        <p:nvSpPr>
          <p:cNvPr id="35871" name="Oval 22"/>
          <p:cNvSpPr>
            <a:spLocks noChangeArrowheads="1"/>
          </p:cNvSpPr>
          <p:nvPr/>
        </p:nvSpPr>
        <p:spPr bwMode="auto">
          <a:xfrm>
            <a:off x="6172200" y="47244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RegNumber</a:t>
            </a:r>
          </a:p>
        </p:txBody>
      </p:sp>
      <p:sp>
        <p:nvSpPr>
          <p:cNvPr id="35872" name="Oval 23"/>
          <p:cNvSpPr>
            <a:spLocks noChangeArrowheads="1"/>
          </p:cNvSpPr>
          <p:nvPr/>
        </p:nvSpPr>
        <p:spPr bwMode="auto">
          <a:xfrm>
            <a:off x="6400800" y="42672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Type</a:t>
            </a:r>
          </a:p>
        </p:txBody>
      </p:sp>
      <p:sp>
        <p:nvSpPr>
          <p:cNvPr id="35873" name="Oval 24"/>
          <p:cNvSpPr>
            <a:spLocks noChangeArrowheads="1"/>
          </p:cNvSpPr>
          <p:nvPr/>
        </p:nvSpPr>
        <p:spPr bwMode="auto">
          <a:xfrm>
            <a:off x="7467600" y="4508500"/>
            <a:ext cx="1281113" cy="368300"/>
          </a:xfrm>
          <a:prstGeom prst="ellipse">
            <a:avLst/>
          </a:prstGeom>
          <a:solidFill>
            <a:schemeClr val="bg1"/>
          </a:solidFill>
          <a:ln w="9525">
            <a:solidFill>
              <a:schemeClr val="tx1"/>
            </a:solidFill>
            <a:round/>
            <a:headEnd/>
            <a:tailEnd/>
          </a:ln>
        </p:spPr>
        <p:txBody>
          <a:bodyPr wrap="none" anchor="ctr"/>
          <a:lstStyle/>
          <a:p>
            <a:pPr algn="ctr"/>
            <a:r>
              <a:rPr lang="en-GB" sz="1400"/>
              <a:t>YearOfManuf</a:t>
            </a:r>
          </a:p>
        </p:txBody>
      </p:sp>
      <p:sp>
        <p:nvSpPr>
          <p:cNvPr id="35874" name="Oval 25"/>
          <p:cNvSpPr>
            <a:spLocks noChangeArrowheads="1"/>
          </p:cNvSpPr>
          <p:nvPr/>
        </p:nvSpPr>
        <p:spPr bwMode="auto">
          <a:xfrm>
            <a:off x="7391400" y="49530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ServiceDate</a:t>
            </a:r>
          </a:p>
        </p:txBody>
      </p:sp>
      <p:sp>
        <p:nvSpPr>
          <p:cNvPr id="35875" name="Oval 26"/>
          <p:cNvSpPr>
            <a:spLocks noChangeArrowheads="1"/>
          </p:cNvSpPr>
          <p:nvPr/>
        </p:nvSpPr>
        <p:spPr bwMode="auto">
          <a:xfrm>
            <a:off x="8001000" y="54102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Places</a:t>
            </a:r>
          </a:p>
        </p:txBody>
      </p:sp>
      <p:sp>
        <p:nvSpPr>
          <p:cNvPr id="35876" name="Oval 27"/>
          <p:cNvSpPr>
            <a:spLocks noChangeArrowheads="1"/>
          </p:cNvSpPr>
          <p:nvPr/>
        </p:nvSpPr>
        <p:spPr bwMode="auto">
          <a:xfrm>
            <a:off x="2195513" y="5589588"/>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ID</a:t>
            </a:r>
          </a:p>
        </p:txBody>
      </p:sp>
      <p:sp>
        <p:nvSpPr>
          <p:cNvPr id="35877" name="Oval 28"/>
          <p:cNvSpPr>
            <a:spLocks noChangeArrowheads="1"/>
          </p:cNvSpPr>
          <p:nvPr/>
        </p:nvSpPr>
        <p:spPr bwMode="auto">
          <a:xfrm>
            <a:off x="2051050" y="5157788"/>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DestTime</a:t>
            </a:r>
          </a:p>
        </p:txBody>
      </p:sp>
      <p:sp>
        <p:nvSpPr>
          <p:cNvPr id="35878" name="Oval 29"/>
          <p:cNvSpPr>
            <a:spLocks noChangeArrowheads="1"/>
          </p:cNvSpPr>
          <p:nvPr/>
        </p:nvSpPr>
        <p:spPr bwMode="auto">
          <a:xfrm>
            <a:off x="2362200" y="43434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DepTime</a:t>
            </a:r>
          </a:p>
        </p:txBody>
      </p:sp>
      <p:sp>
        <p:nvSpPr>
          <p:cNvPr id="35879" name="Oval 30"/>
          <p:cNvSpPr>
            <a:spLocks noChangeArrowheads="1"/>
          </p:cNvSpPr>
          <p:nvPr/>
        </p:nvSpPr>
        <p:spPr bwMode="auto">
          <a:xfrm>
            <a:off x="684213" y="501332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Destination</a:t>
            </a:r>
          </a:p>
        </p:txBody>
      </p:sp>
      <p:sp>
        <p:nvSpPr>
          <p:cNvPr id="35880" name="Oval 31"/>
          <p:cNvSpPr>
            <a:spLocks noChangeArrowheads="1"/>
          </p:cNvSpPr>
          <p:nvPr/>
        </p:nvSpPr>
        <p:spPr bwMode="auto">
          <a:xfrm>
            <a:off x="827088" y="4572000"/>
            <a:ext cx="1458912" cy="369888"/>
          </a:xfrm>
          <a:prstGeom prst="ellipse">
            <a:avLst/>
          </a:prstGeom>
          <a:solidFill>
            <a:schemeClr val="bg1"/>
          </a:solidFill>
          <a:ln w="9525">
            <a:solidFill>
              <a:schemeClr val="tx1"/>
            </a:solidFill>
            <a:round/>
            <a:headEnd/>
            <a:tailEnd/>
          </a:ln>
        </p:spPr>
        <p:txBody>
          <a:bodyPr wrap="none" anchor="ctr"/>
          <a:lstStyle/>
          <a:p>
            <a:pPr algn="ctr"/>
            <a:r>
              <a:rPr lang="en-GB" sz="1400"/>
              <a:t>DeparturePlace</a:t>
            </a:r>
          </a:p>
        </p:txBody>
      </p:sp>
      <p:cxnSp>
        <p:nvCxnSpPr>
          <p:cNvPr id="35881" name="AutoShape 32"/>
          <p:cNvCxnSpPr>
            <a:cxnSpLocks noChangeShapeType="1"/>
            <a:stCxn id="35860" idx="5"/>
            <a:endCxn id="35854" idx="0"/>
          </p:cNvCxnSpPr>
          <p:nvPr/>
        </p:nvCxnSpPr>
        <p:spPr bwMode="auto">
          <a:xfrm>
            <a:off x="3490913" y="1174750"/>
            <a:ext cx="966787" cy="273050"/>
          </a:xfrm>
          <a:prstGeom prst="straightConnector1">
            <a:avLst/>
          </a:prstGeom>
          <a:noFill/>
          <a:ln w="9525">
            <a:solidFill>
              <a:schemeClr val="tx1"/>
            </a:solidFill>
            <a:round/>
            <a:headEnd/>
            <a:tailEnd/>
          </a:ln>
        </p:spPr>
      </p:cxnSp>
      <p:cxnSp>
        <p:nvCxnSpPr>
          <p:cNvPr id="35882" name="AutoShape 33"/>
          <p:cNvCxnSpPr>
            <a:cxnSpLocks noChangeShapeType="1"/>
            <a:stCxn id="35859" idx="4"/>
            <a:endCxn id="35854" idx="0"/>
          </p:cNvCxnSpPr>
          <p:nvPr/>
        </p:nvCxnSpPr>
        <p:spPr bwMode="auto">
          <a:xfrm>
            <a:off x="4457700" y="1143000"/>
            <a:ext cx="0" cy="304800"/>
          </a:xfrm>
          <a:prstGeom prst="straightConnector1">
            <a:avLst/>
          </a:prstGeom>
          <a:noFill/>
          <a:ln w="9525">
            <a:solidFill>
              <a:schemeClr val="tx1"/>
            </a:solidFill>
            <a:round/>
            <a:headEnd/>
            <a:tailEnd/>
          </a:ln>
        </p:spPr>
      </p:cxnSp>
      <p:cxnSp>
        <p:nvCxnSpPr>
          <p:cNvPr id="35883" name="AutoShape 35"/>
          <p:cNvCxnSpPr>
            <a:cxnSpLocks noChangeShapeType="1"/>
            <a:stCxn id="35862" idx="0"/>
            <a:endCxn id="35860" idx="4"/>
          </p:cNvCxnSpPr>
          <p:nvPr/>
        </p:nvCxnSpPr>
        <p:spPr bwMode="auto">
          <a:xfrm flipV="1">
            <a:off x="3009900" y="1219200"/>
            <a:ext cx="76200" cy="152400"/>
          </a:xfrm>
          <a:prstGeom prst="straightConnector1">
            <a:avLst/>
          </a:prstGeom>
          <a:noFill/>
          <a:ln w="9525">
            <a:solidFill>
              <a:schemeClr val="tx1"/>
            </a:solidFill>
            <a:round/>
            <a:headEnd/>
            <a:tailEnd/>
          </a:ln>
        </p:spPr>
      </p:cxnSp>
      <p:cxnSp>
        <p:nvCxnSpPr>
          <p:cNvPr id="35884" name="AutoShape 36"/>
          <p:cNvCxnSpPr>
            <a:cxnSpLocks noChangeShapeType="1"/>
            <a:stCxn id="35863" idx="7"/>
            <a:endCxn id="35860" idx="2"/>
          </p:cNvCxnSpPr>
          <p:nvPr/>
        </p:nvCxnSpPr>
        <p:spPr bwMode="auto">
          <a:xfrm flipV="1">
            <a:off x="2271713" y="1066800"/>
            <a:ext cx="242887" cy="120650"/>
          </a:xfrm>
          <a:prstGeom prst="straightConnector1">
            <a:avLst/>
          </a:prstGeom>
          <a:noFill/>
          <a:ln w="9525">
            <a:solidFill>
              <a:schemeClr val="tx1"/>
            </a:solidFill>
            <a:round/>
            <a:headEnd/>
            <a:tailEnd/>
          </a:ln>
        </p:spPr>
      </p:cxnSp>
      <p:cxnSp>
        <p:nvCxnSpPr>
          <p:cNvPr id="35885" name="AutoShape 37"/>
          <p:cNvCxnSpPr>
            <a:cxnSpLocks noChangeShapeType="1"/>
            <a:stCxn id="35861" idx="5"/>
            <a:endCxn id="35860" idx="2"/>
          </p:cNvCxnSpPr>
          <p:nvPr/>
        </p:nvCxnSpPr>
        <p:spPr bwMode="auto">
          <a:xfrm>
            <a:off x="2347913" y="946150"/>
            <a:ext cx="166687" cy="120650"/>
          </a:xfrm>
          <a:prstGeom prst="straightConnector1">
            <a:avLst/>
          </a:prstGeom>
          <a:noFill/>
          <a:ln w="9525">
            <a:solidFill>
              <a:schemeClr val="tx1"/>
            </a:solidFill>
            <a:round/>
            <a:headEnd/>
            <a:tailEnd/>
          </a:ln>
        </p:spPr>
      </p:cxnSp>
      <p:cxnSp>
        <p:nvCxnSpPr>
          <p:cNvPr id="35886" name="AutoShape 38"/>
          <p:cNvCxnSpPr>
            <a:cxnSpLocks noChangeShapeType="1"/>
            <a:stCxn id="35878" idx="6"/>
            <a:endCxn id="35911" idx="1"/>
          </p:cNvCxnSpPr>
          <p:nvPr/>
        </p:nvCxnSpPr>
        <p:spPr bwMode="auto">
          <a:xfrm>
            <a:off x="3505200" y="4495800"/>
            <a:ext cx="228600" cy="266700"/>
          </a:xfrm>
          <a:prstGeom prst="straightConnector1">
            <a:avLst/>
          </a:prstGeom>
          <a:noFill/>
          <a:ln w="9525">
            <a:solidFill>
              <a:schemeClr val="tx1"/>
            </a:solidFill>
            <a:round/>
            <a:headEnd/>
            <a:tailEnd/>
          </a:ln>
        </p:spPr>
      </p:cxnSp>
      <p:cxnSp>
        <p:nvCxnSpPr>
          <p:cNvPr id="35887" name="AutoShape 39"/>
          <p:cNvCxnSpPr>
            <a:cxnSpLocks noChangeShapeType="1"/>
            <a:stCxn id="35877" idx="6"/>
            <a:endCxn id="35911" idx="1"/>
          </p:cNvCxnSpPr>
          <p:nvPr/>
        </p:nvCxnSpPr>
        <p:spPr bwMode="auto">
          <a:xfrm flipV="1">
            <a:off x="3194050" y="4762500"/>
            <a:ext cx="539750" cy="547688"/>
          </a:xfrm>
          <a:prstGeom prst="straightConnector1">
            <a:avLst/>
          </a:prstGeom>
          <a:noFill/>
          <a:ln w="9525">
            <a:solidFill>
              <a:schemeClr val="tx1"/>
            </a:solidFill>
            <a:round/>
            <a:headEnd/>
            <a:tailEnd/>
          </a:ln>
        </p:spPr>
      </p:cxnSp>
      <p:cxnSp>
        <p:nvCxnSpPr>
          <p:cNvPr id="35888" name="AutoShape 40"/>
          <p:cNvCxnSpPr>
            <a:cxnSpLocks noChangeShapeType="1"/>
            <a:stCxn id="35876" idx="7"/>
            <a:endCxn id="35911" idx="1"/>
          </p:cNvCxnSpPr>
          <p:nvPr/>
        </p:nvCxnSpPr>
        <p:spPr bwMode="auto">
          <a:xfrm flipV="1">
            <a:off x="3171825" y="4762500"/>
            <a:ext cx="561975" cy="871538"/>
          </a:xfrm>
          <a:prstGeom prst="straightConnector1">
            <a:avLst/>
          </a:prstGeom>
          <a:noFill/>
          <a:ln w="9525">
            <a:solidFill>
              <a:schemeClr val="tx1"/>
            </a:solidFill>
            <a:round/>
            <a:headEnd/>
            <a:tailEnd/>
          </a:ln>
        </p:spPr>
      </p:cxnSp>
      <p:cxnSp>
        <p:nvCxnSpPr>
          <p:cNvPr id="35889" name="AutoShape 46"/>
          <p:cNvCxnSpPr>
            <a:cxnSpLocks noChangeShapeType="1"/>
            <a:stCxn id="35874" idx="4"/>
            <a:endCxn id="35857" idx="0"/>
          </p:cNvCxnSpPr>
          <p:nvPr/>
        </p:nvCxnSpPr>
        <p:spPr bwMode="auto">
          <a:xfrm flipH="1">
            <a:off x="7200900" y="5257800"/>
            <a:ext cx="762000" cy="266700"/>
          </a:xfrm>
          <a:prstGeom prst="straightConnector1">
            <a:avLst/>
          </a:prstGeom>
          <a:noFill/>
          <a:ln w="9525">
            <a:solidFill>
              <a:schemeClr val="tx1"/>
            </a:solidFill>
            <a:round/>
            <a:headEnd/>
            <a:tailEnd/>
          </a:ln>
        </p:spPr>
      </p:cxnSp>
      <p:cxnSp>
        <p:nvCxnSpPr>
          <p:cNvPr id="35890" name="AutoShape 47"/>
          <p:cNvCxnSpPr>
            <a:cxnSpLocks noChangeShapeType="1"/>
            <a:stCxn id="35875" idx="1"/>
            <a:endCxn id="35857" idx="0"/>
          </p:cNvCxnSpPr>
          <p:nvPr/>
        </p:nvCxnSpPr>
        <p:spPr bwMode="auto">
          <a:xfrm flipH="1">
            <a:off x="7200900" y="5454650"/>
            <a:ext cx="966788" cy="69850"/>
          </a:xfrm>
          <a:prstGeom prst="straightConnector1">
            <a:avLst/>
          </a:prstGeom>
          <a:noFill/>
          <a:ln w="9525">
            <a:solidFill>
              <a:schemeClr val="tx1"/>
            </a:solidFill>
            <a:round/>
            <a:headEnd/>
            <a:tailEnd/>
          </a:ln>
        </p:spPr>
      </p:cxnSp>
      <p:cxnSp>
        <p:nvCxnSpPr>
          <p:cNvPr id="35891" name="AutoShape 48"/>
          <p:cNvCxnSpPr>
            <a:cxnSpLocks noChangeShapeType="1"/>
            <a:stCxn id="35858" idx="0"/>
            <a:endCxn id="35856" idx="2"/>
          </p:cNvCxnSpPr>
          <p:nvPr/>
        </p:nvCxnSpPr>
        <p:spPr bwMode="auto">
          <a:xfrm flipH="1" flipV="1">
            <a:off x="5616575" y="3124200"/>
            <a:ext cx="22225" cy="376238"/>
          </a:xfrm>
          <a:prstGeom prst="straightConnector1">
            <a:avLst/>
          </a:prstGeom>
          <a:noFill/>
          <a:ln w="9525">
            <a:solidFill>
              <a:schemeClr val="tx1"/>
            </a:solidFill>
            <a:round/>
            <a:headEnd/>
            <a:tailEnd/>
          </a:ln>
        </p:spPr>
      </p:cxnSp>
      <p:cxnSp>
        <p:nvCxnSpPr>
          <p:cNvPr id="35892" name="AutoShape 50"/>
          <p:cNvCxnSpPr>
            <a:cxnSpLocks noChangeShapeType="1"/>
            <a:stCxn id="35855" idx="2"/>
            <a:endCxn id="35912" idx="0"/>
          </p:cNvCxnSpPr>
          <p:nvPr/>
        </p:nvCxnSpPr>
        <p:spPr bwMode="auto">
          <a:xfrm>
            <a:off x="3467100" y="3124200"/>
            <a:ext cx="0" cy="381000"/>
          </a:xfrm>
          <a:prstGeom prst="straightConnector1">
            <a:avLst/>
          </a:prstGeom>
          <a:noFill/>
          <a:ln w="9525">
            <a:solidFill>
              <a:schemeClr val="tx1"/>
            </a:solidFill>
            <a:round/>
            <a:headEnd/>
            <a:tailEnd/>
          </a:ln>
        </p:spPr>
      </p:cxnSp>
      <p:cxnSp>
        <p:nvCxnSpPr>
          <p:cNvPr id="35893" name="AutoShape 51"/>
          <p:cNvCxnSpPr>
            <a:cxnSpLocks noChangeShapeType="1"/>
            <a:stCxn id="35910" idx="3"/>
            <a:endCxn id="35857" idx="1"/>
          </p:cNvCxnSpPr>
          <p:nvPr/>
        </p:nvCxnSpPr>
        <p:spPr bwMode="auto">
          <a:xfrm>
            <a:off x="5638800" y="5791200"/>
            <a:ext cx="838200" cy="0"/>
          </a:xfrm>
          <a:prstGeom prst="straightConnector1">
            <a:avLst/>
          </a:prstGeom>
          <a:noFill/>
          <a:ln w="9525">
            <a:solidFill>
              <a:schemeClr val="tx1"/>
            </a:solidFill>
            <a:round/>
            <a:headEnd/>
            <a:tailEnd/>
          </a:ln>
        </p:spPr>
      </p:cxnSp>
      <p:cxnSp>
        <p:nvCxnSpPr>
          <p:cNvPr id="35894" name="AutoShape 52"/>
          <p:cNvCxnSpPr>
            <a:cxnSpLocks noChangeShapeType="1"/>
            <a:stCxn id="35911" idx="3"/>
            <a:endCxn id="35858" idx="2"/>
          </p:cNvCxnSpPr>
          <p:nvPr/>
        </p:nvCxnSpPr>
        <p:spPr bwMode="auto">
          <a:xfrm flipV="1">
            <a:off x="5181600" y="4110038"/>
            <a:ext cx="457200" cy="652462"/>
          </a:xfrm>
          <a:prstGeom prst="bentConnector2">
            <a:avLst/>
          </a:prstGeom>
          <a:noFill/>
          <a:ln w="9525">
            <a:solidFill>
              <a:schemeClr val="tx1"/>
            </a:solidFill>
            <a:miter lim="800000"/>
            <a:headEnd/>
            <a:tailEnd/>
          </a:ln>
        </p:spPr>
      </p:cxnSp>
      <p:sp>
        <p:nvSpPr>
          <p:cNvPr id="35895" name="Oval 56"/>
          <p:cNvSpPr>
            <a:spLocks noChangeArrowheads="1"/>
          </p:cNvSpPr>
          <p:nvPr/>
        </p:nvSpPr>
        <p:spPr bwMode="auto">
          <a:xfrm>
            <a:off x="1524000" y="21336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TaxiCertifDate</a:t>
            </a:r>
          </a:p>
        </p:txBody>
      </p:sp>
      <p:sp>
        <p:nvSpPr>
          <p:cNvPr id="147513" name="Oval 57"/>
          <p:cNvSpPr>
            <a:spLocks noChangeArrowheads="1"/>
          </p:cNvSpPr>
          <p:nvPr/>
        </p:nvSpPr>
        <p:spPr bwMode="auto">
          <a:xfrm>
            <a:off x="755650" y="2590800"/>
            <a:ext cx="1758950" cy="333375"/>
          </a:xfrm>
          <a:prstGeom prst="ellipse">
            <a:avLst/>
          </a:prstGeom>
          <a:solidFill>
            <a:srgbClr val="FF6600"/>
          </a:solidFill>
          <a:ln w="9525">
            <a:solidFill>
              <a:schemeClr val="tx1"/>
            </a:solidFill>
            <a:round/>
            <a:headEnd/>
            <a:tailEnd/>
          </a:ln>
        </p:spPr>
        <p:txBody>
          <a:bodyPr wrap="none" anchor="ctr"/>
          <a:lstStyle/>
          <a:p>
            <a:pPr algn="ctr"/>
            <a:r>
              <a:rPr lang="en-GB" sz="1400"/>
              <a:t>DrivingLicenseDate</a:t>
            </a:r>
          </a:p>
        </p:txBody>
      </p:sp>
      <p:sp>
        <p:nvSpPr>
          <p:cNvPr id="147514" name="Oval 58"/>
          <p:cNvSpPr>
            <a:spLocks noChangeArrowheads="1"/>
          </p:cNvSpPr>
          <p:nvPr/>
        </p:nvSpPr>
        <p:spPr bwMode="auto">
          <a:xfrm>
            <a:off x="827088" y="3200400"/>
            <a:ext cx="1687512" cy="373063"/>
          </a:xfrm>
          <a:prstGeom prst="ellipse">
            <a:avLst/>
          </a:prstGeom>
          <a:solidFill>
            <a:srgbClr val="FF6600"/>
          </a:solidFill>
          <a:ln w="9525">
            <a:solidFill>
              <a:schemeClr val="tx1"/>
            </a:solidFill>
            <a:round/>
            <a:headEnd/>
            <a:tailEnd/>
          </a:ln>
        </p:spPr>
        <p:txBody>
          <a:bodyPr wrap="none" anchor="ctr"/>
          <a:lstStyle/>
          <a:p>
            <a:pPr algn="ctr"/>
            <a:r>
              <a:rPr lang="en-GB" sz="1400"/>
              <a:t>DrivingLicenseType</a:t>
            </a:r>
          </a:p>
        </p:txBody>
      </p:sp>
      <p:cxnSp>
        <p:nvCxnSpPr>
          <p:cNvPr id="35898" name="AutoShape 59"/>
          <p:cNvCxnSpPr>
            <a:cxnSpLocks noChangeShapeType="1"/>
            <a:stCxn id="35895" idx="5"/>
            <a:endCxn id="35855" idx="1"/>
          </p:cNvCxnSpPr>
          <p:nvPr/>
        </p:nvCxnSpPr>
        <p:spPr bwMode="auto">
          <a:xfrm>
            <a:off x="2500313" y="2393950"/>
            <a:ext cx="242887" cy="463550"/>
          </a:xfrm>
          <a:prstGeom prst="straightConnector1">
            <a:avLst/>
          </a:prstGeom>
          <a:noFill/>
          <a:ln w="9525">
            <a:solidFill>
              <a:schemeClr val="tx1"/>
            </a:solidFill>
            <a:round/>
            <a:headEnd/>
            <a:tailEnd/>
          </a:ln>
        </p:spPr>
      </p:cxnSp>
      <p:cxnSp>
        <p:nvCxnSpPr>
          <p:cNvPr id="35899" name="AutoShape 60"/>
          <p:cNvCxnSpPr>
            <a:cxnSpLocks noChangeShapeType="1"/>
            <a:stCxn id="147513" idx="6"/>
            <a:endCxn id="35855" idx="1"/>
          </p:cNvCxnSpPr>
          <p:nvPr/>
        </p:nvCxnSpPr>
        <p:spPr bwMode="auto">
          <a:xfrm>
            <a:off x="2514600" y="2757488"/>
            <a:ext cx="228600" cy="100012"/>
          </a:xfrm>
          <a:prstGeom prst="straightConnector1">
            <a:avLst/>
          </a:prstGeom>
          <a:noFill/>
          <a:ln w="9525">
            <a:solidFill>
              <a:schemeClr val="tx1"/>
            </a:solidFill>
            <a:round/>
            <a:headEnd/>
            <a:tailEnd/>
          </a:ln>
        </p:spPr>
      </p:cxnSp>
      <p:cxnSp>
        <p:nvCxnSpPr>
          <p:cNvPr id="35900" name="AutoShape 61"/>
          <p:cNvCxnSpPr>
            <a:cxnSpLocks noChangeShapeType="1"/>
            <a:stCxn id="147514" idx="7"/>
            <a:endCxn id="35855" idx="1"/>
          </p:cNvCxnSpPr>
          <p:nvPr/>
        </p:nvCxnSpPr>
        <p:spPr bwMode="auto">
          <a:xfrm flipV="1">
            <a:off x="2266950" y="2857500"/>
            <a:ext cx="476250" cy="396875"/>
          </a:xfrm>
          <a:prstGeom prst="straightConnector1">
            <a:avLst/>
          </a:prstGeom>
          <a:noFill/>
          <a:ln w="9525">
            <a:solidFill>
              <a:schemeClr val="tx1"/>
            </a:solidFill>
            <a:round/>
            <a:headEnd/>
            <a:tailEnd/>
          </a:ln>
        </p:spPr>
      </p:cxnSp>
      <p:cxnSp>
        <p:nvCxnSpPr>
          <p:cNvPr id="35901" name="AutoShape 62"/>
          <p:cNvCxnSpPr>
            <a:cxnSpLocks noChangeShapeType="1"/>
            <a:stCxn id="35866" idx="0"/>
            <a:endCxn id="35854" idx="2"/>
          </p:cNvCxnSpPr>
          <p:nvPr/>
        </p:nvCxnSpPr>
        <p:spPr bwMode="auto">
          <a:xfrm flipV="1">
            <a:off x="4457700" y="1981200"/>
            <a:ext cx="0" cy="76200"/>
          </a:xfrm>
          <a:prstGeom prst="straightConnector1">
            <a:avLst/>
          </a:prstGeom>
          <a:noFill/>
          <a:ln w="9525">
            <a:solidFill>
              <a:schemeClr val="tx1"/>
            </a:solidFill>
            <a:round/>
            <a:headEnd/>
            <a:tailEnd/>
          </a:ln>
        </p:spPr>
      </p:cxnSp>
      <p:sp>
        <p:nvSpPr>
          <p:cNvPr id="35902" name="Text Box 65"/>
          <p:cNvSpPr txBox="1">
            <a:spLocks noChangeArrowheads="1"/>
          </p:cNvSpPr>
          <p:nvPr/>
        </p:nvSpPr>
        <p:spPr bwMode="auto">
          <a:xfrm>
            <a:off x="3429000" y="3124200"/>
            <a:ext cx="311150" cy="366713"/>
          </a:xfrm>
          <a:prstGeom prst="rect">
            <a:avLst/>
          </a:prstGeom>
          <a:noFill/>
          <a:ln w="9525">
            <a:noFill/>
            <a:miter lim="800000"/>
            <a:headEnd/>
            <a:tailEnd/>
          </a:ln>
        </p:spPr>
        <p:txBody>
          <a:bodyPr wrap="none">
            <a:spAutoFit/>
          </a:bodyPr>
          <a:lstStyle/>
          <a:p>
            <a:r>
              <a:rPr lang="en-GB"/>
              <a:t>1</a:t>
            </a:r>
          </a:p>
        </p:txBody>
      </p:sp>
      <p:sp>
        <p:nvSpPr>
          <p:cNvPr id="35903" name="Text Box 66"/>
          <p:cNvSpPr txBox="1">
            <a:spLocks noChangeArrowheads="1"/>
          </p:cNvSpPr>
          <p:nvPr/>
        </p:nvSpPr>
        <p:spPr bwMode="auto">
          <a:xfrm>
            <a:off x="3962400" y="3886200"/>
            <a:ext cx="349250" cy="366713"/>
          </a:xfrm>
          <a:prstGeom prst="rect">
            <a:avLst/>
          </a:prstGeom>
          <a:noFill/>
          <a:ln w="9525">
            <a:noFill/>
            <a:miter lim="800000"/>
            <a:headEnd/>
            <a:tailEnd/>
          </a:ln>
        </p:spPr>
        <p:txBody>
          <a:bodyPr wrap="none">
            <a:spAutoFit/>
          </a:bodyPr>
          <a:lstStyle/>
          <a:p>
            <a:r>
              <a:rPr lang="en-GB"/>
              <a:t>N</a:t>
            </a:r>
          </a:p>
        </p:txBody>
      </p:sp>
      <p:sp>
        <p:nvSpPr>
          <p:cNvPr id="35904" name="Text Box 67"/>
          <p:cNvSpPr txBox="1">
            <a:spLocks noChangeArrowheads="1"/>
          </p:cNvSpPr>
          <p:nvPr/>
        </p:nvSpPr>
        <p:spPr bwMode="auto">
          <a:xfrm>
            <a:off x="5580063" y="3141663"/>
            <a:ext cx="311150" cy="366712"/>
          </a:xfrm>
          <a:prstGeom prst="rect">
            <a:avLst/>
          </a:prstGeom>
          <a:noFill/>
          <a:ln w="9525">
            <a:noFill/>
            <a:miter lim="800000"/>
            <a:headEnd/>
            <a:tailEnd/>
          </a:ln>
        </p:spPr>
        <p:txBody>
          <a:bodyPr wrap="none">
            <a:spAutoFit/>
          </a:bodyPr>
          <a:lstStyle/>
          <a:p>
            <a:r>
              <a:rPr lang="en-GB"/>
              <a:t>1</a:t>
            </a:r>
          </a:p>
        </p:txBody>
      </p:sp>
      <p:sp>
        <p:nvSpPr>
          <p:cNvPr id="35905" name="Text Box 68"/>
          <p:cNvSpPr txBox="1">
            <a:spLocks noChangeArrowheads="1"/>
          </p:cNvSpPr>
          <p:nvPr/>
        </p:nvSpPr>
        <p:spPr bwMode="auto">
          <a:xfrm>
            <a:off x="5580063" y="4365625"/>
            <a:ext cx="349250" cy="366713"/>
          </a:xfrm>
          <a:prstGeom prst="rect">
            <a:avLst/>
          </a:prstGeom>
          <a:noFill/>
          <a:ln w="9525">
            <a:noFill/>
            <a:miter lim="800000"/>
            <a:headEnd/>
            <a:tailEnd/>
          </a:ln>
        </p:spPr>
        <p:txBody>
          <a:bodyPr wrap="none">
            <a:spAutoFit/>
          </a:bodyPr>
          <a:lstStyle/>
          <a:p>
            <a:r>
              <a:rPr lang="en-GB"/>
              <a:t>N</a:t>
            </a:r>
          </a:p>
        </p:txBody>
      </p:sp>
      <p:sp>
        <p:nvSpPr>
          <p:cNvPr id="35906" name="Text Box 69"/>
          <p:cNvSpPr txBox="1">
            <a:spLocks noChangeArrowheads="1"/>
          </p:cNvSpPr>
          <p:nvPr/>
        </p:nvSpPr>
        <p:spPr bwMode="auto">
          <a:xfrm>
            <a:off x="4572000" y="5181600"/>
            <a:ext cx="349250" cy="366713"/>
          </a:xfrm>
          <a:prstGeom prst="rect">
            <a:avLst/>
          </a:prstGeom>
          <a:noFill/>
          <a:ln w="9525">
            <a:noFill/>
            <a:miter lim="800000"/>
            <a:headEnd/>
            <a:tailEnd/>
          </a:ln>
        </p:spPr>
        <p:txBody>
          <a:bodyPr wrap="none">
            <a:spAutoFit/>
          </a:bodyPr>
          <a:lstStyle/>
          <a:p>
            <a:r>
              <a:rPr lang="en-GB"/>
              <a:t>N</a:t>
            </a:r>
          </a:p>
        </p:txBody>
      </p:sp>
      <p:sp>
        <p:nvSpPr>
          <p:cNvPr id="35907" name="Text Box 70"/>
          <p:cNvSpPr txBox="1">
            <a:spLocks noChangeArrowheads="1"/>
          </p:cNvSpPr>
          <p:nvPr/>
        </p:nvSpPr>
        <p:spPr bwMode="auto">
          <a:xfrm>
            <a:off x="5867400" y="5500688"/>
            <a:ext cx="311150" cy="366712"/>
          </a:xfrm>
          <a:prstGeom prst="rect">
            <a:avLst/>
          </a:prstGeom>
          <a:noFill/>
          <a:ln w="9525">
            <a:noFill/>
            <a:miter lim="800000"/>
            <a:headEnd/>
            <a:tailEnd/>
          </a:ln>
        </p:spPr>
        <p:txBody>
          <a:bodyPr wrap="none">
            <a:spAutoFit/>
          </a:bodyPr>
          <a:lstStyle/>
          <a:p>
            <a:r>
              <a:rPr lang="en-GB"/>
              <a:t>1</a:t>
            </a:r>
          </a:p>
        </p:txBody>
      </p:sp>
      <p:sp>
        <p:nvSpPr>
          <p:cNvPr id="35908" name="Line 73"/>
          <p:cNvSpPr>
            <a:spLocks noChangeShapeType="1"/>
          </p:cNvSpPr>
          <p:nvPr/>
        </p:nvSpPr>
        <p:spPr bwMode="auto">
          <a:xfrm>
            <a:off x="3348038" y="4005263"/>
            <a:ext cx="792162" cy="504825"/>
          </a:xfrm>
          <a:prstGeom prst="line">
            <a:avLst/>
          </a:prstGeom>
          <a:noFill/>
          <a:ln w="9525">
            <a:solidFill>
              <a:schemeClr val="tx1"/>
            </a:solidFill>
            <a:round/>
            <a:headEnd/>
            <a:tailEnd/>
          </a:ln>
        </p:spPr>
        <p:txBody>
          <a:bodyPr/>
          <a:lstStyle/>
          <a:p>
            <a:endParaRPr lang="en-US"/>
          </a:p>
        </p:txBody>
      </p:sp>
      <p:sp>
        <p:nvSpPr>
          <p:cNvPr id="35909" name="Line 74"/>
          <p:cNvSpPr>
            <a:spLocks noChangeShapeType="1"/>
          </p:cNvSpPr>
          <p:nvPr/>
        </p:nvSpPr>
        <p:spPr bwMode="auto">
          <a:xfrm flipH="1" flipV="1">
            <a:off x="4500563" y="4941888"/>
            <a:ext cx="71437" cy="863600"/>
          </a:xfrm>
          <a:prstGeom prst="line">
            <a:avLst/>
          </a:prstGeom>
          <a:noFill/>
          <a:ln w="9525">
            <a:solidFill>
              <a:schemeClr val="tx1"/>
            </a:solidFill>
            <a:round/>
            <a:headEnd/>
            <a:tailEnd/>
          </a:ln>
        </p:spPr>
        <p:txBody>
          <a:bodyPr/>
          <a:lstStyle/>
          <a:p>
            <a:endParaRPr lang="en-US"/>
          </a:p>
        </p:txBody>
      </p:sp>
      <p:sp>
        <p:nvSpPr>
          <p:cNvPr id="35910" name="AutoShape 7"/>
          <p:cNvSpPr>
            <a:spLocks noChangeArrowheads="1"/>
          </p:cNvSpPr>
          <p:nvPr/>
        </p:nvSpPr>
        <p:spPr bwMode="auto">
          <a:xfrm>
            <a:off x="4500563" y="5486400"/>
            <a:ext cx="1138237"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made_by</a:t>
            </a:r>
          </a:p>
        </p:txBody>
      </p:sp>
      <p:sp>
        <p:nvSpPr>
          <p:cNvPr id="35911" name="Rectangle 6"/>
          <p:cNvSpPr>
            <a:spLocks noChangeArrowheads="1"/>
          </p:cNvSpPr>
          <p:nvPr/>
        </p:nvSpPr>
        <p:spPr bwMode="auto">
          <a:xfrm>
            <a:off x="3733800" y="44958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Trip</a:t>
            </a:r>
          </a:p>
        </p:txBody>
      </p:sp>
      <p:sp>
        <p:nvSpPr>
          <p:cNvPr id="35912" name="AutoShape 9"/>
          <p:cNvSpPr>
            <a:spLocks noChangeArrowheads="1"/>
          </p:cNvSpPr>
          <p:nvPr/>
        </p:nvSpPr>
        <p:spPr bwMode="auto">
          <a:xfrm>
            <a:off x="3048000" y="3505200"/>
            <a:ext cx="838200"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drives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5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13" grpId="0" animBg="1"/>
      <p:bldP spid="1475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Typical DBMS Functionality</a:t>
            </a:r>
          </a:p>
        </p:txBody>
      </p:sp>
      <p:sp>
        <p:nvSpPr>
          <p:cNvPr id="564227" name="Rectangle 3"/>
          <p:cNvSpPr>
            <a:spLocks noGrp="1" noChangeArrowheads="1"/>
          </p:cNvSpPr>
          <p:nvPr>
            <p:ph idx="1"/>
          </p:nvPr>
        </p:nvSpPr>
        <p:spPr/>
        <p:txBody>
          <a:bodyPr/>
          <a:lstStyle/>
          <a:p>
            <a:r>
              <a:rPr lang="en-US" sz="2400" dirty="0" smtClean="0"/>
              <a:t>Define a particular database in terms of its data types, structures, and constraints</a:t>
            </a:r>
          </a:p>
          <a:p>
            <a:r>
              <a:rPr lang="en-US" sz="2400" dirty="0" smtClean="0"/>
              <a:t>Construct or load the initial database contents on a secondary storage medium</a:t>
            </a:r>
          </a:p>
          <a:p>
            <a:r>
              <a:rPr lang="en-US" sz="2400" dirty="0" smtClean="0"/>
              <a:t>Manipulate the database:</a:t>
            </a:r>
          </a:p>
          <a:p>
            <a:pPr lvl="1"/>
            <a:r>
              <a:rPr lang="en-US" sz="1800" dirty="0" smtClean="0"/>
              <a:t>Retrieval: Querying, generating reports</a:t>
            </a:r>
          </a:p>
          <a:p>
            <a:pPr lvl="1"/>
            <a:r>
              <a:rPr lang="en-US" sz="1800" dirty="0" smtClean="0"/>
              <a:t>Modification: Insertions, deletions and updates to its content</a:t>
            </a:r>
          </a:p>
          <a:p>
            <a:pPr lvl="1"/>
            <a:r>
              <a:rPr lang="en-US" sz="1800" dirty="0" smtClean="0"/>
              <a:t>Accessing the database through Web applications</a:t>
            </a:r>
          </a:p>
          <a:p>
            <a:r>
              <a:rPr lang="en-US" sz="2400" dirty="0" smtClean="0"/>
              <a:t>Process and share by a set of concurrent users and application programs – yet, keeping all data valid and consistent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4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42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42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42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4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4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1"/>
          </p:nvPr>
        </p:nvSpPr>
        <p:spPr>
          <a:noFill/>
        </p:spPr>
        <p:txBody>
          <a:bodyPr/>
          <a:lstStyle/>
          <a:p>
            <a:fld id="{73AE1787-C305-467E-A961-DBDFBBCCBE45}" type="slidenum">
              <a:rPr lang="zh-CN" altLang="en-US"/>
              <a:pPr/>
              <a:t>50</a:t>
            </a:fld>
            <a:endParaRPr lang="en-US" altLang="zh-CN"/>
          </a:p>
        </p:txBody>
      </p:sp>
      <p:sp>
        <p:nvSpPr>
          <p:cNvPr id="36867" name="Text Box 13"/>
          <p:cNvSpPr txBox="1">
            <a:spLocks noChangeArrowheads="1"/>
          </p:cNvSpPr>
          <p:nvPr/>
        </p:nvSpPr>
        <p:spPr bwMode="auto">
          <a:xfrm>
            <a:off x="304800" y="990600"/>
            <a:ext cx="2144713" cy="517525"/>
          </a:xfrm>
          <a:prstGeom prst="rect">
            <a:avLst/>
          </a:prstGeom>
          <a:noFill/>
          <a:ln w="9525">
            <a:noFill/>
            <a:miter lim="800000"/>
            <a:headEnd/>
            <a:tailEnd/>
          </a:ln>
        </p:spPr>
        <p:txBody>
          <a:bodyPr wrap="none">
            <a:spAutoFit/>
          </a:bodyPr>
          <a:lstStyle/>
          <a:p>
            <a:r>
              <a:rPr lang="en-GB" sz="1400"/>
              <a:t>A driver may have many </a:t>
            </a:r>
          </a:p>
          <a:p>
            <a:r>
              <a:rPr lang="en-GB" sz="1400"/>
              <a:t>driving licenses (types)</a:t>
            </a:r>
          </a:p>
        </p:txBody>
      </p:sp>
      <p:sp>
        <p:nvSpPr>
          <p:cNvPr id="36868" name="Rectangle 14"/>
          <p:cNvSpPr>
            <a:spLocks noChangeArrowheads="1"/>
          </p:cNvSpPr>
          <p:nvPr/>
        </p:nvSpPr>
        <p:spPr bwMode="auto">
          <a:xfrm>
            <a:off x="5651500" y="3573463"/>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Driver</a:t>
            </a:r>
          </a:p>
        </p:txBody>
      </p:sp>
      <p:cxnSp>
        <p:nvCxnSpPr>
          <p:cNvPr id="36869" name="AutoShape 15"/>
          <p:cNvCxnSpPr>
            <a:cxnSpLocks noChangeShapeType="1"/>
            <a:stCxn id="36870" idx="5"/>
            <a:endCxn id="36868" idx="0"/>
          </p:cNvCxnSpPr>
          <p:nvPr/>
        </p:nvCxnSpPr>
        <p:spPr bwMode="auto">
          <a:xfrm flipH="1">
            <a:off x="6375400" y="3257550"/>
            <a:ext cx="12700" cy="315913"/>
          </a:xfrm>
          <a:prstGeom prst="straightConnector1">
            <a:avLst/>
          </a:prstGeom>
          <a:noFill/>
          <a:ln w="9525">
            <a:solidFill>
              <a:schemeClr val="tx1"/>
            </a:solidFill>
            <a:round/>
            <a:headEnd/>
            <a:tailEnd/>
          </a:ln>
        </p:spPr>
      </p:cxnSp>
      <p:sp>
        <p:nvSpPr>
          <p:cNvPr id="36870" name="Oval 16"/>
          <p:cNvSpPr>
            <a:spLocks noChangeArrowheads="1"/>
          </p:cNvSpPr>
          <p:nvPr/>
        </p:nvSpPr>
        <p:spPr bwMode="auto">
          <a:xfrm>
            <a:off x="5219700" y="2997200"/>
            <a:ext cx="1368425" cy="304800"/>
          </a:xfrm>
          <a:prstGeom prst="ellipse">
            <a:avLst/>
          </a:prstGeom>
          <a:solidFill>
            <a:schemeClr val="bg1"/>
          </a:solidFill>
          <a:ln w="9525">
            <a:solidFill>
              <a:schemeClr val="tx1"/>
            </a:solidFill>
            <a:round/>
            <a:headEnd/>
            <a:tailEnd/>
          </a:ln>
        </p:spPr>
        <p:txBody>
          <a:bodyPr wrap="none" anchor="ctr"/>
          <a:lstStyle/>
          <a:p>
            <a:pPr algn="ctr"/>
            <a:r>
              <a:rPr lang="en-GB" sz="1400"/>
              <a:t>TaxiCertifDate</a:t>
            </a:r>
          </a:p>
        </p:txBody>
      </p:sp>
      <p:sp>
        <p:nvSpPr>
          <p:cNvPr id="36871" name="Rectangle 17"/>
          <p:cNvSpPr>
            <a:spLocks noChangeArrowheads="1"/>
          </p:cNvSpPr>
          <p:nvPr/>
        </p:nvSpPr>
        <p:spPr bwMode="auto">
          <a:xfrm>
            <a:off x="1835150" y="3500438"/>
            <a:ext cx="1584325" cy="649287"/>
          </a:xfrm>
          <a:prstGeom prst="rect">
            <a:avLst/>
          </a:prstGeom>
          <a:solidFill>
            <a:schemeClr val="bg1"/>
          </a:solidFill>
          <a:ln w="9525">
            <a:solidFill>
              <a:schemeClr val="tx1"/>
            </a:solidFill>
            <a:miter lim="800000"/>
            <a:headEnd/>
            <a:tailEnd/>
          </a:ln>
        </p:spPr>
        <p:txBody>
          <a:bodyPr wrap="none" anchor="ctr"/>
          <a:lstStyle/>
          <a:p>
            <a:pPr algn="ctr"/>
            <a:r>
              <a:rPr lang="en-GB"/>
              <a:t>Körkort</a:t>
            </a:r>
          </a:p>
        </p:txBody>
      </p:sp>
      <p:sp>
        <p:nvSpPr>
          <p:cNvPr id="36872" name="Oval 18"/>
          <p:cNvSpPr>
            <a:spLocks noChangeArrowheads="1"/>
          </p:cNvSpPr>
          <p:nvPr/>
        </p:nvSpPr>
        <p:spPr bwMode="auto">
          <a:xfrm>
            <a:off x="1258888" y="25654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Date</a:t>
            </a:r>
          </a:p>
        </p:txBody>
      </p:sp>
      <p:sp>
        <p:nvSpPr>
          <p:cNvPr id="36873" name="Oval 19"/>
          <p:cNvSpPr>
            <a:spLocks noChangeArrowheads="1"/>
          </p:cNvSpPr>
          <p:nvPr/>
        </p:nvSpPr>
        <p:spPr bwMode="auto">
          <a:xfrm>
            <a:off x="2670175" y="2624138"/>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Type</a:t>
            </a:r>
          </a:p>
        </p:txBody>
      </p:sp>
      <p:sp>
        <p:nvSpPr>
          <p:cNvPr id="36874" name="Oval 20"/>
          <p:cNvSpPr>
            <a:spLocks noChangeArrowheads="1"/>
          </p:cNvSpPr>
          <p:nvPr/>
        </p:nvSpPr>
        <p:spPr bwMode="auto">
          <a:xfrm>
            <a:off x="1908175" y="29972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Id</a:t>
            </a:r>
          </a:p>
        </p:txBody>
      </p:sp>
      <p:cxnSp>
        <p:nvCxnSpPr>
          <p:cNvPr id="36875" name="AutoShape 30"/>
          <p:cNvCxnSpPr>
            <a:cxnSpLocks noChangeShapeType="1"/>
            <a:stCxn id="36872" idx="5"/>
            <a:endCxn id="36874" idx="0"/>
          </p:cNvCxnSpPr>
          <p:nvPr/>
        </p:nvCxnSpPr>
        <p:spPr bwMode="auto">
          <a:xfrm>
            <a:off x="2235200" y="2825750"/>
            <a:ext cx="244475" cy="171450"/>
          </a:xfrm>
          <a:prstGeom prst="straightConnector1">
            <a:avLst/>
          </a:prstGeom>
          <a:noFill/>
          <a:ln w="9525">
            <a:solidFill>
              <a:schemeClr val="tx1"/>
            </a:solidFill>
            <a:round/>
            <a:headEnd/>
            <a:tailEnd/>
          </a:ln>
        </p:spPr>
      </p:cxnSp>
      <p:cxnSp>
        <p:nvCxnSpPr>
          <p:cNvPr id="36876" name="AutoShape 31"/>
          <p:cNvCxnSpPr>
            <a:cxnSpLocks noChangeShapeType="1"/>
            <a:stCxn id="36873" idx="3"/>
            <a:endCxn id="36874" idx="0"/>
          </p:cNvCxnSpPr>
          <p:nvPr/>
        </p:nvCxnSpPr>
        <p:spPr bwMode="auto">
          <a:xfrm flipH="1">
            <a:off x="2479675" y="2884488"/>
            <a:ext cx="357188" cy="112712"/>
          </a:xfrm>
          <a:prstGeom prst="straightConnector1">
            <a:avLst/>
          </a:prstGeom>
          <a:noFill/>
          <a:ln w="9525">
            <a:solidFill>
              <a:schemeClr val="tx1"/>
            </a:solidFill>
            <a:round/>
            <a:headEnd/>
            <a:tailEnd/>
          </a:ln>
        </p:spPr>
      </p:cxnSp>
      <p:cxnSp>
        <p:nvCxnSpPr>
          <p:cNvPr id="36877" name="AutoShape 32"/>
          <p:cNvCxnSpPr>
            <a:cxnSpLocks noChangeShapeType="1"/>
            <a:stCxn id="36874" idx="4"/>
            <a:endCxn id="36871" idx="0"/>
          </p:cNvCxnSpPr>
          <p:nvPr/>
        </p:nvCxnSpPr>
        <p:spPr bwMode="auto">
          <a:xfrm>
            <a:off x="2479675" y="3302000"/>
            <a:ext cx="147638" cy="198438"/>
          </a:xfrm>
          <a:prstGeom prst="straightConnector1">
            <a:avLst/>
          </a:prstGeom>
          <a:noFill/>
          <a:ln w="9525">
            <a:solidFill>
              <a:schemeClr val="tx1"/>
            </a:solidFill>
            <a:round/>
            <a:headEnd/>
            <a:tailEnd/>
          </a:ln>
        </p:spPr>
      </p:cxnSp>
      <p:cxnSp>
        <p:nvCxnSpPr>
          <p:cNvPr id="36878" name="AutoShape 34"/>
          <p:cNvCxnSpPr>
            <a:cxnSpLocks noChangeShapeType="1"/>
          </p:cNvCxnSpPr>
          <p:nvPr/>
        </p:nvCxnSpPr>
        <p:spPr bwMode="auto">
          <a:xfrm flipH="1">
            <a:off x="5219700" y="3789363"/>
            <a:ext cx="431800" cy="0"/>
          </a:xfrm>
          <a:prstGeom prst="straightConnector1">
            <a:avLst/>
          </a:prstGeom>
          <a:noFill/>
          <a:ln w="9525">
            <a:solidFill>
              <a:schemeClr val="tx1"/>
            </a:solidFill>
            <a:round/>
            <a:headEnd/>
            <a:tailEnd/>
          </a:ln>
        </p:spPr>
      </p:cxnSp>
      <p:sp>
        <p:nvSpPr>
          <p:cNvPr id="36879" name="Text Box 39"/>
          <p:cNvSpPr txBox="1">
            <a:spLocks noChangeArrowheads="1"/>
          </p:cNvSpPr>
          <p:nvPr/>
        </p:nvSpPr>
        <p:spPr bwMode="auto">
          <a:xfrm>
            <a:off x="5194300" y="3400425"/>
            <a:ext cx="311150" cy="366713"/>
          </a:xfrm>
          <a:prstGeom prst="rect">
            <a:avLst/>
          </a:prstGeom>
          <a:noFill/>
          <a:ln w="9525">
            <a:noFill/>
            <a:miter lim="800000"/>
            <a:headEnd/>
            <a:tailEnd/>
          </a:ln>
        </p:spPr>
        <p:txBody>
          <a:bodyPr wrap="none">
            <a:spAutoFit/>
          </a:bodyPr>
          <a:lstStyle/>
          <a:p>
            <a:r>
              <a:rPr lang="en-GB"/>
              <a:t>1</a:t>
            </a:r>
          </a:p>
        </p:txBody>
      </p:sp>
      <p:sp>
        <p:nvSpPr>
          <p:cNvPr id="36880" name="Text Box 40"/>
          <p:cNvSpPr txBox="1">
            <a:spLocks noChangeArrowheads="1"/>
          </p:cNvSpPr>
          <p:nvPr/>
        </p:nvSpPr>
        <p:spPr bwMode="auto">
          <a:xfrm>
            <a:off x="3432175" y="3386138"/>
            <a:ext cx="349250" cy="366712"/>
          </a:xfrm>
          <a:prstGeom prst="rect">
            <a:avLst/>
          </a:prstGeom>
          <a:noFill/>
          <a:ln w="9525">
            <a:noFill/>
            <a:miter lim="800000"/>
            <a:headEnd/>
            <a:tailEnd/>
          </a:ln>
        </p:spPr>
        <p:txBody>
          <a:bodyPr wrap="none">
            <a:spAutoFit/>
          </a:bodyPr>
          <a:lstStyle/>
          <a:p>
            <a:r>
              <a:rPr lang="en-GB"/>
              <a:t>N</a:t>
            </a:r>
          </a:p>
        </p:txBody>
      </p:sp>
      <p:sp>
        <p:nvSpPr>
          <p:cNvPr id="36881" name="Line 42"/>
          <p:cNvSpPr>
            <a:spLocks noChangeShapeType="1"/>
          </p:cNvSpPr>
          <p:nvPr/>
        </p:nvSpPr>
        <p:spPr bwMode="auto">
          <a:xfrm>
            <a:off x="1943100" y="2209800"/>
            <a:ext cx="5257800" cy="0"/>
          </a:xfrm>
          <a:prstGeom prst="line">
            <a:avLst/>
          </a:prstGeom>
          <a:noFill/>
          <a:ln w="76200" cmpd="tri">
            <a:solidFill>
              <a:schemeClr val="folHlink"/>
            </a:solidFill>
            <a:round/>
            <a:headEnd/>
            <a:tailEnd/>
          </a:ln>
        </p:spPr>
        <p:txBody>
          <a:bodyPr/>
          <a:lstStyle/>
          <a:p>
            <a:endParaRPr lang="en-US"/>
          </a:p>
        </p:txBody>
      </p:sp>
      <p:sp>
        <p:nvSpPr>
          <p:cNvPr id="36882" name="Line 43"/>
          <p:cNvSpPr>
            <a:spLocks noChangeShapeType="1"/>
          </p:cNvSpPr>
          <p:nvPr/>
        </p:nvSpPr>
        <p:spPr bwMode="auto">
          <a:xfrm>
            <a:off x="1943100" y="4267200"/>
            <a:ext cx="5257800" cy="0"/>
          </a:xfrm>
          <a:prstGeom prst="line">
            <a:avLst/>
          </a:prstGeom>
          <a:noFill/>
          <a:ln w="76200" cmpd="tri">
            <a:solidFill>
              <a:schemeClr val="folHlink"/>
            </a:solidFill>
            <a:round/>
            <a:headEnd/>
            <a:tailEnd/>
          </a:ln>
        </p:spPr>
        <p:txBody>
          <a:bodyPr/>
          <a:lstStyle/>
          <a:p>
            <a:endParaRPr lang="en-US"/>
          </a:p>
        </p:txBody>
      </p:sp>
      <p:sp>
        <p:nvSpPr>
          <p:cNvPr id="36883" name="Rectangle 23"/>
          <p:cNvSpPr>
            <a:spLocks noChangeArrowheads="1"/>
          </p:cNvSpPr>
          <p:nvPr/>
        </p:nvSpPr>
        <p:spPr bwMode="auto">
          <a:xfrm>
            <a:off x="5897563" y="5057775"/>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Driver</a:t>
            </a:r>
          </a:p>
        </p:txBody>
      </p:sp>
      <p:cxnSp>
        <p:nvCxnSpPr>
          <p:cNvPr id="36884" name="AutoShape 24"/>
          <p:cNvCxnSpPr>
            <a:cxnSpLocks noChangeShapeType="1"/>
            <a:stCxn id="36885" idx="5"/>
            <a:endCxn id="36883" idx="0"/>
          </p:cNvCxnSpPr>
          <p:nvPr/>
        </p:nvCxnSpPr>
        <p:spPr bwMode="auto">
          <a:xfrm>
            <a:off x="6467475" y="4814888"/>
            <a:ext cx="153988" cy="242887"/>
          </a:xfrm>
          <a:prstGeom prst="straightConnector1">
            <a:avLst/>
          </a:prstGeom>
          <a:noFill/>
          <a:ln w="9525">
            <a:solidFill>
              <a:schemeClr val="tx1"/>
            </a:solidFill>
            <a:round/>
            <a:headEnd/>
            <a:tailEnd/>
          </a:ln>
        </p:spPr>
      </p:cxnSp>
      <p:sp>
        <p:nvSpPr>
          <p:cNvPr id="36885" name="Oval 25"/>
          <p:cNvSpPr>
            <a:spLocks noChangeArrowheads="1"/>
          </p:cNvSpPr>
          <p:nvPr/>
        </p:nvSpPr>
        <p:spPr bwMode="auto">
          <a:xfrm>
            <a:off x="5364163" y="4508500"/>
            <a:ext cx="1292225" cy="358775"/>
          </a:xfrm>
          <a:prstGeom prst="ellipse">
            <a:avLst/>
          </a:prstGeom>
          <a:solidFill>
            <a:schemeClr val="bg1"/>
          </a:solidFill>
          <a:ln w="9525">
            <a:solidFill>
              <a:schemeClr val="tx1"/>
            </a:solidFill>
            <a:round/>
            <a:headEnd/>
            <a:tailEnd/>
          </a:ln>
        </p:spPr>
        <p:txBody>
          <a:bodyPr wrap="none" anchor="ctr"/>
          <a:lstStyle/>
          <a:p>
            <a:pPr algn="ctr"/>
            <a:r>
              <a:rPr lang="en-GB" sz="1400"/>
              <a:t>TaxiCertifDate</a:t>
            </a:r>
          </a:p>
        </p:txBody>
      </p:sp>
      <p:sp>
        <p:nvSpPr>
          <p:cNvPr id="36886" name="Rectangle 26"/>
          <p:cNvSpPr>
            <a:spLocks noChangeArrowheads="1"/>
          </p:cNvSpPr>
          <p:nvPr/>
        </p:nvSpPr>
        <p:spPr bwMode="auto">
          <a:xfrm>
            <a:off x="2197100" y="5057775"/>
            <a:ext cx="1447800" cy="533400"/>
          </a:xfrm>
          <a:prstGeom prst="rect">
            <a:avLst/>
          </a:prstGeom>
          <a:solidFill>
            <a:schemeClr val="accent1"/>
          </a:solidFill>
          <a:ln w="3175">
            <a:solidFill>
              <a:schemeClr val="tx1"/>
            </a:solidFill>
            <a:miter lim="800000"/>
            <a:headEnd/>
            <a:tailEnd/>
          </a:ln>
        </p:spPr>
        <p:txBody>
          <a:bodyPr wrap="none" anchor="ctr"/>
          <a:lstStyle/>
          <a:p>
            <a:pPr algn="ctr"/>
            <a:r>
              <a:rPr lang="en-GB" sz="1600"/>
              <a:t>DrivingLicense</a:t>
            </a:r>
          </a:p>
        </p:txBody>
      </p:sp>
      <p:sp>
        <p:nvSpPr>
          <p:cNvPr id="36887" name="Oval 27"/>
          <p:cNvSpPr>
            <a:spLocks noChangeArrowheads="1"/>
          </p:cNvSpPr>
          <p:nvPr/>
        </p:nvSpPr>
        <p:spPr bwMode="auto">
          <a:xfrm>
            <a:off x="4025900" y="57816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Date</a:t>
            </a:r>
          </a:p>
        </p:txBody>
      </p:sp>
      <p:sp>
        <p:nvSpPr>
          <p:cNvPr id="36888" name="Oval 28"/>
          <p:cNvSpPr>
            <a:spLocks noChangeArrowheads="1"/>
          </p:cNvSpPr>
          <p:nvPr/>
        </p:nvSpPr>
        <p:spPr bwMode="auto">
          <a:xfrm>
            <a:off x="901700" y="48672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Type</a:t>
            </a:r>
          </a:p>
        </p:txBody>
      </p:sp>
      <p:sp>
        <p:nvSpPr>
          <p:cNvPr id="36889" name="AutoShape 29"/>
          <p:cNvSpPr>
            <a:spLocks noChangeArrowheads="1"/>
          </p:cNvSpPr>
          <p:nvPr/>
        </p:nvSpPr>
        <p:spPr bwMode="auto">
          <a:xfrm>
            <a:off x="4089400" y="5019675"/>
            <a:ext cx="1203325" cy="609600"/>
          </a:xfrm>
          <a:prstGeom prst="flowChartDecision">
            <a:avLst/>
          </a:prstGeom>
          <a:solidFill>
            <a:schemeClr val="folHlink"/>
          </a:solidFill>
          <a:ln w="3175">
            <a:solidFill>
              <a:schemeClr val="tx1"/>
            </a:solidFill>
            <a:miter lim="800000"/>
            <a:headEnd/>
            <a:tailEnd/>
          </a:ln>
        </p:spPr>
        <p:txBody>
          <a:bodyPr wrap="none" anchor="ctr"/>
          <a:lstStyle/>
          <a:p>
            <a:pPr algn="ctr"/>
            <a:r>
              <a:rPr lang="en-GB" sz="1600"/>
              <a:t>belongsTo</a:t>
            </a:r>
          </a:p>
        </p:txBody>
      </p:sp>
      <p:cxnSp>
        <p:nvCxnSpPr>
          <p:cNvPr id="36890" name="AutoShape 35"/>
          <p:cNvCxnSpPr>
            <a:cxnSpLocks noChangeShapeType="1"/>
            <a:stCxn id="36889" idx="3"/>
            <a:endCxn id="36883" idx="1"/>
          </p:cNvCxnSpPr>
          <p:nvPr/>
        </p:nvCxnSpPr>
        <p:spPr bwMode="auto">
          <a:xfrm>
            <a:off x="5292725" y="5324475"/>
            <a:ext cx="604838" cy="0"/>
          </a:xfrm>
          <a:prstGeom prst="straightConnector1">
            <a:avLst/>
          </a:prstGeom>
          <a:noFill/>
          <a:ln w="9525">
            <a:solidFill>
              <a:schemeClr val="tx1"/>
            </a:solidFill>
            <a:round/>
            <a:headEnd/>
            <a:tailEnd/>
          </a:ln>
        </p:spPr>
      </p:cxnSp>
      <p:cxnSp>
        <p:nvCxnSpPr>
          <p:cNvPr id="36891" name="AutoShape 36"/>
          <p:cNvCxnSpPr>
            <a:cxnSpLocks noChangeShapeType="1"/>
            <a:stCxn id="36889" idx="1"/>
            <a:endCxn id="36886" idx="3"/>
          </p:cNvCxnSpPr>
          <p:nvPr/>
        </p:nvCxnSpPr>
        <p:spPr bwMode="auto">
          <a:xfrm flipH="1">
            <a:off x="3644900" y="5324475"/>
            <a:ext cx="444500" cy="0"/>
          </a:xfrm>
          <a:prstGeom prst="straightConnector1">
            <a:avLst/>
          </a:prstGeom>
          <a:noFill/>
          <a:ln w="9525">
            <a:solidFill>
              <a:schemeClr val="tx1"/>
            </a:solidFill>
            <a:round/>
            <a:headEnd/>
            <a:tailEnd/>
          </a:ln>
        </p:spPr>
      </p:cxnSp>
      <p:cxnSp>
        <p:nvCxnSpPr>
          <p:cNvPr id="36892" name="AutoShape 37"/>
          <p:cNvCxnSpPr>
            <a:cxnSpLocks noChangeShapeType="1"/>
            <a:stCxn id="36888" idx="5"/>
            <a:endCxn id="36886" idx="1"/>
          </p:cNvCxnSpPr>
          <p:nvPr/>
        </p:nvCxnSpPr>
        <p:spPr bwMode="auto">
          <a:xfrm>
            <a:off x="1878013" y="5127625"/>
            <a:ext cx="319087" cy="196850"/>
          </a:xfrm>
          <a:prstGeom prst="straightConnector1">
            <a:avLst/>
          </a:prstGeom>
          <a:noFill/>
          <a:ln w="9525">
            <a:solidFill>
              <a:schemeClr val="tx1"/>
            </a:solidFill>
            <a:round/>
            <a:headEnd/>
            <a:tailEnd/>
          </a:ln>
        </p:spPr>
      </p:cxnSp>
      <p:sp>
        <p:nvSpPr>
          <p:cNvPr id="36893" name="Text Box 41"/>
          <p:cNvSpPr txBox="1">
            <a:spLocks noChangeArrowheads="1"/>
          </p:cNvSpPr>
          <p:nvPr/>
        </p:nvSpPr>
        <p:spPr bwMode="auto">
          <a:xfrm>
            <a:off x="3692525" y="5019675"/>
            <a:ext cx="349250" cy="366713"/>
          </a:xfrm>
          <a:prstGeom prst="rect">
            <a:avLst/>
          </a:prstGeom>
          <a:noFill/>
          <a:ln w="9525">
            <a:noFill/>
            <a:miter lim="800000"/>
            <a:headEnd/>
            <a:tailEnd/>
          </a:ln>
        </p:spPr>
        <p:txBody>
          <a:bodyPr wrap="none">
            <a:spAutoFit/>
          </a:bodyPr>
          <a:lstStyle/>
          <a:p>
            <a:r>
              <a:rPr lang="en-GB"/>
              <a:t>N</a:t>
            </a:r>
          </a:p>
        </p:txBody>
      </p:sp>
      <p:sp>
        <p:nvSpPr>
          <p:cNvPr id="36894" name="Text Box 44"/>
          <p:cNvSpPr txBox="1">
            <a:spLocks noChangeArrowheads="1"/>
          </p:cNvSpPr>
          <p:nvPr/>
        </p:nvSpPr>
        <p:spPr bwMode="auto">
          <a:xfrm>
            <a:off x="5475288" y="5019675"/>
            <a:ext cx="374650" cy="366713"/>
          </a:xfrm>
          <a:prstGeom prst="rect">
            <a:avLst/>
          </a:prstGeom>
          <a:noFill/>
          <a:ln w="9525">
            <a:noFill/>
            <a:miter lim="800000"/>
            <a:headEnd/>
            <a:tailEnd/>
          </a:ln>
        </p:spPr>
        <p:txBody>
          <a:bodyPr wrap="none">
            <a:spAutoFit/>
          </a:bodyPr>
          <a:lstStyle/>
          <a:p>
            <a:r>
              <a:rPr lang="en-GB"/>
              <a:t>M</a:t>
            </a:r>
          </a:p>
        </p:txBody>
      </p:sp>
      <p:cxnSp>
        <p:nvCxnSpPr>
          <p:cNvPr id="36895" name="AutoShape 45"/>
          <p:cNvCxnSpPr>
            <a:cxnSpLocks noChangeShapeType="1"/>
            <a:stCxn id="36889" idx="2"/>
            <a:endCxn id="36887" idx="0"/>
          </p:cNvCxnSpPr>
          <p:nvPr/>
        </p:nvCxnSpPr>
        <p:spPr bwMode="auto">
          <a:xfrm flipH="1">
            <a:off x="4597400" y="5629275"/>
            <a:ext cx="93663" cy="152400"/>
          </a:xfrm>
          <a:prstGeom prst="straightConnector1">
            <a:avLst/>
          </a:prstGeom>
          <a:noFill/>
          <a:ln w="9525">
            <a:solidFill>
              <a:schemeClr val="tx1"/>
            </a:solidFill>
            <a:round/>
            <a:headEnd/>
            <a:tailEnd/>
          </a:ln>
        </p:spPr>
      </p:cxnSp>
      <p:sp>
        <p:nvSpPr>
          <p:cNvPr id="36896" name="Rectangle 48"/>
          <p:cNvSpPr>
            <a:spLocks noChangeArrowheads="1"/>
          </p:cNvSpPr>
          <p:nvPr/>
        </p:nvSpPr>
        <p:spPr bwMode="auto">
          <a:xfrm>
            <a:off x="4500563" y="981075"/>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Driver</a:t>
            </a:r>
          </a:p>
        </p:txBody>
      </p:sp>
      <p:sp>
        <p:nvSpPr>
          <p:cNvPr id="36897" name="Oval 51"/>
          <p:cNvSpPr>
            <a:spLocks noChangeArrowheads="1"/>
          </p:cNvSpPr>
          <p:nvPr/>
        </p:nvSpPr>
        <p:spPr bwMode="auto">
          <a:xfrm>
            <a:off x="3281363" y="52387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TaxiCertifDate</a:t>
            </a:r>
          </a:p>
        </p:txBody>
      </p:sp>
      <p:sp>
        <p:nvSpPr>
          <p:cNvPr id="36898" name="Oval 52"/>
          <p:cNvSpPr>
            <a:spLocks noChangeArrowheads="1"/>
          </p:cNvSpPr>
          <p:nvPr/>
        </p:nvSpPr>
        <p:spPr bwMode="auto">
          <a:xfrm>
            <a:off x="2513013" y="981075"/>
            <a:ext cx="1758950" cy="333375"/>
          </a:xfrm>
          <a:prstGeom prst="ellipse">
            <a:avLst/>
          </a:prstGeom>
          <a:solidFill>
            <a:srgbClr val="FF6600"/>
          </a:solidFill>
          <a:ln w="9525">
            <a:solidFill>
              <a:schemeClr val="tx1"/>
            </a:solidFill>
            <a:round/>
            <a:headEnd/>
            <a:tailEnd/>
          </a:ln>
        </p:spPr>
        <p:txBody>
          <a:bodyPr wrap="none" anchor="ctr"/>
          <a:lstStyle/>
          <a:p>
            <a:pPr algn="ctr"/>
            <a:r>
              <a:rPr lang="en-GB" sz="1400"/>
              <a:t>DrivingLicenseDate</a:t>
            </a:r>
          </a:p>
        </p:txBody>
      </p:sp>
      <p:sp>
        <p:nvSpPr>
          <p:cNvPr id="36899" name="Oval 53"/>
          <p:cNvSpPr>
            <a:spLocks noChangeArrowheads="1"/>
          </p:cNvSpPr>
          <p:nvPr/>
        </p:nvSpPr>
        <p:spPr bwMode="auto">
          <a:xfrm>
            <a:off x="2584450" y="1590675"/>
            <a:ext cx="1687513" cy="373063"/>
          </a:xfrm>
          <a:prstGeom prst="ellipse">
            <a:avLst/>
          </a:prstGeom>
          <a:solidFill>
            <a:srgbClr val="FF6600"/>
          </a:solidFill>
          <a:ln w="9525">
            <a:solidFill>
              <a:schemeClr val="tx1"/>
            </a:solidFill>
            <a:round/>
            <a:headEnd/>
            <a:tailEnd/>
          </a:ln>
        </p:spPr>
        <p:txBody>
          <a:bodyPr wrap="none" anchor="ctr"/>
          <a:lstStyle/>
          <a:p>
            <a:pPr algn="ctr"/>
            <a:r>
              <a:rPr lang="en-GB" sz="1400"/>
              <a:t>DrivingLicenseType</a:t>
            </a:r>
          </a:p>
        </p:txBody>
      </p:sp>
      <p:cxnSp>
        <p:nvCxnSpPr>
          <p:cNvPr id="36900" name="AutoShape 54"/>
          <p:cNvCxnSpPr>
            <a:cxnSpLocks noChangeShapeType="1"/>
            <a:stCxn id="36897" idx="5"/>
            <a:endCxn id="36896" idx="1"/>
          </p:cNvCxnSpPr>
          <p:nvPr/>
        </p:nvCxnSpPr>
        <p:spPr bwMode="auto">
          <a:xfrm>
            <a:off x="4257675" y="784225"/>
            <a:ext cx="242888" cy="463550"/>
          </a:xfrm>
          <a:prstGeom prst="straightConnector1">
            <a:avLst/>
          </a:prstGeom>
          <a:noFill/>
          <a:ln w="9525">
            <a:solidFill>
              <a:schemeClr val="tx1"/>
            </a:solidFill>
            <a:round/>
            <a:headEnd/>
            <a:tailEnd/>
          </a:ln>
        </p:spPr>
      </p:cxnSp>
      <p:cxnSp>
        <p:nvCxnSpPr>
          <p:cNvPr id="36901" name="AutoShape 55"/>
          <p:cNvCxnSpPr>
            <a:cxnSpLocks noChangeShapeType="1"/>
            <a:stCxn id="36898" idx="6"/>
            <a:endCxn id="36896" idx="1"/>
          </p:cNvCxnSpPr>
          <p:nvPr/>
        </p:nvCxnSpPr>
        <p:spPr bwMode="auto">
          <a:xfrm>
            <a:off x="4271963" y="1147763"/>
            <a:ext cx="228600" cy="100012"/>
          </a:xfrm>
          <a:prstGeom prst="straightConnector1">
            <a:avLst/>
          </a:prstGeom>
          <a:noFill/>
          <a:ln w="9525">
            <a:solidFill>
              <a:schemeClr val="tx1"/>
            </a:solidFill>
            <a:round/>
            <a:headEnd/>
            <a:tailEnd/>
          </a:ln>
        </p:spPr>
      </p:cxnSp>
      <p:cxnSp>
        <p:nvCxnSpPr>
          <p:cNvPr id="36902" name="AutoShape 56"/>
          <p:cNvCxnSpPr>
            <a:cxnSpLocks noChangeShapeType="1"/>
            <a:stCxn id="36899" idx="7"/>
            <a:endCxn id="36896" idx="1"/>
          </p:cNvCxnSpPr>
          <p:nvPr/>
        </p:nvCxnSpPr>
        <p:spPr bwMode="auto">
          <a:xfrm flipV="1">
            <a:off x="4024313" y="1247775"/>
            <a:ext cx="476250" cy="396875"/>
          </a:xfrm>
          <a:prstGeom prst="straightConnector1">
            <a:avLst/>
          </a:prstGeom>
          <a:noFill/>
          <a:ln w="9525">
            <a:solidFill>
              <a:schemeClr val="tx1"/>
            </a:solidFill>
            <a:round/>
            <a:headEnd/>
            <a:tailEnd/>
          </a:ln>
        </p:spPr>
      </p:cxnSp>
      <p:sp>
        <p:nvSpPr>
          <p:cNvPr id="36903" name="Rectangle 58"/>
          <p:cNvSpPr>
            <a:spLocks noChangeArrowheads="1"/>
          </p:cNvSpPr>
          <p:nvPr/>
        </p:nvSpPr>
        <p:spPr bwMode="auto">
          <a:xfrm>
            <a:off x="1900238" y="3546475"/>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sz="1600"/>
              <a:t>DrivingLicense</a:t>
            </a:r>
          </a:p>
        </p:txBody>
      </p:sp>
      <p:sp>
        <p:nvSpPr>
          <p:cNvPr id="36904" name="Line 59"/>
          <p:cNvSpPr>
            <a:spLocks noChangeShapeType="1"/>
          </p:cNvSpPr>
          <p:nvPr/>
        </p:nvSpPr>
        <p:spPr bwMode="auto">
          <a:xfrm>
            <a:off x="3419475" y="3789363"/>
            <a:ext cx="576263" cy="0"/>
          </a:xfrm>
          <a:prstGeom prst="line">
            <a:avLst/>
          </a:prstGeom>
          <a:noFill/>
          <a:ln w="9525">
            <a:solidFill>
              <a:schemeClr val="tx1"/>
            </a:solidFill>
            <a:round/>
            <a:headEnd/>
            <a:tailEnd/>
          </a:ln>
        </p:spPr>
        <p:txBody>
          <a:bodyPr/>
          <a:lstStyle/>
          <a:p>
            <a:endParaRPr lang="en-US"/>
          </a:p>
        </p:txBody>
      </p:sp>
      <p:sp>
        <p:nvSpPr>
          <p:cNvPr id="36905" name="Line 60"/>
          <p:cNvSpPr>
            <a:spLocks noChangeShapeType="1"/>
          </p:cNvSpPr>
          <p:nvPr/>
        </p:nvSpPr>
        <p:spPr bwMode="auto">
          <a:xfrm>
            <a:off x="3419475" y="3860800"/>
            <a:ext cx="647700" cy="0"/>
          </a:xfrm>
          <a:prstGeom prst="line">
            <a:avLst/>
          </a:prstGeom>
          <a:noFill/>
          <a:ln w="9525">
            <a:solidFill>
              <a:schemeClr val="tx1"/>
            </a:solidFill>
            <a:round/>
            <a:headEnd/>
            <a:tailEnd/>
          </a:ln>
        </p:spPr>
        <p:txBody>
          <a:bodyPr/>
          <a:lstStyle/>
          <a:p>
            <a:endParaRPr lang="en-US"/>
          </a:p>
        </p:txBody>
      </p:sp>
      <p:sp>
        <p:nvSpPr>
          <p:cNvPr id="36906" name="AutoShape 62"/>
          <p:cNvSpPr>
            <a:spLocks noChangeArrowheads="1"/>
          </p:cNvSpPr>
          <p:nvPr/>
        </p:nvSpPr>
        <p:spPr bwMode="auto">
          <a:xfrm>
            <a:off x="3851275" y="3429000"/>
            <a:ext cx="1439863" cy="719138"/>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belongsTo</a:t>
            </a:r>
          </a:p>
        </p:txBody>
      </p:sp>
      <p:sp>
        <p:nvSpPr>
          <p:cNvPr id="36907" name="AutoShape 22"/>
          <p:cNvSpPr>
            <a:spLocks noChangeArrowheads="1"/>
          </p:cNvSpPr>
          <p:nvPr/>
        </p:nvSpPr>
        <p:spPr bwMode="auto">
          <a:xfrm>
            <a:off x="3951288" y="3482975"/>
            <a:ext cx="1223962"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belongsTo</a:t>
            </a:r>
          </a:p>
        </p:txBody>
      </p:sp>
      <p:sp>
        <p:nvSpPr>
          <p:cNvPr id="36908" name="Line 63"/>
          <p:cNvSpPr>
            <a:spLocks noChangeShapeType="1"/>
          </p:cNvSpPr>
          <p:nvPr/>
        </p:nvSpPr>
        <p:spPr bwMode="auto">
          <a:xfrm>
            <a:off x="2330450" y="3235325"/>
            <a:ext cx="360363" cy="0"/>
          </a:xfrm>
          <a:prstGeom prst="line">
            <a:avLst/>
          </a:prstGeom>
          <a:noFill/>
          <a:ln w="9525">
            <a:solidFill>
              <a:schemeClr val="tx1"/>
            </a:solidFill>
            <a:prstDash val="dash"/>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smtClean="0"/>
              <a:t>Formal Definitions for the EER Model Concepts</a:t>
            </a:r>
          </a:p>
        </p:txBody>
      </p:sp>
      <p:sp>
        <p:nvSpPr>
          <p:cNvPr id="30723" name="Content Placeholder 2"/>
          <p:cNvSpPr>
            <a:spLocks noGrp="1"/>
          </p:cNvSpPr>
          <p:nvPr>
            <p:ph idx="1"/>
          </p:nvPr>
        </p:nvSpPr>
        <p:spPr/>
        <p:txBody>
          <a:bodyPr/>
          <a:lstStyle/>
          <a:p>
            <a:r>
              <a:rPr lang="en-US" b="1" smtClean="0"/>
              <a:t>Class</a:t>
            </a:r>
          </a:p>
          <a:p>
            <a:pPr lvl="1"/>
            <a:r>
              <a:rPr lang="en-US" smtClean="0"/>
              <a:t>Set or collection of entities</a:t>
            </a:r>
          </a:p>
          <a:p>
            <a:pPr lvl="1"/>
            <a:r>
              <a:rPr lang="en-US" smtClean="0"/>
              <a:t>Includes any of the EER schema constructs of group entities</a:t>
            </a:r>
          </a:p>
          <a:p>
            <a:r>
              <a:rPr lang="en-US" b="1" smtClean="0"/>
              <a:t>Subclass</a:t>
            </a:r>
          </a:p>
          <a:p>
            <a:pPr lvl="1"/>
            <a:r>
              <a:rPr lang="en-US" smtClean="0"/>
              <a:t>Class whose entities must always be a subset of the entities in another class</a:t>
            </a:r>
          </a:p>
          <a:p>
            <a:r>
              <a:rPr lang="en-US" b="1" smtClean="0"/>
              <a:t>Specialization </a:t>
            </a:r>
          </a:p>
          <a:p>
            <a:pPr lvl="1"/>
            <a:r>
              <a:rPr lang="en-US" smtClean="0"/>
              <a:t>Set of subclasses that have same superclass</a:t>
            </a:r>
          </a:p>
          <a:p>
            <a:pPr lvl="1"/>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normAutofit fontScale="90000"/>
          </a:bodyPr>
          <a:lstStyle/>
          <a:p>
            <a:r>
              <a:rPr lang="en-US" smtClean="0"/>
              <a:t>Formal Definitions for the EER Model Concepts (cont’d.)</a:t>
            </a:r>
          </a:p>
        </p:txBody>
      </p:sp>
      <p:sp>
        <p:nvSpPr>
          <p:cNvPr id="31747" name="Content Placeholder 2"/>
          <p:cNvSpPr>
            <a:spLocks noGrp="1"/>
          </p:cNvSpPr>
          <p:nvPr>
            <p:ph idx="1"/>
          </p:nvPr>
        </p:nvSpPr>
        <p:spPr/>
        <p:txBody>
          <a:bodyPr/>
          <a:lstStyle/>
          <a:p>
            <a:r>
              <a:rPr lang="en-US" b="1" smtClean="0"/>
              <a:t>Generalization</a:t>
            </a:r>
          </a:p>
          <a:p>
            <a:pPr lvl="1"/>
            <a:r>
              <a:rPr lang="en-US" smtClean="0"/>
              <a:t>Generalized entity type or superclass</a:t>
            </a:r>
          </a:p>
          <a:p>
            <a:r>
              <a:rPr lang="en-US" b="1" smtClean="0"/>
              <a:t>Predicate-defined </a:t>
            </a:r>
          </a:p>
          <a:p>
            <a:pPr lvl="1"/>
            <a:r>
              <a:rPr lang="en-US" smtClean="0"/>
              <a:t>Predicate on the attributes of is used to specify which entities in </a:t>
            </a:r>
            <a:r>
              <a:rPr lang="en-US" i="1" smtClean="0"/>
              <a:t>C</a:t>
            </a:r>
            <a:r>
              <a:rPr lang="en-US" smtClean="0"/>
              <a:t> are members of </a:t>
            </a:r>
            <a:r>
              <a:rPr lang="en-US" i="1" smtClean="0"/>
              <a:t>S</a:t>
            </a:r>
          </a:p>
          <a:p>
            <a:r>
              <a:rPr lang="en-US" b="1" smtClean="0"/>
              <a:t>User-defined</a:t>
            </a:r>
          </a:p>
          <a:p>
            <a:pPr lvl="1"/>
            <a:r>
              <a:rPr lang="en-US" smtClean="0"/>
              <a:t>Subclass that is not defined by a predicate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Q.M..png"/>
          <p:cNvPicPr>
            <a:picLocks noGrp="1" noChangeAspect="1"/>
          </p:cNvPicPr>
          <p:nvPr>
            <p:ph idx="1"/>
          </p:nvPr>
        </p:nvPicPr>
        <p:blipFill>
          <a:blip r:embed="rId3" cstate="print"/>
          <a:stretch>
            <a:fillRect/>
          </a:stretch>
        </p:blipFill>
        <p:spPr>
          <a:xfrm>
            <a:off x="2051720" y="1052736"/>
            <a:ext cx="4389437" cy="4389437"/>
          </a:xfrm>
        </p:spPr>
      </p:pic>
      <p:sp>
        <p:nvSpPr>
          <p:cNvPr id="37890" name="Footer Placeholder 3"/>
          <p:cNvSpPr>
            <a:spLocks noGrp="1"/>
          </p:cNvSpPr>
          <p:nvPr>
            <p:ph type="ftr" sz="quarter" idx="11"/>
          </p:nvPr>
        </p:nvSpPr>
        <p:spPr>
          <a:noFill/>
        </p:spPr>
        <p:txBody>
          <a:bodyPr/>
          <a:lstStyle/>
          <a:p>
            <a:fld id="{2D86CD0F-0639-4CF4-B4AB-015E821CA835}" type="slidenum">
              <a:rPr lang="zh-CN" altLang="en-US"/>
              <a:pPr/>
              <a:t>53</a:t>
            </a:fld>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Example of a Database</a:t>
            </a:r>
          </a:p>
        </p:txBody>
      </p:sp>
      <p:sp>
        <p:nvSpPr>
          <p:cNvPr id="10243" name="Rectangle 3"/>
          <p:cNvSpPr>
            <a:spLocks noGrp="1" noChangeArrowheads="1"/>
          </p:cNvSpPr>
          <p:nvPr>
            <p:ph idx="1"/>
          </p:nvPr>
        </p:nvSpPr>
        <p:spPr>
          <a:xfrm>
            <a:off x="467544" y="2132856"/>
            <a:ext cx="8229600" cy="3886200"/>
          </a:xfrm>
        </p:spPr>
        <p:txBody>
          <a:bodyPr>
            <a:normAutofit fontScale="85000" lnSpcReduction="20000"/>
          </a:bodyPr>
          <a:lstStyle/>
          <a:p>
            <a:r>
              <a:rPr lang="en-US" sz="1900" dirty="0" smtClean="0"/>
              <a:t>Mini-world for the example:</a:t>
            </a:r>
          </a:p>
          <a:p>
            <a:pPr lvl="1"/>
            <a:r>
              <a:rPr lang="en-US" sz="1900" dirty="0" smtClean="0"/>
              <a:t>Part of a UNIVERSITY environment.</a:t>
            </a:r>
          </a:p>
          <a:p>
            <a:r>
              <a:rPr lang="en-US" sz="1900" dirty="0" smtClean="0"/>
              <a:t>Some mini-world </a:t>
            </a:r>
            <a:r>
              <a:rPr lang="en-US" sz="1900" i="1" dirty="0" smtClean="0"/>
              <a:t>entities</a:t>
            </a:r>
            <a:r>
              <a:rPr lang="en-US" sz="1900" dirty="0" smtClean="0"/>
              <a:t>:</a:t>
            </a:r>
          </a:p>
          <a:p>
            <a:pPr lvl="1"/>
            <a:r>
              <a:rPr lang="en-US" sz="1900" dirty="0" smtClean="0"/>
              <a:t>STUDENTs</a:t>
            </a:r>
          </a:p>
          <a:p>
            <a:pPr lvl="1"/>
            <a:r>
              <a:rPr lang="en-US" sz="1900" dirty="0" smtClean="0"/>
              <a:t>COURSEs</a:t>
            </a:r>
          </a:p>
          <a:p>
            <a:pPr lvl="1"/>
            <a:r>
              <a:rPr lang="en-US" sz="1900" dirty="0" smtClean="0"/>
              <a:t>SECTIONs (of COURSEs)</a:t>
            </a:r>
          </a:p>
          <a:p>
            <a:pPr lvl="1"/>
            <a:r>
              <a:rPr lang="en-US" sz="1900" dirty="0" smtClean="0"/>
              <a:t>(academic) DEPARTMENTs</a:t>
            </a:r>
          </a:p>
          <a:p>
            <a:pPr lvl="1"/>
            <a:r>
              <a:rPr lang="en-US" sz="1900" dirty="0" smtClean="0"/>
              <a:t>INSTRUCTORs</a:t>
            </a:r>
          </a:p>
          <a:p>
            <a:r>
              <a:rPr lang="en-US" sz="1900" dirty="0" smtClean="0"/>
              <a:t>Some mini-world </a:t>
            </a:r>
            <a:r>
              <a:rPr lang="en-US" sz="1900" i="1" dirty="0" smtClean="0"/>
              <a:t>relationships</a:t>
            </a:r>
            <a:r>
              <a:rPr lang="en-US" sz="1900" dirty="0" smtClean="0"/>
              <a:t>:</a:t>
            </a:r>
          </a:p>
          <a:p>
            <a:pPr lvl="1"/>
            <a:r>
              <a:rPr lang="en-US" sz="1900" dirty="0" smtClean="0"/>
              <a:t>SECTIONs </a:t>
            </a:r>
            <a:r>
              <a:rPr lang="en-US" sz="1900" i="1" dirty="0" smtClean="0"/>
              <a:t>are of specific</a:t>
            </a:r>
            <a:r>
              <a:rPr lang="en-US" sz="1900" dirty="0" smtClean="0"/>
              <a:t> COURSEs</a:t>
            </a:r>
          </a:p>
          <a:p>
            <a:pPr lvl="1"/>
            <a:r>
              <a:rPr lang="en-US" sz="1900" dirty="0" smtClean="0"/>
              <a:t>STUDENTs </a:t>
            </a:r>
            <a:r>
              <a:rPr lang="en-US" sz="1900" i="1" dirty="0" smtClean="0"/>
              <a:t>take</a:t>
            </a:r>
            <a:r>
              <a:rPr lang="en-US" sz="1900" dirty="0" smtClean="0"/>
              <a:t> SECTIONs</a:t>
            </a:r>
          </a:p>
          <a:p>
            <a:pPr lvl="1"/>
            <a:r>
              <a:rPr lang="en-US" sz="1900" dirty="0" smtClean="0"/>
              <a:t>COURSEs </a:t>
            </a:r>
            <a:r>
              <a:rPr lang="en-US" sz="1900" i="1" dirty="0" smtClean="0"/>
              <a:t>have  prerequisite</a:t>
            </a:r>
            <a:r>
              <a:rPr lang="en-US" sz="1900" dirty="0" smtClean="0"/>
              <a:t> COURSEs</a:t>
            </a:r>
          </a:p>
          <a:p>
            <a:pPr lvl="1"/>
            <a:r>
              <a:rPr lang="en-US" sz="1900" dirty="0" smtClean="0"/>
              <a:t>INSTRUCTORs </a:t>
            </a:r>
            <a:r>
              <a:rPr lang="en-US" sz="1900" i="1" dirty="0" smtClean="0"/>
              <a:t>teach</a:t>
            </a:r>
            <a:r>
              <a:rPr lang="en-US" sz="1900" dirty="0" smtClean="0"/>
              <a:t>  SECTIONs</a:t>
            </a:r>
          </a:p>
          <a:p>
            <a:pPr lvl="1"/>
            <a:r>
              <a:rPr lang="en-US" sz="1900" dirty="0" smtClean="0"/>
              <a:t>COURSEs </a:t>
            </a:r>
            <a:r>
              <a:rPr lang="en-US" sz="1900" i="1" dirty="0" smtClean="0"/>
              <a:t>are offered by</a:t>
            </a:r>
            <a:r>
              <a:rPr lang="en-US" sz="1900" dirty="0" smtClean="0"/>
              <a:t>  DEPARTMENTs</a:t>
            </a:r>
          </a:p>
          <a:p>
            <a:pPr lvl="1"/>
            <a:r>
              <a:rPr lang="en-US" sz="1900" dirty="0" smtClean="0"/>
              <a:t>STUDENTs </a:t>
            </a:r>
            <a:r>
              <a:rPr lang="en-US" sz="1900" i="1" dirty="0" smtClean="0"/>
              <a:t>major in</a:t>
            </a:r>
            <a:r>
              <a:rPr lang="en-US" sz="1900" dirty="0" smtClean="0"/>
              <a:t>  DEPARTMENTs</a:t>
            </a:r>
          </a:p>
          <a:p>
            <a:endParaRPr lang="en-US" sz="2200"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ig01_02"/>
          <p:cNvPicPr>
            <a:picLocks noChangeAspect="1" noChangeArrowheads="1"/>
          </p:cNvPicPr>
          <p:nvPr/>
        </p:nvPicPr>
        <p:blipFill>
          <a:blip r:embed="rId2" cstate="print"/>
          <a:srcRect/>
          <a:stretch>
            <a:fillRect/>
          </a:stretch>
        </p:blipFill>
        <p:spPr bwMode="auto">
          <a:xfrm>
            <a:off x="1476375" y="188913"/>
            <a:ext cx="7537450" cy="654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mtClean="0"/>
              <a:t>Main Characteristics of the Database Approach</a:t>
            </a:r>
          </a:p>
        </p:txBody>
      </p:sp>
      <p:sp>
        <p:nvSpPr>
          <p:cNvPr id="573443" name="Rectangle 3"/>
          <p:cNvSpPr>
            <a:spLocks noGrp="1" noChangeArrowheads="1"/>
          </p:cNvSpPr>
          <p:nvPr>
            <p:ph idx="1"/>
          </p:nvPr>
        </p:nvSpPr>
        <p:spPr/>
        <p:txBody>
          <a:bodyPr/>
          <a:lstStyle/>
          <a:p>
            <a:r>
              <a:rPr lang="en-US" sz="1600" dirty="0" smtClean="0"/>
              <a:t>Self-describing nature of a database system:</a:t>
            </a:r>
          </a:p>
          <a:p>
            <a:pPr lvl="1"/>
            <a:r>
              <a:rPr lang="en-US" sz="1200" dirty="0" smtClean="0"/>
              <a:t>A DBMS catalog stores the description of a particular database (e.g. data structures, types, and constraints)</a:t>
            </a:r>
          </a:p>
          <a:p>
            <a:pPr lvl="1"/>
            <a:r>
              <a:rPr lang="en-US" sz="1200" dirty="0" smtClean="0"/>
              <a:t>The description is called meta-data.</a:t>
            </a:r>
          </a:p>
          <a:p>
            <a:pPr lvl="1"/>
            <a:r>
              <a:rPr lang="en-US" sz="1200" dirty="0" smtClean="0"/>
              <a:t>This allows the DBMS software to work with different database applications.</a:t>
            </a:r>
          </a:p>
          <a:p>
            <a:r>
              <a:rPr lang="en-US" sz="1600" dirty="0" smtClean="0"/>
              <a:t>Insulation between programs and data:</a:t>
            </a:r>
          </a:p>
          <a:p>
            <a:pPr lvl="1"/>
            <a:r>
              <a:rPr lang="en-US" sz="1200" dirty="0" smtClean="0"/>
              <a:t>Called program-data independence.</a:t>
            </a:r>
          </a:p>
          <a:p>
            <a:pPr lvl="1"/>
            <a:r>
              <a:rPr lang="en-US" sz="1200" dirty="0" smtClean="0"/>
              <a:t>Allows changing data structures and storage organization without having to change the DBMS access programs.</a:t>
            </a:r>
          </a:p>
          <a:p>
            <a:r>
              <a:rPr lang="en-US" sz="1800" dirty="0" smtClean="0"/>
              <a:t>Data Abstraction: </a:t>
            </a:r>
          </a:p>
          <a:p>
            <a:pPr lvl="1"/>
            <a:r>
              <a:rPr lang="en-US" sz="1600" dirty="0" smtClean="0"/>
              <a:t>A data model is used to hide storage details and present the users with a conceptual view  of the database.</a:t>
            </a:r>
          </a:p>
          <a:p>
            <a:pPr lvl="1"/>
            <a:r>
              <a:rPr lang="en-US" sz="1600" dirty="0" smtClean="0"/>
              <a:t>Programs refer to the data model constructs rather than data storage details</a:t>
            </a:r>
          </a:p>
          <a:p>
            <a:r>
              <a:rPr lang="en-US" sz="1800" dirty="0" smtClean="0"/>
              <a:t>Support of multiple views of the data:</a:t>
            </a:r>
          </a:p>
          <a:p>
            <a:pPr lvl="1"/>
            <a:r>
              <a:rPr lang="en-US" sz="1600" dirty="0" smtClean="0"/>
              <a:t>Each user may see a different view of the database, which describes only the data of interest to that user.</a:t>
            </a:r>
          </a:p>
          <a:p>
            <a:pPr lvl="1"/>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4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4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344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344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3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03350" y="476250"/>
            <a:ext cx="7200900" cy="936625"/>
          </a:xfrm>
        </p:spPr>
        <p:txBody>
          <a:bodyPr/>
          <a:lstStyle/>
          <a:p>
            <a:r>
              <a:rPr lang="en-US" smtClean="0"/>
              <a:t>Database Design Process</a:t>
            </a:r>
          </a:p>
        </p:txBody>
      </p:sp>
      <p:pic>
        <p:nvPicPr>
          <p:cNvPr id="15363" name="Picture 3" descr="fig03_01"/>
          <p:cNvPicPr>
            <a:picLocks noChangeAspect="1" noChangeArrowheads="1"/>
          </p:cNvPicPr>
          <p:nvPr/>
        </p:nvPicPr>
        <p:blipFill>
          <a:blip r:embed="rId2" cstate="print"/>
          <a:srcRect/>
          <a:stretch>
            <a:fillRect/>
          </a:stretch>
        </p:blipFill>
        <p:spPr bwMode="auto">
          <a:xfrm>
            <a:off x="971550" y="1482725"/>
            <a:ext cx="6913563" cy="5259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4670</Words>
  <Application>Microsoft Office PowerPoint</Application>
  <PresentationFormat>On-screen Show (4:3)</PresentationFormat>
  <Paragraphs>715</Paragraphs>
  <Slides>53</Slides>
  <Notes>24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DBMS  Lec-1: Advanced relational data modeling</vt:lpstr>
      <vt:lpstr>What is a database?</vt:lpstr>
      <vt:lpstr>Basic Definitions</vt:lpstr>
      <vt:lpstr>Database System Environment</vt:lpstr>
      <vt:lpstr>Typical DBMS Functionality</vt:lpstr>
      <vt:lpstr>Example of a Database</vt:lpstr>
      <vt:lpstr>Slide 7</vt:lpstr>
      <vt:lpstr>Main Characteristics of the Database Approach</vt:lpstr>
      <vt:lpstr>Database Design Process</vt:lpstr>
      <vt:lpstr>Overview</vt:lpstr>
      <vt:lpstr>Entity-Relationship (ER) Model</vt:lpstr>
      <vt:lpstr>Entity and entity type</vt:lpstr>
      <vt:lpstr>Attributes</vt:lpstr>
      <vt:lpstr>Constraints on attributes</vt:lpstr>
      <vt:lpstr>Relationship type</vt:lpstr>
      <vt:lpstr>Constraints on relationship types</vt:lpstr>
      <vt:lpstr>Constraints on relationship types</vt:lpstr>
      <vt:lpstr>Constraints on relationship types</vt:lpstr>
      <vt:lpstr>Attributes of relationship types</vt:lpstr>
      <vt:lpstr>N-ary relationships</vt:lpstr>
      <vt:lpstr>ER Notation</vt:lpstr>
      <vt:lpstr>Enhanced ER (EER) Model</vt:lpstr>
      <vt:lpstr>Cont.</vt:lpstr>
      <vt:lpstr>Cont.</vt:lpstr>
      <vt:lpstr>Cont.</vt:lpstr>
      <vt:lpstr>Slide 26</vt:lpstr>
      <vt:lpstr>Subclasses and Superclasses </vt:lpstr>
      <vt:lpstr>Subclasses and Superclasses </vt:lpstr>
      <vt:lpstr>Attribute Inheritance in Superclass / Subclass Relationships </vt:lpstr>
      <vt:lpstr>Subclass/Superclass</vt:lpstr>
      <vt:lpstr>Single vs. Multiple inheritance</vt:lpstr>
      <vt:lpstr>Specialization</vt:lpstr>
      <vt:lpstr>Slide 33</vt:lpstr>
      <vt:lpstr>Slide 34</vt:lpstr>
      <vt:lpstr>Model Shapes</vt:lpstr>
      <vt:lpstr>Generalization</vt:lpstr>
      <vt:lpstr>Slide 37</vt:lpstr>
      <vt:lpstr>Constraints of Specialization and Generalization</vt:lpstr>
      <vt:lpstr>Cont.</vt:lpstr>
      <vt:lpstr>(cont.)</vt:lpstr>
      <vt:lpstr>Example of disjoint partial Specialization</vt:lpstr>
      <vt:lpstr>Specialization / Generalization Hierarchies, Lattices and Shared Subclasses</vt:lpstr>
      <vt:lpstr>Hierarchies and Lattices</vt:lpstr>
      <vt:lpstr>Hierarchies and Lattices</vt:lpstr>
      <vt:lpstr>Slide 45</vt:lpstr>
      <vt:lpstr>A Sample UNIVERSITY EER Schema, Design Choices, and Formal Definitions</vt:lpstr>
      <vt:lpstr>Slide 47</vt:lpstr>
      <vt:lpstr>Example: A taxi company needs to model their activities</vt:lpstr>
      <vt:lpstr>Slide 49</vt:lpstr>
      <vt:lpstr>Slide 50</vt:lpstr>
      <vt:lpstr>Formal Definitions for the EER Model Concepts</vt:lpstr>
      <vt:lpstr>Formal Definitions for the EER Model Concepts (cont’d.)</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DBMS  Lec-1: Advanced relational data modeling</dc:title>
  <dc:creator>User</dc:creator>
  <cp:lastModifiedBy>User</cp:lastModifiedBy>
  <cp:revision>10</cp:revision>
  <dcterms:created xsi:type="dcterms:W3CDTF">2016-09-25T19:14:33Z</dcterms:created>
  <dcterms:modified xsi:type="dcterms:W3CDTF">2016-09-25T20:52:53Z</dcterms:modified>
</cp:coreProperties>
</file>