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6" r:id="rId1"/>
  </p:sldMasterIdLst>
  <p:notesMasterIdLst>
    <p:notesMasterId r:id="rId56"/>
  </p:notesMasterIdLst>
  <p:sldIdLst>
    <p:sldId id="260" r:id="rId2"/>
    <p:sldId id="313" r:id="rId3"/>
    <p:sldId id="261" r:id="rId4"/>
    <p:sldId id="262" r:id="rId5"/>
    <p:sldId id="263" r:id="rId6"/>
    <p:sldId id="264" r:id="rId7"/>
    <p:sldId id="269" r:id="rId8"/>
    <p:sldId id="314" r:id="rId9"/>
    <p:sldId id="315" r:id="rId10"/>
    <p:sldId id="316" r:id="rId11"/>
    <p:sldId id="317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1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68A49E-F643-43C3-9E01-02A08205E40D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D37D60-EA7D-4A41-A85F-F17E2FFBF2CA}">
      <dgm:prSet phldrT="[Text]"/>
      <dgm:spPr/>
      <dgm:t>
        <a:bodyPr/>
        <a:lstStyle/>
        <a:p>
          <a:r>
            <a:rPr lang="en-US" dirty="0" smtClean="0"/>
            <a:t>Car Number</a:t>
          </a:r>
          <a:endParaRPr lang="en-US" dirty="0"/>
        </a:p>
      </dgm:t>
    </dgm:pt>
    <dgm:pt modelId="{48BA7C3F-0FDB-43D1-9AA6-A3741880A9CA}" type="parTrans" cxnId="{8457A330-B45F-44FD-A173-4B5253D40159}">
      <dgm:prSet/>
      <dgm:spPr/>
      <dgm:t>
        <a:bodyPr/>
        <a:lstStyle/>
        <a:p>
          <a:endParaRPr lang="en-US"/>
        </a:p>
      </dgm:t>
    </dgm:pt>
    <dgm:pt modelId="{04059733-8258-409B-888F-86918E8DAAD0}" type="sibTrans" cxnId="{8457A330-B45F-44FD-A173-4B5253D40159}">
      <dgm:prSet/>
      <dgm:spPr/>
      <dgm:t>
        <a:bodyPr/>
        <a:lstStyle/>
        <a:p>
          <a:endParaRPr lang="en-US"/>
        </a:p>
      </dgm:t>
    </dgm:pt>
    <dgm:pt modelId="{67170EF9-F38A-4E3A-94C0-BB5F0BEC77C4}">
      <dgm:prSet phldrT="[Text]"/>
      <dgm:spPr/>
      <dgm:t>
        <a:bodyPr/>
        <a:lstStyle/>
        <a:p>
          <a:r>
            <a:rPr lang="en-US" dirty="0" smtClean="0"/>
            <a:t>Color</a:t>
          </a:r>
          <a:endParaRPr lang="en-US" dirty="0"/>
        </a:p>
      </dgm:t>
    </dgm:pt>
    <dgm:pt modelId="{2217CD59-2DC2-4AE3-9638-65A3BEAE47E9}" type="parTrans" cxnId="{BB030F50-0763-4AA0-98C8-27CF77B1A134}">
      <dgm:prSet/>
      <dgm:spPr/>
      <dgm:t>
        <a:bodyPr/>
        <a:lstStyle/>
        <a:p>
          <a:endParaRPr lang="en-US"/>
        </a:p>
      </dgm:t>
    </dgm:pt>
    <dgm:pt modelId="{1ABC0E07-5984-4001-81BB-C3923DDFF208}" type="sibTrans" cxnId="{BB030F50-0763-4AA0-98C8-27CF77B1A134}">
      <dgm:prSet/>
      <dgm:spPr/>
      <dgm:t>
        <a:bodyPr/>
        <a:lstStyle/>
        <a:p>
          <a:endParaRPr lang="en-US"/>
        </a:p>
      </dgm:t>
    </dgm:pt>
    <dgm:pt modelId="{6A18D64E-9A17-4C40-A124-51AF106E40E3}">
      <dgm:prSet phldrT="[Text]"/>
      <dgm:spPr/>
      <dgm:t>
        <a:bodyPr/>
        <a:lstStyle/>
        <a:p>
          <a:r>
            <a:rPr lang="en-US" dirty="0" smtClean="0"/>
            <a:t>Switch on</a:t>
          </a:r>
          <a:endParaRPr lang="en-US" dirty="0"/>
        </a:p>
      </dgm:t>
    </dgm:pt>
    <dgm:pt modelId="{0BAEC709-7A66-4256-AE51-2FEAD8382865}" type="parTrans" cxnId="{AAEEDA65-1BC1-4379-998C-96E10C6F1C98}">
      <dgm:prSet/>
      <dgm:spPr/>
      <dgm:t>
        <a:bodyPr/>
        <a:lstStyle/>
        <a:p>
          <a:endParaRPr lang="en-US"/>
        </a:p>
      </dgm:t>
    </dgm:pt>
    <dgm:pt modelId="{88B7D785-E117-475A-8BE2-20987321F419}" type="sibTrans" cxnId="{AAEEDA65-1BC1-4379-998C-96E10C6F1C98}">
      <dgm:prSet/>
      <dgm:spPr/>
      <dgm:t>
        <a:bodyPr/>
        <a:lstStyle/>
        <a:p>
          <a:endParaRPr lang="en-US"/>
        </a:p>
      </dgm:t>
    </dgm:pt>
    <dgm:pt modelId="{AF48D5FF-6B2A-4A8B-BD20-06AB4D1AEC4C}" type="pres">
      <dgm:prSet presAssocID="{1668A49E-F643-43C3-9E01-02A08205E40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DD5BB1-504F-48A3-A42F-BCCB7DD80F70}" type="pres">
      <dgm:prSet presAssocID="{78D37D60-EA7D-4A41-A85F-F17E2FFBF2CA}" presName="comp" presStyleCnt="0"/>
      <dgm:spPr/>
    </dgm:pt>
    <dgm:pt modelId="{42A6D435-1D49-4E62-8A03-6BE6E47C07FE}" type="pres">
      <dgm:prSet presAssocID="{78D37D60-EA7D-4A41-A85F-F17E2FFBF2CA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6EB97F-6C11-4043-82FF-4D1163C3772E}" type="pres">
      <dgm:prSet presAssocID="{78D37D60-EA7D-4A41-A85F-F17E2FFBF2CA}" presName="rect1" presStyleLbl="lnNod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9721D51-C5C7-43C1-966E-9AF0B4FF11CA}" type="pres">
      <dgm:prSet presAssocID="{04059733-8258-409B-888F-86918E8DAAD0}" presName="sibTrans" presStyleCnt="0"/>
      <dgm:spPr/>
    </dgm:pt>
    <dgm:pt modelId="{A0019043-CC51-40B3-99A2-19BCEF0ED269}" type="pres">
      <dgm:prSet presAssocID="{67170EF9-F38A-4E3A-94C0-BB5F0BEC77C4}" presName="comp" presStyleCnt="0"/>
      <dgm:spPr/>
    </dgm:pt>
    <dgm:pt modelId="{5910989C-7222-45A3-A1BD-22C012461771}" type="pres">
      <dgm:prSet presAssocID="{67170EF9-F38A-4E3A-94C0-BB5F0BEC77C4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FA8468-0B46-4232-AA83-FF7D99C65EE0}" type="pres">
      <dgm:prSet presAssocID="{67170EF9-F38A-4E3A-94C0-BB5F0BEC77C4}" presName="rect1" presStyleLbl="lnNod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94C4A29-977C-4427-A65F-C9B6F7A1A2C3}" type="pres">
      <dgm:prSet presAssocID="{1ABC0E07-5984-4001-81BB-C3923DDFF208}" presName="sibTrans" presStyleCnt="0"/>
      <dgm:spPr/>
    </dgm:pt>
    <dgm:pt modelId="{20CAE77A-99DD-4BDC-8C53-B5ADDEADD240}" type="pres">
      <dgm:prSet presAssocID="{6A18D64E-9A17-4C40-A124-51AF106E40E3}" presName="comp" presStyleCnt="0"/>
      <dgm:spPr/>
    </dgm:pt>
    <dgm:pt modelId="{D3CAA754-168A-45DE-9994-176EC1D7A514}" type="pres">
      <dgm:prSet presAssocID="{6A18D64E-9A17-4C40-A124-51AF106E40E3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D7E943-7D21-46E8-AA07-C5B1FECABF48}" type="pres">
      <dgm:prSet presAssocID="{6A18D64E-9A17-4C40-A124-51AF106E40E3}" presName="rect1" presStyleLbl="lnNode1" presStyleIdx="2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8457A330-B45F-44FD-A173-4B5253D40159}" srcId="{1668A49E-F643-43C3-9E01-02A08205E40D}" destId="{78D37D60-EA7D-4A41-A85F-F17E2FFBF2CA}" srcOrd="0" destOrd="0" parTransId="{48BA7C3F-0FDB-43D1-9AA6-A3741880A9CA}" sibTransId="{04059733-8258-409B-888F-86918E8DAAD0}"/>
    <dgm:cxn modelId="{F11D4162-6DA5-443B-B6F1-03F22AD997B9}" type="presOf" srcId="{1668A49E-F643-43C3-9E01-02A08205E40D}" destId="{AF48D5FF-6B2A-4A8B-BD20-06AB4D1AEC4C}" srcOrd="0" destOrd="0" presId="urn:microsoft.com/office/officeart/2008/layout/AlternatingPictureBlocks"/>
    <dgm:cxn modelId="{FD0FC1FE-F00E-41AE-9DD4-C023DF14EBF8}" type="presOf" srcId="{78D37D60-EA7D-4A41-A85F-F17E2FFBF2CA}" destId="{42A6D435-1D49-4E62-8A03-6BE6E47C07FE}" srcOrd="0" destOrd="0" presId="urn:microsoft.com/office/officeart/2008/layout/AlternatingPictureBlocks"/>
    <dgm:cxn modelId="{BAF6654B-DC69-4A58-8266-B0B89BE1407B}" type="presOf" srcId="{6A18D64E-9A17-4C40-A124-51AF106E40E3}" destId="{D3CAA754-168A-45DE-9994-176EC1D7A514}" srcOrd="0" destOrd="0" presId="urn:microsoft.com/office/officeart/2008/layout/AlternatingPictureBlocks"/>
    <dgm:cxn modelId="{C9AE37E9-2813-4290-AFE4-071E2E05AF01}" type="presOf" srcId="{67170EF9-F38A-4E3A-94C0-BB5F0BEC77C4}" destId="{5910989C-7222-45A3-A1BD-22C012461771}" srcOrd="0" destOrd="0" presId="urn:microsoft.com/office/officeart/2008/layout/AlternatingPictureBlocks"/>
    <dgm:cxn modelId="{BB030F50-0763-4AA0-98C8-27CF77B1A134}" srcId="{1668A49E-F643-43C3-9E01-02A08205E40D}" destId="{67170EF9-F38A-4E3A-94C0-BB5F0BEC77C4}" srcOrd="1" destOrd="0" parTransId="{2217CD59-2DC2-4AE3-9638-65A3BEAE47E9}" sibTransId="{1ABC0E07-5984-4001-81BB-C3923DDFF208}"/>
    <dgm:cxn modelId="{AAEEDA65-1BC1-4379-998C-96E10C6F1C98}" srcId="{1668A49E-F643-43C3-9E01-02A08205E40D}" destId="{6A18D64E-9A17-4C40-A124-51AF106E40E3}" srcOrd="2" destOrd="0" parTransId="{0BAEC709-7A66-4256-AE51-2FEAD8382865}" sibTransId="{88B7D785-E117-475A-8BE2-20987321F419}"/>
    <dgm:cxn modelId="{72D32E98-B4B4-4D3E-9FBF-6583FAAD4437}" type="presParOf" srcId="{AF48D5FF-6B2A-4A8B-BD20-06AB4D1AEC4C}" destId="{47DD5BB1-504F-48A3-A42F-BCCB7DD80F70}" srcOrd="0" destOrd="0" presId="urn:microsoft.com/office/officeart/2008/layout/AlternatingPictureBlocks"/>
    <dgm:cxn modelId="{EC2D12DF-CA36-493C-A3C5-DF14D87B08FE}" type="presParOf" srcId="{47DD5BB1-504F-48A3-A42F-BCCB7DD80F70}" destId="{42A6D435-1D49-4E62-8A03-6BE6E47C07FE}" srcOrd="0" destOrd="0" presId="urn:microsoft.com/office/officeart/2008/layout/AlternatingPictureBlocks"/>
    <dgm:cxn modelId="{BB30795A-29CF-4CE6-A1A0-967090431077}" type="presParOf" srcId="{47DD5BB1-504F-48A3-A42F-BCCB7DD80F70}" destId="{826EB97F-6C11-4043-82FF-4D1163C3772E}" srcOrd="1" destOrd="0" presId="urn:microsoft.com/office/officeart/2008/layout/AlternatingPictureBlocks"/>
    <dgm:cxn modelId="{023F3783-6BE1-45EC-8CFB-D2E687E1DAF9}" type="presParOf" srcId="{AF48D5FF-6B2A-4A8B-BD20-06AB4D1AEC4C}" destId="{99721D51-C5C7-43C1-966E-9AF0B4FF11CA}" srcOrd="1" destOrd="0" presId="urn:microsoft.com/office/officeart/2008/layout/AlternatingPictureBlocks"/>
    <dgm:cxn modelId="{078D28D0-2952-440C-8B4F-230993E69B35}" type="presParOf" srcId="{AF48D5FF-6B2A-4A8B-BD20-06AB4D1AEC4C}" destId="{A0019043-CC51-40B3-99A2-19BCEF0ED269}" srcOrd="2" destOrd="0" presId="urn:microsoft.com/office/officeart/2008/layout/AlternatingPictureBlocks"/>
    <dgm:cxn modelId="{2CA5B496-D167-40D4-ACD8-688A17D0A361}" type="presParOf" srcId="{A0019043-CC51-40B3-99A2-19BCEF0ED269}" destId="{5910989C-7222-45A3-A1BD-22C012461771}" srcOrd="0" destOrd="0" presId="urn:microsoft.com/office/officeart/2008/layout/AlternatingPictureBlocks"/>
    <dgm:cxn modelId="{65D8E202-94D2-4A7A-8E07-B6D79B6B6FAB}" type="presParOf" srcId="{A0019043-CC51-40B3-99A2-19BCEF0ED269}" destId="{37FA8468-0B46-4232-AA83-FF7D99C65EE0}" srcOrd="1" destOrd="0" presId="urn:microsoft.com/office/officeart/2008/layout/AlternatingPictureBlocks"/>
    <dgm:cxn modelId="{F8A21074-5345-4EBB-8D6C-6CA51C0383B2}" type="presParOf" srcId="{AF48D5FF-6B2A-4A8B-BD20-06AB4D1AEC4C}" destId="{394C4A29-977C-4427-A65F-C9B6F7A1A2C3}" srcOrd="3" destOrd="0" presId="urn:microsoft.com/office/officeart/2008/layout/AlternatingPictureBlocks"/>
    <dgm:cxn modelId="{0A6E3ECE-1C8C-4F55-B752-4024A0039416}" type="presParOf" srcId="{AF48D5FF-6B2A-4A8B-BD20-06AB4D1AEC4C}" destId="{20CAE77A-99DD-4BDC-8C53-B5ADDEADD240}" srcOrd="4" destOrd="0" presId="urn:microsoft.com/office/officeart/2008/layout/AlternatingPictureBlocks"/>
    <dgm:cxn modelId="{6FAB24A4-3799-4BBC-BE82-456669D1A2FD}" type="presParOf" srcId="{20CAE77A-99DD-4BDC-8C53-B5ADDEADD240}" destId="{D3CAA754-168A-45DE-9994-176EC1D7A514}" srcOrd="0" destOrd="0" presId="urn:microsoft.com/office/officeart/2008/layout/AlternatingPictureBlocks"/>
    <dgm:cxn modelId="{C9AA9EFF-03E4-4AF0-A226-92F465C99CF6}" type="presParOf" srcId="{20CAE77A-99DD-4BDC-8C53-B5ADDEADD240}" destId="{66D7E943-7D21-46E8-AA07-C5B1FECABF48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6D435-1D49-4E62-8A03-6BE6E47C07FE}">
      <dsp:nvSpPr>
        <dsp:cNvPr id="0" name=""/>
        <dsp:cNvSpPr/>
      </dsp:nvSpPr>
      <dsp:spPr>
        <a:xfrm>
          <a:off x="807466" y="856710"/>
          <a:ext cx="1639400" cy="7414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Car Number</a:t>
          </a:r>
          <a:endParaRPr lang="en-US" sz="2200" kern="1200" dirty="0"/>
        </a:p>
      </dsp:txBody>
      <dsp:txXfrm>
        <a:off x="807466" y="856710"/>
        <a:ext cx="1639400" cy="741474"/>
      </dsp:txXfrm>
    </dsp:sp>
    <dsp:sp modelId="{826EB97F-6C11-4043-82FF-4D1163C3772E}">
      <dsp:nvSpPr>
        <dsp:cNvPr id="0" name=""/>
        <dsp:cNvSpPr/>
      </dsp:nvSpPr>
      <dsp:spPr>
        <a:xfrm>
          <a:off x="0" y="856710"/>
          <a:ext cx="734060" cy="74147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10989C-7222-45A3-A1BD-22C012461771}">
      <dsp:nvSpPr>
        <dsp:cNvPr id="0" name=""/>
        <dsp:cNvSpPr/>
      </dsp:nvSpPr>
      <dsp:spPr>
        <a:xfrm>
          <a:off x="0" y="1720529"/>
          <a:ext cx="1639400" cy="7414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Color</a:t>
          </a:r>
          <a:endParaRPr lang="en-US" sz="2200" kern="1200" dirty="0"/>
        </a:p>
      </dsp:txBody>
      <dsp:txXfrm>
        <a:off x="0" y="1720529"/>
        <a:ext cx="1639400" cy="741474"/>
      </dsp:txXfrm>
    </dsp:sp>
    <dsp:sp modelId="{37FA8468-0B46-4232-AA83-FF7D99C65EE0}">
      <dsp:nvSpPr>
        <dsp:cNvPr id="0" name=""/>
        <dsp:cNvSpPr/>
      </dsp:nvSpPr>
      <dsp:spPr>
        <a:xfrm>
          <a:off x="1712806" y="1720529"/>
          <a:ext cx="734060" cy="74147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CAA754-168A-45DE-9994-176EC1D7A514}">
      <dsp:nvSpPr>
        <dsp:cNvPr id="0" name=""/>
        <dsp:cNvSpPr/>
      </dsp:nvSpPr>
      <dsp:spPr>
        <a:xfrm>
          <a:off x="807466" y="2584347"/>
          <a:ext cx="1639400" cy="7414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Switch on</a:t>
          </a:r>
          <a:endParaRPr lang="en-US" sz="2200" kern="1200" dirty="0"/>
        </a:p>
      </dsp:txBody>
      <dsp:txXfrm>
        <a:off x="807466" y="2584347"/>
        <a:ext cx="1639400" cy="741474"/>
      </dsp:txXfrm>
    </dsp:sp>
    <dsp:sp modelId="{66D7E943-7D21-46E8-AA07-C5B1FECABF48}">
      <dsp:nvSpPr>
        <dsp:cNvPr id="0" name=""/>
        <dsp:cNvSpPr/>
      </dsp:nvSpPr>
      <dsp:spPr>
        <a:xfrm>
          <a:off x="0" y="2584347"/>
          <a:ext cx="734060" cy="74147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D8AE1-7D66-4867-81B0-53CFA8A31841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B33BB-48F6-496A-A4EE-5B9E1C15C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40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FA0D368-E517-4C3B-8404-208160E3C5C5}" type="slidenum">
              <a:rPr lang="en-US" altLang="en-US" sz="1000"/>
              <a:pPr/>
              <a:t>5</a:t>
            </a:fld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3502110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23495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4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98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9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446596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53392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6733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2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5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19910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0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64D993D-4DC5-4AEB-9099-06D2D328A9F0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334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ml/TestSimpleCircle.html" TargetMode="External"/><Relationship Id="rId2" Type="http://schemas.openxmlformats.org/officeDocument/2006/relationships/hyperlink" Target="winword%20TestCircle.jav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s.armstrong.edu/liang/animation/web/java10e/Listing9_1.html" TargetMode="External"/><Relationship Id="rId5" Type="http://schemas.openxmlformats.org/officeDocument/2006/relationships/hyperlink" Target="http://www.cs.armstrong.edu/liang/intro10e/html/TestSimpleCircle.html" TargetMode="External"/><Relationship Id="rId4" Type="http://schemas.openxmlformats.org/officeDocument/2006/relationships/hyperlink" Target="html/TestSimpleCircle.bat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s.armstrong.edu/liang/intro10e/html/TV.html" TargetMode="External"/><Relationship Id="rId3" Type="http://schemas.openxmlformats.org/officeDocument/2006/relationships/hyperlink" Target="winword%20TestCircle.java" TargetMode="External"/><Relationship Id="rId7" Type="http://schemas.openxmlformats.org/officeDocument/2006/relationships/hyperlink" Target="http://www.cs.armstrong.edu/liang/intro10e/html/TestTV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hyperlink" Target="html/TV.html" TargetMode="External"/><Relationship Id="rId5" Type="http://schemas.openxmlformats.org/officeDocument/2006/relationships/hyperlink" Target="html/TestTV.bat" TargetMode="External"/><Relationship Id="rId10" Type="http://schemas.openxmlformats.org/officeDocument/2006/relationships/image" Target="../media/image7.wmf"/><Relationship Id="rId4" Type="http://schemas.openxmlformats.org/officeDocument/2006/relationships/hyperlink" Target="html/TestTV.html" TargetMode="External"/><Relationship Id="rId9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winword%20TestCircleWithConstructors.java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6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CircleWithConstructors.java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ml/TestCircleWithStaticMembers.html" TargetMode="External"/><Relationship Id="rId7" Type="http://schemas.openxmlformats.org/officeDocument/2006/relationships/hyperlink" Target="http://www.cs.armstrong.edu/liang/intro10e/html/CircleWithStaticMembers.html" TargetMode="External"/><Relationship Id="rId2" Type="http://schemas.openxmlformats.org/officeDocument/2006/relationships/hyperlink" Target="winword%20TestInstanceAndClassVariable.jav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s.armstrong.edu/liang/intro10e/html/TestCircleWithStaticMembers.html" TargetMode="External"/><Relationship Id="rId5" Type="http://schemas.openxmlformats.org/officeDocument/2006/relationships/hyperlink" Target="html/CircleWithStaticMembers.html" TargetMode="External"/><Relationship Id="rId4" Type="http://schemas.openxmlformats.org/officeDocument/2006/relationships/hyperlink" Target="html/TestCircleWithStaticMembers.bat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s.armstrong.edu/liang/intro10e/html/TestCircleWithPrivateDataFields.html" TargetMode="External"/><Relationship Id="rId3" Type="http://schemas.openxmlformats.org/officeDocument/2006/relationships/hyperlink" Target="html/CircleWithPrivateDataFields.html" TargetMode="Externa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7.bin"/><Relationship Id="rId5" Type="http://schemas.openxmlformats.org/officeDocument/2006/relationships/hyperlink" Target="html/TestCircleWithPrivateDataFields.html" TargetMode="External"/><Relationship Id="rId4" Type="http://schemas.openxmlformats.org/officeDocument/2006/relationships/hyperlink" Target="html/TestCircleWithPrivateDataFields.bat" TargetMode="External"/><Relationship Id="rId9" Type="http://schemas.openxmlformats.org/officeDocument/2006/relationships/hyperlink" Target="http://www.cs.armstrong.edu/liang/intro10e/html/CircleWithPrivateDataFields.html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ml/TestPassObject.bat" TargetMode="External"/><Relationship Id="rId2" Type="http://schemas.openxmlformats.org/officeDocument/2006/relationships/hyperlink" Target="html/TestPassObject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.armstrong.edu/liang/intro10e/html/TestPassObject.html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MortgageClass.java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winword%20TestMortgageClass.java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ml/TotalArea.bat" TargetMode="External"/><Relationship Id="rId2" Type="http://schemas.openxmlformats.org/officeDocument/2006/relationships/hyperlink" Target="html/TotalAre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.armstrong.edu/liang/intro10e/html/TotalArea.html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MortgageClass.java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MortgageClass.java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winword%20TestMortgageClass.java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8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winword%20TestMortgageClass.java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9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2973422" y="146357"/>
            <a:ext cx="8788650" cy="1422561"/>
          </a:xfrm>
        </p:spPr>
        <p:txBody>
          <a:bodyPr>
            <a:noAutofit/>
          </a:bodyPr>
          <a:lstStyle/>
          <a:p>
            <a:r>
              <a:rPr lang="en-US" altLang="en-US" sz="5000" cap="none" dirty="0" smtClean="0"/>
              <a:t>Introduction To Objects  Oriented Programming </a:t>
            </a:r>
            <a:endParaRPr lang="en-US" altLang="en-US" sz="5000" cap="none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cap="none" dirty="0">
                <a:solidFill>
                  <a:schemeClr val="tx1"/>
                </a:solidFill>
              </a:rPr>
              <a:t>Instructor:</a:t>
            </a:r>
            <a:br>
              <a:rPr lang="en-US" altLang="en-US" cap="none" dirty="0">
                <a:solidFill>
                  <a:schemeClr val="tx1"/>
                </a:solidFill>
              </a:rPr>
            </a:br>
            <a:r>
              <a:rPr lang="en-US" altLang="en-US" cap="none" dirty="0">
                <a:solidFill>
                  <a:schemeClr val="tx1"/>
                </a:solidFill>
              </a:rPr>
              <a:t>Mohammed Faisal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00" name="Rectangle 10"/>
          <p:cNvSpPr>
            <a:spLocks noChangeArrowheads="1"/>
          </p:cNvSpPr>
          <p:nvPr/>
        </p:nvSpPr>
        <p:spPr bwMode="auto">
          <a:xfrm>
            <a:off x="3614738" y="219551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1" name="Rectangle 12"/>
          <p:cNvSpPr>
            <a:spLocks noChangeArrowheads="1"/>
          </p:cNvSpPr>
          <p:nvPr/>
        </p:nvSpPr>
        <p:spPr bwMode="auto">
          <a:xfrm>
            <a:off x="3614738" y="176212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2" name="Rectangle 14"/>
          <p:cNvSpPr>
            <a:spLocks noChangeArrowheads="1"/>
          </p:cNvSpPr>
          <p:nvPr/>
        </p:nvSpPr>
        <p:spPr bwMode="auto">
          <a:xfrm>
            <a:off x="3614738" y="176212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3" name="Rectangle 16"/>
          <p:cNvSpPr>
            <a:spLocks noChangeArrowheads="1"/>
          </p:cNvSpPr>
          <p:nvPr/>
        </p:nvSpPr>
        <p:spPr bwMode="auto">
          <a:xfrm>
            <a:off x="1524001" y="172020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30843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55DD84B-4350-4187-A0C3-C94C1D0DB42B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9326880" cy="92964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Creating Objects Using Constructors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600200"/>
            <a:ext cx="8077200" cy="42672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sz="3000" b="1" dirty="0">
                <a:solidFill>
                  <a:schemeClr val="tx1"/>
                </a:solidFill>
                <a:latin typeface="Courier New" panose="02070309020205020404" pitchFamily="49" charset="0"/>
              </a:rPr>
              <a:t>new </a:t>
            </a:r>
            <a:r>
              <a:rPr lang="en-US" altLang="en-US" sz="3000" b="1" dirty="0" err="1">
                <a:solidFill>
                  <a:schemeClr val="tx1"/>
                </a:solidFill>
                <a:latin typeface="Courier New" panose="02070309020205020404" pitchFamily="49" charset="0"/>
              </a:rPr>
              <a:t>ClassName</a:t>
            </a:r>
            <a:r>
              <a:rPr lang="en-US" altLang="en-US" sz="3000" b="1" dirty="0">
                <a:solidFill>
                  <a:schemeClr val="tx1"/>
                </a:solidFill>
                <a:latin typeface="Courier New" panose="02070309020205020404" pitchFamily="49" charset="0"/>
              </a:rPr>
              <a:t>();</a:t>
            </a:r>
            <a:endParaRPr lang="en-US" altLang="en-US" sz="2800" b="1" dirty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Example: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b="1" dirty="0">
                <a:solidFill>
                  <a:schemeClr val="tx1"/>
                </a:solidFill>
                <a:latin typeface="Courier New" panose="02070309020205020404" pitchFamily="49" charset="0"/>
              </a:rPr>
              <a:t>new Circle();</a:t>
            </a:r>
          </a:p>
          <a:p>
            <a:pPr>
              <a:buFont typeface="Monotype Sorts" pitchFamily="2" charset="2"/>
              <a:buNone/>
            </a:pPr>
            <a:endParaRPr lang="en-US" altLang="en-US" sz="2800" b="1" dirty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new Circle(5.0);</a:t>
            </a:r>
            <a:r>
              <a:rPr lang="en-US" altLang="en-US" sz="3600" b="1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endParaRPr lang="en-US" altLang="en-US" b="1" dirty="0" smtClean="0">
              <a:solidFill>
                <a:schemeClr val="tx1"/>
              </a:solidFill>
            </a:endParaRPr>
          </a:p>
          <a:p>
            <a:pPr>
              <a:buFont typeface="Monotype Sorts" pitchFamily="2" charset="2"/>
              <a:buNone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70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BC98BAF-DBF9-48C8-99E7-147F9D2C678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8382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Default Constructor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905000" y="1295401"/>
            <a:ext cx="995172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dirty="0">
                <a:cs typeface="Courier New" panose="02070309020205020404" pitchFamily="49" charset="0"/>
              </a:rPr>
              <a:t>A class may be defined without constructors. In this case, a no-</a:t>
            </a:r>
            <a:r>
              <a:rPr lang="en-US" altLang="en-US" dirty="0" err="1">
                <a:cs typeface="Courier New" panose="02070309020205020404" pitchFamily="49" charset="0"/>
              </a:rPr>
              <a:t>arg</a:t>
            </a:r>
            <a:r>
              <a:rPr lang="en-US" altLang="en-US" dirty="0">
                <a:cs typeface="Courier New" panose="02070309020205020404" pitchFamily="49" charset="0"/>
              </a:rPr>
              <a:t> constructor with an empty body is implicitly defined in the class. This constructor, called </a:t>
            </a:r>
            <a:r>
              <a:rPr lang="en-US" altLang="en-US" i="1" dirty="0">
                <a:cs typeface="Courier New" panose="02070309020205020404" pitchFamily="49" charset="0"/>
              </a:rPr>
              <a:t>a default constructor</a:t>
            </a:r>
            <a:r>
              <a:rPr lang="en-US" altLang="en-US" dirty="0">
                <a:cs typeface="Courier New" panose="02070309020205020404" pitchFamily="49" charset="0"/>
              </a:rPr>
              <a:t>, is provided automatically </a:t>
            </a:r>
            <a:r>
              <a:rPr lang="en-US" altLang="en-US" i="1" dirty="0">
                <a:cs typeface="Courier New" panose="02070309020205020404" pitchFamily="49" charset="0"/>
              </a:rPr>
              <a:t>only if no constructors are explicitly defined in the class</a:t>
            </a:r>
            <a:r>
              <a:rPr lang="en-US" altLang="en-US" dirty="0">
                <a:cs typeface="Courier New" panose="02070309020205020404" pitchFamily="49" charset="0"/>
              </a:rPr>
              <a:t>.</a:t>
            </a:r>
            <a:endParaRPr lang="en-US" alt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96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FF1D820-B7AF-4CF1-8B40-4A5D9F540CCC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9809480" cy="8382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Declaring Object Reference Variables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371600"/>
            <a:ext cx="8534400" cy="47244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3000" dirty="0">
                <a:solidFill>
                  <a:schemeClr val="tx1"/>
                </a:solidFill>
              </a:rPr>
              <a:t>To reference an object, assign the object to a reference variable.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3000" dirty="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000" dirty="0">
                <a:solidFill>
                  <a:schemeClr val="tx1"/>
                </a:solidFill>
              </a:rPr>
              <a:t>To declare a reference variable, use the syntax: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3000" dirty="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000" b="1" dirty="0" err="1">
                <a:solidFill>
                  <a:schemeClr val="tx1"/>
                </a:solidFill>
                <a:latin typeface="Courier New" panose="02070309020205020404" pitchFamily="49" charset="0"/>
              </a:rPr>
              <a:t>ClassName</a:t>
            </a:r>
            <a:r>
              <a:rPr lang="en-US" altLang="en-US" sz="3000" b="1" dirty="0">
                <a:solidFill>
                  <a:schemeClr val="tx1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3000" b="1" dirty="0" err="1">
                <a:solidFill>
                  <a:schemeClr val="tx1"/>
                </a:solidFill>
                <a:latin typeface="Courier New" panose="02070309020205020404" pitchFamily="49" charset="0"/>
              </a:rPr>
              <a:t>objectRefVar</a:t>
            </a:r>
            <a:r>
              <a:rPr lang="en-US" altLang="en-US" sz="3000" b="1" dirty="0">
                <a:solidFill>
                  <a:schemeClr val="tx1"/>
                </a:solidFill>
                <a:latin typeface="Courier New" panose="02070309020205020404" pitchFamily="49" charset="0"/>
              </a:rPr>
              <a:t>;</a:t>
            </a:r>
            <a:endParaRPr lang="en-US" altLang="en-US" b="1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en-US" altLang="en-US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Example: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b="1" dirty="0">
                <a:solidFill>
                  <a:schemeClr val="tx1"/>
                </a:solidFill>
                <a:latin typeface="Courier New" panose="02070309020205020404" pitchFamily="49" charset="0"/>
              </a:rPr>
              <a:t>Circle </a:t>
            </a:r>
            <a:r>
              <a:rPr lang="en-US" altLang="en-US" sz="2800" b="1" dirty="0" err="1">
                <a:solidFill>
                  <a:schemeClr val="tx1"/>
                </a:solidFill>
                <a:latin typeface="Courier New" panose="02070309020205020404" pitchFamily="49" charset="0"/>
              </a:rPr>
              <a:t>myCircle</a:t>
            </a:r>
            <a:r>
              <a:rPr lang="en-US" altLang="en-US" sz="2800" b="1" dirty="0">
                <a:solidFill>
                  <a:schemeClr val="tx1"/>
                </a:solidFill>
                <a:latin typeface="Courier New" panose="02070309020205020404" pitchFamily="49" charset="0"/>
              </a:rPr>
              <a:t>;</a:t>
            </a:r>
            <a:endParaRPr lang="en-US" altLang="en-US" b="1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80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B14FE9-1225-447A-9C2E-E294E686B62C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9672320" cy="16002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Declaring/Creating Objects</a:t>
            </a:r>
            <a:br>
              <a:rPr lang="en-US" altLang="en-US" sz="4000" cap="none" dirty="0"/>
            </a:br>
            <a:r>
              <a:rPr lang="en-US" altLang="en-US" sz="4000" cap="none" dirty="0"/>
              <a:t>in a Single Step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133600"/>
            <a:ext cx="9906000" cy="2590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sz="2800">
                <a:latin typeface="Courier New" panose="02070309020205020404" pitchFamily="49" charset="0"/>
              </a:rPr>
              <a:t>ClassName </a:t>
            </a:r>
            <a:r>
              <a:rPr lang="en-US" altLang="en-US" sz="2600">
                <a:latin typeface="Courier New" panose="02070309020205020404" pitchFamily="49" charset="0"/>
              </a:rPr>
              <a:t>objectRefVar</a:t>
            </a:r>
            <a:r>
              <a:rPr lang="en-US" altLang="en-US" sz="2800">
                <a:latin typeface="Courier New" panose="02070309020205020404" pitchFamily="49" charset="0"/>
              </a:rPr>
              <a:t> = new ClassName();</a:t>
            </a:r>
          </a:p>
          <a:p>
            <a:endParaRPr lang="en-US" altLang="en-US" smtClean="0"/>
          </a:p>
          <a:p>
            <a:pPr>
              <a:buFont typeface="Monotype Sorts" pitchFamily="2" charset="2"/>
              <a:buNone/>
            </a:pPr>
            <a:r>
              <a:rPr lang="en-US" altLang="en-US" sz="3000"/>
              <a:t>Example: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z="2600">
                <a:latin typeface="Courier New" panose="02070309020205020404" pitchFamily="49" charset="0"/>
              </a:rPr>
              <a:t>Circle myCircle = new Circle();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5181600" y="3810000"/>
            <a:ext cx="2590800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6390" name="Line 5"/>
          <p:cNvSpPr>
            <a:spLocks noChangeShapeType="1"/>
          </p:cNvSpPr>
          <p:nvPr/>
        </p:nvSpPr>
        <p:spPr bwMode="auto">
          <a:xfrm>
            <a:off x="6477000" y="3352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1" name="Text Box 6"/>
          <p:cNvSpPr txBox="1">
            <a:spLocks noChangeArrowheads="1"/>
          </p:cNvSpPr>
          <p:nvPr/>
        </p:nvSpPr>
        <p:spPr bwMode="auto">
          <a:xfrm>
            <a:off x="6400800" y="2968626"/>
            <a:ext cx="1670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Create an object</a:t>
            </a:r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 flipH="1" flipV="1">
            <a:off x="4800600" y="3505200"/>
            <a:ext cx="3810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 flipH="1">
            <a:off x="4191000" y="3505200"/>
            <a:ext cx="6096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Text Box 9"/>
          <p:cNvSpPr txBox="1">
            <a:spLocks noChangeArrowheads="1"/>
          </p:cNvSpPr>
          <p:nvPr/>
        </p:nvSpPr>
        <p:spPr bwMode="auto">
          <a:xfrm>
            <a:off x="3657600" y="2971800"/>
            <a:ext cx="218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Assign object reference</a:t>
            </a:r>
            <a:r>
              <a:rPr lang="en-US" altLang="en-US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270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D0F883B-0E37-48E9-AF45-93D04036E04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40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94733"/>
            <a:ext cx="7620000" cy="1176867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Accessing Object’s Members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371600"/>
            <a:ext cx="7772400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en-US" sz="2800" dirty="0">
                <a:solidFill>
                  <a:schemeClr val="tx1"/>
                </a:solidFill>
              </a:rPr>
              <a:t>Referencing the object’s data: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>
                <a:solidFill>
                  <a:schemeClr val="tx1"/>
                </a:solidFill>
              </a:rPr>
              <a:t>        </a:t>
            </a:r>
            <a:r>
              <a:rPr lang="en-US" altLang="en-US" sz="2600" dirty="0" err="1">
                <a:solidFill>
                  <a:schemeClr val="tx1"/>
                </a:solidFill>
                <a:latin typeface="Courier New" panose="02070309020205020404" pitchFamily="49" charset="0"/>
              </a:rPr>
              <a:t>objectRefVar.data</a:t>
            </a:r>
            <a:endParaRPr lang="en-US" altLang="en-US" sz="2800" dirty="0">
              <a:solidFill>
                <a:schemeClr val="tx1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2800" i="1" dirty="0">
                <a:solidFill>
                  <a:schemeClr val="tx1"/>
                </a:solidFill>
                <a:latin typeface="Book Antiqua" panose="02040602050305030304" pitchFamily="18" charset="0"/>
              </a:rPr>
              <a:t>        e.g., </a:t>
            </a: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</a:rPr>
              <a:t>myCircle.radius</a:t>
            </a:r>
            <a:endParaRPr lang="en-US" altLang="en-US" sz="2800" i="1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>
              <a:buFont typeface="Monotype Sorts" pitchFamily="2" charset="2"/>
              <a:buNone/>
            </a:pPr>
            <a:endParaRPr lang="en-US" altLang="en-US" sz="28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800" dirty="0">
                <a:solidFill>
                  <a:schemeClr val="tx1"/>
                </a:solidFill>
              </a:rPr>
              <a:t>Invoking the object’s method: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>
                <a:solidFill>
                  <a:schemeClr val="tx1"/>
                </a:solidFill>
              </a:rPr>
              <a:t>       </a:t>
            </a:r>
            <a:r>
              <a:rPr lang="en-US" altLang="en-US" sz="2600" dirty="0" err="1">
                <a:solidFill>
                  <a:schemeClr val="tx1"/>
                </a:solidFill>
                <a:latin typeface="Courier New" panose="02070309020205020404" pitchFamily="49" charset="0"/>
              </a:rPr>
              <a:t>objectRefVar.methodName</a:t>
            </a:r>
            <a:r>
              <a:rPr lang="en-US" altLang="en-US" sz="2600" dirty="0">
                <a:solidFill>
                  <a:schemeClr val="tx1"/>
                </a:solidFill>
                <a:latin typeface="Courier New" panose="02070309020205020404" pitchFamily="49" charset="0"/>
              </a:rPr>
              <a:t>(arguments)</a:t>
            </a:r>
            <a:endParaRPr lang="en-US" altLang="en-US" sz="2800" dirty="0">
              <a:solidFill>
                <a:schemeClr val="tx1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2800" i="1" dirty="0">
                <a:solidFill>
                  <a:schemeClr val="tx1"/>
                </a:solidFill>
                <a:latin typeface="Book Antiqua" panose="02040602050305030304" pitchFamily="18" charset="0"/>
              </a:rPr>
              <a:t>       e.g., </a:t>
            </a: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</a:rPr>
              <a:t>myCircle.getArea</a:t>
            </a:r>
            <a:r>
              <a:rPr lang="en-US" altLang="en-US" sz="2400" dirty="0">
                <a:solidFill>
                  <a:schemeClr val="tx1"/>
                </a:solidFill>
                <a:latin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82455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531A531-95E9-4670-8564-8E9209767588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7772400" cy="12192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Example: Defining Classes and Creating Objects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7675" y="2133600"/>
            <a:ext cx="8756650" cy="2209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Objective: Demonstrate creating objects, accessing data, and using methods.</a:t>
            </a:r>
            <a:r>
              <a:rPr lang="en-US" altLang="en-US" sz="36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</a:p>
        </p:txBody>
      </p:sp>
      <p:sp>
        <p:nvSpPr>
          <p:cNvPr id="19968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68738" y="5272088"/>
            <a:ext cx="3276600" cy="5334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 err="1">
                <a:solidFill>
                  <a:schemeClr val="accent1"/>
                </a:solidFill>
                <a:latin typeface="Book Antiqua" pitchFamily="18" charset="0"/>
                <a:hlinkClick r:id="rId3" action="ppaction://program"/>
              </a:rPr>
              <a:t>TestSimpleCircle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8438" name="AutoShape 10">
            <a:hlinkClick r:id="rId4" action="ppaction://program" highlightClick="1"/>
          </p:cNvPr>
          <p:cNvSpPr>
            <a:spLocks noChangeArrowheads="1"/>
          </p:cNvSpPr>
          <p:nvPr/>
        </p:nvSpPr>
        <p:spPr bwMode="auto">
          <a:xfrm>
            <a:off x="7478713" y="5272088"/>
            <a:ext cx="1905000" cy="6096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18439" name="AutoShape 11">
            <a:hlinkClick r:id="rId5" highlightClick="1"/>
          </p:cNvPr>
          <p:cNvSpPr>
            <a:spLocks noChangeArrowheads="1"/>
          </p:cNvSpPr>
          <p:nvPr/>
        </p:nvSpPr>
        <p:spPr bwMode="auto">
          <a:xfrm>
            <a:off x="3176588" y="5233988"/>
            <a:ext cx="468312" cy="576262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8" name="AutoShape 4">
            <a:hlinkClick r:id="rId6" highlightClick="1"/>
          </p:cNvPr>
          <p:cNvSpPr>
            <a:spLocks noChangeArrowheads="1"/>
          </p:cNvSpPr>
          <p:nvPr/>
        </p:nvSpPr>
        <p:spPr bwMode="auto">
          <a:xfrm>
            <a:off x="3177220" y="4811580"/>
            <a:ext cx="1524000" cy="418814"/>
          </a:xfrm>
          <a:prstGeom prst="actionButtonBlank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en-US" dirty="0">
                <a:latin typeface="Book Antiqua" pitchFamily="18" charset="0"/>
              </a:rPr>
              <a:t>Animation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2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9B6E0A0-B6B0-4731-B9EF-9A27B552567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641475" y="125414"/>
            <a:ext cx="9957858" cy="744537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Example: Defining Classes and Creating Objects</a:t>
            </a:r>
            <a:endParaRPr lang="en-US" altLang="en-US" sz="4000" cap="none" dirty="0">
              <a:hlinkClick r:id="rId3" action="ppaction://program"/>
            </a:endParaRPr>
          </a:p>
        </p:txBody>
      </p:sp>
      <p:sp>
        <p:nvSpPr>
          <p:cNvPr id="37478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43475" y="5886450"/>
            <a:ext cx="3276600" cy="5334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 err="1">
                <a:latin typeface="Book Antiqua" pitchFamily="18" charset="0"/>
                <a:hlinkClick r:id="rId4" action="ppaction://program"/>
              </a:rPr>
              <a:t>TestTV</a:t>
            </a:r>
            <a:endParaRPr lang="en-US" dirty="0"/>
          </a:p>
        </p:txBody>
      </p:sp>
      <p:sp>
        <p:nvSpPr>
          <p:cNvPr id="19461" name="AutoShape 5">
            <a:hlinkClick r:id="rId5" action="ppaction://program" highlightClick="1"/>
          </p:cNvPr>
          <p:cNvSpPr>
            <a:spLocks noChangeArrowheads="1"/>
          </p:cNvSpPr>
          <p:nvPr/>
        </p:nvSpPr>
        <p:spPr bwMode="auto">
          <a:xfrm>
            <a:off x="8553450" y="5872163"/>
            <a:ext cx="1905000" cy="6096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37479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05375" y="5233988"/>
            <a:ext cx="3276600" cy="5334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latin typeface="Book Antiqua" pitchFamily="18" charset="0"/>
                <a:hlinkClick r:id="rId6" action="ppaction://program"/>
              </a:rPr>
              <a:t>TV</a:t>
            </a:r>
            <a:endParaRPr lang="en-US" dirty="0"/>
          </a:p>
        </p:txBody>
      </p:sp>
      <p:sp>
        <p:nvSpPr>
          <p:cNvPr id="19463" name="AutoShape 7">
            <a:hlinkClick r:id="rId7" highlightClick="1"/>
          </p:cNvPr>
          <p:cNvSpPr>
            <a:spLocks noChangeArrowheads="1"/>
          </p:cNvSpPr>
          <p:nvPr/>
        </p:nvSpPr>
        <p:spPr bwMode="auto">
          <a:xfrm>
            <a:off x="4251326" y="5848351"/>
            <a:ext cx="468313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9464" name="AutoShape 8">
            <a:hlinkClick r:id="rId8" highlightClick="1"/>
          </p:cNvPr>
          <p:cNvSpPr>
            <a:spLocks noChangeArrowheads="1"/>
          </p:cNvSpPr>
          <p:nvPr/>
        </p:nvSpPr>
        <p:spPr bwMode="auto">
          <a:xfrm>
            <a:off x="4252913" y="5210176"/>
            <a:ext cx="468312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9465" name="Rectangle 11"/>
          <p:cNvSpPr>
            <a:spLocks noChangeArrowheads="1"/>
          </p:cNvSpPr>
          <p:nvPr/>
        </p:nvSpPr>
        <p:spPr bwMode="auto">
          <a:xfrm>
            <a:off x="1524001" y="2026594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1946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691414"/>
              </p:ext>
            </p:extLst>
          </p:nvPr>
        </p:nvGraphicFramePr>
        <p:xfrm>
          <a:off x="1473200" y="1257301"/>
          <a:ext cx="9144000" cy="395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Picture" r:id="rId9" imgW="5422900" imgH="2349500" progId="Word.Picture.8">
                  <p:embed/>
                </p:oleObj>
              </mc:Choice>
              <mc:Fallback>
                <p:oleObj name="Picture" r:id="rId9" imgW="5422900" imgH="2349500" progId="Word.Picture.8">
                  <p:embed/>
                  <p:pic>
                    <p:nvPicPr>
                      <p:cNvPr id="1946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257301"/>
                        <a:ext cx="9144000" cy="395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999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780555B-CD4C-4538-8B5A-5D1AE037118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40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7772400" cy="609600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676400" y="190500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752601" y="1981200"/>
            <a:ext cx="1577975" cy="2286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0488" name="AutoShape 9"/>
          <p:cNvSpPr>
            <a:spLocks noChangeArrowheads="1"/>
          </p:cNvSpPr>
          <p:nvPr/>
        </p:nvSpPr>
        <p:spPr bwMode="auto">
          <a:xfrm>
            <a:off x="7362826" y="1009650"/>
            <a:ext cx="2265363" cy="344488"/>
          </a:xfrm>
          <a:prstGeom prst="wedgeRoundRectCallout">
            <a:avLst>
              <a:gd name="adj1" fmla="val -25824"/>
              <a:gd name="adj2" fmla="val 245852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Declare myCircle</a:t>
            </a:r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8361363" y="20462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no value</a:t>
            </a:r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7248526" y="202088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</p:spTree>
    <p:extLst>
      <p:ext uri="{BB962C8B-B14F-4D97-AF65-F5344CB8AC3E}">
        <p14:creationId xmlns:p14="http://schemas.microsoft.com/office/powerpoint/2010/main" val="411179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95BF50E-4861-4C09-8AB6-89B82F22CE5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40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Trace Code, cont.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1676400" y="190500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sp>
        <p:nvSpPr>
          <p:cNvPr id="21511" name="Rectangle 6"/>
          <p:cNvSpPr>
            <a:spLocks noChangeArrowheads="1"/>
          </p:cNvSpPr>
          <p:nvPr/>
        </p:nvSpPr>
        <p:spPr bwMode="auto">
          <a:xfrm>
            <a:off x="3498850" y="1970088"/>
            <a:ext cx="1651000" cy="2667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1512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85273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0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151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85273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Rectangle 11"/>
          <p:cNvSpPr>
            <a:spLocks noChangeArrowheads="1"/>
          </p:cNvSpPr>
          <p:nvPr/>
        </p:nvSpPr>
        <p:spPr bwMode="auto">
          <a:xfrm>
            <a:off x="8361363" y="20462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no value</a:t>
            </a:r>
          </a:p>
        </p:txBody>
      </p:sp>
      <p:sp>
        <p:nvSpPr>
          <p:cNvPr id="21514" name="Text Box 12"/>
          <p:cNvSpPr txBox="1">
            <a:spLocks noChangeArrowheads="1"/>
          </p:cNvSpPr>
          <p:nvPr/>
        </p:nvSpPr>
        <p:spPr bwMode="auto">
          <a:xfrm>
            <a:off x="7248526" y="202088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1515" name="AutoShape 7"/>
          <p:cNvSpPr>
            <a:spLocks noChangeArrowheads="1"/>
          </p:cNvSpPr>
          <p:nvPr/>
        </p:nvSpPr>
        <p:spPr bwMode="auto">
          <a:xfrm>
            <a:off x="5405438" y="4695826"/>
            <a:ext cx="1689100" cy="422275"/>
          </a:xfrm>
          <a:prstGeom prst="wedgeRoundRectCallout">
            <a:avLst>
              <a:gd name="adj1" fmla="val 77162"/>
              <a:gd name="adj2" fmla="val -40714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Create a circle</a:t>
            </a:r>
          </a:p>
        </p:txBody>
      </p:sp>
    </p:spTree>
    <p:extLst>
      <p:ext uri="{BB962C8B-B14F-4D97-AF65-F5344CB8AC3E}">
        <p14:creationId xmlns:p14="http://schemas.microsoft.com/office/powerpoint/2010/main" val="336890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0B72AD2-2712-4BC8-BB25-888E37B0436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40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Code, cont.</a:t>
            </a: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1676400" y="190500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3254375" y="1970089"/>
            <a:ext cx="192088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2536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85273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2536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85273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" name="Rectangle 8"/>
          <p:cNvSpPr>
            <a:spLocks noChangeArrowheads="1"/>
          </p:cNvSpPr>
          <p:nvPr/>
        </p:nvSpPr>
        <p:spPr bwMode="auto">
          <a:xfrm>
            <a:off x="8361363" y="20462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reference value</a:t>
            </a:r>
          </a:p>
        </p:txBody>
      </p:sp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7248526" y="202088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H="1">
            <a:off x="8515351" y="2238375"/>
            <a:ext cx="652463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0" name="AutoShape 12"/>
          <p:cNvSpPr>
            <a:spLocks noChangeArrowheads="1"/>
          </p:cNvSpPr>
          <p:nvPr/>
        </p:nvSpPr>
        <p:spPr bwMode="auto">
          <a:xfrm>
            <a:off x="4675189" y="2928938"/>
            <a:ext cx="2497137" cy="730250"/>
          </a:xfrm>
          <a:prstGeom prst="wedgeRoundRectCallout">
            <a:avLst>
              <a:gd name="adj1" fmla="val 113509"/>
              <a:gd name="adj2" fmla="val -7760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Assign object reference to myCircle</a:t>
            </a:r>
          </a:p>
        </p:txBody>
      </p:sp>
    </p:spTree>
    <p:extLst>
      <p:ext uri="{BB962C8B-B14F-4D97-AF65-F5344CB8AC3E}">
        <p14:creationId xmlns:p14="http://schemas.microsoft.com/office/powerpoint/2010/main" val="25388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773108" y="570320"/>
            <a:ext cx="4418892" cy="1196671"/>
          </a:xfrm>
        </p:spPr>
        <p:txBody>
          <a:bodyPr>
            <a:noAutofit/>
          </a:bodyPr>
          <a:lstStyle/>
          <a:p>
            <a:r>
              <a:rPr lang="en-US" sz="6600" dirty="0" smtClean="0"/>
              <a:t>Agenda</a:t>
            </a:r>
            <a:endParaRPr lang="en-US" sz="6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5051" y="286871"/>
            <a:ext cx="7805208" cy="5618630"/>
          </a:xfrm>
        </p:spPr>
        <p:txBody>
          <a:bodyPr/>
          <a:lstStyle/>
          <a:p>
            <a:r>
              <a:rPr lang="en-US" altLang="en-US" sz="4000" dirty="0">
                <a:solidFill>
                  <a:schemeClr val="tx1"/>
                </a:solidFill>
              </a:rPr>
              <a:t>Lecture </a:t>
            </a:r>
            <a:r>
              <a:rPr lang="en-US" altLang="en-US" sz="4000" dirty="0" smtClean="0">
                <a:solidFill>
                  <a:schemeClr val="tx1"/>
                </a:solidFill>
              </a:rPr>
              <a:t>1</a:t>
            </a:r>
          </a:p>
          <a:p>
            <a:pPr lvl="2"/>
            <a:r>
              <a:rPr lang="en-US" alt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OOP Concepts.</a:t>
            </a:r>
          </a:p>
          <a:p>
            <a:pPr lvl="3"/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Objects</a:t>
            </a:r>
          </a:p>
          <a:p>
            <a:pPr lvl="3"/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Classes</a:t>
            </a:r>
          </a:p>
          <a:p>
            <a:pPr lvl="3"/>
            <a:r>
              <a:rPr lang="en-US" altLang="en-US" sz="2800" dirty="0" smtClean="0">
                <a:solidFill>
                  <a:schemeClr val="tx1"/>
                </a:solidFill>
              </a:rPr>
              <a:t>Contractures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Lecture </a:t>
            </a:r>
            <a:r>
              <a:rPr lang="en-US" altLang="en-US" dirty="0" smtClean="0">
                <a:solidFill>
                  <a:schemeClr val="tx1"/>
                </a:solidFill>
              </a:rPr>
              <a:t>2</a:t>
            </a:r>
            <a:endParaRPr lang="en-US" altLang="en-US" dirty="0">
              <a:solidFill>
                <a:schemeClr val="tx1"/>
              </a:solidFill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2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C8FAD9D-9B89-4AC0-A444-9EDBEA95A489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40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Code, cont.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1676400" y="108585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graphicFrame>
        <p:nvGraphicFramePr>
          <p:cNvPr id="23559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03358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8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355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03358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8361363" y="122713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reference value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7248526" y="120173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>
            <a:off x="8515351" y="1419225"/>
            <a:ext cx="652463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3" name="Rectangle 12"/>
          <p:cNvSpPr>
            <a:spLocks noChangeArrowheads="1"/>
          </p:cNvSpPr>
          <p:nvPr/>
        </p:nvSpPr>
        <p:spPr bwMode="auto">
          <a:xfrm>
            <a:off x="1763713" y="1700214"/>
            <a:ext cx="1720850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3564" name="Rectangle 13"/>
          <p:cNvSpPr>
            <a:spLocks noChangeArrowheads="1"/>
          </p:cNvSpPr>
          <p:nvPr/>
        </p:nvSpPr>
        <p:spPr bwMode="auto">
          <a:xfrm>
            <a:off x="8361363" y="35829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no value</a:t>
            </a:r>
          </a:p>
        </p:txBody>
      </p:sp>
      <p:sp>
        <p:nvSpPr>
          <p:cNvPr id="23565" name="Text Box 14"/>
          <p:cNvSpPr txBox="1">
            <a:spLocks noChangeArrowheads="1"/>
          </p:cNvSpPr>
          <p:nvPr/>
        </p:nvSpPr>
        <p:spPr bwMode="auto">
          <a:xfrm>
            <a:off x="7248526" y="3557588"/>
            <a:ext cx="1228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yourCircle</a:t>
            </a:r>
          </a:p>
        </p:txBody>
      </p:sp>
      <p:sp>
        <p:nvSpPr>
          <p:cNvPr id="23566" name="AutoShape 11"/>
          <p:cNvSpPr>
            <a:spLocks noChangeArrowheads="1"/>
          </p:cNvSpPr>
          <p:nvPr/>
        </p:nvSpPr>
        <p:spPr bwMode="auto">
          <a:xfrm>
            <a:off x="7170738" y="4887913"/>
            <a:ext cx="2843212" cy="500062"/>
          </a:xfrm>
          <a:prstGeom prst="wedgeRoundRectCallout">
            <a:avLst>
              <a:gd name="adj1" fmla="val -5444"/>
              <a:gd name="adj2" fmla="val -26143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Declare yourCircle</a:t>
            </a:r>
          </a:p>
        </p:txBody>
      </p:sp>
    </p:spTree>
    <p:extLst>
      <p:ext uri="{BB962C8B-B14F-4D97-AF65-F5344CB8AC3E}">
        <p14:creationId xmlns:p14="http://schemas.microsoft.com/office/powerpoint/2010/main" val="345126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C19CE14-F711-4DD3-8BEF-C256FB7FBE04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Code, cont.</a:t>
            </a: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1676400" y="108585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graphicFrame>
        <p:nvGraphicFramePr>
          <p:cNvPr id="24583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03358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4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4583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03358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8361363" y="122713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reference value</a:t>
            </a:r>
          </a:p>
        </p:txBody>
      </p:sp>
      <p:sp>
        <p:nvSpPr>
          <p:cNvPr id="24585" name="Text Box 8"/>
          <p:cNvSpPr txBox="1">
            <a:spLocks noChangeArrowheads="1"/>
          </p:cNvSpPr>
          <p:nvPr/>
        </p:nvSpPr>
        <p:spPr bwMode="auto">
          <a:xfrm>
            <a:off x="7248526" y="120173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4586" name="Line 9"/>
          <p:cNvSpPr>
            <a:spLocks noChangeShapeType="1"/>
          </p:cNvSpPr>
          <p:nvPr/>
        </p:nvSpPr>
        <p:spPr bwMode="auto">
          <a:xfrm flipH="1">
            <a:off x="8515351" y="1419225"/>
            <a:ext cx="652463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8361363" y="35829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no value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7248526" y="3557588"/>
            <a:ext cx="1228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yourCircle</a:t>
            </a:r>
          </a:p>
        </p:txBody>
      </p:sp>
      <p:sp>
        <p:nvSpPr>
          <p:cNvPr id="24589" name="Rectangle 14"/>
          <p:cNvSpPr>
            <a:spLocks noChangeArrowheads="1"/>
          </p:cNvSpPr>
          <p:nvPr/>
        </p:nvSpPr>
        <p:spPr bwMode="auto">
          <a:xfrm>
            <a:off x="3690939" y="1662114"/>
            <a:ext cx="1266825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4590" name="Object 15"/>
          <p:cNvGraphicFramePr>
            <a:graphicFrameLocks noChangeAspect="1"/>
          </p:cNvGraphicFramePr>
          <p:nvPr/>
        </p:nvGraphicFramePr>
        <p:xfrm>
          <a:off x="7324725" y="4351338"/>
          <a:ext cx="2687638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5" name="Picture" r:id="rId5" imgW="1028700" imgH="457200" progId="Word.Picture.8">
                  <p:embed/>
                </p:oleObj>
              </mc:Choice>
              <mc:Fallback>
                <p:oleObj name="Picture" r:id="rId5" imgW="1028700" imgH="457200" progId="Word.Picture.8">
                  <p:embed/>
                  <p:pic>
                    <p:nvPicPr>
                      <p:cNvPr id="2459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4725" y="4351338"/>
                        <a:ext cx="2687638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1" name="AutoShape 16"/>
          <p:cNvSpPr>
            <a:spLocks noChangeArrowheads="1"/>
          </p:cNvSpPr>
          <p:nvPr/>
        </p:nvSpPr>
        <p:spPr bwMode="auto">
          <a:xfrm>
            <a:off x="5097464" y="4927601"/>
            <a:ext cx="1804987" cy="652463"/>
          </a:xfrm>
          <a:prstGeom prst="wedgeRoundRectCallout">
            <a:avLst>
              <a:gd name="adj1" fmla="val 89227"/>
              <a:gd name="adj2" fmla="val -87227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Create a new Circle object</a:t>
            </a:r>
          </a:p>
        </p:txBody>
      </p:sp>
    </p:spTree>
    <p:extLst>
      <p:ext uri="{BB962C8B-B14F-4D97-AF65-F5344CB8AC3E}">
        <p14:creationId xmlns:p14="http://schemas.microsoft.com/office/powerpoint/2010/main" val="419462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7ABA5F-D481-4004-B9C3-0C5F3FC3846F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40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Code, cont.</a:t>
            </a: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1676400" y="108585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graphicFrame>
        <p:nvGraphicFramePr>
          <p:cNvPr id="25607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03358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560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03358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8361363" y="122713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reference value</a:t>
            </a:r>
          </a:p>
        </p:txBody>
      </p:sp>
      <p:sp>
        <p:nvSpPr>
          <p:cNvPr id="25609" name="Text Box 8"/>
          <p:cNvSpPr txBox="1">
            <a:spLocks noChangeArrowheads="1"/>
          </p:cNvSpPr>
          <p:nvPr/>
        </p:nvSpPr>
        <p:spPr bwMode="auto">
          <a:xfrm>
            <a:off x="7248526" y="120173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5610" name="Line 9"/>
          <p:cNvSpPr>
            <a:spLocks noChangeShapeType="1"/>
          </p:cNvSpPr>
          <p:nvPr/>
        </p:nvSpPr>
        <p:spPr bwMode="auto">
          <a:xfrm flipH="1">
            <a:off x="8515351" y="1419225"/>
            <a:ext cx="652463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1" name="Rectangle 10"/>
          <p:cNvSpPr>
            <a:spLocks noChangeArrowheads="1"/>
          </p:cNvSpPr>
          <p:nvPr/>
        </p:nvSpPr>
        <p:spPr bwMode="auto">
          <a:xfrm>
            <a:off x="8361363" y="35829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reference value</a:t>
            </a:r>
          </a:p>
        </p:txBody>
      </p:sp>
      <p:sp>
        <p:nvSpPr>
          <p:cNvPr id="25612" name="Text Box 11"/>
          <p:cNvSpPr txBox="1">
            <a:spLocks noChangeArrowheads="1"/>
          </p:cNvSpPr>
          <p:nvPr/>
        </p:nvSpPr>
        <p:spPr bwMode="auto">
          <a:xfrm>
            <a:off x="7248526" y="3557588"/>
            <a:ext cx="1228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yourCircle</a:t>
            </a:r>
          </a:p>
        </p:txBody>
      </p:sp>
      <p:sp>
        <p:nvSpPr>
          <p:cNvPr id="25613" name="Rectangle 12"/>
          <p:cNvSpPr>
            <a:spLocks noChangeArrowheads="1"/>
          </p:cNvSpPr>
          <p:nvPr/>
        </p:nvSpPr>
        <p:spPr bwMode="auto">
          <a:xfrm>
            <a:off x="3484564" y="1700214"/>
            <a:ext cx="230187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5614" name="Object 13"/>
          <p:cNvGraphicFramePr>
            <a:graphicFrameLocks noChangeAspect="1"/>
          </p:cNvGraphicFramePr>
          <p:nvPr/>
        </p:nvGraphicFramePr>
        <p:xfrm>
          <a:off x="7324725" y="4351338"/>
          <a:ext cx="2687638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9" name="Picture" r:id="rId5" imgW="1028510" imgH="456439" progId="Word.Picture.8">
                  <p:embed/>
                </p:oleObj>
              </mc:Choice>
              <mc:Fallback>
                <p:oleObj name="Picture" r:id="rId5" imgW="1028510" imgH="456439" progId="Word.Picture.8">
                  <p:embed/>
                  <p:pic>
                    <p:nvPicPr>
                      <p:cNvPr id="256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4725" y="4351338"/>
                        <a:ext cx="2687638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5" name="AutoShape 15"/>
          <p:cNvSpPr>
            <a:spLocks noChangeArrowheads="1"/>
          </p:cNvSpPr>
          <p:nvPr/>
        </p:nvSpPr>
        <p:spPr bwMode="auto">
          <a:xfrm>
            <a:off x="4867275" y="4119563"/>
            <a:ext cx="2495550" cy="692150"/>
          </a:xfrm>
          <a:prstGeom prst="wedgeRoundRectCallout">
            <a:avLst>
              <a:gd name="adj1" fmla="val 98028"/>
              <a:gd name="adj2" fmla="val -5252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Assign object reference to yourCircle</a:t>
            </a:r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 flipH="1">
            <a:off x="8631238" y="3813175"/>
            <a:ext cx="652462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28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54D4393-2941-488F-BF2C-0E2848B12251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40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Code, cont.</a:t>
            </a: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1676400" y="108585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graphicFrame>
        <p:nvGraphicFramePr>
          <p:cNvPr id="26631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04628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2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6631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04628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2" name="Rectangle 7"/>
          <p:cNvSpPr>
            <a:spLocks noChangeArrowheads="1"/>
          </p:cNvSpPr>
          <p:nvPr/>
        </p:nvSpPr>
        <p:spPr bwMode="auto">
          <a:xfrm>
            <a:off x="8361363" y="122713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tx2"/>
                </a:solidFill>
              </a:rPr>
              <a:t>reference value</a:t>
            </a:r>
          </a:p>
        </p:txBody>
      </p:sp>
      <p:sp>
        <p:nvSpPr>
          <p:cNvPr id="26633" name="Text Box 8"/>
          <p:cNvSpPr txBox="1">
            <a:spLocks noChangeArrowheads="1"/>
          </p:cNvSpPr>
          <p:nvPr/>
        </p:nvSpPr>
        <p:spPr bwMode="auto">
          <a:xfrm>
            <a:off x="7248526" y="120173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6634" name="Line 9"/>
          <p:cNvSpPr>
            <a:spLocks noChangeShapeType="1"/>
          </p:cNvSpPr>
          <p:nvPr/>
        </p:nvSpPr>
        <p:spPr bwMode="auto">
          <a:xfrm flipH="1">
            <a:off x="8515351" y="1419225"/>
            <a:ext cx="652463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5" name="Rectangle 10"/>
          <p:cNvSpPr>
            <a:spLocks noChangeArrowheads="1"/>
          </p:cNvSpPr>
          <p:nvPr/>
        </p:nvSpPr>
        <p:spPr bwMode="auto">
          <a:xfrm>
            <a:off x="8361363" y="35829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tx2"/>
                </a:solidFill>
              </a:rPr>
              <a:t>reference value</a:t>
            </a:r>
          </a:p>
        </p:txBody>
      </p:sp>
      <p:sp>
        <p:nvSpPr>
          <p:cNvPr id="26636" name="Text Box 11"/>
          <p:cNvSpPr txBox="1">
            <a:spLocks noChangeArrowheads="1"/>
          </p:cNvSpPr>
          <p:nvPr/>
        </p:nvSpPr>
        <p:spPr bwMode="auto">
          <a:xfrm>
            <a:off x="7248526" y="3557588"/>
            <a:ext cx="1228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yourCircle</a:t>
            </a:r>
          </a:p>
        </p:txBody>
      </p:sp>
      <p:sp>
        <p:nvSpPr>
          <p:cNvPr id="26637" name="Rectangle 12"/>
          <p:cNvSpPr>
            <a:spLocks noChangeArrowheads="1"/>
          </p:cNvSpPr>
          <p:nvPr/>
        </p:nvSpPr>
        <p:spPr bwMode="auto">
          <a:xfrm>
            <a:off x="1717676" y="2238375"/>
            <a:ext cx="4456113" cy="2682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6638" name="Object 13"/>
          <p:cNvGraphicFramePr>
            <a:graphicFrameLocks noChangeAspect="1"/>
          </p:cNvGraphicFramePr>
          <p:nvPr/>
        </p:nvGraphicFramePr>
        <p:xfrm>
          <a:off x="7324725" y="4351338"/>
          <a:ext cx="2687638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3" name="Picture" r:id="rId5" imgW="1026429" imgH="457200" progId="Word.Picture.8">
                  <p:embed/>
                </p:oleObj>
              </mc:Choice>
              <mc:Fallback>
                <p:oleObj name="Picture" r:id="rId5" imgW="1026429" imgH="457200" progId="Word.Picture.8">
                  <p:embed/>
                  <p:pic>
                    <p:nvPicPr>
                      <p:cNvPr id="26638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4725" y="4351338"/>
                        <a:ext cx="2687638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9" name="AutoShape 14"/>
          <p:cNvSpPr>
            <a:spLocks noChangeArrowheads="1"/>
          </p:cNvSpPr>
          <p:nvPr/>
        </p:nvSpPr>
        <p:spPr bwMode="auto">
          <a:xfrm>
            <a:off x="4559300" y="4849813"/>
            <a:ext cx="2497138" cy="806450"/>
          </a:xfrm>
          <a:prstGeom prst="wedgeRoundRectCallout">
            <a:avLst>
              <a:gd name="adj1" fmla="val 73269"/>
              <a:gd name="adj2" fmla="val -7875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Change radius in yourCircle</a:t>
            </a:r>
            <a:endParaRPr lang="en-US" altLang="en-US" sz="1800"/>
          </a:p>
        </p:txBody>
      </p:sp>
      <p:sp>
        <p:nvSpPr>
          <p:cNvPr id="26640" name="Line 15"/>
          <p:cNvSpPr>
            <a:spLocks noChangeShapeType="1"/>
          </p:cNvSpPr>
          <p:nvPr/>
        </p:nvSpPr>
        <p:spPr bwMode="auto">
          <a:xfrm flipH="1">
            <a:off x="8631238" y="3813175"/>
            <a:ext cx="652462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3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9105A9C-35DE-4D2F-BB39-351079762106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40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6675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Reference Data Fields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066800"/>
            <a:ext cx="8458200" cy="12954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2800" dirty="0">
                <a:solidFill>
                  <a:schemeClr val="tx1"/>
                </a:solidFill>
              </a:rPr>
              <a:t>The data fields can be of reference types. For example, the following Student class contains a data field name of the String type.</a:t>
            </a:r>
            <a:endParaRPr lang="en-US" altLang="en-US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altLang="en-US" dirty="0" smtClean="0">
              <a:cs typeface="Times New Roman" panose="02020603050405020304" pitchFamily="18" charset="0"/>
            </a:endParaRP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1828800" y="2667000"/>
            <a:ext cx="8610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Student {</a:t>
            </a:r>
            <a:endParaRPr lang="en-US" altLang="en-US" sz="1600" b="1" dirty="0">
              <a:latin typeface="Courier"/>
              <a:cs typeface="Times New Roman" panose="02020603050405020304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String name; // name has default value null</a:t>
            </a:r>
            <a:endParaRPr lang="en-US" altLang="en-US" sz="1600" b="1" dirty="0">
              <a:latin typeface="Courier"/>
              <a:cs typeface="Times New Roman" panose="02020603050405020304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age; // age has default value 0</a:t>
            </a:r>
            <a:endParaRPr lang="en-US" altLang="en-US" sz="1600" b="1" dirty="0">
              <a:latin typeface="Courier"/>
              <a:cs typeface="Times New Roman" panose="02020603050405020304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isScienceMajor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; //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isScienceMajor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has default value false</a:t>
            </a:r>
            <a:endParaRPr lang="en-US" altLang="en-US" sz="1600" b="1" dirty="0">
              <a:latin typeface="Courier"/>
              <a:cs typeface="Times New Roman" panose="02020603050405020304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char gender; // c has default value '\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u0000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endParaRPr lang="en-US" altLang="en-US" sz="1600" b="1" dirty="0">
              <a:latin typeface="Courier"/>
              <a:cs typeface="Times New Roman" panose="02020603050405020304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altLang="en-US" sz="16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67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9DAB9F6-DC40-4A46-B914-37605878EB16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40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6675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The Null Value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066800"/>
            <a:ext cx="8610600" cy="53340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3600" dirty="0">
                <a:solidFill>
                  <a:schemeClr val="tx1"/>
                </a:solidFill>
                <a:cs typeface="Times New Roman" panose="02020603050405020304" pitchFamily="18" charset="0"/>
              </a:rPr>
              <a:t>If a data field of a reference type does not reference any object, the data field holds a special literal value, null. </a:t>
            </a:r>
          </a:p>
          <a:p>
            <a:pPr marL="0" indent="0">
              <a:buNone/>
            </a:pPr>
            <a:endParaRPr lang="en-US" altLang="en-US" sz="3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4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B1E9FE4-E811-47B6-ABBD-DA5C2C49A6B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40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66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Default Value for a Data Field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066800"/>
            <a:ext cx="9982200" cy="205740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3000" dirty="0" smtClean="0">
                <a:cs typeface="Times New Roman" panose="02020603050405020304" pitchFamily="18" charset="0"/>
              </a:rPr>
              <a:t>The default value of a data field is null for a reference type, 0 for a numeric type, false for a </a:t>
            </a:r>
            <a:r>
              <a:rPr lang="en-US" altLang="en-US" sz="3000" dirty="0" err="1" smtClean="0">
                <a:cs typeface="Times New Roman" panose="02020603050405020304" pitchFamily="18" charset="0"/>
              </a:rPr>
              <a:t>boolean</a:t>
            </a:r>
            <a:r>
              <a:rPr lang="en-US" altLang="en-US" sz="3000" dirty="0" smtClean="0">
                <a:cs typeface="Times New Roman" panose="02020603050405020304" pitchFamily="18" charset="0"/>
              </a:rPr>
              <a:t> type, and '\</a:t>
            </a:r>
            <a:r>
              <a:rPr lang="en-US" altLang="en-US" sz="3000" dirty="0" err="1" smtClean="0">
                <a:cs typeface="Times New Roman" panose="02020603050405020304" pitchFamily="18" charset="0"/>
              </a:rPr>
              <a:t>u0000</a:t>
            </a:r>
            <a:r>
              <a:rPr lang="en-US" altLang="en-US" sz="3000" dirty="0" smtClean="0">
                <a:cs typeface="Times New Roman" panose="02020603050405020304" pitchFamily="18" charset="0"/>
              </a:rPr>
              <a:t>' for a char type. However, Java assigns no default value to a local variable inside a method. </a:t>
            </a: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1752600" y="3276600"/>
            <a:ext cx="8763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public class Test {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public static void main(String[]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args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) {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  Student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student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= new Student();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System.out.println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("name? " + student.name); 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System.out.println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("age? " +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student.age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); 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System.out.println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("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isScienceMajor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? " +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student.isScienceMajor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); 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System.out.println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("gender? " +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student.gender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); 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}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9937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D481041-56B1-4226-9BC5-76B68EE669DA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40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66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Example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438400"/>
            <a:ext cx="8610600" cy="26670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Test {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static void main(String[] </a:t>
            </a:r>
            <a:r>
              <a:rPr lang="en-US" altLang="en-US" sz="18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x; // x has no default value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String y; // y has no default value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("x is " + x); 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("y is " + y); 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30725" name="Line 4"/>
          <p:cNvSpPr>
            <a:spLocks noChangeShapeType="1"/>
          </p:cNvSpPr>
          <p:nvPr/>
        </p:nvSpPr>
        <p:spPr bwMode="auto">
          <a:xfrm flipH="1">
            <a:off x="4343400" y="3886200"/>
            <a:ext cx="2133600" cy="1676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 flipH="1">
            <a:off x="4572000" y="4267200"/>
            <a:ext cx="1905000" cy="1295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7" name="Text Box 6"/>
          <p:cNvSpPr txBox="1">
            <a:spLocks noChangeArrowheads="1"/>
          </p:cNvSpPr>
          <p:nvPr/>
        </p:nvSpPr>
        <p:spPr bwMode="auto">
          <a:xfrm>
            <a:off x="3962400" y="5638800"/>
            <a:ext cx="3429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Compile error: variable not initialized</a:t>
            </a:r>
          </a:p>
        </p:txBody>
      </p:sp>
      <p:sp>
        <p:nvSpPr>
          <p:cNvPr id="30728" name="Rectangle 7"/>
          <p:cNvSpPr>
            <a:spLocks noChangeArrowheads="1"/>
          </p:cNvSpPr>
          <p:nvPr/>
        </p:nvSpPr>
        <p:spPr bwMode="auto">
          <a:xfrm>
            <a:off x="1905000" y="1219200"/>
            <a:ext cx="8610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altLang="en-US" dirty="0">
                <a:cs typeface="Times New Roman" panose="02020603050405020304" pitchFamily="18" charset="0"/>
              </a:rPr>
              <a:t>Java assigns no default value to a local variable inside a method. </a:t>
            </a:r>
          </a:p>
        </p:txBody>
      </p:sp>
    </p:spTree>
    <p:extLst>
      <p:ext uri="{BB962C8B-B14F-4D97-AF65-F5344CB8AC3E}">
        <p14:creationId xmlns:p14="http://schemas.microsoft.com/office/powerpoint/2010/main" val="51903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C4D5751-A24C-4DD1-926F-C37E0A385D7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40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9144000" cy="104775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Differences between Variables of </a:t>
            </a:r>
            <a:br>
              <a:rPr lang="en-US" altLang="en-US" sz="4000" cap="none" dirty="0"/>
            </a:br>
            <a:r>
              <a:rPr lang="en-US" altLang="en-US" sz="4000" cap="none" dirty="0"/>
              <a:t>Primitive Data Types and Object Types</a:t>
            </a:r>
          </a:p>
        </p:txBody>
      </p:sp>
      <p:sp>
        <p:nvSpPr>
          <p:cNvPr id="31748" name="Rectangle 9"/>
          <p:cNvSpPr>
            <a:spLocks noChangeArrowheads="1"/>
          </p:cNvSpPr>
          <p:nvPr/>
        </p:nvSpPr>
        <p:spPr bwMode="auto">
          <a:xfrm>
            <a:off x="4637088" y="24272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1749" name="Rectangle 11"/>
          <p:cNvSpPr>
            <a:spLocks noChangeArrowheads="1"/>
          </p:cNvSpPr>
          <p:nvPr/>
        </p:nvSpPr>
        <p:spPr bwMode="auto">
          <a:xfrm>
            <a:off x="3895725" y="288607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1750" name="Object 10"/>
          <p:cNvGraphicFramePr>
            <a:graphicFrameLocks noChangeAspect="1"/>
          </p:cNvGraphicFramePr>
          <p:nvPr/>
        </p:nvGraphicFramePr>
        <p:xfrm>
          <a:off x="1828800" y="1752601"/>
          <a:ext cx="8610600" cy="212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" name="Picture" r:id="rId3" imgW="4401312" imgH="1086612" progId="Word.Picture.8">
                  <p:embed/>
                </p:oleObj>
              </mc:Choice>
              <mc:Fallback>
                <p:oleObj name="Picture" r:id="rId3" imgW="4401312" imgH="1086612" progId="Word.Picture.8">
                  <p:embed/>
                  <p:pic>
                    <p:nvPicPr>
                      <p:cNvPr id="3175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752601"/>
                        <a:ext cx="8610600" cy="212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850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16C4449-4F1B-4E01-AE9F-C37E447C6FE3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40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2082800" y="166549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Copying Variables of Primitive Data Types and Object Types</a:t>
            </a:r>
          </a:p>
        </p:txBody>
      </p:sp>
      <p:sp>
        <p:nvSpPr>
          <p:cNvPr id="32772" name="Rectangle 7"/>
          <p:cNvSpPr>
            <a:spLocks noChangeArrowheads="1"/>
          </p:cNvSpPr>
          <p:nvPr/>
        </p:nvSpPr>
        <p:spPr bwMode="auto">
          <a:xfrm>
            <a:off x="1524001" y="232663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3" name="Rectangle 9"/>
          <p:cNvSpPr>
            <a:spLocks noChangeArrowheads="1"/>
          </p:cNvSpPr>
          <p:nvPr/>
        </p:nvSpPr>
        <p:spPr bwMode="auto">
          <a:xfrm>
            <a:off x="1524001" y="259968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2774" name="Object 8"/>
          <p:cNvGraphicFramePr>
            <a:graphicFrameLocks noChangeAspect="1"/>
          </p:cNvGraphicFramePr>
          <p:nvPr/>
        </p:nvGraphicFramePr>
        <p:xfrm>
          <a:off x="1679576" y="1662114"/>
          <a:ext cx="3763963" cy="209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0" name="Picture" r:id="rId3" imgW="2156460" imgH="1197864" progId="Word.Picture.8">
                  <p:embed/>
                </p:oleObj>
              </mc:Choice>
              <mc:Fallback>
                <p:oleObj name="Picture" r:id="rId3" imgW="2156460" imgH="1197864" progId="Word.Picture.8">
                  <p:embed/>
                  <p:pic>
                    <p:nvPicPr>
                      <p:cNvPr id="3277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9576" y="1662114"/>
                        <a:ext cx="3763963" cy="2090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5" name="Rectangle 11"/>
          <p:cNvSpPr>
            <a:spLocks noChangeArrowheads="1"/>
          </p:cNvSpPr>
          <p:nvPr/>
        </p:nvSpPr>
        <p:spPr bwMode="auto">
          <a:xfrm>
            <a:off x="1524001" y="232663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2776" name="Object 10"/>
          <p:cNvGraphicFramePr>
            <a:graphicFrameLocks noChangeAspect="1"/>
          </p:cNvGraphicFramePr>
          <p:nvPr/>
        </p:nvGraphicFramePr>
        <p:xfrm>
          <a:off x="5213350" y="3621088"/>
          <a:ext cx="5340350" cy="2703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1" name="Picture" r:id="rId5" imgW="3438873" imgH="1737664" progId="Word.Picture.8">
                  <p:embed/>
                </p:oleObj>
              </mc:Choice>
              <mc:Fallback>
                <p:oleObj name="Picture" r:id="rId5" imgW="3438873" imgH="1737664" progId="Word.Picture.8">
                  <p:embed/>
                  <p:pic>
                    <p:nvPicPr>
                      <p:cNvPr id="3277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3350" y="3621088"/>
                        <a:ext cx="5340350" cy="2703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897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CA7B138-0B3D-41FF-8ADB-CD9CE25E638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9" y="152400"/>
            <a:ext cx="9745133" cy="609600"/>
          </a:xfrm>
        </p:spPr>
        <p:txBody>
          <a:bodyPr>
            <a:noAutofit/>
          </a:bodyPr>
          <a:lstStyle/>
          <a:p>
            <a:r>
              <a:rPr lang="en-US" altLang="en-US" sz="4000" cap="none" dirty="0" err="1"/>
              <a:t>OO</a:t>
            </a:r>
            <a:r>
              <a:rPr lang="en-US" altLang="en-US" sz="4000" cap="none" dirty="0"/>
              <a:t> Programming Concepts</a:t>
            </a:r>
          </a:p>
        </p:txBody>
      </p:sp>
      <p:sp>
        <p:nvSpPr>
          <p:cNvPr id="5124" name="Rectangle 16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125" name="Text Box 17"/>
          <p:cNvSpPr txBox="1">
            <a:spLocks noChangeArrowheads="1"/>
          </p:cNvSpPr>
          <p:nvPr/>
        </p:nvSpPr>
        <p:spPr bwMode="auto">
          <a:xfrm>
            <a:off x="1828800" y="917576"/>
            <a:ext cx="101346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00150" indent="-45720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Courier New" panose="02070309020205020404" pitchFamily="49" charset="0"/>
              </a:rPr>
              <a:t>An Object-oriented programming (OOP) involves programming using objects. </a:t>
            </a:r>
            <a:endParaRPr lang="ar-SA" altLang="en-US" dirty="0" smtClean="0">
              <a:cs typeface="Courier New" panose="02070309020205020404" pitchFamily="49" charset="0"/>
            </a:endParaRPr>
          </a:p>
          <a:p>
            <a:pPr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Courier New" panose="02070309020205020404" pitchFamily="49" charset="0"/>
              </a:rPr>
              <a:t>Object </a:t>
            </a:r>
            <a:r>
              <a:rPr lang="en-US" altLang="en-US" dirty="0">
                <a:cs typeface="Courier New" panose="02070309020205020404" pitchFamily="49" charset="0"/>
              </a:rPr>
              <a:t>represents an entity in the real world that can be distinctly identified.</a:t>
            </a:r>
          </a:p>
          <a:p>
            <a:pPr lvl="1">
              <a:spcBef>
                <a:spcPct val="50000"/>
              </a:spcBef>
              <a:buClrTx/>
              <a:buFont typeface="Arial" panose="020B0604020202020204" pitchFamily="34" charset="0"/>
              <a:buChar char="•"/>
            </a:pPr>
            <a:r>
              <a:rPr lang="en-US" altLang="en-US" sz="3200" dirty="0">
                <a:cs typeface="Courier New" panose="02070309020205020404" pitchFamily="49" charset="0"/>
              </a:rPr>
              <a:t>For example, a student, a </a:t>
            </a:r>
            <a:r>
              <a:rPr lang="en-US" altLang="en-US" sz="3200" dirty="0" smtClean="0">
                <a:cs typeface="Courier New" panose="02070309020205020404" pitchFamily="49" charset="0"/>
              </a:rPr>
              <a:t>car, </a:t>
            </a:r>
            <a:r>
              <a:rPr lang="en-US" altLang="en-US" sz="3200" dirty="0">
                <a:cs typeface="Courier New" panose="02070309020205020404" pitchFamily="49" charset="0"/>
              </a:rPr>
              <a:t>a </a:t>
            </a:r>
            <a:r>
              <a:rPr lang="en-US" altLang="en-US" sz="3200" dirty="0" smtClean="0">
                <a:cs typeface="Courier New" panose="02070309020205020404" pitchFamily="49" charset="0"/>
              </a:rPr>
              <a:t>circle..</a:t>
            </a:r>
            <a:endParaRPr lang="en-US" altLang="en-US" sz="3200" dirty="0">
              <a:cs typeface="Courier New" panose="02070309020205020404" pitchFamily="49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34532" y="4119702"/>
            <a:ext cx="10464877" cy="2348831"/>
            <a:chOff x="1134532" y="4119702"/>
            <a:chExt cx="10464877" cy="2348831"/>
          </a:xfrm>
        </p:grpSpPr>
        <p:pic>
          <p:nvPicPr>
            <p:cNvPr id="54276" name="Picture 4" descr="http://images.clipartpanda.com/ebb-clipart-di6ebb5yT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0050" y="4435271"/>
              <a:ext cx="2985134" cy="1497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278" name="Picture 6" descr="http://images.clipartpanda.com/students-clip-art-a_smiling_boy_with_glasses_carrying_four_large_books_0521-1005-0821-5711_SMU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4532" y="4130068"/>
              <a:ext cx="1865163" cy="2080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280" name="Picture 8" descr="http://virtuoldesigns.com/images/circles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4775" y="4119702"/>
              <a:ext cx="3874634" cy="2348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250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EB9AA6D-7EC3-42FA-8D51-EEE921768AFB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40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8686800" cy="5334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The Date Class</a:t>
            </a:r>
            <a:endParaRPr lang="en-US" altLang="en-US" sz="4000" cap="none" dirty="0">
              <a:hlinkClick r:id="rId3" action="ppaction://program"/>
            </a:endParaRP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066800"/>
            <a:ext cx="8991600" cy="174783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alt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Java provides a system-independent encapsulation of date and time in the </a:t>
            </a:r>
            <a:r>
              <a:rPr lang="en-US" altLang="en-US" sz="2800" u="sng" dirty="0" err="1">
                <a:solidFill>
                  <a:schemeClr val="tx1"/>
                </a:solidFill>
                <a:cs typeface="Times New Roman" panose="02020603050405020304" pitchFamily="18" charset="0"/>
              </a:rPr>
              <a:t>java.util.Date</a:t>
            </a:r>
            <a:r>
              <a:rPr lang="en-US" alt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 class. You can use the </a:t>
            </a:r>
            <a:r>
              <a:rPr lang="en-US" altLang="en-US" sz="2800" u="sng" dirty="0">
                <a:solidFill>
                  <a:schemeClr val="tx1"/>
                </a:solidFill>
                <a:cs typeface="Times New Roman" panose="02020603050405020304" pitchFamily="18" charset="0"/>
              </a:rPr>
              <a:t>Date</a:t>
            </a:r>
            <a:r>
              <a:rPr lang="en-US" alt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 class to create an instance for the current date and time and use its </a:t>
            </a:r>
            <a:r>
              <a:rPr lang="en-US" altLang="en-US" sz="2800" u="sng" dirty="0" err="1">
                <a:solidFill>
                  <a:schemeClr val="tx1"/>
                </a:solidFill>
                <a:cs typeface="Times New Roman" panose="02020603050405020304" pitchFamily="18" charset="0"/>
              </a:rPr>
              <a:t>toString</a:t>
            </a:r>
            <a:r>
              <a:rPr lang="en-US" alt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 method to return the date and time as a string. </a:t>
            </a:r>
            <a:endParaRPr lang="en-US" altLang="en-US" sz="2800" dirty="0">
              <a:solidFill>
                <a:schemeClr val="tx1"/>
              </a:solidFill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524001" y="252348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3798" name="Object 4"/>
          <p:cNvGraphicFramePr>
            <a:graphicFrameLocks noChangeAspect="1"/>
          </p:cNvGraphicFramePr>
          <p:nvPr/>
        </p:nvGraphicFramePr>
        <p:xfrm>
          <a:off x="1601788" y="2968626"/>
          <a:ext cx="9066212" cy="247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2" name="Picture" r:id="rId4" imgW="4953000" imgH="1350264" progId="Word.Picture.8">
                  <p:embed/>
                </p:oleObj>
              </mc:Choice>
              <mc:Fallback>
                <p:oleObj name="Picture" r:id="rId4" imgW="4953000" imgH="1350264" progId="Word.Picture.8">
                  <p:embed/>
                  <p:pic>
                    <p:nvPicPr>
                      <p:cNvPr id="3379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1788" y="2968626"/>
                        <a:ext cx="9066212" cy="247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57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F53592C-FADF-4C1E-ADF6-67786087B77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40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8686800" cy="5334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The Date Class Example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066800"/>
            <a:ext cx="8991600" cy="5181600"/>
          </a:xfrm>
        </p:spPr>
        <p:txBody>
          <a:bodyPr/>
          <a:lstStyle/>
          <a:p>
            <a:pPr marL="0" indent="0">
              <a:buNone/>
              <a:tabLst>
                <a:tab pos="0" algn="l"/>
              </a:tabLst>
            </a:pP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For example, the following code</a:t>
            </a:r>
            <a:r>
              <a:rPr lang="en-US" altLang="en-US" dirty="0" smtClean="0">
                <a:solidFill>
                  <a:schemeClr val="tx1"/>
                </a:solidFill>
                <a:latin typeface="Courier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en-US" altLang="en-US" dirty="0" smtClean="0">
                <a:solidFill>
                  <a:schemeClr val="tx1"/>
                </a:solidFill>
                <a:latin typeface="Courier"/>
                <a:cs typeface="Times New Roman" panose="02020603050405020304" pitchFamily="18" charset="0"/>
              </a:rPr>
              <a:t> </a:t>
            </a:r>
          </a:p>
          <a:p>
            <a:pPr marL="979488" lvl="1">
              <a:buNone/>
              <a:tabLst>
                <a:tab pos="0" algn="l"/>
              </a:tabLst>
            </a:pP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java.util.Date</a:t>
            </a:r>
            <a:r>
              <a:rPr lang="en-US" altLang="en-US" sz="24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date = new </a:t>
            </a: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java.util.Date</a:t>
            </a:r>
            <a:r>
              <a:rPr lang="en-US" altLang="en-US" sz="24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();</a:t>
            </a:r>
          </a:p>
          <a:p>
            <a:pPr marL="979488" lvl="1">
              <a:buNone/>
              <a:tabLst>
                <a:tab pos="0" algn="l"/>
              </a:tabLst>
            </a:pP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System.out.println</a:t>
            </a:r>
            <a:r>
              <a:rPr lang="en-US" altLang="en-US" sz="24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(</a:t>
            </a: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date.toString</a:t>
            </a:r>
            <a:r>
              <a:rPr lang="en-US" altLang="en-US" sz="24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());</a:t>
            </a:r>
          </a:p>
          <a:p>
            <a:pPr marL="0" indent="0">
              <a:buNone/>
              <a:tabLst>
                <a:tab pos="0" algn="l"/>
              </a:tabLst>
            </a:pPr>
            <a:endParaRPr lang="en-US" altLang="en-US" sz="2800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buNone/>
              <a:tabLst>
                <a:tab pos="0" algn="l"/>
              </a:tabLst>
            </a:pP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displays a string like</a:t>
            </a:r>
            <a:r>
              <a:rPr lang="en-US" altLang="en-US" dirty="0" smtClean="0">
                <a:solidFill>
                  <a:schemeClr val="tx1"/>
                </a:solidFill>
                <a:latin typeface="Courier"/>
                <a:cs typeface="Times New Roman" panose="02020603050405020304" pitchFamily="18" charset="0"/>
              </a:rPr>
              <a:t> </a:t>
            </a:r>
            <a:r>
              <a:rPr lang="en-US" altLang="en-US" u="sng" dirty="0" smtClean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Sun Mar 09 13:50:19 EST 2003</a:t>
            </a:r>
            <a:r>
              <a:rPr lang="en-US" alt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192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4000" cap="none" dirty="0"/>
              <a:t>Lecture 2</a:t>
            </a:r>
          </a:p>
        </p:txBody>
      </p:sp>
      <p:sp>
        <p:nvSpPr>
          <p:cNvPr id="3584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B421C3D-36DF-43CA-A2C3-EC1F506C181C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46713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7909EAA-CE43-4C42-9E23-0CA7A04B825C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40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7772400" cy="1219200"/>
          </a:xfrm>
        </p:spPr>
        <p:txBody>
          <a:bodyPr>
            <a:normAutofit/>
          </a:bodyPr>
          <a:lstStyle/>
          <a:p>
            <a:r>
              <a:rPr lang="en-US" altLang="en-US" sz="4000" cap="none" dirty="0" smtClean="0"/>
              <a:t>Instance </a:t>
            </a:r>
            <a:br>
              <a:rPr lang="en-US" altLang="en-US" sz="4000" cap="none" dirty="0" smtClean="0"/>
            </a:br>
            <a:r>
              <a:rPr lang="en-US" altLang="en-US" sz="4000" cap="none" dirty="0" smtClean="0"/>
              <a:t> Variables, And Methods </a:t>
            </a:r>
          </a:p>
        </p:txBody>
      </p:sp>
      <p:sp>
        <p:nvSpPr>
          <p:cNvPr id="36868" name="Rectangle 8"/>
          <p:cNvSpPr>
            <a:spLocks noChangeArrowheads="1"/>
          </p:cNvSpPr>
          <p:nvPr/>
        </p:nvSpPr>
        <p:spPr bwMode="auto">
          <a:xfrm>
            <a:off x="2209800" y="1828800"/>
            <a:ext cx="7924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000" dirty="0"/>
              <a:t>Instance variables belong to a specific instance.</a:t>
            </a:r>
            <a:br>
              <a:rPr lang="en-US" altLang="en-US" sz="3000" dirty="0"/>
            </a:br>
            <a:r>
              <a:rPr lang="en-US" altLang="en-US" sz="3000" dirty="0"/>
              <a:t/>
            </a:r>
            <a:br>
              <a:rPr lang="en-US" altLang="en-US" sz="3000" dirty="0"/>
            </a:br>
            <a:r>
              <a:rPr lang="en-US" altLang="en-US" sz="3000" dirty="0"/>
              <a:t>Instance methods are invoked by an instance of the class.</a:t>
            </a:r>
          </a:p>
        </p:txBody>
      </p:sp>
    </p:spTree>
    <p:extLst>
      <p:ext uri="{BB962C8B-B14F-4D97-AF65-F5344CB8AC3E}">
        <p14:creationId xmlns:p14="http://schemas.microsoft.com/office/powerpoint/2010/main" val="369583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3A9F744-6186-4D5D-A426-4BBA851D2B36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40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Static Variables, Constants, </a:t>
            </a:r>
            <a:br>
              <a:rPr lang="en-US" altLang="en-US" sz="4000" cap="none" dirty="0"/>
            </a:br>
            <a:r>
              <a:rPr lang="en-US" altLang="en-US" sz="4000" cap="none" dirty="0"/>
              <a:t>and Methods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1904999" y="1828801"/>
            <a:ext cx="9965267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3000" dirty="0"/>
              <a:t>Static variables are shared by all the instances of the class</a:t>
            </a:r>
            <a:r>
              <a:rPr lang="en-US" altLang="en-US" sz="3000" dirty="0" smtClean="0"/>
              <a:t>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800" dirty="0"/>
              <a:t>In this context, static means that the variable, constant, or method belongs to the </a:t>
            </a:r>
            <a:r>
              <a:rPr lang="en-US" sz="2800" dirty="0" smtClean="0">
                <a:solidFill>
                  <a:srgbClr val="FF0000"/>
                </a:solidFill>
              </a:rPr>
              <a:t>class</a:t>
            </a:r>
            <a:r>
              <a:rPr lang="en-US" sz="2800" dirty="0" smtClean="0"/>
              <a:t>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3000" dirty="0" smtClean="0"/>
              <a:t>Static </a:t>
            </a:r>
            <a:r>
              <a:rPr lang="en-US" altLang="en-US" sz="3000" dirty="0"/>
              <a:t>methods are not tied to a specific object. 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3000" dirty="0"/>
              <a:t>Static constants are final variables shared by all the instances of the class.</a:t>
            </a:r>
          </a:p>
        </p:txBody>
      </p:sp>
    </p:spTree>
    <p:extLst>
      <p:ext uri="{BB962C8B-B14F-4D97-AF65-F5344CB8AC3E}">
        <p14:creationId xmlns:p14="http://schemas.microsoft.com/office/powerpoint/2010/main" val="193129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2D953C3-EDFC-4357-BAC8-FEF1692147C9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40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18114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Static Variables, Constants, </a:t>
            </a:r>
            <a:br>
              <a:rPr lang="en-US" altLang="en-US" sz="4000" cap="none" dirty="0"/>
            </a:br>
            <a:r>
              <a:rPr lang="en-US" altLang="en-US" sz="4000" cap="none" dirty="0"/>
              <a:t>and Methods, cont.</a:t>
            </a:r>
          </a:p>
        </p:txBody>
      </p:sp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1905000" y="2209801"/>
            <a:ext cx="83820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000" dirty="0"/>
              <a:t>To declare static variables, constants, and methods, use the static modifier</a:t>
            </a:r>
            <a:r>
              <a:rPr lang="en-US" altLang="en-US" sz="3000" dirty="0" smtClean="0"/>
              <a:t>.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3000" dirty="0" smtClean="0"/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800" dirty="0">
                <a:solidFill>
                  <a:srgbClr val="FF0000"/>
                </a:solidFill>
              </a:rPr>
              <a:t>static </a:t>
            </a:r>
            <a:r>
              <a:rPr lang="en-US" sz="2800" dirty="0" err="1" smtClean="0">
                <a:solidFill>
                  <a:srgbClr val="FF0000"/>
                </a:solidFill>
              </a:rPr>
              <a:t>int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/>
              <a:t>NumberOfObject</a:t>
            </a:r>
            <a:r>
              <a:rPr lang="en-US" sz="2800" dirty="0" smtClean="0"/>
              <a:t> </a:t>
            </a:r>
            <a:r>
              <a:rPr lang="en-US" sz="2800" dirty="0"/>
              <a:t>= </a:t>
            </a:r>
            <a:r>
              <a:rPr lang="en-US" sz="2800" dirty="0" smtClean="0"/>
              <a:t>0; </a:t>
            </a:r>
          </a:p>
          <a:p>
            <a:pPr>
              <a:spcBef>
                <a:spcPct val="50000"/>
              </a:spcBef>
              <a:buClrTx/>
              <a:buSzTx/>
              <a:buNone/>
            </a:pPr>
            <a:r>
              <a:rPr lang="en-US" dirty="0">
                <a:solidFill>
                  <a:srgbClr val="FF0000"/>
                </a:solidFill>
              </a:rPr>
              <a:t>static final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PI </a:t>
            </a:r>
            <a:r>
              <a:rPr lang="en-US" dirty="0"/>
              <a:t>= </a:t>
            </a:r>
            <a:r>
              <a:rPr lang="en-US" dirty="0" smtClean="0"/>
              <a:t>3.14; </a:t>
            </a:r>
            <a:endParaRPr lang="en-US" altLang="en-US" sz="3600" dirty="0"/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3000" dirty="0"/>
          </a:p>
        </p:txBody>
      </p:sp>
    </p:spTree>
    <p:extLst>
      <p:ext uri="{BB962C8B-B14F-4D97-AF65-F5344CB8AC3E}">
        <p14:creationId xmlns:p14="http://schemas.microsoft.com/office/powerpoint/2010/main" val="5992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08764A-659F-4FC9-B97C-7348FD260F64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4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Static Variables, Constants, </a:t>
            </a:r>
            <a:br>
              <a:rPr lang="en-US" altLang="en-US" sz="4000" cap="none" dirty="0"/>
            </a:br>
            <a:r>
              <a:rPr lang="en-US" altLang="en-US" sz="4000" cap="none" dirty="0"/>
              <a:t>and Methods, cont.</a:t>
            </a: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3524250" y="22288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9941" name="Rectangle 7"/>
          <p:cNvSpPr>
            <a:spLocks noChangeArrowheads="1"/>
          </p:cNvSpPr>
          <p:nvPr/>
        </p:nvSpPr>
        <p:spPr bwMode="auto">
          <a:xfrm>
            <a:off x="35242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9942" name="Rectangle 9"/>
          <p:cNvSpPr>
            <a:spLocks noChangeArrowheads="1"/>
          </p:cNvSpPr>
          <p:nvPr/>
        </p:nvSpPr>
        <p:spPr bwMode="auto">
          <a:xfrm>
            <a:off x="1524001" y="21694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9943" name="Rectangle 11"/>
          <p:cNvSpPr>
            <a:spLocks noChangeArrowheads="1"/>
          </p:cNvSpPr>
          <p:nvPr/>
        </p:nvSpPr>
        <p:spPr bwMode="auto">
          <a:xfrm>
            <a:off x="1524001" y="21694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9944" name="Rectangle 13"/>
          <p:cNvSpPr>
            <a:spLocks noChangeArrowheads="1"/>
          </p:cNvSpPr>
          <p:nvPr/>
        </p:nvSpPr>
        <p:spPr bwMode="auto">
          <a:xfrm>
            <a:off x="1524001" y="22456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3994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08175"/>
            <a:ext cx="9144000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1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6E6E7C-F83C-4D03-961C-B1EE33B8C1ED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40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8458200" cy="16002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Example of</a:t>
            </a:r>
            <a:br>
              <a:rPr lang="en-US" altLang="en-US" sz="4000" cap="none" dirty="0"/>
            </a:br>
            <a:r>
              <a:rPr lang="en-US" altLang="en-US" sz="4000" cap="none" dirty="0"/>
              <a:t>Using Instance and Class Variables and Method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2209800"/>
            <a:ext cx="8077200" cy="27432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3600"/>
              <a:t>   Objective: Demonstrate the roles of instance and class variables and their uses. This example adds a class variable numberOfObjects to track the number of Circle objects created.</a:t>
            </a:r>
            <a:r>
              <a:rPr lang="en-US" altLang="en-US" sz="3000"/>
              <a:t> </a:t>
            </a:r>
          </a:p>
        </p:txBody>
      </p:sp>
      <p:sp>
        <p:nvSpPr>
          <p:cNvPr id="20685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62226" y="5810250"/>
            <a:ext cx="4456113" cy="514350"/>
          </a:xfrm>
          <a:prstGeom prst="actionButtonBlank">
            <a:avLst/>
          </a:prstGeom>
          <a:noFill/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chemeClr val="accent1"/>
                </a:solidFill>
                <a:latin typeface="Book Antiqua" pitchFamily="18" charset="0"/>
                <a:hlinkClick r:id="rId3" action="ppaction://program"/>
              </a:rPr>
              <a:t>TestCircleWithStaticMembers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40966" name="AutoShape 12">
            <a:hlinkClick r:id="rId4" action="ppaction://program" highlightClick="1"/>
          </p:cNvPr>
          <p:cNvSpPr>
            <a:spLocks noChangeArrowheads="1"/>
          </p:cNvSpPr>
          <p:nvPr/>
        </p:nvSpPr>
        <p:spPr bwMode="auto">
          <a:xfrm>
            <a:off x="7210425" y="5810250"/>
            <a:ext cx="1524000" cy="5334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206861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62226" y="5105400"/>
            <a:ext cx="4416425" cy="533400"/>
          </a:xfrm>
          <a:prstGeom prst="actionButtonBlank">
            <a:avLst/>
          </a:prstGeom>
          <a:noFill/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 err="1">
                <a:latin typeface="Book Antiqua" pitchFamily="18" charset="0"/>
                <a:hlinkClick r:id="rId5" action="ppaction://program"/>
              </a:rPr>
              <a:t>CircleWithStaticMembers</a:t>
            </a:r>
            <a:endParaRPr lang="en-US" dirty="0"/>
          </a:p>
        </p:txBody>
      </p:sp>
      <p:sp>
        <p:nvSpPr>
          <p:cNvPr id="40968" name="AutoShape 14">
            <a:hlinkClick r:id="rId6" highlightClick="1"/>
          </p:cNvPr>
          <p:cNvSpPr>
            <a:spLocks noChangeArrowheads="1"/>
          </p:cNvSpPr>
          <p:nvPr/>
        </p:nvSpPr>
        <p:spPr bwMode="auto">
          <a:xfrm>
            <a:off x="1985963" y="5810251"/>
            <a:ext cx="468312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0969" name="AutoShape 15">
            <a:hlinkClick r:id="rId7" highlightClick="1"/>
          </p:cNvPr>
          <p:cNvSpPr>
            <a:spLocks noChangeArrowheads="1"/>
          </p:cNvSpPr>
          <p:nvPr/>
        </p:nvSpPr>
        <p:spPr bwMode="auto">
          <a:xfrm>
            <a:off x="1985963" y="5080001"/>
            <a:ext cx="468312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12573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6994704-BF79-44A3-926B-0EE1017C20EA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40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Visibility Modifiers and </a:t>
            </a:r>
            <a:br>
              <a:rPr lang="en-US" altLang="en-US" sz="4000" cap="none" dirty="0"/>
            </a:br>
            <a:r>
              <a:rPr lang="en-US" altLang="en-US" sz="4000" cap="none" dirty="0" err="1"/>
              <a:t>Accessor</a:t>
            </a:r>
            <a:r>
              <a:rPr lang="en-US" altLang="en-US" sz="4000" cap="none" dirty="0"/>
              <a:t>/</a:t>
            </a:r>
            <a:r>
              <a:rPr lang="en-US" altLang="en-US" sz="4000" cap="none" dirty="0" err="1"/>
              <a:t>Mutator</a:t>
            </a:r>
            <a:r>
              <a:rPr lang="en-US" altLang="en-US" sz="4000" cap="none" dirty="0"/>
              <a:t> Methods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371600"/>
            <a:ext cx="9461500" cy="1143000"/>
          </a:xfrm>
        </p:spPr>
        <p:txBody>
          <a:bodyPr/>
          <a:lstStyle/>
          <a:p>
            <a:pPr marL="0" indent="0">
              <a:spcBef>
                <a:spcPct val="100000"/>
              </a:spcBef>
              <a:buNone/>
            </a:pPr>
            <a:r>
              <a:rPr lang="en-US" altLang="en-US" sz="3000" dirty="0">
                <a:solidFill>
                  <a:schemeClr val="tx1"/>
                </a:solidFill>
              </a:rPr>
              <a:t>By default, the class, variable, or method can be</a:t>
            </a:r>
            <a:br>
              <a:rPr lang="en-US" altLang="en-US" sz="3000" dirty="0">
                <a:solidFill>
                  <a:schemeClr val="tx1"/>
                </a:solidFill>
              </a:rPr>
            </a:br>
            <a:r>
              <a:rPr lang="en-US" altLang="en-US" sz="3000" dirty="0">
                <a:solidFill>
                  <a:schemeClr val="tx1"/>
                </a:solidFill>
              </a:rPr>
              <a:t>accessed by any class in the same package.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endParaRPr lang="en-US" altLang="en-US" sz="2600" dirty="0">
              <a:solidFill>
                <a:schemeClr val="tx1"/>
              </a:solidFill>
            </a:endParaRPr>
          </a:p>
        </p:txBody>
      </p:sp>
      <p:sp>
        <p:nvSpPr>
          <p:cNvPr id="41989" name="Rectangle 9"/>
          <p:cNvSpPr>
            <a:spLocks noChangeArrowheads="1"/>
          </p:cNvSpPr>
          <p:nvPr/>
        </p:nvSpPr>
        <p:spPr bwMode="auto">
          <a:xfrm>
            <a:off x="1828800" y="2514600"/>
            <a:ext cx="8686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57200" indent="-4572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en-US" sz="2800" b="1" dirty="0">
                <a:latin typeface="Courier New" panose="02070309020205020404" pitchFamily="49" charset="0"/>
              </a:rPr>
              <a:t>public</a:t>
            </a:r>
            <a:endParaRPr lang="en-US" altLang="en-US" sz="3000" b="1" dirty="0"/>
          </a:p>
          <a:p>
            <a:pPr>
              <a:buFont typeface="Symbol" panose="05050102010706020507" pitchFamily="18" charset="2"/>
              <a:buNone/>
            </a:pPr>
            <a:r>
              <a:rPr lang="en-US" altLang="en-US" sz="2600" dirty="0"/>
              <a:t>	The class, data, or method is visible to any class in any package. 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en-US" sz="2800" b="1" dirty="0">
                <a:latin typeface="Courier New" panose="02070309020205020404" pitchFamily="49" charset="0"/>
              </a:rPr>
              <a:t>private</a:t>
            </a:r>
            <a:r>
              <a:rPr lang="en-US" altLang="en-US" dirty="0"/>
              <a:t> </a:t>
            </a:r>
            <a:endParaRPr lang="en-US" altLang="en-US" sz="2400" dirty="0"/>
          </a:p>
          <a:p>
            <a:pPr>
              <a:buFont typeface="Symbol" panose="05050102010706020507" pitchFamily="18" charset="2"/>
              <a:buNone/>
            </a:pPr>
            <a:r>
              <a:rPr lang="en-US" altLang="en-US" sz="2400" dirty="0"/>
              <a:t>	</a:t>
            </a:r>
            <a:r>
              <a:rPr lang="en-US" altLang="en-US" sz="2600" dirty="0"/>
              <a:t>The data or methods can be accessed only by the declaring class.</a:t>
            </a:r>
          </a:p>
          <a:p>
            <a:pPr>
              <a:buFont typeface="Symbol" panose="05050102010706020507" pitchFamily="18" charset="2"/>
              <a:buNone/>
            </a:pPr>
            <a:r>
              <a:rPr lang="en-US" altLang="en-US" sz="2600" dirty="0"/>
              <a:t>The get and set methods are used to read and modify private properties.	</a:t>
            </a:r>
          </a:p>
        </p:txBody>
      </p:sp>
    </p:spTree>
    <p:extLst>
      <p:ext uri="{BB962C8B-B14F-4D97-AF65-F5344CB8AC3E}">
        <p14:creationId xmlns:p14="http://schemas.microsoft.com/office/powerpoint/2010/main" val="96744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13E09B9-9672-42FB-BB5B-D510F66BBE3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400"/>
          </a:p>
        </p:txBody>
      </p:sp>
      <p:sp>
        <p:nvSpPr>
          <p:cNvPr id="43011" name="Rectangle 6"/>
          <p:cNvSpPr>
            <a:spLocks noChangeArrowheads="1"/>
          </p:cNvSpPr>
          <p:nvPr/>
        </p:nvSpPr>
        <p:spPr bwMode="auto">
          <a:xfrm>
            <a:off x="3810000" y="20843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3012" name="Rectangle 9"/>
          <p:cNvSpPr>
            <a:spLocks noChangeArrowheads="1"/>
          </p:cNvSpPr>
          <p:nvPr/>
        </p:nvSpPr>
        <p:spPr bwMode="auto">
          <a:xfrm>
            <a:off x="3495675" y="248602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3013" name="Text Box 10"/>
          <p:cNvSpPr txBox="1">
            <a:spLocks noChangeArrowheads="1"/>
          </p:cNvSpPr>
          <p:nvPr/>
        </p:nvSpPr>
        <p:spPr bwMode="auto">
          <a:xfrm>
            <a:off x="1985964" y="5233989"/>
            <a:ext cx="84153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>
                <a:cs typeface="Courier New" panose="02070309020205020404" pitchFamily="49" charset="0"/>
              </a:rPr>
              <a:t>The private modifier restricts access to within a class, the default modifier restricts access to within a package, and the public modifier enables unrestricted access.</a:t>
            </a:r>
            <a:r>
              <a:rPr lang="en-US" altLang="en-US" sz="2400"/>
              <a:t> </a:t>
            </a:r>
          </a:p>
        </p:txBody>
      </p:sp>
      <p:sp>
        <p:nvSpPr>
          <p:cNvPr id="43014" name="Rectangle 12"/>
          <p:cNvSpPr>
            <a:spLocks noChangeArrowheads="1"/>
          </p:cNvSpPr>
          <p:nvPr/>
        </p:nvSpPr>
        <p:spPr bwMode="auto">
          <a:xfrm>
            <a:off x="1524001" y="2255194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3015" name="Rectangle 14"/>
          <p:cNvSpPr>
            <a:spLocks noChangeArrowheads="1"/>
          </p:cNvSpPr>
          <p:nvPr/>
        </p:nvSpPr>
        <p:spPr bwMode="auto">
          <a:xfrm>
            <a:off x="1524001" y="279811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4301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8" y="228600"/>
            <a:ext cx="9129712" cy="318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4301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476" y="3544888"/>
            <a:ext cx="876617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124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4000" cap="none" dirty="0" err="1"/>
              <a:t>OO</a:t>
            </a:r>
            <a:r>
              <a:rPr lang="en-US" altLang="en-US" sz="4000" cap="none" dirty="0"/>
              <a:t> Programming Concepts (con.)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4B0A65D-4E64-4568-9F87-6460C746E247}" type="slidenum">
              <a:rPr lang="en-US" altLang="en-US" sz="1400"/>
              <a:pPr/>
              <a:t>4</a:t>
            </a:fld>
            <a:endParaRPr lang="en-US" altLang="en-US" sz="140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17738" y="1624013"/>
            <a:ext cx="9720262" cy="4114800"/>
          </a:xfrm>
        </p:spPr>
        <p:txBody>
          <a:bodyPr/>
          <a:lstStyle/>
          <a:p>
            <a:pPr>
              <a:spcBef>
                <a:spcPct val="50000"/>
              </a:spcBef>
              <a:buClrTx/>
            </a:pPr>
            <a:r>
              <a:rPr lang="en-US" altLang="en-US" sz="3000" dirty="0">
                <a:solidFill>
                  <a:schemeClr val="tx1"/>
                </a:solidFill>
                <a:cs typeface="Courier New" panose="02070309020205020404" pitchFamily="49" charset="0"/>
              </a:rPr>
              <a:t>An object has a unique:</a:t>
            </a:r>
          </a:p>
          <a:p>
            <a:pPr lvl="2">
              <a:spcBef>
                <a:spcPts val="0"/>
              </a:spcBef>
              <a:buClrTx/>
            </a:pPr>
            <a:r>
              <a:rPr lang="en-US" altLang="en-US" sz="2600" dirty="0">
                <a:solidFill>
                  <a:schemeClr val="tx1"/>
                </a:solidFill>
                <a:cs typeface="Courier New" panose="02070309020205020404" pitchFamily="49" charset="0"/>
              </a:rPr>
              <a:t>Identity</a:t>
            </a:r>
          </a:p>
          <a:p>
            <a:pPr lvl="2">
              <a:spcBef>
                <a:spcPts val="0"/>
              </a:spcBef>
              <a:buClrTx/>
            </a:pPr>
            <a:r>
              <a:rPr lang="en-US" altLang="en-US" sz="2600" dirty="0">
                <a:solidFill>
                  <a:schemeClr val="tx1"/>
                </a:solidFill>
                <a:cs typeface="Courier New" panose="02070309020205020404" pitchFamily="49" charset="0"/>
              </a:rPr>
              <a:t>State</a:t>
            </a:r>
          </a:p>
          <a:p>
            <a:pPr lvl="2">
              <a:spcBef>
                <a:spcPts val="0"/>
              </a:spcBef>
              <a:buClrTx/>
            </a:pPr>
            <a:r>
              <a:rPr lang="en-US" altLang="en-US" sz="2600" dirty="0">
                <a:solidFill>
                  <a:schemeClr val="tx1"/>
                </a:solidFill>
                <a:cs typeface="Courier New" panose="02070309020205020404" pitchFamily="49" charset="0"/>
              </a:rPr>
              <a:t>Behaviors.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The </a:t>
            </a:r>
            <a:r>
              <a:rPr lang="en-US" altLang="en-US" sz="30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state</a:t>
            </a: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 of an object consists of a set of </a:t>
            </a:r>
            <a:r>
              <a:rPr lang="en-US" altLang="en-US" sz="30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data</a:t>
            </a: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 </a:t>
            </a:r>
            <a:r>
              <a:rPr lang="en-US" altLang="en-US" sz="30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fields</a:t>
            </a: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 (also known as </a:t>
            </a:r>
            <a:r>
              <a:rPr lang="en-US" altLang="en-US" sz="30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properties</a:t>
            </a: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) with their current values.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The </a:t>
            </a:r>
            <a:r>
              <a:rPr lang="en-US" altLang="en-US" sz="30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behavior</a:t>
            </a: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 of an object is defined by a set of methods. </a:t>
            </a:r>
          </a:p>
          <a:p>
            <a:endParaRPr lang="en-US" altLang="en-US" dirty="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81339902"/>
              </p:ext>
            </p:extLst>
          </p:nvPr>
        </p:nvGraphicFramePr>
        <p:xfrm>
          <a:off x="9397259" y="-216750"/>
          <a:ext cx="2446867" cy="4182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749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F872864-5F0A-40C1-BE4C-666A267E8C7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4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858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NOTE</a:t>
            </a: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1828800" y="1066800"/>
            <a:ext cx="8534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>
                <a:cs typeface="Courier New" panose="02070309020205020404" pitchFamily="49" charset="0"/>
              </a:rPr>
              <a:t>An object cannot access its private members, as shown in (b). It is OK, however, if the object is declared in its own class, as shown in (a).</a:t>
            </a:r>
            <a:r>
              <a:rPr lang="en-US" altLang="en-US" sz="44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524001" y="226948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4403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251201"/>
            <a:ext cx="914400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79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9596659-0EBE-4AE3-A0D4-BB9A2B23D45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40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Why Data Fields Should Be private?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676400"/>
            <a:ext cx="7848600" cy="1600200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ct val="100000"/>
              </a:spcBef>
              <a:buNone/>
            </a:pPr>
            <a:r>
              <a:rPr lang="en-US" altLang="en-US" sz="3400" dirty="0">
                <a:solidFill>
                  <a:schemeClr val="tx1"/>
                </a:solidFill>
              </a:rPr>
              <a:t>To protect data.</a:t>
            </a:r>
          </a:p>
          <a:p>
            <a:pPr marL="0" indent="0">
              <a:lnSpc>
                <a:spcPct val="90000"/>
              </a:lnSpc>
              <a:spcBef>
                <a:spcPct val="100000"/>
              </a:spcBef>
              <a:buNone/>
            </a:pPr>
            <a:r>
              <a:rPr lang="en-US" altLang="en-US" sz="3400" dirty="0">
                <a:solidFill>
                  <a:schemeClr val="tx1"/>
                </a:solidFill>
              </a:rPr>
              <a:t>To make code easy to maintain.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endParaRPr lang="en-US" alt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80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1A527D8-F43B-4555-BA73-529EA637581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4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2139950" y="165101"/>
            <a:ext cx="7950200" cy="1190625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Example of</a:t>
            </a:r>
            <a:br>
              <a:rPr lang="en-US" altLang="en-US" sz="4000" cap="none" dirty="0"/>
            </a:br>
            <a:r>
              <a:rPr lang="en-US" altLang="en-US" sz="4000" cap="none" dirty="0"/>
              <a:t>Data Field Encapsulation</a:t>
            </a:r>
          </a:p>
        </p:txBody>
      </p:sp>
      <p:sp>
        <p:nvSpPr>
          <p:cNvPr id="25190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55838" y="5233988"/>
            <a:ext cx="4686300" cy="4572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chemeClr val="accent1"/>
                </a:solidFill>
                <a:latin typeface="Book Antiqua" pitchFamily="18" charset="0"/>
                <a:hlinkClick r:id="rId3" action="ppaction://program"/>
              </a:rPr>
              <a:t>CircleWithPrivateDataFields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46085" name="AutoShape 6">
            <a:hlinkClick r:id="rId4" action="ppaction://program" highlightClick="1"/>
          </p:cNvPr>
          <p:cNvSpPr>
            <a:spLocks noChangeArrowheads="1"/>
          </p:cNvSpPr>
          <p:nvPr/>
        </p:nvSpPr>
        <p:spPr bwMode="auto">
          <a:xfrm>
            <a:off x="7248525" y="5810250"/>
            <a:ext cx="2209800" cy="5334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25191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55838" y="5848350"/>
            <a:ext cx="4648200" cy="4953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chemeClr val="accent1"/>
                </a:solidFill>
                <a:latin typeface="Book Antiqua" pitchFamily="18" charset="0"/>
                <a:hlinkClick r:id="rId5" action="ppaction://program"/>
              </a:rPr>
              <a:t>TestCircleWithPrivateDataFields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46087" name="Rectangle 11"/>
          <p:cNvSpPr>
            <a:spLocks noChangeArrowheads="1"/>
          </p:cNvSpPr>
          <p:nvPr/>
        </p:nvSpPr>
        <p:spPr bwMode="auto">
          <a:xfrm>
            <a:off x="1524001" y="233298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46088" name="Object 10"/>
          <p:cNvGraphicFramePr>
            <a:graphicFrameLocks noChangeAspect="1"/>
          </p:cNvGraphicFramePr>
          <p:nvPr/>
        </p:nvGraphicFramePr>
        <p:xfrm>
          <a:off x="1535114" y="1892300"/>
          <a:ext cx="8924925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6" name="Picture" r:id="rId6" imgW="4877309" imgH="1734154" progId="Word.Picture.8">
                  <p:embed/>
                </p:oleObj>
              </mc:Choice>
              <mc:Fallback>
                <p:oleObj name="Picture" r:id="rId6" imgW="4877309" imgH="1734154" progId="Word.Picture.8">
                  <p:embed/>
                  <p:pic>
                    <p:nvPicPr>
                      <p:cNvPr id="4608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5114" y="1892300"/>
                        <a:ext cx="8924925" cy="317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9" name="AutoShape 12">
            <a:hlinkClick r:id="rId8" highlightClick="1"/>
          </p:cNvPr>
          <p:cNvSpPr>
            <a:spLocks noChangeArrowheads="1"/>
          </p:cNvSpPr>
          <p:nvPr/>
        </p:nvSpPr>
        <p:spPr bwMode="auto">
          <a:xfrm>
            <a:off x="1679576" y="5810251"/>
            <a:ext cx="468313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6090" name="AutoShape 13">
            <a:hlinkClick r:id="rId9" highlightClick="1"/>
          </p:cNvPr>
          <p:cNvSpPr>
            <a:spLocks noChangeArrowheads="1"/>
          </p:cNvSpPr>
          <p:nvPr/>
        </p:nvSpPr>
        <p:spPr bwMode="auto">
          <a:xfrm>
            <a:off x="1679576" y="5195888"/>
            <a:ext cx="468313" cy="576262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274124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93396DA-DB0F-46CC-940C-C7F83E2937F5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40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Passing Objects to Methods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657350"/>
            <a:ext cx="7848600" cy="2457450"/>
          </a:xfrm>
        </p:spPr>
        <p:txBody>
          <a:bodyPr/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en-US" smtClean="0"/>
              <a:t>Passing by value for primitive type value (the value is passed to the parameter)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en-US" smtClean="0"/>
              <a:t>Passing by value for reference type value (the value is the reference to the object)</a:t>
            </a:r>
          </a:p>
        </p:txBody>
      </p:sp>
      <p:sp>
        <p:nvSpPr>
          <p:cNvPr id="36966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33800" y="4648200"/>
            <a:ext cx="4038600" cy="5334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chemeClr val="accent1"/>
                </a:solidFill>
                <a:latin typeface="Book Antiqua" pitchFamily="18" charset="0"/>
                <a:hlinkClick r:id="rId2" action="ppaction://program"/>
              </a:rPr>
              <a:t>TestPassObject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47110" name="AutoShape 5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8153400" y="4648200"/>
            <a:ext cx="1981200" cy="6096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47111" name="AutoShape 6">
            <a:hlinkClick r:id="rId4" highlightClick="1"/>
          </p:cNvPr>
          <p:cNvSpPr>
            <a:spLocks noChangeArrowheads="1"/>
          </p:cNvSpPr>
          <p:nvPr/>
        </p:nvSpPr>
        <p:spPr bwMode="auto">
          <a:xfrm>
            <a:off x="3138488" y="4619626"/>
            <a:ext cx="468312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16085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7936789-89BB-42D2-B7DE-81A06E0281A6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40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52400"/>
            <a:ext cx="9144000" cy="7620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Passing Objects to Methods, cont.</a:t>
            </a: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4122738" y="21145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4122738" y="21145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8134" name="Rectangle 5"/>
          <p:cNvSpPr>
            <a:spLocks noChangeArrowheads="1"/>
          </p:cNvSpPr>
          <p:nvPr/>
        </p:nvSpPr>
        <p:spPr bwMode="auto">
          <a:xfrm>
            <a:off x="4122738" y="21145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8135" name="Rectangle 6"/>
          <p:cNvSpPr>
            <a:spLocks noChangeArrowheads="1"/>
          </p:cNvSpPr>
          <p:nvPr/>
        </p:nvSpPr>
        <p:spPr bwMode="auto">
          <a:xfrm>
            <a:off x="4095750" y="27130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4813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475" y="1901825"/>
            <a:ext cx="8655050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825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260D95C-8C1C-4A17-BD2C-2CC1CED57084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40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9144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Array of Objects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8686800" cy="51054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28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Circle[] </a:t>
            </a:r>
            <a:r>
              <a:rPr lang="en-US" altLang="en-US" sz="2800" dirty="0" err="1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circleArray</a:t>
            </a:r>
            <a:r>
              <a:rPr lang="en-US" altLang="en-US" sz="28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= new Circle[10];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altLang="en-US" sz="2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3800" dirty="0">
                <a:solidFill>
                  <a:schemeClr val="tx1"/>
                </a:solidFill>
                <a:latin typeface="Courier"/>
                <a:cs typeface="Times New Roman" panose="02020603050405020304" pitchFamily="18" charset="0"/>
              </a:rPr>
              <a:t> 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An array of objects is actually an </a:t>
            </a:r>
            <a:r>
              <a:rPr lang="en-US" altLang="en-US" sz="3800" i="1" dirty="0">
                <a:solidFill>
                  <a:schemeClr val="tx1"/>
                </a:solidFill>
                <a:cs typeface="Times New Roman" panose="02020603050405020304" pitchFamily="18" charset="0"/>
              </a:rPr>
              <a:t>array of reference variables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. So invoking </a:t>
            </a:r>
            <a:r>
              <a:rPr lang="en-US" altLang="en-US" sz="3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circleArray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[1].</a:t>
            </a:r>
            <a:r>
              <a:rPr lang="en-US" altLang="en-US" sz="3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getArea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() involves two levels of referencing as shown in the next figure. </a:t>
            </a:r>
            <a:r>
              <a:rPr lang="en-US" altLang="en-US" sz="3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circleArray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 references to the entire array. </a:t>
            </a:r>
            <a:r>
              <a:rPr lang="en-US" altLang="en-US" sz="3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circleArray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[1] references to a Circle object.</a:t>
            </a:r>
            <a:r>
              <a:rPr lang="en-US" altLang="en-US" sz="3800" dirty="0">
                <a:solidFill>
                  <a:schemeClr val="tx1"/>
                </a:solidFill>
                <a:latin typeface="Courier"/>
                <a:cs typeface="Times New Roman" panose="02020603050405020304" pitchFamily="18" charset="0"/>
              </a:rPr>
              <a:t> </a:t>
            </a:r>
            <a:endParaRPr lang="en-US" altLang="en-US" sz="3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11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D9D983F-35F7-4866-8205-263CF108A97F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40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9144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Array of Objects, cont.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4122738" y="28844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8686800" cy="5105400"/>
          </a:xfrm>
          <a:noFill/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sz="2400">
                <a:latin typeface="Courier New" panose="02070309020205020404" pitchFamily="49" charset="0"/>
                <a:cs typeface="Times New Roman" panose="02020603050405020304" pitchFamily="18" charset="0"/>
              </a:rPr>
              <a:t>   Circle[] circleArray = new Circle[10];</a:t>
            </a:r>
            <a:r>
              <a:rPr lang="en-US" altLang="en-US" sz="2400">
                <a:latin typeface="Courier New" panose="02070309020205020404" pitchFamily="49" charset="0"/>
              </a:rPr>
              <a:t> </a:t>
            </a:r>
          </a:p>
          <a:p>
            <a:pPr>
              <a:buFont typeface="Monotype Sorts" pitchFamily="2" charset="2"/>
              <a:buNone/>
            </a:pPr>
            <a:endParaRPr lang="en-US" altLang="en-US" sz="2400">
              <a:latin typeface="Courier New" panose="02070309020205020404" pitchFamily="49" charset="0"/>
            </a:endParaRPr>
          </a:p>
        </p:txBody>
      </p:sp>
      <p:pic>
        <p:nvPicPr>
          <p:cNvPr id="5018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25" y="2320925"/>
            <a:ext cx="897255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720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1965EB4-176E-4B1A-836A-D477D8BECB16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40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9144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Array of Objects, cont.</a:t>
            </a:r>
          </a:p>
        </p:txBody>
      </p:sp>
      <p:sp>
        <p:nvSpPr>
          <p:cNvPr id="51204" name="Rectangle 3"/>
          <p:cNvSpPr>
            <a:spLocks noChangeArrowheads="1"/>
          </p:cNvSpPr>
          <p:nvPr/>
        </p:nvSpPr>
        <p:spPr bwMode="auto">
          <a:xfrm>
            <a:off x="4122738" y="28844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120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295400"/>
            <a:ext cx="8458200" cy="4038600"/>
          </a:xfrm>
          <a:noFill/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sz="4000" dirty="0">
                <a:solidFill>
                  <a:schemeClr val="tx1"/>
                </a:solidFill>
              </a:rPr>
              <a:t>Summarizing the areas of the circles</a:t>
            </a:r>
          </a:p>
          <a:p>
            <a:pPr>
              <a:buFont typeface="Monotype Sorts" pitchFamily="2" charset="2"/>
              <a:buNone/>
            </a:pPr>
            <a:r>
              <a:rPr lang="en-US" altLang="en-US" sz="3400" dirty="0"/>
              <a:t> </a:t>
            </a:r>
          </a:p>
        </p:txBody>
      </p:sp>
      <p:sp>
        <p:nvSpPr>
          <p:cNvPr id="37376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19600" y="5791200"/>
            <a:ext cx="4191000" cy="5334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chemeClr val="accent1"/>
                </a:solidFill>
                <a:latin typeface="Book Antiqua" pitchFamily="18" charset="0"/>
                <a:hlinkClick r:id="rId2" action="ppaction://program"/>
              </a:rPr>
              <a:t>TotalArea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51207" name="AutoShape 6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8839200" y="5791200"/>
            <a:ext cx="1524000" cy="5334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51208" name="AutoShape 7">
            <a:hlinkClick r:id="rId4" highlightClick="1"/>
          </p:cNvPr>
          <p:cNvSpPr>
            <a:spLocks noChangeArrowheads="1"/>
          </p:cNvSpPr>
          <p:nvPr/>
        </p:nvSpPr>
        <p:spPr bwMode="auto">
          <a:xfrm>
            <a:off x="3830638" y="5772151"/>
            <a:ext cx="468312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276494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57792FF-1900-49C0-91E3-8E94EB665C53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40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858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Immutable Objects and Classes</a:t>
            </a:r>
          </a:p>
        </p:txBody>
      </p:sp>
      <p:sp>
        <p:nvSpPr>
          <p:cNvPr id="52228" name="Rectangle 5"/>
          <p:cNvSpPr>
            <a:spLocks noChangeArrowheads="1"/>
          </p:cNvSpPr>
          <p:nvPr/>
        </p:nvSpPr>
        <p:spPr bwMode="auto">
          <a:xfrm>
            <a:off x="1828800" y="1066800"/>
            <a:ext cx="990739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600" dirty="0">
                <a:cs typeface="Times New Roman" panose="02020603050405020304" pitchFamily="18" charset="0"/>
              </a:rPr>
              <a:t>If the contents of an object cannot be changed once the object is created, the object is called an </a:t>
            </a:r>
            <a:r>
              <a:rPr lang="en-US" altLang="en-US" sz="2600" i="1" dirty="0">
                <a:solidFill>
                  <a:srgbClr val="FF0000"/>
                </a:solidFill>
                <a:cs typeface="Times New Roman" panose="02020603050405020304" pitchFamily="18" charset="0"/>
              </a:rPr>
              <a:t>immutable object</a:t>
            </a:r>
            <a:r>
              <a:rPr lang="en-US" altLang="en-US" sz="26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600" dirty="0">
                <a:cs typeface="Times New Roman" panose="02020603050405020304" pitchFamily="18" charset="0"/>
              </a:rPr>
              <a:t>and its class is called an </a:t>
            </a:r>
            <a:r>
              <a:rPr lang="en-US" altLang="en-US" sz="2600" i="1" dirty="0">
                <a:solidFill>
                  <a:srgbClr val="FF0000"/>
                </a:solidFill>
                <a:cs typeface="Times New Roman" panose="02020603050405020304" pitchFamily="18" charset="0"/>
              </a:rPr>
              <a:t>immutable class</a:t>
            </a:r>
            <a:r>
              <a:rPr lang="en-US" altLang="en-US" sz="2600" dirty="0" smtClean="0"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600" dirty="0" smtClean="0">
                <a:cs typeface="Times New Roman" panose="02020603050405020304" pitchFamily="18" charset="0"/>
              </a:rPr>
              <a:t>If </a:t>
            </a:r>
            <a:r>
              <a:rPr lang="en-US" altLang="en-US" sz="2600" dirty="0">
                <a:cs typeface="Times New Roman" panose="02020603050405020304" pitchFamily="18" charset="0"/>
              </a:rPr>
              <a:t>you delete the set method in the Circle </a:t>
            </a:r>
            <a:r>
              <a:rPr lang="en-US" altLang="en-US" sz="2600" dirty="0" smtClean="0">
                <a:cs typeface="Times New Roman" panose="02020603050405020304" pitchFamily="18" charset="0"/>
              </a:rPr>
              <a:t>class, </a:t>
            </a:r>
            <a:r>
              <a:rPr lang="en-US" altLang="en-US" sz="2600" dirty="0">
                <a:cs typeface="Times New Roman" panose="02020603050405020304" pitchFamily="18" charset="0"/>
              </a:rPr>
              <a:t>the class would be </a:t>
            </a:r>
            <a:r>
              <a:rPr lang="en-US" altLang="en-US" sz="2600" dirty="0">
                <a:solidFill>
                  <a:srgbClr val="FF0000"/>
                </a:solidFill>
                <a:cs typeface="Times New Roman" panose="02020603050405020304" pitchFamily="18" charset="0"/>
              </a:rPr>
              <a:t>immutable</a:t>
            </a:r>
            <a:r>
              <a:rPr lang="en-US" altLang="en-US" sz="2600" dirty="0">
                <a:cs typeface="Times New Roman" panose="02020603050405020304" pitchFamily="18" charset="0"/>
              </a:rPr>
              <a:t> because radius is private and cannot be changed without a set method.</a:t>
            </a:r>
            <a:r>
              <a:rPr lang="en-US" altLang="en-US" sz="3000" dirty="0"/>
              <a:t> </a:t>
            </a:r>
          </a:p>
        </p:txBody>
      </p:sp>
      <p:sp>
        <p:nvSpPr>
          <p:cNvPr id="52229" name="Rectangle 7"/>
          <p:cNvSpPr>
            <a:spLocks noChangeArrowheads="1"/>
          </p:cNvSpPr>
          <p:nvPr/>
        </p:nvSpPr>
        <p:spPr bwMode="auto">
          <a:xfrm>
            <a:off x="1795244" y="3784833"/>
            <a:ext cx="997451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600" dirty="0">
                <a:cs typeface="Courier New" panose="02070309020205020404" pitchFamily="49" charset="0"/>
              </a:rPr>
              <a:t>A class with all private data fields and without </a:t>
            </a:r>
            <a:r>
              <a:rPr lang="en-US" altLang="en-US" sz="2600" dirty="0" err="1">
                <a:cs typeface="Courier New" panose="02070309020205020404" pitchFamily="49" charset="0"/>
              </a:rPr>
              <a:t>mutators</a:t>
            </a:r>
            <a:r>
              <a:rPr lang="en-US" altLang="en-US" sz="2600" dirty="0">
                <a:cs typeface="Courier New" panose="02070309020205020404" pitchFamily="49" charset="0"/>
              </a:rPr>
              <a:t> is not necessarily immutable. For example, the following class Student has all private data fields and no </a:t>
            </a:r>
            <a:r>
              <a:rPr lang="en-US" altLang="en-US" sz="2600" dirty="0" err="1">
                <a:cs typeface="Courier New" panose="02070309020205020404" pitchFamily="49" charset="0"/>
              </a:rPr>
              <a:t>mutators</a:t>
            </a:r>
            <a:r>
              <a:rPr lang="en-US" altLang="en-US" sz="2600" dirty="0">
                <a:cs typeface="Courier New" panose="02070309020205020404" pitchFamily="49" charset="0"/>
              </a:rPr>
              <a:t>, but it is mutable.</a:t>
            </a:r>
          </a:p>
        </p:txBody>
      </p:sp>
    </p:spTree>
    <p:extLst>
      <p:ext uri="{BB962C8B-B14F-4D97-AF65-F5344CB8AC3E}">
        <p14:creationId xmlns:p14="http://schemas.microsoft.com/office/powerpoint/2010/main" val="294036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9CF073-5272-48C6-97C9-CF834F42F88D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40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152400"/>
            <a:ext cx="3429000" cy="457200"/>
          </a:xfrm>
        </p:spPr>
        <p:txBody>
          <a:bodyPr>
            <a:normAutofit fontScale="90000"/>
          </a:bodyPr>
          <a:lstStyle/>
          <a:p>
            <a:r>
              <a:rPr lang="en-US" altLang="en-US" sz="4000" cap="none" dirty="0"/>
              <a:t>Example</a:t>
            </a:r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>
            <a:off x="1524000" y="685800"/>
            <a:ext cx="4648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Student {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private int id;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private BirthDate birthDate;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Student(int ssn, 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int year, int month, int day) {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id = ssn;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birthDate = new BirthDate(year, month, day);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int getId() {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return id;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BirthDate getBirthDate() {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return birthDate;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6172200" y="152400"/>
            <a:ext cx="4495800" cy="4114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BirthDate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year;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month;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day;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public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BirthDate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newYear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newMonth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newDay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year =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newYear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month =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newMonth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day =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newDay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public void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setYear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newYear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year =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newYear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3254" name="Rectangle 5"/>
          <p:cNvSpPr>
            <a:spLocks noChangeArrowheads="1"/>
          </p:cNvSpPr>
          <p:nvPr/>
        </p:nvSpPr>
        <p:spPr bwMode="auto">
          <a:xfrm>
            <a:off x="2057400" y="4419600"/>
            <a:ext cx="8305800" cy="1905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Test {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public static void main(String[]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Student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student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new Student(111223333, 1970, 5, 3);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BirthDate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date =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student.getBirthDate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date.setYear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(2010); // Now the student birth year is changed!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4123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6445E84-E65F-49AB-B476-AFD2C2B2A371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7772400" cy="6096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Objects</a:t>
            </a: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828800" y="4267200"/>
            <a:ext cx="8686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dirty="0">
                <a:cs typeface="Times New Roman" panose="02020603050405020304" pitchFamily="18" charset="0"/>
              </a:rPr>
              <a:t>An object has both a state and behavior. The </a:t>
            </a:r>
            <a:r>
              <a:rPr lang="en-US" altLang="en-US" dirty="0">
                <a:solidFill>
                  <a:srgbClr val="FF0000"/>
                </a:solidFill>
                <a:cs typeface="Times New Roman" panose="02020603050405020304" pitchFamily="18" charset="0"/>
              </a:rPr>
              <a:t>state</a:t>
            </a:r>
            <a:r>
              <a:rPr lang="en-US" altLang="en-US" dirty="0">
                <a:cs typeface="Times New Roman" panose="02020603050405020304" pitchFamily="18" charset="0"/>
              </a:rPr>
              <a:t> defines the object, and the </a:t>
            </a:r>
            <a:r>
              <a:rPr lang="en-US" altLang="en-US" dirty="0">
                <a:solidFill>
                  <a:srgbClr val="FF0000"/>
                </a:solidFill>
                <a:cs typeface="Times New Roman" panose="02020603050405020304" pitchFamily="18" charset="0"/>
              </a:rPr>
              <a:t>behavior</a:t>
            </a:r>
            <a:r>
              <a:rPr lang="en-US" altLang="en-US" dirty="0">
                <a:cs typeface="Times New Roman" panose="02020603050405020304" pitchFamily="18" charset="0"/>
              </a:rPr>
              <a:t> defines what the object does.</a:t>
            </a:r>
            <a:endParaRPr lang="en-US" altLang="en-US" dirty="0"/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1524001" y="23218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717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7929779"/>
              </p:ext>
            </p:extLst>
          </p:nvPr>
        </p:nvGraphicFramePr>
        <p:xfrm>
          <a:off x="1911350" y="1047750"/>
          <a:ext cx="8294688" cy="294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Picture" r:id="rId4" imgW="4952880" imgH="1752480" progId="Word.Picture.8">
                  <p:embed/>
                </p:oleObj>
              </mc:Choice>
              <mc:Fallback>
                <p:oleObj name="Picture" r:id="rId4" imgW="4952880" imgH="1752480" progId="Word.Picture.8">
                  <p:embed/>
                  <p:pic>
                    <p:nvPicPr>
                      <p:cNvPr id="717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1350" y="1047750"/>
                        <a:ext cx="8294688" cy="294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811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0144CF1-1D9D-4770-A1D4-B90C9F7B68B9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40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858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What Class is Immutable?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1828800" y="1066800"/>
            <a:ext cx="8534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>
                <a:cs typeface="Courier New" panose="02070309020205020404" pitchFamily="49" charset="0"/>
              </a:rPr>
              <a:t>For a class to be immutable, it must mark all data fields private and provide no mutator methods and no accessor methods that would return a reference to a mutable data field object.</a:t>
            </a:r>
            <a:br>
              <a:rPr lang="en-US" altLang="en-US" sz="2600">
                <a:cs typeface="Courier New" panose="02070309020205020404" pitchFamily="49" charset="0"/>
              </a:rPr>
            </a:br>
            <a:endParaRPr lang="en-US" altLang="en-US" sz="260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92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21370F8-15ED-4EEE-B198-F306CA75F62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40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12954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Scope of Variables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752600"/>
            <a:ext cx="9744512" cy="44196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en-US" sz="2800" dirty="0">
                <a:solidFill>
                  <a:schemeClr val="tx1"/>
                </a:solidFill>
              </a:rPr>
              <a:t>The scope of instance and static variables is the entire class. They can be declared anywhere inside a class.</a:t>
            </a:r>
          </a:p>
          <a:p>
            <a:pPr>
              <a:lnSpc>
                <a:spcPct val="120000"/>
              </a:lnSpc>
            </a:pPr>
            <a:r>
              <a:rPr lang="en-US" altLang="en-US" sz="2800" dirty="0">
                <a:solidFill>
                  <a:schemeClr val="tx1"/>
                </a:solidFill>
              </a:rPr>
              <a:t>The scope of a local variable starts from its declaration and continues to the end of the block that contains the variable. A local variable must be initialized explicitly before it can be used.</a:t>
            </a:r>
          </a:p>
        </p:txBody>
      </p:sp>
    </p:spTree>
    <p:extLst>
      <p:ext uri="{BB962C8B-B14F-4D97-AF65-F5344CB8AC3E}">
        <p14:creationId xmlns:p14="http://schemas.microsoft.com/office/powerpoint/2010/main" val="276683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96C4304-021E-4CDC-BACF-AAC81814317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40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7620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The this Keyword 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3564" y="1277938"/>
            <a:ext cx="8524875" cy="4894262"/>
          </a:xfrm>
        </p:spPr>
        <p:txBody>
          <a:bodyPr/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altLang="en-US" dirty="0" smtClean="0">
                <a:solidFill>
                  <a:schemeClr val="tx1"/>
                </a:solidFill>
              </a:rPr>
              <a:t>The </a:t>
            </a:r>
            <a:r>
              <a:rPr lang="en-US" altLang="en-US" u="sng" dirty="0" smtClean="0">
                <a:solidFill>
                  <a:schemeClr val="tx1"/>
                </a:solidFill>
              </a:rPr>
              <a:t>this</a:t>
            </a:r>
            <a:r>
              <a:rPr lang="en-US" altLang="en-US" dirty="0" smtClean="0">
                <a:solidFill>
                  <a:schemeClr val="tx1"/>
                </a:solidFill>
              </a:rPr>
              <a:t> keyword is the name of a reference that refers to an object itself. One common use of the </a:t>
            </a:r>
            <a:r>
              <a:rPr lang="en-US" altLang="en-US" u="sng" dirty="0" smtClean="0">
                <a:solidFill>
                  <a:schemeClr val="tx1"/>
                </a:solidFill>
              </a:rPr>
              <a:t>this</a:t>
            </a:r>
            <a:r>
              <a:rPr lang="en-US" altLang="en-US" dirty="0" smtClean="0">
                <a:solidFill>
                  <a:schemeClr val="tx1"/>
                </a:solidFill>
              </a:rPr>
              <a:t> keyword is reference a class’s </a:t>
            </a:r>
            <a:r>
              <a:rPr lang="en-US" altLang="en-US" i="1" dirty="0" smtClean="0">
                <a:solidFill>
                  <a:schemeClr val="tx1"/>
                </a:solidFill>
              </a:rPr>
              <a:t>hidden data fields</a:t>
            </a:r>
            <a:r>
              <a:rPr lang="en-US" altLang="en-US" dirty="0" smtClean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altLang="en-US" dirty="0" smtClean="0">
                <a:solidFill>
                  <a:schemeClr val="tx1"/>
                </a:solidFill>
              </a:rPr>
              <a:t>Another common use of the </a:t>
            </a:r>
            <a:r>
              <a:rPr lang="en-US" altLang="en-US" u="sng" dirty="0" smtClean="0">
                <a:solidFill>
                  <a:schemeClr val="tx1"/>
                </a:solidFill>
              </a:rPr>
              <a:t>this</a:t>
            </a:r>
            <a:r>
              <a:rPr lang="en-US" altLang="en-US" dirty="0" smtClean="0">
                <a:solidFill>
                  <a:schemeClr val="tx1"/>
                </a:solidFill>
              </a:rPr>
              <a:t> keyword to enable a constructor to invoke another constructor of the same class. </a:t>
            </a:r>
          </a:p>
        </p:txBody>
      </p:sp>
    </p:spTree>
    <p:extLst>
      <p:ext uri="{BB962C8B-B14F-4D97-AF65-F5344CB8AC3E}">
        <p14:creationId xmlns:p14="http://schemas.microsoft.com/office/powerpoint/2010/main" val="131594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6C335B0-D94D-4DCA-962A-AE8B4A2EC48A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40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9144000" cy="7620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Reference the Hidden Data Fields</a:t>
            </a:r>
            <a:endParaRPr lang="en-US" altLang="en-US" sz="4000" cap="none" dirty="0">
              <a:hlinkClick r:id="rId3" action="ppaction://program"/>
            </a:endParaRPr>
          </a:p>
        </p:txBody>
      </p:sp>
      <p:sp>
        <p:nvSpPr>
          <p:cNvPr id="57348" name="Rectangle 6"/>
          <p:cNvSpPr>
            <a:spLocks noChangeArrowheads="1"/>
          </p:cNvSpPr>
          <p:nvPr/>
        </p:nvSpPr>
        <p:spPr bwMode="auto">
          <a:xfrm>
            <a:off x="3571875" y="26098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7349" name="Rectangle 8"/>
          <p:cNvSpPr>
            <a:spLocks noChangeArrowheads="1"/>
          </p:cNvSpPr>
          <p:nvPr/>
        </p:nvSpPr>
        <p:spPr bwMode="auto">
          <a:xfrm>
            <a:off x="1524001" y="237901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57350" name="Object 7"/>
          <p:cNvGraphicFramePr>
            <a:graphicFrameLocks noChangeAspect="1"/>
          </p:cNvGraphicFramePr>
          <p:nvPr/>
        </p:nvGraphicFramePr>
        <p:xfrm>
          <a:off x="1525589" y="1506539"/>
          <a:ext cx="8789987" cy="282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0" name="Picture" r:id="rId4" imgW="5118100" imgH="1625600" progId="Word.Picture.8">
                  <p:embed/>
                </p:oleObj>
              </mc:Choice>
              <mc:Fallback>
                <p:oleObj name="Picture" r:id="rId4" imgW="5118100" imgH="1625600" progId="Word.Picture.8">
                  <p:embed/>
                  <p:pic>
                    <p:nvPicPr>
                      <p:cNvPr id="5735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06539"/>
                        <a:ext cx="8789987" cy="2820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286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D8E8A7A-052A-49F5-B57A-3F36652AFD4F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en-US" sz="140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9144000" cy="7620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Calling Overloaded Constructor</a:t>
            </a:r>
            <a:endParaRPr lang="en-US" altLang="en-US" sz="4000" cap="none" dirty="0">
              <a:hlinkClick r:id="rId3" action="ppaction://program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3571875" y="26098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8373" name="Rectangle 6"/>
          <p:cNvSpPr>
            <a:spLocks noChangeArrowheads="1"/>
          </p:cNvSpPr>
          <p:nvPr/>
        </p:nvSpPr>
        <p:spPr bwMode="auto">
          <a:xfrm>
            <a:off x="4443413" y="24336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8374" name="Rectangle 8"/>
          <p:cNvSpPr>
            <a:spLocks noChangeArrowheads="1"/>
          </p:cNvSpPr>
          <p:nvPr/>
        </p:nvSpPr>
        <p:spPr bwMode="auto">
          <a:xfrm>
            <a:off x="4395788" y="24336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58375" name="Object 7"/>
          <p:cNvGraphicFramePr>
            <a:graphicFrameLocks noChangeAspect="1"/>
          </p:cNvGraphicFramePr>
          <p:nvPr/>
        </p:nvGraphicFramePr>
        <p:xfrm>
          <a:off x="1524000" y="1143000"/>
          <a:ext cx="9144000" cy="535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4" name="Picture" r:id="rId4" imgW="3390900" imgH="1993900" progId="Word.Picture.8">
                  <p:embed/>
                </p:oleObj>
              </mc:Choice>
              <mc:Fallback>
                <p:oleObj name="Picture" r:id="rId4" imgW="3390900" imgH="1993900" progId="Word.Picture.8">
                  <p:embed/>
                  <p:pic>
                    <p:nvPicPr>
                      <p:cNvPr id="5837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143000"/>
                        <a:ext cx="9144000" cy="5353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265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C020BD6-3F29-4093-840F-83C6DF1B7DA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7772400" cy="6096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Classes</a:t>
            </a: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828800" y="1295400"/>
            <a:ext cx="1010412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i="1" dirty="0">
                <a:cs typeface="Times New Roman" panose="02020603050405020304" pitchFamily="18" charset="0"/>
              </a:rPr>
              <a:t>Classes</a:t>
            </a:r>
            <a:r>
              <a:rPr lang="en-US" altLang="en-US" dirty="0">
                <a:cs typeface="Times New Roman" panose="02020603050405020304" pitchFamily="18" charset="0"/>
              </a:rPr>
              <a:t> are constructs that define objects of the same type</a:t>
            </a:r>
            <a:r>
              <a:rPr lang="en-US" altLang="en-US" dirty="0" smtClean="0"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Times New Roman" panose="02020603050405020304" pitchFamily="18" charset="0"/>
              </a:rPr>
              <a:t>A </a:t>
            </a:r>
            <a:r>
              <a:rPr lang="en-US" altLang="en-US" dirty="0">
                <a:cs typeface="Times New Roman" panose="02020603050405020304" pitchFamily="18" charset="0"/>
              </a:rPr>
              <a:t>Java class uses variables to define data fields and methods to define </a:t>
            </a:r>
            <a:r>
              <a:rPr lang="en-US" altLang="en-US" dirty="0" smtClean="0">
                <a:cs typeface="Times New Roman" panose="02020603050405020304" pitchFamily="18" charset="0"/>
              </a:rPr>
              <a:t>behaviors.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Times New Roman" panose="02020603050405020304" pitchFamily="18" charset="0"/>
              </a:rPr>
              <a:t>Additionally</a:t>
            </a:r>
            <a:r>
              <a:rPr lang="en-US" altLang="en-US" dirty="0">
                <a:cs typeface="Times New Roman" panose="02020603050405020304" pitchFamily="18" charset="0"/>
              </a:rPr>
              <a:t>, a class provides a special type of methods, known as constructors, which are invoked to construct objects from the class. </a:t>
            </a:r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9694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486E177-87FB-4DBB-848E-107038BCB2B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7772400" cy="6096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Classes</a:t>
            </a: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/>
        </p:nvGraphicFramePr>
        <p:xfrm>
          <a:off x="1752600" y="838200"/>
          <a:ext cx="8763000" cy="565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Picture" r:id="rId3" imgW="3543300" imgH="2286000" progId="Word.Picture.8">
                  <p:embed/>
                </p:oleObj>
              </mc:Choice>
              <mc:Fallback>
                <p:oleObj name="Picture" r:id="rId3" imgW="3543300" imgH="2286000" progId="Word.Picture.8">
                  <p:embed/>
                  <p:pic>
                    <p:nvPicPr>
                      <p:cNvPr id="1434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838200"/>
                        <a:ext cx="8763000" cy="5653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806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367CDA1-A1A6-4152-82CA-C732E9A3108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Constructors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524000"/>
            <a:ext cx="7772400" cy="4953000"/>
          </a:xfrm>
        </p:spPr>
        <p:txBody>
          <a:bodyPr/>
          <a:lstStyle/>
          <a:p>
            <a:pPr>
              <a:spcBef>
                <a:spcPct val="0"/>
              </a:spcBef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Circle() {</a:t>
            </a:r>
          </a:p>
          <a:p>
            <a:pPr>
              <a:spcBef>
                <a:spcPct val="0"/>
              </a:spcBef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}</a:t>
            </a:r>
          </a:p>
          <a:p>
            <a:pPr>
              <a:spcBef>
                <a:spcPct val="0"/>
              </a:spcBef>
              <a:buFont typeface="Monotype Sorts" pitchFamily="2" charset="2"/>
              <a:buNone/>
            </a:pPr>
            <a:endParaRPr lang="en-US" altLang="en-US" b="1" dirty="0" smtClean="0">
              <a:solidFill>
                <a:schemeClr val="tx2"/>
              </a:solidFill>
              <a:latin typeface="Courier New" panose="02070309020205020404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Circle(double </a:t>
            </a:r>
            <a:r>
              <a:rPr lang="en-US" altLang="en-US" b="1" dirty="0" err="1" smtClean="0">
                <a:solidFill>
                  <a:schemeClr val="tx2"/>
                </a:solidFill>
                <a:latin typeface="Courier New" panose="02070309020205020404" pitchFamily="49" charset="0"/>
              </a:rPr>
              <a:t>newRadius</a:t>
            </a: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) {  </a:t>
            </a:r>
          </a:p>
          <a:p>
            <a:pPr>
              <a:spcBef>
                <a:spcPct val="0"/>
              </a:spcBef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  radius = </a:t>
            </a:r>
            <a:r>
              <a:rPr lang="en-US" altLang="en-US" b="1" dirty="0" err="1" smtClean="0">
                <a:solidFill>
                  <a:schemeClr val="tx2"/>
                </a:solidFill>
                <a:latin typeface="Courier New" panose="02070309020205020404" pitchFamily="49" charset="0"/>
              </a:rPr>
              <a:t>newRadius</a:t>
            </a: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;</a:t>
            </a:r>
          </a:p>
          <a:p>
            <a:pPr>
              <a:spcBef>
                <a:spcPct val="0"/>
              </a:spcBef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5791200" y="1143000"/>
            <a:ext cx="4876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dirty="0"/>
              <a:t>Constructors are a special kind of methods that are invoked to construct objects.</a:t>
            </a:r>
          </a:p>
        </p:txBody>
      </p:sp>
    </p:spTree>
    <p:extLst>
      <p:ext uri="{BB962C8B-B14F-4D97-AF65-F5344CB8AC3E}">
        <p14:creationId xmlns:p14="http://schemas.microsoft.com/office/powerpoint/2010/main" val="410784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80FCF14-7E24-46AC-9852-696A26EF3974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40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8382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Constructors, cont.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905000" y="1143001"/>
            <a:ext cx="9804400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>
                <a:cs typeface="Times New Roman" panose="02020603050405020304" pitchFamily="18" charset="0"/>
              </a:rPr>
              <a:t>A constructor with no parameters is referred to as a </a:t>
            </a:r>
            <a:r>
              <a:rPr lang="en-US" altLang="en-US" i="1" dirty="0">
                <a:cs typeface="Times New Roman" panose="02020603050405020304" pitchFamily="18" charset="0"/>
              </a:rPr>
              <a:t>no-</a:t>
            </a:r>
            <a:r>
              <a:rPr lang="en-US" altLang="en-US" i="1" dirty="0" err="1">
                <a:cs typeface="Times New Roman" panose="02020603050405020304" pitchFamily="18" charset="0"/>
              </a:rPr>
              <a:t>arg</a:t>
            </a:r>
            <a:r>
              <a:rPr lang="en-US" altLang="en-US" i="1" dirty="0">
                <a:cs typeface="Times New Roman" panose="02020603050405020304" pitchFamily="18" charset="0"/>
              </a:rPr>
              <a:t> constructor</a:t>
            </a:r>
            <a:r>
              <a:rPr lang="en-US" altLang="en-US" dirty="0">
                <a:cs typeface="Times New Roman" panose="02020603050405020304" pitchFamily="18" charset="0"/>
              </a:rPr>
              <a:t>. 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Times New Roman" panose="02020603050405020304" pitchFamily="18" charset="0"/>
              </a:rPr>
              <a:t>Constructors </a:t>
            </a:r>
            <a:r>
              <a:rPr lang="en-US" altLang="en-US" dirty="0">
                <a:cs typeface="Times New Roman" panose="02020603050405020304" pitchFamily="18" charset="0"/>
              </a:rPr>
              <a:t>must have the same name as the class itself. 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Times New Roman" panose="02020603050405020304" pitchFamily="18" charset="0"/>
              </a:rPr>
              <a:t>Constructors </a:t>
            </a:r>
            <a:r>
              <a:rPr lang="en-US" altLang="en-US" dirty="0">
                <a:cs typeface="Times New Roman" panose="02020603050405020304" pitchFamily="18" charset="0"/>
              </a:rPr>
              <a:t>do not have a return type—not even void. 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Times New Roman" panose="02020603050405020304" pitchFamily="18" charset="0"/>
              </a:rPr>
              <a:t>Constructors </a:t>
            </a:r>
            <a:r>
              <a:rPr lang="en-US" altLang="en-US" dirty="0">
                <a:cs typeface="Times New Roman" panose="02020603050405020304" pitchFamily="18" charset="0"/>
              </a:rPr>
              <a:t>are invoked using the new operator when an object is created. Constructors play the role of initializing objects.</a:t>
            </a:r>
          </a:p>
        </p:txBody>
      </p:sp>
    </p:spTree>
    <p:extLst>
      <p:ext uri="{BB962C8B-B14F-4D97-AF65-F5344CB8AC3E}">
        <p14:creationId xmlns:p14="http://schemas.microsoft.com/office/powerpoint/2010/main" val="28378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249</TotalTime>
  <Words>1742</Words>
  <Application>Microsoft Office PowerPoint</Application>
  <PresentationFormat>Widescreen</PresentationFormat>
  <Paragraphs>324</Paragraphs>
  <Slides>54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7" baseType="lpstr">
      <vt:lpstr>Arial</vt:lpstr>
      <vt:lpstr>Book Antiqua</vt:lpstr>
      <vt:lpstr>Calibri</vt:lpstr>
      <vt:lpstr>Courier</vt:lpstr>
      <vt:lpstr>Courier New</vt:lpstr>
      <vt:lpstr>Gill Sans MT</vt:lpstr>
      <vt:lpstr>Impact</vt:lpstr>
      <vt:lpstr>Monotype Sorts</vt:lpstr>
      <vt:lpstr>Symbol</vt:lpstr>
      <vt:lpstr>Times New Roman</vt:lpstr>
      <vt:lpstr>Wingdings</vt:lpstr>
      <vt:lpstr>Badge</vt:lpstr>
      <vt:lpstr>Picture</vt:lpstr>
      <vt:lpstr>Introduction To Objects  Oriented Programming </vt:lpstr>
      <vt:lpstr>Agenda</vt:lpstr>
      <vt:lpstr>OO Programming Concepts</vt:lpstr>
      <vt:lpstr>OO Programming Concepts (con.)</vt:lpstr>
      <vt:lpstr>Objects</vt:lpstr>
      <vt:lpstr>Classes</vt:lpstr>
      <vt:lpstr>Classes</vt:lpstr>
      <vt:lpstr>Constructors</vt:lpstr>
      <vt:lpstr>Constructors, cont.</vt:lpstr>
      <vt:lpstr>Creating Objects Using Constructors</vt:lpstr>
      <vt:lpstr>Default Constructor</vt:lpstr>
      <vt:lpstr>Declaring Object Reference Variables</vt:lpstr>
      <vt:lpstr>Declaring/Creating Objects in a Single Step</vt:lpstr>
      <vt:lpstr>Accessing Object’s Members</vt:lpstr>
      <vt:lpstr>Example: Defining Classes and Creating Objects</vt:lpstr>
      <vt:lpstr>Example: Defining Classes and Creating Objects</vt:lpstr>
      <vt:lpstr>Trace Code</vt:lpstr>
      <vt:lpstr>Trace Code, cont.</vt:lpstr>
      <vt:lpstr>Trace Code, cont.</vt:lpstr>
      <vt:lpstr>Trace Code, cont.</vt:lpstr>
      <vt:lpstr>Trace Code, cont.</vt:lpstr>
      <vt:lpstr>Trace Code, cont.</vt:lpstr>
      <vt:lpstr>Trace Code, cont.</vt:lpstr>
      <vt:lpstr>Reference Data Fields</vt:lpstr>
      <vt:lpstr>The Null Value</vt:lpstr>
      <vt:lpstr>Default Value for a Data Field</vt:lpstr>
      <vt:lpstr>Example</vt:lpstr>
      <vt:lpstr>Differences between Variables of  Primitive Data Types and Object Types</vt:lpstr>
      <vt:lpstr>Copying Variables of Primitive Data Types and Object Types</vt:lpstr>
      <vt:lpstr>The Date Class</vt:lpstr>
      <vt:lpstr>The Date Class Example</vt:lpstr>
      <vt:lpstr>Lecture 2</vt:lpstr>
      <vt:lpstr>Instance   Variables, And Methods </vt:lpstr>
      <vt:lpstr>Static Variables, Constants,  and Methods</vt:lpstr>
      <vt:lpstr>Static Variables, Constants,  and Methods, cont.</vt:lpstr>
      <vt:lpstr>Static Variables, Constants,  and Methods, cont.</vt:lpstr>
      <vt:lpstr>Example of Using Instance and Class Variables and Method</vt:lpstr>
      <vt:lpstr>Visibility Modifiers and  Accessor/Mutator Methods</vt:lpstr>
      <vt:lpstr>PowerPoint Presentation</vt:lpstr>
      <vt:lpstr>NOTE</vt:lpstr>
      <vt:lpstr>Why Data Fields Should Be private?</vt:lpstr>
      <vt:lpstr>Example of Data Field Encapsulation</vt:lpstr>
      <vt:lpstr>Passing Objects to Methods</vt:lpstr>
      <vt:lpstr>Passing Objects to Methods, cont.</vt:lpstr>
      <vt:lpstr>Array of Objects</vt:lpstr>
      <vt:lpstr>Array of Objects, cont.</vt:lpstr>
      <vt:lpstr>Array of Objects, cont.</vt:lpstr>
      <vt:lpstr>Immutable Objects and Classes</vt:lpstr>
      <vt:lpstr>Example</vt:lpstr>
      <vt:lpstr>What Class is Immutable?</vt:lpstr>
      <vt:lpstr>Scope of Variables</vt:lpstr>
      <vt:lpstr>The this Keyword </vt:lpstr>
      <vt:lpstr>Reference the Hidden Data Fields</vt:lpstr>
      <vt:lpstr>Calling Overloaded Constructor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Objects  Oriented Programming   Instructor: Mohammed Faisal</dc:title>
  <dc:creator>Mohammed</dc:creator>
  <cp:lastModifiedBy>Mohammed</cp:lastModifiedBy>
  <cp:revision>37</cp:revision>
  <dcterms:created xsi:type="dcterms:W3CDTF">2016-01-23T16:00:49Z</dcterms:created>
  <dcterms:modified xsi:type="dcterms:W3CDTF">2016-01-26T11:33:00Z</dcterms:modified>
</cp:coreProperties>
</file>