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61" r:id="rId4"/>
    <p:sldId id="259" r:id="rId5"/>
    <p:sldId id="264" r:id="rId6"/>
    <p:sldId id="265" r:id="rId7"/>
    <p:sldId id="269" r:id="rId8"/>
    <p:sldId id="266" r:id="rId9"/>
    <p:sldId id="267" r:id="rId10"/>
    <p:sldId id="268" r:id="rId11"/>
    <p:sldId id="270" r:id="rId12"/>
    <p:sldId id="271" r:id="rId13"/>
    <p:sldId id="272" r:id="rId14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7B46A849-64B9-428B-9047-08B0276349F0}" type="datetimeFigureOut">
              <a:rPr lang="en-US" smtClean="0"/>
              <a:pPr/>
              <a:t>1/10/2017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409E626-042B-4E82-90B7-9F2EB1A0A8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5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Product life cycle: introduction</a:t>
            </a:r>
            <a:r>
              <a:rPr lang="en-US" baseline="0" dirty="0" smtClean="0"/>
              <a:t> – growth – maturity – decline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15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More specifically, every academic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74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53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* e.g</a:t>
            </a:r>
            <a:r>
              <a:rPr lang="en-US" dirty="0" smtClean="0"/>
              <a:t>. shape or material, etc.</a:t>
            </a:r>
          </a:p>
          <a:p>
            <a:pPr marL="0" indent="0">
              <a:buFont typeface="Arial" charset="0"/>
              <a:buNone/>
            </a:pPr>
            <a:r>
              <a:rPr lang="en-US" dirty="0" smtClean="0"/>
              <a:t>** i.e</a:t>
            </a:r>
            <a:r>
              <a:rPr lang="en-US" dirty="0" smtClean="0"/>
              <a:t>.</a:t>
            </a:r>
            <a:r>
              <a:rPr lang="en-US" baseline="0" dirty="0" smtClean="0"/>
              <a:t> there are different perspectives to a certain problem (and all must be taken into consideration)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50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Research: usually involves the latest features involving a certain product, design,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39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See as an example how much effort went</a:t>
            </a:r>
            <a:r>
              <a:rPr lang="en-US" baseline="0" dirty="0" smtClean="0"/>
              <a:t> into creating the famous “Angry Birds” game </a:t>
            </a:r>
            <a:r>
              <a:rPr lang="en-US" b="1" u="sng" baseline="0" dirty="0" smtClean="0">
                <a:solidFill>
                  <a:srgbClr val="0000FF"/>
                </a:solidFill>
              </a:rPr>
              <a:t>http://www.ibtimes.co.uk/rovio-overnight-angry-brids-success-51-failed-522587 </a:t>
            </a:r>
            <a:endParaRPr lang="en-US" b="1" u="sng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0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606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All </a:t>
            </a:r>
            <a:r>
              <a:rPr lang="en-US" smtClean="0"/>
              <a:t>additional material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5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499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5053-DEC3-4252-9077-D5F6169DC300}" type="datetime1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49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5D303-754B-428F-94E0-C05E35997163}" type="datetime1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C5571-ED33-4D8E-A4ED-F9668298E796}" type="datetime1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FB8F-0242-41EE-A97B-A52FF8D2A169}" type="datetime1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6ADD-2782-47ED-9086-23A6F16E02BB}" type="datetime1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A7738-DE6D-479F-BED7-CB326E5A4086}" type="datetime1">
              <a:rPr lang="en-US" smtClean="0"/>
              <a:t>1/10/2017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8A15-6201-4E64-8370-5B987293B7BE}" type="datetime1">
              <a:rPr lang="en-US" smtClean="0"/>
              <a:t>1/10/2017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FDB16-4FAF-40A8-88BF-7AA52C4789F7}" type="datetime1">
              <a:rPr lang="en-US" smtClean="0"/>
              <a:t>1/10/2017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9C423-234E-4526-A720-2BB2DAC2CDCE}" type="datetime1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B2BFF-ED5E-4FF4-8B40-B309685DCE23}" type="datetime1">
              <a:rPr lang="en-US" smtClean="0"/>
              <a:t>1/10/2017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CF95F-BDFC-438D-9CDC-C7E6E54FF517}" type="datetime1">
              <a:rPr lang="en-US" smtClean="0"/>
              <a:t>1/10/2017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81EBB-4FBB-4E33-9E47-66756FCBBB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10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7163" y="3122613"/>
            <a:ext cx="9144000" cy="1754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2.</a:t>
            </a:r>
            <a:endParaRPr lang="en-US" sz="4400" b="1" dirty="0" smtClean="0"/>
          </a:p>
          <a:p>
            <a:pPr algn="ctr">
              <a:defRPr/>
            </a:pPr>
            <a:r>
              <a:rPr lang="en-US" sz="4400" b="1" i="1" dirty="0" smtClean="0"/>
              <a:t>An </a:t>
            </a:r>
            <a:r>
              <a:rPr lang="en-US" sz="4400" b="1" i="1" dirty="0"/>
              <a:t>Overview of </a:t>
            </a:r>
            <a:r>
              <a:rPr lang="en-US" sz="4400" b="1" i="1" dirty="0" smtClean="0"/>
              <a:t/>
            </a:r>
            <a:br>
              <a:rPr lang="en-US" sz="4400" b="1" i="1" dirty="0" smtClean="0"/>
            </a:br>
            <a:r>
              <a:rPr lang="en-US" sz="4400" b="1" i="1" dirty="0" smtClean="0"/>
              <a:t>Engineering </a:t>
            </a:r>
            <a:r>
              <a:rPr lang="en-US" sz="4400" b="1" i="1" dirty="0"/>
              <a:t>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2017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457200"/>
            <a:ext cx="70907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4: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List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Evaluate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A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lternative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olutions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4643392"/>
            <a:ext cx="6849688" cy="1380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Be critical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Edison: ”It is easy to obtain </a:t>
            </a:r>
            <a:r>
              <a:rPr lang="en-US" sz="2400" b="1" u="sng" dirty="0"/>
              <a:t>100 patents</a:t>
            </a:r>
            <a:r>
              <a:rPr lang="en-US" sz="2400" b="1" dirty="0"/>
              <a:t> if you also have </a:t>
            </a:r>
            <a:r>
              <a:rPr lang="en-US" sz="2400" b="1" u="sng" dirty="0"/>
              <a:t>5000 unsuccessful </a:t>
            </a:r>
            <a:r>
              <a:rPr lang="en-US" sz="2400" b="1" u="sng" dirty="0" smtClean="0"/>
              <a:t>inventions</a:t>
            </a:r>
            <a:r>
              <a:rPr lang="en-US" sz="2400" b="1" dirty="0" smtClean="0"/>
              <a:t>*”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191876"/>
            <a:ext cx="4881224" cy="322772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153878" y="2209800"/>
            <a:ext cx="2438400" cy="1629072"/>
            <a:chOff x="6544386" y="1832194"/>
            <a:chExt cx="2438400" cy="1629072"/>
          </a:xfrm>
        </p:grpSpPr>
        <p:sp>
          <p:nvSpPr>
            <p:cNvPr id="8" name="TextBox 7"/>
            <p:cNvSpPr txBox="1"/>
            <p:nvPr/>
          </p:nvSpPr>
          <p:spPr>
            <a:xfrm>
              <a:off x="6544386" y="3091934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One possible solution!!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4386" y="1832194"/>
              <a:ext cx="2286198" cy="11888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0" y="457200"/>
            <a:ext cx="50261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5: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Choose the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Best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Solution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01375"/>
              </p:ext>
            </p:extLst>
          </p:nvPr>
        </p:nvGraphicFramePr>
        <p:xfrm>
          <a:off x="533401" y="1142995"/>
          <a:ext cx="7696200" cy="52957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3543"/>
                <a:gridCol w="1394937"/>
                <a:gridCol w="1539240"/>
                <a:gridCol w="1539240"/>
                <a:gridCol w="1539240"/>
              </a:tblGrid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Weight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Rate for</a:t>
                      </a:r>
                      <a:br>
                        <a:rPr lang="en-US" sz="1600" dirty="0" smtClean="0">
                          <a:effectLst/>
                        </a:rPr>
                      </a:br>
                      <a:r>
                        <a:rPr lang="en-US" sz="1600" dirty="0" smtClean="0">
                          <a:effectLst/>
                        </a:rPr>
                        <a:t>Design 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  <a:lumOff val="25000"/>
                      </a:schemeClr>
                    </a:solidFill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 smtClean="0">
                          <a:effectLst/>
                        </a:rPr>
                        <a:t>1. Cost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2. Production </a:t>
                      </a:r>
                      <a:r>
                        <a:rPr lang="en-US" sz="1800" b="1" dirty="0">
                          <a:effectLst/>
                        </a:rPr>
                        <a:t>difficulty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3. Size</a:t>
                      </a:r>
                      <a:r>
                        <a:rPr lang="en-US" sz="1800" b="1" dirty="0">
                          <a:effectLst/>
                        </a:rPr>
                        <a:t>, weight, strength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4. Appearance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5. Convenience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6. Safety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7. Legal </a:t>
                      </a:r>
                      <a:r>
                        <a:rPr lang="en-US" sz="1800" b="1" dirty="0">
                          <a:effectLst/>
                        </a:rPr>
                        <a:t>issues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8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8. Reliability/</a:t>
                      </a:r>
                      <a:br>
                        <a:rPr lang="en-US" sz="1800" b="1" dirty="0" smtClean="0">
                          <a:effectLst/>
                        </a:rPr>
                      </a:br>
                      <a:r>
                        <a:rPr lang="en-US" sz="1800" b="1" dirty="0" smtClean="0">
                          <a:effectLst/>
                        </a:rPr>
                        <a:t>durability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9. Customer </a:t>
                      </a:r>
                      <a:r>
                        <a:rPr lang="en-US" sz="1800" b="1" dirty="0">
                          <a:effectLst/>
                        </a:rPr>
                        <a:t>appeal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TOTAL points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</a:rPr>
                        <a:t>points=rate*weight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81000"/>
            <a:ext cx="65078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6: 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Construction, Analysis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Testing 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0968" y="2209800"/>
            <a:ext cx="4683216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Iterative </a:t>
            </a:r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</a:t>
            </a:r>
            <a:endParaRPr lang="en-US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0"/>
            <a:ext cx="6324600" cy="33833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4179915"/>
            <a:ext cx="370005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Step 7: Final Evaluation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28800" y="4800600"/>
            <a:ext cx="244054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 the best design</a:t>
            </a:r>
            <a:endParaRPr lang="en-US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3778" t="4043" r="7333" b="9149"/>
          <a:stretch/>
        </p:blipFill>
        <p:spPr>
          <a:xfrm>
            <a:off x="4852936" y="4112136"/>
            <a:ext cx="2514600" cy="2564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995511"/>
            <a:ext cx="4267200" cy="313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/>
              <a:t>Communicate and </a:t>
            </a:r>
            <a:r>
              <a:rPr lang="en-US" sz="2000" b="1" u="sng" dirty="0"/>
              <a:t>report on</a:t>
            </a:r>
            <a:r>
              <a:rPr lang="en-US" sz="2000" b="1" dirty="0"/>
              <a:t> all the final </a:t>
            </a:r>
            <a:r>
              <a:rPr lang="en-US" sz="2000" b="1" u="sng" dirty="0"/>
              <a:t>details</a:t>
            </a:r>
            <a:r>
              <a:rPr lang="en-US" sz="2000" b="1" dirty="0"/>
              <a:t> </a:t>
            </a:r>
            <a:r>
              <a:rPr lang="en-US" sz="2000" b="1" dirty="0" smtClean="0"/>
              <a:t>of </a:t>
            </a:r>
            <a:r>
              <a:rPr lang="en-US" sz="2000" b="1" dirty="0"/>
              <a:t>the design through: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Engineering Notebook (</a:t>
            </a:r>
            <a:r>
              <a:rPr lang="en-US" sz="2000" b="1" u="sng" dirty="0"/>
              <a:t>logbook</a:t>
            </a:r>
            <a:r>
              <a:rPr lang="en-US" sz="2000" b="1" dirty="0"/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Written </a:t>
            </a:r>
            <a:r>
              <a:rPr lang="en-US" sz="2000" b="1" u="sng" dirty="0"/>
              <a:t>reports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Technical </a:t>
            </a:r>
            <a:r>
              <a:rPr lang="en-US" sz="2000" b="1" u="sng" dirty="0"/>
              <a:t>presentation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b="1" dirty="0"/>
              <a:t>Training material, catalogue, </a:t>
            </a:r>
            <a:r>
              <a:rPr lang="en-US" sz="2000" b="1" dirty="0" smtClean="0"/>
              <a:t>manuals*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838200" y="457200"/>
            <a:ext cx="369453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8: Communication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66031"/>
            <a:ext cx="4095750" cy="228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655" y="465513"/>
            <a:ext cx="4286250" cy="3619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053" y="4163260"/>
            <a:ext cx="3048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-76200"/>
            <a:ext cx="5791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Importance of Engineering Design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81000" y="533400"/>
            <a:ext cx="5029200" cy="5715000"/>
          </a:xfrm>
        </p:spPr>
        <p:txBody>
          <a:bodyPr>
            <a:noAutofit/>
          </a:bodyPr>
          <a:lstStyle/>
          <a:p>
            <a:r>
              <a:rPr lang="en-US" sz="2400" b="1" u="sng" dirty="0" smtClean="0">
                <a:solidFill>
                  <a:srgbClr val="FFC000"/>
                </a:solidFill>
              </a:rPr>
              <a:t>70%</a:t>
            </a:r>
            <a:r>
              <a:rPr lang="en-US" sz="2400" b="1" dirty="0" smtClean="0"/>
              <a:t> of a product’s total </a:t>
            </a:r>
            <a:r>
              <a:rPr lang="en-US" sz="2400" b="1" u="sng" dirty="0" smtClean="0"/>
              <a:t>cost</a:t>
            </a:r>
            <a:r>
              <a:rPr lang="en-US" sz="2400" b="1" dirty="0" smtClean="0"/>
              <a:t> (</a:t>
            </a:r>
            <a:r>
              <a:rPr lang="en-US" sz="2400" b="1" dirty="0"/>
              <a:t>design, manufacturing and installation</a:t>
            </a:r>
            <a:r>
              <a:rPr lang="en-US" sz="2400" dirty="0" smtClean="0"/>
              <a:t>)</a:t>
            </a:r>
            <a:r>
              <a:rPr lang="en-US" sz="2400" b="1" dirty="0" smtClean="0"/>
              <a:t> is </a:t>
            </a:r>
            <a:r>
              <a:rPr lang="en-US" sz="2400" b="1" u="sng" dirty="0" smtClean="0"/>
              <a:t>determined by</a:t>
            </a:r>
            <a:r>
              <a:rPr lang="en-US" sz="2400" b="1" dirty="0" smtClean="0"/>
              <a:t> its </a:t>
            </a:r>
            <a:r>
              <a:rPr lang="en-US" sz="2400" b="1" u="sng" dirty="0" smtClean="0"/>
              <a:t>design</a:t>
            </a:r>
          </a:p>
          <a:p>
            <a:r>
              <a:rPr lang="en-US" sz="2400" b="1" dirty="0"/>
              <a:t>Studies have shown that </a:t>
            </a:r>
            <a:r>
              <a:rPr lang="en-US" sz="2400" b="1" dirty="0">
                <a:solidFill>
                  <a:srgbClr val="FFC000"/>
                </a:solidFill>
              </a:rPr>
              <a:t>50 to 80%</a:t>
            </a:r>
            <a:r>
              <a:rPr lang="en-US" sz="2400" b="1" dirty="0"/>
              <a:t> of the </a:t>
            </a:r>
            <a:r>
              <a:rPr lang="en-US" sz="2400" b="1" u="sng" dirty="0"/>
              <a:t>life </a:t>
            </a:r>
            <a:r>
              <a:rPr lang="en-US" sz="2400" b="1" u="sng" dirty="0" smtClean="0"/>
              <a:t>cycle costs</a:t>
            </a:r>
            <a:r>
              <a:rPr lang="en-US" sz="2400" b="1" dirty="0" smtClean="0"/>
              <a:t>* </a:t>
            </a:r>
            <a:r>
              <a:rPr lang="en-US" sz="2400" b="1" dirty="0"/>
              <a:t>of products </a:t>
            </a:r>
            <a:r>
              <a:rPr lang="en-US" sz="2400" b="1" dirty="0" smtClean="0"/>
              <a:t>(maintenance, energy, etc.) are </a:t>
            </a:r>
            <a:r>
              <a:rPr lang="en-US" sz="2400" b="1" u="sng" dirty="0"/>
              <a:t>influenced by</a:t>
            </a:r>
            <a:r>
              <a:rPr lang="en-US" sz="2400" b="1" dirty="0"/>
              <a:t> engineering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Costs Include: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Material costs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Facilities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Tooling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Labor</a:t>
            </a:r>
          </a:p>
          <a:p>
            <a:pPr lvl="1"/>
            <a:r>
              <a:rPr lang="en-US" sz="18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Other support costs</a:t>
            </a:r>
            <a:endParaRPr lang="en-US" sz="18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410200" y="1371600"/>
            <a:ext cx="3733089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581400"/>
            <a:ext cx="3901483" cy="2762250"/>
          </a:xfrm>
          <a:prstGeom prst="rect">
            <a:avLst/>
          </a:prstGeom>
          <a:effectLst>
            <a:glow rad="1905000">
              <a:schemeClr val="bg2">
                <a:lumMod val="75000"/>
                <a:lumOff val="25000"/>
                <a:alpha val="0"/>
              </a:schemeClr>
            </a:glow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876800" cy="5334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Engineering Design?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92480"/>
            <a:ext cx="5562600" cy="263652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Engineering design is the </a:t>
            </a:r>
            <a:r>
              <a:rPr lang="en-US" sz="2200" b="1" u="sng" dirty="0" smtClean="0">
                <a:solidFill>
                  <a:srgbClr val="FFC000"/>
                </a:solidFill>
              </a:rPr>
              <a:t>process</a:t>
            </a:r>
            <a:r>
              <a:rPr lang="en-US" sz="2200" dirty="0" smtClean="0"/>
              <a:t> of </a:t>
            </a:r>
            <a:r>
              <a:rPr lang="en-US" sz="2200" u="sng" dirty="0" smtClean="0"/>
              <a:t>devising</a:t>
            </a:r>
            <a:r>
              <a:rPr lang="en-US" sz="2200" dirty="0" smtClean="0"/>
              <a:t> a system, component or process </a:t>
            </a:r>
            <a:r>
              <a:rPr lang="en-US" sz="2200" u="sng" dirty="0" smtClean="0"/>
              <a:t>to meet desired needs</a:t>
            </a:r>
            <a:r>
              <a:rPr lang="en-US" sz="2200" dirty="0" smtClean="0"/>
              <a:t>.</a:t>
            </a:r>
            <a:endParaRPr lang="en-US" sz="2200" dirty="0"/>
          </a:p>
          <a:p>
            <a:pPr algn="just"/>
            <a:r>
              <a:rPr lang="en-US" sz="2200" dirty="0" smtClean="0"/>
              <a:t>In this process, basic sciences and engineering are applied to </a:t>
            </a:r>
            <a:r>
              <a:rPr lang="en-US" sz="2200" dirty="0"/>
              <a:t>optimally </a:t>
            </a:r>
            <a:r>
              <a:rPr lang="en-US" sz="2200" u="sng" dirty="0"/>
              <a:t>convert </a:t>
            </a:r>
            <a:r>
              <a:rPr lang="en-US" sz="2200" u="sng" dirty="0" smtClean="0"/>
              <a:t>resources</a:t>
            </a:r>
            <a:r>
              <a:rPr lang="en-US" sz="2200" dirty="0" smtClean="0"/>
              <a:t> </a:t>
            </a:r>
            <a:r>
              <a:rPr lang="en-US" sz="2200" u="sng" dirty="0" smtClean="0"/>
              <a:t>to meet</a:t>
            </a:r>
            <a:r>
              <a:rPr lang="en-US" sz="2200" dirty="0" smtClean="0"/>
              <a:t> a stated </a:t>
            </a:r>
            <a:r>
              <a:rPr lang="en-US" sz="2200" u="sng" dirty="0" smtClean="0"/>
              <a:t>objective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191000" y="3276600"/>
            <a:ext cx="4572000" cy="30141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Among the </a:t>
            </a:r>
            <a:r>
              <a:rPr lang="en-US" sz="2200" u="sng" dirty="0">
                <a:solidFill>
                  <a:prstClr val="white"/>
                </a:solidFill>
              </a:rPr>
              <a:t>fundamental blocks</a:t>
            </a:r>
            <a:r>
              <a:rPr lang="en-US" sz="2200" dirty="0">
                <a:solidFill>
                  <a:prstClr val="white"/>
                </a:solidFill>
              </a:rPr>
              <a:t> of this process are: </a:t>
            </a:r>
            <a:r>
              <a:rPr lang="en-US" sz="2200" u="sng" dirty="0">
                <a:solidFill>
                  <a:srgbClr val="00B0F0"/>
                </a:solidFill>
              </a:rPr>
              <a:t>objectives</a:t>
            </a:r>
            <a:r>
              <a:rPr lang="en-US" sz="2200" dirty="0">
                <a:solidFill>
                  <a:srgbClr val="00B0F0"/>
                </a:solidFill>
              </a:rPr>
              <a:t>, </a:t>
            </a:r>
            <a:r>
              <a:rPr lang="en-US" sz="2200" u="sng" dirty="0">
                <a:solidFill>
                  <a:srgbClr val="00B0F0"/>
                </a:solidFill>
              </a:rPr>
              <a:t>criteria</a:t>
            </a:r>
            <a:r>
              <a:rPr lang="en-US" sz="2200" dirty="0">
                <a:solidFill>
                  <a:srgbClr val="00B0F0"/>
                </a:solidFill>
              </a:rPr>
              <a:t>, </a:t>
            </a:r>
            <a:r>
              <a:rPr lang="en-US" sz="2200" u="sng" dirty="0">
                <a:solidFill>
                  <a:srgbClr val="00B0F0"/>
                </a:solidFill>
              </a:rPr>
              <a:t>synthesis</a:t>
            </a:r>
            <a:r>
              <a:rPr lang="en-US" sz="2200" dirty="0">
                <a:solidFill>
                  <a:srgbClr val="00B0F0"/>
                </a:solidFill>
              </a:rPr>
              <a:t>, </a:t>
            </a:r>
            <a:r>
              <a:rPr lang="en-US" sz="2200" u="sng" dirty="0">
                <a:solidFill>
                  <a:srgbClr val="00B0F0"/>
                </a:solidFill>
              </a:rPr>
              <a:t>analysis</a:t>
            </a:r>
            <a:r>
              <a:rPr lang="en-US" sz="2200" dirty="0">
                <a:solidFill>
                  <a:srgbClr val="00B0F0"/>
                </a:solidFill>
              </a:rPr>
              <a:t>, </a:t>
            </a:r>
            <a:r>
              <a:rPr lang="en-US" sz="2200" u="sng" dirty="0">
                <a:solidFill>
                  <a:srgbClr val="00B0F0"/>
                </a:solidFill>
              </a:rPr>
              <a:t>construction</a:t>
            </a:r>
            <a:r>
              <a:rPr lang="en-US" sz="2200" dirty="0">
                <a:solidFill>
                  <a:srgbClr val="00B0F0"/>
                </a:solidFill>
              </a:rPr>
              <a:t>, </a:t>
            </a:r>
            <a:r>
              <a:rPr lang="en-US" sz="2200" u="sng" dirty="0">
                <a:solidFill>
                  <a:srgbClr val="00B0F0"/>
                </a:solidFill>
              </a:rPr>
              <a:t>testing</a:t>
            </a:r>
            <a:r>
              <a:rPr lang="en-US" sz="2200" dirty="0">
                <a:solidFill>
                  <a:srgbClr val="00B0F0"/>
                </a:solidFill>
              </a:rPr>
              <a:t>, and </a:t>
            </a:r>
            <a:r>
              <a:rPr lang="en-US" sz="2200" u="sng" dirty="0">
                <a:solidFill>
                  <a:srgbClr val="00B0F0"/>
                </a:solidFill>
              </a:rPr>
              <a:t>evaluation</a:t>
            </a:r>
            <a:r>
              <a:rPr lang="en-US" sz="2200" dirty="0">
                <a:solidFill>
                  <a:srgbClr val="00B0F0"/>
                </a:solidFill>
              </a:rPr>
              <a:t>.</a:t>
            </a: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In addition to these blocks It is essential to consider </a:t>
            </a:r>
            <a:r>
              <a:rPr lang="en-US" sz="2200" u="sng" dirty="0">
                <a:solidFill>
                  <a:prstClr val="white"/>
                </a:solidFill>
              </a:rPr>
              <a:t>realistic </a:t>
            </a:r>
            <a:r>
              <a:rPr lang="en-US" sz="2200" u="sng" dirty="0">
                <a:solidFill>
                  <a:srgbClr val="00B0F0"/>
                </a:solidFill>
              </a:rPr>
              <a:t>constraints</a:t>
            </a:r>
            <a:r>
              <a:rPr lang="en-US" sz="2200" dirty="0">
                <a:solidFill>
                  <a:prstClr val="white"/>
                </a:solidFill>
              </a:rPr>
              <a:t> such as </a:t>
            </a:r>
            <a:r>
              <a:rPr lang="en-US" sz="2200" dirty="0">
                <a:solidFill>
                  <a:srgbClr val="00B0F0"/>
                </a:solidFill>
              </a:rPr>
              <a:t>economic factors, safety, reliability, aesthetics, ethics and social factors</a:t>
            </a:r>
            <a:r>
              <a:rPr lang="en-US" sz="2200" dirty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53" y="1127503"/>
            <a:ext cx="3040279" cy="21490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165" y="2895600"/>
            <a:ext cx="2869870" cy="2209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105400"/>
            <a:ext cx="2152650" cy="1089241"/>
          </a:xfrm>
          <a:prstGeom prst="rect">
            <a:avLst/>
          </a:prstGeom>
          <a:effectLst>
            <a:glow>
              <a:schemeClr val="tx2">
                <a:lumMod val="10000"/>
              </a:schemeClr>
            </a:glow>
            <a:softEdge rad="1397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677690"/>
            <a:ext cx="8001000" cy="197991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Every Engineering Department* must include a major engineering design experience that builds upon the </a:t>
            </a:r>
            <a:r>
              <a:rPr lang="en-US" sz="2400" u="sng" dirty="0" smtClean="0"/>
              <a:t>fundamental concepts</a:t>
            </a:r>
            <a:r>
              <a:rPr lang="en-US" sz="2400" dirty="0" smtClean="0"/>
              <a:t> of: </a:t>
            </a:r>
            <a:r>
              <a:rPr lang="en-US" sz="2400" dirty="0">
                <a:solidFill>
                  <a:srgbClr val="00B0F0"/>
                </a:solidFill>
              </a:rPr>
              <a:t>mathematics, basic sciences, humanities, social sciences, engineering topics, and communication skills</a:t>
            </a: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152400"/>
            <a:ext cx="873252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 ABET Requirement</a:t>
            </a:r>
          </a:p>
          <a:p>
            <a:r>
              <a:rPr lang="en-US" sz="24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2400" b="1" u="sng" dirty="0" smtClean="0">
                <a:solidFill>
                  <a:srgbClr val="00B0F0"/>
                </a:solidFill>
              </a:rPr>
              <a:t>A</a:t>
            </a:r>
            <a:r>
              <a:rPr lang="en-US" sz="2400" b="1" u="sng" dirty="0" smtClean="0"/>
              <a:t>ccreditation </a:t>
            </a:r>
            <a:r>
              <a:rPr lang="en-US" sz="2400" b="1" u="sng" dirty="0">
                <a:solidFill>
                  <a:srgbClr val="00B0F0"/>
                </a:solidFill>
              </a:rPr>
              <a:t>B</a:t>
            </a:r>
            <a:r>
              <a:rPr lang="en-US" sz="2400" b="1" u="sng" dirty="0"/>
              <a:t>oard for </a:t>
            </a:r>
            <a:r>
              <a:rPr lang="en-US" sz="2400" b="1" u="sng" dirty="0">
                <a:solidFill>
                  <a:srgbClr val="00B0F0"/>
                </a:solidFill>
              </a:rPr>
              <a:t>E</a:t>
            </a:r>
            <a:r>
              <a:rPr lang="en-US" sz="2400" b="1" u="sng" dirty="0"/>
              <a:t>ngineering and </a:t>
            </a:r>
            <a:r>
              <a:rPr lang="en-US" sz="2400" b="1" u="sng" dirty="0" smtClean="0">
                <a:solidFill>
                  <a:srgbClr val="00B0F0"/>
                </a:solidFill>
              </a:rPr>
              <a:t>T</a:t>
            </a:r>
            <a:r>
              <a:rPr lang="en-US" sz="2400" b="1" u="sng" dirty="0" smtClean="0"/>
              <a:t>echnology)</a:t>
            </a:r>
            <a:endParaRPr lang="en-US" sz="2400" u="sng" dirty="0"/>
          </a:p>
        </p:txBody>
      </p:sp>
      <p:pic>
        <p:nvPicPr>
          <p:cNvPr id="9" name="Content Placeholder 8" descr="Screen Clippi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376738"/>
            <a:ext cx="4312920" cy="1795462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581400"/>
            <a:ext cx="4312920" cy="920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72000" y="3518949"/>
            <a:ext cx="4267200" cy="270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The scope of the design experience within a program should </a:t>
            </a:r>
            <a:r>
              <a:rPr lang="en-US" sz="2200" u="sng" dirty="0">
                <a:solidFill>
                  <a:prstClr val="white"/>
                </a:solidFill>
              </a:rPr>
              <a:t>match the requirements </a:t>
            </a:r>
            <a:r>
              <a:rPr lang="en-US" sz="2200" dirty="0">
                <a:solidFill>
                  <a:prstClr val="white"/>
                </a:solidFill>
              </a:rPr>
              <a:t>of practice within that </a:t>
            </a:r>
            <a:r>
              <a:rPr lang="en-US" sz="2200" u="sng" dirty="0" smtClean="0">
                <a:solidFill>
                  <a:prstClr val="white"/>
                </a:solidFill>
              </a:rPr>
              <a:t>discipline</a:t>
            </a:r>
            <a:endParaRPr lang="en-US" sz="2200" u="sng" dirty="0">
              <a:solidFill>
                <a:prstClr val="white"/>
              </a:solidFill>
            </a:endParaRPr>
          </a:p>
          <a:p>
            <a:pPr marL="167923" lvl="0" indent="-167923" algn="just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200" dirty="0">
                <a:solidFill>
                  <a:prstClr val="white"/>
                </a:solidFill>
              </a:rPr>
              <a:t>All design work should not be done in isolation by individual students; </a:t>
            </a:r>
            <a:r>
              <a:rPr lang="en-US" sz="2200" u="sng" dirty="0">
                <a:solidFill>
                  <a:prstClr val="white"/>
                </a:solidFill>
              </a:rPr>
              <a:t>team efforts are encouraged</a:t>
            </a:r>
            <a:r>
              <a:rPr lang="en-US" sz="2200" dirty="0">
                <a:solidFill>
                  <a:prstClr val="white"/>
                </a:solidFill>
              </a:rPr>
              <a:t> where appropriate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304800"/>
            <a:ext cx="4268092" cy="533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Design Process Steps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13" y="1143000"/>
            <a:ext cx="3954087" cy="27432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Define</a:t>
            </a:r>
            <a:r>
              <a:rPr lang="en-US" sz="2000" b="1" dirty="0" smtClean="0"/>
              <a:t> the Problem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Brainstorm</a:t>
            </a:r>
            <a:r>
              <a:rPr lang="en-US" sz="2000" b="1" dirty="0" smtClean="0"/>
              <a:t> for creative 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u="sng" dirty="0" smtClean="0"/>
              <a:t>Search</a:t>
            </a:r>
            <a:r>
              <a:rPr lang="en-US" sz="2000" b="1" dirty="0" smtClean="0"/>
              <a:t> and </a:t>
            </a:r>
            <a:r>
              <a:rPr lang="en-US" sz="2000" b="1" i="1" dirty="0" smtClean="0"/>
              <a:t>re</a:t>
            </a:r>
            <a:r>
              <a:rPr lang="en-US" sz="2000" b="1" dirty="0" smtClean="0"/>
              <a:t>search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Develop </a:t>
            </a:r>
            <a:r>
              <a:rPr lang="en-US" sz="2000" b="1" u="sng" dirty="0" smtClean="0"/>
              <a:t>Ideas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/>
              <a:t>Analyze </a:t>
            </a:r>
            <a:r>
              <a:rPr lang="en-US" sz="2000" b="1" u="sng" dirty="0" smtClean="0"/>
              <a:t>alternative solutions</a:t>
            </a:r>
            <a:r>
              <a:rPr lang="en-US" sz="2000" b="1" dirty="0" smtClean="0"/>
              <a:t> and </a:t>
            </a:r>
            <a:r>
              <a:rPr lang="en-US" sz="2000" b="1" u="sng" dirty="0" smtClean="0"/>
              <a:t>choose the best one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52400"/>
            <a:ext cx="4204909" cy="3886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7042" t="12429" r="19098" b="12429"/>
          <a:stretch/>
        </p:blipFill>
        <p:spPr>
          <a:xfrm>
            <a:off x="2819399" y="4048125"/>
            <a:ext cx="1914205" cy="25028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953000" y="4495800"/>
            <a:ext cx="4572000" cy="1738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Model</a:t>
            </a:r>
            <a:r>
              <a:rPr lang="en-US" sz="2000" b="1" dirty="0">
                <a:solidFill>
                  <a:prstClr val="white"/>
                </a:solidFill>
              </a:rPr>
              <a:t> or prototype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Test</a:t>
            </a:r>
            <a:r>
              <a:rPr lang="en-US" sz="2000" b="1" dirty="0">
                <a:solidFill>
                  <a:prstClr val="white"/>
                </a:solidFill>
              </a:rPr>
              <a:t> and Evaluate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Improve</a:t>
            </a:r>
            <a:r>
              <a:rPr lang="en-US" sz="2000" b="1" dirty="0">
                <a:solidFill>
                  <a:prstClr val="white"/>
                </a:solidFill>
              </a:rPr>
              <a:t> if needed</a:t>
            </a:r>
          </a:p>
          <a:p>
            <a:pPr marL="457200" lvl="0" indent="-45720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+mj-lt"/>
              <a:buAutoNum type="arabicPeriod" startAt="6"/>
            </a:pPr>
            <a:r>
              <a:rPr lang="en-US" sz="2000" b="1" u="sng" dirty="0">
                <a:solidFill>
                  <a:prstClr val="white"/>
                </a:solidFill>
              </a:rPr>
              <a:t>Communicate</a:t>
            </a:r>
            <a:r>
              <a:rPr lang="en-US" sz="2000" b="1" dirty="0">
                <a:solidFill>
                  <a:prstClr val="white"/>
                </a:solidFill>
              </a:rPr>
              <a:t> results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1950" y="89099"/>
            <a:ext cx="4973109" cy="71388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Problem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4651" y="483990"/>
            <a:ext cx="828675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This is the single </a:t>
            </a:r>
            <a:r>
              <a:rPr lang="en-US" sz="2000" b="1" u="sng" dirty="0"/>
              <a:t>most important step</a:t>
            </a:r>
            <a:r>
              <a:rPr lang="en-US" sz="2000" b="1" dirty="0"/>
              <a:t> in the design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Only when you can specify the problem can you hope to achieve your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/>
              <a:t>Loss of efforts and efficiency</a:t>
            </a:r>
            <a:r>
              <a:rPr lang="en-US" sz="2000" b="1" dirty="0"/>
              <a:t> occurs when trying to solve </a:t>
            </a:r>
            <a:r>
              <a:rPr lang="en-US" sz="2000" b="1" u="sng" dirty="0" smtClean="0"/>
              <a:t>unclear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If this step is done </a:t>
            </a:r>
            <a:r>
              <a:rPr lang="en-US" sz="2000" b="1" u="sng" dirty="0"/>
              <a:t>incorrectly</a:t>
            </a:r>
            <a:r>
              <a:rPr lang="en-US" sz="2000" b="1" dirty="0"/>
              <a:t> or incompletely it results in a </a:t>
            </a:r>
            <a:r>
              <a:rPr lang="en-US" sz="2000" b="1" u="sng" dirty="0"/>
              <a:t>failure of the </a:t>
            </a:r>
            <a:r>
              <a:rPr lang="en-US" sz="2000" b="1" u="sng" dirty="0" smtClean="0"/>
              <a:t>design</a:t>
            </a:r>
            <a:r>
              <a:rPr lang="en-US" sz="2000" b="1" dirty="0"/>
              <a:t>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It is important to </a:t>
            </a:r>
            <a:r>
              <a:rPr lang="en-US" sz="2000" b="1" u="sng" dirty="0"/>
              <a:t>define the </a:t>
            </a:r>
            <a:r>
              <a:rPr lang="en-US" sz="2000" b="1" i="1" u="sng" dirty="0"/>
              <a:t>true problem</a:t>
            </a:r>
            <a:r>
              <a:rPr lang="en-US" sz="2000" b="1" dirty="0"/>
              <a:t> one is solving, not just the symptoms of the problem or the perceived </a:t>
            </a:r>
            <a:r>
              <a:rPr lang="en-US" sz="2000" b="1" dirty="0" smtClean="0"/>
              <a:t>problem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99450" y="4211035"/>
            <a:ext cx="395874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Objectives</a:t>
            </a:r>
            <a:r>
              <a:rPr lang="en-US" sz="2000" b="1" dirty="0" smtClean="0"/>
              <a:t> are a function of </a:t>
            </a:r>
            <a:r>
              <a:rPr lang="en-US" sz="2000" b="1" u="sng" dirty="0" smtClean="0"/>
              <a:t>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Objectives should be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</a:rPr>
              <a:t>SMART</a:t>
            </a:r>
            <a:endParaRPr lang="en-US" sz="2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sz="2000" b="1" dirty="0" smtClean="0"/>
              <a:t>pecific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en-US" sz="2000" b="1" dirty="0" smtClean="0"/>
              <a:t>easurable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000" b="1" dirty="0" smtClean="0"/>
              <a:t>chievable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US" sz="2000" b="1" dirty="0" smtClean="0"/>
              <a:t>ealistic</a:t>
            </a:r>
          </a:p>
          <a:p>
            <a:pPr marL="457200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US" sz="2000" b="1" dirty="0" smtClean="0"/>
              <a:t>ime-bounded</a:t>
            </a:r>
            <a:endParaRPr lang="en-US" sz="20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7999" t="17040" r="20134" b="9113"/>
          <a:stretch/>
        </p:blipFill>
        <p:spPr>
          <a:xfrm>
            <a:off x="1182664" y="4211035"/>
            <a:ext cx="2651760" cy="2377440"/>
          </a:xfrm>
          <a:prstGeom prst="rect">
            <a:avLst/>
          </a:prstGeom>
        </p:spPr>
      </p:pic>
      <p:sp>
        <p:nvSpPr>
          <p:cNvPr id="12" name="Title 6"/>
          <p:cNvSpPr txBox="1">
            <a:spLocks/>
          </p:cNvSpPr>
          <p:nvPr/>
        </p:nvSpPr>
        <p:spPr>
          <a:xfrm>
            <a:off x="4648200" y="3525730"/>
            <a:ext cx="2133600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Objectives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59724" y="864894"/>
            <a:ext cx="7288876" cy="2411705"/>
          </a:xfrm>
        </p:spPr>
        <p:txBody>
          <a:bodyPr>
            <a:normAutofit/>
          </a:bodyPr>
          <a:lstStyle/>
          <a:p>
            <a:pPr defTabSz="914400"/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Problem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Statement:</a:t>
            </a:r>
            <a:b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“The current box is </a:t>
            </a:r>
            <a:r>
              <a:rPr lang="en-US" sz="2000" b="1" u="sng" dirty="0">
                <a:latin typeface="+mn-lt"/>
                <a:ea typeface="+mn-ea"/>
                <a:cs typeface="+mn-cs"/>
              </a:rPr>
              <a:t>easily damaged during </a:t>
            </a:r>
            <a:r>
              <a:rPr lang="en-US" sz="2000" b="1" u="sng" dirty="0" smtClean="0">
                <a:latin typeface="+mn-lt"/>
                <a:ea typeface="+mn-ea"/>
                <a:cs typeface="+mn-cs"/>
              </a:rPr>
              <a:t>transportation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”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latin typeface="+mn-lt"/>
                <a:ea typeface="+mn-ea"/>
                <a:cs typeface="+mn-cs"/>
              </a:rPr>
              <a:t/>
            </a:r>
            <a:br>
              <a:rPr lang="en-US" sz="2000" b="1" dirty="0" smtClean="0">
                <a:latin typeface="+mn-lt"/>
                <a:ea typeface="+mn-ea"/>
                <a:cs typeface="+mn-cs"/>
              </a:rPr>
            </a:br>
            <a:r>
              <a:rPr lang="en-US" sz="2000" b="1" dirty="0" smtClean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 stronger box for our new product”</a:t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 </a:t>
            </a:r>
            <a:r>
              <a:rPr lang="en-US" sz="2000" b="1" dirty="0">
                <a:solidFill>
                  <a:srgbClr val="92D050"/>
                </a:solidFill>
                <a:latin typeface="+mn-lt"/>
                <a:ea typeface="+mn-ea"/>
                <a:cs typeface="+mn-cs"/>
              </a:rPr>
              <a:t>Another Objective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r>
              <a:rPr lang="en-US" sz="2000" b="1" dirty="0">
                <a:latin typeface="+mn-lt"/>
                <a:ea typeface="+mn-ea"/>
                <a:cs typeface="+mn-cs"/>
              </a:rPr>
              <a:t>“Design an improved </a:t>
            </a:r>
            <a:r>
              <a:rPr lang="en-US" sz="2000" b="1" dirty="0" smtClean="0">
                <a:latin typeface="+mn-lt"/>
                <a:ea typeface="+mn-ea"/>
                <a:cs typeface="+mn-cs"/>
              </a:rPr>
              <a:t>box*” </a:t>
            </a:r>
            <a:r>
              <a:rPr lang="en-US" sz="2000" b="1" dirty="0">
                <a:latin typeface="+mn-lt"/>
                <a:ea typeface="+mn-ea"/>
                <a:cs typeface="+mn-cs"/>
              </a:rPr>
              <a:t/>
            </a:r>
            <a:br>
              <a:rPr lang="en-US" sz="2000" b="1" dirty="0">
                <a:latin typeface="+mn-lt"/>
                <a:ea typeface="+mn-ea"/>
                <a:cs typeface="+mn-cs"/>
              </a:rPr>
            </a:br>
            <a:endParaRPr lang="en-US" sz="2000" b="1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1: Problem Statement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3200400"/>
            <a:ext cx="8305800" cy="3200400"/>
          </a:xfrm>
          <a:prstGeom prst="roundRect">
            <a:avLst/>
          </a:prstGeom>
          <a:noFill/>
          <a:ln w="28575">
            <a:solidFill>
              <a:schemeClr val="tx1">
                <a:lumMod val="65000"/>
              </a:schemeClr>
            </a:solidFill>
          </a:ln>
          <a:effectLst>
            <a:glow rad="101600">
              <a:schemeClr val="tx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27659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Importance </a:t>
            </a:r>
            <a:r>
              <a:rPr lang="en-US" b="1" dirty="0">
                <a:solidFill>
                  <a:srgbClr val="FF0000"/>
                </a:solidFill>
              </a:rPr>
              <a:t>of </a:t>
            </a:r>
            <a:r>
              <a:rPr lang="en-US" b="1" dirty="0" smtClean="0">
                <a:solidFill>
                  <a:srgbClr val="FF0000"/>
                </a:solidFill>
              </a:rPr>
              <a:t>Accurate Objective and Statement **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600" y="3645931"/>
            <a:ext cx="7978188" cy="2602469"/>
            <a:chOff x="1013412" y="3645931"/>
            <a:chExt cx="7978188" cy="260246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412" y="3645931"/>
              <a:ext cx="1882188" cy="1937804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181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Problem </a:t>
              </a:r>
              <a:br>
                <a:rPr lang="en-US" dirty="0" smtClean="0">
                  <a:solidFill>
                    <a:srgbClr val="FFFF00"/>
                  </a:solidFill>
                </a:rPr>
              </a:br>
              <a:r>
                <a:rPr lang="en-US" dirty="0" smtClean="0">
                  <a:solidFill>
                    <a:srgbClr val="FFFF00"/>
                  </a:solidFill>
                </a:rPr>
                <a:t>Definition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9723" y="3810000"/>
              <a:ext cx="1939477" cy="179028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3276600" y="5650468"/>
              <a:ext cx="152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Design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5400" y="3827323"/>
              <a:ext cx="1916086" cy="1756412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296457" y="5650468"/>
              <a:ext cx="156154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FFF00"/>
                  </a:solidFill>
                </a:rPr>
                <a:t> </a:t>
              </a:r>
              <a:r>
                <a:rPr lang="en-US" dirty="0" smtClean="0">
                  <a:solidFill>
                    <a:srgbClr val="FFFF00"/>
                  </a:solidFill>
                </a:rPr>
                <a:t>Installation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25490" y="3817625"/>
              <a:ext cx="1766110" cy="176611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7277006" y="5602069"/>
              <a:ext cx="15621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Customer </a:t>
              </a:r>
            </a:p>
            <a:p>
              <a:pPr algn="ctr"/>
              <a:r>
                <a:rPr lang="en-US" dirty="0" smtClean="0">
                  <a:solidFill>
                    <a:srgbClr val="FFFF00"/>
                  </a:solidFill>
                </a:rPr>
                <a:t>Need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ts3.mm.bing.net/images/thumbnail.aspx?q=1617948644174&amp;id=77070e7964d8367b1294c9a666a3fc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895600"/>
            <a:ext cx="3377505" cy="3377505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6"/>
          <p:cNvSpPr txBox="1">
            <a:spLocks/>
          </p:cNvSpPr>
          <p:nvPr/>
        </p:nvSpPr>
        <p:spPr>
          <a:xfrm>
            <a:off x="533400" y="152400"/>
            <a:ext cx="4973109" cy="713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Step 2: </a:t>
            </a:r>
            <a:r>
              <a:rPr lang="en-US" sz="27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Brainstorming</a:t>
            </a:r>
            <a:endParaRPr lang="en-US" sz="27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1143000"/>
            <a:ext cx="5257800" cy="2891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Think </a:t>
            </a:r>
            <a:r>
              <a:rPr lang="en-US" sz="2800" b="1" dirty="0" smtClean="0"/>
              <a:t>“</a:t>
            </a:r>
            <a:r>
              <a:rPr lang="en-US" sz="2800" b="1" u="sng" dirty="0" smtClean="0"/>
              <a:t>outside </a:t>
            </a:r>
            <a:r>
              <a:rPr lang="en-US" sz="2800" b="1" u="sng" dirty="0"/>
              <a:t>the </a:t>
            </a:r>
            <a:r>
              <a:rPr lang="en-US" sz="2800" b="1" u="sng" dirty="0" smtClean="0"/>
              <a:t>box</a:t>
            </a:r>
            <a:r>
              <a:rPr lang="en-US" sz="2800" b="1" dirty="0" smtClean="0"/>
              <a:t>”</a:t>
            </a:r>
            <a:endParaRPr lang="en-US" sz="28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Generate </a:t>
            </a:r>
            <a:r>
              <a:rPr lang="en-US" sz="2800" b="1" u="sng" dirty="0"/>
              <a:t>creativ</a:t>
            </a:r>
            <a:r>
              <a:rPr lang="en-US" sz="2800" b="1" dirty="0"/>
              <a:t>e ideas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Explore </a:t>
            </a:r>
            <a:r>
              <a:rPr lang="en-US" sz="2800" b="1" u="sng" dirty="0"/>
              <a:t>other members</a:t>
            </a:r>
            <a:r>
              <a:rPr lang="en-US" sz="2800" b="1" dirty="0"/>
              <a:t>’ ideas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u="sng" dirty="0"/>
              <a:t>Avoid </a:t>
            </a:r>
            <a:r>
              <a:rPr lang="en-US" sz="2800" b="1" u="sng" dirty="0" smtClean="0"/>
              <a:t>criticism</a:t>
            </a:r>
            <a:r>
              <a:rPr lang="en-US" sz="2800" b="1" dirty="0" smtClean="0"/>
              <a:t>/judgment</a:t>
            </a:r>
          </a:p>
          <a:p>
            <a:r>
              <a:rPr lang="en-US" sz="2800" b="1" dirty="0"/>
              <a:t> </a:t>
            </a:r>
            <a:r>
              <a:rPr lang="en-US" sz="2800" b="1" dirty="0" smtClean="0"/>
              <a:t>   </a:t>
            </a:r>
            <a:r>
              <a:rPr lang="en-US" sz="1600" b="1" dirty="0" smtClean="0">
                <a:solidFill>
                  <a:srgbClr val="FF0000"/>
                </a:solidFill>
              </a:rPr>
              <a:t>(do not criticize during brainstorming! 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      Criticism will be applied at  a later stage)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81EBB-4FBB-4E33-9E47-66756FCBBB3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9600" y="457200"/>
            <a:ext cx="445429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Step 3</a:t>
            </a:r>
            <a:r>
              <a:rPr lang="en-US" sz="2700" b="1" dirty="0">
                <a:solidFill>
                  <a:srgbClr val="56C5FF">
                    <a:lumMod val="60000"/>
                    <a:lumOff val="40000"/>
                  </a:srgbClr>
                </a:solidFill>
              </a:rPr>
              <a:t>:  Search and </a:t>
            </a:r>
            <a:r>
              <a:rPr lang="en-US" sz="2700" b="1" dirty="0" smtClean="0">
                <a:solidFill>
                  <a:srgbClr val="56C5FF">
                    <a:lumMod val="60000"/>
                    <a:lumOff val="40000"/>
                  </a:srgbClr>
                </a:solidFill>
              </a:rPr>
              <a:t>Research</a:t>
            </a:r>
            <a:endParaRPr lang="en-US" sz="2700" b="1" dirty="0">
              <a:solidFill>
                <a:srgbClr val="56C5FF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1219200"/>
            <a:ext cx="5943600" cy="4351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Search</a:t>
            </a:r>
            <a:r>
              <a:rPr lang="en-US" sz="2400" b="1" dirty="0"/>
              <a:t>: for </a:t>
            </a:r>
            <a:r>
              <a:rPr lang="en-US" sz="2400" b="1" u="sng" dirty="0"/>
              <a:t>finding</a:t>
            </a:r>
            <a:r>
              <a:rPr lang="en-US" sz="2400" b="1" dirty="0"/>
              <a:t> a </a:t>
            </a:r>
            <a:r>
              <a:rPr lang="en-US" sz="2400" b="1" dirty="0" smtClean="0"/>
              <a:t>product or </a:t>
            </a:r>
            <a:r>
              <a:rPr lang="en-US" sz="2400" b="1" dirty="0"/>
              <a:t>checking </a:t>
            </a:r>
            <a:r>
              <a:rPr lang="en-US" sz="2400" b="1" dirty="0" smtClean="0"/>
              <a:t>the </a:t>
            </a:r>
            <a:r>
              <a:rPr lang="en-US" sz="2400" b="1" dirty="0"/>
              <a:t>price of an </a:t>
            </a:r>
            <a:r>
              <a:rPr lang="en-US" sz="2400" b="1" dirty="0" smtClean="0"/>
              <a:t>item</a:t>
            </a:r>
            <a:endParaRPr lang="en-US" sz="2400" b="1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Research*</a:t>
            </a:r>
            <a:r>
              <a:rPr lang="en-US" sz="2400" b="1" dirty="0" smtClean="0"/>
              <a:t>: </a:t>
            </a:r>
            <a:r>
              <a:rPr lang="en-US" sz="2400" b="1" dirty="0"/>
              <a:t>finding the answers to more complicated questions or looking at </a:t>
            </a:r>
            <a:r>
              <a:rPr lang="en-US" sz="2400" b="1" u="sng" dirty="0"/>
              <a:t>multiple aspects</a:t>
            </a:r>
            <a:r>
              <a:rPr lang="en-US" sz="2400" b="1" dirty="0"/>
              <a:t> of an </a:t>
            </a:r>
            <a:r>
              <a:rPr lang="en-US" sz="2400" b="1" dirty="0" smtClean="0"/>
              <a:t>issue</a:t>
            </a:r>
            <a:br>
              <a:rPr lang="en-US" sz="2400" b="1" dirty="0" smtClean="0"/>
            </a:br>
            <a:endParaRPr lang="en-US" sz="2400" b="1" dirty="0" smtClean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Possible resources: Publications, Internet, Market, Patent listings, Sales catalogs, Experts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971958"/>
            <a:ext cx="1383912" cy="13839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2743200"/>
            <a:ext cx="2097206" cy="2176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1161</TotalTime>
  <Words>688</Words>
  <Application>Microsoft Office PowerPoint</Application>
  <PresentationFormat>On-screen Show (4:3)</PresentationFormat>
  <Paragraphs>166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PowerPoint Presentation</vt:lpstr>
      <vt:lpstr>Importance of Engineering Design</vt:lpstr>
      <vt:lpstr>What is Engineering Design?</vt:lpstr>
      <vt:lpstr>PowerPoint Presentation</vt:lpstr>
      <vt:lpstr>The Design Process Steps</vt:lpstr>
      <vt:lpstr>Problem Statement</vt:lpstr>
      <vt:lpstr>Problem Statement: “The current box is easily damaged during transportation”  Objective “Design a stronger box for our new product”  Another Objective “Design an improved box*”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Overview</dc:title>
  <dc:creator>Alamgir</dc:creator>
  <cp:lastModifiedBy>User</cp:lastModifiedBy>
  <cp:revision>94</cp:revision>
  <cp:lastPrinted>2016-01-30T20:09:29Z</cp:lastPrinted>
  <dcterms:created xsi:type="dcterms:W3CDTF">2012-02-10T05:30:38Z</dcterms:created>
  <dcterms:modified xsi:type="dcterms:W3CDTF">2017-10-01T18:49:04Z</dcterms:modified>
</cp:coreProperties>
</file>