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D608B-A6E5-4A8E-B634-B9F22C05F5B9}" type="datetimeFigureOut">
              <a:rPr lang="en-US" smtClean="0"/>
              <a:t>19/10/2015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03D82-7743-4438-8002-B01E2E1B3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95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BF912FF-7B2A-4C79-AD72-B3FC07D2D43E}" type="slidenum">
              <a:rPr lang="en-US" smtClean="0">
                <a:cs typeface="Tahom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>
              <a:cs typeface="Tahoma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80AB0CC-0CA7-4684-81C6-4AB6DDD148D1}" type="slidenum">
              <a:rPr lang="en-US" smtClean="0">
                <a:cs typeface="Tahom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>
              <a:cs typeface="Tahoma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AD6470B3-57DB-449D-BB73-61509D9A52E4}" type="slidenum">
              <a:rPr lang="en-US" smtClean="0">
                <a:cs typeface="Tahom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mtClean="0">
              <a:cs typeface="Tahoma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208354E-28EE-4F99-85D1-76C1DA29C56E}" type="slidenum">
              <a:rPr lang="en-US" smtClean="0">
                <a:cs typeface="Tahom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mtClean="0">
              <a:cs typeface="Tahoma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B0AF61B-2CF7-46E9-B501-7EDD7F565DF2}" type="slidenum">
              <a:rPr lang="en-US" smtClean="0">
                <a:cs typeface="Tahom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mtClean="0">
              <a:cs typeface="Tahoma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28B269-CEB9-4B1B-A7AE-B63A0D1D0EAC}" type="datetime1">
              <a:rPr lang="en-US" smtClean="0"/>
              <a:t>19/10/2015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BE981-0366-4133-BC0E-732FCA78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32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C4D82E-F6B9-4289-BE88-4A0DE81CE6BB}" type="datetime1">
              <a:rPr lang="en-US" smtClean="0"/>
              <a:t>19/10/2015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BE981-0366-4133-BC0E-732FCA78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4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FA12FA-66C6-43E0-BCB8-B030B4201C02}" type="datetime1">
              <a:rPr lang="en-US" smtClean="0"/>
              <a:t>19/10/2015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BE981-0366-4133-BC0E-732FCA78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7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0" y="990600"/>
            <a:ext cx="4495800" cy="58674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990600"/>
            <a:ext cx="44958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25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950" y="-201613"/>
            <a:ext cx="8229600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14363" y="1092200"/>
            <a:ext cx="8199437" cy="2540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21208893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52B0E7-BF37-4556-8BF6-C939694D08A3}" type="datetime1">
              <a:rPr lang="en-US" smtClean="0"/>
              <a:t>19/10/2015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BE981-0366-4133-BC0E-732FCA78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7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9B78F3A7-7310-4F9B-A149-E8C5D87C77D4}" type="datetime1">
              <a:rPr lang="en-US" smtClean="0"/>
              <a:t>19/10/2015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48BE981-0366-4133-BC0E-732FCA78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0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AD3A0A-C455-4CA8-814C-B150E7452BEC}" type="datetime1">
              <a:rPr lang="en-US" smtClean="0"/>
              <a:t>19/10/2015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BE981-0366-4133-BC0E-732FCA78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2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983B1C1B-E004-47D2-93D4-E44DDB8CDFB1}" type="datetime1">
              <a:rPr lang="en-US" smtClean="0"/>
              <a:t>19/10/2015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748BE981-0366-4133-BC0E-732FCA78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87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2902FF-DCE1-4F6E-A005-98DBFEC6A19B}" type="datetime1">
              <a:rPr lang="en-US" smtClean="0"/>
              <a:t>19/10/2015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BE981-0366-4133-BC0E-732FCA78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22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54AADA-CCEB-44AC-9BFB-12E6872187BB}" type="datetime1">
              <a:rPr lang="en-US" smtClean="0"/>
              <a:t>19/10/2015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BE981-0366-4133-BC0E-732FCA78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1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F5F827-C405-4769-9149-D4CE63C598A7}" type="datetime1">
              <a:rPr lang="en-US" smtClean="0"/>
              <a:t>19/10/2015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BE981-0366-4133-BC0E-732FCA78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16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377FBA-5B37-4C31-961D-3FE2914045DD}" type="datetime1">
              <a:rPr lang="en-US" smtClean="0"/>
              <a:t>19/10/2015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BE981-0366-4133-BC0E-732FCA78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2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C5425A-68EE-4E67-8F12-76BFDE95EC6C}" type="datetime1">
              <a:rPr lang="en-US" smtClean="0"/>
              <a:t>19/10/2015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BE981-0366-4133-BC0E-732FCA78C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5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</a:defRPr>
            </a:lvl1pPr>
          </a:lstStyle>
          <a:p>
            <a:fld id="{6176EC0B-2E75-4C7D-8605-AC14E25C8D52}" type="datetime1">
              <a:rPr lang="en-US" smtClean="0"/>
              <a:t>19/10/2015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</a:defRPr>
            </a:lvl1pPr>
          </a:lstStyle>
          <a:p>
            <a:fld id="{748BE981-0366-4133-BC0E-732FCA78C9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marL="319088" indent="-319088" algn="r" rtl="1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1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1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1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1" eaLnBrk="1" fontAlgn="base" hangingPunct="1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563" algn="r" rtl="1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r" rtl="1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r" rtl="1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r" rtl="1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r" rtl="1" eaLnBrk="1" fontAlgn="base" hangingPunct="1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9" descr="figure_20_05_3_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557338"/>
            <a:ext cx="4068763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1"/>
          <p:cNvSpPr>
            <a:spLocks noChangeArrowheads="1"/>
          </p:cNvSpPr>
          <p:nvPr/>
        </p:nvSpPr>
        <p:spPr bwMode="auto">
          <a:xfrm>
            <a:off x="776288" y="334963"/>
            <a:ext cx="6762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2" algn="ctr">
              <a:spcBef>
                <a:spcPct val="50000"/>
              </a:spcBef>
            </a:pPr>
            <a:r>
              <a:rPr lang="ar-SA" sz="3200" b="1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Absorption in the small intestine</a:t>
            </a:r>
          </a:p>
        </p:txBody>
      </p:sp>
      <p:sp>
        <p:nvSpPr>
          <p:cNvPr id="17412" name="Rectangle 3"/>
          <p:cNvSpPr txBox="1">
            <a:spLocks noChangeArrowheads="1"/>
          </p:cNvSpPr>
          <p:nvPr/>
        </p:nvSpPr>
        <p:spPr bwMode="auto">
          <a:xfrm>
            <a:off x="107950" y="1484313"/>
            <a:ext cx="4716463" cy="490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1825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6037" indent="0" algn="just"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defRPr/>
            </a:pPr>
            <a:r>
              <a:rPr lang="el-GR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•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The most active region for both </a:t>
            </a:r>
            <a:r>
              <a:rPr lang="en-GB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digestion</a:t>
            </a:r>
            <a:r>
              <a:rPr lang="en-GB" dirty="0" smtClean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en-GB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absorption</a:t>
            </a:r>
            <a:r>
              <a:rPr lang="en-GB" dirty="0" smtClean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 is the </a:t>
            </a:r>
            <a:r>
              <a:rPr lang="en-GB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small intestine</a:t>
            </a:r>
            <a:endParaRPr lang="ar-SA" dirty="0" smtClean="0">
              <a:solidFill>
                <a:srgbClr val="7030A0"/>
              </a:solidFill>
              <a:latin typeface="Calibri" pitchFamily="34" charset="0"/>
              <a:cs typeface="Tahoma" pitchFamily="34" charset="0"/>
            </a:endParaRPr>
          </a:p>
          <a:p>
            <a:pPr marL="46037" indent="0" algn="just"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defRPr/>
            </a:pPr>
            <a:r>
              <a:rPr lang="el-GR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•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The barrier through which materials must pass during absorption from the gut is formed by a single layer of epithelial cells on the surface of the villi, the </a:t>
            </a:r>
            <a:r>
              <a:rPr lang="en-US" i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finger-like projections</a:t>
            </a:r>
            <a:r>
              <a:rPr lang="en-US" b="1" i="1" dirty="0" smtClean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46037" indent="0" algn="just"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defRPr/>
            </a:pPr>
            <a:r>
              <a:rPr lang="el-GR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•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The area of the apical luminal surface of each epithelial cell is greatly increased by the presence of the </a:t>
            </a:r>
            <a:r>
              <a:rPr lang="en-GB" i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brush-border</a:t>
            </a:r>
            <a:r>
              <a:rPr lang="en-GB" dirty="0" smtClean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marL="46037" indent="0"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defRPr/>
            </a:pPr>
            <a:r>
              <a:rPr lang="el-GR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•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Below the villi in the mucosal membrane is a </a:t>
            </a:r>
            <a:r>
              <a:rPr lang="en-GB" i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thick network of blood capillaries</a:t>
            </a:r>
            <a:r>
              <a:rPr lang="en-GB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and small </a:t>
            </a:r>
            <a:r>
              <a:rPr lang="en-GB" i="1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lymphatics</a:t>
            </a:r>
            <a:r>
              <a:rPr lang="en-GB" dirty="0" smtClean="0">
                <a:solidFill>
                  <a:srgbClr val="404040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marL="46037" indent="0"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defRPr/>
            </a:pPr>
            <a:r>
              <a:rPr lang="el-GR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•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The basal side of the cell rests on a very thin basement membrane, which is close to the basement membrane of the underlying capillary. </a:t>
            </a:r>
          </a:p>
          <a:p>
            <a:pPr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/>
            </a:pPr>
            <a:endParaRPr lang="en-US" dirty="0" smtClean="0">
              <a:solidFill>
                <a:srgbClr val="40404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61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5" b="5951"/>
          <a:stretch>
            <a:fillRect/>
          </a:stretch>
        </p:blipFill>
        <p:spPr bwMode="auto">
          <a:xfrm>
            <a:off x="3491880" y="3068960"/>
            <a:ext cx="5480670" cy="3744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1"/>
          <p:cNvSpPr>
            <a:spLocks noChangeArrowheads="1"/>
          </p:cNvSpPr>
          <p:nvPr/>
        </p:nvSpPr>
        <p:spPr bwMode="auto">
          <a:xfrm>
            <a:off x="-657225" y="334963"/>
            <a:ext cx="96297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2" algn="ctr">
              <a:spcBef>
                <a:spcPct val="50000"/>
              </a:spcBef>
            </a:pPr>
            <a:r>
              <a:rPr lang="ar-SA" sz="2800" b="1">
                <a:solidFill>
                  <a:srgbClr val="7030A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7030A0"/>
                </a:solidFill>
                <a:latin typeface="Trebuchet MS" pitchFamily="34" charset="0"/>
                <a:cs typeface="Times New Roman" pitchFamily="18" charset="0"/>
              </a:rPr>
              <a:t>Absorption of carbohydrates in the small intestine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07950" y="881063"/>
            <a:ext cx="8928546" cy="2187897"/>
          </a:xfrm>
          <a:prstGeom prst="rect">
            <a:avLst/>
          </a:prstGeom>
        </p:spPr>
        <p:txBody>
          <a:bodyPr/>
          <a:lstStyle>
            <a:lvl1pPr marL="228600" indent="-182563" algn="r" rtl="1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r" rtl="1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563" algn="r" rtl="1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6963" indent="-182563" algn="r" rtl="1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063" indent="-182563" algn="r" rtl="1" eaLnBrk="1" fontAlgn="base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664208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r" defTabSz="914400" rtl="1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7" indent="0" algn="just" rtl="0">
              <a:buNone/>
              <a:defRPr/>
            </a:pPr>
            <a:r>
              <a:rPr lang="el-GR" sz="14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•</a:t>
            </a:r>
            <a:r>
              <a:rPr lang="en-US" sz="1400" spc="3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1400" dirty="0" smtClean="0"/>
              <a:t>Carbohydrate </a:t>
            </a:r>
            <a:r>
              <a:rPr lang="en-GB" sz="1400" dirty="0"/>
              <a:t>is absorbed as </a:t>
            </a:r>
            <a:r>
              <a:rPr lang="en-GB" sz="1400" b="1" i="1" dirty="0" err="1">
                <a:solidFill>
                  <a:srgbClr val="00B050"/>
                </a:solidFill>
              </a:rPr>
              <a:t>monosaccharides</a:t>
            </a:r>
            <a:r>
              <a:rPr lang="en-GB" sz="1400" dirty="0"/>
              <a:t> </a:t>
            </a:r>
            <a:r>
              <a:rPr lang="en-GB" sz="1400" dirty="0" smtClean="0"/>
              <a:t>(</a:t>
            </a:r>
            <a:r>
              <a:rPr lang="en-GB" sz="1400" dirty="0"/>
              <a:t>m</a:t>
            </a:r>
            <a:r>
              <a:rPr lang="en-GB" sz="1400" dirty="0" smtClean="0"/>
              <a:t>ainly </a:t>
            </a:r>
            <a:r>
              <a:rPr lang="en-GB" sz="1400" dirty="0"/>
              <a:t>glucose, </a:t>
            </a:r>
            <a:r>
              <a:rPr lang="en-GB" sz="1400" dirty="0" err="1"/>
              <a:t>galactose</a:t>
            </a:r>
            <a:r>
              <a:rPr lang="en-GB" sz="1400" dirty="0"/>
              <a:t> and </a:t>
            </a:r>
            <a:br>
              <a:rPr lang="en-GB" sz="1400" dirty="0"/>
            </a:br>
            <a:r>
              <a:rPr lang="en-GB" sz="1400" dirty="0" smtClean="0"/>
              <a:t>fructose-these) </a:t>
            </a:r>
            <a:r>
              <a:rPr lang="en-GB" sz="1400" dirty="0"/>
              <a:t>being formed from the disaccharides maltose, lactose and sucrose by </a:t>
            </a:r>
            <a:br>
              <a:rPr lang="en-GB" sz="1400" dirty="0"/>
            </a:br>
            <a:r>
              <a:rPr lang="en-GB" sz="1400" dirty="0"/>
              <a:t>enzymes on the brush-border of the intestinal villi. </a:t>
            </a:r>
            <a:endParaRPr lang="en-GB" sz="1400" dirty="0" smtClean="0"/>
          </a:p>
          <a:p>
            <a:pPr marL="46037" indent="0" algn="just" rtl="0">
              <a:buNone/>
              <a:defRPr/>
            </a:pPr>
            <a:r>
              <a:rPr lang="el-GR" sz="14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• </a:t>
            </a:r>
            <a:r>
              <a:rPr lang="en-GB" sz="1400" dirty="0" smtClean="0"/>
              <a:t>There </a:t>
            </a:r>
            <a:r>
              <a:rPr lang="en-GB" sz="1400" dirty="0"/>
              <a:t>is a specific </a:t>
            </a:r>
            <a:r>
              <a:rPr lang="en-GB" sz="1400" b="1" i="1" dirty="0">
                <a:solidFill>
                  <a:srgbClr val="00B050"/>
                </a:solidFill>
              </a:rPr>
              <a:t>carrier molecule</a:t>
            </a:r>
            <a:r>
              <a:rPr lang="en-GB" sz="1400" dirty="0">
                <a:solidFill>
                  <a:srgbClr val="00B050"/>
                </a:solidFill>
              </a:rPr>
              <a:t> </a:t>
            </a:r>
            <a:r>
              <a:rPr lang="en-GB" sz="1400" dirty="0"/>
              <a:t>for glucose and </a:t>
            </a:r>
            <a:r>
              <a:rPr lang="en-GB" sz="1400" dirty="0" err="1"/>
              <a:t>galactose</a:t>
            </a:r>
            <a:r>
              <a:rPr lang="en-GB" sz="1400" dirty="0"/>
              <a:t>; the affinity of glucose for this molecule is high, so this </a:t>
            </a:r>
            <a:r>
              <a:rPr lang="en-GB" sz="1400" u="sng" dirty="0"/>
              <a:t>sugar is absorbed especially rapidly</a:t>
            </a:r>
            <a:r>
              <a:rPr lang="en-GB" sz="1400" dirty="0" smtClean="0"/>
              <a:t>.</a:t>
            </a:r>
          </a:p>
          <a:p>
            <a:pPr marL="46037" indent="0" algn="just" rtl="0">
              <a:buNone/>
              <a:defRPr/>
            </a:pPr>
            <a:r>
              <a:rPr lang="el-GR" sz="14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• </a:t>
            </a:r>
            <a:r>
              <a:rPr lang="en-GB" sz="1400" dirty="0" smtClean="0"/>
              <a:t>One </a:t>
            </a:r>
            <a:r>
              <a:rPr lang="en-GB" sz="1400" dirty="0"/>
              <a:t>suggestion is that </a:t>
            </a:r>
            <a:r>
              <a:rPr lang="en-GB" sz="1400" dirty="0" smtClean="0"/>
              <a:t>Na+ </a:t>
            </a:r>
            <a:r>
              <a:rPr lang="en-GB" sz="1400" dirty="0"/>
              <a:t>may modify the structure of the carrier to give it a greater affinity for glucose; then </a:t>
            </a:r>
            <a:r>
              <a:rPr lang="en-GB" sz="1400" dirty="0">
                <a:solidFill>
                  <a:srgbClr val="00B050"/>
                </a:solidFill>
              </a:rPr>
              <a:t>the complex (carrier, </a:t>
            </a:r>
            <a:r>
              <a:rPr lang="en-GB" sz="1400" dirty="0" smtClean="0">
                <a:solidFill>
                  <a:srgbClr val="00B050"/>
                </a:solidFill>
              </a:rPr>
              <a:t>Na+ </a:t>
            </a:r>
            <a:r>
              <a:rPr lang="en-GB" sz="1400" dirty="0">
                <a:solidFill>
                  <a:srgbClr val="00B050"/>
                </a:solidFill>
              </a:rPr>
              <a:t>and glucose) </a:t>
            </a:r>
            <a:r>
              <a:rPr lang="en-GB" sz="1400" dirty="0"/>
              <a:t>moves in such a way that the </a:t>
            </a:r>
            <a:r>
              <a:rPr lang="en-GB" sz="1400" dirty="0" smtClean="0"/>
              <a:t>Na+ </a:t>
            </a:r>
            <a:r>
              <a:rPr lang="en-GB" sz="1400" dirty="0"/>
              <a:t>and glucose are </a:t>
            </a:r>
            <a:r>
              <a:rPr lang="en-GB" sz="1400" dirty="0" smtClean="0"/>
              <a:t>offloaded </a:t>
            </a:r>
            <a:r>
              <a:rPr lang="en-GB" sz="1400" dirty="0"/>
              <a:t>into the cytoplasm, and the carrier returns to the external cell surface and picks up another </a:t>
            </a:r>
            <a:r>
              <a:rPr lang="en-GB" sz="1400" dirty="0" smtClean="0"/>
              <a:t>Na+ </a:t>
            </a:r>
            <a:r>
              <a:rPr lang="en-GB" sz="1400" dirty="0"/>
              <a:t>ion and another glucose molecule. </a:t>
            </a:r>
            <a:endParaRPr lang="en-US" sz="1400" dirty="0"/>
          </a:p>
          <a:p>
            <a:pPr marL="46037" indent="0" algn="just" rtl="0">
              <a:buFont typeface="Georgia" pitchFamily="18" charset="0"/>
              <a:buNone/>
              <a:defRPr/>
            </a:pPr>
            <a:endParaRPr lang="en-US" sz="1400" dirty="0"/>
          </a:p>
          <a:p>
            <a:pPr algn="just" rtl="0">
              <a:defRPr/>
            </a:pPr>
            <a:endParaRPr lang="en-US" sz="1400" dirty="0" smtClean="0"/>
          </a:p>
        </p:txBody>
      </p:sp>
      <p:pic>
        <p:nvPicPr>
          <p:cNvPr id="5" name="Picture 9" descr="figure_20_05_3_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68961"/>
            <a:ext cx="3234059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48BE981-0366-4133-BC0E-732FCA78C9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331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4" t="2405" r="3044" b="5951"/>
          <a:stretch>
            <a:fillRect/>
          </a:stretch>
        </p:blipFill>
        <p:spPr bwMode="auto">
          <a:xfrm>
            <a:off x="4997450" y="881063"/>
            <a:ext cx="4111625" cy="586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247105" y="188913"/>
            <a:ext cx="78211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2" algn="ctr">
              <a:spcBef>
                <a:spcPct val="50000"/>
              </a:spcBef>
            </a:pPr>
            <a:r>
              <a:rPr lang="ar-SA" sz="2800" b="1" dirty="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Absorption of </a:t>
            </a:r>
            <a:r>
              <a:rPr lang="en-US" sz="2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peptides </a:t>
            </a:r>
            <a:r>
              <a:rPr lang="en-US" sz="28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in the small intestine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107950" y="881063"/>
            <a:ext cx="4824090" cy="4780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1825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6037" indent="0" algn="just"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el-GR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•</a:t>
            </a:r>
            <a:r>
              <a:rPr lang="el-GR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There </a:t>
            </a:r>
            <a:r>
              <a:rPr lang="en-GB" dirty="0">
                <a:latin typeface="Calibri" pitchFamily="34" charset="0"/>
                <a:cs typeface="Calibri" pitchFamily="34" charset="0"/>
              </a:rPr>
              <a:t>are </a:t>
            </a:r>
            <a:r>
              <a:rPr lang="en-GB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dipeptidases</a:t>
            </a:r>
            <a:r>
              <a:rPr lang="en-GB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dirty="0">
                <a:latin typeface="Calibri" pitchFamily="34" charset="0"/>
                <a:cs typeface="Calibri" pitchFamily="34" charset="0"/>
              </a:rPr>
              <a:t>in the cells of the villi, so most of the luminal dipeptides are hydrolysed at the moment of absorption.</a:t>
            </a:r>
          </a:p>
          <a:p>
            <a:pPr marL="46037" indent="0" algn="just"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el-GR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•</a:t>
            </a:r>
            <a:r>
              <a:rPr lang="el-GR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There </a:t>
            </a:r>
            <a:r>
              <a:rPr lang="en-GB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are four different </a:t>
            </a:r>
            <a:r>
              <a:rPr lang="en-GB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carrier molecules</a:t>
            </a:r>
            <a:r>
              <a:rPr lang="en-GB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: </a:t>
            </a:r>
            <a:endParaRPr lang="en-GB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 marL="846137" lvl="1" algn="just"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Tx/>
              <a:buChar char="-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One </a:t>
            </a:r>
            <a:r>
              <a:rPr lang="en-GB" dirty="0">
                <a:latin typeface="Calibri" pitchFamily="34" charset="0"/>
                <a:cs typeface="Calibri" pitchFamily="34" charset="0"/>
              </a:rPr>
              <a:t>for the neutral amino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acids</a:t>
            </a:r>
          </a:p>
          <a:p>
            <a:pPr marL="846137" lvl="1" algn="just"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Tx/>
              <a:buChar char="-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One for </a:t>
            </a:r>
            <a:r>
              <a:rPr lang="en-GB" dirty="0">
                <a:latin typeface="Calibri" pitchFamily="34" charset="0"/>
                <a:cs typeface="Calibri" pitchFamily="34" charset="0"/>
              </a:rPr>
              <a:t>the basic amino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acids</a:t>
            </a:r>
          </a:p>
          <a:p>
            <a:pPr marL="846137" lvl="1" algn="just"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Tx/>
              <a:buChar char="-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One </a:t>
            </a:r>
            <a:r>
              <a:rPr lang="en-GB" dirty="0">
                <a:latin typeface="Calibri" pitchFamily="34" charset="0"/>
                <a:cs typeface="Calibri" pitchFamily="34" charset="0"/>
              </a:rPr>
              <a:t>for the </a:t>
            </a:r>
            <a:r>
              <a:rPr lang="en-GB" dirty="0" err="1">
                <a:latin typeface="Calibri" pitchFamily="34" charset="0"/>
                <a:cs typeface="Calibri" pitchFamily="34" charset="0"/>
              </a:rPr>
              <a:t>dicarboxylic</a:t>
            </a:r>
            <a:r>
              <a:rPr lang="en-GB" dirty="0">
                <a:latin typeface="Calibri" pitchFamily="34" charset="0"/>
                <a:cs typeface="Calibri" pitchFamily="34" charset="0"/>
              </a:rPr>
              <a:t> amino acids (glutamic and aspartic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846137" lvl="1" algn="just"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Tx/>
              <a:buChar char="-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en-GB" dirty="0">
                <a:latin typeface="Calibri" pitchFamily="34" charset="0"/>
                <a:cs typeface="Calibri" pitchFamily="34" charset="0"/>
              </a:rPr>
              <a:t>the fourth for </a:t>
            </a:r>
            <a:r>
              <a:rPr lang="en-GB" dirty="0" err="1">
                <a:latin typeface="Calibri" pitchFamily="34" charset="0"/>
                <a:cs typeface="Calibri" pitchFamily="34" charset="0"/>
              </a:rPr>
              <a:t>proline</a:t>
            </a:r>
            <a:r>
              <a:rPr lang="en-GB" dirty="0">
                <a:latin typeface="Calibri" pitchFamily="34" charset="0"/>
                <a:cs typeface="Calibri" pitchFamily="34" charset="0"/>
              </a:rPr>
              <a:t>, </a:t>
            </a:r>
            <a:r>
              <a:rPr lang="en-GB" dirty="0" err="1">
                <a:latin typeface="Calibri" pitchFamily="34" charset="0"/>
                <a:cs typeface="Calibri" pitchFamily="34" charset="0"/>
              </a:rPr>
              <a:t>hydroxyproline</a:t>
            </a:r>
            <a:r>
              <a:rPr lang="en-GB" dirty="0">
                <a:latin typeface="Calibri" pitchFamily="34" charset="0"/>
                <a:cs typeface="Calibri" pitchFamily="34" charset="0"/>
              </a:rPr>
              <a:t> and glycine.</a:t>
            </a:r>
          </a:p>
          <a:p>
            <a:pPr marL="46037" indent="0" algn="just"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el-GR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•</a:t>
            </a:r>
            <a:r>
              <a:rPr lang="el-GR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GB" dirty="0">
                <a:latin typeface="Calibri" pitchFamily="34" charset="0"/>
                <a:cs typeface="Calibri" pitchFamily="34" charset="0"/>
              </a:rPr>
              <a:t>presence of the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Na+ </a:t>
            </a:r>
            <a:r>
              <a:rPr lang="en-GB" dirty="0">
                <a:latin typeface="Calibri" pitchFamily="34" charset="0"/>
                <a:cs typeface="Calibri" pitchFamily="34" charset="0"/>
              </a:rPr>
              <a:t>ion speeds the carrier-mediated movement of amino acids into the intestinal cell. The role of sodium here may be similar its role in glucose absorption. 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</a:pPr>
            <a:endParaRPr lang="ar-SA" dirty="0">
              <a:solidFill>
                <a:schemeClr val="tx2"/>
              </a:solidFill>
              <a:latin typeface="Calibri" pitchFamily="34" charset="0"/>
              <a:cs typeface="Tahoma" pitchFamily="34" charset="0"/>
            </a:endParaRPr>
          </a:p>
          <a:p>
            <a:pPr algn="just"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</a:pPr>
            <a:endParaRPr lang="en-US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</a:pPr>
            <a:endParaRPr lang="en-US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48BE981-0366-4133-BC0E-732FCA78C9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971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sz="quarter" idx="13"/>
          </p:nvPr>
        </p:nvSpPr>
        <p:spPr>
          <a:xfrm>
            <a:off x="323850" y="1008063"/>
            <a:ext cx="8199438" cy="476250"/>
          </a:xfrm>
          <a:prstGeom prst="rect">
            <a:avLst/>
          </a:prstGeom>
        </p:spPr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role of bile salts in emulsions and micelles </a:t>
            </a:r>
          </a:p>
        </p:txBody>
      </p:sp>
      <p:pic>
        <p:nvPicPr>
          <p:cNvPr id="2048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5" t="1215" r="1886" b="5951"/>
          <a:stretch>
            <a:fillRect/>
          </a:stretch>
        </p:blipFill>
        <p:spPr bwMode="auto">
          <a:xfrm>
            <a:off x="2446338" y="1600200"/>
            <a:ext cx="425132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Rectangle 1"/>
          <p:cNvSpPr>
            <a:spLocks noChangeArrowheads="1"/>
          </p:cNvSpPr>
          <p:nvPr/>
        </p:nvSpPr>
        <p:spPr bwMode="auto">
          <a:xfrm>
            <a:off x="618841" y="260648"/>
            <a:ext cx="70776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2" algn="ctr">
              <a:spcBef>
                <a:spcPct val="50000"/>
              </a:spcBef>
            </a:pPr>
            <a:r>
              <a:rPr lang="ar-SA" sz="2800" b="1" dirty="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Absorption of fats in the small intestine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48BE981-0366-4133-BC0E-732FCA78C9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003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4"/>
          <p:cNvGrpSpPr>
            <a:grpSpLocks/>
          </p:cNvGrpSpPr>
          <p:nvPr/>
        </p:nvGrpSpPr>
        <p:grpSpPr bwMode="auto">
          <a:xfrm>
            <a:off x="4061842" y="1341438"/>
            <a:ext cx="5046662" cy="4989512"/>
            <a:chOff x="919" y="295"/>
            <a:chExt cx="3921" cy="3729"/>
          </a:xfrm>
        </p:grpSpPr>
        <p:pic>
          <p:nvPicPr>
            <p:cNvPr id="2150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9" y="295"/>
              <a:ext cx="3921" cy="3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1713" y="3420"/>
              <a:ext cx="34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Capillary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956" y="2374"/>
              <a:ext cx="341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Cells of</a:t>
              </a:r>
            </a:p>
            <a:p>
              <a:pPr algn="ct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small</a:t>
              </a:r>
            </a:p>
            <a:p>
              <a:pPr algn="ct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intestine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1004" y="3204"/>
              <a:ext cx="396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Interstitial</a:t>
              </a:r>
            </a:p>
            <a:p>
              <a:pPr algn="ct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fluid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1487" y="2230"/>
              <a:ext cx="142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Triglycerides + cholesterol + protein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>
              <a:off x="2708" y="3604"/>
              <a:ext cx="272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Lymph</a:t>
              </a:r>
            </a:p>
            <a:p>
              <a:pPr algn="ct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to</a:t>
              </a:r>
            </a:p>
            <a:p>
              <a:pPr algn="ct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vena</a:t>
              </a:r>
            </a:p>
            <a:p>
              <a:pPr algn="ct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cava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15" name="Rectangle 11"/>
            <p:cNvSpPr>
              <a:spLocks noChangeArrowheads="1"/>
            </p:cNvSpPr>
            <p:nvPr/>
          </p:nvSpPr>
          <p:spPr bwMode="auto">
            <a:xfrm>
              <a:off x="2269" y="3350"/>
              <a:ext cx="285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Lacteal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16" name="Rectangle 12"/>
            <p:cNvSpPr>
              <a:spLocks noChangeArrowheads="1"/>
            </p:cNvSpPr>
            <p:nvPr/>
          </p:nvSpPr>
          <p:spPr bwMode="auto">
            <a:xfrm>
              <a:off x="1593" y="2572"/>
              <a:ext cx="396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Golgi</a:t>
              </a:r>
            </a:p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apparatus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17" name="Rectangle 13"/>
            <p:cNvSpPr>
              <a:spLocks noChangeArrowheads="1"/>
            </p:cNvSpPr>
            <p:nvPr/>
          </p:nvSpPr>
          <p:spPr bwMode="auto">
            <a:xfrm>
              <a:off x="1381" y="1958"/>
              <a:ext cx="30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Smooth</a:t>
              </a:r>
            </a:p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ER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18" name="Rectangle 14"/>
            <p:cNvSpPr>
              <a:spLocks noChangeArrowheads="1"/>
            </p:cNvSpPr>
            <p:nvPr/>
          </p:nvSpPr>
          <p:spPr bwMode="auto">
            <a:xfrm>
              <a:off x="2357" y="2406"/>
              <a:ext cx="507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Chylomicron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19" name="Rectangle 15"/>
            <p:cNvSpPr>
              <a:spLocks noChangeArrowheads="1"/>
            </p:cNvSpPr>
            <p:nvPr/>
          </p:nvSpPr>
          <p:spPr bwMode="auto">
            <a:xfrm>
              <a:off x="1015" y="1356"/>
              <a:ext cx="574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Lumen of</a:t>
              </a:r>
            </a:p>
            <a:p>
              <a:pPr algn="ct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small intestine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20" name="Rectangle 16"/>
            <p:cNvSpPr>
              <a:spLocks noChangeArrowheads="1"/>
            </p:cNvSpPr>
            <p:nvPr/>
          </p:nvSpPr>
          <p:spPr bwMode="auto">
            <a:xfrm>
              <a:off x="1000" y="330"/>
              <a:ext cx="70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Large fat droplets</a:t>
              </a:r>
            </a:p>
            <a:p>
              <a:pPr algn="ct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from stomach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21" name="Rectangle 17"/>
            <p:cNvSpPr>
              <a:spLocks noChangeArrowheads="1"/>
            </p:cNvSpPr>
            <p:nvPr/>
          </p:nvSpPr>
          <p:spPr bwMode="auto">
            <a:xfrm>
              <a:off x="1730" y="1064"/>
              <a:ext cx="50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rtl="1" eaLnBrk="0" hangingPunct="0"/>
              <a:r>
                <a:rPr lang="en-US" sz="1000" b="1" i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Lipase</a:t>
              </a:r>
            </a:p>
            <a:p>
              <a:pPr algn="r" rtl="1" eaLnBrk="0" hangingPunct="0"/>
              <a:r>
                <a:rPr lang="en-US" sz="1000" b="1" i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and colipase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22" name="Rectangle 18"/>
            <p:cNvSpPr>
              <a:spLocks noChangeArrowheads="1"/>
            </p:cNvSpPr>
            <p:nvPr/>
          </p:nvSpPr>
          <p:spPr bwMode="auto">
            <a:xfrm>
              <a:off x="2047" y="846"/>
              <a:ext cx="373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Emulsion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23" name="Rectangle 19"/>
            <p:cNvSpPr>
              <a:spLocks noChangeArrowheads="1"/>
            </p:cNvSpPr>
            <p:nvPr/>
          </p:nvSpPr>
          <p:spPr bwMode="auto">
            <a:xfrm>
              <a:off x="2881" y="1016"/>
              <a:ext cx="362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Bile salts</a:t>
              </a:r>
            </a:p>
            <a:p>
              <a:pPr algn="ct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recycled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24" name="Rectangle 20"/>
            <p:cNvSpPr>
              <a:spLocks noChangeArrowheads="1"/>
            </p:cNvSpPr>
            <p:nvPr/>
          </p:nvSpPr>
          <p:spPr bwMode="auto">
            <a:xfrm>
              <a:off x="2185" y="1270"/>
              <a:ext cx="321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Micelles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25" name="Rectangle 21"/>
            <p:cNvSpPr>
              <a:spLocks noChangeArrowheads="1"/>
            </p:cNvSpPr>
            <p:nvPr/>
          </p:nvSpPr>
          <p:spPr bwMode="auto">
            <a:xfrm>
              <a:off x="2624" y="332"/>
              <a:ext cx="377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Bile salts</a:t>
              </a:r>
            </a:p>
            <a:p>
              <a:pPr algn="ct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from liver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26" name="Rectangle 22"/>
            <p:cNvSpPr>
              <a:spLocks noChangeArrowheads="1"/>
            </p:cNvSpPr>
            <p:nvPr/>
          </p:nvSpPr>
          <p:spPr bwMode="auto">
            <a:xfrm>
              <a:off x="3487" y="1538"/>
              <a:ext cx="950" cy="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Monoglycerides and </a:t>
              </a:r>
            </a:p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fatty acids move out of </a:t>
              </a:r>
            </a:p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micelles and enter cells </a:t>
              </a:r>
            </a:p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by diffusion.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27" name="Rectangle 23"/>
            <p:cNvSpPr>
              <a:spLocks noChangeArrowheads="1"/>
            </p:cNvSpPr>
            <p:nvPr/>
          </p:nvSpPr>
          <p:spPr bwMode="auto">
            <a:xfrm>
              <a:off x="3487" y="804"/>
              <a:ext cx="1004" cy="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Pancreatic lipase and </a:t>
              </a:r>
            </a:p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colipase break down </a:t>
              </a:r>
            </a:p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fats into monoglycerides </a:t>
              </a:r>
            </a:p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and fatty acids stored </a:t>
              </a:r>
            </a:p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in micelles.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28" name="Rectangle 24"/>
            <p:cNvSpPr>
              <a:spLocks noChangeArrowheads="1"/>
            </p:cNvSpPr>
            <p:nvPr/>
          </p:nvSpPr>
          <p:spPr bwMode="auto">
            <a:xfrm>
              <a:off x="3485" y="3534"/>
              <a:ext cx="722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Chylomicrons are </a:t>
              </a:r>
            </a:p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released into the </a:t>
              </a:r>
            </a:p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lymphatic system.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29" name="Rectangle 25"/>
            <p:cNvSpPr>
              <a:spLocks noChangeArrowheads="1"/>
            </p:cNvSpPr>
            <p:nvPr/>
          </p:nvSpPr>
          <p:spPr bwMode="auto">
            <a:xfrm>
              <a:off x="3487" y="2764"/>
              <a:ext cx="944" cy="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Absorbed fats combine </a:t>
              </a:r>
            </a:p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with cholesterol </a:t>
              </a:r>
            </a:p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and proteins in the </a:t>
              </a:r>
            </a:p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intestinal cells to form </a:t>
              </a:r>
            </a:p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chylomicrons.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30" name="Rectangle 26"/>
            <p:cNvSpPr>
              <a:spLocks noChangeArrowheads="1"/>
            </p:cNvSpPr>
            <p:nvPr/>
          </p:nvSpPr>
          <p:spPr bwMode="auto">
            <a:xfrm>
              <a:off x="3485" y="406"/>
              <a:ext cx="97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Bile salts from liver coat </a:t>
              </a:r>
            </a:p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fat droplets.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31" name="Rectangle 27"/>
            <p:cNvSpPr>
              <a:spLocks noChangeArrowheads="1"/>
            </p:cNvSpPr>
            <p:nvPr/>
          </p:nvSpPr>
          <p:spPr bwMode="auto">
            <a:xfrm>
              <a:off x="3487" y="2158"/>
              <a:ext cx="865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Cholesterol is </a:t>
              </a:r>
            </a:p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transported into cells </a:t>
              </a:r>
            </a:p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by a membrane </a:t>
              </a:r>
            </a:p>
            <a:p>
              <a:pPr algn="r" rtl="1" eaLnBrk="0" hangingPunct="0"/>
              <a:r>
                <a:rPr lang="en-US" sz="1000" b="1">
                  <a:solidFill>
                    <a:srgbClr val="000000"/>
                  </a:solidFill>
                  <a:latin typeface="Trebuchet MS" pitchFamily="34" charset="0"/>
                  <a:cs typeface="Tahoma" pitchFamily="34" charset="0"/>
                </a:rPr>
                <a:t>transporter.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32" name="Oval 28"/>
            <p:cNvSpPr>
              <a:spLocks noChangeArrowheads="1"/>
            </p:cNvSpPr>
            <p:nvPr/>
          </p:nvSpPr>
          <p:spPr bwMode="auto">
            <a:xfrm>
              <a:off x="3312" y="412"/>
              <a:ext cx="144" cy="144"/>
            </a:xfrm>
            <a:prstGeom prst="ellipse">
              <a:avLst/>
            </a:prstGeom>
            <a:solidFill>
              <a:srgbClr val="19C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rtl="1" eaLnBrk="0" hangingPunct="0"/>
              <a:r>
                <a:rPr lang="en-US" sz="1000" b="1">
                  <a:solidFill>
                    <a:srgbClr val="FFFFFF"/>
                  </a:solidFill>
                  <a:latin typeface="Trebuchet MS" pitchFamily="34" charset="0"/>
                  <a:cs typeface="Tahoma" pitchFamily="34" charset="0"/>
                </a:rPr>
                <a:t>1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33" name="Oval 29"/>
            <p:cNvSpPr>
              <a:spLocks noChangeArrowheads="1"/>
            </p:cNvSpPr>
            <p:nvPr/>
          </p:nvSpPr>
          <p:spPr bwMode="auto">
            <a:xfrm>
              <a:off x="3312" y="795"/>
              <a:ext cx="144" cy="144"/>
            </a:xfrm>
            <a:prstGeom prst="ellipse">
              <a:avLst/>
            </a:prstGeom>
            <a:solidFill>
              <a:srgbClr val="19C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rtl="1" eaLnBrk="0" hangingPunct="0"/>
              <a:r>
                <a:rPr lang="en-US" sz="1000" b="1">
                  <a:solidFill>
                    <a:srgbClr val="FFFFFF"/>
                  </a:solidFill>
                  <a:latin typeface="Trebuchet MS" pitchFamily="34" charset="0"/>
                  <a:cs typeface="Tahoma" pitchFamily="34" charset="0"/>
                </a:rPr>
                <a:t>2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34" name="Oval 30"/>
            <p:cNvSpPr>
              <a:spLocks noChangeArrowheads="1"/>
            </p:cNvSpPr>
            <p:nvPr/>
          </p:nvSpPr>
          <p:spPr bwMode="auto">
            <a:xfrm>
              <a:off x="3312" y="1543"/>
              <a:ext cx="144" cy="144"/>
            </a:xfrm>
            <a:prstGeom prst="ellipse">
              <a:avLst/>
            </a:prstGeom>
            <a:solidFill>
              <a:srgbClr val="19C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rtl="1" eaLnBrk="0" hangingPunct="0"/>
              <a:r>
                <a:rPr lang="en-US" sz="1000" b="1">
                  <a:solidFill>
                    <a:srgbClr val="FFFFFF"/>
                  </a:solidFill>
                  <a:latin typeface="Trebuchet MS" pitchFamily="34" charset="0"/>
                  <a:cs typeface="Tahoma" pitchFamily="34" charset="0"/>
                </a:rPr>
                <a:t>3a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35" name="Oval 31"/>
            <p:cNvSpPr>
              <a:spLocks noChangeArrowheads="1"/>
            </p:cNvSpPr>
            <p:nvPr/>
          </p:nvSpPr>
          <p:spPr bwMode="auto">
            <a:xfrm>
              <a:off x="3312" y="2153"/>
              <a:ext cx="144" cy="144"/>
            </a:xfrm>
            <a:prstGeom prst="ellipse">
              <a:avLst/>
            </a:prstGeom>
            <a:solidFill>
              <a:srgbClr val="19C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rtl="1" eaLnBrk="0" hangingPunct="0"/>
              <a:r>
                <a:rPr lang="en-US" sz="1000" b="1">
                  <a:solidFill>
                    <a:srgbClr val="FFFFFF"/>
                  </a:solidFill>
                  <a:latin typeface="Trebuchet MS" pitchFamily="34" charset="0"/>
                  <a:cs typeface="Tahoma" pitchFamily="34" charset="0"/>
                </a:rPr>
                <a:t>3b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36" name="Oval 32"/>
            <p:cNvSpPr>
              <a:spLocks noChangeArrowheads="1"/>
            </p:cNvSpPr>
            <p:nvPr/>
          </p:nvSpPr>
          <p:spPr bwMode="auto">
            <a:xfrm>
              <a:off x="3312" y="2770"/>
              <a:ext cx="144" cy="144"/>
            </a:xfrm>
            <a:prstGeom prst="ellipse">
              <a:avLst/>
            </a:prstGeom>
            <a:solidFill>
              <a:srgbClr val="19C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rtl="1" eaLnBrk="0" hangingPunct="0"/>
              <a:r>
                <a:rPr lang="en-US" sz="1000" b="1">
                  <a:solidFill>
                    <a:srgbClr val="FFFFFF"/>
                  </a:solidFill>
                  <a:latin typeface="Trebuchet MS" pitchFamily="34" charset="0"/>
                  <a:cs typeface="Tahoma" pitchFamily="34" charset="0"/>
                </a:rPr>
                <a:t>4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37" name="Oval 33"/>
            <p:cNvSpPr>
              <a:spLocks noChangeArrowheads="1"/>
            </p:cNvSpPr>
            <p:nvPr/>
          </p:nvSpPr>
          <p:spPr bwMode="auto">
            <a:xfrm>
              <a:off x="3312" y="3538"/>
              <a:ext cx="144" cy="144"/>
            </a:xfrm>
            <a:prstGeom prst="ellipse">
              <a:avLst/>
            </a:prstGeom>
            <a:solidFill>
              <a:srgbClr val="19C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rtl="1" eaLnBrk="0" hangingPunct="0"/>
              <a:r>
                <a:rPr lang="en-US" sz="1000" b="1">
                  <a:solidFill>
                    <a:srgbClr val="FFFFFF"/>
                  </a:solidFill>
                  <a:latin typeface="Trebuchet MS" pitchFamily="34" charset="0"/>
                  <a:cs typeface="Tahoma" pitchFamily="34" charset="0"/>
                </a:rPr>
                <a:t>5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38" name="Oval 34"/>
            <p:cNvSpPr>
              <a:spLocks noChangeArrowheads="1"/>
            </p:cNvSpPr>
            <p:nvPr/>
          </p:nvSpPr>
          <p:spPr bwMode="auto">
            <a:xfrm>
              <a:off x="2146" y="453"/>
              <a:ext cx="115" cy="115"/>
            </a:xfrm>
            <a:prstGeom prst="ellipse">
              <a:avLst/>
            </a:prstGeom>
            <a:solidFill>
              <a:srgbClr val="19C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rtl="1" eaLnBrk="0" hangingPunct="0"/>
              <a:r>
                <a:rPr lang="en-US" sz="1000" b="1">
                  <a:solidFill>
                    <a:srgbClr val="FFFFFF"/>
                  </a:solidFill>
                  <a:latin typeface="Trebuchet MS" pitchFamily="34" charset="0"/>
                  <a:cs typeface="Tahoma" pitchFamily="34" charset="0"/>
                </a:rPr>
                <a:t>1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39" name="Oval 35"/>
            <p:cNvSpPr>
              <a:spLocks noChangeArrowheads="1"/>
            </p:cNvSpPr>
            <p:nvPr/>
          </p:nvSpPr>
          <p:spPr bwMode="auto">
            <a:xfrm>
              <a:off x="2256" y="1104"/>
              <a:ext cx="115" cy="115"/>
            </a:xfrm>
            <a:prstGeom prst="ellipse">
              <a:avLst/>
            </a:prstGeom>
            <a:solidFill>
              <a:srgbClr val="19C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rtl="1" eaLnBrk="0" hangingPunct="0"/>
              <a:r>
                <a:rPr lang="en-US" sz="1000" b="1">
                  <a:solidFill>
                    <a:srgbClr val="FFFFFF"/>
                  </a:solidFill>
                  <a:latin typeface="Trebuchet MS" pitchFamily="34" charset="0"/>
                  <a:cs typeface="Tahoma" pitchFamily="34" charset="0"/>
                </a:rPr>
                <a:t>2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40" name="Oval 36"/>
            <p:cNvSpPr>
              <a:spLocks noChangeArrowheads="1"/>
            </p:cNvSpPr>
            <p:nvPr/>
          </p:nvSpPr>
          <p:spPr bwMode="auto">
            <a:xfrm>
              <a:off x="2016" y="1584"/>
              <a:ext cx="115" cy="115"/>
            </a:xfrm>
            <a:prstGeom prst="ellipse">
              <a:avLst/>
            </a:prstGeom>
            <a:solidFill>
              <a:srgbClr val="19C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rtl="1" eaLnBrk="0" hangingPunct="0"/>
              <a:r>
                <a:rPr lang="en-US" sz="1000" b="1">
                  <a:solidFill>
                    <a:srgbClr val="FFFFFF"/>
                  </a:solidFill>
                  <a:latin typeface="Trebuchet MS" pitchFamily="34" charset="0"/>
                  <a:cs typeface="Tahoma" pitchFamily="34" charset="0"/>
                </a:rPr>
                <a:t>3a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41" name="Oval 37"/>
            <p:cNvSpPr>
              <a:spLocks noChangeArrowheads="1"/>
            </p:cNvSpPr>
            <p:nvPr/>
          </p:nvSpPr>
          <p:spPr bwMode="auto">
            <a:xfrm>
              <a:off x="2366" y="1509"/>
              <a:ext cx="115" cy="115"/>
            </a:xfrm>
            <a:prstGeom prst="ellipse">
              <a:avLst/>
            </a:prstGeom>
            <a:solidFill>
              <a:srgbClr val="19C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rtl="1" eaLnBrk="0" hangingPunct="0"/>
              <a:r>
                <a:rPr lang="en-US" sz="1000" b="1">
                  <a:solidFill>
                    <a:srgbClr val="FFFFFF"/>
                  </a:solidFill>
                  <a:latin typeface="Trebuchet MS" pitchFamily="34" charset="0"/>
                  <a:cs typeface="Tahoma" pitchFamily="34" charset="0"/>
                </a:rPr>
                <a:t>3b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42" name="Oval 38"/>
            <p:cNvSpPr>
              <a:spLocks noChangeArrowheads="1"/>
            </p:cNvSpPr>
            <p:nvPr/>
          </p:nvSpPr>
          <p:spPr bwMode="auto">
            <a:xfrm>
              <a:off x="1358" y="2228"/>
              <a:ext cx="115" cy="115"/>
            </a:xfrm>
            <a:prstGeom prst="ellipse">
              <a:avLst/>
            </a:prstGeom>
            <a:solidFill>
              <a:srgbClr val="19C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rtl="1" eaLnBrk="0" hangingPunct="0"/>
              <a:r>
                <a:rPr lang="en-US" sz="1000" b="1">
                  <a:solidFill>
                    <a:srgbClr val="FFFFFF"/>
                  </a:solidFill>
                  <a:latin typeface="Trebuchet MS" pitchFamily="34" charset="0"/>
                  <a:cs typeface="Tahoma" pitchFamily="34" charset="0"/>
                </a:rPr>
                <a:t>4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43" name="Oval 39"/>
            <p:cNvSpPr>
              <a:spLocks noChangeArrowheads="1"/>
            </p:cNvSpPr>
            <p:nvPr/>
          </p:nvSpPr>
          <p:spPr bwMode="auto">
            <a:xfrm>
              <a:off x="1954" y="3058"/>
              <a:ext cx="115" cy="115"/>
            </a:xfrm>
            <a:prstGeom prst="ellipse">
              <a:avLst/>
            </a:prstGeom>
            <a:solidFill>
              <a:srgbClr val="19C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rtl="1" eaLnBrk="0" hangingPunct="0"/>
              <a:r>
                <a:rPr lang="en-US" sz="1000" b="1">
                  <a:solidFill>
                    <a:srgbClr val="FFFFFF"/>
                  </a:solidFill>
                  <a:latin typeface="Trebuchet MS" pitchFamily="34" charset="0"/>
                  <a:cs typeface="Tahoma" pitchFamily="34" charset="0"/>
                </a:rPr>
                <a:t>5</a:t>
              </a:r>
              <a:endParaRPr lang="en-US" sz="1000">
                <a:latin typeface="Times" charset="0"/>
                <a:cs typeface="Tahoma" pitchFamily="34" charset="0"/>
              </a:endParaRPr>
            </a:p>
          </p:txBody>
        </p:sp>
        <p:sp>
          <p:nvSpPr>
            <p:cNvPr id="21544" name="Line 40"/>
            <p:cNvSpPr>
              <a:spLocks noChangeShapeType="1"/>
            </p:cNvSpPr>
            <p:nvPr/>
          </p:nvSpPr>
          <p:spPr bwMode="auto">
            <a:xfrm flipH="1" flipV="1">
              <a:off x="2556" y="3390"/>
              <a:ext cx="84" cy="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07" name="Rectangle 1"/>
          <p:cNvSpPr>
            <a:spLocks noChangeArrowheads="1"/>
          </p:cNvSpPr>
          <p:nvPr/>
        </p:nvSpPr>
        <p:spPr bwMode="auto">
          <a:xfrm>
            <a:off x="618841" y="332656"/>
            <a:ext cx="70776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2" algn="ctr">
              <a:spcBef>
                <a:spcPct val="50000"/>
              </a:spcBef>
            </a:pPr>
            <a:r>
              <a:rPr lang="ar-SA" sz="2800" b="1" dirty="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Absorption of fats in the small intestine</a:t>
            </a:r>
          </a:p>
        </p:txBody>
      </p:sp>
      <p:sp>
        <p:nvSpPr>
          <p:cNvPr id="21508" name="Rectangle 3"/>
          <p:cNvSpPr txBox="1">
            <a:spLocks noChangeArrowheads="1"/>
          </p:cNvSpPr>
          <p:nvPr/>
        </p:nvSpPr>
        <p:spPr bwMode="auto">
          <a:xfrm>
            <a:off x="-50800" y="1412875"/>
            <a:ext cx="3959225" cy="37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1825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6037" indent="0" algn="just"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el-GR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•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Fat </a:t>
            </a:r>
            <a:r>
              <a:rPr lang="en-GB" dirty="0">
                <a:latin typeface="Calibri" pitchFamily="34" charset="0"/>
                <a:cs typeface="Calibri" pitchFamily="34" charset="0"/>
              </a:rPr>
              <a:t>may be absorbed in the form of extremely small particles. These may be droplets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of </a:t>
            </a:r>
            <a:r>
              <a:rPr lang="en-GB" dirty="0">
                <a:latin typeface="Calibri" pitchFamily="34" charset="0"/>
                <a:cs typeface="Calibri" pitchFamily="34" charset="0"/>
              </a:rPr>
              <a:t>an emulsion of </a:t>
            </a:r>
            <a:r>
              <a:rPr lang="en-GB" dirty="0" err="1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monoglyceride</a:t>
            </a:r>
            <a:r>
              <a:rPr lang="en-GB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, free fatty acids </a:t>
            </a:r>
            <a:r>
              <a:rPr lang="en-GB" dirty="0">
                <a:latin typeface="Calibri" pitchFamily="34" charset="0"/>
                <a:cs typeface="Calibri" pitchFamily="34" charset="0"/>
              </a:rPr>
              <a:t>and </a:t>
            </a:r>
            <a:r>
              <a:rPr lang="en-GB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bile </a:t>
            </a:r>
            <a:r>
              <a:rPr lang="en-GB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salts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46037" indent="0" algn="just"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el-GR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•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If these particles are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less </a:t>
            </a:r>
            <a:r>
              <a:rPr lang="en-GB" dirty="0">
                <a:latin typeface="Calibri" pitchFamily="34" charset="0"/>
                <a:cs typeface="Calibri" pitchFamily="34" charset="0"/>
              </a:rPr>
              <a:t>than </a:t>
            </a:r>
            <a:br>
              <a:rPr lang="en-GB" dirty="0">
                <a:latin typeface="Calibri" pitchFamily="34" charset="0"/>
                <a:cs typeface="Calibri" pitchFamily="34" charset="0"/>
              </a:rPr>
            </a:br>
            <a:r>
              <a:rPr lang="en-GB" dirty="0">
                <a:latin typeface="Calibri" pitchFamily="34" charset="0"/>
                <a:cs typeface="Calibri" pitchFamily="34" charset="0"/>
              </a:rPr>
              <a:t>5000 nm in diameter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, they </a:t>
            </a:r>
            <a:r>
              <a:rPr lang="en-GB" dirty="0">
                <a:latin typeface="Calibri" pitchFamily="34" charset="0"/>
                <a:cs typeface="Calibri" pitchFamily="34" charset="0"/>
              </a:rPr>
              <a:t>could pass down between the threads of the microvilli forming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GB" dirty="0">
                <a:latin typeface="Calibri" pitchFamily="34" charset="0"/>
                <a:cs typeface="Calibri" pitchFamily="34" charset="0"/>
              </a:rPr>
              <a:t>brush-border, and enter by </a:t>
            </a:r>
            <a:r>
              <a:rPr lang="en-GB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pinocytosis</a:t>
            </a:r>
            <a:r>
              <a:rPr lang="en-GB" dirty="0">
                <a:latin typeface="Calibri" pitchFamily="34" charset="0"/>
                <a:cs typeface="Calibri" pitchFamily="34" charset="0"/>
              </a:rPr>
              <a:t>. </a:t>
            </a:r>
          </a:p>
          <a:p>
            <a:pPr marL="46037" indent="0" algn="just"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</a:pPr>
            <a:r>
              <a:rPr lang="el-GR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•</a:t>
            </a:r>
            <a:r>
              <a:rPr lang="en-U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Most </a:t>
            </a:r>
            <a:r>
              <a:rPr lang="en-GB" dirty="0">
                <a:latin typeface="Calibri" pitchFamily="34" charset="0"/>
                <a:cs typeface="Calibri" pitchFamily="34" charset="0"/>
              </a:rPr>
              <a:t>fat absorption, however, involves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GB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micelles</a:t>
            </a:r>
            <a:r>
              <a:rPr lang="en-GB" dirty="0">
                <a:latin typeface="Calibri" pitchFamily="34" charset="0"/>
                <a:cs typeface="Calibri" pitchFamily="34" charset="0"/>
              </a:rPr>
              <a:t>. 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48BE981-0366-4133-BC0E-732FCA78C9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707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04813" y="1184275"/>
            <a:ext cx="8199437" cy="4908550"/>
          </a:xfrm>
          <a:prstGeom prst="rect">
            <a:avLst/>
          </a:prstGeom>
        </p:spPr>
        <p:txBody>
          <a:bodyPr/>
          <a:lstStyle/>
          <a:p>
            <a:pPr marL="46037" indent="0" algn="l" rtl="0">
              <a:spcAft>
                <a:spcPts val="600"/>
              </a:spcAft>
              <a:buNone/>
            </a:pPr>
            <a:r>
              <a:rPr lang="el-GR" sz="20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•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Intestine absorbs vitamins and minerals</a:t>
            </a:r>
          </a:p>
          <a:p>
            <a:pPr marL="46037" indent="0" algn="l" rtl="0">
              <a:spcAft>
                <a:spcPts val="600"/>
              </a:spcAft>
              <a:buNone/>
            </a:pPr>
            <a:r>
              <a:rPr lang="el-GR" sz="20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•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Fat-soluble vitamins (A, D, E, K) absorbed with fats in small intestines</a:t>
            </a:r>
          </a:p>
          <a:p>
            <a:pPr marL="46037" indent="0" algn="l" rtl="0">
              <a:spcAft>
                <a:spcPts val="600"/>
              </a:spcAft>
              <a:buNone/>
            </a:pPr>
            <a:r>
              <a:rPr lang="el-GR" sz="20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•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Water-soluble vitamins (C, B vitamins) absorbed by mediated transport</a:t>
            </a:r>
          </a:p>
          <a:p>
            <a:pPr marL="46037" indent="0" algn="l" rtl="0">
              <a:spcAft>
                <a:spcPts val="600"/>
              </a:spcAft>
              <a:buNone/>
            </a:pPr>
            <a:r>
              <a:rPr lang="el-GR" sz="20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•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M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inerals absorbed by active transport</a:t>
            </a:r>
          </a:p>
        </p:txBody>
      </p:sp>
      <p:sp>
        <p:nvSpPr>
          <p:cNvPr id="22531" name="Rectangle 1"/>
          <p:cNvSpPr>
            <a:spLocks noChangeArrowheads="1"/>
          </p:cNvSpPr>
          <p:nvPr/>
        </p:nvSpPr>
        <p:spPr bwMode="auto">
          <a:xfrm>
            <a:off x="760413" y="385763"/>
            <a:ext cx="6794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2" algn="ctr">
              <a:spcBef>
                <a:spcPct val="50000"/>
              </a:spcBef>
            </a:pPr>
            <a:r>
              <a:rPr lang="ar-SA" sz="2800" b="1">
                <a:solidFill>
                  <a:srgbClr val="7030A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7030A0"/>
                </a:solidFill>
                <a:latin typeface="Trebuchet MS" pitchFamily="34" charset="0"/>
                <a:cs typeface="Times New Roman" pitchFamily="18" charset="0"/>
              </a:rPr>
              <a:t>Absorption in the small intestine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48BE981-0366-4133-BC0E-732FCA78C9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450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sz="quarter" idx="13"/>
          </p:nvPr>
        </p:nvSpPr>
        <p:spPr>
          <a:xfrm>
            <a:off x="467296" y="1340768"/>
            <a:ext cx="4942904" cy="792088"/>
          </a:xfrm>
          <a:prstGeom prst="rect">
            <a:avLst/>
          </a:prstGeom>
        </p:spPr>
        <p:txBody>
          <a:bodyPr/>
          <a:lstStyle/>
          <a:p>
            <a:pPr marL="46037" indent="0" algn="l" rtl="0">
              <a:buNone/>
            </a:pPr>
            <a:r>
              <a:rPr lang="el-GR" sz="20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•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Nutrients will be </a:t>
            </a:r>
            <a:r>
              <a:rPr lang="en-US" sz="20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reabsorbed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along the jejunum-ileum</a:t>
            </a:r>
          </a:p>
          <a:p>
            <a:pPr marL="46037" indent="0" algn="l" rtl="0">
              <a:buNone/>
            </a:pPr>
            <a:endParaRPr lang="en-US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l" rtl="0"/>
            <a:endParaRPr lang="en-US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3555" name="Picture 9" descr="figure_20_05_3_l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8104" y="1340768"/>
            <a:ext cx="3114675" cy="3475037"/>
          </a:xfrm>
          <a:prstGeom prst="rect">
            <a:avLst/>
          </a:prstGeom>
        </p:spPr>
      </p:pic>
      <p:sp>
        <p:nvSpPr>
          <p:cNvPr id="23556" name="Rectangle 1"/>
          <p:cNvSpPr>
            <a:spLocks noChangeArrowheads="1"/>
          </p:cNvSpPr>
          <p:nvPr/>
        </p:nvSpPr>
        <p:spPr bwMode="auto">
          <a:xfrm>
            <a:off x="403225" y="325438"/>
            <a:ext cx="7932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lvl="2" algn="ctr">
              <a:spcBef>
                <a:spcPct val="50000"/>
              </a:spcBef>
            </a:pPr>
            <a:r>
              <a:rPr lang="ar-SA" sz="2800" b="1">
                <a:solidFill>
                  <a:srgbClr val="7030A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7030A0"/>
                </a:solidFill>
                <a:latin typeface="Trebuchet MS" pitchFamily="34" charset="0"/>
                <a:cs typeface="Times New Roman" pitchFamily="18" charset="0"/>
              </a:rPr>
              <a:t>Absorption of fats in the Jejunum-Ileum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552" y="2276872"/>
            <a:ext cx="460851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•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Vitamin B</a:t>
            </a:r>
            <a:r>
              <a:rPr lang="en-US" baseline="-2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12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when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complexed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 to intrinsic factor, secreted in the stomach, and absorbed in ileum.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>
          <a:xfrm>
            <a:off x="-374848" y="6515809"/>
            <a:ext cx="1828800" cy="365125"/>
          </a:xfrm>
        </p:spPr>
        <p:txBody>
          <a:bodyPr/>
          <a:lstStyle/>
          <a:p>
            <a:fld id="{748BE981-0366-4133-BC0E-732FCA78C9C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3637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Lecture_02_Digestive1.syst</Template>
  <TotalTime>7</TotalTime>
  <Words>531</Words>
  <Application>Microsoft Office PowerPoint</Application>
  <PresentationFormat>On-screen Show (4:3)</PresentationFormat>
  <Paragraphs>108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cp:lastPrinted>2015-10-19T06:58:00Z</cp:lastPrinted>
  <dcterms:created xsi:type="dcterms:W3CDTF">2015-10-18T15:40:34Z</dcterms:created>
  <dcterms:modified xsi:type="dcterms:W3CDTF">2015-10-19T07:01:26Z</dcterms:modified>
</cp:coreProperties>
</file>