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8" r:id="rId1"/>
    <p:sldMasterId id="2147483851" r:id="rId2"/>
    <p:sldMasterId id="2147483875" r:id="rId3"/>
  </p:sldMasterIdLst>
  <p:notesMasterIdLst>
    <p:notesMasterId r:id="rId24"/>
  </p:notesMasterIdLst>
  <p:sldIdLst>
    <p:sldId id="362" r:id="rId4"/>
    <p:sldId id="333" r:id="rId5"/>
    <p:sldId id="363" r:id="rId6"/>
    <p:sldId id="348" r:id="rId7"/>
    <p:sldId id="350" r:id="rId8"/>
    <p:sldId id="341" r:id="rId9"/>
    <p:sldId id="364" r:id="rId10"/>
    <p:sldId id="353" r:id="rId11"/>
    <p:sldId id="281" r:id="rId12"/>
    <p:sldId id="367" r:id="rId13"/>
    <p:sldId id="369" r:id="rId14"/>
    <p:sldId id="374" r:id="rId15"/>
    <p:sldId id="376" r:id="rId16"/>
    <p:sldId id="368" r:id="rId17"/>
    <p:sldId id="292" r:id="rId18"/>
    <p:sldId id="357" r:id="rId19"/>
    <p:sldId id="358" r:id="rId20"/>
    <p:sldId id="359" r:id="rId21"/>
    <p:sldId id="360" r:id="rId22"/>
    <p:sldId id="354" r:id="rId23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73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485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0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85AB11-2ED7-4424-9C51-CA77274EDE2B}" type="doc">
      <dgm:prSet loTypeId="urn:microsoft.com/office/officeart/2008/layout/VerticalCircleLis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CC95058-1033-424F-A433-A1BFCB9AF974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715DD47-B138-4906-BD69-0D6D4C207D0F}" type="parTrans" cxnId="{1750D668-46FB-4422-B59A-2F6F937B9E39}">
      <dgm:prSet/>
      <dgm:spPr/>
      <dgm:t>
        <a:bodyPr/>
        <a:lstStyle/>
        <a:p>
          <a:endParaRPr lang="en-US"/>
        </a:p>
      </dgm:t>
    </dgm:pt>
    <dgm:pt modelId="{5EEDB3F2-FECE-489D-B365-6D586F73DEF9}" type="sibTrans" cxnId="{1750D668-46FB-4422-B59A-2F6F937B9E39}">
      <dgm:prSet/>
      <dgm:spPr/>
      <dgm:t>
        <a:bodyPr/>
        <a:lstStyle/>
        <a:p>
          <a:endParaRPr lang="en-US"/>
        </a:p>
      </dgm:t>
    </dgm:pt>
    <dgm:pt modelId="{AA6B1DA6-8643-448B-8F96-6890305E8D6A}">
      <dgm:prSet/>
      <dgm:spPr/>
      <dgm:t>
        <a:bodyPr/>
        <a:lstStyle/>
        <a:p>
          <a:pPr rtl="0"/>
          <a:r>
            <a:rPr lang="en-US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Analysis</a:t>
          </a:r>
          <a:endParaRPr lang="en-US" dirty="0">
            <a:solidFill>
              <a:schemeClr val="accent1">
                <a:lumMod val="60000"/>
                <a:lumOff val="40000"/>
              </a:schemeClr>
            </a:solidFill>
          </a:endParaRPr>
        </a:p>
      </dgm:t>
    </dgm:pt>
    <dgm:pt modelId="{3A52AFB2-E433-4116-9C13-E85B46991407}" type="parTrans" cxnId="{3EC12CAD-1E1E-46B3-A073-1C1D93762CF2}">
      <dgm:prSet/>
      <dgm:spPr/>
      <dgm:t>
        <a:bodyPr/>
        <a:lstStyle/>
        <a:p>
          <a:endParaRPr lang="en-US"/>
        </a:p>
      </dgm:t>
    </dgm:pt>
    <dgm:pt modelId="{EFAC3997-1CCA-48C2-829C-75F202F46B97}" type="sibTrans" cxnId="{3EC12CAD-1E1E-46B3-A073-1C1D93762CF2}">
      <dgm:prSet/>
      <dgm:spPr/>
      <dgm:t>
        <a:bodyPr/>
        <a:lstStyle/>
        <a:p>
          <a:endParaRPr lang="en-US"/>
        </a:p>
      </dgm:t>
    </dgm:pt>
    <dgm:pt modelId="{A222D48D-14D5-4CD0-B767-51B36A88E677}">
      <dgm:prSet/>
      <dgm:spPr/>
      <dgm:t>
        <a:bodyPr/>
        <a:lstStyle/>
        <a:p>
          <a:pPr rtl="0"/>
          <a:r>
            <a:rPr lang="en-US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dirty="0">
            <a:solidFill>
              <a:schemeClr val="bg2">
                <a:lumMod val="50000"/>
                <a:lumOff val="50000"/>
              </a:schemeClr>
            </a:solidFill>
          </a:endParaRPr>
        </a:p>
      </dgm:t>
    </dgm:pt>
    <dgm:pt modelId="{20412DE4-D7FB-4A11-8953-0D748CCBA166}" type="parTrans" cxnId="{B5DD3DF5-7E2A-43C5-B14D-681823F5D731}">
      <dgm:prSet/>
      <dgm:spPr/>
      <dgm:t>
        <a:bodyPr/>
        <a:lstStyle/>
        <a:p>
          <a:endParaRPr lang="en-US"/>
        </a:p>
      </dgm:t>
    </dgm:pt>
    <dgm:pt modelId="{E53438C5-F1E5-4F1B-8EB4-F80544D5CB12}" type="sibTrans" cxnId="{B5DD3DF5-7E2A-43C5-B14D-681823F5D731}">
      <dgm:prSet/>
      <dgm:spPr/>
      <dgm:t>
        <a:bodyPr/>
        <a:lstStyle/>
        <a:p>
          <a:endParaRPr lang="en-US"/>
        </a:p>
      </dgm:t>
    </dgm:pt>
    <dgm:pt modelId="{4A68C9C2-F344-4EEE-96A9-26B2E4EE97C9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0E1CFD1F-620B-46F2-91CC-E7611608366A}" type="parTrans" cxnId="{7DD041CB-D7CB-4575-9C6C-B262DDE42DB8}">
      <dgm:prSet/>
      <dgm:spPr/>
      <dgm:t>
        <a:bodyPr/>
        <a:lstStyle/>
        <a:p>
          <a:endParaRPr lang="en-US"/>
        </a:p>
      </dgm:t>
    </dgm:pt>
    <dgm:pt modelId="{3B79BF84-65E6-4030-8E2F-F8BD1612FAC1}" type="sibTrans" cxnId="{7DD041CB-D7CB-4575-9C6C-B262DDE42DB8}">
      <dgm:prSet/>
      <dgm:spPr/>
      <dgm:t>
        <a:bodyPr/>
        <a:lstStyle/>
        <a:p>
          <a:endParaRPr lang="en-US"/>
        </a:p>
      </dgm:t>
    </dgm:pt>
    <dgm:pt modelId="{348DA024-C976-4F59-A851-235B89C8246C}">
      <dgm:prSet/>
      <dgm:spPr/>
      <dgm:t>
        <a:bodyPr/>
        <a:lstStyle/>
        <a:p>
          <a:pPr rtl="0"/>
          <a:r>
            <a:rPr lang="en-US" dirty="0" smtClean="0">
              <a:solidFill>
                <a:srgbClr val="FFFF00"/>
              </a:solidFill>
            </a:rPr>
            <a:t>Many others</a:t>
          </a:r>
          <a:endParaRPr lang="en-US" dirty="0">
            <a:solidFill>
              <a:srgbClr val="FFFF00"/>
            </a:solidFill>
          </a:endParaRPr>
        </a:p>
      </dgm:t>
    </dgm:pt>
    <dgm:pt modelId="{018FCA48-106D-49D2-83B3-0B25DB6CCACA}" type="parTrans" cxnId="{F45CAB86-153D-45A7-83B4-421AB2400A92}">
      <dgm:prSet/>
      <dgm:spPr/>
      <dgm:t>
        <a:bodyPr/>
        <a:lstStyle/>
        <a:p>
          <a:endParaRPr lang="en-US"/>
        </a:p>
      </dgm:t>
    </dgm:pt>
    <dgm:pt modelId="{4ADA528D-1A81-47A9-A791-E7DB3E3394DC}" type="sibTrans" cxnId="{F45CAB86-153D-45A7-83B4-421AB2400A92}">
      <dgm:prSet/>
      <dgm:spPr/>
      <dgm:t>
        <a:bodyPr/>
        <a:lstStyle/>
        <a:p>
          <a:endParaRPr lang="en-US"/>
        </a:p>
      </dgm:t>
    </dgm:pt>
    <dgm:pt modelId="{A45B19C1-8F82-4F53-BA97-8578CE783D30}">
      <dgm:prSet/>
      <dgm:spPr/>
      <dgm:t>
        <a:bodyPr/>
        <a:lstStyle/>
        <a:p>
          <a:pPr rtl="0"/>
          <a:r>
            <a:rPr lang="en-US" dirty="0" smtClean="0"/>
            <a:t> </a:t>
          </a:r>
          <a:endParaRPr lang="en-US" dirty="0"/>
        </a:p>
      </dgm:t>
    </dgm:pt>
    <dgm:pt modelId="{21DAEA16-93FE-40F9-A42A-DD3E988457D7}" type="sibTrans" cxnId="{41E80308-688D-4A0D-878B-29AC72CA7C28}">
      <dgm:prSet/>
      <dgm:spPr/>
      <dgm:t>
        <a:bodyPr/>
        <a:lstStyle/>
        <a:p>
          <a:endParaRPr lang="en-US"/>
        </a:p>
      </dgm:t>
    </dgm:pt>
    <dgm:pt modelId="{2B9756FD-66C5-4905-9704-4BCD96FF7852}" type="parTrans" cxnId="{41E80308-688D-4A0D-878B-29AC72CA7C28}">
      <dgm:prSet/>
      <dgm:spPr/>
      <dgm:t>
        <a:bodyPr/>
        <a:lstStyle/>
        <a:p>
          <a:endParaRPr lang="en-US"/>
        </a:p>
      </dgm:t>
    </dgm:pt>
    <dgm:pt modelId="{7357CD37-08B1-4BC9-BBE3-86CBA8D111AB}" type="pres">
      <dgm:prSet presAssocID="{4785AB11-2ED7-4424-9C51-CA77274EDE2B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CAA6965-E150-49D8-A416-C828F9C11327}" type="pres">
      <dgm:prSet presAssocID="{A45B19C1-8F82-4F53-BA97-8578CE783D30}" presName="withChildren" presStyleCnt="0"/>
      <dgm:spPr/>
    </dgm:pt>
    <dgm:pt modelId="{11A7DC13-CBBC-4728-BAEF-AF865D4D493A}" type="pres">
      <dgm:prSet presAssocID="{A45B19C1-8F82-4F53-BA97-8578CE783D30}" presName="bigCircle" presStyleLbl="vennNode1" presStyleIdx="0" presStyleCnt="6"/>
      <dgm:spPr/>
    </dgm:pt>
    <dgm:pt modelId="{B8A3CCF7-A890-493E-8BD3-5190A46EA372}" type="pres">
      <dgm:prSet presAssocID="{A45B19C1-8F82-4F53-BA97-8578CE783D30}" presName="medCircle" presStyleLbl="vennNode1" presStyleIdx="1" presStyleCnt="6"/>
      <dgm:spPr/>
    </dgm:pt>
    <dgm:pt modelId="{F9B31943-A66B-4785-9FD6-527EDD327FCB}" type="pres">
      <dgm:prSet presAssocID="{A45B19C1-8F82-4F53-BA97-8578CE783D30}" presName="txLvl1" presStyleLbl="revTx" presStyleIdx="0" presStyleCnt="6"/>
      <dgm:spPr/>
      <dgm:t>
        <a:bodyPr/>
        <a:lstStyle/>
        <a:p>
          <a:endParaRPr lang="en-US"/>
        </a:p>
      </dgm:t>
    </dgm:pt>
    <dgm:pt modelId="{ACE676AE-B402-4872-94B5-40C25EF5DA36}" type="pres">
      <dgm:prSet presAssocID="{A45B19C1-8F82-4F53-BA97-8578CE783D30}" presName="lin" presStyleCnt="0"/>
      <dgm:spPr/>
    </dgm:pt>
    <dgm:pt modelId="{76976F9B-1350-4768-A2F5-7C246D3FA688}" type="pres">
      <dgm:prSet presAssocID="{0CC95058-1033-424F-A433-A1BFCB9AF974}" presName="txLvl2" presStyleLbl="revTx" presStyleIdx="1" presStyleCnt="6"/>
      <dgm:spPr/>
      <dgm:t>
        <a:bodyPr/>
        <a:lstStyle/>
        <a:p>
          <a:endParaRPr lang="en-US"/>
        </a:p>
      </dgm:t>
    </dgm:pt>
    <dgm:pt modelId="{E3205C62-E018-4772-BC3D-20CC0389344E}" type="pres">
      <dgm:prSet presAssocID="{5EEDB3F2-FECE-489D-B365-6D586F73DEF9}" presName="smCircle" presStyleLbl="vennNode1" presStyleIdx="2" presStyleCnt="6"/>
      <dgm:spPr/>
    </dgm:pt>
    <dgm:pt modelId="{F1E17C81-9C6C-4B83-BBA1-7B03017AE47F}" type="pres">
      <dgm:prSet presAssocID="{AA6B1DA6-8643-448B-8F96-6890305E8D6A}" presName="txLvl2" presStyleLbl="revTx" presStyleIdx="2" presStyleCnt="6"/>
      <dgm:spPr/>
      <dgm:t>
        <a:bodyPr/>
        <a:lstStyle/>
        <a:p>
          <a:endParaRPr lang="en-US"/>
        </a:p>
      </dgm:t>
    </dgm:pt>
    <dgm:pt modelId="{28A53B41-F4EF-46D4-892C-98566E58455D}" type="pres">
      <dgm:prSet presAssocID="{EFAC3997-1CCA-48C2-829C-75F202F46B97}" presName="smCircle" presStyleLbl="vennNode1" presStyleIdx="3" presStyleCnt="6"/>
      <dgm:spPr/>
    </dgm:pt>
    <dgm:pt modelId="{9ED64C41-DFCE-4735-8DD9-46AB3F5DE299}" type="pres">
      <dgm:prSet presAssocID="{A222D48D-14D5-4CD0-B767-51B36A88E677}" presName="txLvl2" presStyleLbl="revTx" presStyleIdx="3" presStyleCnt="6"/>
      <dgm:spPr/>
      <dgm:t>
        <a:bodyPr/>
        <a:lstStyle/>
        <a:p>
          <a:endParaRPr lang="en-US"/>
        </a:p>
      </dgm:t>
    </dgm:pt>
    <dgm:pt modelId="{DB104FE9-E1A4-486A-AA91-F378980B1A16}" type="pres">
      <dgm:prSet presAssocID="{E53438C5-F1E5-4F1B-8EB4-F80544D5CB12}" presName="smCircle" presStyleLbl="vennNode1" presStyleIdx="4" presStyleCnt="6"/>
      <dgm:spPr/>
    </dgm:pt>
    <dgm:pt modelId="{E139C945-6AD8-4773-85E1-6650381FAFF8}" type="pres">
      <dgm:prSet presAssocID="{4A68C9C2-F344-4EEE-96A9-26B2E4EE97C9}" presName="txLvl2" presStyleLbl="revTx" presStyleIdx="4" presStyleCnt="6"/>
      <dgm:spPr/>
      <dgm:t>
        <a:bodyPr/>
        <a:lstStyle/>
        <a:p>
          <a:endParaRPr lang="en-US"/>
        </a:p>
      </dgm:t>
    </dgm:pt>
    <dgm:pt modelId="{2E09C15F-C6CD-43D4-AD35-DC9B39C1F7C9}" type="pres">
      <dgm:prSet presAssocID="{3B79BF84-65E6-4030-8E2F-F8BD1612FAC1}" presName="smCircle" presStyleLbl="vennNode1" presStyleIdx="5" presStyleCnt="6"/>
      <dgm:spPr/>
    </dgm:pt>
    <dgm:pt modelId="{47933FC5-CFE2-41B5-BA5A-85060CD53AAE}" type="pres">
      <dgm:prSet presAssocID="{348DA024-C976-4F59-A851-235B89C8246C}" presName="txLvl2" presStyleLbl="revTx" presStyleIdx="5" presStyleCnt="6"/>
      <dgm:spPr/>
      <dgm:t>
        <a:bodyPr/>
        <a:lstStyle/>
        <a:p>
          <a:endParaRPr lang="en-US"/>
        </a:p>
      </dgm:t>
    </dgm:pt>
  </dgm:ptLst>
  <dgm:cxnLst>
    <dgm:cxn modelId="{7E2D5B1D-FBCF-416C-8168-38E132CF958C}" type="presOf" srcId="{348DA024-C976-4F59-A851-235B89C8246C}" destId="{47933FC5-CFE2-41B5-BA5A-85060CD53AAE}" srcOrd="0" destOrd="0" presId="urn:microsoft.com/office/officeart/2008/layout/VerticalCircleList"/>
    <dgm:cxn modelId="{81182C83-8181-4E54-A71C-3BD841452771}" type="presOf" srcId="{AA6B1DA6-8643-448B-8F96-6890305E8D6A}" destId="{F1E17C81-9C6C-4B83-BBA1-7B03017AE47F}" srcOrd="0" destOrd="0" presId="urn:microsoft.com/office/officeart/2008/layout/VerticalCircleList"/>
    <dgm:cxn modelId="{9A0E1CD3-4B91-4DE5-9F89-0F5A828026A0}" type="presOf" srcId="{0CC95058-1033-424F-A433-A1BFCB9AF974}" destId="{76976F9B-1350-4768-A2F5-7C246D3FA688}" srcOrd="0" destOrd="0" presId="urn:microsoft.com/office/officeart/2008/layout/VerticalCircleList"/>
    <dgm:cxn modelId="{F45CAB86-153D-45A7-83B4-421AB2400A92}" srcId="{A45B19C1-8F82-4F53-BA97-8578CE783D30}" destId="{348DA024-C976-4F59-A851-235B89C8246C}" srcOrd="4" destOrd="0" parTransId="{018FCA48-106D-49D2-83B3-0B25DB6CCACA}" sibTransId="{4ADA528D-1A81-47A9-A791-E7DB3E3394DC}"/>
    <dgm:cxn modelId="{3EC12CAD-1E1E-46B3-A073-1C1D93762CF2}" srcId="{A45B19C1-8F82-4F53-BA97-8578CE783D30}" destId="{AA6B1DA6-8643-448B-8F96-6890305E8D6A}" srcOrd="1" destOrd="0" parTransId="{3A52AFB2-E433-4116-9C13-E85B46991407}" sibTransId="{EFAC3997-1CCA-48C2-829C-75F202F46B97}"/>
    <dgm:cxn modelId="{41E80308-688D-4A0D-878B-29AC72CA7C28}" srcId="{4785AB11-2ED7-4424-9C51-CA77274EDE2B}" destId="{A45B19C1-8F82-4F53-BA97-8578CE783D30}" srcOrd="0" destOrd="0" parTransId="{2B9756FD-66C5-4905-9704-4BCD96FF7852}" sibTransId="{21DAEA16-93FE-40F9-A42A-DD3E988457D7}"/>
    <dgm:cxn modelId="{1750D668-46FB-4422-B59A-2F6F937B9E39}" srcId="{A45B19C1-8F82-4F53-BA97-8578CE783D30}" destId="{0CC95058-1033-424F-A433-A1BFCB9AF974}" srcOrd="0" destOrd="0" parTransId="{F715DD47-B138-4906-BD69-0D6D4C207D0F}" sibTransId="{5EEDB3F2-FECE-489D-B365-6D586F73DEF9}"/>
    <dgm:cxn modelId="{B5DD3DF5-7E2A-43C5-B14D-681823F5D731}" srcId="{A45B19C1-8F82-4F53-BA97-8578CE783D30}" destId="{A222D48D-14D5-4CD0-B767-51B36A88E677}" srcOrd="2" destOrd="0" parTransId="{20412DE4-D7FB-4A11-8953-0D748CCBA166}" sibTransId="{E53438C5-F1E5-4F1B-8EB4-F80544D5CB12}"/>
    <dgm:cxn modelId="{7DD041CB-D7CB-4575-9C6C-B262DDE42DB8}" srcId="{A45B19C1-8F82-4F53-BA97-8578CE783D30}" destId="{4A68C9C2-F344-4EEE-96A9-26B2E4EE97C9}" srcOrd="3" destOrd="0" parTransId="{0E1CFD1F-620B-46F2-91CC-E7611608366A}" sibTransId="{3B79BF84-65E6-4030-8E2F-F8BD1612FAC1}"/>
    <dgm:cxn modelId="{5B73C330-882A-4BAD-B5DB-90B651F22FBA}" type="presOf" srcId="{4A68C9C2-F344-4EEE-96A9-26B2E4EE97C9}" destId="{E139C945-6AD8-4773-85E1-6650381FAFF8}" srcOrd="0" destOrd="0" presId="urn:microsoft.com/office/officeart/2008/layout/VerticalCircleList"/>
    <dgm:cxn modelId="{E7976CCF-C96A-4A0D-A3B9-A9EDCEAAAF1D}" type="presOf" srcId="{4785AB11-2ED7-4424-9C51-CA77274EDE2B}" destId="{7357CD37-08B1-4BC9-BBE3-86CBA8D111AB}" srcOrd="0" destOrd="0" presId="urn:microsoft.com/office/officeart/2008/layout/VerticalCircleList"/>
    <dgm:cxn modelId="{CCD2D304-54F7-4B4B-8CFF-C8E663B09356}" type="presOf" srcId="{A222D48D-14D5-4CD0-B767-51B36A88E677}" destId="{9ED64C41-DFCE-4735-8DD9-46AB3F5DE299}" srcOrd="0" destOrd="0" presId="urn:microsoft.com/office/officeart/2008/layout/VerticalCircleList"/>
    <dgm:cxn modelId="{A2A97929-51CE-41E0-A01A-093EF45D5AC1}" type="presOf" srcId="{A45B19C1-8F82-4F53-BA97-8578CE783D30}" destId="{F9B31943-A66B-4785-9FD6-527EDD327FCB}" srcOrd="0" destOrd="0" presId="urn:microsoft.com/office/officeart/2008/layout/VerticalCircleList"/>
    <dgm:cxn modelId="{A1D5C968-5CB4-4314-9AF5-B44DEE5A8BD4}" type="presParOf" srcId="{7357CD37-08B1-4BC9-BBE3-86CBA8D111AB}" destId="{CCAA6965-E150-49D8-A416-C828F9C11327}" srcOrd="0" destOrd="0" presId="urn:microsoft.com/office/officeart/2008/layout/VerticalCircleList"/>
    <dgm:cxn modelId="{6B3B21DD-8156-4F60-85F1-12DD41B60B8A}" type="presParOf" srcId="{CCAA6965-E150-49D8-A416-C828F9C11327}" destId="{11A7DC13-CBBC-4728-BAEF-AF865D4D493A}" srcOrd="0" destOrd="0" presId="urn:microsoft.com/office/officeart/2008/layout/VerticalCircleList"/>
    <dgm:cxn modelId="{4587DA4B-39BA-4035-AC65-49A28136EA4E}" type="presParOf" srcId="{CCAA6965-E150-49D8-A416-C828F9C11327}" destId="{B8A3CCF7-A890-493E-8BD3-5190A46EA372}" srcOrd="1" destOrd="0" presId="urn:microsoft.com/office/officeart/2008/layout/VerticalCircleList"/>
    <dgm:cxn modelId="{541EB8C9-A471-4A78-9CF8-CE8892CC49B7}" type="presParOf" srcId="{CCAA6965-E150-49D8-A416-C828F9C11327}" destId="{F9B31943-A66B-4785-9FD6-527EDD327FCB}" srcOrd="2" destOrd="0" presId="urn:microsoft.com/office/officeart/2008/layout/VerticalCircleList"/>
    <dgm:cxn modelId="{0A028BBD-35FF-489F-9CFB-898AA2AB2733}" type="presParOf" srcId="{CCAA6965-E150-49D8-A416-C828F9C11327}" destId="{ACE676AE-B402-4872-94B5-40C25EF5DA36}" srcOrd="3" destOrd="0" presId="urn:microsoft.com/office/officeart/2008/layout/VerticalCircleList"/>
    <dgm:cxn modelId="{7392AC4A-675D-48D8-BD28-8A0694716182}" type="presParOf" srcId="{ACE676AE-B402-4872-94B5-40C25EF5DA36}" destId="{76976F9B-1350-4768-A2F5-7C246D3FA688}" srcOrd="0" destOrd="0" presId="urn:microsoft.com/office/officeart/2008/layout/VerticalCircleList"/>
    <dgm:cxn modelId="{D210A410-7B7F-4005-82AA-DD168417D4C1}" type="presParOf" srcId="{ACE676AE-B402-4872-94B5-40C25EF5DA36}" destId="{E3205C62-E018-4772-BC3D-20CC0389344E}" srcOrd="1" destOrd="0" presId="urn:microsoft.com/office/officeart/2008/layout/VerticalCircleList"/>
    <dgm:cxn modelId="{60C546ED-E5D3-4361-A5CA-CE5211CD5C70}" type="presParOf" srcId="{ACE676AE-B402-4872-94B5-40C25EF5DA36}" destId="{F1E17C81-9C6C-4B83-BBA1-7B03017AE47F}" srcOrd="2" destOrd="0" presId="urn:microsoft.com/office/officeart/2008/layout/VerticalCircleList"/>
    <dgm:cxn modelId="{63D647D8-3286-42D2-AECE-2A69664C3F8A}" type="presParOf" srcId="{ACE676AE-B402-4872-94B5-40C25EF5DA36}" destId="{28A53B41-F4EF-46D4-892C-98566E58455D}" srcOrd="3" destOrd="0" presId="urn:microsoft.com/office/officeart/2008/layout/VerticalCircleList"/>
    <dgm:cxn modelId="{5F521FCE-8A54-4D49-8DD1-D6B4E084D68F}" type="presParOf" srcId="{ACE676AE-B402-4872-94B5-40C25EF5DA36}" destId="{9ED64C41-DFCE-4735-8DD9-46AB3F5DE299}" srcOrd="4" destOrd="0" presId="urn:microsoft.com/office/officeart/2008/layout/VerticalCircleList"/>
    <dgm:cxn modelId="{260A1BAE-EB6B-421F-B438-5DBDD7C54284}" type="presParOf" srcId="{ACE676AE-B402-4872-94B5-40C25EF5DA36}" destId="{DB104FE9-E1A4-486A-AA91-F378980B1A16}" srcOrd="5" destOrd="0" presId="urn:microsoft.com/office/officeart/2008/layout/VerticalCircleList"/>
    <dgm:cxn modelId="{2D6D8B49-C676-4A2D-8F1C-B2C9CBCC5DF5}" type="presParOf" srcId="{ACE676AE-B402-4872-94B5-40C25EF5DA36}" destId="{E139C945-6AD8-4773-85E1-6650381FAFF8}" srcOrd="6" destOrd="0" presId="urn:microsoft.com/office/officeart/2008/layout/VerticalCircleList"/>
    <dgm:cxn modelId="{8B0A1DCD-0A92-4718-B0D3-EC6672803EFA}" type="presParOf" srcId="{ACE676AE-B402-4872-94B5-40C25EF5DA36}" destId="{2E09C15F-C6CD-43D4-AD35-DC9B39C1F7C9}" srcOrd="7" destOrd="0" presId="urn:microsoft.com/office/officeart/2008/layout/VerticalCircleList"/>
    <dgm:cxn modelId="{CF6529AF-B5E9-4BD8-95EF-87605139FE7E}" type="presParOf" srcId="{ACE676AE-B402-4872-94B5-40C25EF5DA36}" destId="{47933FC5-CFE2-41B5-BA5A-85060CD53AAE}" srcOrd="8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90AB73-AAF8-423D-8327-9BBEF511B488}" type="doc">
      <dgm:prSet loTypeId="urn:microsoft.com/office/officeart/2008/layout/VerticalCircle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45877B-E756-4E9A-B1AC-D28127930553}">
      <dgm:prSet/>
      <dgm:spPr/>
      <dgm:t>
        <a:bodyPr/>
        <a:lstStyle/>
        <a:p>
          <a:pPr rtl="0"/>
          <a:r>
            <a:rPr lang="en-US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Options Criteria (QOC)</a:t>
          </a:r>
          <a:endParaRPr lang="en-US" dirty="0">
            <a:solidFill>
              <a:schemeClr val="accent6">
                <a:lumMod val="60000"/>
                <a:lumOff val="40000"/>
              </a:schemeClr>
            </a:solidFill>
          </a:endParaRPr>
        </a:p>
      </dgm:t>
    </dgm:pt>
    <dgm:pt modelId="{EF268DB6-89EE-4FF2-8FA1-732F2E9FDDAF}" type="parTrans" cxnId="{814716DF-5195-4939-B1C7-EF8641D455DA}">
      <dgm:prSet/>
      <dgm:spPr/>
      <dgm:t>
        <a:bodyPr/>
        <a:lstStyle/>
        <a:p>
          <a:endParaRPr lang="en-US"/>
        </a:p>
      </dgm:t>
    </dgm:pt>
    <dgm:pt modelId="{122EC5E5-7315-4E86-BD53-62CE641A127F}" type="sibTrans" cxnId="{814716DF-5195-4939-B1C7-EF8641D455DA}">
      <dgm:prSet/>
      <dgm:spPr/>
      <dgm:t>
        <a:bodyPr/>
        <a:lstStyle/>
        <a:p>
          <a:endParaRPr lang="en-US"/>
        </a:p>
      </dgm:t>
    </dgm:pt>
    <dgm:pt modelId="{4CA84184-C0DA-4D0A-934D-5552EA43FF4C}">
      <dgm:prSet/>
      <dgm:spPr/>
      <dgm:t>
        <a:bodyPr/>
        <a:lstStyle/>
        <a:p>
          <a:pPr rtl="0"/>
          <a:r>
            <a:rPr 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21F20BA5-A0E0-4639-B042-C3A56699ECC6}" type="parTrans" cxnId="{5E095ECE-B97D-4024-AFCE-0E93F5472796}">
      <dgm:prSet/>
      <dgm:spPr/>
      <dgm:t>
        <a:bodyPr/>
        <a:lstStyle/>
        <a:p>
          <a:endParaRPr lang="en-US"/>
        </a:p>
      </dgm:t>
    </dgm:pt>
    <dgm:pt modelId="{52922BB5-9798-47FF-8E77-5A2266C3298B}" type="sibTrans" cxnId="{5E095ECE-B97D-4024-AFCE-0E93F5472796}">
      <dgm:prSet/>
      <dgm:spPr/>
      <dgm:t>
        <a:bodyPr/>
        <a:lstStyle/>
        <a:p>
          <a:endParaRPr lang="en-US"/>
        </a:p>
      </dgm:t>
    </dgm:pt>
    <dgm:pt modelId="{C8A00CB8-7BC2-442F-8976-5128198B507A}">
      <dgm:prSet/>
      <dgm:spPr/>
      <dgm:t>
        <a:bodyPr/>
        <a:lstStyle/>
        <a:p>
          <a:pPr rtl="0"/>
          <a:r>
            <a:rPr lang="en-US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Analysis</a:t>
          </a:r>
          <a:endParaRPr lang="en-US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D630ECFF-60DD-4CFD-91F9-48069AB94F31}" type="parTrans" cxnId="{A82F4810-14BF-4D3F-A795-65A322CCA5DB}">
      <dgm:prSet/>
      <dgm:spPr/>
      <dgm:t>
        <a:bodyPr/>
        <a:lstStyle/>
        <a:p>
          <a:endParaRPr lang="en-US"/>
        </a:p>
      </dgm:t>
    </dgm:pt>
    <dgm:pt modelId="{8CC49761-8569-493E-AAAA-7DFFCEDB131C}" type="sibTrans" cxnId="{A82F4810-14BF-4D3F-A795-65A322CCA5DB}">
      <dgm:prSet/>
      <dgm:spPr/>
      <dgm:t>
        <a:bodyPr/>
        <a:lstStyle/>
        <a:p>
          <a:endParaRPr lang="en-US"/>
        </a:p>
      </dgm:t>
    </dgm:pt>
    <dgm:pt modelId="{06C47D10-0B8B-4D83-ABA6-4B368747A4CB}" type="pres">
      <dgm:prSet presAssocID="{CC90AB73-AAF8-423D-8327-9BBEF511B488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E9C3101A-8717-49DF-8F84-99A23A5E672B}" type="pres">
      <dgm:prSet presAssocID="{9645877B-E756-4E9A-B1AC-D28127930553}" presName="noChildren" presStyleCnt="0"/>
      <dgm:spPr/>
    </dgm:pt>
    <dgm:pt modelId="{1258640D-A033-428D-B53A-3CAC26304500}" type="pres">
      <dgm:prSet presAssocID="{9645877B-E756-4E9A-B1AC-D28127930553}" presName="gap" presStyleCnt="0"/>
      <dgm:spPr/>
    </dgm:pt>
    <dgm:pt modelId="{1195AA31-C476-4930-9868-6B93A22316BC}" type="pres">
      <dgm:prSet presAssocID="{9645877B-E756-4E9A-B1AC-D28127930553}" presName="medCircle2" presStyleLbl="vennNode1" presStyleIdx="0" presStyleCnt="3" custLinFactNeighborX="-52090"/>
      <dgm:spPr/>
    </dgm:pt>
    <dgm:pt modelId="{60FBD67D-E693-4AF4-A5C6-1519EF3F40F8}" type="pres">
      <dgm:prSet presAssocID="{9645877B-E756-4E9A-B1AC-D28127930553}" presName="txLvlOnly1" presStyleLbl="revTx" presStyleIdx="0" presStyleCnt="3"/>
      <dgm:spPr/>
      <dgm:t>
        <a:bodyPr/>
        <a:lstStyle/>
        <a:p>
          <a:endParaRPr lang="en-US"/>
        </a:p>
      </dgm:t>
    </dgm:pt>
    <dgm:pt modelId="{51D59F1B-0481-4A67-BF8F-681A91AA8847}" type="pres">
      <dgm:prSet presAssocID="{4CA84184-C0DA-4D0A-934D-5552EA43FF4C}" presName="noChildren" presStyleCnt="0"/>
      <dgm:spPr/>
    </dgm:pt>
    <dgm:pt modelId="{8A14E198-0E70-4438-A976-D00FC386A076}" type="pres">
      <dgm:prSet presAssocID="{4CA84184-C0DA-4D0A-934D-5552EA43FF4C}" presName="gap" presStyleCnt="0"/>
      <dgm:spPr/>
    </dgm:pt>
    <dgm:pt modelId="{23FE9317-37DA-4B9A-8143-04EFA9D330A6}" type="pres">
      <dgm:prSet presAssocID="{4CA84184-C0DA-4D0A-934D-5552EA43FF4C}" presName="medCircle2" presStyleLbl="vennNode1" presStyleIdx="1" presStyleCnt="3" custLinFactNeighborX="-52090"/>
      <dgm:spPr/>
    </dgm:pt>
    <dgm:pt modelId="{6B84BB61-DA25-4EAC-99F1-9E59470A9E10}" type="pres">
      <dgm:prSet presAssocID="{4CA84184-C0DA-4D0A-934D-5552EA43FF4C}" presName="txLvlOnly1" presStyleLbl="revTx" presStyleIdx="1" presStyleCnt="3"/>
      <dgm:spPr/>
      <dgm:t>
        <a:bodyPr/>
        <a:lstStyle/>
        <a:p>
          <a:endParaRPr lang="en-US"/>
        </a:p>
      </dgm:t>
    </dgm:pt>
    <dgm:pt modelId="{14D9CBB7-CFE7-4991-AD1A-536BF5824E5E}" type="pres">
      <dgm:prSet presAssocID="{C8A00CB8-7BC2-442F-8976-5128198B507A}" presName="noChildren" presStyleCnt="0"/>
      <dgm:spPr/>
    </dgm:pt>
    <dgm:pt modelId="{15710D9F-24D1-4288-B9C0-E02464454434}" type="pres">
      <dgm:prSet presAssocID="{C8A00CB8-7BC2-442F-8976-5128198B507A}" presName="gap" presStyleCnt="0"/>
      <dgm:spPr/>
    </dgm:pt>
    <dgm:pt modelId="{A82A11A4-2835-47EE-BB95-A21D96D2830B}" type="pres">
      <dgm:prSet presAssocID="{C8A00CB8-7BC2-442F-8976-5128198B507A}" presName="medCircle2" presStyleLbl="vennNode1" presStyleIdx="2" presStyleCnt="3" custLinFactNeighborX="-52090"/>
      <dgm:spPr/>
    </dgm:pt>
    <dgm:pt modelId="{1EE27713-3BE0-476C-AC7F-716B25A724FA}" type="pres">
      <dgm:prSet presAssocID="{C8A00CB8-7BC2-442F-8976-5128198B507A}" presName="txLvlOnly1" presStyleLbl="revTx" presStyleIdx="2" presStyleCnt="3"/>
      <dgm:spPr/>
      <dgm:t>
        <a:bodyPr/>
        <a:lstStyle/>
        <a:p>
          <a:endParaRPr lang="en-US"/>
        </a:p>
      </dgm:t>
    </dgm:pt>
  </dgm:ptLst>
  <dgm:cxnLst>
    <dgm:cxn modelId="{A82F4810-14BF-4D3F-A795-65A322CCA5DB}" srcId="{CC90AB73-AAF8-423D-8327-9BBEF511B488}" destId="{C8A00CB8-7BC2-442F-8976-5128198B507A}" srcOrd="2" destOrd="0" parTransId="{D630ECFF-60DD-4CFD-91F9-48069AB94F31}" sibTransId="{8CC49761-8569-493E-AAAA-7DFFCEDB131C}"/>
    <dgm:cxn modelId="{750C51A5-579E-4CAF-BC9C-17F0A2555B7F}" type="presOf" srcId="{CC90AB73-AAF8-423D-8327-9BBEF511B488}" destId="{06C47D10-0B8B-4D83-ABA6-4B368747A4CB}" srcOrd="0" destOrd="0" presId="urn:microsoft.com/office/officeart/2008/layout/VerticalCircleList"/>
    <dgm:cxn modelId="{EC4BEA6A-114B-476D-9D70-000B445E28F8}" type="presOf" srcId="{9645877B-E756-4E9A-B1AC-D28127930553}" destId="{60FBD67D-E693-4AF4-A5C6-1519EF3F40F8}" srcOrd="0" destOrd="0" presId="urn:microsoft.com/office/officeart/2008/layout/VerticalCircleList"/>
    <dgm:cxn modelId="{814716DF-5195-4939-B1C7-EF8641D455DA}" srcId="{CC90AB73-AAF8-423D-8327-9BBEF511B488}" destId="{9645877B-E756-4E9A-B1AC-D28127930553}" srcOrd="0" destOrd="0" parTransId="{EF268DB6-89EE-4FF2-8FA1-732F2E9FDDAF}" sibTransId="{122EC5E5-7315-4E86-BD53-62CE641A127F}"/>
    <dgm:cxn modelId="{5E095ECE-B97D-4024-AFCE-0E93F5472796}" srcId="{CC90AB73-AAF8-423D-8327-9BBEF511B488}" destId="{4CA84184-C0DA-4D0A-934D-5552EA43FF4C}" srcOrd="1" destOrd="0" parTransId="{21F20BA5-A0E0-4639-B042-C3A56699ECC6}" sibTransId="{52922BB5-9798-47FF-8E77-5A2266C3298B}"/>
    <dgm:cxn modelId="{56514742-C571-4BF2-A39F-FCAD8F7AC6F8}" type="presOf" srcId="{4CA84184-C0DA-4D0A-934D-5552EA43FF4C}" destId="{6B84BB61-DA25-4EAC-99F1-9E59470A9E10}" srcOrd="0" destOrd="0" presId="urn:microsoft.com/office/officeart/2008/layout/VerticalCircleList"/>
    <dgm:cxn modelId="{15279707-12AF-45AA-9085-7F656DBC3A52}" type="presOf" srcId="{C8A00CB8-7BC2-442F-8976-5128198B507A}" destId="{1EE27713-3BE0-476C-AC7F-716B25A724FA}" srcOrd="0" destOrd="0" presId="urn:microsoft.com/office/officeart/2008/layout/VerticalCircleList"/>
    <dgm:cxn modelId="{4A41EB35-2DB8-4C52-BD2F-968E66D3F89C}" type="presParOf" srcId="{06C47D10-0B8B-4D83-ABA6-4B368747A4CB}" destId="{E9C3101A-8717-49DF-8F84-99A23A5E672B}" srcOrd="0" destOrd="0" presId="urn:microsoft.com/office/officeart/2008/layout/VerticalCircleList"/>
    <dgm:cxn modelId="{A2BEA5A2-5C8A-4289-9B8F-94A18B552636}" type="presParOf" srcId="{E9C3101A-8717-49DF-8F84-99A23A5E672B}" destId="{1258640D-A033-428D-B53A-3CAC26304500}" srcOrd="0" destOrd="0" presId="urn:microsoft.com/office/officeart/2008/layout/VerticalCircleList"/>
    <dgm:cxn modelId="{5E9895C0-B8B4-4A73-AD5D-EE65A08251FD}" type="presParOf" srcId="{E9C3101A-8717-49DF-8F84-99A23A5E672B}" destId="{1195AA31-C476-4930-9868-6B93A22316BC}" srcOrd="1" destOrd="0" presId="urn:microsoft.com/office/officeart/2008/layout/VerticalCircleList"/>
    <dgm:cxn modelId="{3B764406-76B5-4F72-B1A0-EA10191242D2}" type="presParOf" srcId="{E9C3101A-8717-49DF-8F84-99A23A5E672B}" destId="{60FBD67D-E693-4AF4-A5C6-1519EF3F40F8}" srcOrd="2" destOrd="0" presId="urn:microsoft.com/office/officeart/2008/layout/VerticalCircleList"/>
    <dgm:cxn modelId="{FE985C7A-DD78-4B39-AF36-A5BD19DAF1C0}" type="presParOf" srcId="{06C47D10-0B8B-4D83-ABA6-4B368747A4CB}" destId="{51D59F1B-0481-4A67-BF8F-681A91AA8847}" srcOrd="1" destOrd="0" presId="urn:microsoft.com/office/officeart/2008/layout/VerticalCircleList"/>
    <dgm:cxn modelId="{D314B55B-A8BF-4343-8EA4-92187BD8784C}" type="presParOf" srcId="{51D59F1B-0481-4A67-BF8F-681A91AA8847}" destId="{8A14E198-0E70-4438-A976-D00FC386A076}" srcOrd="0" destOrd="0" presId="urn:microsoft.com/office/officeart/2008/layout/VerticalCircleList"/>
    <dgm:cxn modelId="{34401B7A-BF4A-4B67-884F-0B1A7CE124BA}" type="presParOf" srcId="{51D59F1B-0481-4A67-BF8F-681A91AA8847}" destId="{23FE9317-37DA-4B9A-8143-04EFA9D330A6}" srcOrd="1" destOrd="0" presId="urn:microsoft.com/office/officeart/2008/layout/VerticalCircleList"/>
    <dgm:cxn modelId="{2CDB6EB7-A8F2-468D-8612-823EA453405E}" type="presParOf" srcId="{51D59F1B-0481-4A67-BF8F-681A91AA8847}" destId="{6B84BB61-DA25-4EAC-99F1-9E59470A9E10}" srcOrd="2" destOrd="0" presId="urn:microsoft.com/office/officeart/2008/layout/VerticalCircleList"/>
    <dgm:cxn modelId="{51108487-3608-4585-97B2-67B867CDFD9E}" type="presParOf" srcId="{06C47D10-0B8B-4D83-ABA6-4B368747A4CB}" destId="{14D9CBB7-CFE7-4991-AD1A-536BF5824E5E}" srcOrd="2" destOrd="0" presId="urn:microsoft.com/office/officeart/2008/layout/VerticalCircleList"/>
    <dgm:cxn modelId="{73298725-EE60-4256-9119-8CFCD36F66D3}" type="presParOf" srcId="{14D9CBB7-CFE7-4991-AD1A-536BF5824E5E}" destId="{15710D9F-24D1-4288-B9C0-E02464454434}" srcOrd="0" destOrd="0" presId="urn:microsoft.com/office/officeart/2008/layout/VerticalCircleList"/>
    <dgm:cxn modelId="{8A3A416E-D488-4945-83C0-7CFD21BA3525}" type="presParOf" srcId="{14D9CBB7-CFE7-4991-AD1A-536BF5824E5E}" destId="{A82A11A4-2835-47EE-BB95-A21D96D2830B}" srcOrd="1" destOrd="0" presId="urn:microsoft.com/office/officeart/2008/layout/VerticalCircleList"/>
    <dgm:cxn modelId="{DAF4B1FF-A288-4D87-BD26-AB2B6CB9C2BE}" type="presParOf" srcId="{14D9CBB7-CFE7-4991-AD1A-536BF5824E5E}" destId="{1EE27713-3BE0-476C-AC7F-716B25A724FA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7DC13-CBBC-4728-BAEF-AF865D4D493A}">
      <dsp:nvSpPr>
        <dsp:cNvPr id="0" name=""/>
        <dsp:cNvSpPr/>
      </dsp:nvSpPr>
      <dsp:spPr>
        <a:xfrm>
          <a:off x="1260574" y="3242"/>
          <a:ext cx="5327514" cy="532751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8A3CCF7-A890-493E-8BD3-5190A46EA372}">
      <dsp:nvSpPr>
        <dsp:cNvPr id="0" name=""/>
        <dsp:cNvSpPr/>
      </dsp:nvSpPr>
      <dsp:spPr>
        <a:xfrm>
          <a:off x="1512590" y="226998"/>
          <a:ext cx="958952" cy="958952"/>
        </a:xfrm>
        <a:prstGeom prst="ellipse">
          <a:avLst/>
        </a:prstGeom>
        <a:solidFill>
          <a:schemeClr val="accent3">
            <a:alpha val="50000"/>
            <a:hueOff val="2853927"/>
            <a:satOff val="-6168"/>
            <a:lumOff val="-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B31943-A66B-4785-9FD6-527EDD327FCB}">
      <dsp:nvSpPr>
        <dsp:cNvPr id="0" name=""/>
        <dsp:cNvSpPr/>
      </dsp:nvSpPr>
      <dsp:spPr>
        <a:xfrm>
          <a:off x="1992067" y="226998"/>
          <a:ext cx="5129358" cy="95895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7150" rIns="0" bIns="571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</a:t>
          </a:r>
          <a:endParaRPr lang="en-US" sz="4500" kern="1200" dirty="0"/>
        </a:p>
      </dsp:txBody>
      <dsp:txXfrm>
        <a:off x="1992067" y="226998"/>
        <a:ext cx="5129358" cy="958952"/>
      </dsp:txXfrm>
    </dsp:sp>
    <dsp:sp modelId="{76976F9B-1350-4768-A2F5-7C246D3FA688}">
      <dsp:nvSpPr>
        <dsp:cNvPr id="0" name=""/>
        <dsp:cNvSpPr/>
      </dsp:nvSpPr>
      <dsp:spPr>
        <a:xfrm>
          <a:off x="1992067" y="1185951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1. Inversion</a:t>
          </a:r>
          <a:endParaRPr lang="en-US" sz="35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992067" y="1185951"/>
        <a:ext cx="5129358" cy="582886"/>
      </dsp:txXfrm>
    </dsp:sp>
    <dsp:sp modelId="{E3205C62-E018-4772-BC3D-20CC0389344E}">
      <dsp:nvSpPr>
        <dsp:cNvPr id="0" name=""/>
        <dsp:cNvSpPr/>
      </dsp:nvSpPr>
      <dsp:spPr>
        <a:xfrm>
          <a:off x="1992067" y="1768837"/>
          <a:ext cx="176203" cy="176203"/>
        </a:xfrm>
        <a:prstGeom prst="ellipse">
          <a:avLst/>
        </a:prstGeom>
        <a:solidFill>
          <a:schemeClr val="accent3">
            <a:alpha val="50000"/>
            <a:hueOff val="5707853"/>
            <a:satOff val="-12337"/>
            <a:lumOff val="-39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E17C81-9C6C-4B83-BBA1-7B03017AE47F}">
      <dsp:nvSpPr>
        <dsp:cNvPr id="0" name=""/>
        <dsp:cNvSpPr/>
      </dsp:nvSpPr>
      <dsp:spPr>
        <a:xfrm>
          <a:off x="1992067" y="1945040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2. Morphological Analysis</a:t>
          </a:r>
          <a:endParaRPr lang="en-US" sz="3500" kern="1200" dirty="0">
            <a:solidFill>
              <a:schemeClr val="accent1">
                <a:lumMod val="60000"/>
                <a:lumOff val="40000"/>
              </a:schemeClr>
            </a:solidFill>
          </a:endParaRPr>
        </a:p>
      </dsp:txBody>
      <dsp:txXfrm>
        <a:off x="1992067" y="1945040"/>
        <a:ext cx="5129358" cy="582886"/>
      </dsp:txXfrm>
    </dsp:sp>
    <dsp:sp modelId="{28A53B41-F4EF-46D4-892C-98566E58455D}">
      <dsp:nvSpPr>
        <dsp:cNvPr id="0" name=""/>
        <dsp:cNvSpPr/>
      </dsp:nvSpPr>
      <dsp:spPr>
        <a:xfrm>
          <a:off x="1992067" y="2527926"/>
          <a:ext cx="176203" cy="176203"/>
        </a:xfrm>
        <a:prstGeom prst="ellipse">
          <a:avLst/>
        </a:prstGeom>
        <a:solidFill>
          <a:schemeClr val="accent3">
            <a:alpha val="50000"/>
            <a:hueOff val="8561780"/>
            <a:satOff val="-18505"/>
            <a:lumOff val="-58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ED64C41-DFCE-4735-8DD9-46AB3F5DE299}">
      <dsp:nvSpPr>
        <dsp:cNvPr id="0" name=""/>
        <dsp:cNvSpPr/>
      </dsp:nvSpPr>
      <dsp:spPr>
        <a:xfrm>
          <a:off x="1992067" y="270412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bg2">
                  <a:lumMod val="50000"/>
                  <a:lumOff val="50000"/>
                </a:schemeClr>
              </a:solidFill>
            </a:rPr>
            <a:t>3. Analogy</a:t>
          </a:r>
          <a:endParaRPr lang="en-US" sz="3500" kern="1200" dirty="0">
            <a:solidFill>
              <a:schemeClr val="bg2">
                <a:lumMod val="50000"/>
                <a:lumOff val="50000"/>
              </a:schemeClr>
            </a:solidFill>
          </a:endParaRPr>
        </a:p>
      </dsp:txBody>
      <dsp:txXfrm>
        <a:off x="1992067" y="2704129"/>
        <a:ext cx="5129358" cy="582886"/>
      </dsp:txXfrm>
    </dsp:sp>
    <dsp:sp modelId="{DB104FE9-E1A4-486A-AA91-F378980B1A16}">
      <dsp:nvSpPr>
        <dsp:cNvPr id="0" name=""/>
        <dsp:cNvSpPr/>
      </dsp:nvSpPr>
      <dsp:spPr>
        <a:xfrm>
          <a:off x="1992067" y="3287016"/>
          <a:ext cx="176203" cy="176203"/>
        </a:xfrm>
        <a:prstGeom prst="ellipse">
          <a:avLst/>
        </a:prstGeom>
        <a:solidFill>
          <a:schemeClr val="accent3">
            <a:alpha val="50000"/>
            <a:hueOff val="11415707"/>
            <a:satOff val="-24674"/>
            <a:lumOff val="-78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139C945-6AD8-4773-85E1-6650381FAFF8}">
      <dsp:nvSpPr>
        <dsp:cNvPr id="0" name=""/>
        <dsp:cNvSpPr/>
      </dsp:nvSpPr>
      <dsp:spPr>
        <a:xfrm>
          <a:off x="1992067" y="3463219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4. Brainstorming</a:t>
          </a:r>
          <a:endParaRPr lang="en-US" sz="35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992067" y="3463219"/>
        <a:ext cx="5129358" cy="582886"/>
      </dsp:txXfrm>
    </dsp:sp>
    <dsp:sp modelId="{2E09C15F-C6CD-43D4-AD35-DC9B39C1F7C9}">
      <dsp:nvSpPr>
        <dsp:cNvPr id="0" name=""/>
        <dsp:cNvSpPr/>
      </dsp:nvSpPr>
      <dsp:spPr>
        <a:xfrm>
          <a:off x="1992067" y="4046105"/>
          <a:ext cx="176203" cy="176203"/>
        </a:xfrm>
        <a:prstGeom prst="ellipse">
          <a:avLst/>
        </a:prstGeom>
        <a:solidFill>
          <a:schemeClr val="accent3">
            <a:alpha val="50000"/>
            <a:hueOff val="14269633"/>
            <a:satOff val="-30842"/>
            <a:lumOff val="-9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7933FC5-CFE2-41B5-BA5A-85060CD53AAE}">
      <dsp:nvSpPr>
        <dsp:cNvPr id="0" name=""/>
        <dsp:cNvSpPr/>
      </dsp:nvSpPr>
      <dsp:spPr>
        <a:xfrm>
          <a:off x="1992067" y="4222308"/>
          <a:ext cx="5129358" cy="58288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4450" rIns="0" bIns="444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solidFill>
                <a:srgbClr val="FFFF00"/>
              </a:solidFill>
            </a:rPr>
            <a:t>Many others</a:t>
          </a:r>
          <a:endParaRPr lang="en-US" sz="3500" kern="1200" dirty="0">
            <a:solidFill>
              <a:srgbClr val="FFFF00"/>
            </a:solidFill>
          </a:endParaRPr>
        </a:p>
      </dsp:txBody>
      <dsp:txXfrm>
        <a:off x="1992067" y="4222308"/>
        <a:ext cx="5129358" cy="582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AA31-C476-4930-9868-6B93A22316BC}">
      <dsp:nvSpPr>
        <dsp:cNvPr id="0" name=""/>
        <dsp:cNvSpPr/>
      </dsp:nvSpPr>
      <dsp:spPr>
        <a:xfrm>
          <a:off x="152400" y="830"/>
          <a:ext cx="967623" cy="96762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FBD67D-E693-4AF4-A5C6-1519EF3F40F8}">
      <dsp:nvSpPr>
        <dsp:cNvPr id="0" name=""/>
        <dsp:cNvSpPr/>
      </dsp:nvSpPr>
      <dsp:spPr>
        <a:xfrm>
          <a:off x="1140246" y="830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1. Questions Options Criteria (QOC)</a:t>
          </a:r>
          <a:endParaRPr lang="en-US" sz="3100" kern="1200" dirty="0">
            <a:solidFill>
              <a:schemeClr val="accent6">
                <a:lumMod val="60000"/>
                <a:lumOff val="40000"/>
              </a:schemeClr>
            </a:solidFill>
          </a:endParaRPr>
        </a:p>
      </dsp:txBody>
      <dsp:txXfrm>
        <a:off x="1140246" y="830"/>
        <a:ext cx="5162624" cy="967623"/>
      </dsp:txXfrm>
    </dsp:sp>
    <dsp:sp modelId="{23FE9317-37DA-4B9A-8143-04EFA9D330A6}">
      <dsp:nvSpPr>
        <dsp:cNvPr id="0" name=""/>
        <dsp:cNvSpPr/>
      </dsp:nvSpPr>
      <dsp:spPr>
        <a:xfrm>
          <a:off x="152400" y="968453"/>
          <a:ext cx="967623" cy="967623"/>
        </a:xfrm>
        <a:prstGeom prst="ellipse">
          <a:avLst/>
        </a:prstGeom>
        <a:solidFill>
          <a:schemeClr val="accent4">
            <a:alpha val="50000"/>
            <a:hueOff val="-7775369"/>
            <a:satOff val="13906"/>
            <a:lumOff val="3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B84BB61-DA25-4EAC-99F1-9E59470A9E10}">
      <dsp:nvSpPr>
        <dsp:cNvPr id="0" name=""/>
        <dsp:cNvSpPr/>
      </dsp:nvSpPr>
      <dsp:spPr>
        <a:xfrm>
          <a:off x="1140246" y="968453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2. Voting</a:t>
          </a:r>
          <a:endParaRPr lang="en-US" sz="31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140246" y="968453"/>
        <a:ext cx="5162624" cy="967623"/>
      </dsp:txXfrm>
    </dsp:sp>
    <dsp:sp modelId="{A82A11A4-2835-47EE-BB95-A21D96D2830B}">
      <dsp:nvSpPr>
        <dsp:cNvPr id="0" name=""/>
        <dsp:cNvSpPr/>
      </dsp:nvSpPr>
      <dsp:spPr>
        <a:xfrm>
          <a:off x="152400" y="1936076"/>
          <a:ext cx="967623" cy="967623"/>
        </a:xfrm>
        <a:prstGeom prst="ellipse">
          <a:avLst/>
        </a:prstGeom>
        <a:solidFill>
          <a:schemeClr val="accent4">
            <a:alpha val="50000"/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EE27713-3BE0-476C-AC7F-716B25A724FA}">
      <dsp:nvSpPr>
        <dsp:cNvPr id="0" name=""/>
        <dsp:cNvSpPr/>
      </dsp:nvSpPr>
      <dsp:spPr>
        <a:xfrm>
          <a:off x="1140246" y="1936076"/>
          <a:ext cx="5162624" cy="96762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9370" rIns="0" bIns="3937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3. SWOT Analysis</a:t>
          </a:r>
          <a:endParaRPr lang="en-US" sz="3100" kern="1200" dirty="0">
            <a:solidFill>
              <a:schemeClr val="accent3">
                <a:lumMod val="60000"/>
                <a:lumOff val="40000"/>
              </a:schemeClr>
            </a:solidFill>
          </a:endParaRPr>
        </a:p>
      </dsp:txBody>
      <dsp:txXfrm>
        <a:off x="1140246" y="1936076"/>
        <a:ext cx="5162624" cy="96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7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81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/>
              <a:t>Morphological Analysis</a:t>
            </a:r>
            <a:r>
              <a:rPr lang="en-US" altLang="en-US" dirty="0" smtClean="0"/>
              <a:t>: </a:t>
            </a:r>
            <a:r>
              <a:rPr lang="ar-SA" altLang="en-US" dirty="0" smtClean="0"/>
              <a:t>التحليل الصرفي</a:t>
            </a:r>
            <a:r>
              <a:rPr lang="ar-SA" altLang="en-US" baseline="0" dirty="0" smtClean="0"/>
              <a:t> / الشكلي</a:t>
            </a:r>
            <a:r>
              <a:rPr lang="ar-SA" altLang="en-US" dirty="0" smtClean="0"/>
              <a:t> 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72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b="0" dirty="0" smtClean="0"/>
              <a:t>Problem statement</a:t>
            </a:r>
          </a:p>
          <a:p>
            <a:pPr marL="171450" indent="-171450">
              <a:buFont typeface="Arial" charset="0"/>
              <a:buChar char="•"/>
            </a:pPr>
            <a:r>
              <a:rPr lang="en-US" b="1" dirty="0" smtClean="0"/>
              <a:t>Rollers</a:t>
            </a:r>
            <a:r>
              <a:rPr lang="en-US" dirty="0" smtClean="0"/>
              <a:t> move</a:t>
            </a:r>
            <a:r>
              <a:rPr lang="en-US" baseline="0" dirty="0" smtClean="0"/>
              <a:t> only back and forth, while </a:t>
            </a:r>
            <a:r>
              <a:rPr lang="en-US" b="1" baseline="0" dirty="0" smtClean="0"/>
              <a:t>Wheels</a:t>
            </a:r>
            <a:r>
              <a:rPr lang="en-US" baseline="0" dirty="0" smtClean="0"/>
              <a:t> move is all directions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70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14BE35-C1B8-4A77-8153-0E7060E04D39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96913"/>
            <a:ext cx="4637087" cy="34798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8488"/>
            <a:ext cx="5121275" cy="4178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086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6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18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79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will be discussed further in the next lecture “</a:t>
            </a:r>
            <a:r>
              <a:rPr lang="en-US" sz="1200" b="1" i="1" dirty="0" smtClean="0"/>
              <a:t>Concept Generation and Evaluation”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19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45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33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Note how logbook plays a role in every step of the design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6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245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Thomas John Watson Sr. (February 17, 1874 – June 19, 1956) was an American businessman. He served as the chairman and </a:t>
            </a:r>
            <a:r>
              <a:rPr lang="en-US" u="sng" dirty="0" smtClean="0"/>
              <a:t>CEO of International Business Machines</a:t>
            </a:r>
            <a:r>
              <a:rPr lang="en-US" dirty="0" smtClean="0"/>
              <a:t> (IBM)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3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Alfred North Whitehead (15 February 1861 – 30 December, 1947) was an </a:t>
            </a:r>
            <a:r>
              <a:rPr lang="en-US" u="sng" dirty="0" smtClean="0"/>
              <a:t>English mathematician and philosopher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4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38481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By working in a well structured team you can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differing backgrounds and experiences resulting in a much greater resource</a:t>
            </a:r>
            <a:r>
              <a:rPr lang="en-US" altLang="en-US" dirty="0" smtClean="0">
                <a:latin typeface="Arial" panose="020B0604020202020204" pitchFamily="34" charset="0"/>
              </a:rPr>
              <a:t>.  You can also </a:t>
            </a:r>
            <a:r>
              <a:rPr lang="en-US" altLang="en-US" u="sng" dirty="0" smtClean="0">
                <a:latin typeface="Arial" panose="020B0604020202020204" pitchFamily="34" charset="0"/>
              </a:rPr>
              <a:t>combine different thinking preferences to end up with a “whole brain.”</a:t>
            </a:r>
          </a:p>
          <a:p>
            <a:pPr eaLnBrk="1" hangingPunct="1"/>
            <a:r>
              <a:rPr lang="en-US" altLang="en-US" dirty="0" smtClean="0">
                <a:latin typeface="Arial" panose="020B0604020202020204" pitchFamily="34" charset="0"/>
              </a:rPr>
              <a:t>Methods to promote interaction among team members (i.e. brainstorming) are numerous and would require an additional seminar to demonstrate.</a:t>
            </a:r>
          </a:p>
        </p:txBody>
      </p:sp>
      <p:sp>
        <p:nvSpPr>
          <p:cNvPr id="17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93813" y="796925"/>
            <a:ext cx="4270375" cy="3203575"/>
          </a:xfrm>
          <a:ln cap="flat"/>
        </p:spPr>
      </p:sp>
    </p:spTree>
    <p:extLst>
      <p:ext uri="{BB962C8B-B14F-4D97-AF65-F5344CB8AC3E}">
        <p14:creationId xmlns:p14="http://schemas.microsoft.com/office/powerpoint/2010/main" val="85197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50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the A and</a:t>
            </a:r>
            <a:r>
              <a:rPr lang="en-US" baseline="0" dirty="0" smtClean="0"/>
              <a:t> R </a:t>
            </a:r>
            <a:r>
              <a:rPr lang="en-US" dirty="0" smtClean="0"/>
              <a:t>in </a:t>
            </a:r>
            <a:r>
              <a:rPr lang="en-US" b="1" dirty="0" smtClean="0"/>
              <a:t>SMART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48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i.e. instead</a:t>
            </a:r>
            <a:r>
              <a:rPr lang="en-US" baseline="0" dirty="0" smtClean="0"/>
              <a:t> of trying to reach to the water, try to let the water reach to you! (i.e. inversion)</a:t>
            </a:r>
          </a:p>
          <a:p>
            <a:r>
              <a:rPr lang="en-US" baseline="0" dirty="0" smtClean="0"/>
              <a:t>Watch also the following video: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crows the ultimate problem solvers? - Inside the Animal Mind: Episode 2 - BBC Two:</a:t>
            </a:r>
            <a:r>
              <a:rPr lang="en-US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https://youtu.be/AVaITA7eBZE 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55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2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2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6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002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258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28F64-8860-4A6C-AA08-1D690BB8B99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83BD6-CF7E-471C-8353-B237D035472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DE42-52DE-4E93-AB53-9C3D5EC436B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7F89-63A7-4CC9-BF74-986CEF517B6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395088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591E15FA-1368-425C-9682-96C97A7FFA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1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7E17C-7E5A-42A9-AFBF-EB27EDB6B4B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26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46D2A-BCD9-4261-99AE-1611EA9384A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9414-38A7-46EA-90B1-06654DBAE98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499CC-EF2B-47A3-A314-134FC0AA6A2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3D0D-DD18-4CD5-901B-07818B2091CE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2/8/2017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4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327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DC857-A0B2-4DFB-9811-3993FAD7B737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24793-4B48-4A3F-9BEA-73E66A5EC8D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5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16405-09BC-4A61-9429-B0DACF84D45B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86D1-CF03-48B8-936F-DB6577440EE9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9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9999-BAB6-4DA9-8041-EC8CAB4BFA26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58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6EB9-76F0-4A45-B005-B92FFD4D61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5505C-8C73-4C0E-A070-F51A3F44D39F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1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A695-4485-4C86-A32F-51F4AB09B1C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1490A-807B-4DE1-923F-6730F1241FE3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Fall 2014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2E208-6CF8-4D34-85DE-A1FAA3B8CC44}" type="slidenum">
              <a:rPr lang="en-US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53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6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92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6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7-00029_BAK_v03TO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95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1E25D-191A-436E-99D2-14F052933952}" type="datetime1">
              <a:rPr lang="en-US" smtClean="0"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2496-B776-440F-AB30-C55FECFF7F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4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/>
              <a:pPr/>
              <a:t>2/8/2017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7224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9.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US" sz="4400" b="1" i="1" dirty="0" smtClean="0">
                <a:solidFill>
                  <a:prstClr val="white"/>
                </a:solidFill>
              </a:rPr>
              <a:t>Creativity in</a:t>
            </a:r>
            <a:br>
              <a:rPr lang="en-US" sz="4400" b="1" i="1" dirty="0" smtClean="0">
                <a:solidFill>
                  <a:prstClr val="white"/>
                </a:solidFill>
              </a:rPr>
            </a:br>
            <a:r>
              <a:rPr lang="en-US" sz="4400" b="1" i="1" dirty="0" smtClean="0">
                <a:solidFill>
                  <a:prstClr val="white"/>
                </a:solidFill>
              </a:rPr>
              <a:t>Engineering Design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6384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2017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9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3.googleusercontent.com/--iTMC_x8tLM/TYgFIZwdPoI/AAAAAAAAAHw/s9E_DXURpTY/s1600/ill032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31349"/>
            <a:ext cx="388449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1063462"/>
            <a:ext cx="8458200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Inverting the problem to </a:t>
            </a:r>
            <a:r>
              <a:rPr lang="en-US" sz="2800" u="sng" dirty="0"/>
              <a:t>view</a:t>
            </a:r>
            <a:r>
              <a:rPr lang="en-US" sz="2800" dirty="0"/>
              <a:t> it </a:t>
            </a:r>
            <a:r>
              <a:rPr lang="en-US" sz="2800" u="sng" dirty="0"/>
              <a:t>from a different angle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If you would like to </a:t>
            </a:r>
            <a:r>
              <a:rPr lang="en-US" sz="2800" u="sng" dirty="0"/>
              <a:t>save energy</a:t>
            </a:r>
            <a:r>
              <a:rPr lang="en-US" sz="2800" dirty="0"/>
              <a:t>, </a:t>
            </a:r>
            <a:r>
              <a:rPr lang="en-US" sz="2800" u="sng" dirty="0"/>
              <a:t>explore wasting </a:t>
            </a:r>
            <a:r>
              <a:rPr lang="en-US" sz="2800" u="sng" dirty="0" smtClean="0"/>
              <a:t>energy</a:t>
            </a:r>
            <a:endParaRPr lang="en-US" sz="2800" u="sng" dirty="0"/>
          </a:p>
        </p:txBody>
      </p:sp>
      <p:sp>
        <p:nvSpPr>
          <p:cNvPr id="2" name="Rectangle 1"/>
          <p:cNvSpPr/>
          <p:nvPr/>
        </p:nvSpPr>
        <p:spPr>
          <a:xfrm>
            <a:off x="609600" y="533400"/>
            <a:ext cx="3757247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1. Inversion</a:t>
            </a:r>
            <a:endParaRPr lang="en-US" sz="28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819400"/>
            <a:ext cx="4572000" cy="3319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crow example</a:t>
            </a:r>
            <a:r>
              <a:rPr lang="en-US" sz="2800" dirty="0">
                <a:solidFill>
                  <a:prstClr val="white"/>
                </a:solidFill>
              </a:rPr>
              <a:t>:  Water too low in the jug.  Instead of trying to explore how to go to the water, </a:t>
            </a:r>
            <a:r>
              <a:rPr lang="en-US" sz="2800" u="sng" dirty="0">
                <a:solidFill>
                  <a:prstClr val="white"/>
                </a:solidFill>
              </a:rPr>
              <a:t>explore how the water can get to the crow</a:t>
            </a:r>
            <a:r>
              <a:rPr lang="en-US" sz="2800" dirty="0">
                <a:solidFill>
                  <a:prstClr val="white"/>
                </a:solidFill>
              </a:rPr>
              <a:t>.  Solution, put stones!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2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9575" y="2790134"/>
            <a:ext cx="8753475" cy="3699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 smtClean="0"/>
              <a:t>A </a:t>
            </a:r>
            <a:r>
              <a:rPr lang="en-US" sz="2800" u="sng" dirty="0"/>
              <a:t>four-step process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 smtClean="0">
                <a:solidFill>
                  <a:srgbClr val="FFFF00"/>
                </a:solidFill>
              </a:rPr>
              <a:t>List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>
                <a:solidFill>
                  <a:srgbClr val="FFFF00"/>
                </a:solidFill>
              </a:rPr>
              <a:t>the </a:t>
            </a:r>
            <a:r>
              <a:rPr lang="en-US" sz="2800" u="sng" dirty="0">
                <a:solidFill>
                  <a:srgbClr val="FFFF00"/>
                </a:solidFill>
              </a:rPr>
              <a:t>functions</a:t>
            </a:r>
            <a:r>
              <a:rPr lang="en-US" sz="2800" dirty="0">
                <a:solidFill>
                  <a:srgbClr val="FFFF00"/>
                </a:solidFill>
              </a:rPr>
              <a:t> and </a:t>
            </a:r>
            <a:r>
              <a:rPr lang="en-US" sz="2800" u="sng" dirty="0">
                <a:solidFill>
                  <a:srgbClr val="FFFF00"/>
                </a:solidFill>
              </a:rPr>
              <a:t>features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u="sng" dirty="0">
                <a:solidFill>
                  <a:srgbClr val="FFFF00"/>
                </a:solidFill>
              </a:rPr>
              <a:t>required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u="sng" dirty="0">
                <a:solidFill>
                  <a:srgbClr val="FFC000"/>
                </a:solidFill>
              </a:rPr>
              <a:t>Identify</a:t>
            </a:r>
            <a:r>
              <a:rPr lang="en-US" sz="2800" dirty="0">
                <a:solidFill>
                  <a:srgbClr val="FFC000"/>
                </a:solidFill>
              </a:rPr>
              <a:t> as many </a:t>
            </a:r>
            <a:r>
              <a:rPr lang="en-US" sz="2800" u="sng" dirty="0" smtClean="0">
                <a:solidFill>
                  <a:srgbClr val="FFC000"/>
                </a:solidFill>
              </a:rPr>
              <a:t>ways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>
                <a:solidFill>
                  <a:srgbClr val="FFC000"/>
                </a:solidFill>
              </a:rPr>
              <a:t>as possible </a:t>
            </a:r>
            <a:r>
              <a:rPr lang="en-US" sz="2800" u="sng" dirty="0">
                <a:solidFill>
                  <a:srgbClr val="FFC000"/>
                </a:solidFill>
              </a:rPr>
              <a:t>for each feature</a:t>
            </a:r>
            <a:r>
              <a:rPr lang="en-US" sz="2800" dirty="0">
                <a:solidFill>
                  <a:srgbClr val="FFC000"/>
                </a:solidFill>
              </a:rPr>
              <a:t> or function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F94739"/>
                </a:solidFill>
              </a:rPr>
              <a:t>Draw a </a:t>
            </a:r>
            <a:r>
              <a:rPr lang="en-US" sz="2800" u="sng" dirty="0">
                <a:solidFill>
                  <a:srgbClr val="F94739"/>
                </a:solidFill>
              </a:rPr>
              <a:t>table</a:t>
            </a:r>
            <a:r>
              <a:rPr lang="en-US" sz="2800" dirty="0">
                <a:solidFill>
                  <a:srgbClr val="F94739"/>
                </a:solidFill>
              </a:rPr>
              <a:t> with </a:t>
            </a:r>
            <a:r>
              <a:rPr lang="en-US" sz="2800" u="sng" dirty="0">
                <a:solidFill>
                  <a:srgbClr val="F94739"/>
                </a:solidFill>
              </a:rPr>
              <a:t>functions</a:t>
            </a:r>
            <a:r>
              <a:rPr lang="en-US" sz="2800" dirty="0">
                <a:solidFill>
                  <a:srgbClr val="F94739"/>
                </a:solidFill>
              </a:rPr>
              <a:t> listed </a:t>
            </a:r>
            <a:r>
              <a:rPr lang="en-US" sz="2800" u="sng" dirty="0">
                <a:solidFill>
                  <a:srgbClr val="F94739"/>
                </a:solidFill>
              </a:rPr>
              <a:t>vertically</a:t>
            </a:r>
            <a:r>
              <a:rPr lang="en-US" sz="2800" dirty="0">
                <a:solidFill>
                  <a:srgbClr val="F94739"/>
                </a:solidFill>
              </a:rPr>
              <a:t> and features or </a:t>
            </a:r>
            <a:r>
              <a:rPr lang="en-US" sz="2800" u="sng" dirty="0">
                <a:solidFill>
                  <a:srgbClr val="F94739"/>
                </a:solidFill>
              </a:rPr>
              <a:t>concepts</a:t>
            </a:r>
            <a:r>
              <a:rPr lang="en-US" sz="2800" dirty="0">
                <a:solidFill>
                  <a:srgbClr val="F94739"/>
                </a:solidFill>
              </a:rPr>
              <a:t> listed </a:t>
            </a:r>
            <a:r>
              <a:rPr lang="en-US" sz="2800" u="sng" dirty="0">
                <a:solidFill>
                  <a:srgbClr val="F94739"/>
                </a:solidFill>
              </a:rPr>
              <a:t>horizontally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800" dirty="0">
                <a:solidFill>
                  <a:srgbClr val="00B0F0"/>
                </a:solidFill>
              </a:rPr>
              <a:t>Identify all </a:t>
            </a:r>
            <a:r>
              <a:rPr lang="en-US" sz="2800" u="sng" dirty="0">
                <a:solidFill>
                  <a:srgbClr val="00B0F0"/>
                </a:solidFill>
              </a:rPr>
              <a:t>practical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249464"/>
            <a:ext cx="527311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778328"/>
            <a:ext cx="2276475" cy="20097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000" y="778328"/>
            <a:ext cx="60960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white"/>
                </a:solidFill>
              </a:rPr>
              <a:t>The </a:t>
            </a:r>
            <a:r>
              <a:rPr lang="en-US" sz="2800" u="sng" dirty="0">
                <a:solidFill>
                  <a:prstClr val="white"/>
                </a:solidFill>
              </a:rPr>
              <a:t>problem</a:t>
            </a:r>
            <a:r>
              <a:rPr lang="en-US" sz="2800" dirty="0">
                <a:solidFill>
                  <a:prstClr val="white"/>
                </a:solidFill>
              </a:rPr>
              <a:t> is </a:t>
            </a:r>
            <a:r>
              <a:rPr lang="en-US" sz="2800" u="sng" dirty="0">
                <a:solidFill>
                  <a:prstClr val="white"/>
                </a:solidFill>
              </a:rPr>
              <a:t>divided into smaller sub-problems</a:t>
            </a:r>
            <a:r>
              <a:rPr lang="en-US" sz="2800" dirty="0">
                <a:solidFill>
                  <a:prstClr val="white"/>
                </a:solidFill>
              </a:rPr>
              <a:t>.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u="sng" dirty="0">
                <a:solidFill>
                  <a:prstClr val="white"/>
                </a:solidFill>
              </a:rPr>
              <a:t>Concepts</a:t>
            </a:r>
            <a:r>
              <a:rPr lang="en-US" sz="2800" dirty="0">
                <a:solidFill>
                  <a:prstClr val="white"/>
                </a:solidFill>
              </a:rPr>
              <a:t> are generated to </a:t>
            </a:r>
            <a:r>
              <a:rPr lang="en-US" sz="2800" u="sng" dirty="0">
                <a:solidFill>
                  <a:prstClr val="white"/>
                </a:solidFill>
              </a:rPr>
              <a:t>satisfy each smaller problem</a:t>
            </a:r>
            <a:r>
              <a:rPr lang="en-US" sz="2800" dirty="0">
                <a:solidFill>
                  <a:prstClr val="white"/>
                </a:solidFill>
              </a:rPr>
              <a:t>.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37641"/>
            <a:ext cx="74676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(Example)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407" y="457200"/>
            <a:ext cx="7436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95000"/>
                  </a:schemeClr>
                </a:solidFill>
              </a:rPr>
              <a:t>Design a </a:t>
            </a:r>
            <a:r>
              <a:rPr lang="en-US" sz="2400" b="1" u="sng" dirty="0">
                <a:solidFill>
                  <a:schemeClr val="tx1">
                    <a:lumMod val="95000"/>
                  </a:schemeClr>
                </a:solidFill>
              </a:rPr>
              <a:t>means of transportation for disabled </a:t>
            </a:r>
            <a:r>
              <a:rPr lang="en-US" sz="2400" b="1" u="sng" dirty="0" smtClean="0">
                <a:solidFill>
                  <a:schemeClr val="tx1">
                    <a:lumMod val="95000"/>
                  </a:schemeClr>
                </a:solidFill>
              </a:rPr>
              <a:t>persons</a:t>
            </a: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</a:rPr>
              <a:t>*</a:t>
            </a:r>
            <a:endParaRPr lang="en-US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183256"/>
              </p:ext>
            </p:extLst>
          </p:nvPr>
        </p:nvGraphicFramePr>
        <p:xfrm>
          <a:off x="685799" y="1143000"/>
          <a:ext cx="8096415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1"/>
                <a:gridCol w="1333565"/>
                <a:gridCol w="1619283"/>
                <a:gridCol w="1619283"/>
                <a:gridCol w="16192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Feature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1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3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Concept 4</a:t>
                      </a:r>
                      <a:r>
                        <a:rPr lang="en-US" sz="18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Body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armchair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under arm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leg support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sofa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Ground Support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rollers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tracks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wheels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skids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Power Supply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Battery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solar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human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air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Speed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automatic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manual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on-off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 smtClean="0"/>
                        <a:t>-</a:t>
                      </a:r>
                      <a:endParaRPr lang="en-US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Direction Control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side thrust</a:t>
                      </a:r>
                      <a:endParaRPr lang="en-US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one side lock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reverse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Steering</a:t>
                      </a:r>
                      <a:endParaRPr lang="en-US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2694083" y="1676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91200" y="2286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91200" y="2912865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09362" y="35814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80927" y="4191000"/>
            <a:ext cx="114300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67000" y="158159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706477" y="2286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09362" y="2968288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75262" y="35814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20028" y="4191000"/>
            <a:ext cx="11430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706477" y="3904802"/>
            <a:ext cx="485052" cy="28619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8" idx="2"/>
          </p:cNvCxnSpPr>
          <p:nvPr/>
        </p:nvCxnSpPr>
        <p:spPr>
          <a:xfrm>
            <a:off x="3763028" y="2038798"/>
            <a:ext cx="2028172" cy="475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895600" y="1961920"/>
            <a:ext cx="0" cy="40028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14" idx="1"/>
          </p:cNvCxnSpPr>
          <p:nvPr/>
        </p:nvCxnSpPr>
        <p:spPr>
          <a:xfrm>
            <a:off x="3509332" y="2711067"/>
            <a:ext cx="867418" cy="324176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849477" y="3370065"/>
            <a:ext cx="626585" cy="4399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9" idx="7"/>
          </p:cNvCxnSpPr>
          <p:nvPr/>
        </p:nvCxnSpPr>
        <p:spPr>
          <a:xfrm flipH="1">
            <a:off x="6766812" y="2711067"/>
            <a:ext cx="14988" cy="2687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2"/>
          </p:cNvCxnSpPr>
          <p:nvPr/>
        </p:nvCxnSpPr>
        <p:spPr>
          <a:xfrm>
            <a:off x="5352362" y="3827684"/>
            <a:ext cx="2028565" cy="591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0" idx="7"/>
          </p:cNvCxnSpPr>
          <p:nvPr/>
        </p:nvCxnSpPr>
        <p:spPr>
          <a:xfrm flipV="1">
            <a:off x="5184974" y="3370066"/>
            <a:ext cx="987226" cy="2782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5800" y="4937966"/>
            <a:ext cx="8325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Design 1: Armchair + Rollers + Solar + Automatic + Side-thrust</a:t>
            </a:r>
          </a:p>
          <a:p>
            <a:r>
              <a:rPr lang="en-US" sz="2400" b="1" dirty="0" smtClean="0">
                <a:solidFill>
                  <a:srgbClr val="F94739"/>
                </a:solidFill>
              </a:rPr>
              <a:t>Design 2: Armchair + Wheels + Human + Manual + Steering</a:t>
            </a:r>
            <a:endParaRPr lang="en-US" sz="2400" b="1" dirty="0">
              <a:solidFill>
                <a:srgbClr val="F947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idx="1"/>
          </p:nvPr>
        </p:nvSpPr>
        <p:spPr>
          <a:xfrm>
            <a:off x="446183" y="1295400"/>
            <a:ext cx="7696200" cy="4068493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This </a:t>
            </a:r>
            <a:r>
              <a:rPr lang="en-US" altLang="en-US" sz="2800" u="sng" dirty="0" smtClean="0"/>
              <a:t>approach is very powerful</a:t>
            </a:r>
            <a:endParaRPr lang="en-US" altLang="en-US" sz="2800" u="sng" dirty="0"/>
          </a:p>
          <a:p>
            <a:r>
              <a:rPr lang="en-US" altLang="en-US" sz="2800" dirty="0" smtClean="0"/>
              <a:t>It generates “too </a:t>
            </a:r>
            <a:r>
              <a:rPr lang="en-US" altLang="en-US" sz="2800" u="sng" dirty="0" smtClean="0"/>
              <a:t>many” combinations</a:t>
            </a:r>
            <a:r>
              <a:rPr lang="en-US" altLang="en-US" sz="2800" dirty="0" smtClean="0"/>
              <a:t> </a:t>
            </a:r>
          </a:p>
          <a:p>
            <a:r>
              <a:rPr lang="en-US" altLang="en-US" sz="2800" u="sng" dirty="0" smtClean="0"/>
              <a:t>Many</a:t>
            </a:r>
            <a:r>
              <a:rPr lang="en-US" altLang="en-US" sz="2800" dirty="0" smtClean="0"/>
              <a:t> obviously will not make sense and can be </a:t>
            </a:r>
            <a:r>
              <a:rPr lang="en-US" altLang="en-US" sz="2800" u="sng" dirty="0" smtClean="0"/>
              <a:t>quickly eliminated</a:t>
            </a:r>
            <a:endParaRPr lang="en-US" altLang="en-US" sz="2800" u="sng" dirty="0"/>
          </a:p>
          <a:p>
            <a:r>
              <a:rPr lang="en-US" altLang="en-US" sz="2800" dirty="0" smtClean="0"/>
              <a:t>However, you often find a </a:t>
            </a:r>
            <a:r>
              <a:rPr lang="en-US" altLang="en-US" sz="2800" u="sng" dirty="0" smtClean="0"/>
              <a:t>new idea</a:t>
            </a:r>
            <a:r>
              <a:rPr lang="en-US" altLang="en-US" sz="2800" dirty="0" smtClean="0"/>
              <a:t> </a:t>
            </a:r>
            <a:r>
              <a:rPr lang="en-US" altLang="en-US" sz="2800" u="sng" dirty="0" smtClean="0"/>
              <a:t>by looking</a:t>
            </a:r>
            <a:r>
              <a:rPr lang="en-US" altLang="en-US" sz="2800" dirty="0" smtClean="0"/>
              <a:t> at the </a:t>
            </a:r>
            <a:r>
              <a:rPr lang="en-US" altLang="en-US" sz="2800" u="sng" dirty="0" smtClean="0"/>
              <a:t>possible combinations</a:t>
            </a:r>
            <a:r>
              <a:rPr lang="en-US" altLang="en-US" sz="2800" dirty="0" smtClean="0"/>
              <a:t> of concept pieces</a:t>
            </a:r>
            <a:endParaRPr lang="en-US" altLang="en-US" sz="2800" dirty="0"/>
          </a:p>
          <a:p>
            <a:r>
              <a:rPr lang="en-US" altLang="en-US" sz="2800" dirty="0" smtClean="0"/>
              <a:t>Remember, this is an </a:t>
            </a:r>
            <a:r>
              <a:rPr lang="en-US" altLang="en-US" sz="2800" u="sng" dirty="0" smtClean="0"/>
              <a:t>iterative process</a:t>
            </a:r>
            <a:r>
              <a:rPr lang="en-US" altLang="en-US" sz="2800" dirty="0" smtClean="0"/>
              <a:t>, you may have to go back to square one often</a:t>
            </a:r>
            <a:endParaRPr lang="en-US" altLang="en-US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000" y="6324600"/>
            <a:ext cx="628815" cy="27622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613AE0-C8A8-4A64-8290-D78154835C1D}" type="slidenum">
              <a:rPr lang="en-US" altLang="en-US" sz="1600" b="1">
                <a:solidFill>
                  <a:srgbClr val="FFFFFF"/>
                </a:solidFill>
                <a:latin typeface="+mj-lt"/>
              </a:rPr>
              <a:pPr/>
              <a:t>13</a:t>
            </a:fld>
            <a:endParaRPr lang="en-US" altLang="en-US" sz="1600" b="1" dirty="0"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152" y="381000"/>
            <a:ext cx="80010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Morphological </a:t>
            </a: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Analysis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800" b="1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contn’d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0486" y="845609"/>
            <a:ext cx="5135308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Personal analogy</a:t>
            </a:r>
            <a:r>
              <a:rPr lang="en-US" sz="2800" dirty="0"/>
              <a:t> (</a:t>
            </a:r>
            <a:r>
              <a:rPr lang="en-US" sz="2800" u="sng" dirty="0"/>
              <a:t>imagine yourself</a:t>
            </a:r>
            <a:r>
              <a:rPr lang="en-US" sz="2800" dirty="0"/>
              <a:t> in the situation, e.g</a:t>
            </a:r>
            <a:r>
              <a:rPr lang="en-US" sz="2800" dirty="0" smtClean="0"/>
              <a:t>., </a:t>
            </a:r>
            <a:r>
              <a:rPr lang="en-US" sz="2800" dirty="0"/>
              <a:t>if designing a product, </a:t>
            </a:r>
            <a:r>
              <a:rPr lang="en-US" sz="2800" dirty="0" smtClean="0"/>
              <a:t>imagine yourself </a:t>
            </a:r>
            <a:r>
              <a:rPr lang="en-US" sz="2800" dirty="0"/>
              <a:t>as the </a:t>
            </a:r>
            <a:r>
              <a:rPr lang="en-US" sz="2800" u="sng" dirty="0"/>
              <a:t>product itself</a:t>
            </a:r>
            <a:r>
              <a:rPr lang="en-US" sz="2800" dirty="0"/>
              <a:t> or one of its functions)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Direct analogy</a:t>
            </a:r>
            <a:r>
              <a:rPr lang="en-US" sz="2800" dirty="0"/>
              <a:t> </a:t>
            </a:r>
            <a:r>
              <a:rPr lang="en-US" sz="2800" dirty="0" smtClean="0"/>
              <a:t>(copy </a:t>
            </a:r>
            <a:r>
              <a:rPr lang="en-US" sz="2800" dirty="0"/>
              <a:t>ideas from </a:t>
            </a:r>
            <a:r>
              <a:rPr lang="en-US" sz="2800" u="sng" dirty="0"/>
              <a:t>nature</a:t>
            </a:r>
            <a:r>
              <a:rPr lang="en-US" sz="2800" dirty="0"/>
              <a:t>, wild life)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8" descr="http://tracksearth.googlepages.com/InsectPlan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4" t="27381" r="22290" b="11507"/>
          <a:stretch/>
        </p:blipFill>
        <p:spPr bwMode="auto">
          <a:xfrm>
            <a:off x="6804524" y="209868"/>
            <a:ext cx="2051521" cy="132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cdn.trendhunterstatic.com/thumbs/sailing-aircraft-yelken-octuri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4" t="4533" r="16200" b="3468"/>
          <a:stretch/>
        </p:blipFill>
        <p:spPr bwMode="auto">
          <a:xfrm>
            <a:off x="6752925" y="4343400"/>
            <a:ext cx="210312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4386378" y="4277987"/>
            <a:ext cx="1676400" cy="2386345"/>
            <a:chOff x="3398520" y="1295400"/>
            <a:chExt cx="1676400" cy="23863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8520" y="2340625"/>
              <a:ext cx="1676400" cy="1341120"/>
            </a:xfrm>
            <a:prstGeom prst="rect">
              <a:avLst/>
            </a:prstGeom>
          </p:spPr>
        </p:pic>
        <p:pic>
          <p:nvPicPr>
            <p:cNvPr id="7" name="Picture 14" descr="http://www.desibucket.com/db2/01/25596/25596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98520" y="1295400"/>
              <a:ext cx="1676400" cy="1045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6714825" y="1977447"/>
            <a:ext cx="2286000" cy="2161257"/>
            <a:chOff x="6076950" y="1447800"/>
            <a:chExt cx="2286000" cy="2161257"/>
          </a:xfrm>
        </p:grpSpPr>
        <p:pic>
          <p:nvPicPr>
            <p:cNvPr id="8" name="Picture 2" descr="http://www.designboom.com/contemporary/biomimicry/04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2" t="28386" r="4616" b="17446"/>
            <a:stretch/>
          </p:blipFill>
          <p:spPr bwMode="auto">
            <a:xfrm>
              <a:off x="6076950" y="2420337"/>
              <a:ext cx="2286000" cy="118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://www.designboom.com/contemporary/biomimicry/03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71" t="13679" r="17716" b="36169"/>
            <a:stretch/>
          </p:blipFill>
          <p:spPr bwMode="auto">
            <a:xfrm>
              <a:off x="6393180" y="1447800"/>
              <a:ext cx="1645920" cy="100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609600" y="312706"/>
            <a:ext cx="3595280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</a:t>
            </a: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Analogy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0" y="4876800"/>
            <a:ext cx="1845659" cy="1523939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2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327660"/>
            <a:ext cx="5867400" cy="5334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Techniques: 4. Brainstorming</a:t>
            </a:r>
            <a:endParaRPr 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3E8A1F-F53C-45E4-9CA7-DFABD4EB4BA5}" type="slidenum">
              <a:rPr lang="ar-SA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250" y="1394460"/>
            <a:ext cx="84772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 smtClean="0"/>
              <a:t>Define </a:t>
            </a:r>
            <a:r>
              <a:rPr lang="en-US" sz="2800" u="sng" dirty="0"/>
              <a:t>the problem</a:t>
            </a:r>
            <a:r>
              <a:rPr lang="en-US" sz="2800" dirty="0"/>
              <a:t> to be solved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No criticism</a:t>
            </a:r>
            <a:r>
              <a:rPr lang="en-US" sz="2800" dirty="0"/>
              <a:t> allowed during the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Large quantity of ideas wanted (</a:t>
            </a:r>
            <a:r>
              <a:rPr lang="en-US" sz="2800" u="sng" dirty="0"/>
              <a:t>quantity over quality</a:t>
            </a:r>
            <a:r>
              <a:rPr lang="en-US" sz="28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u="sng" dirty="0"/>
              <a:t>Crazy ideas</a:t>
            </a:r>
            <a:r>
              <a:rPr lang="en-US" sz="2800" dirty="0"/>
              <a:t> are </a:t>
            </a:r>
            <a:r>
              <a:rPr lang="en-US" sz="2800" u="sng" dirty="0"/>
              <a:t>welcome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Keep ideas </a:t>
            </a:r>
            <a:r>
              <a:rPr lang="en-US" sz="2800" u="sng" dirty="0"/>
              <a:t>short and snappy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Combine and </a:t>
            </a:r>
            <a:r>
              <a:rPr lang="en-US" sz="2800" u="sng" dirty="0"/>
              <a:t>improve on others’ ideas </a:t>
            </a:r>
            <a:r>
              <a:rPr lang="en-US" sz="2800" u="sng" dirty="0" smtClean="0"/>
              <a:t>“laterally”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</a:t>
            </a:r>
            <a:r>
              <a:rPr lang="en-US" sz="2800" dirty="0"/>
              <a:t> categories) </a:t>
            </a:r>
            <a:r>
              <a:rPr lang="en-US" sz="2800" dirty="0" smtClean="0"/>
              <a:t>and </a:t>
            </a:r>
            <a:r>
              <a:rPr lang="en-US" sz="2800" u="sng" dirty="0" smtClean="0"/>
              <a:t>“vertically”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en-US" sz="2800" u="sng" dirty="0"/>
              <a:t>new ideas in categories</a:t>
            </a:r>
            <a:r>
              <a:rPr lang="en-US" sz="2800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0" y="4671066"/>
            <a:ext cx="4000500" cy="2000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4350" y="861060"/>
            <a:ext cx="8096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u="sng" dirty="0">
                <a:solidFill>
                  <a:prstClr val="white"/>
                </a:solidFill>
              </a:rPr>
              <a:t>Rules</a:t>
            </a:r>
            <a:r>
              <a:rPr lang="en-US" sz="2800" dirty="0">
                <a:solidFill>
                  <a:prstClr val="white"/>
                </a:solidFill>
              </a:rPr>
              <a:t> (within a comfortable/friendly environment):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2972692" cy="7620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Idea Selection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0114" y="914401"/>
            <a:ext cx="8229600" cy="2590800"/>
          </a:xfrm>
        </p:spPr>
        <p:txBody>
          <a:bodyPr/>
          <a:lstStyle/>
          <a:p>
            <a:r>
              <a:rPr lang="en-US" altLang="en-US" sz="2800" dirty="0"/>
              <a:t>Creative sessions lead to many </a:t>
            </a:r>
            <a:r>
              <a:rPr lang="en-US" altLang="en-US" sz="2800" u="sng" dirty="0"/>
              <a:t>ideas</a:t>
            </a:r>
            <a:r>
              <a:rPr lang="en-US" altLang="en-US" sz="2800" dirty="0"/>
              <a:t>, </a:t>
            </a:r>
            <a:r>
              <a:rPr lang="en-US" altLang="en-US" sz="2800" u="sng" dirty="0"/>
              <a:t>how to select the best one</a:t>
            </a:r>
            <a:r>
              <a:rPr lang="en-US" altLang="en-US" sz="2800" dirty="0"/>
              <a:t>?</a:t>
            </a:r>
          </a:p>
          <a:p>
            <a:r>
              <a:rPr lang="en-US" altLang="en-US" sz="2800" dirty="0"/>
              <a:t>Do some </a:t>
            </a:r>
            <a:r>
              <a:rPr lang="en-US" altLang="en-US" sz="2800" u="sng" dirty="0">
                <a:solidFill>
                  <a:srgbClr val="FFFF00"/>
                </a:solidFill>
              </a:rPr>
              <a:t>clustering</a:t>
            </a:r>
            <a:r>
              <a:rPr lang="en-US" altLang="en-US" sz="2800" dirty="0"/>
              <a:t> first (</a:t>
            </a:r>
            <a:r>
              <a:rPr lang="en-US" altLang="en-US" sz="2800" u="sng" dirty="0"/>
              <a:t>merge similar ideas</a:t>
            </a:r>
            <a:r>
              <a:rPr lang="en-US" altLang="en-US" sz="2800" dirty="0"/>
              <a:t> under one heading)</a:t>
            </a:r>
          </a:p>
          <a:p>
            <a:r>
              <a:rPr lang="en-US" altLang="en-US" sz="2800" dirty="0" smtClean="0"/>
              <a:t>Then, </a:t>
            </a:r>
            <a:r>
              <a:rPr lang="en-US" altLang="en-US" sz="2800" u="sng" dirty="0" smtClean="0"/>
              <a:t>apply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one or more of the </a:t>
            </a:r>
            <a:r>
              <a:rPr lang="en-US" altLang="en-US" sz="2800" u="sng" dirty="0"/>
              <a:t>following </a:t>
            </a:r>
            <a:r>
              <a:rPr lang="en-US" altLang="en-US" sz="2800" u="sng" dirty="0" smtClean="0"/>
              <a:t>options</a:t>
            </a:r>
            <a:r>
              <a:rPr lang="en-US" altLang="en-US" sz="2800" dirty="0" smtClean="0"/>
              <a:t>:</a:t>
            </a:r>
            <a:endParaRPr lang="en-US" altLang="en-US" sz="2800" dirty="0"/>
          </a:p>
          <a:p>
            <a:pPr marL="0" indent="0">
              <a:buNone/>
            </a:pPr>
            <a:endParaRPr lang="en-US" altLang="en-US" sz="2800" dirty="0"/>
          </a:p>
          <a:p>
            <a:pPr marL="0" indent="0">
              <a:buNone/>
            </a:pPr>
            <a:endParaRPr lang="en-US" alt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93586632"/>
              </p:ext>
            </p:extLst>
          </p:nvPr>
        </p:nvGraphicFramePr>
        <p:xfrm>
          <a:off x="1066800" y="3429000"/>
          <a:ext cx="6705600" cy="290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2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708" y="228600"/>
            <a:ext cx="7945891" cy="7620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1. Questions </a:t>
            </a: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Options Criteria (QOC)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066801"/>
            <a:ext cx="7924800" cy="990600"/>
          </a:xfrm>
        </p:spPr>
        <p:txBody>
          <a:bodyPr>
            <a:noAutofit/>
          </a:bodyPr>
          <a:lstStyle/>
          <a:p>
            <a:r>
              <a:rPr lang="en-US" altLang="en-US" sz="2800" u="sng" dirty="0"/>
              <a:t>Determine important criteria</a:t>
            </a:r>
            <a:r>
              <a:rPr lang="en-US" altLang="en-US" sz="2800" dirty="0"/>
              <a:t> beforehand</a:t>
            </a:r>
          </a:p>
          <a:p>
            <a:r>
              <a:rPr lang="en-US" altLang="en-US" sz="2800" u="sng" dirty="0"/>
              <a:t>Judge</a:t>
            </a:r>
            <a:r>
              <a:rPr lang="en-US" altLang="en-US" sz="2800" dirty="0"/>
              <a:t> each option </a:t>
            </a:r>
            <a:r>
              <a:rPr lang="en-US" altLang="en-US" sz="2800" dirty="0" smtClean="0"/>
              <a:t>(idea</a:t>
            </a:r>
            <a:r>
              <a:rPr lang="en-US" altLang="en-US" sz="2800" dirty="0"/>
              <a:t>) </a:t>
            </a:r>
            <a:r>
              <a:rPr lang="en-US" altLang="en-US" sz="2800" u="sng" dirty="0" smtClean="0"/>
              <a:t>based on </a:t>
            </a:r>
            <a:r>
              <a:rPr lang="en-US" altLang="en-US" sz="2800" u="sng" dirty="0"/>
              <a:t>the </a:t>
            </a:r>
            <a:r>
              <a:rPr lang="en-US" altLang="en-US" sz="2800" u="sng" dirty="0" smtClean="0"/>
              <a:t>criteria</a:t>
            </a:r>
          </a:p>
          <a:p>
            <a:r>
              <a:rPr lang="en-US" altLang="en-US" sz="2800" u="sng" dirty="0"/>
              <a:t>Criteria may have a different weighting</a:t>
            </a:r>
            <a:r>
              <a:rPr lang="en-US" altLang="en-US" sz="2800" dirty="0"/>
              <a:t>!</a:t>
            </a:r>
          </a:p>
          <a:p>
            <a:pPr marL="0" indent="0">
              <a:buNone/>
            </a:pPr>
            <a:endParaRPr lang="en-US" alt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45011"/>
              </p:ext>
            </p:extLst>
          </p:nvPr>
        </p:nvGraphicFramePr>
        <p:xfrm>
          <a:off x="838200" y="3276600"/>
          <a:ext cx="6389688" cy="2651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97422"/>
                <a:gridCol w="1597422"/>
                <a:gridCol w="1597422"/>
                <a:gridCol w="1597422"/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8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1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2 </a:t>
                      </a:r>
                      <a:endParaRPr lang="en-US" sz="2400" dirty="0" smtClean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Criteria 3 </a:t>
                      </a:r>
                      <a:endParaRPr lang="en-US" sz="240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1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2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3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Option 4</a:t>
                      </a:r>
                      <a:endParaRPr lang="en-US" sz="2400" b="1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4953000" cy="685800"/>
          </a:xfrm>
        </p:spPr>
        <p:txBody>
          <a:bodyPr>
            <a:no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</a:t>
            </a:r>
            <a:r>
              <a:rPr lang="en-US" altLang="en-US" sz="2800" b="1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Voting</a:t>
            </a:r>
            <a:endParaRPr lang="en-US" altLang="en-US" sz="2800" b="1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95400"/>
            <a:ext cx="8229600" cy="3352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Members are given </a:t>
            </a:r>
            <a:r>
              <a:rPr lang="en-US" altLang="en-US" sz="2800" dirty="0" smtClean="0"/>
              <a:t>a </a:t>
            </a:r>
            <a:r>
              <a:rPr lang="en-US" altLang="en-US" sz="2800" u="sng" dirty="0" smtClean="0"/>
              <a:t>fixed number of </a:t>
            </a:r>
            <a:r>
              <a:rPr lang="en-US" altLang="en-US" sz="2800" u="sng" dirty="0"/>
              <a:t>colored stickers</a:t>
            </a:r>
            <a:r>
              <a:rPr lang="en-US" altLang="en-US" sz="2800" dirty="0"/>
              <a:t> </a:t>
            </a:r>
            <a:br>
              <a:rPr lang="en-US" altLang="en-US" sz="2800" dirty="0"/>
            </a:br>
            <a:r>
              <a:rPr lang="en-US" altLang="en-US" sz="2800" dirty="0"/>
              <a:t>(virtual money)</a:t>
            </a:r>
          </a:p>
          <a:p>
            <a:r>
              <a:rPr lang="en-US" altLang="en-US" sz="2800" u="sng" dirty="0"/>
              <a:t>Voting</a:t>
            </a:r>
            <a:r>
              <a:rPr lang="en-US" altLang="en-US" sz="2800" dirty="0"/>
              <a:t> for good ideas (criteria) is </a:t>
            </a:r>
            <a:r>
              <a:rPr lang="en-US" altLang="en-US" sz="2800" u="sng" dirty="0"/>
              <a:t>by putting a sticker</a:t>
            </a:r>
            <a:r>
              <a:rPr lang="en-US" altLang="en-US" sz="2800" dirty="0"/>
              <a:t> next to it</a:t>
            </a:r>
          </a:p>
          <a:p>
            <a:r>
              <a:rPr lang="en-US" altLang="en-US" sz="2800" dirty="0"/>
              <a:t>For very good ideas, </a:t>
            </a:r>
            <a:r>
              <a:rPr lang="en-US" altLang="en-US" sz="2800" u="sng" dirty="0"/>
              <a:t>multiple stickers can be put</a:t>
            </a:r>
          </a:p>
          <a:p>
            <a:r>
              <a:rPr lang="en-US" altLang="en-US" sz="2800" dirty="0"/>
              <a:t>This could be used to reduce the list of alternative ideas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267200"/>
            <a:ext cx="2362200" cy="2362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36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3352800" cy="685800"/>
          </a:xfrm>
        </p:spPr>
        <p:txBody>
          <a:bodyPr>
            <a:normAutofit/>
          </a:bodyPr>
          <a:lstStyle/>
          <a:p>
            <a:pPr defTabSz="914400">
              <a:lnSpc>
                <a:spcPct val="107000"/>
              </a:lnSpc>
              <a:spcAft>
                <a:spcPts val="800"/>
              </a:spcAft>
            </a:pPr>
            <a:r>
              <a:rPr lang="en-US" altLang="en-US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Selection: SWOT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4543" y="2035628"/>
            <a:ext cx="5943600" cy="3450771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Often </a:t>
            </a:r>
            <a:r>
              <a:rPr lang="en-US" altLang="en-US" sz="2800" u="sng" dirty="0"/>
              <a:t>used to analyze business</a:t>
            </a:r>
            <a:r>
              <a:rPr lang="en-US" altLang="en-US" sz="2800" dirty="0"/>
              <a:t> but can also be used to select ideas</a:t>
            </a:r>
          </a:p>
          <a:p>
            <a:r>
              <a:rPr lang="en-US" altLang="en-US" sz="2800" u="sng" dirty="0"/>
              <a:t>Specify</a:t>
            </a:r>
            <a:r>
              <a:rPr lang="en-US" altLang="en-US" sz="2800" dirty="0"/>
              <a:t> each of these </a:t>
            </a:r>
            <a:r>
              <a:rPr lang="en-US" altLang="en-US" sz="2800" u="sng" dirty="0"/>
              <a:t>for each idea</a:t>
            </a:r>
          </a:p>
          <a:p>
            <a:r>
              <a:rPr lang="en-US" altLang="en-US" sz="2800" dirty="0"/>
              <a:t>Can be </a:t>
            </a:r>
            <a:r>
              <a:rPr lang="en-US" altLang="en-US" sz="2800" u="sng" dirty="0"/>
              <a:t>applied to a reduced list</a:t>
            </a:r>
            <a:r>
              <a:rPr lang="en-US" altLang="en-US" sz="2800" dirty="0"/>
              <a:t> of </a:t>
            </a:r>
            <a:r>
              <a:rPr lang="en-US" altLang="en-US" sz="2800" dirty="0" smtClean="0"/>
              <a:t>ideas</a:t>
            </a:r>
          </a:p>
          <a:p>
            <a:r>
              <a:rPr lang="en-US" altLang="en-US" sz="2800" dirty="0" smtClean="0"/>
              <a:t>Better </a:t>
            </a:r>
            <a:r>
              <a:rPr lang="en-US" altLang="en-US" sz="2800" u="sng" dirty="0" smtClean="0"/>
              <a:t>suited to </a:t>
            </a:r>
            <a:r>
              <a:rPr lang="en-US" sz="2800" u="sng" dirty="0" smtClean="0"/>
              <a:t>modify/improve </a:t>
            </a:r>
            <a:br>
              <a:rPr lang="en-US" sz="2800" u="sng" dirty="0" smtClean="0"/>
            </a:br>
            <a:r>
              <a:rPr lang="en-US" sz="2800" u="sng" dirty="0" smtClean="0"/>
              <a:t>existing designs</a:t>
            </a:r>
            <a:endParaRPr lang="en-US" altLang="en-US" sz="2800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201" t="7201" r="6399" b="6399"/>
          <a:stretch/>
        </p:blipFill>
        <p:spPr>
          <a:xfrm>
            <a:off x="5943599" y="2057400"/>
            <a:ext cx="2641282" cy="2641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4543" y="1232227"/>
            <a:ext cx="812223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983">
              <a:lnSpc>
                <a:spcPct val="90000"/>
              </a:lnSpc>
              <a:spcBef>
                <a:spcPts val="1350"/>
              </a:spcBef>
              <a:buClr>
                <a:srgbClr val="56C5FF"/>
              </a:buClr>
              <a:buSzPct val="100000"/>
            </a:pP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S</a:t>
            </a:r>
            <a:r>
              <a:rPr lang="en-US" altLang="en-US" sz="2800" dirty="0">
                <a:solidFill>
                  <a:prstClr val="white"/>
                </a:solidFill>
              </a:rPr>
              <a:t>trengths,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W</a:t>
            </a:r>
            <a:r>
              <a:rPr lang="en-US" altLang="en-US" sz="2800" dirty="0">
                <a:solidFill>
                  <a:prstClr val="white"/>
                </a:solidFill>
              </a:rPr>
              <a:t>eaknesses,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O</a:t>
            </a:r>
            <a:r>
              <a:rPr lang="en-US" altLang="en-US" sz="2800" dirty="0">
                <a:solidFill>
                  <a:prstClr val="white"/>
                </a:solidFill>
              </a:rPr>
              <a:t>pportunities, </a:t>
            </a:r>
            <a:r>
              <a:rPr lang="en-US" altLang="en-US" sz="2800" b="1" dirty="0">
                <a:solidFill>
                  <a:srgbClr val="DB30C7">
                    <a:lumMod val="60000"/>
                    <a:lumOff val="40000"/>
                  </a:srgbClr>
                </a:solidFill>
              </a:rPr>
              <a:t>T</a:t>
            </a:r>
            <a:r>
              <a:rPr lang="en-US" altLang="en-US" sz="2800" dirty="0">
                <a:solidFill>
                  <a:prstClr val="white"/>
                </a:solidFill>
              </a:rPr>
              <a:t>hreats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2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257800" cy="685800"/>
          </a:xfrm>
        </p:spPr>
        <p:txBody>
          <a:bodyPr>
            <a:normAutofit/>
          </a:bodyPr>
          <a:lstStyle/>
          <a:p>
            <a:pPr algn="l"/>
            <a:r>
              <a:rPr lang="en-US" altLang="en-US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and Engineering</a:t>
            </a:r>
            <a:endParaRPr lang="en-US" alt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0697" y="1219200"/>
            <a:ext cx="8458200" cy="1905000"/>
          </a:xfrm>
        </p:spPr>
        <p:txBody>
          <a:bodyPr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dirty="0"/>
              <a:t>The professional life of </a:t>
            </a:r>
            <a:r>
              <a:rPr lang="en-US" altLang="en-US" sz="2800" u="sng" dirty="0"/>
              <a:t>engineers</a:t>
            </a:r>
            <a:r>
              <a:rPr lang="en-US" altLang="en-US" sz="2800" dirty="0"/>
              <a:t> is devoted to the </a:t>
            </a:r>
            <a:r>
              <a:rPr lang="en-US" altLang="en-US" sz="2800" u="sng" dirty="0"/>
              <a:t>creative solution of </a:t>
            </a:r>
            <a:r>
              <a:rPr lang="en-US" altLang="en-US" sz="2800" u="sng" dirty="0" smtClean="0"/>
              <a:t>problems</a:t>
            </a:r>
            <a:endParaRPr lang="en-US" altLang="en-US" sz="2800" u="sng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en-US" sz="2800" u="sng" dirty="0" smtClean="0"/>
              <a:t>Technology</a:t>
            </a:r>
            <a:r>
              <a:rPr lang="en-US" altLang="en-US" sz="2800" dirty="0" smtClean="0"/>
              <a:t> is the </a:t>
            </a:r>
            <a:r>
              <a:rPr lang="en-US" altLang="en-US" sz="2800" u="sng" dirty="0" smtClean="0"/>
              <a:t>result of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creativity with a purpose, or </a:t>
            </a:r>
            <a:r>
              <a:rPr lang="en-US" altLang="en-US" sz="2800" u="sng" dirty="0"/>
              <a:t>engineering </a:t>
            </a:r>
            <a:r>
              <a:rPr lang="en-US" altLang="en-US" sz="2800" u="sng" dirty="0" smtClean="0"/>
              <a:t>design</a:t>
            </a:r>
            <a:endParaRPr lang="en-US" altLang="en-US" sz="2800" u="sng" dirty="0"/>
          </a:p>
        </p:txBody>
      </p:sp>
      <p:sp>
        <p:nvSpPr>
          <p:cNvPr id="4" name="Rectangle 3"/>
          <p:cNvSpPr/>
          <p:nvPr/>
        </p:nvSpPr>
        <p:spPr>
          <a:xfrm>
            <a:off x="762000" y="3352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>
                  <a:lumMod val="75000"/>
                </a:schemeClr>
              </a:buClr>
              <a:buFontTx/>
              <a:buChar char="•"/>
            </a:pPr>
            <a:r>
              <a:rPr lang="en-US" altLang="en-US" sz="2800" dirty="0"/>
              <a:t>S</a:t>
            </a:r>
            <a:r>
              <a:rPr lang="en-US" altLang="en-US" sz="2800" dirty="0" smtClean="0"/>
              <a:t>ending someone to the </a:t>
            </a:r>
            <a:r>
              <a:rPr lang="en-US" altLang="en-US" sz="2800" u="sng" dirty="0" smtClean="0"/>
              <a:t>moon</a:t>
            </a:r>
            <a:r>
              <a:rPr lang="en-US" altLang="en-US" sz="2800" dirty="0" smtClean="0"/>
              <a:t> and to bringing him back to earth in 1968 </a:t>
            </a:r>
            <a:r>
              <a:rPr lang="en-US" altLang="en-US" sz="2800" u="sng" dirty="0" smtClean="0"/>
              <a:t>required</a:t>
            </a:r>
            <a:r>
              <a:rPr lang="en-US" altLang="en-US" sz="2800" dirty="0" smtClean="0"/>
              <a:t> a number of </a:t>
            </a:r>
            <a:r>
              <a:rPr lang="en-US" altLang="en-US" sz="2800" u="sng" dirty="0" smtClean="0"/>
              <a:t>technologies</a:t>
            </a:r>
            <a:r>
              <a:rPr lang="en-US" altLang="en-US" sz="2800" dirty="0" smtClean="0"/>
              <a:t> created </a:t>
            </a:r>
            <a:r>
              <a:rPr lang="en-US" altLang="en-US" sz="2800" u="sng" dirty="0" smtClean="0"/>
              <a:t>by Engineers</a:t>
            </a:r>
            <a:endParaRPr lang="en-US" altLang="en-US" sz="2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57600"/>
            <a:ext cx="3362497" cy="248194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6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4130" y="304800"/>
            <a:ext cx="293618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Final Thoughts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610286"/>
            <a:ext cx="1771650" cy="5561913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859381"/>
            <a:ext cx="8382000" cy="52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For every good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idea</a:t>
            </a:r>
            <a:r>
              <a:rPr lang="en-US" altLang="en-US" sz="2800" b="0" dirty="0">
                <a:latin typeface="+mn-lt"/>
              </a:rPr>
              <a:t>, </a:t>
            </a:r>
            <a:r>
              <a:rPr lang="en-US" altLang="en-US" sz="2800" b="0" u="sng" dirty="0">
                <a:latin typeface="+mn-lt"/>
              </a:rPr>
              <a:t>expect to have</a:t>
            </a:r>
            <a:r>
              <a:rPr lang="en-US" altLang="en-US" sz="2800" b="0" dirty="0">
                <a:latin typeface="+mn-lt"/>
              </a:rPr>
              <a:t> tens of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bad </a:t>
            </a:r>
            <a:r>
              <a:rPr lang="en-US" altLang="en-US" sz="2800" b="0" dirty="0">
                <a:latin typeface="+mn-lt"/>
              </a:rPr>
              <a:t>or wrong or </a:t>
            </a:r>
            <a:r>
              <a:rPr lang="en-US" altLang="en-US" sz="2800" b="0" u="sng" dirty="0">
                <a:latin typeface="+mn-lt"/>
              </a:rPr>
              <a:t>useless ideas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You don’t have to be a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mathematical</a:t>
            </a:r>
            <a:r>
              <a:rPr lang="en-US" altLang="en-US" sz="2800" b="0" dirty="0">
                <a:latin typeface="+mn-lt"/>
              </a:rPr>
              <a:t> genius.  </a:t>
            </a:r>
            <a:r>
              <a:rPr lang="en-US" altLang="en-US" sz="2800" b="0" dirty="0" smtClean="0">
                <a:latin typeface="+mn-lt"/>
              </a:rPr>
              <a:t/>
            </a:r>
            <a:br>
              <a:rPr lang="en-US" altLang="en-US" sz="2800" b="0" dirty="0" smtClean="0">
                <a:latin typeface="+mn-lt"/>
              </a:rPr>
            </a:br>
            <a:r>
              <a:rPr lang="en-US" altLang="en-US" sz="2800" b="0" dirty="0" smtClean="0">
                <a:latin typeface="+mn-lt"/>
              </a:rPr>
              <a:t>But </a:t>
            </a:r>
            <a:r>
              <a:rPr lang="en-US" altLang="en-US" sz="2800" b="0" dirty="0">
                <a:latin typeface="+mn-lt"/>
              </a:rPr>
              <a:t>you should be </a:t>
            </a:r>
            <a:r>
              <a:rPr lang="en-US" altLang="en-US" sz="2800" b="0" u="sng" dirty="0">
                <a:latin typeface="+mn-lt"/>
              </a:rPr>
              <a:t>competent in mathematics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E</a:t>
            </a:r>
            <a:r>
              <a:rPr lang="en-US" altLang="en-US" sz="2800" b="0" dirty="0" smtClean="0">
                <a:latin typeface="+mn-lt"/>
              </a:rPr>
              <a:t>valuate </a:t>
            </a:r>
            <a:r>
              <a:rPr lang="en-US" altLang="en-US" sz="2800" b="0" dirty="0">
                <a:latin typeface="+mn-lt"/>
              </a:rPr>
              <a:t>and </a:t>
            </a:r>
            <a:r>
              <a:rPr lang="en-US" altLang="en-US" sz="2800" b="0" u="sng" dirty="0">
                <a:latin typeface="+mn-lt"/>
              </a:rPr>
              <a:t>improve</a:t>
            </a:r>
            <a:r>
              <a:rPr lang="en-US" altLang="en-US" sz="2800" b="0" dirty="0">
                <a:latin typeface="+mn-lt"/>
              </a:rPr>
              <a:t> the extent of your </a:t>
            </a:r>
            <a:r>
              <a:rPr lang="en-US" altLang="en-US" sz="2800" b="0" u="sng" dirty="0">
                <a:latin typeface="+mn-lt"/>
              </a:rPr>
              <a:t>hands-on</a:t>
            </a:r>
            <a:r>
              <a:rPr lang="en-US" altLang="en-US" sz="2800" b="0" dirty="0">
                <a:latin typeface="+mn-lt"/>
              </a:rPr>
              <a:t> and </a:t>
            </a:r>
            <a:r>
              <a:rPr lang="en-US" altLang="en-US" sz="28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laboratory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skills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Visualize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how the </a:t>
            </a:r>
            <a:r>
              <a:rPr lang="en-US" altLang="en-US" sz="2800" b="0" u="sng" dirty="0">
                <a:latin typeface="+mn-lt"/>
              </a:rPr>
              <a:t>work</a:t>
            </a:r>
            <a:r>
              <a:rPr lang="en-US" altLang="en-US" sz="2800" b="0" dirty="0">
                <a:latin typeface="+mn-lt"/>
              </a:rPr>
              <a:t> could be accomplished (</a:t>
            </a:r>
            <a:r>
              <a:rPr lang="en-US" altLang="en-US" sz="2800" b="0" u="sng" dirty="0">
                <a:latin typeface="+mn-lt"/>
              </a:rPr>
              <a:t>spread </a:t>
            </a:r>
            <a:r>
              <a:rPr lang="en-US" altLang="en-US" sz="2800" b="0" u="sng" dirty="0" smtClean="0">
                <a:latin typeface="+mn-lt"/>
              </a:rPr>
              <a:t>sheets, </a:t>
            </a:r>
            <a:r>
              <a:rPr lang="en-US" altLang="en-US" sz="2800" b="0" u="sng" dirty="0">
                <a:latin typeface="+mn-lt"/>
              </a:rPr>
              <a:t>flow charts, drawing</a:t>
            </a:r>
            <a:r>
              <a:rPr lang="en-US" altLang="en-US" sz="2800" b="0" dirty="0">
                <a:latin typeface="+mn-lt"/>
              </a:rPr>
              <a:t>)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Imagination</a:t>
            </a:r>
            <a:r>
              <a:rPr lang="en-US" altLang="en-US" sz="2800" b="0" dirty="0">
                <a:latin typeface="+mn-lt"/>
              </a:rPr>
              <a:t> is also crucial. Begin at the science fiction level, then </a:t>
            </a:r>
            <a:r>
              <a:rPr lang="en-US" altLang="en-US" sz="2800" b="0" u="sng" dirty="0">
                <a:latin typeface="+mn-lt"/>
              </a:rPr>
              <a:t>apply the constraints gradually</a:t>
            </a:r>
            <a:r>
              <a:rPr lang="en-US" altLang="en-US" sz="2800" b="0" dirty="0">
                <a:latin typeface="+mn-lt"/>
              </a:rPr>
              <a:t>.</a:t>
            </a:r>
          </a:p>
          <a:p>
            <a:pPr marL="342900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Keep a </a:t>
            </a:r>
            <a:r>
              <a:rPr lang="en-US" altLang="en-US" sz="2800" b="0" u="sng" dirty="0">
                <a:latin typeface="+mn-lt"/>
              </a:rPr>
              <a:t>design </a:t>
            </a: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notebook</a:t>
            </a:r>
            <a:r>
              <a:rPr lang="en-US" altLang="en-US" sz="28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*</a:t>
            </a:r>
            <a:r>
              <a:rPr lang="en-US" altLang="en-US" sz="2800" b="0" dirty="0" smtClean="0">
                <a:latin typeface="+mn-lt"/>
              </a:rPr>
              <a:t> </a:t>
            </a:r>
            <a:endParaRPr lang="en-US" alt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3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04800"/>
            <a:ext cx="5334000" cy="6096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Creative Engineers Have: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08141385-59C2-4953-B5C5-8B628B3C2E90}" type="slidenum">
              <a:rPr lang="en-US" altLang="en-US" sz="1600"/>
              <a:pPr eaLnBrk="1" hangingPunct="1"/>
              <a:t>3</a:t>
            </a:fld>
            <a:endParaRPr lang="en-US" altLang="en-US" sz="1600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143000"/>
            <a:ext cx="5641975" cy="427661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Curiosity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tolerance</a:t>
            </a:r>
            <a:r>
              <a:rPr lang="en-US" altLang="en-US" sz="2800" dirty="0"/>
              <a:t> of unknown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Openness to </a:t>
            </a:r>
            <a:r>
              <a:rPr lang="en-US" altLang="en-US" sz="2800" u="sng" dirty="0"/>
              <a:t>new experiences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Willingness to </a:t>
            </a:r>
            <a:r>
              <a:rPr lang="en-US" altLang="en-US" sz="2800" u="sng" dirty="0"/>
              <a:t>take risks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</a:t>
            </a:r>
            <a:r>
              <a:rPr lang="en-US" altLang="en-US" sz="2800" u="sng" dirty="0"/>
              <a:t>observe details</a:t>
            </a:r>
            <a:r>
              <a:rPr lang="en-US" altLang="en-US" sz="2800" dirty="0"/>
              <a:t> and see the “whole picture”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u="sng" dirty="0"/>
              <a:t>No fear</a:t>
            </a:r>
            <a:r>
              <a:rPr lang="en-US" altLang="en-US" sz="2800" dirty="0"/>
              <a:t> of problems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Ability to concentrate and </a:t>
            </a:r>
            <a:r>
              <a:rPr lang="en-US" altLang="en-US" sz="2800" u="sng" dirty="0"/>
              <a:t>focus on the problem</a:t>
            </a:r>
            <a:r>
              <a:rPr lang="en-US" altLang="en-US" sz="2800" dirty="0"/>
              <a:t> until it’s solved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2577" y="1676400"/>
            <a:ext cx="3121423" cy="374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1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248" y="255199"/>
            <a:ext cx="5433952" cy="659201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some once said: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027703"/>
            <a:ext cx="8237538" cy="2590800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This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'telephone'</a:t>
            </a:r>
            <a:r>
              <a:rPr lang="en-US" altLang="en-US" sz="2800" dirty="0"/>
              <a:t> has too many shortcomings to be seriously considered as a means of communication. The device </a:t>
            </a:r>
            <a:r>
              <a:rPr lang="en-US" altLang="en-US" sz="2800" u="sng" dirty="0"/>
              <a:t>is inherently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of no value </a:t>
            </a:r>
            <a:r>
              <a:rPr lang="en-US" altLang="en-US" sz="2800" u="sng" dirty="0"/>
              <a:t>to us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Western Union internal memo</a:t>
            </a:r>
            <a:r>
              <a:rPr lang="en-US" altLang="en-US" sz="2400" u="sng" dirty="0"/>
              <a:t>, 1876</a:t>
            </a:r>
            <a:r>
              <a:rPr lang="en-US" altLang="en-US" sz="2400" dirty="0"/>
              <a:t>)</a:t>
            </a:r>
            <a:r>
              <a:rPr lang="en-US" altLang="en-US" sz="2800" dirty="0"/>
              <a:t> </a:t>
            </a:r>
            <a:endParaRPr lang="en-US" altLang="en-US" sz="2800" dirty="0" smtClean="0"/>
          </a:p>
          <a:p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974" y="2897968"/>
            <a:ext cx="1649972" cy="2052664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248" y="2819400"/>
            <a:ext cx="633610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dirty="0"/>
              <a:t>I think there is a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world market </a:t>
            </a:r>
            <a:r>
              <a:rPr lang="en-US" altLang="en-US" sz="2800" u="sng" dirty="0"/>
              <a:t>for</a:t>
            </a:r>
            <a:r>
              <a:rPr lang="en-US" altLang="en-US" sz="2800" dirty="0"/>
              <a:t> maybe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five computers</a:t>
            </a:r>
            <a:r>
              <a:rPr lang="en-US" altLang="en-US" sz="2800" dirty="0"/>
              <a:t>.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Thomas </a:t>
            </a:r>
            <a:r>
              <a:rPr lang="en-US" altLang="en-US" sz="2400" i="1" u="sng" dirty="0" smtClean="0"/>
              <a:t>Watson</a:t>
            </a:r>
            <a:r>
              <a:rPr lang="en-US" altLang="en-US" sz="2400" u="sng" dirty="0" smtClean="0"/>
              <a:t>*, </a:t>
            </a:r>
            <a:r>
              <a:rPr lang="en-US" altLang="en-US" sz="2400" u="sng" dirty="0"/>
              <a:t>1943</a:t>
            </a:r>
            <a:r>
              <a:rPr lang="en-US" altLang="en-US" sz="2400" dirty="0"/>
              <a:t>) </a:t>
            </a:r>
            <a:endParaRPr lang="en-US" altLang="en-US" sz="2800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altLang="en-US" sz="28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altLang="en-US" sz="28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640K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[memory] ought to be </a:t>
            </a:r>
            <a:r>
              <a:rPr lang="en-US" altLang="en-US" sz="28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enough</a:t>
            </a:r>
            <a:r>
              <a:rPr lang="en-US" altLang="en-US" sz="2800" u="sng" dirty="0"/>
              <a:t> for anybody</a:t>
            </a:r>
            <a:r>
              <a:rPr lang="en-US" altLang="en-US" sz="2800" dirty="0"/>
              <a:t> </a:t>
            </a:r>
            <a:r>
              <a:rPr lang="en-US" altLang="en-US" sz="2400" dirty="0"/>
              <a:t>(</a:t>
            </a:r>
            <a:r>
              <a:rPr lang="en-US" altLang="en-US" sz="2400" i="1" u="sng" dirty="0"/>
              <a:t>Bill Gates</a:t>
            </a:r>
            <a:r>
              <a:rPr lang="en-US" altLang="en-US" sz="2400" u="sng" dirty="0"/>
              <a:t>, 1981</a:t>
            </a:r>
            <a:r>
              <a:rPr lang="en-US" altLang="en-US" sz="2400" dirty="0" smtClean="0"/>
              <a:t>)</a:t>
            </a: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5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28600"/>
            <a:ext cx="5562600" cy="685800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you should hear: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922020"/>
            <a:ext cx="6324600" cy="5021580"/>
          </a:xfrm>
        </p:spPr>
        <p:txBody>
          <a:bodyPr/>
          <a:lstStyle/>
          <a:p>
            <a:r>
              <a:rPr lang="en-US" altLang="en-US" sz="2800" u="sng" dirty="0"/>
              <a:t>Great spirits</a:t>
            </a:r>
            <a:r>
              <a:rPr lang="en-US" altLang="en-US" sz="2800" dirty="0"/>
              <a:t> have always encountered </a:t>
            </a:r>
            <a:r>
              <a:rPr lang="en-US" altLang="en-US" sz="2800" u="sng" dirty="0"/>
              <a:t>violent opposition</a:t>
            </a:r>
            <a:r>
              <a:rPr lang="en-US" altLang="en-US" sz="2800" dirty="0"/>
              <a:t> from </a:t>
            </a:r>
            <a:r>
              <a:rPr lang="en-US" altLang="en-US" sz="2800" u="sng" dirty="0"/>
              <a:t>mediocre </a:t>
            </a:r>
            <a:r>
              <a:rPr lang="en-US" altLang="en-US" sz="2800" u="sng" dirty="0" smtClean="0"/>
              <a:t>minds</a:t>
            </a:r>
            <a:r>
              <a:rPr lang="en-US" altLang="en-US" sz="2800" dirty="0" smtClean="0"/>
              <a:t>.</a:t>
            </a:r>
            <a:endParaRPr lang="en-US" altLang="en-US" sz="2800" dirty="0"/>
          </a:p>
          <a:p>
            <a:pPr>
              <a:buFontTx/>
              <a:buNone/>
            </a:pPr>
            <a:r>
              <a:rPr lang="en-US" altLang="en-US" sz="2400" dirty="0"/>
              <a:t>                                             - </a:t>
            </a:r>
            <a:r>
              <a:rPr lang="en-US" altLang="en-US" sz="2400" i="1" dirty="0"/>
              <a:t>Albert </a:t>
            </a:r>
            <a:r>
              <a:rPr lang="en-US" altLang="en-US" sz="2400" i="1" dirty="0" smtClean="0"/>
              <a:t>Einstein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The </a:t>
            </a:r>
            <a:r>
              <a:rPr lang="en-US" altLang="en-US" sz="2800" u="sng" dirty="0"/>
              <a:t>person</a:t>
            </a:r>
            <a:r>
              <a:rPr lang="en-US" altLang="en-US" sz="2800" dirty="0"/>
              <a:t> who says it </a:t>
            </a:r>
            <a:r>
              <a:rPr lang="en-US" altLang="en-US" sz="2800" u="sng" dirty="0"/>
              <a:t>cannot be done</a:t>
            </a:r>
            <a:r>
              <a:rPr lang="en-US" altLang="en-US" sz="2800" dirty="0"/>
              <a:t> should </a:t>
            </a:r>
            <a:r>
              <a:rPr lang="en-US" altLang="en-US" sz="2800" u="sng" dirty="0"/>
              <a:t>not interrupt the person doing it</a:t>
            </a:r>
            <a:r>
              <a:rPr lang="en-US" altLang="en-US" sz="2800" dirty="0"/>
              <a:t>.</a:t>
            </a:r>
          </a:p>
          <a:p>
            <a:pPr>
              <a:buFontTx/>
              <a:buNone/>
            </a:pPr>
            <a:r>
              <a:rPr lang="en-US" altLang="en-US" sz="2400" dirty="0"/>
              <a:t>                                      </a:t>
            </a:r>
            <a:r>
              <a:rPr lang="en-US" altLang="en-US" sz="2400" dirty="0" smtClean="0"/>
              <a:t>      </a:t>
            </a:r>
            <a:r>
              <a:rPr lang="en-US" altLang="en-US" sz="2400" dirty="0"/>
              <a:t>- </a:t>
            </a:r>
            <a:r>
              <a:rPr lang="en-US" altLang="en-US" sz="2400" i="1" dirty="0"/>
              <a:t>Chinese </a:t>
            </a:r>
            <a:r>
              <a:rPr lang="en-US" altLang="en-US" sz="2400" i="1" dirty="0" smtClean="0"/>
              <a:t>Proverb</a:t>
            </a:r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sz="2800" dirty="0"/>
              <a:t>Every really </a:t>
            </a:r>
            <a:r>
              <a:rPr lang="en-US" altLang="en-US" sz="2800" u="sng" dirty="0"/>
              <a:t>new idea looks crazy at </a:t>
            </a:r>
            <a:r>
              <a:rPr lang="en-US" altLang="en-US" sz="2800" u="sng" dirty="0" smtClean="0"/>
              <a:t>first</a:t>
            </a:r>
            <a:r>
              <a:rPr lang="en-US" altLang="en-US" sz="2800" dirty="0" smtClean="0"/>
              <a:t>. 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				</a:t>
            </a:r>
            <a:r>
              <a:rPr lang="en-US" altLang="en-US" sz="2800" dirty="0" smtClean="0"/>
              <a:t>- </a:t>
            </a:r>
            <a:r>
              <a:rPr lang="en-US" altLang="en-US" sz="2400" i="1" dirty="0" smtClean="0"/>
              <a:t>Alfred North Whitehead</a:t>
            </a:r>
            <a:r>
              <a:rPr lang="en-US" altLang="en-US" sz="2400" dirty="0" smtClean="0"/>
              <a:t>*  </a:t>
            </a:r>
            <a:endParaRPr lang="en-US" altLang="en-US" sz="2400" dirty="0"/>
          </a:p>
          <a:p>
            <a:pPr>
              <a:buFontTx/>
              <a:buNone/>
            </a:pP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1143000"/>
            <a:ext cx="2298391" cy="344453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04800"/>
            <a:ext cx="51816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Teams and Creativity</a:t>
            </a:r>
          </a:p>
        </p:txBody>
      </p:sp>
      <p:sp>
        <p:nvSpPr>
          <p:cNvPr id="1198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33400" y="861060"/>
            <a:ext cx="4297363" cy="538734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Teams </a:t>
            </a:r>
            <a:r>
              <a:rPr lang="en-US" sz="2800" u="sng" dirty="0" smtClean="0">
                <a:solidFill>
                  <a:srgbClr val="FFFF00"/>
                </a:solidFill>
              </a:rPr>
              <a:t>combine*</a:t>
            </a:r>
            <a:r>
              <a:rPr lang="en-US" sz="2800" dirty="0" smtClean="0"/>
              <a:t> </a:t>
            </a:r>
            <a:r>
              <a:rPr lang="en-US" sz="2800" dirty="0"/>
              <a:t>the different </a:t>
            </a:r>
            <a:r>
              <a:rPr lang="en-US" sz="2800" dirty="0">
                <a:solidFill>
                  <a:srgbClr val="FFFF00"/>
                </a:solidFill>
              </a:rPr>
              <a:t>backgrounds</a:t>
            </a:r>
            <a:r>
              <a:rPr lang="en-US" sz="2800" dirty="0"/>
              <a:t>, experiences and </a:t>
            </a:r>
            <a:r>
              <a:rPr lang="en-US" sz="2800" u="sng" dirty="0"/>
              <a:t>thinking preferences</a:t>
            </a:r>
            <a:r>
              <a:rPr lang="en-US" sz="2800" dirty="0"/>
              <a:t> of </a:t>
            </a:r>
            <a:r>
              <a:rPr lang="en-US" sz="2800" dirty="0" smtClean="0"/>
              <a:t>individuals</a:t>
            </a: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>
                <a:solidFill>
                  <a:srgbClr val="FFFF00"/>
                </a:solidFill>
              </a:rPr>
              <a:t>Interaction</a:t>
            </a:r>
            <a:r>
              <a:rPr lang="en-US" sz="2800" dirty="0"/>
              <a:t> among team members – other’s ideas are used as stepping-stones to </a:t>
            </a:r>
            <a:r>
              <a:rPr lang="en-US" sz="2800" u="sng" dirty="0">
                <a:solidFill>
                  <a:srgbClr val="FFFF00"/>
                </a:solidFill>
              </a:rPr>
              <a:t>more creative ideas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u="sng" dirty="0"/>
              <a:t>Willingness</a:t>
            </a:r>
            <a:r>
              <a:rPr lang="en-US" sz="2800" dirty="0"/>
              <a:t> on the part of a team </a:t>
            </a:r>
            <a:r>
              <a:rPr lang="en-US" sz="2800" u="sng" dirty="0"/>
              <a:t>to </a:t>
            </a:r>
            <a:r>
              <a:rPr lang="en-US" sz="2800" u="sng" dirty="0">
                <a:solidFill>
                  <a:srgbClr val="FFFF00"/>
                </a:solidFill>
              </a:rPr>
              <a:t>take greater risks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63" y="1219200"/>
            <a:ext cx="3779848" cy="4115157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2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304800" y="228600"/>
            <a:ext cx="5792092" cy="609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Engineering Creative Methods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381000" y="990600"/>
            <a:ext cx="8229600" cy="4876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b="1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Incremental improvement</a:t>
            </a:r>
            <a:r>
              <a:rPr lang="en-US" sz="3000" dirty="0" smtClean="0">
                <a:latin typeface="+mn-lt"/>
              </a:rPr>
              <a:t>; </a:t>
            </a:r>
            <a:r>
              <a:rPr lang="en-US" sz="3000" i="1" dirty="0" smtClean="0">
                <a:latin typeface="+mn-lt"/>
              </a:rPr>
              <a:t>Every problem that has been solved can be </a:t>
            </a:r>
            <a:r>
              <a:rPr lang="en-US" sz="3000" i="1" u="sng" dirty="0" smtClean="0">
                <a:latin typeface="+mn-lt"/>
              </a:rPr>
              <a:t>solved again in a better way</a:t>
            </a:r>
            <a:r>
              <a:rPr lang="en-US" sz="3000" i="1" dirty="0" smtClean="0">
                <a:latin typeface="+mn-lt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Synthesis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Two or more existing ideas are </a:t>
            </a:r>
            <a:r>
              <a:rPr lang="en-US" sz="3000" u="sng" dirty="0" smtClean="0">
                <a:latin typeface="+mn-lt"/>
              </a:rPr>
              <a:t>combined into a</a:t>
            </a:r>
            <a:r>
              <a:rPr lang="en-US" sz="3000" dirty="0" smtClean="0">
                <a:latin typeface="+mn-lt"/>
              </a:rPr>
              <a:t> third, </a:t>
            </a:r>
            <a:r>
              <a:rPr lang="en-US" sz="3000" u="sng" dirty="0" smtClean="0">
                <a:latin typeface="+mn-lt"/>
              </a:rPr>
              <a:t>new idea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Revolution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Completely </a:t>
            </a:r>
            <a:r>
              <a:rPr lang="en-US" sz="3000" u="sng" dirty="0" smtClean="0">
                <a:latin typeface="+mn-lt"/>
              </a:rPr>
              <a:t>different</a:t>
            </a:r>
            <a:r>
              <a:rPr lang="en-US" sz="3000" dirty="0" smtClean="0">
                <a:latin typeface="+mn-lt"/>
              </a:rPr>
              <a:t>, </a:t>
            </a:r>
            <a:r>
              <a:rPr lang="en-US" sz="3000" u="sng" dirty="0" smtClean="0">
                <a:latin typeface="+mn-lt"/>
              </a:rPr>
              <a:t>new idea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Reapplication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</a:t>
            </a:r>
            <a:r>
              <a:rPr lang="en-US" sz="3000" dirty="0" smtClean="0">
                <a:latin typeface="+mn-lt"/>
              </a:rPr>
              <a:t> </a:t>
            </a:r>
            <a:r>
              <a:rPr lang="en-US" sz="3000" u="sng" dirty="0" smtClean="0">
                <a:latin typeface="+mn-lt"/>
              </a:rPr>
              <a:t>Look</a:t>
            </a:r>
            <a:r>
              <a:rPr lang="en-US" sz="3000" dirty="0" smtClean="0">
                <a:latin typeface="+mn-lt"/>
              </a:rPr>
              <a:t> at something old </a:t>
            </a:r>
            <a:r>
              <a:rPr lang="en-US" sz="3000" u="sng" dirty="0" smtClean="0">
                <a:latin typeface="+mn-lt"/>
              </a:rPr>
              <a:t>in a new way</a:t>
            </a:r>
            <a:r>
              <a:rPr lang="en-US" sz="3000" dirty="0" smtClean="0">
                <a:latin typeface="+mn-lt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Changing Direction</a:t>
            </a:r>
            <a:r>
              <a:rPr lang="en-US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:  </a:t>
            </a:r>
            <a:r>
              <a:rPr lang="en-US" sz="3000" u="sng" dirty="0"/>
              <a:t>A</a:t>
            </a:r>
            <a:r>
              <a:rPr lang="en-US" sz="3000" u="sng" dirty="0" smtClean="0"/>
              <a:t>ttention</a:t>
            </a:r>
            <a:r>
              <a:rPr lang="en-US" sz="3000" dirty="0" smtClean="0"/>
              <a:t> is </a:t>
            </a:r>
            <a:r>
              <a:rPr lang="en-US" sz="3000" u="sng" dirty="0" smtClean="0"/>
              <a:t>shifted</a:t>
            </a:r>
            <a:r>
              <a:rPr lang="en-US" sz="3000" dirty="0" smtClean="0"/>
              <a:t> </a:t>
            </a:r>
            <a:r>
              <a:rPr lang="en-US" sz="3000" u="sng" dirty="0" smtClean="0"/>
              <a:t>from one angle of a problem to another</a:t>
            </a:r>
            <a:endParaRPr lang="en-US" sz="1600" u="sng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17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1700" i="1" dirty="0" smtClean="0">
                <a:latin typeface="+mn-lt"/>
              </a:rPr>
              <a:t>Introduction to Creative Thinking , </a:t>
            </a:r>
            <a:r>
              <a:rPr lang="en-US" sz="1700" dirty="0" smtClean="0">
                <a:latin typeface="+mn-lt"/>
              </a:rPr>
              <a:t>Robert Harris. Version Date: July 1, 1998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E15FA-1368-425C-9682-96C97A7FFA1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24015" y="894755"/>
            <a:ext cx="8458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In engineering, </a:t>
            </a:r>
            <a:r>
              <a:rPr lang="en-US" altLang="en-US" sz="2800" b="0" u="sng" dirty="0">
                <a:latin typeface="+mn-lt"/>
              </a:rPr>
              <a:t>creativity is useful</a:t>
            </a:r>
            <a:r>
              <a:rPr lang="en-US" altLang="en-US" sz="2800" b="0" dirty="0">
                <a:latin typeface="+mn-lt"/>
              </a:rPr>
              <a:t> only </a:t>
            </a:r>
            <a:r>
              <a:rPr lang="en-US" altLang="en-US" sz="2800" b="0" u="sng" dirty="0">
                <a:latin typeface="+mn-lt"/>
              </a:rPr>
              <a:t>if it fits into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realities*</a:t>
            </a:r>
            <a:r>
              <a:rPr lang="en-US" altLang="en-US" sz="2800" b="0" dirty="0" smtClean="0">
                <a:latin typeface="+mn-lt"/>
              </a:rPr>
              <a:t> </a:t>
            </a:r>
            <a:r>
              <a:rPr lang="en-US" altLang="en-US" sz="2800" b="0" dirty="0">
                <a:latin typeface="+mn-lt"/>
              </a:rPr>
              <a:t>of the physical world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the established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physical laws</a:t>
            </a:r>
          </a:p>
          <a:p>
            <a:pPr marL="1200150" lvl="1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A creative idea in engineering must </a:t>
            </a:r>
            <a:r>
              <a:rPr lang="en-US" altLang="en-US" sz="2800" b="0" u="sng" dirty="0">
                <a:latin typeface="+mn-lt"/>
              </a:rPr>
              <a:t>conform to</a:t>
            </a:r>
            <a:r>
              <a:rPr lang="en-US" altLang="en-US" sz="2800" b="0" dirty="0">
                <a:latin typeface="+mn-lt"/>
              </a:rPr>
              <a:t> our present </a:t>
            </a:r>
            <a:r>
              <a:rPr lang="en-US" altLang="en-US" sz="2800" b="0" u="sng" dirty="0">
                <a:latin typeface="+mn-lt"/>
              </a:rPr>
              <a:t>knowledge</a:t>
            </a:r>
            <a:r>
              <a:rPr lang="en-US" altLang="en-US" sz="2800" b="0" dirty="0">
                <a:latin typeface="+mn-lt"/>
              </a:rPr>
              <a:t> </a:t>
            </a:r>
            <a:r>
              <a:rPr lang="en-US" altLang="en-US" sz="2800" b="0" u="sng" dirty="0">
                <a:latin typeface="+mn-lt"/>
              </a:rPr>
              <a:t>of</a:t>
            </a:r>
            <a:r>
              <a:rPr lang="en-US" altLang="en-US" sz="2800" b="0" dirty="0">
                <a:latin typeface="+mn-lt"/>
              </a:rPr>
              <a:t> the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nature of matter</a:t>
            </a:r>
            <a:r>
              <a:rPr lang="en-US" altLang="en-US" sz="2800" b="0" dirty="0">
                <a:latin typeface="+mn-lt"/>
              </a:rPr>
              <a:t>, unless we invent or find a new form of matter.</a:t>
            </a:r>
          </a:p>
          <a:p>
            <a:pPr marL="457200" indent="-4572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b="0" dirty="0">
                <a:latin typeface="+mn-lt"/>
              </a:rPr>
              <a:t>Creativity in engineering is </a:t>
            </a:r>
            <a:r>
              <a:rPr lang="en-US" altLang="en-US" sz="2800" b="0" u="sng" dirty="0">
                <a:latin typeface="+mn-lt"/>
              </a:rPr>
              <a:t>constrained by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feasibility</a:t>
            </a:r>
            <a:r>
              <a:rPr lang="en-US" altLang="en-US" sz="2800" b="0" u="sng" dirty="0">
                <a:latin typeface="+mn-lt"/>
              </a:rPr>
              <a:t> and </a:t>
            </a:r>
            <a:r>
              <a:rPr lang="en-US" altLang="en-US" sz="2800" b="0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practicality</a:t>
            </a:r>
            <a:r>
              <a:rPr lang="en-US" altLang="en-US" sz="2800" b="0" dirty="0">
                <a:latin typeface="+mn-lt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205016"/>
            <a:ext cx="73565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983">
              <a:lnSpc>
                <a:spcPct val="90000"/>
              </a:lnSpc>
              <a:spcBef>
                <a:spcPct val="0"/>
              </a:spcBef>
            </a:pPr>
            <a:r>
              <a:rPr lang="en-US" altLang="en-US" sz="3200" b="1" spc="75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Engineering Creativity and Constraints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740" y="5113977"/>
            <a:ext cx="14287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9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64008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Creativity Stimulation Techniques</a:t>
            </a:r>
            <a:endParaRPr 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2496-B776-440F-AB30-C55FECFF7F74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34635975"/>
              </p:ext>
            </p:extLst>
          </p:nvPr>
        </p:nvGraphicFramePr>
        <p:xfrm>
          <a:off x="609600" y="1068708"/>
          <a:ext cx="8382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hapter 17, Intro to Design, PGK, Part 2, 7_6_2012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3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5407</TotalTime>
  <Words>1265</Words>
  <Application>Microsoft Office PowerPoint</Application>
  <PresentationFormat>On-screen Show (4:3)</PresentationFormat>
  <Paragraphs>202</Paragraphs>
  <Slides>20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Chapter 17, Intro to Design, PGK, Part 2, 7_6_2012</vt:lpstr>
      <vt:lpstr>Digital Blue Tunnel 16x9</vt:lpstr>
      <vt:lpstr>1_Digital Blue Tunnel 16x9</vt:lpstr>
      <vt:lpstr>PowerPoint Presentation</vt:lpstr>
      <vt:lpstr>Creativity and Engineering</vt:lpstr>
      <vt:lpstr>Creative Engineers Have:</vt:lpstr>
      <vt:lpstr>What some once said:</vt:lpstr>
      <vt:lpstr>What you should hear:</vt:lpstr>
      <vt:lpstr>Teams and Creativity</vt:lpstr>
      <vt:lpstr> Engineering Creative Methods</vt:lpstr>
      <vt:lpstr>PowerPoint Presentation</vt:lpstr>
      <vt:lpstr>Creativity Stimulation Techniques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Techniques: 4. Brainstorming</vt:lpstr>
      <vt:lpstr>Idea Selection</vt:lpstr>
      <vt:lpstr>Selection: 1. Questions Options Criteria (QOC)</vt:lpstr>
      <vt:lpstr>Selection: 2. Voting</vt:lpstr>
      <vt:lpstr>Selection: SWOT</vt:lpstr>
      <vt:lpstr>PowerPoint Presentation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182</cp:revision>
  <cp:lastPrinted>2013-04-13T07:34:36Z</cp:lastPrinted>
  <dcterms:created xsi:type="dcterms:W3CDTF">2012-03-03T20:32:32Z</dcterms:created>
  <dcterms:modified xsi:type="dcterms:W3CDTF">2017-08-01T22:25:10Z</dcterms:modified>
</cp:coreProperties>
</file>