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748" r:id="rId2"/>
    <p:sldId id="691" r:id="rId3"/>
    <p:sldId id="692" r:id="rId4"/>
    <p:sldId id="693" r:id="rId5"/>
    <p:sldId id="694" r:id="rId6"/>
    <p:sldId id="695" r:id="rId7"/>
    <p:sldId id="696" r:id="rId8"/>
    <p:sldId id="697" r:id="rId9"/>
    <p:sldId id="698" r:id="rId10"/>
    <p:sldId id="699" r:id="rId11"/>
    <p:sldId id="700" r:id="rId12"/>
    <p:sldId id="701" r:id="rId13"/>
    <p:sldId id="702" r:id="rId14"/>
    <p:sldId id="703" r:id="rId15"/>
    <p:sldId id="704" r:id="rId16"/>
    <p:sldId id="705" r:id="rId17"/>
    <p:sldId id="706" r:id="rId18"/>
    <p:sldId id="707" r:id="rId19"/>
    <p:sldId id="708" r:id="rId20"/>
    <p:sldId id="709" r:id="rId21"/>
    <p:sldId id="710" r:id="rId22"/>
    <p:sldId id="711" r:id="rId23"/>
    <p:sldId id="712" r:id="rId24"/>
    <p:sldId id="713" r:id="rId25"/>
    <p:sldId id="714" r:id="rId26"/>
    <p:sldId id="715" r:id="rId27"/>
    <p:sldId id="716" r:id="rId28"/>
    <p:sldId id="717" r:id="rId29"/>
    <p:sldId id="718" r:id="rId30"/>
    <p:sldId id="719" r:id="rId31"/>
    <p:sldId id="758" r:id="rId32"/>
    <p:sldId id="759" r:id="rId33"/>
    <p:sldId id="760" r:id="rId34"/>
    <p:sldId id="761" r:id="rId35"/>
    <p:sldId id="762" r:id="rId36"/>
    <p:sldId id="763" r:id="rId37"/>
    <p:sldId id="764" r:id="rId38"/>
    <p:sldId id="765" r:id="rId39"/>
    <p:sldId id="766" r:id="rId40"/>
    <p:sldId id="767" r:id="rId41"/>
    <p:sldId id="768" r:id="rId42"/>
    <p:sldId id="769" r:id="rId43"/>
    <p:sldId id="770" r:id="rId44"/>
    <p:sldId id="771" r:id="rId45"/>
    <p:sldId id="772" r:id="rId46"/>
    <p:sldId id="773" r:id="rId47"/>
    <p:sldId id="77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 d="1"/>
        <a:sy n="1" d="1"/>
      </p:scale>
      <p:origin x="0" y="0"/>
    </p:cViewPr>
  </p:notesTextViewPr>
  <p:notesViewPr>
    <p:cSldViewPr showGuides="1">
      <p:cViewPr varScale="1">
        <p:scale>
          <a:sx n="85" d="100"/>
          <a:sy n="85" d="100"/>
        </p:scale>
        <p:origin x="-3834"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1372FCF-C236-4C69-9A95-FAE0FAEFB879}" type="datetimeFigureOut">
              <a:rPr lang="en-US" smtClean="0"/>
              <a:pPr/>
              <a:t>9/8/2019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71B804-B42A-4E77-A0D2-B31CA57073E4}" type="slidenum">
              <a:rPr lang="en-US" smtClean="0"/>
              <a:pPr/>
              <a:t>‹#›</a:t>
            </a:fld>
            <a:endParaRPr lang="en-US"/>
          </a:p>
        </p:txBody>
      </p:sp>
    </p:spTree>
    <p:extLst>
      <p:ext uri="{BB962C8B-B14F-4D97-AF65-F5344CB8AC3E}">
        <p14:creationId xmlns:p14="http://schemas.microsoft.com/office/powerpoint/2010/main" xmlns="" val="4118779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C63379-7691-4EE9-924D-D1A6E312F370}" type="datetimeFigureOut">
              <a:rPr lang="en-US" smtClean="0"/>
              <a:pPr/>
              <a:t>9/8/2019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8D3D8E-ACB6-4B41-9E13-D74CCB9419E3}" type="slidenum">
              <a:rPr lang="en-US" smtClean="0"/>
              <a:pPr/>
              <a:t>‹#›</a:t>
            </a:fld>
            <a:endParaRPr lang="en-US"/>
          </a:p>
        </p:txBody>
      </p:sp>
    </p:spTree>
    <p:extLst>
      <p:ext uri="{BB962C8B-B14F-4D97-AF65-F5344CB8AC3E}">
        <p14:creationId xmlns:p14="http://schemas.microsoft.com/office/powerpoint/2010/main" xmlns="" val="1719534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3474DE2-755E-4B49-8120-AAF32477406D}" type="datetimeFigureOut">
              <a:rPr lang="en-US" smtClean="0"/>
              <a:pPr/>
              <a:t>9/8/2019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29D53D-A535-4A73-8985-C2B89A2CB25B}" type="slidenum">
              <a:rPr lang="en-US" smtClean="0"/>
              <a:pPr/>
              <a:t>‹#›</a:t>
            </a:fld>
            <a:endParaRPr lang="en-US"/>
          </a:p>
        </p:txBody>
      </p:sp>
    </p:spTree>
    <p:extLst>
      <p:ext uri="{BB962C8B-B14F-4D97-AF65-F5344CB8AC3E}">
        <p14:creationId xmlns:p14="http://schemas.microsoft.com/office/powerpoint/2010/main" xmlns="" val="3095868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3474DE2-755E-4B49-8120-AAF32477406D}" type="datetimeFigureOut">
              <a:rPr lang="en-US" smtClean="0"/>
              <a:pPr/>
              <a:t>9/8/2019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29D53D-A535-4A73-8985-C2B89A2CB25B}" type="slidenum">
              <a:rPr lang="en-US" smtClean="0"/>
              <a:pPr/>
              <a:t>‹#›</a:t>
            </a:fld>
            <a:endParaRPr lang="en-US"/>
          </a:p>
        </p:txBody>
      </p:sp>
    </p:spTree>
    <p:extLst>
      <p:ext uri="{BB962C8B-B14F-4D97-AF65-F5344CB8AC3E}">
        <p14:creationId xmlns:p14="http://schemas.microsoft.com/office/powerpoint/2010/main" xmlns="" val="570206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3474DE2-755E-4B49-8120-AAF32477406D}" type="datetimeFigureOut">
              <a:rPr lang="en-US" smtClean="0"/>
              <a:pPr/>
              <a:t>9/8/2019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29D53D-A535-4A73-8985-C2B89A2CB25B}" type="slidenum">
              <a:rPr lang="en-US" smtClean="0"/>
              <a:pPr/>
              <a:t>‹#›</a:t>
            </a:fld>
            <a:endParaRPr lang="en-US"/>
          </a:p>
        </p:txBody>
      </p:sp>
    </p:spTree>
    <p:extLst>
      <p:ext uri="{BB962C8B-B14F-4D97-AF65-F5344CB8AC3E}">
        <p14:creationId xmlns:p14="http://schemas.microsoft.com/office/powerpoint/2010/main" xmlns="" val="3578596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0" y="6435304"/>
            <a:ext cx="533400" cy="365125"/>
          </a:xfrm>
          <a:prstGeom prst="rect">
            <a:avLst/>
          </a:prstGeom>
        </p:spPr>
        <p:txBody>
          <a:bodyPr/>
          <a:lstStyle>
            <a:lvl1pPr>
              <a:defRPr sz="2000" b="1">
                <a:solidFill>
                  <a:schemeClr val="bg1"/>
                </a:solidFill>
              </a:defRPr>
            </a:lvl1pPr>
          </a:lstStyle>
          <a:p>
            <a:fld id="{DDA39FF2-3363-4B47-AA31-D8C4E95B4DF1}" type="slidenum">
              <a:rPr lang="en-US" smtClean="0"/>
              <a:pPr/>
              <a:t>‹#›</a:t>
            </a:fld>
            <a:endParaRPr lang="en-US" dirty="0"/>
          </a:p>
        </p:txBody>
      </p:sp>
    </p:spTree>
    <p:extLst>
      <p:ext uri="{BB962C8B-B14F-4D97-AF65-F5344CB8AC3E}">
        <p14:creationId xmlns:p14="http://schemas.microsoft.com/office/powerpoint/2010/main" xmlns="" val="3732446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xmlns="" val="2199200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3474DE2-755E-4B49-8120-AAF32477406D}" type="datetimeFigureOut">
              <a:rPr lang="en-US" smtClean="0"/>
              <a:pPr/>
              <a:t>9/8/2019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29D53D-A535-4A73-8985-C2B89A2CB25B}" type="slidenum">
              <a:rPr lang="en-US" smtClean="0"/>
              <a:pPr/>
              <a:t>‹#›</a:t>
            </a:fld>
            <a:endParaRPr lang="en-US"/>
          </a:p>
        </p:txBody>
      </p:sp>
    </p:spTree>
    <p:extLst>
      <p:ext uri="{BB962C8B-B14F-4D97-AF65-F5344CB8AC3E}">
        <p14:creationId xmlns:p14="http://schemas.microsoft.com/office/powerpoint/2010/main" xmlns="" val="1900950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3474DE2-755E-4B49-8120-AAF32477406D}" type="datetimeFigureOut">
              <a:rPr lang="en-US" smtClean="0"/>
              <a:pPr/>
              <a:t>9/8/2019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29D53D-A535-4A73-8985-C2B89A2CB25B}" type="slidenum">
              <a:rPr lang="en-US" smtClean="0"/>
              <a:pPr/>
              <a:t>‹#›</a:t>
            </a:fld>
            <a:endParaRPr lang="en-US"/>
          </a:p>
        </p:txBody>
      </p:sp>
    </p:spTree>
    <p:extLst>
      <p:ext uri="{BB962C8B-B14F-4D97-AF65-F5344CB8AC3E}">
        <p14:creationId xmlns:p14="http://schemas.microsoft.com/office/powerpoint/2010/main" xmlns="" val="1608765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3474DE2-755E-4B49-8120-AAF32477406D}" type="datetimeFigureOut">
              <a:rPr lang="en-US" smtClean="0"/>
              <a:pPr/>
              <a:t>9/8/2019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B29D53D-A535-4A73-8985-C2B89A2CB25B}" type="slidenum">
              <a:rPr lang="en-US" smtClean="0"/>
              <a:pPr/>
              <a:t>‹#›</a:t>
            </a:fld>
            <a:endParaRPr lang="en-US"/>
          </a:p>
        </p:txBody>
      </p:sp>
    </p:spTree>
    <p:extLst>
      <p:ext uri="{BB962C8B-B14F-4D97-AF65-F5344CB8AC3E}">
        <p14:creationId xmlns:p14="http://schemas.microsoft.com/office/powerpoint/2010/main" xmlns="" val="3224874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3474DE2-755E-4B49-8120-AAF32477406D}" type="datetimeFigureOut">
              <a:rPr lang="en-US" smtClean="0"/>
              <a:pPr/>
              <a:t>9/8/2019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B29D53D-A535-4A73-8985-C2B89A2CB25B}" type="slidenum">
              <a:rPr lang="en-US" smtClean="0"/>
              <a:pPr/>
              <a:t>‹#›</a:t>
            </a:fld>
            <a:endParaRPr lang="en-US"/>
          </a:p>
        </p:txBody>
      </p:sp>
    </p:spTree>
    <p:extLst>
      <p:ext uri="{BB962C8B-B14F-4D97-AF65-F5344CB8AC3E}">
        <p14:creationId xmlns:p14="http://schemas.microsoft.com/office/powerpoint/2010/main" xmlns="" val="1476606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3474DE2-755E-4B49-8120-AAF32477406D}" type="datetimeFigureOut">
              <a:rPr lang="en-US" smtClean="0"/>
              <a:pPr/>
              <a:t>9/8/2019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B29D53D-A535-4A73-8985-C2B89A2CB25B}" type="slidenum">
              <a:rPr lang="en-US" smtClean="0"/>
              <a:pPr/>
              <a:t>‹#›</a:t>
            </a:fld>
            <a:endParaRPr lang="en-US"/>
          </a:p>
        </p:txBody>
      </p:sp>
    </p:spTree>
    <p:extLst>
      <p:ext uri="{BB962C8B-B14F-4D97-AF65-F5344CB8AC3E}">
        <p14:creationId xmlns:p14="http://schemas.microsoft.com/office/powerpoint/2010/main" xmlns="" val="581038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3474DE2-755E-4B49-8120-AAF32477406D}" type="datetimeFigureOut">
              <a:rPr lang="en-US" smtClean="0"/>
              <a:pPr/>
              <a:t>9/8/2019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29D53D-A535-4A73-8985-C2B89A2CB25B}" type="slidenum">
              <a:rPr lang="en-US" smtClean="0"/>
              <a:pPr/>
              <a:t>‹#›</a:t>
            </a:fld>
            <a:endParaRPr lang="en-US"/>
          </a:p>
        </p:txBody>
      </p:sp>
    </p:spTree>
    <p:extLst>
      <p:ext uri="{BB962C8B-B14F-4D97-AF65-F5344CB8AC3E}">
        <p14:creationId xmlns:p14="http://schemas.microsoft.com/office/powerpoint/2010/main" xmlns="" val="1793223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3474DE2-755E-4B49-8120-AAF32477406D}" type="datetimeFigureOut">
              <a:rPr lang="en-US" smtClean="0"/>
              <a:pPr/>
              <a:t>9/8/2019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29D53D-A535-4A73-8985-C2B89A2CB25B}" type="slidenum">
              <a:rPr lang="en-US" smtClean="0"/>
              <a:pPr/>
              <a:t>‹#›</a:t>
            </a:fld>
            <a:endParaRPr lang="en-US"/>
          </a:p>
        </p:txBody>
      </p:sp>
    </p:spTree>
    <p:extLst>
      <p:ext uri="{BB962C8B-B14F-4D97-AF65-F5344CB8AC3E}">
        <p14:creationId xmlns:p14="http://schemas.microsoft.com/office/powerpoint/2010/main" xmlns="" val="2450704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4">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4" name="Rectangle 13"/>
          <p:cNvSpPr/>
          <p:nvPr userDrawn="1"/>
        </p:nvSpPr>
        <p:spPr>
          <a:xfrm>
            <a:off x="0" y="6629400"/>
            <a:ext cx="914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userDrawn="1"/>
        </p:nvSpPr>
        <p:spPr>
          <a:xfrm>
            <a:off x="0" y="6609844"/>
            <a:ext cx="9144000" cy="276999"/>
          </a:xfrm>
          <a:prstGeom prst="rect">
            <a:avLst/>
          </a:prstGeom>
          <a:noFill/>
        </p:spPr>
        <p:txBody>
          <a:bodyPr wrap="square" rtlCol="0">
            <a:spAutoFit/>
          </a:bodyPr>
          <a:lstStyle/>
          <a:p>
            <a:pPr algn="ctr"/>
            <a:r>
              <a:rPr lang="en-US" sz="1200" b="1" dirty="0">
                <a:solidFill>
                  <a:schemeClr val="accent2">
                    <a:lumMod val="50000"/>
                  </a:schemeClr>
                </a:solidFill>
                <a:latin typeface="Times New Roman" pitchFamily="18" charset="0"/>
                <a:cs typeface="Times New Roman" pitchFamily="18" charset="0"/>
              </a:rPr>
              <a:t>503 STAT - </a:t>
            </a:r>
            <a:r>
              <a:rPr lang="en-US" sz="1200" b="1" kern="1200" dirty="0">
                <a:solidFill>
                  <a:schemeClr val="accent2">
                    <a:lumMod val="50000"/>
                  </a:schemeClr>
                </a:solidFill>
                <a:latin typeface="Times New Roman" pitchFamily="18" charset="0"/>
                <a:ea typeface="+mn-ea"/>
                <a:cs typeface="Times New Roman" pitchFamily="18" charset="0"/>
              </a:rPr>
              <a:t>Probability and Statistics for Engineers and Scientists – Dr. Mansour </a:t>
            </a:r>
            <a:r>
              <a:rPr lang="en-US" sz="1200" b="1" dirty="0" err="1">
                <a:solidFill>
                  <a:schemeClr val="accent2">
                    <a:lumMod val="50000"/>
                  </a:schemeClr>
                </a:solidFill>
                <a:latin typeface="Times New Roman" pitchFamily="18" charset="0"/>
                <a:cs typeface="Times New Roman" pitchFamily="18" charset="0"/>
              </a:rPr>
              <a:t>Shrahili</a:t>
            </a:r>
            <a:r>
              <a:rPr lang="en-US" sz="1200" b="1" dirty="0">
                <a:solidFill>
                  <a:schemeClr val="accent2">
                    <a:lumMod val="50000"/>
                  </a:schemeClr>
                </a:solidFill>
                <a:latin typeface="Times New Roman" pitchFamily="18" charset="0"/>
                <a:cs typeface="Times New Roman" pitchFamily="18" charset="0"/>
              </a:rPr>
              <a:t> </a:t>
            </a:r>
          </a:p>
        </p:txBody>
      </p:sp>
    </p:spTree>
    <p:extLst>
      <p:ext uri="{BB962C8B-B14F-4D97-AF65-F5344CB8AC3E}">
        <p14:creationId xmlns:p14="http://schemas.microsoft.com/office/powerpoint/2010/main" xmlns="" val="1172369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2.xml"/><Relationship Id="rId4" Type="http://schemas.openxmlformats.org/officeDocument/2006/relationships/image" Target="../media/image58.png"/></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981200"/>
            <a:ext cx="8915400" cy="1143000"/>
          </a:xfrm>
        </p:spPr>
        <p:txBody>
          <a:bodyPr/>
          <a:lstStyle/>
          <a:p>
            <a:r>
              <a:rPr lang="en-US" b="1" u="sng" dirty="0">
                <a:solidFill>
                  <a:srgbClr val="C00000"/>
                </a:solidFill>
                <a:latin typeface="Times New Roman" panose="02020603050405020304" pitchFamily="18" charset="0"/>
                <a:cs typeface="Times New Roman" panose="02020603050405020304" pitchFamily="18" charset="0"/>
              </a:rPr>
              <a:t>Chapter 10: One- and Two-Sample Tests of Hypotheses</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89445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5" name="Rectangle 4"/>
              <p:cNvSpPr/>
              <p:nvPr/>
            </p:nvSpPr>
            <p:spPr>
              <a:xfrm>
                <a:off x="457200" y="152400"/>
                <a:ext cx="8610600" cy="1569660"/>
              </a:xfrm>
              <a:prstGeom prst="rect">
                <a:avLst/>
              </a:prstGeom>
            </p:spPr>
            <p:txBody>
              <a:bodyPr wrap="square">
                <a:spAutoFit/>
              </a:bodyPr>
              <a:lstStyle/>
              <a:p>
                <a:r>
                  <a:rPr lang="en-US" sz="3200" dirty="0">
                    <a:solidFill>
                      <a:srgbClr val="C00000"/>
                    </a:solidFill>
                    <a:latin typeface="Times New Roman" panose="02020603050405020304" pitchFamily="18" charset="0"/>
                    <a:cs typeface="Times New Roman" panose="02020603050405020304" pitchFamily="18" charset="0"/>
                  </a:rPr>
                  <a:t>Let </a:t>
                </a:r>
                <a14:m>
                  <m:oMath xmlns:m="http://schemas.openxmlformats.org/officeDocument/2006/math">
                    <m:sSub>
                      <m:sSubPr>
                        <m:ctrlPr>
                          <a:rPr lang="en-US" sz="3200" i="1" dirty="0" smtClean="0">
                            <a:solidFill>
                              <a:srgbClr val="C00000"/>
                            </a:solidFill>
                            <a:latin typeface="Cambria Math" panose="02040503050406030204" pitchFamily="18" charset="0"/>
                          </a:rPr>
                        </m:ctrlPr>
                      </m:sSubPr>
                      <m:e>
                        <m:r>
                          <a:rPr lang="en-US" sz="3200" i="1" dirty="0">
                            <a:solidFill>
                              <a:srgbClr val="C00000"/>
                            </a:solidFill>
                            <a:latin typeface="Cambria Math"/>
                          </a:rPr>
                          <m:t>𝜇</m:t>
                        </m:r>
                      </m:e>
                      <m:sub>
                        <m:r>
                          <a:rPr lang="en-US" sz="3200" b="0" i="1" dirty="0" smtClean="0">
                            <a:solidFill>
                              <a:srgbClr val="C00000"/>
                            </a:solidFill>
                            <a:latin typeface="Cambria Math"/>
                          </a:rPr>
                          <m:t>0</m:t>
                        </m:r>
                      </m:sub>
                    </m:sSub>
                  </m:oMath>
                </a14:m>
                <a:r>
                  <a:rPr lang="en-US" sz="3200" baseline="30000" dirty="0">
                    <a:solidFill>
                      <a:srgbClr val="C00000"/>
                    </a:solidFill>
                    <a:latin typeface="Times New Roman" panose="02020603050405020304" pitchFamily="18" charset="0"/>
                    <a:cs typeface="Times New Roman" panose="02020603050405020304" pitchFamily="18" charset="0"/>
                  </a:rPr>
                  <a:t/>
                </a:r>
                <a:r>
                  <a:rPr lang="en-US" sz="3200" dirty="0">
                    <a:solidFill>
                      <a:srgbClr val="C00000"/>
                    </a:solidFill>
                    <a:latin typeface="Times New Roman" panose="02020603050405020304" pitchFamily="18" charset="0"/>
                    <a:cs typeface="Times New Roman" panose="02020603050405020304" pitchFamily="18" charset="0"/>
                  </a:rPr>
                  <a:t>be a given known value.</a:t>
                </a:r>
              </a:p>
              <a:p>
                <a:r>
                  <a:rPr lang="en-US" sz="3200" b="1" u="sng" dirty="0">
                    <a:solidFill>
                      <a:srgbClr val="0070C0"/>
                    </a:solidFill>
                    <a:latin typeface="Times New Roman" panose="02020603050405020304" pitchFamily="18" charset="0"/>
                    <a:cs typeface="Times New Roman" panose="02020603050405020304" pitchFamily="18" charset="0"/>
                  </a:rPr>
                  <a:t>Test Procedure </a:t>
                </a:r>
              </a:p>
              <a:p>
                <a:r>
                  <a:rPr lang="en-US" sz="3200" dirty="0">
                    <a:solidFill>
                      <a:srgbClr val="C00000"/>
                    </a:solidFill>
                    <a:latin typeface="Times New Roman" panose="02020603050405020304" pitchFamily="18" charset="0"/>
                    <a:cs typeface="Times New Roman" panose="02020603050405020304" pitchFamily="18" charset="0"/>
                  </a:rPr>
                  <a:t/>
                </a:r>
              </a:p>
            </p:txBody>
          </p:sp>
        </mc:Choice>
        <mc:Fallback>
          <p:sp>
            <p:nvSpPr>
              <p:cNvPr id="5" name="Rectangle 4"/>
              <p:cNvSpPr>
                <a:spLocks noRot="1" noChangeAspect="1" noMove="1" noResize="1" noEditPoints="1" noAdjustHandles="1" noChangeArrowheads="1" noChangeShapeType="1" noTextEdit="1"/>
              </p:cNvSpPr>
              <p:nvPr/>
            </p:nvSpPr>
            <p:spPr>
              <a:xfrm>
                <a:off x="457200" y="152400"/>
                <a:ext cx="8610600" cy="1569660"/>
              </a:xfrm>
              <a:prstGeom prst="rect">
                <a:avLst/>
              </a:prstGeom>
              <a:blipFill rotWithShape="1">
                <a:blip r:embed="rId2"/>
                <a:stretch>
                  <a:fillRect l="-1769" t="-5447"/>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 y="1314178"/>
            <a:ext cx="9075107" cy="51628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78634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a:solidFill>
                  <a:srgbClr val="C00000"/>
                </a:solidFill>
                <a:latin typeface="Times New Roman" panose="02020603050405020304" pitchFamily="18" charset="0"/>
                <a:cs typeface="Times New Roman" panose="02020603050405020304" pitchFamily="18" charset="0"/>
              </a:rPr>
              <a:t>Example </a:t>
            </a:r>
            <a:endParaRPr lang="en-US" u="sng" dirty="0">
              <a:solidFill>
                <a:srgbClr val="C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57200" y="1391663"/>
            <a:ext cx="8610600" cy="4435830"/>
          </a:xfrm>
          <a:prstGeom prst="rect">
            <a:avLst/>
          </a:prstGeom>
        </p:spPr>
        <p:txBody>
          <a:bodyPr wrap="square">
            <a:spAutoFit/>
          </a:bodyPr>
          <a:lstStyle/>
          <a:p>
            <a:pPr algn="just">
              <a:lnSpc>
                <a:spcPct val="150000"/>
              </a:lnSpc>
            </a:pPr>
            <a:r>
              <a:rPr lang="en-US" sz="3200" dirty="0">
                <a:latin typeface="Times New Roman" panose="02020603050405020304" pitchFamily="18" charset="0"/>
                <a:cs typeface="Times New Roman" panose="02020603050405020304" pitchFamily="18" charset="0"/>
              </a:rPr>
              <a:t>A random sample of 100 recorded deaths in the United States during the past year showed an average of 71.8 years. Assuming a population standard deviation of 8.9 year, does this seem to indicate that the mean life span today is greater than 70 years? Use a 0.05 level of significance. </a:t>
            </a:r>
          </a:p>
        </p:txBody>
      </p:sp>
    </p:spTree>
    <p:extLst>
      <p:ext uri="{BB962C8B-B14F-4D97-AF65-F5344CB8AC3E}">
        <p14:creationId xmlns:p14="http://schemas.microsoft.com/office/powerpoint/2010/main" xmlns="" val="2582152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a:solidFill>
                  <a:srgbClr val="C00000"/>
                </a:solidFill>
                <a:latin typeface="Times New Roman" panose="02020603050405020304" pitchFamily="18" charset="0"/>
                <a:cs typeface="Times New Roman" panose="02020603050405020304" pitchFamily="18" charset="0"/>
              </a:rPr>
              <a:t>Solution: </a:t>
            </a:r>
            <a:endParaRPr lang="en-US" u="sng" dirty="0">
              <a:solidFill>
                <a:srgbClr val="C00000"/>
              </a:solidFill>
              <a:latin typeface="Times New Roman" panose="02020603050405020304" pitchFamily="18" charset="0"/>
              <a:cs typeface="Times New Roman" panose="02020603050405020304" pitchFamily="18"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43200" y="2819400"/>
            <a:ext cx="3352800" cy="1714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62200" y="4695825"/>
            <a:ext cx="4376738" cy="1628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50256" y="1066800"/>
            <a:ext cx="5000625" cy="1495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73775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9575" y="285750"/>
            <a:ext cx="4162425" cy="1085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8858" y="152400"/>
            <a:ext cx="4418942" cy="3429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9100" y="1647825"/>
            <a:ext cx="4076700" cy="1704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19100" y="3810000"/>
            <a:ext cx="8724900" cy="2238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18925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l"/>
            <a:r>
              <a:rPr lang="en-US" b="1" u="sng" dirty="0">
                <a:solidFill>
                  <a:srgbClr val="C00000"/>
                </a:solidFill>
                <a:latin typeface="Times New Roman" panose="02020603050405020304" pitchFamily="18" charset="0"/>
                <a:cs typeface="Times New Roman" panose="02020603050405020304" pitchFamily="18" charset="0"/>
              </a:rPr>
              <a:t>Example </a:t>
            </a:r>
            <a:endParaRPr lang="en-US" u="sng" dirty="0">
              <a:solidFill>
                <a:srgbClr val="C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57200" y="685800"/>
            <a:ext cx="8686800" cy="5913157"/>
          </a:xfrm>
          <a:prstGeom prst="rect">
            <a:avLst/>
          </a:prstGeom>
        </p:spPr>
        <p:txBody>
          <a:bodyPr wrap="square">
            <a:spAutoFit/>
          </a:bodyPr>
          <a:lstStyle/>
          <a:p>
            <a:pPr algn="just">
              <a:lnSpc>
                <a:spcPct val="150000"/>
              </a:lnSpc>
            </a:pPr>
            <a:r>
              <a:rPr lang="en-US" sz="3200" dirty="0">
                <a:latin typeface="Times New Roman" panose="02020603050405020304" pitchFamily="18" charset="0"/>
                <a:cs typeface="Times New Roman" panose="02020603050405020304" pitchFamily="18" charset="0"/>
              </a:rPr>
              <a:t>A manufacturer of sports equipment has developed a new synthetic fishing line that he claims has a mean breaking strength of 8 kilograms with a standard deviation of 0.5 kilograms. Test the hypothesis that μ=8 kg against the alternative that μ≠8 kg if a random sample of 50 lines is tested and found to have a mean breaking strength of 7.8 kg. Use a 0.01 level of significance. </a:t>
            </a:r>
          </a:p>
        </p:txBody>
      </p:sp>
    </p:spTree>
    <p:extLst>
      <p:ext uri="{BB962C8B-B14F-4D97-AF65-F5344CB8AC3E}">
        <p14:creationId xmlns:p14="http://schemas.microsoft.com/office/powerpoint/2010/main" xmlns="" val="238360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a:solidFill>
                  <a:srgbClr val="C00000"/>
                </a:solidFill>
                <a:latin typeface="Times New Roman" panose="02020603050405020304" pitchFamily="18" charset="0"/>
                <a:cs typeface="Times New Roman" panose="02020603050405020304" pitchFamily="18" charset="0"/>
              </a:rPr>
              <a:t>Solution: </a:t>
            </a:r>
            <a:endParaRPr lang="en-US" u="sng" dirty="0">
              <a:solidFill>
                <a:srgbClr val="C0000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1143000"/>
            <a:ext cx="4114800" cy="19669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81600" y="1143000"/>
            <a:ext cx="3095625" cy="1724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333500" y="3257550"/>
            <a:ext cx="6477000" cy="1619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28625" y="5076825"/>
            <a:ext cx="8696326" cy="685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41162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151" t="5932"/>
          <a:stretch/>
        </p:blipFill>
        <p:spPr bwMode="auto">
          <a:xfrm>
            <a:off x="1524000" y="533400"/>
            <a:ext cx="6087090" cy="53482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92012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u="sng" dirty="0">
                <a:solidFill>
                  <a:srgbClr val="C00000"/>
                </a:solidFill>
                <a:latin typeface="Times New Roman" panose="02020603050405020304" pitchFamily="18" charset="0"/>
                <a:cs typeface="Times New Roman" panose="02020603050405020304" pitchFamily="18" charset="0"/>
              </a:rPr>
              <a:t>Decision: </a:t>
            </a:r>
          </a:p>
        </p:txBody>
      </p:sp>
      <mc:AlternateContent xmlns:mc="http://schemas.openxmlformats.org/markup-compatibility/2006">
        <mc:Choice xmlns:a14="http://schemas.microsoft.com/office/drawing/2010/main" xmlns="" Requires="a14">
          <p:sp>
            <p:nvSpPr>
              <p:cNvPr id="5" name="Rectangle 4"/>
              <p:cNvSpPr/>
              <p:nvPr/>
            </p:nvSpPr>
            <p:spPr>
              <a:xfrm>
                <a:off x="457200" y="914400"/>
                <a:ext cx="8686800" cy="4147739"/>
              </a:xfrm>
              <a:prstGeom prst="rect">
                <a:avLst/>
              </a:prstGeom>
            </p:spPr>
            <p:txBody>
              <a:bodyPr wrap="square">
                <a:spAutoFit/>
              </a:bodyPr>
              <a:lstStyle/>
              <a:p>
                <a:pPr algn="just">
                  <a:lnSpc>
                    <a:spcPct val="150000"/>
                  </a:lnSpc>
                </a:pPr>
                <a:r>
                  <a:rPr lang="en-US" sz="3600" dirty="0">
                    <a:latin typeface="Times New Roman" panose="02020603050405020304" pitchFamily="18" charset="0"/>
                    <a:cs typeface="Times New Roman" panose="02020603050405020304" pitchFamily="18" charset="0"/>
                  </a:rPr>
                  <a:t>Since Z= −2.83 ∈R.R., i.e., </a:t>
                </a:r>
                <a:endParaRPr lang="en-US" sz="3600" i="1" dirty="0">
                  <a:latin typeface="Cambria Math"/>
                  <a:cs typeface="Times New Roman" panose="02020603050405020304" pitchFamily="18" charset="0"/>
                </a:endParaRPr>
              </a:p>
              <a:p>
                <a:pPr algn="ctr">
                  <a:lnSpc>
                    <a:spcPct val="150000"/>
                  </a:lnSpc>
                </a:pPr>
                <a14:m>
                  <m:oMath xmlns:m="http://schemas.openxmlformats.org/officeDocument/2006/math">
                    <m:r>
                      <a:rPr lang="en-US" sz="3600" i="1" dirty="0" smtClean="0">
                        <a:latin typeface="Cambria Math"/>
                        <a:cs typeface="Times New Roman" panose="02020603050405020304" pitchFamily="18" charset="0"/>
                      </a:rPr>
                      <m:t>𝑍</m:t>
                    </m:r>
                    <m:r>
                      <a:rPr lang="en-US" sz="3600" i="1" dirty="0" smtClean="0">
                        <a:latin typeface="Cambria Math"/>
                        <a:cs typeface="Times New Roman" panose="02020603050405020304" pitchFamily="18" charset="0"/>
                      </a:rPr>
                      <m:t>= −2.83 &lt; −</m:t>
                    </m:r>
                    <m:sSub>
                      <m:sSubPr>
                        <m:ctrlPr>
                          <a:rPr lang="en-US" sz="3600" i="1" dirty="0" smtClean="0">
                            <a:latin typeface="Cambria Math" panose="02040503050406030204" pitchFamily="18" charset="0"/>
                            <a:cs typeface="Times New Roman" panose="02020603050405020304" pitchFamily="18" charset="0"/>
                          </a:rPr>
                        </m:ctrlPr>
                      </m:sSubPr>
                      <m:e>
                        <m:r>
                          <a:rPr lang="en-US" sz="3600" b="0" i="1" dirty="0" smtClean="0">
                            <a:latin typeface="Cambria Math"/>
                            <a:cs typeface="Times New Roman" panose="02020603050405020304" pitchFamily="18" charset="0"/>
                          </a:rPr>
                          <m:t>𝑍</m:t>
                        </m:r>
                      </m:e>
                      <m:sub>
                        <m:r>
                          <a:rPr lang="en-US" sz="3600" b="0" i="1" dirty="0" smtClean="0">
                            <a:latin typeface="Cambria Math"/>
                            <a:cs typeface="Times New Roman" panose="02020603050405020304" pitchFamily="18" charset="0"/>
                          </a:rPr>
                          <m:t>0.005</m:t>
                        </m:r>
                      </m:sub>
                    </m:sSub>
                  </m:oMath>
                </a14:m>
                <a:r>
                  <a:rPr lang="en-US" sz="3600" dirty="0">
                    <a:latin typeface="Times New Roman" panose="02020603050405020304" pitchFamily="18" charset="0"/>
                    <a:cs typeface="Times New Roman" panose="02020603050405020304" pitchFamily="18" charset="0"/>
                  </a:rPr>
                  <a:t/>
                </a:r>
              </a:p>
              <a:p>
                <a:pPr algn="just">
                  <a:lnSpc>
                    <a:spcPct val="150000"/>
                  </a:lnSpc>
                </a:pPr>
                <a:r>
                  <a:rPr lang="en-US" sz="3600" dirty="0">
                    <a:latin typeface="Times New Roman" panose="02020603050405020304" pitchFamily="18" charset="0"/>
                    <a:cs typeface="Times New Roman" panose="02020603050405020304" pitchFamily="18" charset="0"/>
                  </a:rPr>
                  <a:t>we reject </a:t>
                </a:r>
                <a14:m>
                  <m:oMath xmlns:m="http://schemas.openxmlformats.org/officeDocument/2006/math">
                    <m:sSub>
                      <m:sSubPr>
                        <m:ctrlPr>
                          <a:rPr lang="en-US" sz="3600" i="1" dirty="0" smtClean="0">
                            <a:latin typeface="Cambria Math" panose="02040503050406030204" pitchFamily="18" charset="0"/>
                            <a:cs typeface="Times New Roman" panose="02020603050405020304" pitchFamily="18" charset="0"/>
                          </a:rPr>
                        </m:ctrlPr>
                      </m:sSubPr>
                      <m:e>
                        <m:r>
                          <a:rPr lang="en-US" sz="3600" b="0" i="1" dirty="0" smtClean="0">
                            <a:latin typeface="Cambria Math"/>
                            <a:cs typeface="Times New Roman" panose="02020603050405020304" pitchFamily="18" charset="0"/>
                          </a:rPr>
                          <m:t>𝐻</m:t>
                        </m:r>
                      </m:e>
                      <m:sub>
                        <m:r>
                          <a:rPr lang="en-US" sz="3600" b="0" i="1" dirty="0" smtClean="0">
                            <a:latin typeface="Cambria Math"/>
                            <a:cs typeface="Times New Roman" panose="02020603050405020304" pitchFamily="18" charset="0"/>
                          </a:rPr>
                          <m:t>0</m:t>
                        </m:r>
                      </m:sub>
                    </m:sSub>
                  </m:oMath>
                </a14:m>
                <a:r>
                  <a:rPr lang="en-US" sz="3600" baseline="30000" dirty="0">
                    <a:latin typeface="Times New Roman" panose="02020603050405020304" pitchFamily="18" charset="0"/>
                    <a:cs typeface="Times New Roman" panose="02020603050405020304" pitchFamily="18" charset="0"/>
                  </a:rPr>
                  <a:t/>
                </a:r>
                <a:r>
                  <a:rPr lang="en-US" sz="3600" dirty="0">
                    <a:latin typeface="Times New Roman" panose="02020603050405020304" pitchFamily="18" charset="0"/>
                    <a:cs typeface="Times New Roman" panose="02020603050405020304" pitchFamily="18" charset="0"/>
                  </a:rPr>
                  <a:t>at α=0.01 and accept </a:t>
                </a:r>
                <a14:m>
                  <m:oMath xmlns:m="http://schemas.openxmlformats.org/officeDocument/2006/math">
                    <m:sSub>
                      <m:sSubPr>
                        <m:ctrlPr>
                          <a:rPr lang="en-US" sz="3600" i="1" dirty="0">
                            <a:latin typeface="Cambria Math" panose="02040503050406030204" pitchFamily="18" charset="0"/>
                            <a:cs typeface="Times New Roman" panose="02020603050405020304" pitchFamily="18" charset="0"/>
                          </a:rPr>
                        </m:ctrlPr>
                      </m:sSubPr>
                      <m:e>
                        <m:r>
                          <a:rPr lang="en-US" sz="3600" i="1" dirty="0">
                            <a:latin typeface="Cambria Math"/>
                            <a:cs typeface="Times New Roman" panose="02020603050405020304" pitchFamily="18" charset="0"/>
                          </a:rPr>
                          <m:t>𝐻</m:t>
                        </m:r>
                      </m:e>
                      <m:sub>
                        <m:r>
                          <a:rPr lang="en-US" sz="3600" b="0" i="1" dirty="0" smtClean="0">
                            <a:latin typeface="Cambria Math"/>
                            <a:cs typeface="Times New Roman" panose="02020603050405020304" pitchFamily="18" charset="0"/>
                          </a:rPr>
                          <m:t>1</m:t>
                        </m:r>
                      </m:sub>
                    </m:sSub>
                    <m:r>
                      <a:rPr lang="en-US" sz="3600" i="1" dirty="0">
                        <a:latin typeface="Cambria Math"/>
                        <a:cs typeface="Times New Roman" panose="02020603050405020304" pitchFamily="18" charset="0"/>
                      </a:rPr>
                      <m:t> </m:t>
                    </m:r>
                  </m:oMath>
                </a14:m>
                <a:r>
                  <a:rPr lang="en-US" sz="3600" dirty="0">
                    <a:latin typeface="Times New Roman" panose="02020603050405020304" pitchFamily="18" charset="0"/>
                    <a:cs typeface="Times New Roman" panose="02020603050405020304" pitchFamily="18" charset="0"/>
                  </a:rPr>
                  <a:t>: μ ≠ 8. Therefore, we conclude that the claim is not correct. </a:t>
                </a:r>
              </a:p>
            </p:txBody>
          </p:sp>
        </mc:Choice>
        <mc:Fallback>
          <p:sp>
            <p:nvSpPr>
              <p:cNvPr id="5" name="Rectangle 4"/>
              <p:cNvSpPr>
                <a:spLocks noRot="1" noChangeAspect="1" noMove="1" noResize="1" noEditPoints="1" noAdjustHandles="1" noChangeArrowheads="1" noChangeShapeType="1" noTextEdit="1"/>
              </p:cNvSpPr>
              <p:nvPr/>
            </p:nvSpPr>
            <p:spPr>
              <a:xfrm>
                <a:off x="457200" y="914400"/>
                <a:ext cx="8686800" cy="4147739"/>
              </a:xfrm>
              <a:prstGeom prst="rect">
                <a:avLst/>
              </a:prstGeom>
              <a:blipFill rotWithShape="1">
                <a:blip r:embed="rId2"/>
                <a:stretch>
                  <a:fillRect l="-2105" r="-2105" b="-4559"/>
                </a:stretch>
              </a:blipFill>
            </p:spPr>
            <p:txBody>
              <a:bodyPr/>
              <a:lstStyle/>
              <a:p>
                <a:r>
                  <a:rPr lang="en-US">
                    <a:noFill/>
                  </a:rPr>
                  <a:t> </a:t>
                </a:r>
              </a:p>
            </p:txBody>
          </p:sp>
        </mc:Fallback>
      </mc:AlternateContent>
    </p:spTree>
    <p:extLst>
      <p:ext uri="{BB962C8B-B14F-4D97-AF65-F5344CB8AC3E}">
        <p14:creationId xmlns:p14="http://schemas.microsoft.com/office/powerpoint/2010/main" xmlns="" val="1535431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solidFill>
                  <a:srgbClr val="C00000"/>
                </a:solidFill>
                <a:latin typeface="Times New Roman" panose="02020603050405020304" pitchFamily="18" charset="0"/>
                <a:cs typeface="Times New Roman" panose="02020603050405020304" pitchFamily="18" charset="0"/>
              </a:rPr>
              <a:t>Single Sample: Tests on a Single Mean (Variance Unknown):</a:t>
            </a:r>
            <a:endParaRPr lang="en-US" dirty="0">
              <a:solidFill>
                <a:srgbClr val="C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xmlns="" Requires="a14">
          <p:sp>
            <p:nvSpPr>
              <p:cNvPr id="5" name="Rectangle 4"/>
              <p:cNvSpPr/>
              <p:nvPr/>
            </p:nvSpPr>
            <p:spPr>
              <a:xfrm>
                <a:off x="457200" y="1676400"/>
                <a:ext cx="8610600" cy="1754326"/>
              </a:xfrm>
              <a:prstGeom prst="rect">
                <a:avLst/>
              </a:prstGeom>
            </p:spPr>
            <p:txBody>
              <a:bodyPr wrap="square">
                <a:spAutoFit/>
              </a:bodyPr>
              <a:lstStyle/>
              <a:p>
                <a:pPr algn="just"/>
                <a:r>
                  <a:rPr lang="en-US" sz="3600" dirty="0">
                    <a:latin typeface="Times New Roman" panose="02020603050405020304" pitchFamily="18" charset="0"/>
                    <a:cs typeface="Times New Roman" panose="02020603050405020304" pitchFamily="18" charset="0"/>
                  </a:rPr>
                  <a:t>Suppose that </a:t>
                </a:r>
                <a14:m>
                  <m:oMath xmlns:m="http://schemas.openxmlformats.org/officeDocument/2006/math">
                    <m:sSub>
                      <m:sSubPr>
                        <m:ctrlPr>
                          <a:rPr lang="en-US" sz="3600" i="1" dirty="0">
                            <a:latin typeface="Cambria Math" panose="02040503050406030204" pitchFamily="18" charset="0"/>
                          </a:rPr>
                        </m:ctrlPr>
                      </m:sSubPr>
                      <m:e>
                        <m:r>
                          <a:rPr lang="en-US" sz="3600" i="1" dirty="0">
                            <a:latin typeface="Cambria Math"/>
                          </a:rPr>
                          <m:t>𝑋</m:t>
                        </m:r>
                      </m:e>
                      <m:sub>
                        <m:r>
                          <a:rPr lang="en-US" sz="3600" i="1" dirty="0">
                            <a:latin typeface="Cambria Math"/>
                          </a:rPr>
                          <m:t>1</m:t>
                        </m:r>
                      </m:sub>
                    </m:sSub>
                    <m:r>
                      <a:rPr lang="en-US" sz="3600" i="1" dirty="0">
                        <a:latin typeface="Cambria Math"/>
                      </a:rPr>
                      <m:t>,</m:t>
                    </m:r>
                    <m:sSub>
                      <m:sSubPr>
                        <m:ctrlPr>
                          <a:rPr lang="en-US" sz="3600" i="1" dirty="0">
                            <a:latin typeface="Cambria Math" panose="02040503050406030204" pitchFamily="18" charset="0"/>
                          </a:rPr>
                        </m:ctrlPr>
                      </m:sSubPr>
                      <m:e>
                        <m:r>
                          <a:rPr lang="en-US" sz="3600" i="1" dirty="0">
                            <a:latin typeface="Cambria Math"/>
                          </a:rPr>
                          <m:t>𝑋</m:t>
                        </m:r>
                      </m:e>
                      <m:sub>
                        <m:r>
                          <a:rPr lang="en-US" sz="3600" i="1" dirty="0">
                            <a:latin typeface="Cambria Math"/>
                          </a:rPr>
                          <m:t>2</m:t>
                        </m:r>
                      </m:sub>
                    </m:sSub>
                  </m:oMath>
                </a14:m>
                <a:r>
                  <a:rPr lang="en-US" sz="36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3600" i="1" dirty="0">
                            <a:latin typeface="Cambria Math" panose="02040503050406030204" pitchFamily="18" charset="0"/>
                          </a:rPr>
                        </m:ctrlPr>
                      </m:sSubPr>
                      <m:e>
                        <m:r>
                          <a:rPr lang="en-US" sz="3600" i="1" dirty="0">
                            <a:latin typeface="Cambria Math"/>
                          </a:rPr>
                          <m:t>𝑋</m:t>
                        </m:r>
                      </m:e>
                      <m:sub>
                        <m:r>
                          <a:rPr lang="en-US" sz="3600" i="1" dirty="0">
                            <a:latin typeface="Cambria Math"/>
                          </a:rPr>
                          <m:t>𝑛</m:t>
                        </m:r>
                      </m:sub>
                    </m:sSub>
                    <m:r>
                      <a:rPr lang="en-US" sz="3600" i="1" dirty="0">
                        <a:latin typeface="Cambria Math"/>
                      </a:rPr>
                      <m:t> </m:t>
                    </m:r>
                  </m:oMath>
                </a14:m>
                <a:r>
                  <a:rPr lang="en-US" sz="3600" dirty="0">
                    <a:latin typeface="Times New Roman" panose="02020603050405020304" pitchFamily="18" charset="0"/>
                    <a:cs typeface="Times New Roman" panose="02020603050405020304" pitchFamily="18" charset="0"/>
                  </a:rPr>
                  <a:t>is a random sample of size </a:t>
                </a:r>
                <a14:m>
                  <m:oMath xmlns:m="http://schemas.openxmlformats.org/officeDocument/2006/math">
                    <m:r>
                      <a:rPr lang="en-US" sz="3600" i="1" dirty="0" smtClean="0">
                        <a:latin typeface="Cambria Math"/>
                        <a:cs typeface="Times New Roman" panose="02020603050405020304" pitchFamily="18" charset="0"/>
                      </a:rPr>
                      <m:t>𝑛</m:t>
                    </m:r>
                  </m:oMath>
                </a14:m>
                <a:r>
                  <a:rPr lang="en-US" sz="3600" i="1" dirty="0">
                    <a:latin typeface="Times New Roman" panose="02020603050405020304" pitchFamily="18" charset="0"/>
                    <a:cs typeface="Times New Roman" panose="02020603050405020304" pitchFamily="18" charset="0"/>
                  </a:rPr>
                  <a:t/>
                </a:r>
                <a:r>
                  <a:rPr lang="en-US" sz="3600" dirty="0">
                    <a:latin typeface="Times New Roman" panose="02020603050405020304" pitchFamily="18" charset="0"/>
                    <a:cs typeface="Times New Roman" panose="02020603050405020304" pitchFamily="18" charset="0"/>
                  </a:rPr>
                  <a:t>from normal distribution with mean </a:t>
                </a:r>
                <a14:m>
                  <m:oMath xmlns:m="http://schemas.openxmlformats.org/officeDocument/2006/math">
                    <m:r>
                      <a:rPr lang="en-US" sz="3600" i="1" dirty="0" smtClean="0">
                        <a:latin typeface="Cambria Math"/>
                        <a:cs typeface="Times New Roman" panose="02020603050405020304" pitchFamily="18" charset="0"/>
                      </a:rPr>
                      <m:t>𝜇</m:t>
                    </m:r>
                  </m:oMath>
                </a14:m>
                <a:r>
                  <a:rPr lang="en-US" sz="3600" dirty="0">
                    <a:latin typeface="Times New Roman" panose="02020603050405020304" pitchFamily="18" charset="0"/>
                    <a:cs typeface="Times New Roman" panose="02020603050405020304" pitchFamily="18" charset="0"/>
                  </a:rPr>
                  <a:t> and unknown variance </a:t>
                </a:r>
                <a14:m>
                  <m:oMath xmlns:m="http://schemas.openxmlformats.org/officeDocument/2006/math">
                    <m:r>
                      <a:rPr lang="en-US" sz="3600" i="1" dirty="0" smtClean="0">
                        <a:latin typeface="Cambria Math"/>
                        <a:cs typeface="Times New Roman" panose="02020603050405020304" pitchFamily="18" charset="0"/>
                      </a:rPr>
                      <m:t>𝜎</m:t>
                    </m:r>
                    <m:r>
                      <a:rPr lang="en-US" sz="3600" i="1" baseline="30000" dirty="0">
                        <a:latin typeface="Cambria Math"/>
                        <a:cs typeface="Times New Roman" panose="02020603050405020304" pitchFamily="18" charset="0"/>
                      </a:rPr>
                      <m:t>2</m:t>
                    </m:r>
                  </m:oMath>
                </a14:m>
                <a:r>
                  <a:rPr lang="en-US" sz="3600" dirty="0">
                    <a:latin typeface="Times New Roman" panose="02020603050405020304" pitchFamily="18" charset="0"/>
                    <a:cs typeface="Times New Roman" panose="02020603050405020304" pitchFamily="18" charset="0"/>
                  </a:rPr>
                  <a:t>. </a:t>
                </a:r>
              </a:p>
            </p:txBody>
          </p:sp>
        </mc:Choice>
        <mc:Fallback>
          <p:sp>
            <p:nvSpPr>
              <p:cNvPr id="5" name="Rectangle 4"/>
              <p:cNvSpPr>
                <a:spLocks noRot="1" noChangeAspect="1" noMove="1" noResize="1" noEditPoints="1" noAdjustHandles="1" noChangeArrowheads="1" noChangeShapeType="1" noTextEdit="1"/>
              </p:cNvSpPr>
              <p:nvPr/>
            </p:nvSpPr>
            <p:spPr>
              <a:xfrm>
                <a:off x="457200" y="1676400"/>
                <a:ext cx="8610600" cy="1754326"/>
              </a:xfrm>
              <a:prstGeom prst="rect">
                <a:avLst/>
              </a:prstGeom>
              <a:blipFill rotWithShape="1">
                <a:blip r:embed="rId2"/>
                <a:stretch>
                  <a:fillRect l="-2123" t="-5556" r="-2052" b="-11806"/>
                </a:stretch>
              </a:blipFill>
            </p:spPr>
            <p:txBody>
              <a:bodyPr/>
              <a:lstStyle/>
              <a:p>
                <a:r>
                  <a:rPr lang="en-US">
                    <a:noFill/>
                  </a:rPr>
                  <a:t> </a:t>
                </a:r>
              </a:p>
            </p:txBody>
          </p:sp>
        </mc:Fallback>
      </mc:AlternateContent>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14463" y="3429000"/>
            <a:ext cx="6315075" cy="2771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51751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 y="1178476"/>
            <a:ext cx="9029700" cy="53747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533400" y="304800"/>
            <a:ext cx="4572000" cy="646331"/>
          </a:xfrm>
          <a:prstGeom prst="rect">
            <a:avLst/>
          </a:prstGeom>
        </p:spPr>
        <p:txBody>
          <a:bodyPr>
            <a:spAutoFit/>
          </a:bodyPr>
          <a:lstStyle/>
          <a:p>
            <a:r>
              <a:rPr lang="en-US" sz="3600" b="1" u="sng" dirty="0">
                <a:solidFill>
                  <a:srgbClr val="C00000"/>
                </a:solidFill>
                <a:latin typeface="Times New Roman" panose="02020603050405020304" pitchFamily="18" charset="0"/>
                <a:cs typeface="Times New Roman" panose="02020603050405020304" pitchFamily="18" charset="0"/>
              </a:rPr>
              <a:t>Test Procedure: </a:t>
            </a:r>
          </a:p>
        </p:txBody>
      </p:sp>
    </p:spTree>
    <p:extLst>
      <p:ext uri="{BB962C8B-B14F-4D97-AF65-F5344CB8AC3E}">
        <p14:creationId xmlns:p14="http://schemas.microsoft.com/office/powerpoint/2010/main" xmlns="" val="201362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1143000"/>
          </a:xfrm>
        </p:spPr>
        <p:txBody>
          <a:bodyPr/>
          <a:lstStyle/>
          <a:p>
            <a:pPr algn="l"/>
            <a:r>
              <a:rPr lang="en-US" sz="4000" b="1" u="sng" dirty="0">
                <a:solidFill>
                  <a:srgbClr val="00B050"/>
                </a:solidFill>
                <a:latin typeface="Times New Roman" panose="02020603050405020304" pitchFamily="18" charset="0"/>
                <a:cs typeface="Times New Roman" panose="02020603050405020304" pitchFamily="18" charset="0"/>
              </a:rPr>
              <a:t/>
            </a:r>
            <a:br>
              <a:rPr lang="en-US" sz="4000" b="1" u="sng" dirty="0">
                <a:solidFill>
                  <a:srgbClr val="00B050"/>
                </a:solidFill>
                <a:latin typeface="Times New Roman" panose="02020603050405020304" pitchFamily="18" charset="0"/>
                <a:cs typeface="Times New Roman" panose="02020603050405020304" pitchFamily="18" charset="0"/>
              </a:rPr>
            </a:br>
            <a:r>
              <a:rPr lang="en-US" sz="4000" b="1" u="sng" dirty="0">
                <a:solidFill>
                  <a:srgbClr val="00B050"/>
                </a:solidFill>
                <a:latin typeface="Times New Roman" panose="02020603050405020304" pitchFamily="18" charset="0"/>
                <a:cs typeface="Times New Roman" panose="02020603050405020304" pitchFamily="18" charset="0"/>
              </a:rPr>
              <a:t>Introduction </a:t>
            </a:r>
            <a:endParaRPr lang="en-US" sz="4000" dirty="0">
              <a:solidFill>
                <a:srgbClr val="00B05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xmlns="" Requires="a14">
          <p:sp>
            <p:nvSpPr>
              <p:cNvPr id="5" name="Rectangle 4"/>
              <p:cNvSpPr/>
              <p:nvPr/>
            </p:nvSpPr>
            <p:spPr>
              <a:xfrm>
                <a:off x="228600" y="2170234"/>
                <a:ext cx="8686800" cy="3697166"/>
              </a:xfrm>
              <a:prstGeom prst="rect">
                <a:avLst/>
              </a:prstGeom>
            </p:spPr>
            <p:txBody>
              <a:bodyPr wrap="square">
                <a:spAutoFit/>
              </a:bodyPr>
              <a:lstStyle/>
              <a:p>
                <a:pPr algn="just">
                  <a:lnSpc>
                    <a:spcPct val="150000"/>
                  </a:lnSpc>
                </a:pPr>
                <a:r>
                  <a:rPr lang="en-US" sz="3200" dirty="0">
                    <a:latin typeface="Times New Roman" panose="02020603050405020304" pitchFamily="18" charset="0"/>
                    <a:cs typeface="Times New Roman" panose="02020603050405020304" pitchFamily="18" charset="0"/>
                  </a:rPr>
                  <a:t>• A statistical hypothesis is a conjecture concerning (or a statement about) the population. </a:t>
                </a:r>
              </a:p>
              <a:p>
                <a:pPr algn="just">
                  <a:lnSpc>
                    <a:spcPct val="150000"/>
                  </a:lnSpc>
                </a:pPr>
                <a:r>
                  <a:rPr lang="en-US" sz="3200" dirty="0">
                    <a:latin typeface="Times New Roman" panose="02020603050405020304" pitchFamily="18" charset="0"/>
                    <a:cs typeface="Times New Roman" panose="02020603050405020304" pitchFamily="18" charset="0"/>
                  </a:rPr>
                  <a:t>• For example, if θ is an unknown parameter of the population, we may be interested in testing the conjecture that </a:t>
                </a:r>
                <a14:m>
                  <m:oMath xmlns:m="http://schemas.openxmlformats.org/officeDocument/2006/math">
                    <m:r>
                      <a:rPr lang="en-US" sz="3200" i="1" dirty="0">
                        <a:latin typeface="Cambria Math"/>
                        <a:cs typeface="Times New Roman" panose="02020603050405020304" pitchFamily="18" charset="0"/>
                      </a:rPr>
                      <m:t>𝜃</m:t>
                    </m:r>
                    <m:r>
                      <a:rPr lang="en-US" sz="3200" i="1" dirty="0">
                        <a:latin typeface="Cambria Math"/>
                        <a:cs typeface="Times New Roman" panose="02020603050405020304" pitchFamily="18" charset="0"/>
                      </a:rPr>
                      <m:t> &gt; </m:t>
                    </m:r>
                    <m:sSub>
                      <m:sSubPr>
                        <m:ctrlPr>
                          <a:rPr lang="en-US" sz="3200" i="1" dirty="0">
                            <a:latin typeface="Cambria Math" panose="02040503050406030204" pitchFamily="18" charset="0"/>
                            <a:cs typeface="Times New Roman" panose="02020603050405020304" pitchFamily="18" charset="0"/>
                          </a:rPr>
                        </m:ctrlPr>
                      </m:sSubPr>
                      <m:e>
                        <m:r>
                          <a:rPr lang="en-US" sz="3200" i="1" dirty="0">
                            <a:latin typeface="Cambria Math"/>
                            <a:cs typeface="Times New Roman" panose="02020603050405020304" pitchFamily="18" charset="0"/>
                          </a:rPr>
                          <m:t>𝜃</m:t>
                        </m:r>
                      </m:e>
                      <m:sub>
                        <m:r>
                          <a:rPr lang="en-US" sz="3200" i="1" dirty="0">
                            <a:latin typeface="Cambria Math"/>
                            <a:cs typeface="Times New Roman" panose="02020603050405020304" pitchFamily="18" charset="0"/>
                          </a:rPr>
                          <m:t>0</m:t>
                        </m:r>
                      </m:sub>
                    </m:sSub>
                  </m:oMath>
                </a14:m>
                <a:r>
                  <a:rPr lang="en-US" sz="3200" dirty="0">
                    <a:latin typeface="Times New Roman" panose="02020603050405020304" pitchFamily="18" charset="0"/>
                    <a:cs typeface="Times New Roman" panose="02020603050405020304" pitchFamily="18" charset="0"/>
                  </a:rPr>
                  <a:t>for some specific value </a:t>
                </a:r>
                <a14:m>
                  <m:oMath xmlns:m="http://schemas.openxmlformats.org/officeDocument/2006/math">
                    <m:sSub>
                      <m:sSubPr>
                        <m:ctrlPr>
                          <a:rPr lang="en-US" sz="3200" i="1" dirty="0">
                            <a:latin typeface="Cambria Math" panose="02040503050406030204" pitchFamily="18" charset="0"/>
                            <a:cs typeface="Times New Roman" panose="02020603050405020304" pitchFamily="18" charset="0"/>
                          </a:rPr>
                        </m:ctrlPr>
                      </m:sSubPr>
                      <m:e>
                        <m:r>
                          <a:rPr lang="en-US" sz="3200" i="1" dirty="0">
                            <a:latin typeface="Cambria Math"/>
                            <a:cs typeface="Times New Roman" panose="02020603050405020304" pitchFamily="18" charset="0"/>
                          </a:rPr>
                          <m:t>𝜃</m:t>
                        </m:r>
                      </m:e>
                      <m:sub>
                        <m:r>
                          <a:rPr lang="en-US" sz="3200" i="1" dirty="0">
                            <a:latin typeface="Cambria Math"/>
                            <a:cs typeface="Times New Roman" panose="02020603050405020304" pitchFamily="18" charset="0"/>
                          </a:rPr>
                          <m:t>0</m:t>
                        </m:r>
                      </m:sub>
                    </m:sSub>
                  </m:oMath>
                </a14:m>
                <a:r>
                  <a:rPr lang="en-US" sz="3200" dirty="0">
                    <a:latin typeface="Times New Roman" panose="02020603050405020304" pitchFamily="18" charset="0"/>
                    <a:cs typeface="Times New Roman" panose="02020603050405020304" pitchFamily="18" charset="0"/>
                  </a:rPr>
                  <a:t>. </a:t>
                </a:r>
              </a:p>
            </p:txBody>
          </p:sp>
        </mc:Choice>
        <mc:Fallback>
          <p:sp>
            <p:nvSpPr>
              <p:cNvPr id="5" name="Rectangle 4"/>
              <p:cNvSpPr>
                <a:spLocks noRot="1" noChangeAspect="1" noMove="1" noResize="1" noEditPoints="1" noAdjustHandles="1" noChangeArrowheads="1" noChangeShapeType="1" noTextEdit="1"/>
              </p:cNvSpPr>
              <p:nvPr/>
            </p:nvSpPr>
            <p:spPr>
              <a:xfrm>
                <a:off x="228600" y="2170234"/>
                <a:ext cx="8686800" cy="3697166"/>
              </a:xfrm>
              <a:prstGeom prst="rect">
                <a:avLst/>
              </a:prstGeom>
              <a:blipFill rotWithShape="1">
                <a:blip r:embed="rId2"/>
                <a:stretch>
                  <a:fillRect l="-1825" r="-1754" b="-4283"/>
                </a:stretch>
              </a:blipFill>
            </p:spPr>
            <p:txBody>
              <a:bodyPr/>
              <a:lstStyle/>
              <a:p>
                <a:r>
                  <a:rPr lang="en-US">
                    <a:noFill/>
                  </a:rPr>
                  <a:t> </a:t>
                </a:r>
              </a:p>
            </p:txBody>
          </p:sp>
        </mc:Fallback>
      </mc:AlternateContent>
    </p:spTree>
    <p:extLst>
      <p:ext uri="{BB962C8B-B14F-4D97-AF65-F5344CB8AC3E}">
        <p14:creationId xmlns:p14="http://schemas.microsoft.com/office/powerpoint/2010/main" xmlns="" val="4110984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a:solidFill>
                  <a:srgbClr val="C00000"/>
                </a:solidFill>
                <a:latin typeface="Times New Roman" panose="02020603050405020304" pitchFamily="18" charset="0"/>
                <a:cs typeface="Times New Roman" panose="02020603050405020304" pitchFamily="18" charset="0"/>
              </a:rPr>
              <a:t>Example</a:t>
            </a:r>
            <a:endParaRPr lang="en-US" u="sng" dirty="0">
              <a:solidFill>
                <a:srgbClr val="C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57200" y="1143000"/>
            <a:ext cx="8610600" cy="5078313"/>
          </a:xfrm>
          <a:prstGeom prst="rect">
            <a:avLst/>
          </a:prstGeom>
        </p:spPr>
        <p:txBody>
          <a:bodyPr wrap="square">
            <a:spAutoFit/>
          </a:bodyPr>
          <a:lstStyle/>
          <a:p>
            <a:pPr algn="just"/>
            <a:r>
              <a:rPr lang="en-US" sz="3600" dirty="0">
                <a:latin typeface="Times New Roman" panose="02020603050405020304" pitchFamily="18" charset="0"/>
                <a:cs typeface="Times New Roman" panose="02020603050405020304" pitchFamily="18" charset="0"/>
              </a:rPr>
              <a:t>If a random sample of 12 homes included in a planned study indicates that vacuum cleaners expend an average of 42 kilowatt-hours per year with a standard deviation of 11.9 kilowatt-hours, does this suggest at the 0.05 level of significance that the vacuum cleaners expend, on the average, less than 46 kilowatt-hours annually? Assume the population of kilowatt-hours to be normal. </a:t>
            </a:r>
          </a:p>
        </p:txBody>
      </p:sp>
    </p:spTree>
    <p:extLst>
      <p:ext uri="{BB962C8B-B14F-4D97-AF65-F5344CB8AC3E}">
        <p14:creationId xmlns:p14="http://schemas.microsoft.com/office/powerpoint/2010/main" xmlns="" val="4160617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a:solidFill>
                  <a:srgbClr val="C00000"/>
                </a:solidFill>
                <a:latin typeface="Times New Roman" panose="02020603050405020304" pitchFamily="18" charset="0"/>
                <a:cs typeface="Times New Roman" panose="02020603050405020304" pitchFamily="18" charset="0"/>
              </a:rPr>
              <a:t>Solution:</a:t>
            </a:r>
            <a:endParaRPr lang="en-US" u="sng" dirty="0">
              <a:solidFill>
                <a:srgbClr val="C00000"/>
              </a:solidFill>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9575" y="1190625"/>
            <a:ext cx="8734425" cy="2238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7675" y="3657600"/>
            <a:ext cx="3514725" cy="1676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95762" y="3629025"/>
            <a:ext cx="4872038" cy="20282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37757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4211" t="8405"/>
          <a:stretch/>
        </p:blipFill>
        <p:spPr bwMode="auto">
          <a:xfrm>
            <a:off x="1752331" y="457201"/>
            <a:ext cx="5486669" cy="52577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55539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a:solidFill>
                  <a:srgbClr val="C00000"/>
                </a:solidFill>
                <a:latin typeface="Times New Roman" panose="02020603050405020304" pitchFamily="18" charset="0"/>
                <a:cs typeface="Times New Roman" panose="02020603050405020304" pitchFamily="18" charset="0"/>
              </a:rPr>
              <a:t>Decision:</a:t>
            </a:r>
          </a:p>
        </p:txBody>
      </p:sp>
      <mc:AlternateContent xmlns:mc="http://schemas.openxmlformats.org/markup-compatibility/2006">
        <mc:Choice xmlns:a14="http://schemas.microsoft.com/office/drawing/2010/main" xmlns="" Requires="a14">
          <p:sp>
            <p:nvSpPr>
              <p:cNvPr id="5" name="Rectangle 4"/>
              <p:cNvSpPr/>
              <p:nvPr/>
            </p:nvSpPr>
            <p:spPr>
              <a:xfrm>
                <a:off x="457200" y="1143000"/>
                <a:ext cx="8686800" cy="4339650"/>
              </a:xfrm>
              <a:prstGeom prst="rect">
                <a:avLst/>
              </a:prstGeom>
            </p:spPr>
            <p:txBody>
              <a:bodyPr wrap="square">
                <a:spAutoFit/>
              </a:bodyPr>
              <a:lstStyle/>
              <a:p>
                <a:pPr algn="just"/>
                <a:r>
                  <a:rPr lang="en-US" sz="4000" dirty="0">
                    <a:latin typeface="Times New Roman" panose="02020603050405020304" pitchFamily="18" charset="0"/>
                    <a:cs typeface="Times New Roman" panose="02020603050405020304" pitchFamily="18" charset="0"/>
                  </a:rPr>
                  <a:t>Since </a:t>
                </a:r>
                <a:endParaRPr lang="en-US" sz="4000" i="1" dirty="0">
                  <a:latin typeface="Cambria Math"/>
                </a:endParaRPr>
              </a:p>
              <a:p>
                <a:pPr algn="just"/>
                <a14:m>
                  <m:oMathPara xmlns:m="http://schemas.openxmlformats.org/officeDocument/2006/math">
                    <m:oMathParaPr>
                      <m:jc m:val="centerGroup"/>
                    </m:oMathParaPr>
                    <m:oMath xmlns:m="http://schemas.openxmlformats.org/officeDocument/2006/math">
                      <m:r>
                        <a:rPr lang="en-US" sz="3600" i="1" dirty="0" smtClean="0">
                          <a:latin typeface="Cambria Math"/>
                        </a:rPr>
                        <m:t>𝑇</m:t>
                      </m:r>
                      <m:r>
                        <a:rPr lang="en-US" sz="3600" i="1" dirty="0" smtClean="0">
                          <a:latin typeface="Cambria Math"/>
                        </a:rPr>
                        <m:t>=−1.16∉</m:t>
                      </m:r>
                      <m:r>
                        <a:rPr lang="en-US" sz="3600" i="1" dirty="0" smtClean="0">
                          <a:latin typeface="Cambria Math"/>
                        </a:rPr>
                        <m:t>𝑅</m:t>
                      </m:r>
                      <m:r>
                        <a:rPr lang="en-US" sz="3600" i="1" dirty="0" smtClean="0">
                          <a:latin typeface="Cambria Math"/>
                        </a:rPr>
                        <m:t>.</m:t>
                      </m:r>
                      <m:r>
                        <a:rPr lang="en-US" sz="3600" i="1" dirty="0" smtClean="0">
                          <a:latin typeface="Cambria Math"/>
                        </a:rPr>
                        <m:t>𝑅</m:t>
                      </m:r>
                      <m:r>
                        <a:rPr lang="en-US" sz="3600" i="1" dirty="0" smtClean="0">
                          <a:latin typeface="Cambria Math"/>
                        </a:rPr>
                        <m:t>. (</m:t>
                      </m:r>
                      <m:r>
                        <a:rPr lang="en-US" sz="3600" i="1" dirty="0" smtClean="0">
                          <a:latin typeface="Cambria Math"/>
                        </a:rPr>
                        <m:t>𝑇</m:t>
                      </m:r>
                      <m:r>
                        <a:rPr lang="en-US" sz="3600" i="1" dirty="0" smtClean="0">
                          <a:latin typeface="Cambria Math"/>
                        </a:rPr>
                        <m:t>=−1.16∈</m:t>
                      </m:r>
                      <m:r>
                        <a:rPr lang="en-US" sz="3600" i="1" dirty="0" smtClean="0">
                          <a:latin typeface="Cambria Math"/>
                        </a:rPr>
                        <m:t>𝐴</m:t>
                      </m:r>
                      <m:r>
                        <a:rPr lang="en-US" sz="3600" i="1" dirty="0" smtClean="0">
                          <a:latin typeface="Cambria Math"/>
                        </a:rPr>
                        <m:t>.</m:t>
                      </m:r>
                      <m:r>
                        <a:rPr lang="en-US" sz="3600" i="1" dirty="0" smtClean="0">
                          <a:latin typeface="Cambria Math"/>
                        </a:rPr>
                        <m:t>𝑅</m:t>
                      </m:r>
                      <m:r>
                        <a:rPr lang="en-US" sz="3600" i="1" dirty="0" smtClean="0">
                          <a:latin typeface="Cambria Math"/>
                        </a:rPr>
                        <m:t>.), </m:t>
                      </m:r>
                    </m:oMath>
                  </m:oMathPara>
                </a14:m>
                <a:endParaRPr lang="en-US" sz="3600" dirty="0">
                  <a:latin typeface="Times New Roman" panose="02020603050405020304" pitchFamily="18" charset="0"/>
                  <a:cs typeface="Times New Roman" panose="02020603050405020304" pitchFamily="18" charset="0"/>
                </a:endParaRPr>
              </a:p>
              <a:p>
                <a:pPr algn="just"/>
                <a:r>
                  <a:rPr lang="en-US" sz="4000" dirty="0">
                    <a:latin typeface="Times New Roman" panose="02020603050405020304" pitchFamily="18" charset="0"/>
                    <a:cs typeface="Times New Roman" panose="02020603050405020304" pitchFamily="18" charset="0"/>
                  </a:rPr>
                  <a:t>we do not reject </a:t>
                </a:r>
                <a14:m>
                  <m:oMath xmlns:m="http://schemas.openxmlformats.org/officeDocument/2006/math">
                    <m:sSub>
                      <m:sSubPr>
                        <m:ctrlPr>
                          <a:rPr lang="en-US" sz="4000" i="1" dirty="0" smtClean="0">
                            <a:latin typeface="Cambria Math" panose="02040503050406030204" pitchFamily="18" charset="0"/>
                          </a:rPr>
                        </m:ctrlPr>
                      </m:sSubPr>
                      <m:e>
                        <m:r>
                          <a:rPr lang="en-US" sz="4000" i="1" dirty="0">
                            <a:latin typeface="Cambria Math"/>
                          </a:rPr>
                          <m:t>𝐻</m:t>
                        </m:r>
                      </m:e>
                      <m:sub>
                        <m:r>
                          <a:rPr lang="en-US" sz="4000" b="0" i="1" dirty="0" smtClean="0">
                            <a:latin typeface="Cambria Math"/>
                          </a:rPr>
                          <m:t>0</m:t>
                        </m:r>
                      </m:sub>
                    </m:sSub>
                  </m:oMath>
                </a14:m>
                <a:r>
                  <a:rPr lang="en-US" sz="4000" baseline="30000" dirty="0">
                    <a:latin typeface="Times New Roman" panose="02020603050405020304" pitchFamily="18" charset="0"/>
                    <a:cs typeface="Times New Roman" panose="02020603050405020304" pitchFamily="18" charset="0"/>
                  </a:rPr>
                  <a:t/>
                </a:r>
                <a:r>
                  <a:rPr lang="en-US" sz="4000" dirty="0">
                    <a:latin typeface="Times New Roman" panose="02020603050405020304" pitchFamily="18" charset="0"/>
                    <a:cs typeface="Times New Roman" panose="02020603050405020304" pitchFamily="18" charset="0"/>
                  </a:rPr>
                  <a:t>at </a:t>
                </a:r>
                <a14:m>
                  <m:oMath xmlns:m="http://schemas.openxmlformats.org/officeDocument/2006/math">
                    <m:r>
                      <a:rPr lang="en-US" sz="4000" i="1" dirty="0" smtClean="0">
                        <a:latin typeface="Cambria Math"/>
                      </a:rPr>
                      <m:t>𝛼</m:t>
                    </m:r>
                    <m:r>
                      <a:rPr lang="en-US" sz="4000" i="1" dirty="0" smtClean="0">
                        <a:latin typeface="Cambria Math"/>
                      </a:rPr>
                      <m:t>=0.05</m:t>
                    </m:r>
                  </m:oMath>
                </a14:m>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i.e</a:t>
                </a:r>
                <a:r>
                  <a:rPr lang="en-US" sz="4000" dirty="0">
                    <a:latin typeface="Times New Roman" panose="02020603050405020304" pitchFamily="18" charset="0"/>
                    <a:cs typeface="Times New Roman" panose="02020603050405020304" pitchFamily="18" charset="0"/>
                  </a:rPr>
                  <a:t>, accept </a:t>
                </a:r>
                <a14:m>
                  <m:oMath xmlns:m="http://schemas.openxmlformats.org/officeDocument/2006/math">
                    <m:sSub>
                      <m:sSubPr>
                        <m:ctrlPr>
                          <a:rPr lang="en-US" sz="4000" i="1" dirty="0">
                            <a:latin typeface="Cambria Math" panose="02040503050406030204" pitchFamily="18" charset="0"/>
                          </a:rPr>
                        </m:ctrlPr>
                      </m:sSubPr>
                      <m:e>
                        <m:r>
                          <a:rPr lang="en-US" sz="4000" i="1" dirty="0">
                            <a:latin typeface="Cambria Math"/>
                          </a:rPr>
                          <m:t>𝐻</m:t>
                        </m:r>
                      </m:e>
                      <m:sub>
                        <m:r>
                          <a:rPr lang="en-US" sz="4000" i="1" dirty="0">
                            <a:latin typeface="Cambria Math"/>
                          </a:rPr>
                          <m:t>0</m:t>
                        </m:r>
                      </m:sub>
                    </m:sSub>
                    <m:r>
                      <a:rPr lang="en-US" sz="4000" i="1" dirty="0">
                        <a:latin typeface="Cambria Math"/>
                      </a:rPr>
                      <m:t> </m:t>
                    </m:r>
                    <m:r>
                      <a:rPr lang="en-US" sz="4000" i="1" dirty="0" smtClean="0">
                        <a:latin typeface="Cambria Math"/>
                      </a:rPr>
                      <m:t>: </m:t>
                    </m:r>
                    <m:r>
                      <a:rPr lang="en-US" sz="4000" i="1" dirty="0" smtClean="0">
                        <a:latin typeface="Cambria Math"/>
                      </a:rPr>
                      <m:t>𝜇</m:t>
                    </m:r>
                    <m:r>
                      <a:rPr lang="en-US" sz="4000" i="1" dirty="0" smtClean="0">
                        <a:latin typeface="Cambria Math"/>
                      </a:rPr>
                      <m:t> = 46</m:t>
                    </m:r>
                  </m:oMath>
                </a14:m>
                <a:r>
                  <a:rPr lang="en-US" sz="4000" dirty="0">
                    <a:latin typeface="Times New Roman" panose="02020603050405020304" pitchFamily="18" charset="0"/>
                    <a:cs typeface="Times New Roman" panose="02020603050405020304" pitchFamily="18" charset="0"/>
                  </a:rPr>
                  <a:t>) and reject </a:t>
                </a:r>
                <a14:m>
                  <m:oMath xmlns:m="http://schemas.openxmlformats.org/officeDocument/2006/math">
                    <m:sSub>
                      <m:sSubPr>
                        <m:ctrlPr>
                          <a:rPr lang="en-US" sz="4000" i="1" dirty="0">
                            <a:latin typeface="Cambria Math" panose="02040503050406030204" pitchFamily="18" charset="0"/>
                          </a:rPr>
                        </m:ctrlPr>
                      </m:sSubPr>
                      <m:e>
                        <m:r>
                          <a:rPr lang="en-US" sz="4000" i="1" dirty="0">
                            <a:latin typeface="Cambria Math"/>
                          </a:rPr>
                          <m:t>𝐻</m:t>
                        </m:r>
                      </m:e>
                      <m:sub>
                        <m:r>
                          <a:rPr lang="en-US" sz="4000" b="0" i="1" dirty="0" smtClean="0">
                            <a:latin typeface="Cambria Math"/>
                          </a:rPr>
                          <m:t>1</m:t>
                        </m:r>
                      </m:sub>
                    </m:sSub>
                    <m:r>
                      <a:rPr lang="en-US" sz="4000" i="1" dirty="0">
                        <a:latin typeface="Cambria Math"/>
                      </a:rPr>
                      <m:t> </m:t>
                    </m:r>
                    <m:r>
                      <a:rPr lang="en-US" sz="4000" i="1" dirty="0" smtClean="0">
                        <a:latin typeface="Cambria Math"/>
                      </a:rPr>
                      <m:t>: </m:t>
                    </m:r>
                    <m:r>
                      <a:rPr lang="en-US" sz="4000" i="1" dirty="0" smtClean="0">
                        <a:latin typeface="Cambria Math"/>
                      </a:rPr>
                      <m:t>𝜇</m:t>
                    </m:r>
                    <m:r>
                      <a:rPr lang="en-US" sz="4000" i="1" dirty="0" smtClean="0">
                        <a:latin typeface="Cambria Math"/>
                      </a:rPr>
                      <m:t> &lt; 46</m:t>
                    </m:r>
                  </m:oMath>
                </a14:m>
                <a:r>
                  <a:rPr lang="en-US" sz="4000" dirty="0">
                    <a:latin typeface="Times New Roman" panose="02020603050405020304" pitchFamily="18" charset="0"/>
                    <a:cs typeface="Times New Roman" panose="02020603050405020304" pitchFamily="18" charset="0"/>
                  </a:rPr>
                  <a:t>. </a:t>
                </a:r>
              </a:p>
              <a:p>
                <a:pPr algn="just"/>
                <a:r>
                  <a:rPr lang="en-US" sz="4000" dirty="0">
                    <a:latin typeface="Times New Roman" panose="02020603050405020304" pitchFamily="18" charset="0"/>
                    <a:cs typeface="Times New Roman" panose="02020603050405020304" pitchFamily="18" charset="0"/>
                  </a:rPr>
                  <a:t>Therefore, we conclude that </a:t>
                </a:r>
                <a14:m>
                  <m:oMath xmlns:m="http://schemas.openxmlformats.org/officeDocument/2006/math">
                    <m:r>
                      <a:rPr lang="en-US" sz="4000" i="1" dirty="0" smtClean="0">
                        <a:latin typeface="Cambria Math"/>
                      </a:rPr>
                      <m:t>𝜇</m:t>
                    </m:r>
                  </m:oMath>
                </a14:m>
                <a:r>
                  <a:rPr lang="en-US" sz="4000" dirty="0">
                    <a:latin typeface="Times New Roman" panose="02020603050405020304" pitchFamily="18" charset="0"/>
                    <a:cs typeface="Times New Roman" panose="02020603050405020304" pitchFamily="18" charset="0"/>
                  </a:rPr>
                  <a:t> is not less than 46 kilowatt-hours. </a:t>
                </a:r>
              </a:p>
            </p:txBody>
          </p:sp>
        </mc:Choice>
        <mc:Fallback>
          <p:sp>
            <p:nvSpPr>
              <p:cNvPr id="5" name="Rectangle 4"/>
              <p:cNvSpPr>
                <a:spLocks noRot="1" noChangeAspect="1" noMove="1" noResize="1" noEditPoints="1" noAdjustHandles="1" noChangeArrowheads="1" noChangeShapeType="1" noTextEdit="1"/>
              </p:cNvSpPr>
              <p:nvPr/>
            </p:nvSpPr>
            <p:spPr>
              <a:xfrm>
                <a:off x="457200" y="1143000"/>
                <a:ext cx="8686800" cy="4339650"/>
              </a:xfrm>
              <a:prstGeom prst="rect">
                <a:avLst/>
              </a:prstGeom>
              <a:blipFill rotWithShape="1">
                <a:blip r:embed="rId2"/>
                <a:stretch>
                  <a:fillRect l="-2456" t="-2391" r="-2456" b="-5063"/>
                </a:stretch>
              </a:blipFill>
            </p:spPr>
            <p:txBody>
              <a:bodyPr/>
              <a:lstStyle/>
              <a:p>
                <a:r>
                  <a:rPr lang="en-US">
                    <a:noFill/>
                  </a:rPr>
                  <a:t> </a:t>
                </a:r>
              </a:p>
            </p:txBody>
          </p:sp>
        </mc:Fallback>
      </mc:AlternateContent>
    </p:spTree>
    <p:extLst>
      <p:ext uri="{BB962C8B-B14F-4D97-AF65-F5344CB8AC3E}">
        <p14:creationId xmlns:p14="http://schemas.microsoft.com/office/powerpoint/2010/main" xmlns="" val="172237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143000"/>
          </a:xfrm>
        </p:spPr>
        <p:txBody>
          <a:bodyPr/>
          <a:lstStyle/>
          <a:p>
            <a:r>
              <a:rPr lang="en-US" b="1" dirty="0">
                <a:solidFill>
                  <a:srgbClr val="C00000"/>
                </a:solidFill>
                <a:latin typeface="Times New Roman" panose="02020603050405020304" pitchFamily="18" charset="0"/>
                <a:cs typeface="Times New Roman" panose="02020603050405020304" pitchFamily="18" charset="0"/>
              </a:rPr>
              <a:t>Two Samples: Tests on Two Means</a:t>
            </a:r>
            <a:endParaRPr lang="en-US" dirty="0">
              <a:solidFill>
                <a:srgbClr val="C00000"/>
              </a:solidFill>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848663"/>
            <a:ext cx="8586110" cy="55521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54288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0"/>
            <a:ext cx="8686800" cy="1323439"/>
          </a:xfrm>
          <a:prstGeom prst="rect">
            <a:avLst/>
          </a:prstGeom>
        </p:spPr>
        <p:txBody>
          <a:bodyPr wrap="square">
            <a:spAutoFit/>
          </a:bodyPr>
          <a:lstStyle/>
          <a:p>
            <a:r>
              <a:rPr lang="en-US" sz="4000" dirty="0">
                <a:solidFill>
                  <a:srgbClr val="C00000"/>
                </a:solidFill>
                <a:latin typeface="Times New Roman" panose="02020603050405020304" pitchFamily="18" charset="0"/>
                <a:cs typeface="Times New Roman" panose="02020603050405020304" pitchFamily="18" charset="0"/>
              </a:rPr>
              <a:t>Now, suppose we need to test the null hypothesis </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185" t="7224"/>
          <a:stretch/>
        </p:blipFill>
        <p:spPr bwMode="auto">
          <a:xfrm>
            <a:off x="228600" y="1285874"/>
            <a:ext cx="8686800" cy="5038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72899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553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22165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l"/>
            <a:r>
              <a:rPr lang="en-US" b="1" u="sng" dirty="0">
                <a:solidFill>
                  <a:srgbClr val="C00000"/>
                </a:solidFill>
                <a:latin typeface="Times New Roman" panose="02020603050405020304" pitchFamily="18" charset="0"/>
                <a:cs typeface="Times New Roman" panose="02020603050405020304" pitchFamily="18" charset="0"/>
              </a:rPr>
              <a:t>Example</a:t>
            </a:r>
            <a:endParaRPr lang="en-US" u="sng" dirty="0">
              <a:solidFill>
                <a:srgbClr val="C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57200" y="838200"/>
            <a:ext cx="8686800" cy="5693866"/>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An experiment was performed to compare the abrasive wear of two different laminated materials. Twelve pieces of material 1 were tested by exposing each piece to a machine measuring wear. Ten pieces of material 2 were similarly tested. In each case, the depth of wear was observed. The samples of material 1 gave an average wear of 85 units with a sample standard deviation of 4, while the samples of materials 2 gave an average wear of 81 and a sample standard deviation of 5. Can we conclude at the 0.05 level of significance that the mean abrasive wear of material 1 exceeds that of material 2 by more than 2 units? Assume populations to be approximately normal with equal variances. </a:t>
            </a:r>
          </a:p>
        </p:txBody>
      </p:sp>
    </p:spTree>
    <p:extLst>
      <p:ext uri="{BB962C8B-B14F-4D97-AF65-F5344CB8AC3E}">
        <p14:creationId xmlns:p14="http://schemas.microsoft.com/office/powerpoint/2010/main" xmlns="" val="2401636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l"/>
            <a:r>
              <a:rPr lang="en-US" b="1" u="sng" dirty="0">
                <a:solidFill>
                  <a:srgbClr val="C00000"/>
                </a:solidFill>
                <a:latin typeface="Times New Roman" panose="02020603050405020304" pitchFamily="18" charset="0"/>
                <a:cs typeface="Times New Roman" panose="02020603050405020304" pitchFamily="18" charset="0"/>
              </a:rPr>
              <a:t>Solution:</a:t>
            </a:r>
            <a:endParaRPr lang="en-US" u="sng" dirty="0">
              <a:solidFill>
                <a:srgbClr val="C00000"/>
              </a:solidFill>
              <a:latin typeface="Times New Roman" panose="02020603050405020304" pitchFamily="18" charset="0"/>
              <a:cs typeface="Times New Roman" panose="02020603050405020304" pitchFamily="18" charset="0"/>
            </a:endParaRP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820" t="6250" b="4688"/>
          <a:stretch/>
        </p:blipFill>
        <p:spPr bwMode="auto">
          <a:xfrm>
            <a:off x="457200" y="914400"/>
            <a:ext cx="4038601" cy="2171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29150" y="961591"/>
            <a:ext cx="4438650" cy="277220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17629" y="3576637"/>
            <a:ext cx="3549571" cy="28241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51801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833438"/>
            <a:ext cx="8686800" cy="5191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52921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5" name="Rectangle 4"/>
              <p:cNvSpPr/>
              <p:nvPr/>
            </p:nvSpPr>
            <p:spPr>
              <a:xfrm>
                <a:off x="533400" y="228600"/>
                <a:ext cx="8458200" cy="2554545"/>
              </a:xfrm>
              <a:prstGeom prst="rect">
                <a:avLst/>
              </a:prstGeom>
            </p:spPr>
            <p:txBody>
              <a:bodyPr wrap="square">
                <a:spAutoFit/>
              </a:bodyPr>
              <a:lstStyle/>
              <a:p>
                <a:pPr algn="just"/>
                <a:r>
                  <a:rPr lang="en-US" sz="3200" dirty="0">
                    <a:latin typeface="Times New Roman" panose="02020603050405020304" pitchFamily="18" charset="0"/>
                    <a:cs typeface="Times New Roman" panose="02020603050405020304" pitchFamily="18" charset="0"/>
                  </a:rPr>
                  <a:t>• We usually test the null hypothesis: </a:t>
                </a:r>
                <a14:m>
                  <m:oMath xmlns:m="http://schemas.openxmlformats.org/officeDocument/2006/math">
                    <m:sSub>
                      <m:sSubPr>
                        <m:ctrlPr>
                          <a:rPr lang="en-US" sz="3200" i="1" dirty="0">
                            <a:latin typeface="Cambria Math" panose="02040503050406030204" pitchFamily="18" charset="0"/>
                            <a:cs typeface="Times New Roman" panose="02020603050405020304" pitchFamily="18" charset="0"/>
                          </a:rPr>
                        </m:ctrlPr>
                      </m:sSubPr>
                      <m:e>
                        <m:r>
                          <a:rPr lang="en-US" sz="3200" i="1" dirty="0">
                            <a:latin typeface="Cambria Math"/>
                            <a:cs typeface="Times New Roman" panose="02020603050405020304" pitchFamily="18" charset="0"/>
                          </a:rPr>
                          <m:t>𝐻</m:t>
                        </m:r>
                      </m:e>
                      <m:sub>
                        <m:r>
                          <a:rPr lang="en-US" sz="3200" i="1" dirty="0">
                            <a:latin typeface="Cambria Math"/>
                            <a:cs typeface="Times New Roman" panose="02020603050405020304" pitchFamily="18" charset="0"/>
                          </a:rPr>
                          <m:t>0</m:t>
                        </m:r>
                      </m:sub>
                    </m:sSub>
                    <m:r>
                      <a:rPr lang="en-US" sz="3200" i="1" dirty="0">
                        <a:latin typeface="Cambria Math"/>
                        <a:cs typeface="Times New Roman" panose="02020603050405020304" pitchFamily="18" charset="0"/>
                      </a:rPr>
                      <m:t> </m:t>
                    </m:r>
                  </m:oMath>
                </a14:m>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dirty="0">
                        <a:latin typeface="Cambria Math"/>
                        <a:cs typeface="Times New Roman" panose="02020603050405020304" pitchFamily="18" charset="0"/>
                      </a:rPr>
                      <m:t>𝜃</m:t>
                    </m:r>
                    <m:r>
                      <a:rPr lang="en-US" sz="3200" i="1" dirty="0">
                        <a:latin typeface="Cambria Math"/>
                        <a:cs typeface="Times New Roman" panose="02020603050405020304" pitchFamily="18" charset="0"/>
                      </a:rPr>
                      <m:t> =</m:t>
                    </m:r>
                  </m:oMath>
                </a14:m>
                <a:r>
                  <a:rPr lang="en-US" sz="3200" dirty="0">
                    <a:latin typeface="Times New Roman" panose="02020603050405020304" pitchFamily="18" charset="0"/>
                    <a:cs typeface="Times New Roman" panose="02020603050405020304" pitchFamily="18" charset="0"/>
                  </a:rPr>
                  <a:t/>
                </a:r>
                <a14:m>
                  <m:oMath xmlns:m="http://schemas.openxmlformats.org/officeDocument/2006/math">
                    <m:sSub>
                      <m:sSubPr>
                        <m:ctrlPr>
                          <a:rPr lang="en-US" sz="3200" i="1" dirty="0">
                            <a:latin typeface="Cambria Math" panose="02040503050406030204" pitchFamily="18" charset="0"/>
                            <a:cs typeface="Times New Roman" panose="02020603050405020304" pitchFamily="18" charset="0"/>
                          </a:rPr>
                        </m:ctrlPr>
                      </m:sSubPr>
                      <m:e>
                        <m:r>
                          <a:rPr lang="en-US" sz="3200" i="1" dirty="0">
                            <a:latin typeface="Cambria Math"/>
                            <a:cs typeface="Times New Roman" panose="02020603050405020304" pitchFamily="18" charset="0"/>
                          </a:rPr>
                          <m:t>𝜃</m:t>
                        </m:r>
                      </m:e>
                      <m:sub>
                        <m:r>
                          <a:rPr lang="en-US" sz="3200" i="1" dirty="0">
                            <a:latin typeface="Cambria Math"/>
                            <a:cs typeface="Times New Roman" panose="02020603050405020304" pitchFamily="18" charset="0"/>
                          </a:rPr>
                          <m:t>0</m:t>
                        </m:r>
                      </m:sub>
                    </m:sSub>
                  </m:oMath>
                </a14:m>
                <a:r>
                  <a:rPr lang="en-US" sz="3200" baseline="30000" dirty="0">
                    <a:latin typeface="Times New Roman" panose="02020603050405020304" pitchFamily="18" charset="0"/>
                    <a:cs typeface="Times New Roman" panose="02020603050405020304" pitchFamily="18" charset="0"/>
                  </a:rPr>
                  <a:t/>
                </a:r>
                <a:r>
                  <a:rPr lang="en-US" sz="3200" dirty="0">
                    <a:latin typeface="Times New Roman" panose="02020603050405020304" pitchFamily="18" charset="0"/>
                    <a:cs typeface="Times New Roman" panose="02020603050405020304" pitchFamily="18" charset="0"/>
                  </a:rPr>
                  <a:t>(Null Hypothesis) </a:t>
                </a:r>
              </a:p>
              <a:p>
                <a:pPr algn="just"/>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Against one of the following alternative hypotheses: </a:t>
                </a:r>
              </a:p>
            </p:txBody>
          </p:sp>
        </mc:Choice>
        <mc:Fallback>
          <p:sp>
            <p:nvSpPr>
              <p:cNvPr id="5" name="Rectangle 4"/>
              <p:cNvSpPr>
                <a:spLocks noRot="1" noChangeAspect="1" noMove="1" noResize="1" noEditPoints="1" noAdjustHandles="1" noChangeArrowheads="1" noChangeShapeType="1" noTextEdit="1"/>
              </p:cNvSpPr>
              <p:nvPr/>
            </p:nvSpPr>
            <p:spPr>
              <a:xfrm>
                <a:off x="533400" y="228600"/>
                <a:ext cx="8458200" cy="2554545"/>
              </a:xfrm>
              <a:prstGeom prst="rect">
                <a:avLst/>
              </a:prstGeom>
              <a:blipFill rotWithShape="1">
                <a:blip r:embed="rId2"/>
                <a:stretch>
                  <a:fillRect l="-1875" t="-3341" r="-1802" b="-6444"/>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 y="3124200"/>
            <a:ext cx="8343900" cy="2524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25557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a:solidFill>
                  <a:srgbClr val="C00000"/>
                </a:solidFill>
                <a:latin typeface="Times New Roman" panose="02020603050405020304" pitchFamily="18" charset="0"/>
                <a:cs typeface="Times New Roman" panose="02020603050405020304" pitchFamily="18" charset="0"/>
              </a:rPr>
              <a:t>Decision:</a:t>
            </a:r>
          </a:p>
        </p:txBody>
      </p:sp>
      <mc:AlternateContent xmlns:mc="http://schemas.openxmlformats.org/markup-compatibility/2006">
        <mc:Choice xmlns:a14="http://schemas.microsoft.com/office/drawing/2010/main" xmlns="" Requires="a14">
          <p:sp>
            <p:nvSpPr>
              <p:cNvPr id="5" name="Rectangle 4"/>
              <p:cNvSpPr/>
              <p:nvPr/>
            </p:nvSpPr>
            <p:spPr>
              <a:xfrm>
                <a:off x="457200" y="1295400"/>
                <a:ext cx="8610600" cy="3421386"/>
              </a:xfrm>
              <a:prstGeom prst="rect">
                <a:avLst/>
              </a:prstGeom>
            </p:spPr>
            <p:txBody>
              <a:bodyPr wrap="square">
                <a:spAutoFit/>
              </a:bodyPr>
              <a:lstStyle/>
              <a:p>
                <a:pPr algn="just">
                  <a:lnSpc>
                    <a:spcPct val="150000"/>
                  </a:lnSpc>
                </a:pPr>
                <a:r>
                  <a:rPr lang="en-US" sz="4000" dirty="0">
                    <a:latin typeface="Times New Roman" panose="02020603050405020304" pitchFamily="18" charset="0"/>
                    <a:cs typeface="Times New Roman" panose="02020603050405020304" pitchFamily="18" charset="0"/>
                  </a:rPr>
                  <a:t>Since</a:t>
                </a:r>
              </a:p>
              <a:p>
                <a:pPr algn="just">
                  <a:lnSpc>
                    <a:spcPct val="150000"/>
                  </a:lnSpc>
                </a:pPr>
                <a:r>
                  <a:rPr lang="en-US" sz="3200" dirty="0">
                    <a:latin typeface="Times New Roman" panose="02020603050405020304" pitchFamily="18" charset="0"/>
                    <a:cs typeface="Times New Roman" panose="02020603050405020304" pitchFamily="18" charset="0"/>
                  </a:rPr>
                  <a:t/>
                </a:r>
                <a14:m>
                  <m:oMath xmlns:m="http://schemas.openxmlformats.org/officeDocument/2006/math">
                    <m:r>
                      <a:rPr lang="en-US" sz="3200" i="1" dirty="0" smtClean="0">
                        <a:latin typeface="Cambria Math"/>
                      </a:rPr>
                      <m:t>𝑇</m:t>
                    </m:r>
                    <m:r>
                      <a:rPr lang="en-US" sz="3200" i="1" dirty="0" smtClean="0">
                        <a:latin typeface="Cambria Math"/>
                      </a:rPr>
                      <m:t>=1.04 ∈</m:t>
                    </m:r>
                    <m:r>
                      <a:rPr lang="en-US" sz="3200" i="1" dirty="0" smtClean="0">
                        <a:latin typeface="Cambria Math"/>
                      </a:rPr>
                      <m:t>𝐴</m:t>
                    </m:r>
                    <m:r>
                      <a:rPr lang="en-US" sz="3200" i="1" dirty="0" smtClean="0">
                        <a:latin typeface="Cambria Math"/>
                      </a:rPr>
                      <m:t>.</m:t>
                    </m:r>
                    <m:r>
                      <a:rPr lang="en-US" sz="3200" i="1" dirty="0" smtClean="0">
                        <a:latin typeface="Cambria Math"/>
                      </a:rPr>
                      <m:t>𝑅</m:t>
                    </m:r>
                    <m:r>
                      <a:rPr lang="en-US" sz="3200" i="1" dirty="0" smtClean="0">
                        <a:latin typeface="Cambria Math"/>
                      </a:rPr>
                      <m:t>. (</m:t>
                    </m:r>
                    <m:r>
                      <a:rPr lang="en-US" sz="3200" i="1" dirty="0" smtClean="0">
                        <a:latin typeface="Cambria Math"/>
                      </a:rPr>
                      <m:t>𝑇</m:t>
                    </m:r>
                    <m:r>
                      <a:rPr lang="en-US" sz="3200" i="1" dirty="0" smtClean="0">
                        <a:latin typeface="Cambria Math"/>
                      </a:rPr>
                      <m:t>=1.04&lt; </m:t>
                    </m:r>
                    <m:sSub>
                      <m:sSubPr>
                        <m:ctrlPr>
                          <a:rPr lang="en-US" sz="3200" i="1" dirty="0" smtClean="0">
                            <a:latin typeface="Cambria Math" panose="02040503050406030204" pitchFamily="18" charset="0"/>
                          </a:rPr>
                        </m:ctrlPr>
                      </m:sSubPr>
                      <m:e>
                        <m:r>
                          <a:rPr lang="en-US" sz="3200" b="0" i="1" dirty="0" smtClean="0">
                            <a:latin typeface="Cambria Math"/>
                          </a:rPr>
                          <m:t>𝑡</m:t>
                        </m:r>
                      </m:e>
                      <m:sub>
                        <m:r>
                          <a:rPr lang="en-US" sz="3200" b="0" i="1" dirty="0" smtClean="0">
                            <a:latin typeface="Cambria Math"/>
                          </a:rPr>
                          <m:t>0.05</m:t>
                        </m:r>
                      </m:sub>
                    </m:sSub>
                    <m:r>
                      <a:rPr lang="en-US" sz="3200" i="1" dirty="0">
                        <a:latin typeface="Cambria Math"/>
                      </a:rPr>
                      <m:t>= 1.725) </m:t>
                    </m:r>
                  </m:oMath>
                </a14:m>
                <a:endParaRPr lang="en-US" sz="3200" dirty="0">
                  <a:latin typeface="Times New Roman" panose="02020603050405020304" pitchFamily="18" charset="0"/>
                  <a:cs typeface="Times New Roman" panose="02020603050405020304" pitchFamily="18" charset="0"/>
                </a:endParaRPr>
              </a:p>
              <a:p>
                <a:pPr algn="just">
                  <a:lnSpc>
                    <a:spcPct val="150000"/>
                  </a:lnSpc>
                </a:pPr>
                <a:r>
                  <a:rPr lang="en-US" sz="4000" dirty="0">
                    <a:latin typeface="Times New Roman" panose="02020603050405020304" pitchFamily="18" charset="0"/>
                    <a:cs typeface="Times New Roman" panose="02020603050405020304" pitchFamily="18" charset="0"/>
                  </a:rPr>
                  <a:t>we accept (do not reject) </a:t>
                </a:r>
                <a14:m>
                  <m:oMath xmlns:m="http://schemas.openxmlformats.org/officeDocument/2006/math">
                    <m:sSub>
                      <m:sSubPr>
                        <m:ctrlPr>
                          <a:rPr lang="en-US" sz="4000" i="1" dirty="0" smtClean="0">
                            <a:latin typeface="Cambria Math" panose="02040503050406030204" pitchFamily="18" charset="0"/>
                          </a:rPr>
                        </m:ctrlPr>
                      </m:sSubPr>
                      <m:e>
                        <m:r>
                          <a:rPr lang="en-US" sz="4000" b="0" i="1" dirty="0" smtClean="0">
                            <a:latin typeface="Cambria Math"/>
                          </a:rPr>
                          <m:t>𝐻</m:t>
                        </m:r>
                      </m:e>
                      <m:sub>
                        <m:r>
                          <a:rPr lang="en-US" sz="4000" b="0" i="1" dirty="0" smtClean="0">
                            <a:latin typeface="Cambria Math"/>
                          </a:rPr>
                          <m:t>0</m:t>
                        </m:r>
                      </m:sub>
                    </m:sSub>
                  </m:oMath>
                </a14:m>
                <a:r>
                  <a:rPr lang="en-US" sz="4000" baseline="30000" dirty="0">
                    <a:latin typeface="Times New Roman" panose="02020603050405020304" pitchFamily="18" charset="0"/>
                    <a:cs typeface="Times New Roman" panose="02020603050405020304" pitchFamily="18" charset="0"/>
                  </a:rPr>
                  <a:t/>
                </a:r>
                <a:r>
                  <a:rPr lang="en-US" sz="4000" dirty="0">
                    <a:latin typeface="Times New Roman" panose="02020603050405020304" pitchFamily="18" charset="0"/>
                    <a:cs typeface="Times New Roman" panose="02020603050405020304" pitchFamily="18" charset="0"/>
                  </a:rPr>
                  <a:t>and reject </a:t>
                </a:r>
                <a14:m>
                  <m:oMath xmlns:m="http://schemas.openxmlformats.org/officeDocument/2006/math">
                    <m:sSub>
                      <m:sSubPr>
                        <m:ctrlPr>
                          <a:rPr lang="en-US" sz="3600" i="1" dirty="0">
                            <a:latin typeface="Cambria Math" panose="02040503050406030204" pitchFamily="18" charset="0"/>
                          </a:rPr>
                        </m:ctrlPr>
                      </m:sSubPr>
                      <m:e>
                        <m:r>
                          <a:rPr lang="en-US" sz="3600" i="1" dirty="0">
                            <a:latin typeface="Cambria Math"/>
                          </a:rPr>
                          <m:t>𝐻</m:t>
                        </m:r>
                      </m:e>
                      <m:sub>
                        <m:r>
                          <a:rPr lang="en-US" sz="3600" b="0" i="1" dirty="0" smtClean="0">
                            <a:latin typeface="Cambria Math"/>
                          </a:rPr>
                          <m:t>1</m:t>
                        </m:r>
                      </m:sub>
                    </m:sSub>
                    <m:r>
                      <a:rPr lang="en-US" sz="3600" i="1" dirty="0">
                        <a:latin typeface="Cambria Math"/>
                      </a:rPr>
                      <m:t> </m:t>
                    </m:r>
                    <m:r>
                      <a:rPr lang="en-US" sz="3600" i="1" dirty="0" smtClean="0">
                        <a:latin typeface="Cambria Math"/>
                      </a:rPr>
                      <m:t>:</m:t>
                    </m:r>
                    <m:sSub>
                      <m:sSubPr>
                        <m:ctrlPr>
                          <a:rPr lang="en-US" sz="3600" i="1" dirty="0">
                            <a:latin typeface="Cambria Math" panose="02040503050406030204" pitchFamily="18" charset="0"/>
                          </a:rPr>
                        </m:ctrlPr>
                      </m:sSubPr>
                      <m:e>
                        <m:r>
                          <a:rPr lang="en-US" sz="3600" i="1" dirty="0" smtClean="0">
                            <a:latin typeface="Cambria Math"/>
                            <a:ea typeface="Cambria Math"/>
                          </a:rPr>
                          <m:t>𝜇</m:t>
                        </m:r>
                      </m:e>
                      <m:sub>
                        <m:r>
                          <a:rPr lang="en-US" sz="3600" b="0" i="1" dirty="0" smtClean="0">
                            <a:latin typeface="Cambria Math"/>
                          </a:rPr>
                          <m:t>1</m:t>
                        </m:r>
                      </m:sub>
                    </m:sSub>
                    <m:r>
                      <a:rPr lang="en-US" sz="3600" i="1" dirty="0">
                        <a:latin typeface="Cambria Math"/>
                      </a:rPr>
                      <m:t>−</m:t>
                    </m:r>
                    <m:sSub>
                      <m:sSubPr>
                        <m:ctrlPr>
                          <a:rPr lang="en-US" sz="3600" i="1" dirty="0">
                            <a:latin typeface="Cambria Math" panose="02040503050406030204" pitchFamily="18" charset="0"/>
                          </a:rPr>
                        </m:ctrlPr>
                      </m:sSubPr>
                      <m:e>
                        <m:r>
                          <a:rPr lang="en-US" sz="3600" i="1" dirty="0">
                            <a:latin typeface="Cambria Math"/>
                            <a:ea typeface="Cambria Math"/>
                          </a:rPr>
                          <m:t>𝜇</m:t>
                        </m:r>
                      </m:e>
                      <m:sub>
                        <m:r>
                          <a:rPr lang="en-US" sz="3600" b="0" i="1" dirty="0" smtClean="0">
                            <a:latin typeface="Cambria Math"/>
                          </a:rPr>
                          <m:t>2</m:t>
                        </m:r>
                      </m:sub>
                    </m:sSub>
                    <m:r>
                      <a:rPr lang="en-US" sz="3600" i="1" dirty="0">
                        <a:latin typeface="Cambria Math"/>
                      </a:rPr>
                      <m:t>&gt; 2 </m:t>
                    </m:r>
                  </m:oMath>
                </a14:m>
                <a:r>
                  <a:rPr lang="en-US" sz="3600" dirty="0">
                    <a:latin typeface="Times New Roman" panose="02020603050405020304" pitchFamily="18" charset="0"/>
                    <a:cs typeface="Times New Roman" panose="02020603050405020304" pitchFamily="18" charset="0"/>
                  </a:rPr>
                  <a:t>at </a:t>
                </a:r>
                <a14:m>
                  <m:oMath xmlns:m="http://schemas.openxmlformats.org/officeDocument/2006/math">
                    <m:r>
                      <a:rPr lang="en-US" sz="3600" i="1" dirty="0" smtClean="0">
                        <a:latin typeface="Cambria Math"/>
                      </a:rPr>
                      <m:t>𝛼</m:t>
                    </m:r>
                    <m:r>
                      <a:rPr lang="en-US" sz="3600" i="1" dirty="0" smtClean="0">
                        <a:latin typeface="Cambria Math"/>
                      </a:rPr>
                      <m:t>=0.05</m:t>
                    </m:r>
                  </m:oMath>
                </a14:m>
                <a:r>
                  <a:rPr lang="en-US" sz="3600" dirty="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457200" y="1295400"/>
                <a:ext cx="8610600" cy="3421386"/>
              </a:xfrm>
              <a:prstGeom prst="rect">
                <a:avLst/>
              </a:prstGeom>
              <a:blipFill rotWithShape="1">
                <a:blip r:embed="rId2"/>
                <a:stretch>
                  <a:fillRect l="-2477" r="-2406" b="-5169"/>
                </a:stretch>
              </a:blipFill>
            </p:spPr>
            <p:txBody>
              <a:bodyPr/>
              <a:lstStyle/>
              <a:p>
                <a:r>
                  <a:rPr lang="en-US">
                    <a:noFill/>
                  </a:rPr>
                  <a:t> </a:t>
                </a:r>
              </a:p>
            </p:txBody>
          </p:sp>
        </mc:Fallback>
      </mc:AlternateContent>
    </p:spTree>
    <p:extLst>
      <p:ext uri="{BB962C8B-B14F-4D97-AF65-F5344CB8AC3E}">
        <p14:creationId xmlns:p14="http://schemas.microsoft.com/office/powerpoint/2010/main" xmlns="" val="1487910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1143000"/>
          </a:xfrm>
        </p:spPr>
        <p:txBody>
          <a:bodyPr/>
          <a:lstStyle/>
          <a:p>
            <a:r>
              <a:rPr lang="en-US" sz="3700" b="1" dirty="0">
                <a:solidFill>
                  <a:srgbClr val="C00000"/>
                </a:solidFill>
                <a:latin typeface="Times New Roman" panose="02020603050405020304" pitchFamily="18" charset="0"/>
                <a:cs typeface="Times New Roman" panose="02020603050405020304" pitchFamily="18" charset="0"/>
              </a:rPr>
              <a:t>One Sample: Tests on a Single Proportion </a:t>
            </a:r>
            <a:endParaRPr lang="en-US" sz="3700" dirty="0">
              <a:solidFill>
                <a:srgbClr val="C0000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598" t="4278"/>
          <a:stretch/>
        </p:blipFill>
        <p:spPr bwMode="auto">
          <a:xfrm>
            <a:off x="304800" y="1800225"/>
            <a:ext cx="8605838" cy="3409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05732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228599"/>
            <a:ext cx="8610601" cy="60960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99582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l"/>
            <a:r>
              <a:rPr lang="en-US" b="1" u="sng" dirty="0">
                <a:solidFill>
                  <a:srgbClr val="C00000"/>
                </a:solidFill>
                <a:latin typeface="Times New Roman" panose="02020603050405020304" pitchFamily="18" charset="0"/>
                <a:cs typeface="Times New Roman" panose="02020603050405020304" pitchFamily="18" charset="0"/>
              </a:rPr>
              <a:t>Example </a:t>
            </a:r>
            <a:endParaRPr lang="en-US" u="sng" dirty="0">
              <a:solidFill>
                <a:srgbClr val="C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57200" y="685800"/>
            <a:ext cx="8610600" cy="5909310"/>
          </a:xfrm>
          <a:prstGeom prst="rect">
            <a:avLst/>
          </a:prstGeom>
        </p:spPr>
        <p:txBody>
          <a:bodyPr wrap="square">
            <a:spAutoFit/>
          </a:bodyPr>
          <a:lstStyle/>
          <a:p>
            <a:pPr algn="just">
              <a:lnSpc>
                <a:spcPct val="150000"/>
              </a:lnSpc>
            </a:pPr>
            <a:r>
              <a:rPr lang="en-US" sz="3600" dirty="0">
                <a:latin typeface="Times New Roman" panose="02020603050405020304" pitchFamily="18" charset="0"/>
                <a:cs typeface="Times New Roman" panose="02020603050405020304" pitchFamily="18" charset="0"/>
              </a:rPr>
              <a:t>A builder claims that heat pumps are installed in 70% of all homes being constructed today in the city of Richmond. Would you agree with this claim if a random survey of new homes in the city shows that 8 out of 15 homes had heat pumps installed? Use a 0.10 level of significance. </a:t>
            </a:r>
          </a:p>
        </p:txBody>
      </p:sp>
    </p:spTree>
    <p:extLst>
      <p:ext uri="{BB962C8B-B14F-4D97-AF65-F5344CB8AC3E}">
        <p14:creationId xmlns:p14="http://schemas.microsoft.com/office/powerpoint/2010/main" xmlns="" val="1124500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a:solidFill>
                  <a:srgbClr val="C00000"/>
                </a:solidFill>
                <a:latin typeface="Times New Roman" panose="02020603050405020304" pitchFamily="18" charset="0"/>
                <a:cs typeface="Times New Roman" panose="02020603050405020304" pitchFamily="18" charset="0"/>
              </a:rPr>
              <a:t>Solution: </a:t>
            </a:r>
            <a:endParaRPr lang="en-US" u="sng" dirty="0">
              <a:solidFill>
                <a:srgbClr val="C00000"/>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1066800"/>
            <a:ext cx="8620125" cy="3238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2912" y="4352209"/>
            <a:ext cx="4814888" cy="22009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61511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81150" y="933450"/>
            <a:ext cx="5981700" cy="4991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15604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8200" y="657225"/>
            <a:ext cx="7740219" cy="5210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114831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a:solidFill>
                  <a:srgbClr val="C00000"/>
                </a:solidFill>
                <a:latin typeface="Times New Roman" panose="02020603050405020304" pitchFamily="18" charset="0"/>
                <a:cs typeface="Times New Roman" panose="02020603050405020304" pitchFamily="18" charset="0"/>
              </a:rPr>
              <a:t>Decision: </a:t>
            </a:r>
          </a:p>
        </p:txBody>
      </p:sp>
      <mc:AlternateContent xmlns:mc="http://schemas.openxmlformats.org/markup-compatibility/2006">
        <mc:Choice xmlns:a14="http://schemas.microsoft.com/office/drawing/2010/main" xmlns="" Requires="a14">
          <p:sp>
            <p:nvSpPr>
              <p:cNvPr id="5" name="Rectangle 4"/>
              <p:cNvSpPr/>
              <p:nvPr/>
            </p:nvSpPr>
            <p:spPr>
              <a:xfrm>
                <a:off x="533400" y="1295400"/>
                <a:ext cx="8534400" cy="3330464"/>
              </a:xfrm>
              <a:prstGeom prst="rect">
                <a:avLst/>
              </a:prstGeom>
            </p:spPr>
            <p:txBody>
              <a:bodyPr wrap="square">
                <a:spAutoFit/>
              </a:bodyPr>
              <a:lstStyle/>
              <a:p>
                <a:pPr>
                  <a:lnSpc>
                    <a:spcPct val="150000"/>
                  </a:lnSpc>
                </a:pPr>
                <a:r>
                  <a:rPr lang="en-US" sz="3600" dirty="0">
                    <a:latin typeface="Times New Roman" panose="02020603050405020304" pitchFamily="18" charset="0"/>
                    <a:cs typeface="Times New Roman" panose="02020603050405020304" pitchFamily="18" charset="0"/>
                  </a:rPr>
                  <a:t>Since </a:t>
                </a:r>
                <a14:m>
                  <m:oMath xmlns:m="http://schemas.openxmlformats.org/officeDocument/2006/math">
                    <m:r>
                      <a:rPr lang="en-US" sz="3600" i="1" dirty="0" smtClean="0">
                        <a:latin typeface="Cambria Math"/>
                      </a:rPr>
                      <m:t>𝑍</m:t>
                    </m:r>
                    <m:r>
                      <a:rPr lang="en-US" sz="3600" i="1" dirty="0" smtClean="0">
                        <a:latin typeface="Cambria Math"/>
                      </a:rPr>
                      <m:t>= −1.41 ∈</m:t>
                    </m:r>
                    <m:r>
                      <a:rPr lang="en-US" sz="3600" i="1" dirty="0" smtClean="0">
                        <a:latin typeface="Cambria Math"/>
                      </a:rPr>
                      <m:t>𝐴</m:t>
                    </m:r>
                    <m:r>
                      <a:rPr lang="en-US" sz="3600" i="1" dirty="0" smtClean="0">
                        <a:latin typeface="Cambria Math"/>
                      </a:rPr>
                      <m:t>.</m:t>
                    </m:r>
                    <m:r>
                      <a:rPr lang="en-US" sz="3600" i="1" dirty="0" smtClean="0">
                        <a:latin typeface="Cambria Math"/>
                      </a:rPr>
                      <m:t>𝑅</m:t>
                    </m:r>
                  </m:oMath>
                </a14:m>
                <a:r>
                  <a:rPr lang="en-US" sz="3600" dirty="0">
                    <a:latin typeface="Times New Roman" panose="02020603050405020304" pitchFamily="18" charset="0"/>
                    <a:cs typeface="Times New Roman" panose="02020603050405020304" pitchFamily="18" charset="0"/>
                  </a:rPr>
                  <a:t>., we accept (do not reject) </a:t>
                </a:r>
                <a14:m>
                  <m:oMath xmlns:m="http://schemas.openxmlformats.org/officeDocument/2006/math">
                    <m:sSub>
                      <m:sSubPr>
                        <m:ctrlPr>
                          <a:rPr lang="en-US" sz="3600" i="1" dirty="0" smtClean="0">
                            <a:latin typeface="Cambria Math" panose="02040503050406030204" pitchFamily="18" charset="0"/>
                          </a:rPr>
                        </m:ctrlPr>
                      </m:sSubPr>
                      <m:e>
                        <m:r>
                          <a:rPr lang="en-US" sz="3600" i="1" dirty="0">
                            <a:latin typeface="Cambria Math"/>
                          </a:rPr>
                          <m:t>𝐻</m:t>
                        </m:r>
                      </m:e>
                      <m:sub>
                        <m:r>
                          <a:rPr lang="en-US" sz="3600" b="0" i="1" dirty="0" smtClean="0">
                            <a:latin typeface="Cambria Math"/>
                          </a:rPr>
                          <m:t>0</m:t>
                        </m:r>
                      </m:sub>
                    </m:sSub>
                  </m:oMath>
                </a14:m>
                <a:r>
                  <a:rPr lang="en-US" sz="3600" dirty="0">
                    <a:latin typeface="Times New Roman" panose="02020603050405020304" pitchFamily="18" charset="0"/>
                    <a:cs typeface="Times New Roman" panose="02020603050405020304" pitchFamily="18" charset="0"/>
                  </a:rPr>
                  <a:t>: </a:t>
                </a:r>
                <a14:m>
                  <m:oMath xmlns:m="http://schemas.openxmlformats.org/officeDocument/2006/math">
                    <m:r>
                      <a:rPr lang="en-US" sz="3600" i="1" dirty="0" smtClean="0">
                        <a:latin typeface="Cambria Math"/>
                      </a:rPr>
                      <m:t>𝑝</m:t>
                    </m:r>
                    <m:r>
                      <a:rPr lang="en-US" sz="3600" i="1" dirty="0" smtClean="0">
                        <a:latin typeface="Cambria Math"/>
                      </a:rPr>
                      <m:t>=0.7</m:t>
                    </m:r>
                  </m:oMath>
                </a14:m>
                <a:r>
                  <a:rPr lang="en-US" sz="3600" dirty="0">
                    <a:latin typeface="Times New Roman" panose="02020603050405020304" pitchFamily="18" charset="0"/>
                    <a:cs typeface="Times New Roman" panose="02020603050405020304" pitchFamily="18" charset="0"/>
                  </a:rPr>
                  <a:t> and reject </a:t>
                </a:r>
              </a:p>
              <a:p>
                <a:pPr>
                  <a:lnSpc>
                    <a:spcPct val="150000"/>
                  </a:lnSpc>
                </a:pPr>
                <a14:m>
                  <m:oMath xmlns:m="http://schemas.openxmlformats.org/officeDocument/2006/math">
                    <m:sSub>
                      <m:sSubPr>
                        <m:ctrlPr>
                          <a:rPr lang="en-US" sz="3600" i="1" dirty="0">
                            <a:latin typeface="Cambria Math" panose="02040503050406030204" pitchFamily="18" charset="0"/>
                          </a:rPr>
                        </m:ctrlPr>
                      </m:sSubPr>
                      <m:e>
                        <m:r>
                          <a:rPr lang="en-US" sz="3600" i="1" dirty="0">
                            <a:latin typeface="Cambria Math"/>
                          </a:rPr>
                          <m:t>𝐻</m:t>
                        </m:r>
                      </m:e>
                      <m:sub>
                        <m:r>
                          <a:rPr lang="en-US" sz="3600" b="0" i="1" dirty="0" smtClean="0">
                            <a:latin typeface="Cambria Math"/>
                          </a:rPr>
                          <m:t>1</m:t>
                        </m:r>
                      </m:sub>
                    </m:sSub>
                  </m:oMath>
                </a14:m>
                <a:r>
                  <a:rPr lang="en-US" sz="3600" dirty="0">
                    <a:latin typeface="Times New Roman" panose="02020603050405020304" pitchFamily="18" charset="0"/>
                    <a:cs typeface="Times New Roman" panose="02020603050405020304" pitchFamily="18" charset="0"/>
                  </a:rPr>
                  <a:t>: </a:t>
                </a:r>
                <a14:m>
                  <m:oMath xmlns:m="http://schemas.openxmlformats.org/officeDocument/2006/math">
                    <m:r>
                      <a:rPr lang="en-US" sz="3600" i="1" dirty="0" smtClean="0">
                        <a:latin typeface="Cambria Math"/>
                      </a:rPr>
                      <m:t>𝑝</m:t>
                    </m:r>
                    <m:r>
                      <a:rPr lang="en-US" sz="3600" i="1" dirty="0" smtClean="0">
                        <a:latin typeface="Cambria Math"/>
                      </a:rPr>
                      <m:t> ≠ 0.7 </m:t>
                    </m:r>
                  </m:oMath>
                </a14:m>
                <a:r>
                  <a:rPr lang="en-US" sz="3600" dirty="0">
                    <a:latin typeface="Times New Roman" panose="02020603050405020304" pitchFamily="18" charset="0"/>
                    <a:cs typeface="Times New Roman" panose="02020603050405020304" pitchFamily="18" charset="0"/>
                  </a:rPr>
                  <a:t>at </a:t>
                </a:r>
                <a14:m>
                  <m:oMath xmlns:m="http://schemas.openxmlformats.org/officeDocument/2006/math">
                    <m:r>
                      <a:rPr lang="en-US" sz="3600" i="1" dirty="0" smtClean="0">
                        <a:latin typeface="Cambria Math"/>
                      </a:rPr>
                      <m:t>𝛼</m:t>
                    </m:r>
                    <m:r>
                      <a:rPr lang="en-US" sz="3600" i="1" dirty="0" smtClean="0">
                        <a:latin typeface="Cambria Math"/>
                      </a:rPr>
                      <m:t>=0.1</m:t>
                    </m:r>
                  </m:oMath>
                </a14:m>
                <a:endParaRPr lang="en-US" sz="3600" dirty="0">
                  <a:latin typeface="Times New Roman" panose="02020603050405020304" pitchFamily="18" charset="0"/>
                  <a:cs typeface="Times New Roman" panose="02020603050405020304" pitchFamily="18" charset="0"/>
                </a:endParaRPr>
              </a:p>
              <a:p>
                <a:pPr>
                  <a:lnSpc>
                    <a:spcPct val="150000"/>
                  </a:lnSpc>
                </a:pPr>
                <a:r>
                  <a:rPr lang="en-US" sz="3600" dirty="0">
                    <a:latin typeface="Times New Roman" panose="02020603050405020304" pitchFamily="18" charset="0"/>
                    <a:cs typeface="Times New Roman" panose="02020603050405020304" pitchFamily="18" charset="0"/>
                  </a:rPr>
                  <a:t> Therefore, we agree with the claim. </a:t>
                </a:r>
              </a:p>
            </p:txBody>
          </p:sp>
        </mc:Choice>
        <mc:Fallback>
          <p:sp>
            <p:nvSpPr>
              <p:cNvPr id="5" name="Rectangle 4"/>
              <p:cNvSpPr>
                <a:spLocks noRot="1" noChangeAspect="1" noMove="1" noResize="1" noEditPoints="1" noAdjustHandles="1" noChangeArrowheads="1" noChangeShapeType="1" noTextEdit="1"/>
              </p:cNvSpPr>
              <p:nvPr/>
            </p:nvSpPr>
            <p:spPr>
              <a:xfrm>
                <a:off x="533400" y="1295400"/>
                <a:ext cx="8534400" cy="3330464"/>
              </a:xfrm>
              <a:prstGeom prst="rect">
                <a:avLst/>
              </a:prstGeom>
              <a:blipFill rotWithShape="1">
                <a:blip r:embed="rId2"/>
                <a:stretch>
                  <a:fillRect l="-2214" r="-2786" b="-5311"/>
                </a:stretch>
              </a:blipFill>
            </p:spPr>
            <p:txBody>
              <a:bodyPr/>
              <a:lstStyle/>
              <a:p>
                <a:r>
                  <a:rPr lang="en-US">
                    <a:noFill/>
                  </a:rPr>
                  <a:t> </a:t>
                </a:r>
              </a:p>
            </p:txBody>
          </p:sp>
        </mc:Fallback>
      </mc:AlternateContent>
    </p:spTree>
    <p:extLst>
      <p:ext uri="{BB962C8B-B14F-4D97-AF65-F5344CB8AC3E}">
        <p14:creationId xmlns:p14="http://schemas.microsoft.com/office/powerpoint/2010/main" xmlns="" val="3278436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143000"/>
          </a:xfrm>
        </p:spPr>
        <p:txBody>
          <a:bodyPr/>
          <a:lstStyle/>
          <a:p>
            <a:r>
              <a:rPr lang="en-US" sz="3600" b="1" dirty="0">
                <a:solidFill>
                  <a:srgbClr val="C00000"/>
                </a:solidFill>
                <a:latin typeface="Times New Roman" panose="02020603050405020304" pitchFamily="18" charset="0"/>
                <a:cs typeface="Times New Roman" panose="02020603050405020304" pitchFamily="18" charset="0"/>
              </a:rPr>
              <a:t>Two Samples: Tests on Two Proportions </a:t>
            </a:r>
            <a:endParaRPr lang="en-US" sz="3600" dirty="0">
              <a:solidFill>
                <a:srgbClr val="C00000"/>
              </a:solidFill>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600" y="761999"/>
            <a:ext cx="7239000" cy="56882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000738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228600"/>
            <a:ext cx="8335936" cy="707886"/>
          </a:xfrm>
          <a:prstGeom prst="rect">
            <a:avLst/>
          </a:prstGeom>
        </p:spPr>
        <p:txBody>
          <a:bodyPr wrap="none">
            <a:spAutoFit/>
          </a:bodyPr>
          <a:lstStyle/>
          <a:p>
            <a:r>
              <a:rPr lang="en-US" sz="4000" dirty="0">
                <a:solidFill>
                  <a:srgbClr val="C00000"/>
                </a:solidFill>
                <a:latin typeface="Times New Roman" panose="02020603050405020304" pitchFamily="18" charset="0"/>
                <a:cs typeface="Times New Roman" panose="02020603050405020304" pitchFamily="18" charset="0"/>
              </a:rPr>
              <a:t>Suppose that we have two populations: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1066800"/>
            <a:ext cx="8534400" cy="5105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3138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957" r="1169"/>
          <a:stretch/>
        </p:blipFill>
        <p:spPr bwMode="auto">
          <a:xfrm>
            <a:off x="76200" y="28575"/>
            <a:ext cx="8943975" cy="35623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3810000"/>
            <a:ext cx="8686800" cy="2314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7208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295275"/>
            <a:ext cx="8686800" cy="5876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677964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4529" t="4308" r="2453"/>
          <a:stretch/>
        </p:blipFill>
        <p:spPr bwMode="auto">
          <a:xfrm>
            <a:off x="419100" y="19050"/>
            <a:ext cx="4100037" cy="304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8200" y="19050"/>
            <a:ext cx="4419599" cy="31447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9100" y="3253081"/>
            <a:ext cx="8653463" cy="33001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199930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0"/>
            <a:ext cx="8610600" cy="5181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1000" y="5181600"/>
            <a:ext cx="8572501" cy="1295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33496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l"/>
            <a:r>
              <a:rPr lang="en-US" b="1" u="sng" dirty="0">
                <a:solidFill>
                  <a:srgbClr val="C00000"/>
                </a:solidFill>
                <a:latin typeface="Times New Roman" panose="02020603050405020304" pitchFamily="18" charset="0"/>
                <a:cs typeface="Times New Roman" panose="02020603050405020304" pitchFamily="18" charset="0"/>
              </a:rPr>
              <a:t>Example </a:t>
            </a:r>
            <a:endParaRPr lang="en-US" u="sng" dirty="0">
              <a:solidFill>
                <a:srgbClr val="C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57200" y="533400"/>
            <a:ext cx="8610600" cy="6124754"/>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A vote is to be taken among the residents of a town and the surrounding county to determine whether a proposed chemical plant should be constructed. The construction site is within the town limits and for this reason many voters in the county feel that the proposal will pass because of the large proportion of town voters who favor the construction. To determine if there is a significant difference in the proportion of town voters and county voters favoring the proposal, a poll is taken. If 120 of 200 town voters favor the proposal and 240 of 500 county voters favor it, would you agree that the proportion of town voters favoring the proposal is higher than the proportion of county voters? Use a 0.025 level of significance. </a:t>
            </a:r>
          </a:p>
        </p:txBody>
      </p:sp>
    </p:spTree>
    <p:extLst>
      <p:ext uri="{BB962C8B-B14F-4D97-AF65-F5344CB8AC3E}">
        <p14:creationId xmlns:p14="http://schemas.microsoft.com/office/powerpoint/2010/main" xmlns="" val="11316393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a:solidFill>
                  <a:srgbClr val="C00000"/>
                </a:solidFill>
                <a:latin typeface="Times New Roman" panose="02020603050405020304" pitchFamily="18" charset="0"/>
                <a:cs typeface="Times New Roman" panose="02020603050405020304" pitchFamily="18" charset="0"/>
              </a:rPr>
              <a:t>Solution: </a:t>
            </a:r>
            <a:endParaRPr lang="en-US" u="sng" dirty="0">
              <a:solidFill>
                <a:srgbClr val="C00000"/>
              </a:solidFill>
              <a:latin typeface="Times New Roman" panose="02020603050405020304" pitchFamily="18" charset="0"/>
              <a:cs typeface="Times New Roman" panose="02020603050405020304" pitchFamily="18"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1114988"/>
            <a:ext cx="8724900" cy="49810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310078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28575"/>
            <a:ext cx="8286750" cy="3324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8625" y="3400425"/>
            <a:ext cx="4267200" cy="3076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425498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00200" y="152400"/>
            <a:ext cx="5803893" cy="4562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0" y="4752975"/>
            <a:ext cx="4343400" cy="1724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460978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5528"/>
          <a:stretch/>
        </p:blipFill>
        <p:spPr bwMode="auto">
          <a:xfrm>
            <a:off x="590550" y="990600"/>
            <a:ext cx="8401050" cy="1790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457200" y="152400"/>
            <a:ext cx="2438400" cy="707886"/>
          </a:xfrm>
          <a:prstGeom prst="rect">
            <a:avLst/>
          </a:prstGeom>
          <a:noFill/>
        </p:spPr>
        <p:txBody>
          <a:bodyPr wrap="square" rtlCol="0">
            <a:spAutoFit/>
          </a:bodyPr>
          <a:lstStyle/>
          <a:p>
            <a:r>
              <a:rPr lang="en-US" sz="4000" b="1" dirty="0">
                <a:solidFill>
                  <a:srgbClr val="C00000"/>
                </a:solidFill>
                <a:latin typeface="Times New Roman" panose="02020603050405020304" pitchFamily="18" charset="0"/>
                <a:cs typeface="Times New Roman" panose="02020603050405020304" pitchFamily="18" charset="0"/>
              </a:rPr>
              <a:t>T.S:</a:t>
            </a:r>
          </a:p>
        </p:txBody>
      </p:sp>
      <p:sp>
        <p:nvSpPr>
          <p:cNvPr id="6" name="Rectangle 5"/>
          <p:cNvSpPr/>
          <p:nvPr/>
        </p:nvSpPr>
        <p:spPr>
          <a:xfrm>
            <a:off x="536504" y="2934325"/>
            <a:ext cx="2337499" cy="707886"/>
          </a:xfrm>
          <a:prstGeom prst="rect">
            <a:avLst/>
          </a:prstGeom>
        </p:spPr>
        <p:txBody>
          <a:bodyPr wrap="none">
            <a:spAutoFit/>
          </a:bodyPr>
          <a:lstStyle/>
          <a:p>
            <a:r>
              <a:rPr lang="en-US" sz="4000" b="1" dirty="0">
                <a:solidFill>
                  <a:srgbClr val="C00000"/>
                </a:solidFill>
                <a:latin typeface="Times New Roman" panose="02020603050405020304" pitchFamily="18" charset="0"/>
                <a:cs typeface="Times New Roman" panose="02020603050405020304" pitchFamily="18" charset="0"/>
              </a:rPr>
              <a:t>Decision: </a:t>
            </a: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 y="3648075"/>
            <a:ext cx="8686800" cy="2219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29936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r>
              <a:rPr lang="en-US" b="1" dirty="0">
                <a:solidFill>
                  <a:srgbClr val="C00000"/>
                </a:solidFill>
                <a:latin typeface="Times New Roman" panose="02020603050405020304" pitchFamily="18" charset="0"/>
                <a:cs typeface="Times New Roman" panose="02020603050405020304" pitchFamily="18" charset="0"/>
              </a:rPr>
              <a:t>The level of significance of the test </a:t>
            </a:r>
            <a:br>
              <a:rPr lang="en-US" b="1" dirty="0">
                <a:solidFill>
                  <a:srgbClr val="C00000"/>
                </a:solidFill>
                <a:latin typeface="Times New Roman" panose="02020603050405020304" pitchFamily="18" charset="0"/>
                <a:cs typeface="Times New Roman" panose="02020603050405020304" pitchFamily="18" charset="0"/>
              </a:rPr>
            </a:br>
            <a:endParaRPr lang="en-US" b="1" dirty="0">
              <a:solidFill>
                <a:srgbClr val="C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xmlns="" Requires="a14">
          <p:sp>
            <p:nvSpPr>
              <p:cNvPr id="5" name="Rectangle 4"/>
              <p:cNvSpPr/>
              <p:nvPr/>
            </p:nvSpPr>
            <p:spPr>
              <a:xfrm>
                <a:off x="457200" y="1447800"/>
                <a:ext cx="8686800" cy="600164"/>
              </a:xfrm>
              <a:prstGeom prst="rect">
                <a:avLst/>
              </a:prstGeom>
            </p:spPr>
            <p:txBody>
              <a:bodyPr wrap="square">
                <a:spAutoFit/>
              </a:bodyPr>
              <a:lstStyle/>
              <a:p>
                <a:r>
                  <a:rPr lang="el-GR" sz="3300" dirty="0">
                    <a:latin typeface="Times New Roman" panose="02020603050405020304" pitchFamily="18" charset="0"/>
                    <a:cs typeface="Times New Roman" panose="02020603050405020304" pitchFamily="18" charset="0"/>
                  </a:rPr>
                  <a:t> α = </a:t>
                </a:r>
                <a:r>
                  <a:rPr lang="en-US" sz="3300" dirty="0">
                    <a:latin typeface="Times New Roman" panose="02020603050405020304" pitchFamily="18" charset="0"/>
                    <a:cs typeface="Times New Roman" panose="02020603050405020304" pitchFamily="18" charset="0"/>
                  </a:rPr>
                  <a:t>P(Type I error) = P(Rejecting </a:t>
                </a:r>
                <a14:m>
                  <m:oMath xmlns:m="http://schemas.openxmlformats.org/officeDocument/2006/math">
                    <m:sSub>
                      <m:sSubPr>
                        <m:ctrlPr>
                          <a:rPr lang="en-US" sz="3300" i="1" dirty="0" smtClean="0">
                            <a:latin typeface="Cambria Math" panose="02040503050406030204" pitchFamily="18" charset="0"/>
                            <a:cs typeface="Times New Roman" panose="02020603050405020304" pitchFamily="18" charset="0"/>
                          </a:rPr>
                        </m:ctrlPr>
                      </m:sSubPr>
                      <m:e>
                        <m:r>
                          <a:rPr lang="en-US" sz="3300" b="0" i="1" dirty="0" smtClean="0">
                            <a:latin typeface="Cambria Math"/>
                            <a:cs typeface="Times New Roman" panose="02020603050405020304" pitchFamily="18" charset="0"/>
                          </a:rPr>
                          <m:t>𝐻</m:t>
                        </m:r>
                      </m:e>
                      <m:sub>
                        <m:r>
                          <a:rPr lang="en-US" sz="3300" b="0" i="1" dirty="0" smtClean="0">
                            <a:latin typeface="Cambria Math"/>
                            <a:cs typeface="Times New Roman" panose="02020603050405020304" pitchFamily="18" charset="0"/>
                          </a:rPr>
                          <m:t>0</m:t>
                        </m:r>
                      </m:sub>
                    </m:sSub>
                  </m:oMath>
                </a14:m>
                <a:r>
                  <a:rPr lang="en-US" sz="3300" baseline="30000" dirty="0">
                    <a:latin typeface="Times New Roman" panose="02020603050405020304" pitchFamily="18" charset="0"/>
                    <a:cs typeface="Times New Roman" panose="02020603050405020304" pitchFamily="18" charset="0"/>
                  </a:rPr>
                  <a:t/>
                </a:r>
                <a:r>
                  <a:rPr lang="en-US" sz="33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3300" i="1" dirty="0">
                            <a:latin typeface="Cambria Math" panose="02040503050406030204" pitchFamily="18" charset="0"/>
                            <a:cs typeface="Times New Roman" panose="02020603050405020304" pitchFamily="18" charset="0"/>
                          </a:rPr>
                        </m:ctrlPr>
                      </m:sSubPr>
                      <m:e>
                        <m:r>
                          <a:rPr lang="en-US" sz="3300" i="1" dirty="0">
                            <a:latin typeface="Cambria Math"/>
                            <a:cs typeface="Times New Roman" panose="02020603050405020304" pitchFamily="18" charset="0"/>
                          </a:rPr>
                          <m:t>𝐻</m:t>
                        </m:r>
                      </m:e>
                      <m:sub>
                        <m:r>
                          <a:rPr lang="en-US" sz="3300" i="1" dirty="0">
                            <a:latin typeface="Cambria Math"/>
                            <a:cs typeface="Times New Roman" panose="02020603050405020304" pitchFamily="18" charset="0"/>
                          </a:rPr>
                          <m:t>0</m:t>
                        </m:r>
                      </m:sub>
                    </m:sSub>
                  </m:oMath>
                </a14:m>
                <a:r>
                  <a:rPr lang="en-US" sz="3300" baseline="30000" dirty="0">
                    <a:latin typeface="Times New Roman" panose="02020603050405020304" pitchFamily="18" charset="0"/>
                    <a:cs typeface="Times New Roman" panose="02020603050405020304" pitchFamily="18" charset="0"/>
                  </a:rPr>
                  <a:t/>
                </a:r>
                <a:r>
                  <a:rPr lang="en-US" sz="3300" dirty="0">
                    <a:latin typeface="Times New Roman" panose="02020603050405020304" pitchFamily="18" charset="0"/>
                    <a:cs typeface="Times New Roman" panose="02020603050405020304" pitchFamily="18" charset="0"/>
                  </a:rPr>
                  <a:t>is true) </a:t>
                </a:r>
              </a:p>
            </p:txBody>
          </p:sp>
        </mc:Choice>
        <mc:Fallback>
          <p:sp>
            <p:nvSpPr>
              <p:cNvPr id="5" name="Rectangle 4"/>
              <p:cNvSpPr>
                <a:spLocks noRot="1" noChangeAspect="1" noMove="1" noResize="1" noEditPoints="1" noAdjustHandles="1" noChangeArrowheads="1" noChangeShapeType="1" noTextEdit="1"/>
              </p:cNvSpPr>
              <p:nvPr/>
            </p:nvSpPr>
            <p:spPr>
              <a:xfrm>
                <a:off x="457200" y="1447800"/>
                <a:ext cx="8686800" cy="600164"/>
              </a:xfrm>
              <a:prstGeom prst="rect">
                <a:avLst/>
              </a:prstGeom>
              <a:blipFill rotWithShape="1">
                <a:blip r:embed="rId2"/>
                <a:stretch>
                  <a:fillRect l="-632" t="-14286" r="-281" b="-32653"/>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62050" y="2514600"/>
            <a:ext cx="7143750" cy="3457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54569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Title 1"/>
              <p:cNvSpPr>
                <a:spLocks noGrp="1"/>
              </p:cNvSpPr>
              <p:nvPr>
                <p:ph type="title"/>
              </p:nvPr>
            </p:nvSpPr>
            <p:spPr>
              <a:xfrm>
                <a:off x="457200" y="274638"/>
                <a:ext cx="8686800" cy="2163762"/>
              </a:xfrm>
            </p:spPr>
            <p:txBody>
              <a:bodyPr/>
              <a:lstStyle/>
              <a:p>
                <a:pPr algn="l"/>
                <a:r>
                  <a:rPr lang="en-US" sz="3600" dirty="0">
                    <a:solidFill>
                      <a:srgbClr val="C00000"/>
                    </a:solidFill>
                    <a:latin typeface="Times New Roman" panose="02020603050405020304" pitchFamily="18" charset="0"/>
                    <a:cs typeface="Times New Roman" panose="02020603050405020304" pitchFamily="18" charset="0"/>
                  </a:rPr>
                  <a:t>The test procedure for rejecting </a:t>
                </a:r>
                <a14:m>
                  <m:oMath xmlns:m="http://schemas.openxmlformats.org/officeDocument/2006/math">
                    <m:sSub>
                      <m:sSubPr>
                        <m:ctrlPr>
                          <a:rPr lang="en-US" sz="3600" i="1" dirty="0">
                            <a:solidFill>
                              <a:srgbClr val="C00000"/>
                            </a:solidFill>
                            <a:latin typeface="Cambria Math" panose="02040503050406030204" pitchFamily="18" charset="0"/>
                            <a:cs typeface="Times New Roman" panose="02020603050405020304" pitchFamily="18" charset="0"/>
                          </a:rPr>
                        </m:ctrlPr>
                      </m:sSubPr>
                      <m:e>
                        <m:r>
                          <a:rPr lang="en-US" sz="3600" i="1" dirty="0">
                            <a:solidFill>
                              <a:srgbClr val="C00000"/>
                            </a:solidFill>
                            <a:latin typeface="Cambria Math"/>
                            <a:cs typeface="Times New Roman" panose="02020603050405020304" pitchFamily="18" charset="0"/>
                          </a:rPr>
                          <m:t>𝐻</m:t>
                        </m:r>
                      </m:e>
                      <m:sub>
                        <m:r>
                          <a:rPr lang="en-US" sz="3600" i="1" dirty="0">
                            <a:solidFill>
                              <a:srgbClr val="C00000"/>
                            </a:solidFill>
                            <a:latin typeface="Cambria Math"/>
                            <a:cs typeface="Times New Roman" panose="02020603050405020304" pitchFamily="18" charset="0"/>
                          </a:rPr>
                          <m:t>0</m:t>
                        </m:r>
                      </m:sub>
                    </m:sSub>
                  </m:oMath>
                </a14:m>
                <a:r>
                  <a:rPr lang="en-US" sz="3600" baseline="30000" dirty="0">
                    <a:solidFill>
                      <a:srgbClr val="C00000"/>
                    </a:solidFill>
                    <a:latin typeface="Times New Roman" panose="02020603050405020304" pitchFamily="18" charset="0"/>
                    <a:cs typeface="Times New Roman" panose="02020603050405020304" pitchFamily="18" charset="0"/>
                  </a:rPr>
                  <a:t/>
                </a:r>
                <a:r>
                  <a:rPr lang="en-US" sz="3600" dirty="0">
                    <a:solidFill>
                      <a:srgbClr val="C00000"/>
                    </a:solidFill>
                    <a:latin typeface="Times New Roman" panose="02020603050405020304" pitchFamily="18" charset="0"/>
                    <a:cs typeface="Times New Roman" panose="02020603050405020304" pitchFamily="18" charset="0"/>
                  </a:rPr>
                  <a:t>(accepting </a:t>
                </a:r>
                <a14:m>
                  <m:oMath xmlns:m="http://schemas.openxmlformats.org/officeDocument/2006/math">
                    <m:sSub>
                      <m:sSubPr>
                        <m:ctrlPr>
                          <a:rPr lang="en-US" sz="3600" i="1" dirty="0">
                            <a:solidFill>
                              <a:srgbClr val="C00000"/>
                            </a:solidFill>
                            <a:latin typeface="Cambria Math" panose="02040503050406030204" pitchFamily="18" charset="0"/>
                            <a:cs typeface="Times New Roman" panose="02020603050405020304" pitchFamily="18" charset="0"/>
                          </a:rPr>
                        </m:ctrlPr>
                      </m:sSubPr>
                      <m:e>
                        <m:r>
                          <a:rPr lang="en-US" sz="3600" i="1" dirty="0">
                            <a:solidFill>
                              <a:srgbClr val="C00000"/>
                            </a:solidFill>
                            <a:latin typeface="Cambria Math"/>
                            <a:cs typeface="Times New Roman" panose="02020603050405020304" pitchFamily="18" charset="0"/>
                          </a:rPr>
                          <m:t>𝐻</m:t>
                        </m:r>
                      </m:e>
                      <m:sub>
                        <m:r>
                          <a:rPr lang="en-US" sz="3600" b="0" i="1" dirty="0" smtClean="0">
                            <a:solidFill>
                              <a:srgbClr val="C00000"/>
                            </a:solidFill>
                            <a:latin typeface="Cambria Math"/>
                            <a:cs typeface="Times New Roman" panose="02020603050405020304" pitchFamily="18" charset="0"/>
                          </a:rPr>
                          <m:t>1</m:t>
                        </m:r>
                      </m:sub>
                    </m:sSub>
                  </m:oMath>
                </a14:m>
                <a:r>
                  <a:rPr lang="en-US" sz="3600" dirty="0">
                    <a:solidFill>
                      <a:srgbClr val="C00000"/>
                    </a:solidFill>
                    <a:latin typeface="Times New Roman" panose="02020603050405020304" pitchFamily="18" charset="0"/>
                    <a:cs typeface="Times New Roman" panose="02020603050405020304" pitchFamily="18" charset="0"/>
                  </a:rPr>
                  <a:t>) or accepting </a:t>
                </a:r>
                <a14:m>
                  <m:oMath xmlns:m="http://schemas.openxmlformats.org/officeDocument/2006/math">
                    <m:sSub>
                      <m:sSubPr>
                        <m:ctrlPr>
                          <a:rPr lang="en-US" sz="3600" i="1" dirty="0">
                            <a:solidFill>
                              <a:srgbClr val="C00000"/>
                            </a:solidFill>
                            <a:latin typeface="Cambria Math" panose="02040503050406030204" pitchFamily="18" charset="0"/>
                            <a:cs typeface="Times New Roman" panose="02020603050405020304" pitchFamily="18" charset="0"/>
                          </a:rPr>
                        </m:ctrlPr>
                      </m:sSubPr>
                      <m:e>
                        <m:r>
                          <a:rPr lang="en-US" sz="3600" i="1" dirty="0">
                            <a:solidFill>
                              <a:srgbClr val="C00000"/>
                            </a:solidFill>
                            <a:latin typeface="Cambria Math"/>
                            <a:cs typeface="Times New Roman" panose="02020603050405020304" pitchFamily="18" charset="0"/>
                          </a:rPr>
                          <m:t>𝐻</m:t>
                        </m:r>
                      </m:e>
                      <m:sub>
                        <m:r>
                          <a:rPr lang="en-US" sz="3600" i="1" dirty="0">
                            <a:solidFill>
                              <a:srgbClr val="C00000"/>
                            </a:solidFill>
                            <a:latin typeface="Cambria Math"/>
                            <a:cs typeface="Times New Roman" panose="02020603050405020304" pitchFamily="18" charset="0"/>
                          </a:rPr>
                          <m:t>0</m:t>
                        </m:r>
                      </m:sub>
                    </m:sSub>
                  </m:oMath>
                </a14:m>
                <a:r>
                  <a:rPr lang="en-US" sz="3600" baseline="30000" dirty="0">
                    <a:solidFill>
                      <a:srgbClr val="C00000"/>
                    </a:solidFill>
                    <a:latin typeface="Times New Roman" panose="02020603050405020304" pitchFamily="18" charset="0"/>
                    <a:cs typeface="Times New Roman" panose="02020603050405020304" pitchFamily="18" charset="0"/>
                  </a:rPr>
                  <a:t/>
                </a:r>
                <a:r>
                  <a:rPr lang="en-US" sz="3600" dirty="0">
                    <a:solidFill>
                      <a:srgbClr val="C00000"/>
                    </a:solidFill>
                    <a:latin typeface="Times New Roman" panose="02020603050405020304" pitchFamily="18" charset="0"/>
                    <a:cs typeface="Times New Roman" panose="02020603050405020304" pitchFamily="18" charset="0"/>
                  </a:rPr>
                  <a:t>(rejecting </a:t>
                </a:r>
                <a14:m>
                  <m:oMath xmlns:m="http://schemas.openxmlformats.org/officeDocument/2006/math">
                    <m:sSub>
                      <m:sSubPr>
                        <m:ctrlPr>
                          <a:rPr lang="en-US" sz="3600" i="1" dirty="0">
                            <a:solidFill>
                              <a:srgbClr val="C00000"/>
                            </a:solidFill>
                            <a:latin typeface="Cambria Math" panose="02040503050406030204" pitchFamily="18" charset="0"/>
                            <a:cs typeface="Times New Roman" panose="02020603050405020304" pitchFamily="18" charset="0"/>
                          </a:rPr>
                        </m:ctrlPr>
                      </m:sSubPr>
                      <m:e>
                        <m:r>
                          <a:rPr lang="en-US" sz="3600" i="1" dirty="0">
                            <a:solidFill>
                              <a:srgbClr val="C00000"/>
                            </a:solidFill>
                            <a:latin typeface="Cambria Math"/>
                            <a:cs typeface="Times New Roman" panose="02020603050405020304" pitchFamily="18" charset="0"/>
                          </a:rPr>
                          <m:t>𝐻</m:t>
                        </m:r>
                      </m:e>
                      <m:sub>
                        <m:r>
                          <a:rPr lang="en-US" sz="3600" b="0" i="1" dirty="0" smtClean="0">
                            <a:solidFill>
                              <a:srgbClr val="C00000"/>
                            </a:solidFill>
                            <a:latin typeface="Cambria Math"/>
                            <a:cs typeface="Times New Roman" panose="02020603050405020304" pitchFamily="18" charset="0"/>
                          </a:rPr>
                          <m:t>1</m:t>
                        </m:r>
                      </m:sub>
                    </m:sSub>
                  </m:oMath>
                </a14:m>
                <a:r>
                  <a:rPr lang="en-US" sz="3600" dirty="0">
                    <a:solidFill>
                      <a:srgbClr val="C00000"/>
                    </a:solidFill>
                    <a:latin typeface="Times New Roman" panose="02020603050405020304" pitchFamily="18" charset="0"/>
                    <a:cs typeface="Times New Roman" panose="02020603050405020304" pitchFamily="18" charset="0"/>
                  </a:rPr>
                  <a:t>) involves the following steps: </a:t>
                </a:r>
                <a:br>
                  <a:rPr lang="en-US" sz="3600" dirty="0">
                    <a:solidFill>
                      <a:srgbClr val="C00000"/>
                    </a:solidFill>
                    <a:latin typeface="Times New Roman" panose="02020603050405020304" pitchFamily="18" charset="0"/>
                    <a:cs typeface="Times New Roman" panose="02020603050405020304" pitchFamily="18" charset="0"/>
                  </a:rPr>
                </a:br>
                <a:endParaRPr lang="en-US" sz="3600" dirty="0">
                  <a:solidFill>
                    <a:srgbClr val="C00000"/>
                  </a:solidFill>
                  <a:latin typeface="Times New Roman" panose="02020603050405020304" pitchFamily="18" charset="0"/>
                  <a:cs typeface="Times New Roman" panose="02020603050405020304" pitchFamily="18" charset="0"/>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457200" y="274638"/>
                <a:ext cx="8686800" cy="2163762"/>
              </a:xfrm>
              <a:blipFill rotWithShape="1">
                <a:blip r:embed="rId2"/>
                <a:stretch>
                  <a:fillRect l="-2105" t="-4507" r="-1965"/>
                </a:stretch>
              </a:blipFill>
            </p:spPr>
            <p:txBody>
              <a:bodyPr/>
              <a:lstStyle/>
              <a:p>
                <a:r>
                  <a:rPr lang="en-US">
                    <a:noFill/>
                  </a:rPr>
                  <a:t> </a:t>
                </a:r>
              </a:p>
            </p:txBody>
          </p:sp>
        </mc:Fallback>
      </mc:AlternateContent>
      <p:sp>
        <p:nvSpPr>
          <p:cNvPr id="5" name="Rectangle 4"/>
          <p:cNvSpPr/>
          <p:nvPr/>
        </p:nvSpPr>
        <p:spPr>
          <a:xfrm>
            <a:off x="457200" y="2209800"/>
            <a:ext cx="8610600" cy="2485745"/>
          </a:xfrm>
          <a:prstGeom prst="rect">
            <a:avLst/>
          </a:prstGeom>
        </p:spPr>
        <p:txBody>
          <a:bodyPr wrap="square">
            <a:spAutoFit/>
          </a:bodyPr>
          <a:lstStyle/>
          <a:p>
            <a:pPr>
              <a:lnSpc>
                <a:spcPct val="150000"/>
              </a:lnSpc>
            </a:pPr>
            <a:r>
              <a:rPr lang="en-US" sz="3600" dirty="0">
                <a:latin typeface="Times New Roman" panose="02020603050405020304" pitchFamily="18" charset="0"/>
                <a:cs typeface="Times New Roman" panose="02020603050405020304" pitchFamily="18" charset="0"/>
              </a:rPr>
              <a:t>1. Determining a test statistic (T.S.) </a:t>
            </a:r>
          </a:p>
          <a:p>
            <a:pPr>
              <a:lnSpc>
                <a:spcPct val="150000"/>
              </a:lnSpc>
            </a:pPr>
            <a:r>
              <a:rPr lang="en-US" sz="3600" dirty="0">
                <a:latin typeface="Times New Roman" panose="02020603050405020304" pitchFamily="18" charset="0"/>
                <a:cs typeface="Times New Roman" panose="02020603050405020304" pitchFamily="18" charset="0"/>
              </a:rPr>
              <a:t>2. Determining the significance level α </a:t>
            </a:r>
          </a:p>
          <a:p>
            <a:pPr>
              <a:lnSpc>
                <a:spcPct val="150000"/>
              </a:lnSpc>
            </a:pPr>
            <a:r>
              <a:rPr lang="en-US" sz="3600" dirty="0">
                <a:latin typeface="Times New Roman" panose="02020603050405020304" pitchFamily="18" charset="0"/>
                <a:cs typeface="Times New Roman" panose="02020603050405020304" pitchFamily="18" charset="0"/>
              </a:rPr>
              <a:t>α = 0.01, 0.025, 0.05, or 0.10 </a:t>
            </a:r>
          </a:p>
        </p:txBody>
      </p:sp>
    </p:spTree>
    <p:extLst>
      <p:ext uri="{BB962C8B-B14F-4D97-AF65-F5344CB8AC3E}">
        <p14:creationId xmlns:p14="http://schemas.microsoft.com/office/powerpoint/2010/main" xmlns="" val="3470821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5" name="Rectangle 4"/>
              <p:cNvSpPr/>
              <p:nvPr/>
            </p:nvSpPr>
            <p:spPr>
              <a:xfrm>
                <a:off x="457200" y="228600"/>
                <a:ext cx="8610600" cy="255454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3. Determining the rejection region (R.R.) and the acceptance region (A.R.) of </a:t>
                </a:r>
                <a14:m>
                  <m:oMath xmlns:m="http://schemas.openxmlformats.org/officeDocument/2006/math">
                    <m:sSub>
                      <m:sSubPr>
                        <m:ctrlPr>
                          <a:rPr lang="en-US" sz="3200" i="1" dirty="0">
                            <a:latin typeface="Cambria Math" panose="02040503050406030204" pitchFamily="18" charset="0"/>
                            <a:cs typeface="Times New Roman" panose="02020603050405020304" pitchFamily="18" charset="0"/>
                          </a:rPr>
                        </m:ctrlPr>
                      </m:sSubPr>
                      <m:e>
                        <m:r>
                          <a:rPr lang="en-US" sz="3200" i="1" dirty="0">
                            <a:latin typeface="Cambria Math"/>
                            <a:cs typeface="Times New Roman" panose="02020603050405020304" pitchFamily="18" charset="0"/>
                          </a:rPr>
                          <m:t>𝐻</m:t>
                        </m:r>
                      </m:e>
                      <m:sub>
                        <m:r>
                          <a:rPr lang="en-US" sz="3200" i="1" dirty="0">
                            <a:latin typeface="Cambria Math"/>
                            <a:cs typeface="Times New Roman" panose="02020603050405020304" pitchFamily="18" charset="0"/>
                          </a:rPr>
                          <m:t>0</m:t>
                        </m:r>
                      </m:sub>
                    </m:sSub>
                  </m:oMath>
                </a14:m>
                <a:r>
                  <a:rPr lang="en-US" sz="3200" baseline="30000" dirty="0">
                    <a:latin typeface="Times New Roman" panose="02020603050405020304" pitchFamily="18" charset="0"/>
                    <a:cs typeface="Times New Roman" panose="02020603050405020304" pitchFamily="18" charset="0"/>
                  </a:rPr>
                  <a:t/>
                </a:r>
                <a:r>
                  <a:rPr lang="en-US" sz="3200" dirty="0">
                    <a:latin typeface="Times New Roman" panose="02020603050405020304" pitchFamily="18" charset="0"/>
                    <a:cs typeface="Times New Roman" panose="02020603050405020304" pitchFamily="18" charset="0"/>
                  </a:rPr>
                  <a:t>. R.R. of </a:t>
                </a:r>
                <a14:m>
                  <m:oMath xmlns:m="http://schemas.openxmlformats.org/officeDocument/2006/math">
                    <m:sSub>
                      <m:sSubPr>
                        <m:ctrlPr>
                          <a:rPr lang="en-US" sz="3200" i="1" dirty="0">
                            <a:latin typeface="Cambria Math" panose="02040503050406030204" pitchFamily="18" charset="0"/>
                            <a:cs typeface="Times New Roman" panose="02020603050405020304" pitchFamily="18" charset="0"/>
                          </a:rPr>
                        </m:ctrlPr>
                      </m:sSubPr>
                      <m:e>
                        <m:r>
                          <a:rPr lang="en-US" sz="3200" i="1" dirty="0">
                            <a:latin typeface="Cambria Math"/>
                            <a:cs typeface="Times New Roman" panose="02020603050405020304" pitchFamily="18" charset="0"/>
                          </a:rPr>
                          <m:t>𝐻</m:t>
                        </m:r>
                      </m:e>
                      <m:sub>
                        <m:r>
                          <a:rPr lang="en-US" sz="3200" i="1" dirty="0">
                            <a:latin typeface="Cambria Math"/>
                            <a:cs typeface="Times New Roman" panose="02020603050405020304" pitchFamily="18" charset="0"/>
                          </a:rPr>
                          <m:t>0</m:t>
                        </m:r>
                      </m:sub>
                    </m:sSub>
                  </m:oMath>
                </a14:m>
                <a:r>
                  <a:rPr lang="en-US" sz="3200" baseline="30000" dirty="0">
                    <a:latin typeface="Times New Roman" panose="02020603050405020304" pitchFamily="18" charset="0"/>
                    <a:cs typeface="Times New Roman" panose="02020603050405020304" pitchFamily="18" charset="0"/>
                  </a:rPr>
                  <a:t/>
                </a:r>
                <a:r>
                  <a:rPr lang="en-US" sz="3200" dirty="0">
                    <a:latin typeface="Times New Roman" panose="02020603050405020304" pitchFamily="18" charset="0"/>
                    <a:cs typeface="Times New Roman" panose="02020603050405020304" pitchFamily="18" charset="0"/>
                  </a:rPr>
                  <a:t>depends on </a:t>
                </a:r>
                <a14:m>
                  <m:oMath xmlns:m="http://schemas.openxmlformats.org/officeDocument/2006/math">
                    <m:sSub>
                      <m:sSubPr>
                        <m:ctrlPr>
                          <a:rPr lang="en-US" sz="3200" i="1" dirty="0">
                            <a:latin typeface="Cambria Math" panose="02040503050406030204" pitchFamily="18" charset="0"/>
                            <a:cs typeface="Times New Roman" panose="02020603050405020304" pitchFamily="18" charset="0"/>
                          </a:rPr>
                        </m:ctrlPr>
                      </m:sSubPr>
                      <m:e>
                        <m:r>
                          <a:rPr lang="en-US" sz="3200" i="1" dirty="0">
                            <a:latin typeface="Cambria Math"/>
                            <a:cs typeface="Times New Roman" panose="02020603050405020304" pitchFamily="18" charset="0"/>
                          </a:rPr>
                          <m:t>𝐻</m:t>
                        </m:r>
                      </m:e>
                      <m:sub>
                        <m:r>
                          <a:rPr lang="en-US" sz="3200" b="0" i="1" dirty="0" smtClean="0">
                            <a:latin typeface="Cambria Math"/>
                            <a:cs typeface="Times New Roman" panose="02020603050405020304" pitchFamily="18" charset="0"/>
                          </a:rPr>
                          <m:t>1</m:t>
                        </m:r>
                      </m:sub>
                    </m:sSub>
                  </m:oMath>
                </a14:m>
                <a:r>
                  <a:rPr lang="en-US" sz="3200" baseline="30000" dirty="0">
                    <a:latin typeface="Times New Roman" panose="02020603050405020304" pitchFamily="18" charset="0"/>
                    <a:cs typeface="Times New Roman" panose="02020603050405020304" pitchFamily="18" charset="0"/>
                  </a:rPr>
                  <a:t/>
                </a:r>
                <a:r>
                  <a:rPr lang="en-US" sz="3200" dirty="0">
                    <a:latin typeface="Times New Roman" panose="02020603050405020304" pitchFamily="18" charset="0"/>
                    <a:cs typeface="Times New Roman" panose="02020603050405020304" pitchFamily="18" charset="0"/>
                  </a:rPr>
                  <a:t>and </a:t>
                </a:r>
                <a14:m>
                  <m:oMath xmlns:m="http://schemas.openxmlformats.org/officeDocument/2006/math">
                    <m:r>
                      <a:rPr lang="en-US" sz="3200" i="1" dirty="0" smtClean="0">
                        <a:latin typeface="Cambria Math"/>
                      </a:rPr>
                      <m:t>𝛼</m:t>
                    </m:r>
                  </m:oMath>
                </a14:m>
                <a:r>
                  <a:rPr lang="en-US" sz="3200" dirty="0">
                    <a:latin typeface="Times New Roman" panose="02020603050405020304" pitchFamily="18" charset="0"/>
                    <a:cs typeface="Times New Roman" panose="02020603050405020304" pitchFamily="18" charset="0"/>
                  </a:rPr>
                  <a:t/>
                </a:r>
              </a:p>
              <a:p>
                <a:r>
                  <a:rPr lang="en-US" sz="32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3200" i="1" dirty="0">
                            <a:latin typeface="Cambria Math" panose="02040503050406030204" pitchFamily="18" charset="0"/>
                            <a:cs typeface="Times New Roman" panose="02020603050405020304" pitchFamily="18" charset="0"/>
                          </a:rPr>
                        </m:ctrlPr>
                      </m:sSubPr>
                      <m:e>
                        <m:r>
                          <a:rPr lang="en-US" sz="3200" i="1" dirty="0">
                            <a:latin typeface="Cambria Math"/>
                            <a:cs typeface="Times New Roman" panose="02020603050405020304" pitchFamily="18" charset="0"/>
                          </a:rPr>
                          <m:t>𝐻</m:t>
                        </m:r>
                      </m:e>
                      <m:sub>
                        <m:r>
                          <a:rPr lang="en-US" sz="3200" b="0" i="1" dirty="0" smtClean="0">
                            <a:latin typeface="Cambria Math"/>
                            <a:cs typeface="Times New Roman" panose="02020603050405020304" pitchFamily="18" charset="0"/>
                          </a:rPr>
                          <m:t>1</m:t>
                        </m:r>
                      </m:sub>
                    </m:sSub>
                  </m:oMath>
                </a14:m>
                <a:r>
                  <a:rPr lang="en-US" sz="3200" baseline="30000" dirty="0">
                    <a:latin typeface="Times New Roman" panose="02020603050405020304" pitchFamily="18" charset="0"/>
                    <a:cs typeface="Times New Roman" panose="02020603050405020304" pitchFamily="18" charset="0"/>
                  </a:rPr>
                  <a:t/>
                </a:r>
                <a:r>
                  <a:rPr lang="en-US" sz="3200" dirty="0">
                    <a:latin typeface="Times New Roman" panose="02020603050405020304" pitchFamily="18" charset="0"/>
                    <a:cs typeface="Times New Roman" panose="02020603050405020304" pitchFamily="18" charset="0"/>
                  </a:rPr>
                  <a:t>determines the direction of the R.R. of </a:t>
                </a:r>
                <a14:m>
                  <m:oMath xmlns:m="http://schemas.openxmlformats.org/officeDocument/2006/math">
                    <m:sSub>
                      <m:sSubPr>
                        <m:ctrlPr>
                          <a:rPr lang="en-US" sz="3200" i="1" dirty="0">
                            <a:latin typeface="Cambria Math" panose="02040503050406030204" pitchFamily="18" charset="0"/>
                            <a:cs typeface="Times New Roman" panose="02020603050405020304" pitchFamily="18" charset="0"/>
                          </a:rPr>
                        </m:ctrlPr>
                      </m:sSubPr>
                      <m:e>
                        <m:r>
                          <a:rPr lang="en-US" sz="3200" i="1" dirty="0">
                            <a:latin typeface="Cambria Math"/>
                            <a:cs typeface="Times New Roman" panose="02020603050405020304" pitchFamily="18" charset="0"/>
                          </a:rPr>
                          <m:t>𝐻</m:t>
                        </m:r>
                      </m:e>
                      <m:sub>
                        <m:r>
                          <a:rPr lang="en-US" sz="3200" i="1" dirty="0">
                            <a:latin typeface="Cambria Math"/>
                            <a:cs typeface="Times New Roman" panose="02020603050405020304" pitchFamily="18" charset="0"/>
                          </a:rPr>
                          <m:t>0</m:t>
                        </m:r>
                      </m:sub>
                    </m:sSub>
                  </m:oMath>
                </a14:m>
                <a:r>
                  <a:rPr lang="en-US" sz="3200" baseline="30000" dirty="0">
                    <a:latin typeface="Times New Roman" panose="02020603050405020304" pitchFamily="18" charset="0"/>
                    <a:cs typeface="Times New Roman" panose="02020603050405020304" pitchFamily="18" charset="0"/>
                  </a:rPr>
                  <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dirty="0" smtClean="0">
                        <a:latin typeface="Cambria Math"/>
                      </a:rPr>
                      <m:t>𝛼</m:t>
                    </m:r>
                  </m:oMath>
                </a14:m>
                <a:r>
                  <a:rPr lang="en-US" sz="3200" dirty="0">
                    <a:latin typeface="Times New Roman" panose="02020603050405020304" pitchFamily="18" charset="0"/>
                    <a:cs typeface="Times New Roman" panose="02020603050405020304" pitchFamily="18" charset="0"/>
                  </a:rPr>
                  <a:t> determines the size of the R.R. of </a:t>
                </a:r>
                <a14:m>
                  <m:oMath xmlns:m="http://schemas.openxmlformats.org/officeDocument/2006/math">
                    <m:sSub>
                      <m:sSubPr>
                        <m:ctrlPr>
                          <a:rPr lang="en-US" sz="3200" i="1" dirty="0">
                            <a:latin typeface="Cambria Math" panose="02040503050406030204" pitchFamily="18" charset="0"/>
                            <a:cs typeface="Times New Roman" panose="02020603050405020304" pitchFamily="18" charset="0"/>
                          </a:rPr>
                        </m:ctrlPr>
                      </m:sSubPr>
                      <m:e>
                        <m:r>
                          <a:rPr lang="en-US" sz="3200" i="1" dirty="0">
                            <a:latin typeface="Cambria Math"/>
                            <a:cs typeface="Times New Roman" panose="02020603050405020304" pitchFamily="18" charset="0"/>
                          </a:rPr>
                          <m:t>𝐻</m:t>
                        </m:r>
                      </m:e>
                      <m:sub>
                        <m:r>
                          <a:rPr lang="en-US" sz="3200" i="1" dirty="0">
                            <a:latin typeface="Cambria Math"/>
                            <a:cs typeface="Times New Roman" panose="02020603050405020304" pitchFamily="18" charset="0"/>
                          </a:rPr>
                          <m:t>0</m:t>
                        </m:r>
                      </m:sub>
                    </m:sSub>
                  </m:oMath>
                </a14:m>
                <a:r>
                  <a:rPr lang="en-US" sz="3200" baseline="30000" dirty="0">
                    <a:latin typeface="Times New Roman" panose="02020603050405020304" pitchFamily="18" charset="0"/>
                    <a:cs typeface="Times New Roman" panose="02020603050405020304" pitchFamily="18" charset="0"/>
                  </a:rPr>
                  <a:t/>
                </a:r>
                <a:endParaRPr lang="en-US" sz="3200" dirty="0">
                  <a:latin typeface="Times New Roman" panose="02020603050405020304" pitchFamily="18"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457200" y="228600"/>
                <a:ext cx="8610600" cy="2554545"/>
              </a:xfrm>
              <a:prstGeom prst="rect">
                <a:avLst/>
              </a:prstGeom>
              <a:blipFill rotWithShape="1">
                <a:blip r:embed="rId2"/>
                <a:stretch>
                  <a:fillRect l="-1769" t="-3341" b="-6444"/>
                </a:stretch>
              </a:blipFill>
            </p:spPr>
            <p:txBody>
              <a:bodyPr/>
              <a:lstStyle/>
              <a:p>
                <a:r>
                  <a:rPr lang="en-US">
                    <a:noFill/>
                  </a:rPr>
                  <a:t> </a:t>
                </a:r>
              </a:p>
            </p:txBody>
          </p:sp>
        </mc:Fallback>
      </mc:AlternateContent>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 y="3048000"/>
            <a:ext cx="8905875" cy="3200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88510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5" name="Rectangle 4"/>
              <p:cNvSpPr/>
              <p:nvPr/>
            </p:nvSpPr>
            <p:spPr>
              <a:xfrm>
                <a:off x="457200" y="1109625"/>
                <a:ext cx="8458200" cy="1481175"/>
              </a:xfrm>
              <a:prstGeom prst="rect">
                <a:avLst/>
              </a:prstGeom>
            </p:spPr>
            <p:txBody>
              <a:bodyPr wrap="square">
                <a:spAutoFit/>
              </a:bodyPr>
              <a:lstStyle/>
              <a:p>
                <a:pPr algn="just">
                  <a:lnSpc>
                    <a:spcPct val="150000"/>
                  </a:lnSpc>
                </a:pPr>
                <a:r>
                  <a:rPr lang="en-US" sz="3200" dirty="0">
                    <a:latin typeface="Times New Roman" panose="02020603050405020304" pitchFamily="18" charset="0"/>
                    <a:cs typeface="Times New Roman" panose="02020603050405020304" pitchFamily="18" charset="0"/>
                  </a:rPr>
                  <a:t>4. </a:t>
                </a:r>
                <a:r>
                  <a:rPr lang="en-US" sz="3200" b="1" dirty="0">
                    <a:solidFill>
                      <a:srgbClr val="C00000"/>
                    </a:solidFill>
                    <a:latin typeface="Times New Roman" panose="02020603050405020304" pitchFamily="18" charset="0"/>
                    <a:cs typeface="Times New Roman" panose="02020603050405020304" pitchFamily="18" charset="0"/>
                  </a:rPr>
                  <a:t>Decision:</a:t>
                </a:r>
                <a:r>
                  <a:rPr lang="en-US" sz="3200" dirty="0">
                    <a:solidFill>
                      <a:srgbClr val="C00000"/>
                    </a:solidFill>
                    <a:latin typeface="Times New Roman" panose="02020603050405020304" pitchFamily="18" charset="0"/>
                    <a:cs typeface="Times New Roman" panose="02020603050405020304" pitchFamily="18" charset="0"/>
                  </a:rPr>
                  <a:t/>
                </a:r>
                <a:r>
                  <a:rPr lang="en-US" sz="3200" dirty="0">
                    <a:latin typeface="Times New Roman" panose="02020603050405020304" pitchFamily="18" charset="0"/>
                    <a:cs typeface="Times New Roman" panose="02020603050405020304" pitchFamily="18" charset="0"/>
                  </a:rPr>
                  <a:t>We reject </a:t>
                </a:r>
                <a14:m>
                  <m:oMath xmlns:m="http://schemas.openxmlformats.org/officeDocument/2006/math">
                    <m:sSub>
                      <m:sSubPr>
                        <m:ctrlPr>
                          <a:rPr lang="en-US" sz="3200" i="1" dirty="0">
                            <a:latin typeface="Cambria Math" panose="02040503050406030204" pitchFamily="18" charset="0"/>
                            <a:cs typeface="Times New Roman" panose="02020603050405020304" pitchFamily="18" charset="0"/>
                          </a:rPr>
                        </m:ctrlPr>
                      </m:sSubPr>
                      <m:e>
                        <m:r>
                          <a:rPr lang="en-US" sz="3200" i="1" dirty="0">
                            <a:latin typeface="Cambria Math"/>
                            <a:cs typeface="Times New Roman" panose="02020603050405020304" pitchFamily="18" charset="0"/>
                          </a:rPr>
                          <m:t>𝐻</m:t>
                        </m:r>
                      </m:e>
                      <m:sub>
                        <m:r>
                          <a:rPr lang="en-US" sz="3200" i="1" dirty="0">
                            <a:latin typeface="Cambria Math"/>
                            <a:cs typeface="Times New Roman" panose="02020603050405020304" pitchFamily="18" charset="0"/>
                          </a:rPr>
                          <m:t>0</m:t>
                        </m:r>
                      </m:sub>
                    </m:sSub>
                  </m:oMath>
                </a14:m>
                <a:r>
                  <a:rPr lang="en-US" sz="3200" baseline="30000" dirty="0">
                    <a:latin typeface="Times New Roman" panose="02020603050405020304" pitchFamily="18" charset="0"/>
                    <a:cs typeface="Times New Roman" panose="02020603050405020304" pitchFamily="18" charset="0"/>
                  </a:rPr>
                  <a:t/>
                </a:r>
                <a:r>
                  <a:rPr lang="en-US" sz="3200" dirty="0">
                    <a:latin typeface="Times New Roman" panose="02020603050405020304" pitchFamily="18" charset="0"/>
                    <a:cs typeface="Times New Roman" panose="02020603050405020304" pitchFamily="18" charset="0"/>
                  </a:rPr>
                  <a:t>(accept </a:t>
                </a:r>
                <a14:m>
                  <m:oMath xmlns:m="http://schemas.openxmlformats.org/officeDocument/2006/math">
                    <m:sSub>
                      <m:sSubPr>
                        <m:ctrlPr>
                          <a:rPr lang="en-US" sz="3200" i="1" dirty="0">
                            <a:latin typeface="Cambria Math" panose="02040503050406030204" pitchFamily="18" charset="0"/>
                            <a:cs typeface="Times New Roman" panose="02020603050405020304" pitchFamily="18" charset="0"/>
                          </a:rPr>
                        </m:ctrlPr>
                      </m:sSubPr>
                      <m:e>
                        <m:r>
                          <a:rPr lang="en-US" sz="3200" i="1" dirty="0">
                            <a:latin typeface="Cambria Math"/>
                            <a:cs typeface="Times New Roman" panose="02020603050405020304" pitchFamily="18" charset="0"/>
                          </a:rPr>
                          <m:t>𝐻</m:t>
                        </m:r>
                      </m:e>
                      <m:sub>
                        <m:r>
                          <a:rPr lang="en-US" sz="3200" b="0" i="1" dirty="0" smtClean="0">
                            <a:latin typeface="Cambria Math"/>
                            <a:cs typeface="Times New Roman" panose="02020603050405020304" pitchFamily="18" charset="0"/>
                          </a:rPr>
                          <m:t>1</m:t>
                        </m:r>
                      </m:sub>
                    </m:sSub>
                  </m:oMath>
                </a14:m>
                <a:r>
                  <a:rPr lang="en-US" sz="3200" dirty="0">
                    <a:latin typeface="Times New Roman" panose="02020603050405020304" pitchFamily="18" charset="0"/>
                    <a:cs typeface="Times New Roman" panose="02020603050405020304" pitchFamily="18" charset="0"/>
                  </a:rPr>
                  <a:t>) if the value of the T.S. falls in the R.R. of </a:t>
                </a:r>
                <a14:m>
                  <m:oMath xmlns:m="http://schemas.openxmlformats.org/officeDocument/2006/math">
                    <m:sSub>
                      <m:sSubPr>
                        <m:ctrlPr>
                          <a:rPr lang="en-US" sz="3200" i="1" dirty="0">
                            <a:latin typeface="Cambria Math" panose="02040503050406030204" pitchFamily="18" charset="0"/>
                            <a:cs typeface="Times New Roman" panose="02020603050405020304" pitchFamily="18" charset="0"/>
                          </a:rPr>
                        </m:ctrlPr>
                      </m:sSubPr>
                      <m:e>
                        <m:r>
                          <a:rPr lang="en-US" sz="3200" i="1" dirty="0">
                            <a:latin typeface="Cambria Math"/>
                            <a:cs typeface="Times New Roman" panose="02020603050405020304" pitchFamily="18" charset="0"/>
                          </a:rPr>
                          <m:t>𝐻</m:t>
                        </m:r>
                      </m:e>
                      <m:sub>
                        <m:r>
                          <a:rPr lang="en-US" sz="3200" i="1" dirty="0">
                            <a:latin typeface="Cambria Math"/>
                            <a:cs typeface="Times New Roman" panose="02020603050405020304" pitchFamily="18" charset="0"/>
                          </a:rPr>
                          <m:t>0</m:t>
                        </m:r>
                      </m:sub>
                    </m:sSub>
                  </m:oMath>
                </a14:m>
                <a:r>
                  <a:rPr lang="en-US" sz="3200" baseline="30000" dirty="0">
                    <a:latin typeface="Times New Roman" panose="02020603050405020304" pitchFamily="18" charset="0"/>
                    <a:cs typeface="Times New Roman" panose="02020603050405020304" pitchFamily="18" charset="0"/>
                  </a:rPr>
                  <a:t/>
                </a:r>
                <a:r>
                  <a:rPr lang="en-US" sz="3200" dirty="0">
                    <a:latin typeface="Times New Roman" panose="02020603050405020304" pitchFamily="18" charset="0"/>
                    <a:cs typeface="Times New Roman" panose="02020603050405020304" pitchFamily="18" charset="0"/>
                  </a:rPr>
                  <a:t>, and vice versa. </a:t>
                </a:r>
              </a:p>
            </p:txBody>
          </p:sp>
        </mc:Choice>
        <mc:Fallback>
          <p:sp>
            <p:nvSpPr>
              <p:cNvPr id="5" name="Rectangle 4"/>
              <p:cNvSpPr>
                <a:spLocks noRot="1" noChangeAspect="1" noMove="1" noResize="1" noEditPoints="1" noAdjustHandles="1" noChangeArrowheads="1" noChangeShapeType="1" noTextEdit="1"/>
              </p:cNvSpPr>
              <p:nvPr/>
            </p:nvSpPr>
            <p:spPr>
              <a:xfrm>
                <a:off x="457200" y="1109625"/>
                <a:ext cx="8458200" cy="1481175"/>
              </a:xfrm>
              <a:prstGeom prst="rect">
                <a:avLst/>
              </a:prstGeom>
              <a:blipFill rotWithShape="1">
                <a:blip r:embed="rId2"/>
                <a:stretch>
                  <a:fillRect l="-1801" r="-1729" b="-12346"/>
                </a:stretch>
              </a:blipFill>
            </p:spPr>
            <p:txBody>
              <a:bodyPr/>
              <a:lstStyle/>
              <a:p>
                <a:r>
                  <a:rPr lang="en-US">
                    <a:noFill/>
                  </a:rPr>
                  <a:t> </a:t>
                </a:r>
              </a:p>
            </p:txBody>
          </p:sp>
        </mc:Fallback>
      </mc:AlternateContent>
    </p:spTree>
    <p:extLst>
      <p:ext uri="{BB962C8B-B14F-4D97-AF65-F5344CB8AC3E}">
        <p14:creationId xmlns:p14="http://schemas.microsoft.com/office/powerpoint/2010/main" xmlns="" val="1997542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143000"/>
          </a:xfrm>
        </p:spPr>
        <p:txBody>
          <a:bodyPr/>
          <a:lstStyle/>
          <a:p>
            <a:r>
              <a:rPr lang="en-US" b="1" dirty="0">
                <a:solidFill>
                  <a:srgbClr val="C00000"/>
                </a:solidFill>
                <a:latin typeface="Times New Roman" panose="02020603050405020304" pitchFamily="18" charset="0"/>
                <a:cs typeface="Times New Roman" panose="02020603050405020304" pitchFamily="18" charset="0"/>
              </a:rPr>
              <a:t>Single Sample: Tests Concerning a Single Mean (Variance Known)</a:t>
            </a:r>
            <a:endParaRPr lang="en-US" dirty="0">
              <a:solidFill>
                <a:srgbClr val="C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xmlns="" Requires="a14">
          <p:sp>
            <p:nvSpPr>
              <p:cNvPr id="3" name="Rectangle 2"/>
              <p:cNvSpPr/>
              <p:nvPr/>
            </p:nvSpPr>
            <p:spPr>
              <a:xfrm>
                <a:off x="609600" y="1295400"/>
                <a:ext cx="8382000" cy="2485745"/>
              </a:xfrm>
              <a:prstGeom prst="rect">
                <a:avLst/>
              </a:prstGeom>
            </p:spPr>
            <p:txBody>
              <a:bodyPr wrap="square">
                <a:spAutoFit/>
              </a:bodyPr>
              <a:lstStyle/>
              <a:p>
                <a:pPr algn="just">
                  <a:lnSpc>
                    <a:spcPct val="150000"/>
                  </a:lnSpc>
                </a:pPr>
                <a:r>
                  <a:rPr lang="en-US" sz="3600" dirty="0">
                    <a:latin typeface="Times New Roman" panose="02020603050405020304" pitchFamily="18" charset="0"/>
                    <a:cs typeface="Times New Roman" panose="02020603050405020304" pitchFamily="18" charset="0"/>
                  </a:rPr>
                  <a:t>Suppose that </a:t>
                </a:r>
                <a14:m>
                  <m:oMath xmlns:m="http://schemas.openxmlformats.org/officeDocument/2006/math">
                    <m:sSub>
                      <m:sSubPr>
                        <m:ctrlPr>
                          <a:rPr lang="en-US" sz="3600" i="1" dirty="0" smtClean="0">
                            <a:latin typeface="Cambria Math" panose="02040503050406030204" pitchFamily="18" charset="0"/>
                          </a:rPr>
                        </m:ctrlPr>
                      </m:sSubPr>
                      <m:e>
                        <m:r>
                          <a:rPr lang="en-US" sz="3600" i="1" dirty="0">
                            <a:latin typeface="Cambria Math"/>
                          </a:rPr>
                          <m:t>𝑋</m:t>
                        </m:r>
                      </m:e>
                      <m:sub>
                        <m:r>
                          <a:rPr lang="en-US" sz="3600" b="0" i="1" dirty="0" smtClean="0">
                            <a:latin typeface="Cambria Math"/>
                          </a:rPr>
                          <m:t>1</m:t>
                        </m:r>
                      </m:sub>
                    </m:sSub>
                    <m:r>
                      <a:rPr lang="en-US" sz="3600" b="0" i="1" dirty="0" smtClean="0">
                        <a:latin typeface="Cambria Math"/>
                      </a:rPr>
                      <m:t>,</m:t>
                    </m:r>
                    <m:sSub>
                      <m:sSubPr>
                        <m:ctrlPr>
                          <a:rPr lang="en-US" sz="3600" i="1" dirty="0">
                            <a:latin typeface="Cambria Math" panose="02040503050406030204" pitchFamily="18" charset="0"/>
                          </a:rPr>
                        </m:ctrlPr>
                      </m:sSubPr>
                      <m:e>
                        <m:r>
                          <a:rPr lang="en-US" sz="3600" i="1" dirty="0">
                            <a:latin typeface="Cambria Math"/>
                          </a:rPr>
                          <m:t>𝑋</m:t>
                        </m:r>
                      </m:e>
                      <m:sub>
                        <m:r>
                          <a:rPr lang="en-US" sz="3600" b="0" i="1" dirty="0" smtClean="0">
                            <a:latin typeface="Cambria Math"/>
                          </a:rPr>
                          <m:t>2</m:t>
                        </m:r>
                      </m:sub>
                    </m:sSub>
                  </m:oMath>
                </a14:m>
                <a:r>
                  <a:rPr lang="en-US" sz="36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3600" i="1" dirty="0">
                            <a:latin typeface="Cambria Math" panose="02040503050406030204" pitchFamily="18" charset="0"/>
                          </a:rPr>
                        </m:ctrlPr>
                      </m:sSubPr>
                      <m:e>
                        <m:r>
                          <a:rPr lang="en-US" sz="3600" i="1" dirty="0">
                            <a:latin typeface="Cambria Math"/>
                          </a:rPr>
                          <m:t>𝑋</m:t>
                        </m:r>
                      </m:e>
                      <m:sub>
                        <m:r>
                          <a:rPr lang="en-US" sz="3600" b="0" i="1" dirty="0" smtClean="0">
                            <a:latin typeface="Cambria Math"/>
                          </a:rPr>
                          <m:t>𝑛</m:t>
                        </m:r>
                      </m:sub>
                    </m:sSub>
                  </m:oMath>
                </a14:m>
                <a:r>
                  <a:rPr lang="en-US" sz="3600" dirty="0">
                    <a:latin typeface="Times New Roman" panose="02020603050405020304" pitchFamily="18" charset="0"/>
                    <a:cs typeface="Times New Roman" panose="02020603050405020304" pitchFamily="18" charset="0"/>
                  </a:rPr>
                  <a:t>is a random sample of size </a:t>
                </a:r>
                <a14:m>
                  <m:oMath xmlns:m="http://schemas.openxmlformats.org/officeDocument/2006/math">
                    <m:r>
                      <a:rPr lang="en-US" sz="3600" i="1" dirty="0" smtClean="0">
                        <a:latin typeface="Cambria Math"/>
                      </a:rPr>
                      <m:t>𝑛</m:t>
                    </m:r>
                  </m:oMath>
                </a14:m>
                <a:r>
                  <a:rPr lang="en-US" sz="3600" i="1" dirty="0">
                    <a:latin typeface="Times New Roman" panose="02020603050405020304" pitchFamily="18" charset="0"/>
                    <a:cs typeface="Times New Roman" panose="02020603050405020304" pitchFamily="18" charset="0"/>
                  </a:rPr>
                  <a:t/>
                </a:r>
                <a:r>
                  <a:rPr lang="en-US" sz="3600" dirty="0">
                    <a:latin typeface="Times New Roman" panose="02020603050405020304" pitchFamily="18" charset="0"/>
                    <a:cs typeface="Times New Roman" panose="02020603050405020304" pitchFamily="18" charset="0"/>
                  </a:rPr>
                  <a:t>from distribution with mean </a:t>
                </a:r>
                <a14:m>
                  <m:oMath xmlns:m="http://schemas.openxmlformats.org/officeDocument/2006/math">
                    <m:r>
                      <a:rPr lang="en-US" sz="3600" i="1" dirty="0" smtClean="0">
                        <a:latin typeface="Cambria Math"/>
                      </a:rPr>
                      <m:t>𝜇</m:t>
                    </m:r>
                  </m:oMath>
                </a14:m>
                <a:r>
                  <a:rPr lang="en-US" sz="3600" dirty="0">
                    <a:latin typeface="Times New Roman" panose="02020603050405020304" pitchFamily="18" charset="0"/>
                    <a:cs typeface="Times New Roman" panose="02020603050405020304" pitchFamily="18" charset="0"/>
                  </a:rPr>
                  <a:t> and (known) variance </a:t>
                </a:r>
                <a14:m>
                  <m:oMath xmlns:m="http://schemas.openxmlformats.org/officeDocument/2006/math">
                    <m:r>
                      <a:rPr lang="en-US" sz="3600" i="1" dirty="0" smtClean="0">
                        <a:latin typeface="Cambria Math"/>
                      </a:rPr>
                      <m:t>𝜎</m:t>
                    </m:r>
                    <m:r>
                      <a:rPr lang="en-US" sz="3600" i="1" baseline="30000" dirty="0">
                        <a:latin typeface="Cambria Math"/>
                      </a:rPr>
                      <m:t>2</m:t>
                    </m:r>
                  </m:oMath>
                </a14:m>
                <a:r>
                  <a:rPr lang="en-US" sz="3600" dirty="0">
                    <a:latin typeface="Times New Roman" panose="02020603050405020304" pitchFamily="18" charset="0"/>
                    <a:cs typeface="Times New Roman" panose="02020603050405020304" pitchFamily="18" charset="0"/>
                  </a:rPr>
                  <a:t>. </a:t>
                </a:r>
              </a:p>
            </p:txBody>
          </p:sp>
        </mc:Choice>
        <mc:Fallback>
          <p:sp>
            <p:nvSpPr>
              <p:cNvPr id="3" name="Rectangle 2"/>
              <p:cNvSpPr>
                <a:spLocks noRot="1" noChangeAspect="1" noMove="1" noResize="1" noEditPoints="1" noAdjustHandles="1" noChangeArrowheads="1" noChangeShapeType="1" noTextEdit="1"/>
              </p:cNvSpPr>
              <p:nvPr/>
            </p:nvSpPr>
            <p:spPr>
              <a:xfrm>
                <a:off x="609600" y="1295400"/>
                <a:ext cx="8382000" cy="2485745"/>
              </a:xfrm>
              <a:prstGeom prst="rect">
                <a:avLst/>
              </a:prstGeom>
              <a:blipFill rotWithShape="1">
                <a:blip r:embed="rId2"/>
                <a:stretch>
                  <a:fillRect l="-2182" r="-2182" b="-8108"/>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95400" y="3820339"/>
            <a:ext cx="6429375" cy="27328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73938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655</Words>
  <Application>Microsoft Office PowerPoint</Application>
  <PresentationFormat>On-screen Show (4:3)</PresentationFormat>
  <Paragraphs>51</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Chapter 10: One- and Two-Sample Tests of Hypotheses </vt:lpstr>
      <vt:lpstr> Introduction </vt:lpstr>
      <vt:lpstr>Slide 3</vt:lpstr>
      <vt:lpstr>Slide 4</vt:lpstr>
      <vt:lpstr>The level of significance of the test  </vt:lpstr>
      <vt:lpstr> </vt:lpstr>
      <vt:lpstr>Slide 7</vt:lpstr>
      <vt:lpstr>Slide 8</vt:lpstr>
      <vt:lpstr>Single Sample: Tests Concerning a Single Mean (Variance Known)</vt:lpstr>
      <vt:lpstr>Slide 10</vt:lpstr>
      <vt:lpstr>Example </vt:lpstr>
      <vt:lpstr>Solution: </vt:lpstr>
      <vt:lpstr>Slide 13</vt:lpstr>
      <vt:lpstr>Example </vt:lpstr>
      <vt:lpstr>Solution: </vt:lpstr>
      <vt:lpstr>Slide 16</vt:lpstr>
      <vt:lpstr>Decision: </vt:lpstr>
      <vt:lpstr>Single Sample: Tests on a Single Mean (Variance Unknown):</vt:lpstr>
      <vt:lpstr>Slide 19</vt:lpstr>
      <vt:lpstr>Example</vt:lpstr>
      <vt:lpstr>Solution:</vt:lpstr>
      <vt:lpstr>Slide 22</vt:lpstr>
      <vt:lpstr>Decision:</vt:lpstr>
      <vt:lpstr>Two Samples: Tests on Two Means</vt:lpstr>
      <vt:lpstr>Slide 25</vt:lpstr>
      <vt:lpstr>Slide 26</vt:lpstr>
      <vt:lpstr>Example</vt:lpstr>
      <vt:lpstr>Solution:</vt:lpstr>
      <vt:lpstr>Slide 29</vt:lpstr>
      <vt:lpstr>Decision:</vt:lpstr>
      <vt:lpstr>One Sample: Tests on a Single Proportion </vt:lpstr>
      <vt:lpstr>Slide 32</vt:lpstr>
      <vt:lpstr>Example </vt:lpstr>
      <vt:lpstr>Solution: </vt:lpstr>
      <vt:lpstr>Slide 35</vt:lpstr>
      <vt:lpstr>Slide 36</vt:lpstr>
      <vt:lpstr>Decision: </vt:lpstr>
      <vt:lpstr>Two Samples: Tests on Two Proportions </vt:lpstr>
      <vt:lpstr>Slide 39</vt:lpstr>
      <vt:lpstr>Slide 40</vt:lpstr>
      <vt:lpstr>Slide 41</vt:lpstr>
      <vt:lpstr>Slide 42</vt:lpstr>
      <vt:lpstr>Example </vt:lpstr>
      <vt:lpstr>Solution: </vt:lpstr>
      <vt:lpstr>Slide 45</vt:lpstr>
      <vt:lpstr>Slide 46</vt:lpstr>
      <vt:lpstr>Slide 47</vt:lpstr>
    </vt:vector>
  </TitlesOfParts>
  <Company>King Saud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ytashkandi</cp:lastModifiedBy>
  <cp:revision>42</cp:revision>
  <dcterms:created xsi:type="dcterms:W3CDTF">2017-08-03T09:55:05Z</dcterms:created>
  <dcterms:modified xsi:type="dcterms:W3CDTF">2019-09-08T07:39:05Z</dcterms:modified>
</cp:coreProperties>
</file>