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3" r:id="rId9"/>
    <p:sldId id="264" r:id="rId10"/>
    <p:sldId id="262" r:id="rId11"/>
    <p:sldId id="266" r:id="rId12"/>
    <p:sldId id="265" r:id="rId13"/>
    <p:sldId id="274" r:id="rId14"/>
    <p:sldId id="267" r:id="rId15"/>
    <p:sldId id="268" r:id="rId16"/>
    <p:sldId id="270" r:id="rId17"/>
    <p:sldId id="269" r:id="rId18"/>
    <p:sldId id="278" r:id="rId19"/>
    <p:sldId id="271" r:id="rId20"/>
    <p:sldId id="27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663300"/>
    <a:srgbClr val="FF9900"/>
    <a:srgbClr val="FFCC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2D92E9A-5515-49C0-BE6F-BE5A1E24C9A1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A70B493-718C-443D-B6CD-DF240FDB4C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jpeg"/><Relationship Id="rId4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Amines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Dr. </a:t>
            </a:r>
            <a:r>
              <a:rPr lang="en-US" sz="2000" b="1" dirty="0" err="1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Shatha</a:t>
            </a:r>
            <a:r>
              <a:rPr lang="en-US" sz="2000" b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I </a:t>
            </a:r>
            <a:r>
              <a:rPr lang="en-US" sz="2000" b="1" dirty="0" err="1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Alaqeel</a:t>
            </a:r>
            <a:endParaRPr lang="en-US" sz="2000" b="1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323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12" y="533400"/>
            <a:ext cx="6965245" cy="1202485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2"/>
                </a:solidFill>
              </a:rPr>
              <a:t>Basicity </a:t>
            </a:r>
            <a:r>
              <a:rPr lang="en-US" altLang="en-US" dirty="0">
                <a:solidFill>
                  <a:schemeClr val="tx2"/>
                </a:solidFill>
              </a:rPr>
              <a:t>of Amines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0"/>
            <a:ext cx="6196405" cy="4343400"/>
          </a:xfrm>
        </p:spPr>
        <p:txBody>
          <a:bodyPr>
            <a:normAutofit/>
          </a:bodyPr>
          <a:lstStyle/>
          <a:p>
            <a:pPr algn="just"/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Amines basic because N has non bonded pair of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electrons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which can be donated to an acid to form ammonium salt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algn="just"/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base strength depend on the degree of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availability of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non bonded electron pair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GB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electron density</a:t>
            </a:r>
            <a:r>
              <a:rPr lang="en-GB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GB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on N is lowered effectively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on N:  CH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-NH-CH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&gt;   NH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-CH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  &gt;   NH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</a:p>
          <a:p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Aliphatic amines</a:t>
            </a:r>
            <a:r>
              <a:rPr lang="en-US" altLang="en-US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are considerably more basic than aromatics amines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endParaRPr lang="en-US" alt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None/>
            </a:pPr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99554717"/>
              </p:ext>
            </p:extLst>
          </p:nvPr>
        </p:nvGraphicFramePr>
        <p:xfrm>
          <a:off x="1143000" y="4953000"/>
          <a:ext cx="4648200" cy="1352550"/>
        </p:xfrm>
        <a:graphic>
          <a:graphicData uri="http://schemas.openxmlformats.org/presentationml/2006/ole">
            <p:oleObj spid="_x0000_s2087" name="ChemSketch" r:id="rId3" imgW="3212592" imgH="935736" progId="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2086" name="Object 6"/>
          <p:cNvGraphicFramePr>
            <a:graphicFrameLocks noChangeAspect="1"/>
          </p:cNvGraphicFramePr>
          <p:nvPr/>
        </p:nvGraphicFramePr>
        <p:xfrm>
          <a:off x="3048000" y="2286000"/>
          <a:ext cx="5257800" cy="414338"/>
        </p:xfrm>
        <a:graphic>
          <a:graphicData uri="http://schemas.openxmlformats.org/presentationml/2006/ole">
            <p:oleObj spid="_x0000_s2088" name="CS ChemDraw Drawing" r:id="rId5" imgW="3342132" imgH="361188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3962400" y="4724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Arial" pitchFamily="34" charset="0"/>
              </a:rPr>
              <a:t>due to lone pair of electrons on N is involved in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-84" charset="-128"/>
                <a:cs typeface="Arial" pitchFamily="34" charset="0"/>
              </a:rPr>
              <a:t>aromaticity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57597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http://revisionworld.com/sites/revisionworld.com/files/imce/basici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0"/>
            <a:ext cx="7654636" cy="378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1295400" y="4572000"/>
          <a:ext cx="6095999" cy="1031521"/>
        </p:xfrm>
        <a:graphic>
          <a:graphicData uri="http://schemas.openxmlformats.org/presentationml/2006/ole">
            <p:oleObj spid="_x0000_s24578" name="CS ChemDraw Drawing" r:id="rId5" imgW="5945124" imgH="100584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866924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533400"/>
            <a:ext cx="6965245" cy="1202485"/>
          </a:xfrm>
        </p:spPr>
        <p:txBody>
          <a:bodyPr/>
          <a:lstStyle/>
          <a:p>
            <a:r>
              <a:rPr lang="en-US" alt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Preparation of amines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151" y="1905000"/>
            <a:ext cx="6196405" cy="3603812"/>
          </a:xfrm>
        </p:spPr>
        <p:txBody>
          <a:bodyPr/>
          <a:lstStyle/>
          <a:p>
            <a:pPr marL="457200" indent="-457200">
              <a:buClr>
                <a:srgbClr val="FF0066"/>
              </a:buClr>
              <a:buFont typeface="+mj-lt"/>
              <a:buAutoNum type="arabicParenR"/>
            </a:pPr>
            <a:r>
              <a:rPr lang="en-US" altLang="en-US" b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Reduction </a:t>
            </a:r>
            <a:r>
              <a:rPr lang="en-US" altLang="en-US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of nitro compounds, nitriles, amides, and </a:t>
            </a:r>
            <a:r>
              <a:rPr lang="en-US" altLang="en-US" b="1" dirty="0" err="1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oximes</a:t>
            </a:r>
            <a:endParaRPr lang="ar-SA" altLang="en-US" b="1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5120" y="2889901"/>
            <a:ext cx="7385050" cy="244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مستطيل 3"/>
          <p:cNvSpPr/>
          <p:nvPr/>
        </p:nvSpPr>
        <p:spPr>
          <a:xfrm>
            <a:off x="1182475" y="3706906"/>
            <a:ext cx="9813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Amides</a:t>
            </a:r>
            <a:endParaRPr lang="ar-SA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مستطيل 28"/>
          <p:cNvSpPr/>
          <p:nvPr/>
        </p:nvSpPr>
        <p:spPr>
          <a:xfrm>
            <a:off x="1100354" y="2751624"/>
            <a:ext cx="8515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Nitrile</a:t>
            </a:r>
            <a:endParaRPr lang="ar-SA" sz="2000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3733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990600"/>
            <a:ext cx="6062091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191000" y="152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or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LiALH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dry ether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مجموعة 1"/>
          <p:cNvGrpSpPr/>
          <p:nvPr/>
        </p:nvGrpSpPr>
        <p:grpSpPr>
          <a:xfrm>
            <a:off x="1981200" y="4800600"/>
            <a:ext cx="5357850" cy="1044000"/>
            <a:chOff x="1714480" y="857232"/>
            <a:chExt cx="5357850" cy="1044000"/>
          </a:xfrm>
        </p:grpSpPr>
        <p:grpSp>
          <p:nvGrpSpPr>
            <p:cNvPr id="7" name="مجموعة 24"/>
            <p:cNvGrpSpPr/>
            <p:nvPr/>
          </p:nvGrpSpPr>
          <p:grpSpPr>
            <a:xfrm>
              <a:off x="1714480" y="857232"/>
              <a:ext cx="5357850" cy="1044000"/>
              <a:chOff x="3009053" y="4791618"/>
              <a:chExt cx="5357850" cy="1044000"/>
            </a:xfrm>
          </p:grpSpPr>
          <p:pic>
            <p:nvPicPr>
              <p:cNvPr id="9" name="Picture 3" descr="C20-P0959-1.jpg                                                000056DEMacintosh HD                   BAC395CB: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biLevel thresh="50000"/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30456" r="76213" b="54706"/>
              <a:stretch/>
            </p:blipFill>
            <p:spPr bwMode="auto">
              <a:xfrm>
                <a:off x="3009053" y="4934494"/>
                <a:ext cx="1702633" cy="492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1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55600" t="79136" r="31466"/>
              <a:stretch/>
            </p:blipFill>
            <p:spPr bwMode="auto">
              <a:xfrm>
                <a:off x="6747514" y="4791618"/>
                <a:ext cx="1619389" cy="1044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8" name="Picture 2" descr="C:\Users\hp\Pictures\صورة2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23953" r="32937"/>
            <a:stretch/>
          </p:blipFill>
          <p:spPr bwMode="auto">
            <a:xfrm>
              <a:off x="3460914" y="939811"/>
              <a:ext cx="1912346" cy="86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مستطيل 29"/>
          <p:cNvSpPr/>
          <p:nvPr/>
        </p:nvSpPr>
        <p:spPr>
          <a:xfrm>
            <a:off x="1099227" y="4543366"/>
            <a:ext cx="8915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Oxime</a:t>
            </a:r>
            <a:endParaRPr lang="ar-SA" sz="2000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2" name="مستطيل 27"/>
          <p:cNvSpPr/>
          <p:nvPr/>
        </p:nvSpPr>
        <p:spPr>
          <a:xfrm>
            <a:off x="1066800" y="609600"/>
            <a:ext cx="2005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Nitro </a:t>
            </a:r>
            <a:r>
              <a:rPr lang="en-US" sz="2000" dirty="0">
                <a:solidFill>
                  <a:srgbClr val="0070C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compounds</a:t>
            </a:r>
            <a:endParaRPr lang="ar-SA" sz="1600" dirty="0">
              <a:solidFill>
                <a:srgbClr val="0070C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7249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617538"/>
            <a:ext cx="6592645" cy="5105532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2- Alkylation of ammonia</a:t>
            </a:r>
            <a:endParaRPr lang="ar-SA" altLang="en-US" b="1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17766836"/>
              </p:ext>
            </p:extLst>
          </p:nvPr>
        </p:nvGraphicFramePr>
        <p:xfrm>
          <a:off x="1981200" y="990600"/>
          <a:ext cx="5359400" cy="5319350"/>
        </p:xfrm>
        <a:graphic>
          <a:graphicData uri="http://schemas.openxmlformats.org/presentationml/2006/ole">
            <p:oleObj spid="_x0000_s6164" name="CS ChemDraw Drawing" r:id="rId4" imgW="4674108" imgH="464058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418453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838200"/>
            <a:ext cx="6516445" cy="4884869"/>
          </a:xfrm>
          <a:ln>
            <a:solidFill>
              <a:schemeClr val="tx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altLang="en-US" b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3- </a:t>
            </a:r>
            <a:r>
              <a:rPr lang="en-US" altLang="en-US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Hoffman degradation of Amides</a:t>
            </a:r>
            <a:endParaRPr lang="ar-SA" altLang="en-US" b="1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buNone/>
            </a:pP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Convert </a:t>
            </a:r>
            <a:r>
              <a:rPr lang="en-US" sz="20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Amide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to </a:t>
            </a:r>
            <a:r>
              <a:rPr lang="en-US" sz="20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Primary amine 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by </a:t>
            </a:r>
            <a:r>
              <a:rPr lang="en-US" altLang="zh-TW" sz="2000" dirty="0">
                <a:latin typeface="Andalus" panose="02020603050405020304" pitchFamily="18" charset="-78"/>
                <a:cs typeface="Andalus" panose="02020603050405020304" pitchFamily="18" charset="-78"/>
              </a:rPr>
              <a:t>reduce 1 carbon </a:t>
            </a:r>
            <a:r>
              <a:rPr lang="en-US" altLang="zh-TW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atom. 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02394355"/>
              </p:ext>
            </p:extLst>
          </p:nvPr>
        </p:nvGraphicFramePr>
        <p:xfrm>
          <a:off x="1375288" y="1905000"/>
          <a:ext cx="6051867" cy="3374590"/>
        </p:xfrm>
        <a:graphic>
          <a:graphicData uri="http://schemas.openxmlformats.org/presentationml/2006/ole">
            <p:oleObj spid="_x0000_s7190" name="CS ChemDraw Drawing" r:id="rId4" imgW="3776472" imgH="2106168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2242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76461976"/>
              </p:ext>
            </p:extLst>
          </p:nvPr>
        </p:nvGraphicFramePr>
        <p:xfrm>
          <a:off x="1123572" y="1295401"/>
          <a:ext cx="6773953" cy="4343400"/>
        </p:xfrm>
        <a:graphic>
          <a:graphicData uri="http://schemas.openxmlformats.org/presentationml/2006/ole">
            <p:oleObj spid="_x0000_s9238" name="CS ChemDraw Drawing" r:id="rId4" imgW="4425696" imgH="2837688" progId="ChemDraw.Document.6.0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38600" y="2895600"/>
            <a:ext cx="1638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Diazonium</a:t>
            </a:r>
            <a:r>
              <a:rPr lang="en-US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Salt</a:t>
            </a:r>
            <a:endParaRPr lang="en-US" dirty="0">
              <a:solidFill>
                <a:srgbClr val="00B0F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5943600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Azo</a:t>
            </a:r>
            <a:r>
              <a:rPr lang="en-US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Compound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مستطيل 4"/>
          <p:cNvSpPr/>
          <p:nvPr/>
        </p:nvSpPr>
        <p:spPr>
          <a:xfrm>
            <a:off x="729005" y="759769"/>
            <a:ext cx="68528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400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Reaction of Amines with Nitrous </a:t>
            </a:r>
            <a:r>
              <a:rPr lang="en-US" sz="24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Acid</a:t>
            </a:r>
            <a:r>
              <a:rPr lang="ar-SA" sz="24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4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(diazotization)</a:t>
            </a:r>
            <a:endParaRPr lang="en-US" sz="2400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7253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381000"/>
            <a:ext cx="6965245" cy="1202485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Reactions Of Amines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2171861"/>
              </p:ext>
            </p:extLst>
          </p:nvPr>
        </p:nvGraphicFramePr>
        <p:xfrm>
          <a:off x="2286000" y="1143000"/>
          <a:ext cx="4267199" cy="5031283"/>
        </p:xfrm>
        <a:graphic>
          <a:graphicData uri="http://schemas.openxmlformats.org/presentationml/2006/ole">
            <p:oleObj spid="_x0000_s8212" name="CS ChemDraw Drawing" r:id="rId3" imgW="2668524" imgH="3147060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85388" y="3693810"/>
            <a:ext cx="13356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</a:t>
            </a:r>
            <a:r>
              <a:rPr lang="en-US" sz="1400" dirty="0" smtClean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-nitrosamines</a:t>
            </a:r>
            <a:endParaRPr lang="en-US" sz="1400" dirty="0">
              <a:solidFill>
                <a:srgbClr val="00B0F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50698" y="5791200"/>
            <a:ext cx="25154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i="1" dirty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p</a:t>
            </a:r>
            <a:r>
              <a:rPr lang="en-US" altLang="zh-CN" sz="1400" dirty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</a:t>
            </a:r>
            <a:r>
              <a:rPr lang="en-US" altLang="zh-CN" sz="1400" dirty="0" err="1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nitroso</a:t>
            </a:r>
            <a:r>
              <a:rPr lang="en-US" altLang="zh-CN" sz="1400" dirty="0">
                <a:solidFill>
                  <a:srgbClr val="00B0F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aromatic compounds</a:t>
            </a:r>
            <a:endParaRPr lang="en-US" sz="1400" dirty="0">
              <a:solidFill>
                <a:srgbClr val="00B0F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41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0030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593585"/>
            <a:ext cx="6400800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81200" y="693420"/>
            <a:ext cx="4997013" cy="3907785"/>
            <a:chOff x="1981200" y="685800"/>
            <a:chExt cx="4997013" cy="3907785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685800"/>
              <a:ext cx="4997013" cy="3907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876800" y="3733800"/>
              <a:ext cx="11430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H</a:t>
              </a:r>
              <a:r>
                <a:rPr lang="en-US" sz="1400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3</a:t>
              </a:r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PO</a:t>
              </a:r>
              <a:r>
                <a:rPr lang="en-US" sz="1400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4 </a:t>
              </a:r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, H</a:t>
              </a:r>
              <a:r>
                <a:rPr lang="en-US" sz="1400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2</a:t>
              </a:r>
              <a:r>
                <a:rPr lang="en-US" sz="1400" dirty="0" smtClean="0">
                  <a:solidFill>
                    <a:srgbClr val="00B0F0"/>
                  </a:solidFill>
                  <a:latin typeface="Times New Roman" panose="02020603050405020304" pitchFamily="18" charset="0"/>
                  <a:ea typeface="Tahoma" panose="020B0604030504040204" pitchFamily="34" charset="0"/>
                  <a:cs typeface="Times New Roman" panose="02020603050405020304" pitchFamily="18" charset="0"/>
                </a:rPr>
                <a:t>O</a:t>
              </a:r>
              <a:endParaRPr lang="en-US" sz="1400" baseline="-25000" dirty="0">
                <a:solidFill>
                  <a:srgbClr val="00B0F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0003839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10200" y="4572000"/>
            <a:ext cx="152400" cy="381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3</a:t>
            </a:r>
            <a:endParaRPr lang="en-US" sz="14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48543933"/>
              </p:ext>
            </p:extLst>
          </p:nvPr>
        </p:nvGraphicFramePr>
        <p:xfrm>
          <a:off x="927087" y="1143001"/>
          <a:ext cx="7378713" cy="4343400"/>
        </p:xfrm>
        <a:graphic>
          <a:graphicData uri="http://schemas.openxmlformats.org/presentationml/2006/ole">
            <p:oleObj spid="_x0000_s10259" name="CS ChemDraw Drawing" r:id="rId4" imgW="5086440" imgH="299340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811516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Learning Objectives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905000"/>
            <a:ext cx="6196405" cy="3603812"/>
          </a:xfrm>
        </p:spPr>
        <p:txBody>
          <a:bodyPr>
            <a:noAutofit/>
          </a:bodyPr>
          <a:lstStyle/>
          <a:p>
            <a:pPr marL="0" indent="0" algn="just">
              <a:buNone/>
              <a:defRPr/>
            </a:pPr>
            <a:r>
              <a:rPr lang="en-US" sz="2000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Chapter ten discusses the </a:t>
            </a:r>
            <a:r>
              <a:rPr lang="en-US" sz="2000" b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amines and </a:t>
            </a:r>
            <a:r>
              <a:rPr lang="en-US" sz="2000" b="1" dirty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by the end of this chapter the students will:</a:t>
            </a:r>
          </a:p>
          <a:p>
            <a:pPr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Know the structure </a:t>
            </a: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and classification of amines</a:t>
            </a:r>
          </a:p>
          <a:p>
            <a:pPr algn="just"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Know the</a:t>
            </a: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naming rules for </a:t>
            </a:r>
            <a:r>
              <a:rPr lang="en-US" sz="20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amines.</a:t>
            </a:r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Know the</a:t>
            </a: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physical properties of amines</a:t>
            </a:r>
          </a:p>
          <a:p>
            <a:pPr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Know the effect of lone pair of electrons of N atom on basic properties of amines</a:t>
            </a:r>
          </a:p>
          <a:p>
            <a:pPr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Know the</a:t>
            </a:r>
            <a:r>
              <a:rPr lang="en-US" sz="20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different methods used in synthesis of amines</a:t>
            </a:r>
          </a:p>
          <a:p>
            <a:pPr algn="just">
              <a:buClr>
                <a:schemeClr val="tx2">
                  <a:lumMod val="50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 Know the reactions of amines; in addition to behaving as bases amines can be nucleophiles.</a:t>
            </a:r>
          </a:p>
          <a:p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85799" cy="685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30600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057400"/>
            <a:ext cx="6965245" cy="1202485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Thank you for attentions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3581400"/>
            <a:ext cx="3276600" cy="169074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Questions</a:t>
            </a:r>
            <a:endParaRPr lang="en-US" b="1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578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2" y="685800"/>
            <a:ext cx="7298268" cy="1202485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Structure and classification of amines</a:t>
            </a:r>
            <a:endParaRPr lang="en-US" sz="3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592131"/>
            <a:ext cx="6196405" cy="3818069"/>
          </a:xfrm>
        </p:spPr>
        <p:txBody>
          <a:bodyPr>
            <a:noAutofit/>
          </a:bodyPr>
          <a:lstStyle/>
          <a:p>
            <a:pPr marL="0" indent="0" algn="just">
              <a:spcAft>
                <a:spcPts val="200"/>
              </a:spcAft>
              <a:buNone/>
              <a:defRPr/>
            </a:pPr>
            <a:r>
              <a:rPr lang="en-GB" sz="1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Amines:</a:t>
            </a:r>
            <a:r>
              <a:rPr lang="en-GB" sz="1800" b="1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GB" sz="1800" dirty="0">
                <a:latin typeface="Andalus" panose="02020603050405020304" pitchFamily="18" charset="-78"/>
                <a:cs typeface="Andalus" panose="02020603050405020304" pitchFamily="18" charset="-78"/>
              </a:rPr>
              <a:t>is a class of organic compounds that contain the NH</a:t>
            </a:r>
            <a:r>
              <a:rPr lang="en-GB" sz="1800" baseline="-25000" dirty="0"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GB" sz="1800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GB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group, </a:t>
            </a:r>
            <a:r>
              <a:rPr lang="en-US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Amines </a:t>
            </a:r>
            <a:r>
              <a:rPr lang="en-US" sz="1800" dirty="0">
                <a:latin typeface="Andalus" panose="02020603050405020304" pitchFamily="18" charset="-78"/>
                <a:cs typeface="Andalus" panose="02020603050405020304" pitchFamily="18" charset="-78"/>
              </a:rPr>
              <a:t>are derivatives of </a:t>
            </a:r>
            <a:r>
              <a:rPr lang="en-US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ammonia</a:t>
            </a:r>
          </a:p>
          <a:p>
            <a:pPr marL="0" indent="0" algn="just">
              <a:spcAft>
                <a:spcPts val="200"/>
              </a:spcAft>
              <a:buNone/>
              <a:defRPr/>
            </a:pPr>
            <a:r>
              <a:rPr lang="en-US" altLang="en-US" sz="1800" dirty="0">
                <a:latin typeface="Andalus" panose="02020603050405020304" pitchFamily="18" charset="-78"/>
                <a:cs typeface="Andalus" panose="02020603050405020304" pitchFamily="18" charset="-78"/>
              </a:rPr>
              <a:t>Nitrogen atom with a lone pair of electrons, making amines both basic and nucleophilic</a:t>
            </a:r>
          </a:p>
          <a:p>
            <a:pPr marL="0" indent="0" rtl="1">
              <a:spcAft>
                <a:spcPts val="200"/>
              </a:spcAft>
              <a:buNone/>
              <a:defRPr/>
            </a:pPr>
            <a:r>
              <a:rPr lang="en-GB" sz="1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Classification </a:t>
            </a:r>
            <a:r>
              <a:rPr lang="en-GB" sz="18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Of Amines</a:t>
            </a:r>
          </a:p>
          <a:p>
            <a:pPr marL="0" indent="0" rtl="1">
              <a:spcAft>
                <a:spcPts val="200"/>
              </a:spcAft>
              <a:buNone/>
              <a:defRPr/>
            </a:pPr>
            <a:endParaRPr lang="en-GB" sz="18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rtl="1">
              <a:spcAft>
                <a:spcPts val="200"/>
              </a:spcAft>
              <a:buNone/>
              <a:defRPr/>
            </a:pPr>
            <a:endParaRPr lang="en-GB" sz="1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rtl="1">
              <a:spcAft>
                <a:spcPts val="200"/>
              </a:spcAft>
              <a:buNone/>
              <a:defRPr/>
            </a:pPr>
            <a:endParaRPr lang="en-GB" sz="18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rtl="1">
              <a:spcAft>
                <a:spcPts val="200"/>
              </a:spcAft>
              <a:buNone/>
              <a:defRPr/>
            </a:pPr>
            <a:r>
              <a:rPr lang="en-GB" sz="18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primary  </a:t>
            </a:r>
            <a:r>
              <a:rPr lang="en-GB" sz="1800" b="1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(1°) </a:t>
            </a:r>
            <a:r>
              <a:rPr lang="en-GB" sz="18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amines                       secondary  </a:t>
            </a:r>
            <a:r>
              <a:rPr lang="en-GB" sz="1800" b="1" dirty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(2°) amines 	</a:t>
            </a:r>
            <a:r>
              <a:rPr lang="en-GB" sz="18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	</a:t>
            </a:r>
          </a:p>
          <a:p>
            <a:pPr marL="0" indent="0" rtl="1">
              <a:spcAft>
                <a:spcPts val="200"/>
              </a:spcAft>
              <a:buNone/>
              <a:defRPr/>
            </a:pPr>
            <a:endParaRPr lang="en-GB" sz="1800" dirty="0" smtClean="0">
              <a:solidFill>
                <a:schemeClr val="accent4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rtl="1">
              <a:spcAft>
                <a:spcPts val="200"/>
              </a:spcAft>
              <a:buNone/>
              <a:defRPr/>
            </a:pPr>
            <a:endParaRPr lang="en-GB" sz="1800" dirty="0" smtClean="0">
              <a:solidFill>
                <a:schemeClr val="accent4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>
              <a:spcAft>
                <a:spcPts val="200"/>
              </a:spcAft>
              <a:buNone/>
              <a:defRPr/>
            </a:pPr>
            <a:r>
              <a:rPr lang="en-GB" sz="1800" b="1" dirty="0" smtClean="0">
                <a:solidFill>
                  <a:schemeClr val="accent4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tertiary  (3°)  amines	    quaternary (4°) ammonium salts</a:t>
            </a:r>
          </a:p>
          <a:p>
            <a:pPr marL="0" indent="0">
              <a:buNone/>
            </a:pPr>
            <a:endParaRPr lang="en-US" sz="1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1999615" y="3114673"/>
            <a:ext cx="781323" cy="1228727"/>
            <a:chOff x="1041" y="3254"/>
            <a:chExt cx="533" cy="774"/>
          </a:xfrm>
        </p:grpSpPr>
        <p:sp>
          <p:nvSpPr>
            <p:cNvPr id="31" name="Text Box 9"/>
            <p:cNvSpPr txBox="1">
              <a:spLocks noChangeArrowheads="1"/>
            </p:cNvSpPr>
            <p:nvPr/>
          </p:nvSpPr>
          <p:spPr bwMode="auto">
            <a:xfrm>
              <a:off x="1041" y="3500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 dirty="0">
                  <a:solidFill>
                    <a:srgbClr val="CC3300"/>
                  </a:solidFill>
                </a:rPr>
                <a:t>R</a:t>
              </a:r>
              <a:r>
                <a:rPr lang="en-US" altLang="en-US" sz="1600" b="1" dirty="0"/>
                <a:t>     N</a:t>
              </a:r>
              <a:r>
                <a:rPr lang="en-US" altLang="en-US" sz="2000" b="1" dirty="0"/>
                <a:t>:</a:t>
              </a:r>
              <a:endParaRPr lang="en-US" altLang="en-US" sz="1600" dirty="0">
                <a:latin typeface="Times New Roman" pitchFamily="18" charset="0"/>
              </a:endParaRPr>
            </a:p>
          </p:txBody>
        </p:sp>
        <p:sp>
          <p:nvSpPr>
            <p:cNvPr id="32" name="Line 12"/>
            <p:cNvSpPr>
              <a:spLocks noChangeShapeType="1"/>
            </p:cNvSpPr>
            <p:nvPr/>
          </p:nvSpPr>
          <p:spPr bwMode="auto">
            <a:xfrm>
              <a:off x="1212" y="3636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V="1">
              <a:off x="1403" y="3714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34" name="Text Box 18"/>
            <p:cNvSpPr txBox="1">
              <a:spLocks noChangeArrowheads="1"/>
            </p:cNvSpPr>
            <p:nvPr/>
          </p:nvSpPr>
          <p:spPr bwMode="auto">
            <a:xfrm>
              <a:off x="1310" y="3816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/>
                <a:t>H</a:t>
              </a:r>
              <a:endParaRPr lang="en-US" altLang="en-US" sz="1600">
                <a:latin typeface="Times New Roman" pitchFamily="18" charset="0"/>
              </a:endParaRPr>
            </a:p>
          </p:txBody>
        </p:sp>
        <p:sp>
          <p:nvSpPr>
            <p:cNvPr id="35" name="Line 19"/>
            <p:cNvSpPr>
              <a:spLocks noChangeShapeType="1"/>
            </p:cNvSpPr>
            <p:nvPr/>
          </p:nvSpPr>
          <p:spPr bwMode="auto">
            <a:xfrm flipV="1">
              <a:off x="1403" y="3447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36" name="Text Box 20"/>
            <p:cNvSpPr txBox="1">
              <a:spLocks noChangeArrowheads="1"/>
            </p:cNvSpPr>
            <p:nvPr/>
          </p:nvSpPr>
          <p:spPr bwMode="auto">
            <a:xfrm>
              <a:off x="1310" y="3254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/>
                <a:t>H</a:t>
              </a:r>
              <a:endParaRPr lang="en-US" altLang="en-US" sz="1600">
                <a:latin typeface="Times New Roman" pitchFamily="18" charset="0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5280026" y="3038473"/>
            <a:ext cx="846138" cy="1228727"/>
            <a:chOff x="1041" y="3254"/>
            <a:chExt cx="533" cy="774"/>
          </a:xfrm>
        </p:grpSpPr>
        <p:sp>
          <p:nvSpPr>
            <p:cNvPr id="25" name="Text Box 28"/>
            <p:cNvSpPr txBox="1">
              <a:spLocks noChangeArrowheads="1"/>
            </p:cNvSpPr>
            <p:nvPr/>
          </p:nvSpPr>
          <p:spPr bwMode="auto">
            <a:xfrm>
              <a:off x="1041" y="3500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 dirty="0">
                  <a:solidFill>
                    <a:srgbClr val="CC3300"/>
                  </a:solidFill>
                </a:rPr>
                <a:t>R</a:t>
              </a:r>
              <a:r>
                <a:rPr lang="en-US" altLang="en-US" sz="1600" b="1" dirty="0"/>
                <a:t>     N</a:t>
              </a:r>
              <a:r>
                <a:rPr lang="en-US" altLang="en-US" sz="2000" b="1" dirty="0"/>
                <a:t>:</a:t>
              </a:r>
              <a:endParaRPr lang="en-US" altLang="en-US" sz="1600" dirty="0">
                <a:latin typeface="Times New Roman" pitchFamily="18" charset="0"/>
              </a:endParaRPr>
            </a:p>
          </p:txBody>
        </p:sp>
        <p:sp>
          <p:nvSpPr>
            <p:cNvPr id="26" name="Line 29"/>
            <p:cNvSpPr>
              <a:spLocks noChangeShapeType="1"/>
            </p:cNvSpPr>
            <p:nvPr/>
          </p:nvSpPr>
          <p:spPr bwMode="auto">
            <a:xfrm>
              <a:off x="1212" y="3636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27" name="Line 30"/>
            <p:cNvSpPr>
              <a:spLocks noChangeShapeType="1"/>
            </p:cNvSpPr>
            <p:nvPr/>
          </p:nvSpPr>
          <p:spPr bwMode="auto">
            <a:xfrm flipV="1">
              <a:off x="1403" y="3714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28" name="Text Box 31"/>
            <p:cNvSpPr txBox="1">
              <a:spLocks noChangeArrowheads="1"/>
            </p:cNvSpPr>
            <p:nvPr/>
          </p:nvSpPr>
          <p:spPr bwMode="auto">
            <a:xfrm>
              <a:off x="1310" y="3816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</a:rPr>
                <a:t>R</a:t>
              </a:r>
              <a:endParaRPr lang="en-US" altLang="en-US" sz="1600">
                <a:latin typeface="Times New Roman" pitchFamily="18" charset="0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V="1">
              <a:off x="1403" y="3447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10" y="3254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/>
                <a:t>H</a:t>
              </a:r>
              <a:endParaRPr lang="en-US" altLang="en-US" sz="1600">
                <a:latin typeface="Times New Roman" pitchFamily="18" charset="0"/>
              </a:endParaRPr>
            </a:p>
          </p:txBody>
        </p: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2270559" y="4476174"/>
            <a:ext cx="846138" cy="1228727"/>
            <a:chOff x="1041" y="3254"/>
            <a:chExt cx="533" cy="774"/>
          </a:xfrm>
        </p:grpSpPr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>
              <a:off x="1041" y="3500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 dirty="0">
                  <a:solidFill>
                    <a:srgbClr val="CC3300"/>
                  </a:solidFill>
                </a:rPr>
                <a:t>R</a:t>
              </a:r>
              <a:r>
                <a:rPr lang="en-US" altLang="en-US" sz="1600" b="1" dirty="0"/>
                <a:t>     N</a:t>
              </a:r>
              <a:r>
                <a:rPr lang="en-US" altLang="en-US" sz="2000" b="1" dirty="0"/>
                <a:t>:</a:t>
              </a:r>
              <a:endParaRPr lang="en-US" altLang="en-US" sz="1600" dirty="0">
                <a:latin typeface="Times New Roman" pitchFamily="18" charset="0"/>
              </a:endParaRPr>
            </a:p>
          </p:txBody>
        </p:sp>
        <p:sp>
          <p:nvSpPr>
            <p:cNvPr id="20" name="Line 36"/>
            <p:cNvSpPr>
              <a:spLocks noChangeShapeType="1"/>
            </p:cNvSpPr>
            <p:nvPr/>
          </p:nvSpPr>
          <p:spPr bwMode="auto">
            <a:xfrm>
              <a:off x="1212" y="3636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 flipV="1">
              <a:off x="1403" y="3714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22" name="Text Box 38"/>
            <p:cNvSpPr txBox="1">
              <a:spLocks noChangeArrowheads="1"/>
            </p:cNvSpPr>
            <p:nvPr/>
          </p:nvSpPr>
          <p:spPr bwMode="auto">
            <a:xfrm>
              <a:off x="1310" y="3816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</a:rPr>
                <a:t>R</a:t>
              </a:r>
              <a:endParaRPr lang="en-US" altLang="en-US" sz="1600">
                <a:latin typeface="Times New Roman" pitchFamily="18" charset="0"/>
              </a:endParaRPr>
            </a:p>
          </p:txBody>
        </p:sp>
        <p:sp>
          <p:nvSpPr>
            <p:cNvPr id="23" name="Line 39"/>
            <p:cNvSpPr>
              <a:spLocks noChangeShapeType="1"/>
            </p:cNvSpPr>
            <p:nvPr/>
          </p:nvSpPr>
          <p:spPr bwMode="auto">
            <a:xfrm flipV="1">
              <a:off x="1403" y="3447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endParaRPr lang="en-US"/>
            </a:p>
          </p:txBody>
        </p:sp>
        <p:sp>
          <p:nvSpPr>
            <p:cNvPr id="24" name="Text Box 40"/>
            <p:cNvSpPr txBox="1">
              <a:spLocks noChangeArrowheads="1"/>
            </p:cNvSpPr>
            <p:nvPr/>
          </p:nvSpPr>
          <p:spPr bwMode="auto">
            <a:xfrm>
              <a:off x="1310" y="3254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</a:rPr>
                <a:t>R</a:t>
              </a:r>
              <a:endParaRPr lang="en-US" altLang="en-US" sz="1600">
                <a:latin typeface="Times New Roman" pitchFamily="18" charset="0"/>
              </a:endParaRPr>
            </a:p>
          </p:txBody>
        </p:sp>
      </p:grp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5280026" y="4438850"/>
            <a:ext cx="1187450" cy="1171576"/>
            <a:chOff x="1482" y="3421"/>
            <a:chExt cx="748" cy="738"/>
          </a:xfrm>
        </p:grpSpPr>
        <p:sp>
          <p:nvSpPr>
            <p:cNvPr id="10" name="Text Box 45"/>
            <p:cNvSpPr txBox="1">
              <a:spLocks noChangeArrowheads="1"/>
            </p:cNvSpPr>
            <p:nvPr/>
          </p:nvSpPr>
          <p:spPr bwMode="auto">
            <a:xfrm>
              <a:off x="1745" y="3947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defPPr>
                <a:defRPr lang="ar-SA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rtl="1"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</a:rPr>
                <a:t>R</a:t>
              </a:r>
              <a:endParaRPr lang="en-US" altLang="en-US" sz="1600">
                <a:latin typeface="Times New Roman" pitchFamily="18" charset="0"/>
              </a:endParaRP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1482" y="3421"/>
              <a:ext cx="748" cy="567"/>
              <a:chOff x="1482" y="3421"/>
              <a:chExt cx="748" cy="567"/>
            </a:xfrm>
          </p:grpSpPr>
          <p:sp>
            <p:nvSpPr>
              <p:cNvPr id="12" name="Text Box 23"/>
              <p:cNvSpPr txBox="1">
                <a:spLocks noChangeArrowheads="1"/>
              </p:cNvSpPr>
              <p:nvPr/>
            </p:nvSpPr>
            <p:spPr bwMode="auto">
              <a:xfrm>
                <a:off x="1838" y="3588"/>
                <a:ext cx="209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rtl="1" eaLnBrk="1" hangingPunct="1">
                  <a:spcBef>
                    <a:spcPct val="50000"/>
                  </a:spcBef>
                </a:pPr>
                <a:r>
                  <a:rPr lang="en-US" altLang="en-US" sz="2000" b="1">
                    <a:solidFill>
                      <a:srgbClr val="000066"/>
                    </a:solidFill>
                  </a:rPr>
                  <a:t>+</a:t>
                </a:r>
                <a:endParaRPr lang="en-US" altLang="en-US" sz="1600">
                  <a:latin typeface="Times New Roman" pitchFamily="18" charset="0"/>
                </a:endParaRPr>
              </a:p>
            </p:txBody>
          </p:sp>
          <p:sp>
            <p:nvSpPr>
              <p:cNvPr id="13" name="Text Box 42"/>
              <p:cNvSpPr txBox="1">
                <a:spLocks noChangeArrowheads="1"/>
              </p:cNvSpPr>
              <p:nvPr/>
            </p:nvSpPr>
            <p:spPr bwMode="auto">
              <a:xfrm>
                <a:off x="1482" y="3667"/>
                <a:ext cx="74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rtl="1" eaLnBrk="1" hangingPunct="1">
                  <a:spcBef>
                    <a:spcPct val="50000"/>
                  </a:spcBef>
                </a:pPr>
                <a:r>
                  <a:rPr lang="en-US" altLang="en-US" sz="1600" b="1" dirty="0">
                    <a:solidFill>
                      <a:srgbClr val="CC3300"/>
                    </a:solidFill>
                  </a:rPr>
                  <a:t>R</a:t>
                </a:r>
                <a:r>
                  <a:rPr lang="en-US" altLang="en-US" sz="1600" b="1" dirty="0"/>
                  <a:t>     N</a:t>
                </a:r>
                <a:r>
                  <a:rPr lang="en-US" altLang="en-US" sz="2000" b="1" dirty="0"/>
                  <a:t>    </a:t>
                </a:r>
                <a:r>
                  <a:rPr lang="en-US" altLang="en-US" sz="1600" b="1" dirty="0">
                    <a:solidFill>
                      <a:srgbClr val="CC3300"/>
                    </a:solidFill>
                  </a:rPr>
                  <a:t>R</a:t>
                </a:r>
                <a:endParaRPr lang="en-US" altLang="en-US" sz="1600" dirty="0">
                  <a:latin typeface="Times New Roman" pitchFamily="18" charset="0"/>
                </a:endParaRPr>
              </a:p>
            </p:txBody>
          </p:sp>
          <p:sp>
            <p:nvSpPr>
              <p:cNvPr id="14" name="Line 43"/>
              <p:cNvSpPr>
                <a:spLocks noChangeShapeType="1"/>
              </p:cNvSpPr>
              <p:nvPr/>
            </p:nvSpPr>
            <p:spPr bwMode="auto">
              <a:xfrm>
                <a:off x="1653" y="3803"/>
                <a:ext cx="13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5" name="Line 44"/>
              <p:cNvSpPr>
                <a:spLocks noChangeShapeType="1"/>
              </p:cNvSpPr>
              <p:nvPr/>
            </p:nvSpPr>
            <p:spPr bwMode="auto">
              <a:xfrm flipV="1">
                <a:off x="1844" y="3881"/>
                <a:ext cx="0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6" name="Line 46"/>
              <p:cNvSpPr>
                <a:spLocks noChangeShapeType="1"/>
              </p:cNvSpPr>
              <p:nvPr/>
            </p:nvSpPr>
            <p:spPr bwMode="auto">
              <a:xfrm flipV="1">
                <a:off x="1844" y="3614"/>
                <a:ext cx="0" cy="10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7" name="Text Box 47"/>
              <p:cNvSpPr txBox="1">
                <a:spLocks noChangeArrowheads="1"/>
              </p:cNvSpPr>
              <p:nvPr/>
            </p:nvSpPr>
            <p:spPr bwMode="auto">
              <a:xfrm>
                <a:off x="1751" y="3421"/>
                <a:ext cx="208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pPr rtl="1" eaLnBrk="1" hangingPunct="1">
                  <a:spcBef>
                    <a:spcPct val="50000"/>
                  </a:spcBef>
                </a:pPr>
                <a:r>
                  <a:rPr lang="en-US" altLang="en-US" sz="1600" b="1">
                    <a:solidFill>
                      <a:srgbClr val="CC3300"/>
                    </a:solidFill>
                  </a:rPr>
                  <a:t>R</a:t>
                </a:r>
                <a:endParaRPr lang="en-US" altLang="en-US" sz="1600">
                  <a:latin typeface="Times New Roman" pitchFamily="18" charset="0"/>
                </a:endParaRPr>
              </a:p>
            </p:txBody>
          </p:sp>
          <p:sp>
            <p:nvSpPr>
              <p:cNvPr id="18" name="Line 48"/>
              <p:cNvSpPr>
                <a:spLocks noChangeShapeType="1"/>
              </p:cNvSpPr>
              <p:nvPr/>
            </p:nvSpPr>
            <p:spPr bwMode="auto">
              <a:xfrm>
                <a:off x="1922" y="3803"/>
                <a:ext cx="13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>
                <a:defPPr>
                  <a:defRPr lang="ar-SA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US"/>
              </a:p>
            </p:txBody>
          </p:sp>
        </p:grpSp>
      </p:grpSp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9928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782618"/>
          </a:xfrm>
        </p:spPr>
        <p:txBody>
          <a:bodyPr>
            <a:normAutofit/>
          </a:bodyPr>
          <a:lstStyle/>
          <a:p>
            <a:r>
              <a:rPr lang="ar-SA" altLang="en-US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Common Nomenclature  Of </a:t>
            </a:r>
            <a:r>
              <a:rPr lang="ar-SA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Amines</a:t>
            </a:r>
            <a:endParaRPr lang="en-US" sz="36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447800"/>
            <a:ext cx="6196405" cy="4419600"/>
          </a:xfrm>
        </p:spPr>
        <p:txBody>
          <a:bodyPr>
            <a:normAutofit fontScale="77500" lnSpcReduction="20000"/>
          </a:bodyPr>
          <a:lstStyle/>
          <a:p>
            <a:r>
              <a:rPr lang="en-GB" sz="2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The common names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of amines 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by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listing the </a:t>
            </a:r>
            <a:r>
              <a:rPr lang="en-GB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names of </a:t>
            </a:r>
            <a:r>
              <a:rPr lang="en-GB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the </a:t>
            </a:r>
            <a:r>
              <a:rPr lang="en-GB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groups surrounding </a:t>
            </a:r>
            <a:r>
              <a:rPr lang="en-GB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the nitrogen (in alphabetical order)  </a:t>
            </a:r>
            <a:r>
              <a:rPr lang="en-GB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and adding the suffix </a:t>
            </a:r>
            <a:r>
              <a:rPr lang="en-GB" sz="280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amine.</a:t>
            </a:r>
            <a:r>
              <a:rPr lang="en-GB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 </a:t>
            </a:r>
            <a:endParaRPr lang="en-GB" sz="28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anose="02020603050405020304" pitchFamily="18" charset="-78"/>
              <a:ea typeface="ＭＳ Ｐゴシック" pitchFamily="-84" charset="-128"/>
              <a:cs typeface="Andalus" panose="02020603050405020304" pitchFamily="18" charset="-78"/>
            </a:endParaRPr>
          </a:p>
          <a:p>
            <a:r>
              <a:rPr lang="en-US" altLang="en-US" sz="28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IUPAC </a:t>
            </a:r>
            <a:r>
              <a:rPr lang="ar-SA" altLang="en-US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Names Of Primary Amines</a:t>
            </a:r>
            <a:r>
              <a:rPr lang="en-US" altLang="en-US" sz="28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: </a:t>
            </a:r>
            <a:endParaRPr lang="en-GB" altLang="en-US" sz="2800" dirty="0" smtClean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just">
              <a:buClr>
                <a:srgbClr val="0BD0D9"/>
              </a:buClr>
              <a:buSzPct val="95000"/>
              <a:buNone/>
            </a:pP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If  the  compound  does not  contain a  functional group  except  amino group, then  the  compound  is named by finding the longest </a:t>
            </a:r>
            <a:r>
              <a:rPr lang="en-GB" altLang="en-US" sz="2800" b="1" dirty="0" err="1" smtClean="0">
                <a:latin typeface="Andalus" pitchFamily="18" charset="-78"/>
                <a:cs typeface="Andalus" pitchFamily="18" charset="-78"/>
              </a:rPr>
              <a:t>alkane</a:t>
            </a: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 chain containing</a:t>
            </a:r>
            <a:r>
              <a:rPr lang="ar-SA" altLang="en-US" sz="2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the amino group and </a:t>
            </a:r>
            <a:r>
              <a:rPr lang="en-GB" altLang="en-US" sz="28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replacing the e </a:t>
            </a: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in the IUPAC name </a:t>
            </a:r>
            <a:r>
              <a:rPr lang="en-GB" altLang="en-US" sz="28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by </a:t>
            </a: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GB" altLang="en-US" sz="28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suffix amine</a:t>
            </a:r>
          </a:p>
          <a:p>
            <a:pPr algn="just">
              <a:buClr>
                <a:srgbClr val="0BD0D9"/>
              </a:buClr>
              <a:buSzPct val="95000"/>
              <a:buNone/>
            </a:pPr>
            <a:r>
              <a:rPr lang="en-GB" altLang="en-US" sz="2800" b="1" dirty="0" smtClean="0">
                <a:latin typeface="Andalus" pitchFamily="18" charset="-78"/>
                <a:cs typeface="Andalus" pitchFamily="18" charset="-78"/>
              </a:rPr>
              <a:t> However   if   the  compound  contain  other  functional   groups   then   the   order    of precedence determines which group are named with prefix or suffix. </a:t>
            </a:r>
            <a:r>
              <a:rPr lang="en-GB" altLang="en-US" sz="2800" b="1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(see the precedence table on slide 7)</a:t>
            </a:r>
          </a:p>
          <a:p>
            <a:endParaRPr lang="en-US" alt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765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914400"/>
            <a:ext cx="69342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r>
              <a:rPr lang="ar-SA" altLang="en-US" sz="2200" dirty="0" smtClean="0">
                <a:latin typeface="Andalus" pitchFamily="18" charset="-78"/>
                <a:cs typeface="Andalus" pitchFamily="18" charset="-78"/>
              </a:rPr>
              <a:t>The highest precedence group takes the appropriate suffix with all other groups taking the prefix (es), however = or </a:t>
            </a:r>
            <a:r>
              <a:rPr lang="el-GR" altLang="en-US" sz="2200" dirty="0" smtClean="0">
                <a:latin typeface="Times New Roman" panose="02020603050405020304" pitchFamily="18" charset="0"/>
                <a:cs typeface="Andalus" pitchFamily="18" charset="-78"/>
              </a:rPr>
              <a:t>Ξ</a:t>
            </a:r>
            <a:r>
              <a:rPr lang="ar-SA" altLang="en-US" sz="2200" dirty="0" smtClean="0">
                <a:latin typeface="Andalus" pitchFamily="18" charset="-78"/>
                <a:cs typeface="Andalus" pitchFamily="18" charset="-78"/>
              </a:rPr>
              <a:t> bonds only take suffix form (ene, yne respectively.</a:t>
            </a:r>
          </a:p>
          <a:p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In </a:t>
            </a:r>
            <a:r>
              <a:rPr lang="en-US" altLang="en-US" sz="2200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secondary</a:t>
            </a:r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 and </a:t>
            </a:r>
            <a:r>
              <a:rPr lang="en-US" altLang="en-US" sz="2200" dirty="0" smtClean="0">
                <a:solidFill>
                  <a:srgbClr val="FF0066"/>
                </a:solidFill>
                <a:latin typeface="Andalus" pitchFamily="18" charset="-78"/>
                <a:cs typeface="Andalus" pitchFamily="18" charset="-78"/>
              </a:rPr>
              <a:t>tertiary</a:t>
            </a:r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 amines:  use the </a:t>
            </a:r>
            <a:r>
              <a:rPr lang="en-US" altLang="en-US" sz="2200" b="1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italic capital letter “N ” </a:t>
            </a:r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to show the location of an alkyl group that is attached to the nitrogen atom (The smaller alkyl groups on the amine nitrogen are designated as </a:t>
            </a:r>
            <a:r>
              <a:rPr lang="en-US" altLang="en-US" sz="2200" dirty="0" err="1" smtClean="0">
                <a:latin typeface="Andalus" pitchFamily="18" charset="-78"/>
                <a:cs typeface="Andalus" pitchFamily="18" charset="-78"/>
              </a:rPr>
              <a:t>substituents</a:t>
            </a:r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 and given the locate N).</a:t>
            </a:r>
          </a:p>
          <a:p>
            <a:endParaRPr lang="en-US" sz="22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33795" name="Object 3"/>
          <p:cNvGraphicFramePr>
            <a:graphicFrameLocks noChangeAspect="1"/>
          </p:cNvGraphicFramePr>
          <p:nvPr/>
        </p:nvGraphicFramePr>
        <p:xfrm>
          <a:off x="762000" y="3886200"/>
          <a:ext cx="7696200" cy="1054100"/>
        </p:xfrm>
        <a:graphic>
          <a:graphicData uri="http://schemas.openxmlformats.org/presentationml/2006/ole">
            <p:oleObj spid="_x0000_s33796" name="ChemSketch" r:id="rId3" imgW="5882640" imgH="896112" progId="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762000" y="50292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Methyl amine   Benzyl methyl amine   </a:t>
            </a:r>
            <a:r>
              <a:rPr lang="en-US" alt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Trimethyl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amine         </a:t>
            </a:r>
            <a:r>
              <a:rPr lang="en-US" altLang="en-US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Tetramethyl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						              ammonium bromide</a:t>
            </a:r>
          </a:p>
        </p:txBody>
      </p:sp>
      <p:sp>
        <p:nvSpPr>
          <p:cNvPr id="7" name="Rectangle 6"/>
          <p:cNvSpPr/>
          <p:nvPr/>
        </p:nvSpPr>
        <p:spPr>
          <a:xfrm>
            <a:off x="3962400" y="5791200"/>
            <a:ext cx="2839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N,N-</a:t>
            </a:r>
            <a:r>
              <a:rPr lang="en-US" dirty="0" err="1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Dimethylmethanamine</a:t>
            </a:r>
            <a:endParaRPr lang="en-US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52600" y="5334000"/>
            <a:ext cx="3191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N</a:t>
            </a:r>
            <a:r>
              <a:rPr lang="en-US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-Methyl phenyl </a:t>
            </a:r>
            <a:r>
              <a:rPr lang="en-US" dirty="0" err="1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methanamine</a:t>
            </a:r>
            <a:endParaRPr lang="en-US" dirty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56310580"/>
              </p:ext>
            </p:extLst>
          </p:nvPr>
        </p:nvGraphicFramePr>
        <p:xfrm>
          <a:off x="762000" y="2457833"/>
          <a:ext cx="7620000" cy="1123567"/>
        </p:xfrm>
        <a:graphic>
          <a:graphicData uri="http://schemas.openxmlformats.org/presentationml/2006/ole">
            <p:oleObj spid="_x0000_s1156" name="ChemSketch" r:id="rId3" imgW="5413248" imgH="798576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96619880"/>
              </p:ext>
            </p:extLst>
          </p:nvPr>
        </p:nvGraphicFramePr>
        <p:xfrm>
          <a:off x="914400" y="3947142"/>
          <a:ext cx="7239000" cy="1767858"/>
        </p:xfrm>
        <a:graphic>
          <a:graphicData uri="http://schemas.openxmlformats.org/presentationml/2006/ole">
            <p:oleObj spid="_x0000_s1157" name="ChemSketch" r:id="rId4" imgW="5501640" imgH="1289304" progId="">
              <p:embed/>
            </p:oleObj>
          </a:graphicData>
        </a:graphic>
      </p:graphicFrame>
      <p:sp>
        <p:nvSpPr>
          <p:cNvPr id="8" name="Content Placeholder 2"/>
          <p:cNvSpPr>
            <a:spLocks noGrp="1"/>
          </p:cNvSpPr>
          <p:nvPr/>
        </p:nvSpPr>
        <p:spPr bwMode="auto">
          <a:xfrm>
            <a:off x="838200" y="2209800"/>
            <a:ext cx="77724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r" rtl="1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r" rtl="1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itchFamily="2" charset="2"/>
              <a:buChar char="l"/>
              <a:defRPr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None/>
            </a:pPr>
            <a:r>
              <a:rPr lang="en-US" altLang="en-US" sz="1600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5-Methyl-3-hexanamine</a:t>
            </a:r>
            <a:r>
              <a:rPr lang="en-US" altLang="en-US" sz="1600" dirty="0" smtClean="0">
                <a:solidFill>
                  <a:srgbClr val="FF0066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5-Aminoheptanoic acid                 3-Amino-2-butanol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solidFill>
                <a:srgbClr val="FF0066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None/>
            </a:pPr>
            <a:r>
              <a:rPr lang="en-US" altLang="en-US" sz="1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Aniline     o-</a:t>
            </a:r>
            <a:r>
              <a:rPr lang="en-US" altLang="en-US" sz="16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Nitroaniline</a:t>
            </a:r>
            <a:r>
              <a:rPr lang="en-US" altLang="en-US" sz="1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p-Toluidine       p-aminophenol     </a:t>
            </a:r>
            <a:r>
              <a:rPr lang="en-US" altLang="en-US" sz="1600" dirty="0">
                <a:latin typeface="Andalus" panose="02020603050405020304" pitchFamily="18" charset="-78"/>
                <a:cs typeface="Andalus" panose="02020603050405020304" pitchFamily="18" charset="-78"/>
              </a:rPr>
              <a:t>p-nitro-</a:t>
            </a:r>
            <a:r>
              <a:rPr lang="en-US" altLang="en-US" sz="1600" i="1" dirty="0">
                <a:latin typeface="Andalus" panose="02020603050405020304" pitchFamily="18" charset="-78"/>
                <a:cs typeface="Andalus" panose="02020603050405020304" pitchFamily="18" charset="-78"/>
              </a:rPr>
              <a:t>N-</a:t>
            </a:r>
            <a:r>
              <a:rPr lang="en-US" altLang="en-US" sz="1600" dirty="0" err="1">
                <a:latin typeface="Andalus" panose="02020603050405020304" pitchFamily="18" charset="-78"/>
                <a:cs typeface="Andalus" panose="02020603050405020304" pitchFamily="18" charset="-78"/>
              </a:rPr>
              <a:t>ethylaniline</a:t>
            </a:r>
            <a:endParaRPr lang="en-US" altLang="en-US" sz="16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en-US" sz="1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                      </a:t>
            </a: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endParaRPr lang="en-US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 eaLnBrk="1" hangingPunct="1">
              <a:buFont typeface="Wingdings" pitchFamily="2" charset="2"/>
              <a:buNone/>
            </a:pPr>
            <a:r>
              <a:rPr lang="en-US" altLang="en-US" sz="16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</a:t>
            </a:r>
            <a:endParaRPr lang="ar-SA" altLang="en-US" sz="16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154" name="Object 130"/>
          <p:cNvGraphicFramePr>
            <a:graphicFrameLocks noChangeAspect="1"/>
          </p:cNvGraphicFramePr>
          <p:nvPr/>
        </p:nvGraphicFramePr>
        <p:xfrm>
          <a:off x="2438400" y="1066800"/>
          <a:ext cx="2564363" cy="1219200"/>
        </p:xfrm>
        <a:graphic>
          <a:graphicData uri="http://schemas.openxmlformats.org/presentationml/2006/ole">
            <p:oleObj spid="_x0000_s1158" name="CS ChemDraw Drawing" r:id="rId6" imgW="1712976" imgH="813816" progId="ChemDraw.Document.6.0">
              <p:embed/>
            </p:oleObj>
          </a:graphicData>
        </a:graphic>
      </p:graphicFrame>
      <p:graphicFrame>
        <p:nvGraphicFramePr>
          <p:cNvPr id="1155" name="Object 131"/>
          <p:cNvGraphicFramePr>
            <a:graphicFrameLocks noChangeAspect="1"/>
          </p:cNvGraphicFramePr>
          <p:nvPr/>
        </p:nvGraphicFramePr>
        <p:xfrm>
          <a:off x="6019800" y="1219200"/>
          <a:ext cx="2122985" cy="990600"/>
        </p:xfrm>
        <a:graphic>
          <a:graphicData uri="http://schemas.openxmlformats.org/presentationml/2006/ole">
            <p:oleObj spid="_x0000_s1159" name="CS ChemDraw Drawing" r:id="rId7" imgW="1783080" imgH="833628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805313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228600"/>
            <a:ext cx="6965245" cy="120248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Precedence Order of Functional Groups</a:t>
            </a:r>
            <a:endParaRPr lang="en-US" sz="28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4" name="Group 125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2248393185"/>
              </p:ext>
            </p:extLst>
          </p:nvPr>
        </p:nvGraphicFramePr>
        <p:xfrm>
          <a:off x="838200" y="1219200"/>
          <a:ext cx="7543800" cy="4991761"/>
        </p:xfrm>
        <a:graphic>
          <a:graphicData uri="http://schemas.openxmlformats.org/drawingml/2006/table">
            <a:tbl>
              <a:tblPr/>
              <a:tblGrid>
                <a:gridCol w="3581400"/>
                <a:gridCol w="1371600"/>
                <a:gridCol w="950844"/>
                <a:gridCol w="1639956"/>
              </a:tblGrid>
              <a:tr h="35256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Class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Functional group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Prefix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suffix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983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Carboxylic acids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Cyclic alkanes or alkenes with COOH group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COOH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oic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acid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carboxylic acid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63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Aldehydes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Cyclic alkanes or alkenes with CHO group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-CHO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Formyl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Carbaldehyde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ketone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O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oxo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one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Alcohols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-OH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hydroxy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ol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1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Amines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-NH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</a:t>
                      </a:r>
                      <a:endParaRPr kumimoji="0" lang="en-GB" sz="16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amino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amine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42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Aromatic ring with R,C=C, C=C, OR, X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Aromatic ring with OH, NH</a:t>
                      </a:r>
                      <a:r>
                        <a:rPr kumimoji="0" lang="en-GB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, CHO, CO,COOH, COOR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C</a:t>
                      </a:r>
                      <a:r>
                        <a:rPr kumimoji="0" lang="en-GB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6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H</a:t>
                      </a:r>
                      <a:r>
                        <a:rPr kumimoji="0" lang="en-GB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5</a:t>
                      </a: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-CH</a:t>
                      </a:r>
                      <a:r>
                        <a:rPr kumimoji="0" lang="en-GB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Phenyl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Benzyl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Benzene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0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Ethers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-OR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alkoxy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66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Alkenes and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aAlkynes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Comic Sans MS" pitchFamily="66" charset="0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= &amp; </a:t>
                      </a:r>
                      <a:r>
                        <a:rPr kumimoji="0" lang="el-GR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Comic Sans MS" pitchFamily="66" charset="0"/>
                          <a:cs typeface="Andalus" panose="02020603050405020304" pitchFamily="18" charset="-78"/>
                        </a:rPr>
                        <a:t>Ξ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bonds</a:t>
                      </a:r>
                      <a:endParaRPr kumimoji="0" lang="el-GR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Comic Sans MS" pitchFamily="66" charset="0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-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ene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 &amp;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ndalus" panose="02020603050405020304" pitchFamily="18" charset="-78"/>
                          <a:cs typeface="Andalus" panose="02020603050405020304" pitchFamily="18" charset="-78"/>
                        </a:rPr>
                        <a:t>yne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ndalus" panose="02020603050405020304" pitchFamily="18" charset="-78"/>
                        <a:cs typeface="Andalus" panose="02020603050405020304" pitchFamily="18" charset="-78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Hexagon 2"/>
          <p:cNvSpPr/>
          <p:nvPr/>
        </p:nvSpPr>
        <p:spPr>
          <a:xfrm>
            <a:off x="4754049" y="4820627"/>
            <a:ext cx="427551" cy="381000"/>
          </a:xfrm>
          <a:prstGeom prst="hexagon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663300"/>
              </a:solidFill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4853524" y="4876800"/>
            <a:ext cx="228600" cy="266700"/>
          </a:xfrm>
          <a:prstGeom prst="flowChartConnector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4911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609600"/>
            <a:ext cx="6965245" cy="1202485"/>
          </a:xfrm>
        </p:spPr>
        <p:txBody>
          <a:bodyPr/>
          <a:lstStyle/>
          <a:p>
            <a:r>
              <a:rPr lang="en-US" altLang="en-US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Physical properties of Amines</a:t>
            </a:r>
            <a:endParaRPr lang="en-US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1600200"/>
            <a:ext cx="6467681" cy="37562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Polarity :</a:t>
            </a:r>
          </a:p>
          <a:p>
            <a:pPr algn="just"/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Because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they possess a polar N-H bond, because N is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more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electronegative than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 or C.</a:t>
            </a:r>
          </a:p>
          <a:p>
            <a:pPr marL="0" indent="0" algn="just">
              <a:buNone/>
            </a:pPr>
            <a:r>
              <a:rPr lang="en-GB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Solubility </a:t>
            </a:r>
            <a:r>
              <a:rPr lang="en-GB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:</a:t>
            </a:r>
          </a:p>
          <a:p>
            <a:pPr algn="just"/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All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amines are capable of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forming</a:t>
            </a:r>
          </a:p>
          <a:p>
            <a:pPr marL="0" indent="0" algn="just">
              <a:buNone/>
            </a:pP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hydrogen bonds with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water so they soluble in water. But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aromatic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amines are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insoluble 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in water</a:t>
            </a:r>
          </a:p>
        </p:txBody>
      </p:sp>
      <p:sp>
        <p:nvSpPr>
          <p:cNvPr id="5" name="AutoShape 4" descr="http://www.4college.co.uk/a/dp/amine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8" name="Picture 8" descr="pep5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0999" y="4800600"/>
            <a:ext cx="186890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47081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838200"/>
            <a:ext cx="6196405" cy="4580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u="sng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Boiling </a:t>
            </a:r>
            <a:r>
              <a:rPr lang="en-GB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point</a:t>
            </a: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Because they possess a polar N-H bond, primary and secondary amines 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are capable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of forming intermolecular hydrogen bonds among their molecules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; therefore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they have</a:t>
            </a:r>
            <a:r>
              <a:rPr lang="en-US" sz="2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: </a:t>
            </a:r>
            <a:endParaRPr lang="en-US" sz="2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anose="02020603050405020304" pitchFamily="18" charset="-78"/>
              <a:ea typeface="ＭＳ Ｐゴシック" pitchFamily="-84" charset="-128"/>
              <a:cs typeface="Andalus" panose="02020603050405020304" pitchFamily="18" charset="-78"/>
            </a:endParaRP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r>
              <a:rPr lang="en-US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higher 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boiling points than alkanes but lower than </a:t>
            </a:r>
            <a:r>
              <a:rPr lang="en-US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alcohols (</a:t>
            </a:r>
            <a:r>
              <a:rPr lang="en-US" sz="22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alcohols form stronger H-bonds than amines</a:t>
            </a:r>
            <a:r>
              <a:rPr lang="en-US" sz="2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anose="02020603050405020304" pitchFamily="18" charset="-78"/>
                <a:ea typeface="ＭＳ Ｐゴシック" pitchFamily="-84" charset="-128"/>
                <a:cs typeface="Andalus" panose="02020603050405020304" pitchFamily="18" charset="-78"/>
              </a:rPr>
              <a:t>). </a:t>
            </a:r>
            <a:r>
              <a:rPr lang="en-US" altLang="en-US" sz="2200" dirty="0">
                <a:latin typeface="Andalus" panose="02020603050405020304" pitchFamily="18" charset="-78"/>
                <a:cs typeface="Andalus" panose="02020603050405020304" pitchFamily="18" charset="-78"/>
              </a:rPr>
              <a:t>because N is less electronegative than O, so N-H bond is less polar than O-H bond</a:t>
            </a:r>
            <a:r>
              <a:rPr lang="en-US" altLang="en-US" sz="22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endParaRPr lang="en-US" sz="2200" dirty="0" smtClean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endParaRPr lang="en-US" sz="2200" dirty="0" smtClean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endParaRPr lang="en-US" sz="2200" dirty="0" smtClean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eaLnBrk="0" hangingPunct="0">
              <a:buClr>
                <a:srgbClr val="0BD0D9"/>
              </a:buClr>
              <a:buSzPct val="95000"/>
              <a:defRPr/>
            </a:pPr>
            <a:endParaRPr lang="en-US" sz="22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7938"/>
            <a:ext cx="609599" cy="609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30721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108 </a:t>
            </a:r>
            <a:r>
              <a:rPr lang="en-US" b="1" dirty="0" err="1" smtClean="0">
                <a:solidFill>
                  <a:schemeClr val="bg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Chem</a:t>
            </a:r>
            <a:endPara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0600" y="4267200"/>
            <a:ext cx="6781800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Courier New" pitchFamily="49" charset="0"/>
              <a:buChar char="o"/>
            </a:pPr>
            <a:endParaRPr lang="en-US" altLang="en-US" sz="2200" dirty="0" smtClean="0">
              <a:latin typeface="Andalus" pitchFamily="18" charset="-78"/>
              <a:cs typeface="Andalus" pitchFamily="18" charset="-78"/>
            </a:endParaRP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Courier New" pitchFamily="49" charset="0"/>
              <a:buChar char="o"/>
            </a:pPr>
            <a:r>
              <a:rPr lang="en-US" altLang="en-US" sz="2200" dirty="0" smtClean="0">
                <a:latin typeface="Andalus" pitchFamily="18" charset="-78"/>
                <a:cs typeface="Andalus" pitchFamily="18" charset="-78"/>
              </a:rPr>
              <a:t>Tertiary amines can not form H-bonds among their molecules and their molecules are more branched thus they have the lowest boiling points among amines.</a:t>
            </a:r>
            <a:endParaRPr lang="en-US" altLang="en-US" sz="22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7" name="Picture 9" descr="pep6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733800"/>
            <a:ext cx="1924050" cy="9373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79340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1021</TotalTime>
  <Words>811</Words>
  <Application>Microsoft Office PowerPoint</Application>
  <PresentationFormat>On-screen Show (4:3)</PresentationFormat>
  <Paragraphs>172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Pushpin</vt:lpstr>
      <vt:lpstr>ChemSketch</vt:lpstr>
      <vt:lpstr>CS ChemDraw Drawing</vt:lpstr>
      <vt:lpstr>Amines</vt:lpstr>
      <vt:lpstr>Learning Objectives</vt:lpstr>
      <vt:lpstr>Structure and classification of amines</vt:lpstr>
      <vt:lpstr>Common Nomenclature  Of Amines</vt:lpstr>
      <vt:lpstr>Slide 5</vt:lpstr>
      <vt:lpstr>Slide 6</vt:lpstr>
      <vt:lpstr>Precedence Order of Functional Groups</vt:lpstr>
      <vt:lpstr>Physical properties of Amines</vt:lpstr>
      <vt:lpstr>Slide 9</vt:lpstr>
      <vt:lpstr>Basicity of Amines</vt:lpstr>
      <vt:lpstr>Slide 11</vt:lpstr>
      <vt:lpstr>Preparation of amines</vt:lpstr>
      <vt:lpstr>Slide 13</vt:lpstr>
      <vt:lpstr>Slide 14</vt:lpstr>
      <vt:lpstr>Slide 15</vt:lpstr>
      <vt:lpstr>Slide 16</vt:lpstr>
      <vt:lpstr>Reactions Of Amines</vt:lpstr>
      <vt:lpstr>Slide 18</vt:lpstr>
      <vt:lpstr>Slide 19</vt:lpstr>
      <vt:lpstr>Thank you for attentions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Amines</dc:title>
  <dc:creator>HP</dc:creator>
  <cp:lastModifiedBy>shalaqeel</cp:lastModifiedBy>
  <cp:revision>55</cp:revision>
  <dcterms:created xsi:type="dcterms:W3CDTF">2014-11-21T19:26:42Z</dcterms:created>
  <dcterms:modified xsi:type="dcterms:W3CDTF">2016-12-21T06:23:30Z</dcterms:modified>
</cp:coreProperties>
</file>