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8" r:id="rId7"/>
    <p:sldId id="270" r:id="rId8"/>
    <p:sldId id="271" r:id="rId9"/>
    <p:sldId id="272" r:id="rId10"/>
    <p:sldId id="274" r:id="rId11"/>
    <p:sldId id="275" r:id="rId12"/>
    <p:sldId id="276" r:id="rId13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FF0000"/>
    <a:srgbClr val="FFFF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9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484DA11-4454-4862-A9D2-B38DDF5DC7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157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12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43BBD-C771-4DB6-965F-9DB01B5717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822571"/>
      </p:ext>
    </p:extLst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E57DE-B3D4-4CF1-AC5C-6CB2BAFF2D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178442"/>
      </p:ext>
    </p:extLst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57EE8-904F-42A0-9E48-6B668FE665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646418"/>
      </p:ext>
    </p:extLst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8B50D-E269-415B-9AAE-91E2F30795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13012"/>
      </p:ext>
    </p:extLst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0E986-8C81-4A4B-8A2D-99A3594BDE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86848"/>
      </p:ext>
    </p:extLst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C525D-CA0D-45A6-B52F-A49CB8A764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757428"/>
      </p:ext>
    </p:extLst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BB8AD-9127-41A4-9432-E2322C5CF2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05053"/>
      </p:ext>
    </p:extLst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16033-848E-4AD9-A5D6-E6728C49CF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849893"/>
      </p:ext>
    </p:extLst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8DAE7-1A12-4C00-AAF2-5ED7185D1D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554582"/>
      </p:ext>
    </p:extLst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1615D-3B02-4966-A01A-65D04522F5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839927"/>
      </p:ext>
    </p:extLst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D0517-0CA1-4889-9D93-77EE6DD8B1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45319"/>
      </p:ext>
    </p:extLst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7E2D70E-91F5-469E-A67E-F12096F694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wmf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7.xml"/><Relationship Id="rId7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8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21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8.png"/><Relationship Id="rId5" Type="http://schemas.openxmlformats.org/officeDocument/2006/relationships/tags" Target="../tags/tag23.xml"/><Relationship Id="rId10" Type="http://schemas.openxmlformats.org/officeDocument/2006/relationships/image" Target="../media/image17.png"/><Relationship Id="rId4" Type="http://schemas.openxmlformats.org/officeDocument/2006/relationships/tags" Target="../tags/tag22.xml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2.xml"/><Relationship Id="rId7" Type="http://schemas.openxmlformats.org/officeDocument/2006/relationships/image" Target="../media/image6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5843B03-FEF3-4E17-9FA4-544A5EA07EED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400" smtClean="0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268469" y="1066800"/>
            <a:ext cx="6808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How things get into and out of the cell</a:t>
            </a:r>
            <a:endParaRPr lang="en-US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514600" y="1600200"/>
            <a:ext cx="4267200" cy="476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Active Transport</a:t>
            </a:r>
            <a:r>
              <a:rPr lang="en-US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النقل النشط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8534400" cy="45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1" name="Rounded Rectangle 10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2" name="Picture 12" descr="Picture1.bmp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C:\Users\mmoustafa\Desktop\amada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1524000" y="4953000"/>
            <a:ext cx="5791200" cy="636588"/>
            <a:chOff x="1056" y="2256"/>
            <a:chExt cx="3648" cy="401"/>
          </a:xfrm>
        </p:grpSpPr>
        <p:sp>
          <p:nvSpPr>
            <p:cNvPr id="11308" name="Line 6"/>
            <p:cNvSpPr>
              <a:spLocks noChangeShapeType="1"/>
            </p:cNvSpPr>
            <p:nvPr/>
          </p:nvSpPr>
          <p:spPr bwMode="auto">
            <a:xfrm>
              <a:off x="3504" y="2256"/>
              <a:ext cx="0" cy="1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Line 7"/>
            <p:cNvSpPr>
              <a:spLocks noChangeShapeType="1"/>
            </p:cNvSpPr>
            <p:nvPr/>
          </p:nvSpPr>
          <p:spPr bwMode="auto">
            <a:xfrm>
              <a:off x="1056" y="2369"/>
              <a:ext cx="364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Line 8"/>
            <p:cNvSpPr>
              <a:spLocks noChangeShapeType="1"/>
            </p:cNvSpPr>
            <p:nvPr/>
          </p:nvSpPr>
          <p:spPr bwMode="auto">
            <a:xfrm>
              <a:off x="4704" y="2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Line 9"/>
            <p:cNvSpPr>
              <a:spLocks noChangeShapeType="1"/>
            </p:cNvSpPr>
            <p:nvPr/>
          </p:nvSpPr>
          <p:spPr bwMode="auto">
            <a:xfrm>
              <a:off x="2784" y="2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Line 10"/>
            <p:cNvSpPr>
              <a:spLocks noChangeShapeType="1"/>
            </p:cNvSpPr>
            <p:nvPr/>
          </p:nvSpPr>
          <p:spPr bwMode="auto">
            <a:xfrm>
              <a:off x="1056" y="2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762000" y="5584825"/>
            <a:ext cx="1524000" cy="368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Phagocytosis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3581400" y="5535613"/>
            <a:ext cx="1447800" cy="354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Pinocytosis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248400" y="5562600"/>
            <a:ext cx="2133600" cy="5064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Receptor-mediated</a:t>
            </a:r>
          </a:p>
          <a:p>
            <a:pPr algn="ctr">
              <a:lnSpc>
                <a:spcPct val="80000"/>
              </a:lnSpc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endocytosis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85800" y="60198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Cellular eating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352800" y="6019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Cellular drinking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6324600" y="60960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Selective eating</a:t>
            </a: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3124200" y="1371600"/>
            <a:ext cx="28194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cs typeface="Arial" pitchFamily="34" charset="0"/>
              </a:rPr>
              <a:t>Cell Transport</a:t>
            </a:r>
            <a:endParaRPr lang="en-GB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  <a:cs typeface="Arial" pitchFamily="34" charset="0"/>
            </a:endParaRP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6172200" y="2362200"/>
            <a:ext cx="2133600" cy="381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Passive</a:t>
            </a:r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2971800" y="2362200"/>
            <a:ext cx="2133600" cy="381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Active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7620000" y="3200400"/>
            <a:ext cx="1143000" cy="381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Diffusion</a:t>
            </a: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6172200" y="3200400"/>
            <a:ext cx="12192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Facilitated </a:t>
            </a:r>
          </a:p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diffusion</a:t>
            </a: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2743200" y="3187700"/>
            <a:ext cx="12192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Large </a:t>
            </a:r>
          </a:p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molecules</a:t>
            </a:r>
          </a:p>
        </p:txBody>
      </p:sp>
      <p:sp>
        <p:nvSpPr>
          <p:cNvPr id="23580" name="Rectangle 28"/>
          <p:cNvSpPr>
            <a:spLocks noChangeArrowheads="1"/>
          </p:cNvSpPr>
          <p:nvPr/>
        </p:nvSpPr>
        <p:spPr bwMode="auto">
          <a:xfrm>
            <a:off x="4343400" y="3200400"/>
            <a:ext cx="15240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Small </a:t>
            </a:r>
          </a:p>
          <a:p>
            <a:pPr algn="ctr">
              <a:lnSpc>
                <a:spcPct val="75000"/>
              </a:lnSpc>
              <a:defRPr/>
            </a:pPr>
            <a:r>
              <a:rPr lang="en-GB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Molecules/ions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4495800" y="36703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(T. protein)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2667000" y="365125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(Membrane)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6172200" y="3657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(T. protein)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7543800" y="365125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(Membrane)</a:t>
            </a:r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457200" y="4500563"/>
            <a:ext cx="1447800" cy="3460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Exocytosis</a:t>
            </a:r>
          </a:p>
        </p:txBody>
      </p:sp>
      <p:sp>
        <p:nvSpPr>
          <p:cNvPr id="23588" name="Text Box 36"/>
          <p:cNvSpPr txBox="1">
            <a:spLocks noChangeArrowheads="1"/>
          </p:cNvSpPr>
          <p:nvPr/>
        </p:nvSpPr>
        <p:spPr bwMode="auto">
          <a:xfrm>
            <a:off x="4648200" y="4505325"/>
            <a:ext cx="1676400" cy="3460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Endocytosis</a:t>
            </a: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219200" y="3962400"/>
            <a:ext cx="4191000" cy="546100"/>
            <a:chOff x="864" y="1632"/>
            <a:chExt cx="2640" cy="344"/>
          </a:xfrm>
        </p:grpSpPr>
        <p:sp>
          <p:nvSpPr>
            <p:cNvPr id="11304" name="Line 37"/>
            <p:cNvSpPr>
              <a:spLocks noChangeShapeType="1"/>
            </p:cNvSpPr>
            <p:nvPr/>
          </p:nvSpPr>
          <p:spPr bwMode="auto">
            <a:xfrm>
              <a:off x="2256" y="1632"/>
              <a:ext cx="0" cy="20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Line 38"/>
            <p:cNvSpPr>
              <a:spLocks noChangeShapeType="1"/>
            </p:cNvSpPr>
            <p:nvPr/>
          </p:nvSpPr>
          <p:spPr bwMode="auto">
            <a:xfrm>
              <a:off x="864" y="1832"/>
              <a:ext cx="26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6" name="Line 39"/>
            <p:cNvSpPr>
              <a:spLocks noChangeShapeType="1"/>
            </p:cNvSpPr>
            <p:nvPr/>
          </p:nvSpPr>
          <p:spPr bwMode="auto">
            <a:xfrm>
              <a:off x="864" y="183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Line 40"/>
            <p:cNvSpPr>
              <a:spLocks noChangeShapeType="1"/>
            </p:cNvSpPr>
            <p:nvPr/>
          </p:nvSpPr>
          <p:spPr bwMode="auto">
            <a:xfrm>
              <a:off x="3504" y="183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3886200" y="1828800"/>
            <a:ext cx="3200400" cy="533400"/>
            <a:chOff x="2544" y="288"/>
            <a:chExt cx="2016" cy="336"/>
          </a:xfrm>
        </p:grpSpPr>
        <p:sp>
          <p:nvSpPr>
            <p:cNvPr id="11300" name="Line 41"/>
            <p:cNvSpPr>
              <a:spLocks noChangeShapeType="1"/>
            </p:cNvSpPr>
            <p:nvPr/>
          </p:nvSpPr>
          <p:spPr bwMode="auto">
            <a:xfrm>
              <a:off x="2976" y="288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Line 42"/>
            <p:cNvSpPr>
              <a:spLocks noChangeShapeType="1"/>
            </p:cNvSpPr>
            <p:nvPr/>
          </p:nvSpPr>
          <p:spPr bwMode="auto">
            <a:xfrm>
              <a:off x="2544" y="432"/>
              <a:ext cx="20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Line 43"/>
            <p:cNvSpPr>
              <a:spLocks noChangeShapeType="1"/>
            </p:cNvSpPr>
            <p:nvPr/>
          </p:nvSpPr>
          <p:spPr bwMode="auto">
            <a:xfrm>
              <a:off x="2544" y="43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Line 44"/>
            <p:cNvSpPr>
              <a:spLocks noChangeShapeType="1"/>
            </p:cNvSpPr>
            <p:nvPr/>
          </p:nvSpPr>
          <p:spPr bwMode="auto">
            <a:xfrm>
              <a:off x="4560" y="43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5"/>
          <p:cNvGrpSpPr>
            <a:grpSpLocks/>
          </p:cNvGrpSpPr>
          <p:nvPr/>
        </p:nvGrpSpPr>
        <p:grpSpPr bwMode="auto">
          <a:xfrm>
            <a:off x="3276600" y="2819400"/>
            <a:ext cx="1828800" cy="381000"/>
            <a:chOff x="2160" y="912"/>
            <a:chExt cx="1152" cy="240"/>
          </a:xfrm>
        </p:grpSpPr>
        <p:sp>
          <p:nvSpPr>
            <p:cNvPr id="11296" name="Line 45"/>
            <p:cNvSpPr>
              <a:spLocks noChangeShapeType="1"/>
            </p:cNvSpPr>
            <p:nvPr/>
          </p:nvSpPr>
          <p:spPr bwMode="auto">
            <a:xfrm>
              <a:off x="2736" y="91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Line 46"/>
            <p:cNvSpPr>
              <a:spLocks noChangeShapeType="1"/>
            </p:cNvSpPr>
            <p:nvPr/>
          </p:nvSpPr>
          <p:spPr bwMode="auto">
            <a:xfrm>
              <a:off x="2160" y="1056"/>
              <a:ext cx="11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Line 47"/>
            <p:cNvSpPr>
              <a:spLocks noChangeShapeType="1"/>
            </p:cNvSpPr>
            <p:nvPr/>
          </p:nvSpPr>
          <p:spPr bwMode="auto">
            <a:xfrm>
              <a:off x="2160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9" name="Line 49"/>
            <p:cNvSpPr>
              <a:spLocks noChangeShapeType="1"/>
            </p:cNvSpPr>
            <p:nvPr/>
          </p:nvSpPr>
          <p:spPr bwMode="auto">
            <a:xfrm>
              <a:off x="3312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8"/>
          <p:cNvGrpSpPr>
            <a:grpSpLocks/>
          </p:cNvGrpSpPr>
          <p:nvPr/>
        </p:nvGrpSpPr>
        <p:grpSpPr bwMode="auto">
          <a:xfrm>
            <a:off x="6553200" y="2819400"/>
            <a:ext cx="1828800" cy="381000"/>
            <a:chOff x="4224" y="912"/>
            <a:chExt cx="1152" cy="240"/>
          </a:xfrm>
        </p:grpSpPr>
        <p:sp>
          <p:nvSpPr>
            <p:cNvPr id="11292" name="Line 50"/>
            <p:cNvSpPr>
              <a:spLocks noChangeShapeType="1"/>
            </p:cNvSpPr>
            <p:nvPr/>
          </p:nvSpPr>
          <p:spPr bwMode="auto">
            <a:xfrm>
              <a:off x="4800" y="91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Line 51"/>
            <p:cNvSpPr>
              <a:spLocks noChangeShapeType="1"/>
            </p:cNvSpPr>
            <p:nvPr/>
          </p:nvSpPr>
          <p:spPr bwMode="auto">
            <a:xfrm>
              <a:off x="4224" y="1056"/>
              <a:ext cx="11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Line 52"/>
            <p:cNvSpPr>
              <a:spLocks noChangeShapeType="1"/>
            </p:cNvSpPr>
            <p:nvPr/>
          </p:nvSpPr>
          <p:spPr bwMode="auto">
            <a:xfrm>
              <a:off x="4224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Line 53"/>
            <p:cNvSpPr>
              <a:spLocks noChangeShapeType="1"/>
            </p:cNvSpPr>
            <p:nvPr/>
          </p:nvSpPr>
          <p:spPr bwMode="auto">
            <a:xfrm>
              <a:off x="5376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91" name="Rectangle 53"/>
          <p:cNvSpPr>
            <a:spLocks noChangeArrowheads="1"/>
          </p:cNvSpPr>
          <p:nvPr/>
        </p:nvSpPr>
        <p:spPr bwMode="auto">
          <a:xfrm>
            <a:off x="257175" y="6420380"/>
            <a:ext cx="786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FF"/>
                </a:solidFill>
              </a:rPr>
              <a:t>http://www.northland.cc.mn.us/biology/biology1111/animations/passive1.swf</a:t>
            </a:r>
            <a:endParaRPr lang="ar-SA" altLang="en-US" sz="1800" dirty="0">
              <a:solidFill>
                <a:srgbClr val="0000FF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1" name="Picture 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53" name="Rectangle 52"/>
          <p:cNvSpPr/>
          <p:nvPr/>
        </p:nvSpPr>
        <p:spPr>
          <a:xfrm>
            <a:off x="3352800" y="342126"/>
            <a:ext cx="2055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Summary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  <p:bldP spid="23564" grpId="0" animBg="1"/>
      <p:bldP spid="23565" grpId="0" animBg="1"/>
      <p:bldP spid="23566" grpId="0"/>
      <p:bldP spid="23567" grpId="0"/>
      <p:bldP spid="23571" grpId="0"/>
      <p:bldP spid="23575" grpId="0" animBg="1"/>
      <p:bldP spid="23576" grpId="0" animBg="1"/>
      <p:bldP spid="23577" grpId="0" animBg="1"/>
      <p:bldP spid="23578" grpId="0" animBg="1"/>
      <p:bldP spid="23579" grpId="0" animBg="1"/>
      <p:bldP spid="23580" grpId="0" animBg="1"/>
      <p:bldP spid="23582" grpId="0"/>
      <p:bldP spid="23583" grpId="0"/>
      <p:bldP spid="23585" grpId="0"/>
      <p:bldP spid="23586" grpId="0"/>
      <p:bldP spid="23587" grpId="0" animBg="1"/>
      <p:bldP spid="235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16033-848E-4AD9-A5D6-E6728C49CF2D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30" name="Picture 29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31" name="Picture 30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2" name="Picture 3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23393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 cstate="print"/>
            <a:srcRect t="2674" b="17106"/>
            <a:stretch>
              <a:fillRect/>
            </a:stretch>
          </p:blipFill>
          <p:spPr>
            <a:xfrm>
              <a:off x="4975676" y="2492896"/>
              <a:ext cx="3052708" cy="326953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0" name="TextBox 16"/>
            <p:cNvSpPr txBox="1">
              <a:spLocks noChangeArrowheads="1"/>
            </p:cNvSpPr>
            <p:nvPr/>
          </p:nvSpPr>
          <p:spPr bwMode="auto">
            <a:xfrm>
              <a:off x="4788024" y="5862935"/>
              <a:ext cx="36781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sz="2400" b="1" i="1"/>
                <a:t>Prof. Ashraf M. Ahmed</a:t>
              </a:r>
            </a:p>
          </p:txBody>
        </p:sp>
        <p:sp>
          <p:nvSpPr>
            <p:cNvPr id="18441" name="TextBox 17"/>
            <p:cNvSpPr txBox="1">
              <a:spLocks noChangeArrowheads="1"/>
            </p:cNvSpPr>
            <p:nvPr/>
          </p:nvSpPr>
          <p:spPr bwMode="auto">
            <a:xfrm>
              <a:off x="5429256" y="6345816"/>
              <a:ext cx="24288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sz="2000" b="1">
                  <a:solidFill>
                    <a:srgbClr val="0000FF"/>
                  </a:solidFill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TextBox 12"/>
            <p:cNvSpPr txBox="1">
              <a:spLocks noChangeArrowheads="1"/>
            </p:cNvSpPr>
            <p:nvPr/>
          </p:nvSpPr>
          <p:spPr bwMode="auto">
            <a:xfrm>
              <a:off x="5364088" y="1188041"/>
              <a:ext cx="24482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1600" b="1" dirty="0" smtClean="0"/>
                <a:t>College </a:t>
              </a:r>
              <a:r>
                <a:rPr lang="en-US" altLang="en-US" sz="1600" b="1" dirty="0"/>
                <a:t>of Science, </a:t>
              </a:r>
            </a:p>
            <a:p>
              <a:pPr algn="ctr" eaLnBrk="1" hangingPunct="1"/>
              <a:r>
                <a:rPr lang="en-US" altLang="en-US" sz="1600" b="1" dirty="0"/>
                <a:t>Zoology Department</a:t>
              </a:r>
              <a:endParaRPr lang="ar-SA" altLang="en-US" sz="1600" b="1" dirty="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1981200"/>
            <a:ext cx="47244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800" dirty="0" smtClean="0">
                <a:solidFill>
                  <a:srgbClr val="0000FF"/>
                </a:solidFill>
                <a:latin typeface="Impact" pitchFamily="34" charset="0"/>
              </a:rPr>
              <a:t>General Animal Biology (Zoo-145)</a:t>
            </a:r>
          </a:p>
        </p:txBody>
      </p:sp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79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EEE13AD-6471-48CA-A874-75221360F0B1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400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68450"/>
            <a:ext cx="8991600" cy="1606550"/>
          </a:xfrm>
        </p:spPr>
        <p:txBody>
          <a:bodyPr>
            <a:spAutoFit/>
          </a:bodyPr>
          <a:lstStyle/>
          <a:p>
            <a:pPr eaLnBrk="1" hangingPunct="1">
              <a:buClr>
                <a:schemeClr val="tx1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Some facilitated transport proteins can move solutes against their concentration gradient, from the side where they are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less concentrated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the side where they are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more concentrated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Clr>
                <a:schemeClr val="tx1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chemeClr val="tx1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active transport requires metabolic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energy </a:t>
            </a:r>
            <a:r>
              <a:rPr lang="en-U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via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ATP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6705600" cy="762000"/>
          </a:xfrm>
        </p:spPr>
        <p:txBody>
          <a:bodyPr/>
          <a:lstStyle/>
          <a:p>
            <a:pPr marL="463550" indent="-463550" algn="l" eaLnBrk="1" hangingPunct="1">
              <a:lnSpc>
                <a:spcPct val="80000"/>
              </a:lnSpc>
              <a:defRPr/>
            </a:pP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Active transport is the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pumping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b="1" dirty="0" smtClean="0">
                <a:solidFill>
                  <a:schemeClr val="tx1"/>
                </a:solidFill>
              </a:rPr>
              <a:t>ضَخ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solutes against their concentration gradients </a:t>
            </a:r>
            <a:r>
              <a:rPr lang="ar-EG" altLang="en-US" sz="1800" b="1" dirty="0" smtClean="0">
                <a:solidFill>
                  <a:schemeClr val="tx1"/>
                </a:solidFill>
              </a:rPr>
              <a:t>الإنحدار التركيز</a:t>
            </a:r>
            <a:r>
              <a:rPr lang="ar-SA" altLang="en-US" sz="1800" b="1" dirty="0" smtClean="0">
                <a:solidFill>
                  <a:schemeClr val="tx1"/>
                </a:solidFill>
              </a:rPr>
              <a:t>ي</a:t>
            </a:r>
            <a:endParaRPr lang="en-US" alt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04800" y="3702050"/>
            <a:ext cx="8382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Active transport is critical </a:t>
            </a:r>
            <a:r>
              <a:rPr lang="ar-EG" alt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بالغ الأهمية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for a cell to maintain its internal</a:t>
            </a:r>
            <a: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concentrations of small molecules.</a:t>
            </a:r>
          </a:p>
          <a:p>
            <a:pPr>
              <a:defRPr/>
            </a:pPr>
            <a:endParaRPr lang="en-US" alt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Active transport is performed by specific proteins embedded in </a:t>
            </a:r>
            <a: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the membranes called </a:t>
            </a: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transport protein (T. protein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).</a:t>
            </a:r>
            <a:endParaRPr lang="en-GB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0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181100"/>
            <a:ext cx="4343400" cy="361950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sodium-potassium pump actively maintains the gradient of sodium (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en-US" sz="20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and potassium ions (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en-US" altLang="en-US" sz="20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across the membrane.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animal cell has higher concentrations of K</a:t>
            </a:r>
            <a:r>
              <a:rPr lang="en-US" altLang="en-US" sz="1800" b="1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lower concentrations of Na</a:t>
            </a:r>
            <a:r>
              <a:rPr lang="en-US" altLang="en-US" sz="1800" b="1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inside the cell.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sodium-potassium pump (T. protein) uses the energy of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one ATP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pump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 Na</a:t>
            </a:r>
            <a:r>
              <a:rPr lang="en-US" altLang="en-US" sz="1800" b="1" u="sng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ions out and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 K</a:t>
            </a:r>
            <a:r>
              <a:rPr lang="en-US" altLang="en-US" sz="1800" b="1" u="sng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ions in.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498600" y="296333"/>
            <a:ext cx="5867400" cy="4572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1)- Transport of small molecules</a:t>
            </a:r>
            <a:r>
              <a:rPr lang="en-US" altLang="en-US" b="1">
                <a:latin typeface="Arial" pitchFamily="34" charset="0"/>
                <a:cs typeface="Arial" pitchFamily="34" charset="0"/>
              </a:rPr>
              <a:t> (</a:t>
            </a:r>
            <a:r>
              <a:rPr lang="en-US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Ions</a:t>
            </a:r>
            <a:r>
              <a:rPr lang="en-US" altLang="en-US"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  <p:grpSp>
        <p:nvGrpSpPr>
          <p:cNvPr id="4100" name="Group 12"/>
          <p:cNvGrpSpPr>
            <a:grpSpLocks/>
          </p:cNvGrpSpPr>
          <p:nvPr/>
        </p:nvGrpSpPr>
        <p:grpSpPr bwMode="auto">
          <a:xfrm>
            <a:off x="152400" y="4822825"/>
            <a:ext cx="4572000" cy="1981200"/>
            <a:chOff x="240" y="2928"/>
            <a:chExt cx="2880" cy="1248"/>
          </a:xfrm>
        </p:grpSpPr>
        <p:sp>
          <p:nvSpPr>
            <p:cNvPr id="4142" name="Rectangle 11"/>
            <p:cNvSpPr>
              <a:spLocks noChangeArrowheads="1"/>
            </p:cNvSpPr>
            <p:nvPr/>
          </p:nvSpPr>
          <p:spPr bwMode="auto">
            <a:xfrm>
              <a:off x="288" y="2928"/>
              <a:ext cx="2832" cy="1248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43" name="Oval 5"/>
            <p:cNvSpPr>
              <a:spLocks noChangeArrowheads="1"/>
            </p:cNvSpPr>
            <p:nvPr/>
          </p:nvSpPr>
          <p:spPr bwMode="auto">
            <a:xfrm>
              <a:off x="1248" y="2976"/>
              <a:ext cx="1872" cy="1104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44" name="Oval 6"/>
            <p:cNvSpPr>
              <a:spLocks noChangeArrowheads="1"/>
            </p:cNvSpPr>
            <p:nvPr/>
          </p:nvSpPr>
          <p:spPr bwMode="auto">
            <a:xfrm>
              <a:off x="2304" y="3264"/>
              <a:ext cx="576" cy="480"/>
            </a:xfrm>
            <a:prstGeom prst="ellipse">
              <a:avLst/>
            </a:prstGeom>
            <a:gradFill rotWithShape="1">
              <a:gsLst>
                <a:gs pos="0">
                  <a:srgbClr val="CC3300"/>
                </a:gs>
                <a:gs pos="100000">
                  <a:srgbClr val="5E18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1392" y="3148"/>
              <a:ext cx="8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6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High conc.     of</a:t>
              </a:r>
              <a:r>
                <a:rPr lang="en-GB" sz="16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 </a:t>
              </a: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K</a:t>
              </a:r>
              <a:r>
                <a:rPr lang="en-GB" sz="2800" b="1" baseline="30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+</a:t>
              </a:r>
            </a:p>
          </p:txBody>
        </p:sp>
        <p:sp>
          <p:nvSpPr>
            <p:cNvPr id="4146" name="Text Box 8"/>
            <p:cNvSpPr txBox="1">
              <a:spLocks noChangeArrowheads="1"/>
            </p:cNvSpPr>
            <p:nvPr/>
          </p:nvSpPr>
          <p:spPr bwMode="auto">
            <a:xfrm>
              <a:off x="240" y="3648"/>
              <a:ext cx="91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>
                  <a:latin typeface="Tahoma" pitchFamily="34" charset="0"/>
                </a:rPr>
                <a:t>High conc.       of</a:t>
              </a:r>
              <a:r>
                <a:rPr lang="en-GB" altLang="en-US" sz="1600" b="1">
                  <a:latin typeface="Tahoma" pitchFamily="34" charset="0"/>
                </a:rPr>
                <a:t> </a:t>
              </a:r>
              <a:r>
                <a:rPr lang="en-GB" altLang="en-US" sz="2000" b="1">
                  <a:latin typeface="Tahoma" pitchFamily="34" charset="0"/>
                </a:rPr>
                <a:t>Na</a:t>
              </a:r>
              <a:r>
                <a:rPr lang="en-GB" altLang="en-US" sz="2800" b="1" baseline="30000">
                  <a:latin typeface="Tahoma" pitchFamily="34" charset="0"/>
                </a:rPr>
                <a:t>+</a:t>
              </a:r>
            </a:p>
          </p:txBody>
        </p:sp>
        <p:sp>
          <p:nvSpPr>
            <p:cNvPr id="5129" name="Text Box 9"/>
            <p:cNvSpPr txBox="1">
              <a:spLocks noChangeArrowheads="1"/>
            </p:cNvSpPr>
            <p:nvPr/>
          </p:nvSpPr>
          <p:spPr bwMode="auto">
            <a:xfrm>
              <a:off x="288" y="3168"/>
              <a:ext cx="8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6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Low conc.     of</a:t>
              </a:r>
              <a:r>
                <a:rPr lang="en-GB" sz="16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 </a:t>
              </a: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K</a:t>
              </a:r>
              <a:r>
                <a:rPr lang="en-GB" sz="2800" b="1" baseline="30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+</a:t>
              </a:r>
            </a:p>
          </p:txBody>
        </p:sp>
        <p:sp>
          <p:nvSpPr>
            <p:cNvPr id="4148" name="Text Box 10"/>
            <p:cNvSpPr txBox="1">
              <a:spLocks noChangeArrowheads="1"/>
            </p:cNvSpPr>
            <p:nvPr/>
          </p:nvSpPr>
          <p:spPr bwMode="auto">
            <a:xfrm>
              <a:off x="1440" y="3600"/>
              <a:ext cx="91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>
                  <a:latin typeface="Tahoma" pitchFamily="34" charset="0"/>
                </a:rPr>
                <a:t>Low conc.       of</a:t>
              </a:r>
              <a:r>
                <a:rPr lang="en-GB" altLang="en-US" sz="1600" b="1">
                  <a:latin typeface="Tahoma" pitchFamily="34" charset="0"/>
                </a:rPr>
                <a:t> </a:t>
              </a:r>
              <a:r>
                <a:rPr lang="en-GB" altLang="en-US" sz="2000" b="1">
                  <a:latin typeface="Tahoma" pitchFamily="34" charset="0"/>
                </a:rPr>
                <a:t>Na</a:t>
              </a:r>
              <a:r>
                <a:rPr lang="en-GB" altLang="en-US" sz="2800" b="1" baseline="30000">
                  <a:latin typeface="Tahoma" pitchFamily="34" charset="0"/>
                </a:rPr>
                <a:t>+</a:t>
              </a:r>
            </a:p>
          </p:txBody>
        </p:sp>
      </p:grp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228600" y="4822825"/>
            <a:ext cx="685800" cy="381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1ATP</a:t>
            </a:r>
            <a:endParaRPr lang="en-GB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1600200" y="5432425"/>
            <a:ext cx="533400" cy="990600"/>
          </a:xfrm>
          <a:prstGeom prst="ellipse">
            <a:avLst/>
          </a:prstGeom>
          <a:solidFill>
            <a:srgbClr val="CC0099">
              <a:alpha val="9411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1828800" y="6194425"/>
            <a:ext cx="457200" cy="304800"/>
          </a:xfrm>
          <a:prstGeom prst="leftArrow">
            <a:avLst>
              <a:gd name="adj1" fmla="val 50000"/>
              <a:gd name="adj2" fmla="val 37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en-GB" sz="1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1295400" y="5508625"/>
            <a:ext cx="457200" cy="3048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en-GB" sz="1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1219200" y="4822825"/>
            <a:ext cx="1295400" cy="609600"/>
            <a:chOff x="912" y="2928"/>
            <a:chExt cx="816" cy="384"/>
          </a:xfrm>
        </p:grpSpPr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912" y="2928"/>
              <a:ext cx="8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6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T. protein</a:t>
              </a:r>
              <a:endParaRPr lang="en-GB" sz="16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141" name="Line 18"/>
            <p:cNvSpPr>
              <a:spLocks noChangeShapeType="1"/>
            </p:cNvSpPr>
            <p:nvPr/>
          </p:nvSpPr>
          <p:spPr bwMode="auto">
            <a:xfrm>
              <a:off x="1296" y="3120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6" name="Rectangle 20"/>
          <p:cNvSpPr>
            <a:spLocks noChangeArrowheads="1"/>
          </p:cNvSpPr>
          <p:nvPr/>
        </p:nvSpPr>
        <p:spPr bwMode="auto">
          <a:xfrm>
            <a:off x="4800600" y="1377950"/>
            <a:ext cx="4267200" cy="5410200"/>
          </a:xfrm>
          <a:prstGeom prst="rect">
            <a:avLst/>
          </a:prstGeom>
          <a:solidFill>
            <a:srgbClr val="00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7" name="Rectangle 21"/>
          <p:cNvSpPr>
            <a:spLocks noChangeArrowheads="1"/>
          </p:cNvSpPr>
          <p:nvPr/>
        </p:nvSpPr>
        <p:spPr bwMode="auto">
          <a:xfrm>
            <a:off x="5181600" y="3663950"/>
            <a:ext cx="3810000" cy="1219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4108" name="Group 22"/>
          <p:cNvGrpSpPr>
            <a:grpSpLocks/>
          </p:cNvGrpSpPr>
          <p:nvPr/>
        </p:nvGrpSpPr>
        <p:grpSpPr bwMode="auto">
          <a:xfrm>
            <a:off x="5181600" y="3663950"/>
            <a:ext cx="1676400" cy="1219200"/>
            <a:chOff x="1440" y="1632"/>
            <a:chExt cx="1056" cy="768"/>
          </a:xfrm>
        </p:grpSpPr>
        <p:sp>
          <p:nvSpPr>
            <p:cNvPr id="4138" name="Line 23"/>
            <p:cNvSpPr>
              <a:spLocks noChangeShapeType="1"/>
            </p:cNvSpPr>
            <p:nvPr/>
          </p:nvSpPr>
          <p:spPr bwMode="auto">
            <a:xfrm>
              <a:off x="1440" y="1632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9" name="Line 24"/>
            <p:cNvSpPr>
              <a:spLocks noChangeShapeType="1"/>
            </p:cNvSpPr>
            <p:nvPr/>
          </p:nvSpPr>
          <p:spPr bwMode="auto">
            <a:xfrm>
              <a:off x="1440" y="2400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09" name="Group 25"/>
          <p:cNvGrpSpPr>
            <a:grpSpLocks/>
          </p:cNvGrpSpPr>
          <p:nvPr/>
        </p:nvGrpSpPr>
        <p:grpSpPr bwMode="auto">
          <a:xfrm>
            <a:off x="7315200" y="3663950"/>
            <a:ext cx="1676400" cy="1219200"/>
            <a:chOff x="1440" y="1632"/>
            <a:chExt cx="1056" cy="768"/>
          </a:xfrm>
        </p:grpSpPr>
        <p:sp>
          <p:nvSpPr>
            <p:cNvPr id="4136" name="Line 26"/>
            <p:cNvSpPr>
              <a:spLocks noChangeShapeType="1"/>
            </p:cNvSpPr>
            <p:nvPr/>
          </p:nvSpPr>
          <p:spPr bwMode="auto">
            <a:xfrm>
              <a:off x="1440" y="1632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7" name="Line 27"/>
            <p:cNvSpPr>
              <a:spLocks noChangeShapeType="1"/>
            </p:cNvSpPr>
            <p:nvPr/>
          </p:nvSpPr>
          <p:spPr bwMode="auto">
            <a:xfrm>
              <a:off x="1440" y="2400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28"/>
          <p:cNvGrpSpPr>
            <a:grpSpLocks/>
          </p:cNvGrpSpPr>
          <p:nvPr/>
        </p:nvGrpSpPr>
        <p:grpSpPr bwMode="auto">
          <a:xfrm>
            <a:off x="7086600" y="3511550"/>
            <a:ext cx="533400" cy="1447800"/>
            <a:chOff x="4368" y="1776"/>
            <a:chExt cx="336" cy="912"/>
          </a:xfrm>
        </p:grpSpPr>
        <p:sp>
          <p:nvSpPr>
            <p:cNvPr id="4132" name="AutoShape 29"/>
            <p:cNvSpPr>
              <a:spLocks noChangeArrowheads="1"/>
            </p:cNvSpPr>
            <p:nvPr/>
          </p:nvSpPr>
          <p:spPr bwMode="auto">
            <a:xfrm flipH="1">
              <a:off x="4368" y="1776"/>
              <a:ext cx="336" cy="912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rgbClr val="003900"/>
                </a:gs>
                <a:gs pos="50000">
                  <a:srgbClr val="00FF00"/>
                </a:gs>
                <a:gs pos="100000">
                  <a:srgbClr val="003900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3" name="AutoShape 30"/>
            <p:cNvSpPr>
              <a:spLocks noChangeArrowheads="1"/>
            </p:cNvSpPr>
            <p:nvPr/>
          </p:nvSpPr>
          <p:spPr bwMode="auto">
            <a:xfrm rot="5400000">
              <a:off x="4408" y="242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4" name="AutoShape 31"/>
            <p:cNvSpPr>
              <a:spLocks noChangeArrowheads="1"/>
            </p:cNvSpPr>
            <p:nvPr/>
          </p:nvSpPr>
          <p:spPr bwMode="auto">
            <a:xfrm rot="5400000">
              <a:off x="4424" y="218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5" name="AutoShape 32"/>
            <p:cNvSpPr>
              <a:spLocks noChangeArrowheads="1"/>
            </p:cNvSpPr>
            <p:nvPr/>
          </p:nvSpPr>
          <p:spPr bwMode="auto">
            <a:xfrm rot="5400000">
              <a:off x="4416" y="194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6553200" y="3511550"/>
            <a:ext cx="533400" cy="1447800"/>
            <a:chOff x="3984" y="1776"/>
            <a:chExt cx="336" cy="912"/>
          </a:xfrm>
        </p:grpSpPr>
        <p:sp>
          <p:nvSpPr>
            <p:cNvPr id="4128" name="AutoShape 34"/>
            <p:cNvSpPr>
              <a:spLocks noChangeArrowheads="1"/>
            </p:cNvSpPr>
            <p:nvPr/>
          </p:nvSpPr>
          <p:spPr bwMode="auto">
            <a:xfrm>
              <a:off x="3984" y="1776"/>
              <a:ext cx="336" cy="912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rgbClr val="003900"/>
                </a:gs>
                <a:gs pos="50000">
                  <a:srgbClr val="00FF00"/>
                </a:gs>
                <a:gs pos="100000">
                  <a:srgbClr val="003900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29" name="AutoShape 35"/>
            <p:cNvSpPr>
              <a:spLocks noChangeArrowheads="1"/>
            </p:cNvSpPr>
            <p:nvPr/>
          </p:nvSpPr>
          <p:spPr bwMode="auto">
            <a:xfrm rot="16200000" flipH="1">
              <a:off x="4184" y="242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0" name="AutoShape 36"/>
            <p:cNvSpPr>
              <a:spLocks noChangeArrowheads="1"/>
            </p:cNvSpPr>
            <p:nvPr/>
          </p:nvSpPr>
          <p:spPr bwMode="auto">
            <a:xfrm rot="16200000" flipH="1">
              <a:off x="4168" y="218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1" name="AutoShape 37"/>
            <p:cNvSpPr>
              <a:spLocks noChangeArrowheads="1"/>
            </p:cNvSpPr>
            <p:nvPr/>
          </p:nvSpPr>
          <p:spPr bwMode="auto">
            <a:xfrm rot="16200000" flipH="1">
              <a:off x="4176" y="194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5158" name="Rectangle 38"/>
          <p:cNvSpPr>
            <a:spLocks noChangeArrowheads="1"/>
          </p:cNvSpPr>
          <p:nvPr/>
        </p:nvSpPr>
        <p:spPr bwMode="auto">
          <a:xfrm rot="2041161">
            <a:off x="6921500" y="53403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4113" name="Text Box 39"/>
          <p:cNvSpPr txBox="1">
            <a:spLocks noChangeArrowheads="1"/>
          </p:cNvSpPr>
          <p:nvPr/>
        </p:nvSpPr>
        <p:spPr bwMode="auto">
          <a:xfrm>
            <a:off x="5181600" y="52641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</a:rPr>
              <a:t>Cellular membrane</a:t>
            </a:r>
          </a:p>
        </p:txBody>
      </p:sp>
      <p:sp>
        <p:nvSpPr>
          <p:cNvPr id="4114" name="Text Box 40"/>
          <p:cNvSpPr txBox="1">
            <a:spLocks noChangeArrowheads="1"/>
          </p:cNvSpPr>
          <p:nvPr/>
        </p:nvSpPr>
        <p:spPr bwMode="auto">
          <a:xfrm>
            <a:off x="7772400" y="259715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</a:rPr>
              <a:t>Protein molecule</a:t>
            </a:r>
          </a:p>
        </p:txBody>
      </p:sp>
      <p:sp>
        <p:nvSpPr>
          <p:cNvPr id="4115" name="Line 41"/>
          <p:cNvSpPr>
            <a:spLocks noChangeShapeType="1"/>
          </p:cNvSpPr>
          <p:nvPr/>
        </p:nvSpPr>
        <p:spPr bwMode="auto">
          <a:xfrm flipH="1">
            <a:off x="7391400" y="2978150"/>
            <a:ext cx="457200" cy="990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6" name="Line 42"/>
          <p:cNvSpPr>
            <a:spLocks noChangeShapeType="1"/>
          </p:cNvSpPr>
          <p:nvPr/>
        </p:nvSpPr>
        <p:spPr bwMode="auto">
          <a:xfrm flipV="1">
            <a:off x="5715000" y="4425950"/>
            <a:ext cx="0" cy="838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5791200" y="6243638"/>
            <a:ext cx="289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Inside the cell</a:t>
            </a: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5638800" y="1454150"/>
            <a:ext cx="297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Outside the cell</a:t>
            </a:r>
          </a:p>
        </p:txBody>
      </p:sp>
      <p:sp>
        <p:nvSpPr>
          <p:cNvPr id="5165" name="AutoShape 45"/>
          <p:cNvSpPr>
            <a:spLocks noChangeArrowheads="1"/>
          </p:cNvSpPr>
          <p:nvPr/>
        </p:nvSpPr>
        <p:spPr bwMode="auto">
          <a:xfrm>
            <a:off x="7162800" y="4730750"/>
            <a:ext cx="609600" cy="609600"/>
          </a:xfrm>
          <a:prstGeom prst="star8">
            <a:avLst>
              <a:gd name="adj" fmla="val 38250"/>
            </a:avLst>
          </a:prstGeom>
          <a:solidFill>
            <a:srgbClr val="FF0000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ATP</a:t>
            </a:r>
          </a:p>
        </p:txBody>
      </p:sp>
      <p:sp>
        <p:nvSpPr>
          <p:cNvPr id="5166" name="Rectangle 46"/>
          <p:cNvSpPr>
            <a:spLocks noChangeArrowheads="1"/>
          </p:cNvSpPr>
          <p:nvPr/>
        </p:nvSpPr>
        <p:spPr bwMode="auto">
          <a:xfrm>
            <a:off x="5105400" y="22923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67" name="Rectangle 47"/>
          <p:cNvSpPr>
            <a:spLocks noChangeArrowheads="1"/>
          </p:cNvSpPr>
          <p:nvPr/>
        </p:nvSpPr>
        <p:spPr bwMode="auto">
          <a:xfrm>
            <a:off x="5257800" y="29781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68" name="Rectangle 48"/>
          <p:cNvSpPr>
            <a:spLocks noChangeArrowheads="1"/>
          </p:cNvSpPr>
          <p:nvPr/>
        </p:nvSpPr>
        <p:spPr bwMode="auto">
          <a:xfrm>
            <a:off x="5943600" y="31305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69" name="Rectangle 49"/>
          <p:cNvSpPr>
            <a:spLocks noChangeArrowheads="1"/>
          </p:cNvSpPr>
          <p:nvPr/>
        </p:nvSpPr>
        <p:spPr bwMode="auto">
          <a:xfrm>
            <a:off x="6172200" y="25971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70" name="Rectangle 50"/>
          <p:cNvSpPr>
            <a:spLocks noChangeArrowheads="1"/>
          </p:cNvSpPr>
          <p:nvPr/>
        </p:nvSpPr>
        <p:spPr bwMode="auto">
          <a:xfrm rot="-1657265">
            <a:off x="7315200" y="22923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 rot="1722357">
            <a:off x="5715000" y="22161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5" name="Picture 5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0" presetClass="path" presetSubtype="0" repeatCount="indefinite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55042E-8 L 0.06666 5.55042E-8 " pathEditMode="relative" ptsTypes="AA">
                                      <p:cBhvr>
                                        <p:cTn id="3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0" presetClass="path" presetSubtype="0" repeatCount="indefinite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6244E-6 L -0.075 2.56244E-6 " pathEditMode="relative" ptsTypes="AA">
                                      <p:cBhvr>
                                        <p:cTn id="40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9" presetID="35" presetClass="emph" presetSubtype="0" repeatCount="indefinite" fill="hold" grpId="2" nodeType="after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20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1.11111E-6 L -0.00139 -0.16667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16667 L -0.01111 -0.4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 bldLvl="3"/>
      <p:bldP spid="5135" grpId="0" animBg="1"/>
      <p:bldP spid="5135" grpId="1" animBg="1"/>
      <p:bldP spid="5136" grpId="0" animBg="1"/>
      <p:bldP spid="5136" grpId="1" animBg="1"/>
      <p:bldP spid="5133" grpId="0" animBg="1"/>
      <p:bldP spid="5134" grpId="0" animBg="1"/>
      <p:bldP spid="5134" grpId="1" animBg="1"/>
      <p:bldP spid="5158" grpId="0" animBg="1"/>
      <p:bldP spid="5158" grpId="1" animBg="1"/>
      <p:bldP spid="5165" grpId="0" animBg="1"/>
      <p:bldP spid="5165" grpId="1" animBg="1"/>
      <p:bldP spid="516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A88E1F1-C498-4657-9C76-5942F9DD5030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40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4"/>
          <a:stretch>
            <a:fillRect/>
          </a:stretch>
        </p:blipFill>
        <p:spPr bwMode="auto">
          <a:xfrm>
            <a:off x="0" y="1114425"/>
            <a:ext cx="91440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2362200" y="304800"/>
            <a:ext cx="45576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sodium-potassium pump 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9"/>
          <a:stretch>
            <a:fillRect/>
          </a:stretch>
        </p:blipFill>
        <p:spPr bwMode="auto">
          <a:xfrm>
            <a:off x="76200" y="11113"/>
            <a:ext cx="9067800" cy="56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04800" y="5791200"/>
            <a:ext cx="86868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en-US" sz="1700" b="1" dirty="0">
                <a:latin typeface="Arial" pitchFamily="34" charset="0"/>
                <a:cs typeface="Arial" pitchFamily="34" charset="0"/>
              </a:rPr>
              <a:t>Both diffusion and facilitated diffusion are forms of passive transport of molecules </a:t>
            </a:r>
            <a:r>
              <a:rPr lang="en-US" altLang="en-US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down their concentration gradient</a:t>
            </a:r>
            <a:r>
              <a:rPr lang="en-US" altLang="en-US" sz="1700" b="1" dirty="0">
                <a:latin typeface="Arial" pitchFamily="34" charset="0"/>
                <a:cs typeface="Arial" pitchFamily="34" charset="0"/>
              </a:rPr>
              <a:t>, while active transport requires an investment of energy to move molecules </a:t>
            </a:r>
            <a:r>
              <a:rPr lang="en-US" altLang="en-US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against their concentration gradient</a:t>
            </a:r>
            <a:r>
              <a:rPr lang="en-US" altLang="en-US" sz="17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181600" y="3048000"/>
            <a:ext cx="3429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Two roles of membrane protein</a:t>
            </a:r>
            <a:endParaRPr lang="en-GB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077200" cy="4954588"/>
          </a:xfrm>
        </p:spPr>
        <p:txBody>
          <a:bodyPr>
            <a:spAutoFit/>
          </a:bodyPr>
          <a:lstStyle/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Small molecules and water enter or leave the cell through the lipid </a:t>
            </a:r>
            <a:r>
              <a:rPr lang="en-US" alt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bilayer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or by transport proteins.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 molecules, such as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polysaccharides</a:t>
            </a:r>
            <a:r>
              <a:rPr lang="en-US" altLang="en-US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proteins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lipoprotein particles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cross the membrane by </a:t>
            </a:r>
            <a:r>
              <a:rPr lang="en-US" altLang="en-US" sz="24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vesicles</a:t>
            </a:r>
            <a:r>
              <a:rPr lang="en-US" altLang="en-US" sz="2400" dirty="0" smtClean="0"/>
              <a:t> </a:t>
            </a:r>
            <a:r>
              <a:rPr lang="ar-EG" altLang="en-US" sz="2000" dirty="0" smtClean="0"/>
              <a:t>أوعية</a:t>
            </a:r>
            <a:r>
              <a:rPr lang="ar-EG" altLang="en-US" sz="2400" b="1" dirty="0" smtClean="0"/>
              <a:t> 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altLang="en-US" sz="2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Exocytosis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الإخراج الخلو</a:t>
            </a:r>
            <a:r>
              <a:rPr lang="ar-SA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transport vesicle budded from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ينشأ من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the Golgi apparatus is moved by                                                   the cytoskeleton to the plasma                                                         membrane.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When the two membranes come in                                                  contact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تلامس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the </a:t>
            </a:r>
            <a:r>
              <a:rPr lang="en-US" altLang="en-US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bilayers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fuse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يندمج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and spill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يُفرع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contents to                                                             the outside.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553200" cy="457200"/>
          </a:xfrm>
        </p:spPr>
        <p:txBody>
          <a:bodyPr/>
          <a:lstStyle/>
          <a:p>
            <a:pPr marL="463550" indent="-463550" algn="l" eaLnBrk="1" hangingPunct="1">
              <a:defRPr/>
            </a:pP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 molecules are transported by </a:t>
            </a:r>
            <a:r>
              <a:rPr lang="en-US" altLang="en-US" sz="1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Exocytosis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</a:t>
            </a:r>
            <a:r>
              <a:rPr lang="en-US" altLang="en-US" sz="1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endocytosis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447800" y="152400"/>
            <a:ext cx="6172200" cy="4572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2)- Transport of large molecules (</a:t>
            </a:r>
            <a:r>
              <a:rPr lang="en-US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macromolecules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7173" name="Picture 8" descr="p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30" r="9851"/>
          <a:stretch>
            <a:fillRect/>
          </a:stretch>
        </p:blipFill>
        <p:spPr bwMode="auto">
          <a:xfrm>
            <a:off x="4953000" y="3576638"/>
            <a:ext cx="4038600" cy="28241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BAFA2A5-9F3D-4816-821B-82F55343258D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400" smtClean="0"/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" t="4973" r="8623" b="69333"/>
          <a:stretch>
            <a:fillRect/>
          </a:stretch>
        </p:blipFill>
        <p:spPr bwMode="auto">
          <a:xfrm>
            <a:off x="304800" y="4267200"/>
            <a:ext cx="8686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2590800"/>
            <a:ext cx="8915400" cy="1676400"/>
          </a:xfrm>
        </p:spPr>
        <p:txBody>
          <a:bodyPr/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A)- Phagocytosis</a:t>
            </a:r>
            <a:r>
              <a:rPr lang="en-GB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الإبتلاع </a:t>
            </a:r>
            <a:r>
              <a:rPr lang="ar-EG" altLang="en-US" sz="1800" dirty="0" smtClean="0"/>
              <a:t>الخلو</a:t>
            </a:r>
            <a:r>
              <a:rPr lang="ar-SA" altLang="en-US" sz="1800" dirty="0" smtClean="0"/>
              <a:t>ي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Called “</a:t>
            </a:r>
            <a:r>
              <a:rPr lang="en-US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cellular eating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”. The cell engulfs </a:t>
            </a:r>
            <a:r>
              <a:rPr lang="ar-EG" altLang="en-US" sz="1600" dirty="0" smtClean="0">
                <a:solidFill>
                  <a:srgbClr val="000000"/>
                </a:solidFill>
              </a:rPr>
              <a:t>تـَبْلَع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 particle by extending pseudopodia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أقدام كاذبة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around it and packaging it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تـُغلفها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in a large vacuole.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contents of the vacuole are digested when the vacuole fuses with a lysosome.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04800" y="1295400"/>
            <a:ext cx="838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339933"/>
              </a:buClr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</a:t>
            </a: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 brings in macromolecules and particulate matter by forming new vesicles from the plasma membrane</a:t>
            </a:r>
            <a:r>
              <a:rPr lang="en-GB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include the following:</a:t>
            </a:r>
            <a:r>
              <a:rPr lang="ar-EG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2286000" y="304800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2- Endocytosis</a:t>
            </a:r>
            <a:r>
              <a:rPr lang="en-US" alt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الإدخال الخلو</a:t>
            </a:r>
            <a:r>
              <a:rPr lang="ar-SA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</a:t>
            </a:r>
            <a:r>
              <a:rPr lang="en-US" altLang="en-US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altLang="en-US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dirty="0"/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382000" cy="2286000"/>
          </a:xfrm>
        </p:spPr>
        <p:txBody>
          <a:bodyPr/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B)- </a:t>
            </a:r>
            <a:r>
              <a:rPr lang="en-US" altLang="en-US" sz="24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Pinocytosis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b="1" dirty="0" smtClean="0"/>
              <a:t>الشرب الخلو</a:t>
            </a:r>
            <a:r>
              <a:rPr lang="ar-SA" altLang="en-US" sz="1800" b="1" dirty="0" smtClean="0"/>
              <a:t>ي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“cellular drinking”</a:t>
            </a:r>
            <a:r>
              <a:rPr lang="en-US" altLang="en-US" sz="2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cell creates a vesicle around droplets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نقاط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extracellular fluid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السائل الموجود خارج الخلية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is a non-specific process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عملية غير متخصصة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12" r="26038" b="38437"/>
          <a:stretch>
            <a:fillRect/>
          </a:stretch>
        </p:blipFill>
        <p:spPr bwMode="auto">
          <a:xfrm>
            <a:off x="0" y="3733800"/>
            <a:ext cx="91059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2286000" y="304800"/>
            <a:ext cx="44791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Endocytosis</a:t>
            </a:r>
            <a:r>
              <a:rPr lang="en-US" alt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الإدخال الخلو</a:t>
            </a:r>
            <a:r>
              <a:rPr lang="ar-SA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</a:t>
            </a:r>
            <a:r>
              <a:rPr lang="en-US" altLang="en-US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altLang="en-US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dirty="0"/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C)-</a:t>
            </a:r>
            <a:r>
              <a:rPr lang="en-US" alt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Receptor-mediated </a:t>
            </a:r>
            <a:r>
              <a:rPr lang="en-US" altLang="en-US" sz="24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endocytosis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/>
              <a:t>الإدخال الخلو</a:t>
            </a:r>
            <a:r>
              <a:rPr lang="ar-SA" altLang="en-US" sz="1800" dirty="0" smtClean="0"/>
              <a:t>ي</a:t>
            </a:r>
            <a:r>
              <a:rPr lang="ar-EG" altLang="en-US" sz="1800" dirty="0" smtClean="0"/>
              <a:t> عن طريق المستقبلات المتخصصة</a:t>
            </a:r>
            <a:endParaRPr lang="en-US" altLang="en-US" sz="1800" dirty="0" smtClean="0"/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 called </a:t>
            </a:r>
            <a:r>
              <a:rPr lang="en-US" altLang="en-US" sz="1800" b="1" dirty="0" smtClean="0">
                <a:solidFill>
                  <a:srgbClr val="000000"/>
                </a:solidFill>
              </a:rPr>
              <a:t>(</a:t>
            </a:r>
            <a:r>
              <a:rPr lang="en-GB" sz="16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Selective eating</a:t>
            </a:r>
            <a:r>
              <a:rPr lang="en-GB" sz="1800" b="1" dirty="0" smtClean="0"/>
              <a:t>)</a:t>
            </a:r>
            <a:r>
              <a:rPr lang="en-US" altLang="en-US" sz="2800" dirty="0" smtClean="0"/>
              <a:t>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which is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very specific in what substances are being transported.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is triggered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تـُستـَحث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when extracellular substances bind to special receptors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مُستقبـِلات خاصة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on the membrane surface. This triggers the formation of a vesicle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وعاء</a:t>
            </a:r>
            <a:r>
              <a:rPr lang="ar-EG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enables a cell to take large quantities  of specific materials that may be in low concentrations in the environment.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3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67099" r="8752" b="7079"/>
          <a:stretch>
            <a:fillRect/>
          </a:stretch>
        </p:blipFill>
        <p:spPr bwMode="auto">
          <a:xfrm>
            <a:off x="237067" y="1752600"/>
            <a:ext cx="8686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2286000" y="304800"/>
            <a:ext cx="44791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Endocytosis</a:t>
            </a:r>
            <a:r>
              <a:rPr lang="en-US" alt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الإدخال الخلو</a:t>
            </a:r>
            <a:r>
              <a:rPr lang="ar-SA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</a:t>
            </a:r>
            <a:r>
              <a:rPr lang="en-US" altLang="en-US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altLang="en-US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dirty="0"/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TAG_BACKING_FORM_KEY" val="1312662-c:\ashraf\d\ashraf 2\lectures\saudia\145-zoo\gamal-lectures\new-articulate\lectures\lecture-10 transport\lecture 10.pptx"/>
  <p:tag name="ARTICULATE_PRESENTER_VERSION" val="7"/>
  <p:tag name="ARTICULATE_PROJECT_OPEN" val="1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1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ea090e263524cc490591f78beef57a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0ce7010893b494493205dc3b4b7f7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7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12 Lecture-Transport\Quiz1.quiz"/>
  <p:tag name="QUIZMAKER_QUIZ_SLIDE_ID" val="275"/>
  <p:tag name="OVERRIDE" val="QUIZMAKER_QUIZ_SLIDE"/>
  <p:tag name="QUIZMAKER_QUIZ_TITLE" val="Quiz1"/>
  <p:tag name="ARTICULATE_DESCRIPTION" val="Quiz - 4 questions"/>
  <p:tag name="AQP_PASS_SCORE" val="60"/>
  <p:tag name="QUIZMAKER_LAST_MODIFY_DATE" val="41652.615474537"/>
  <p:tag name="EMBEDDEDCONTENT_LASTWRITETIMEUTC" val="2014-01-13 11:46:17Z"/>
  <p:tag name="ELAPSEDTIME" val="5"/>
  <p:tag name="AQP_PASS_ACTION" val="2"/>
  <p:tag name="AQP_FAIL_ACTION" val="2"/>
  <p:tag name="ARTICULATE_SHOW_IN_MENU" val="multipleitems"/>
  <p:tag name="ARTICULATE_SLIDE_THUMBNAIL_REFRESH" val="1"/>
  <p:tag name="ARTICULATE_USED_LAYOUT" val="6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UDIO_ID" val="2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RTICULATE_SLIDE_THUMBNAIL_REFRESH" val="1"/>
  <p:tag name="ARTICULATE_USED_LAYOUT" val="1"/>
  <p:tag name="ARTICULATE_NAV_LEVEL" val="1"/>
  <p:tag name="ARTICULATE_SLIDE_PRESENTER_GUID" val="4699c8a3-35e7-465e-9da9-68b527cf0d7a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USED_LAYOUT" val="7"/>
  <p:tag name="ARTICULATE_NAV_LEVEL" val="1"/>
  <p:tag name="ARTICULATE_SLIDE_PRESENTER_GUID" val="4699c8a3-35e7-465e-9da9-68b527cf0d7a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6d7afbce09946128653d101d6d537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2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26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USED_LAYOUT" val="2"/>
  <p:tag name="ARTICULATE_NAV_LEVEL" val="1"/>
  <p:tag name="ARTICULATE_SLIDE_PRESENTER_GUID" val="4699c8a3-35e7-465e-9da9-68b527cf0d7a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27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3058</TotalTime>
  <Words>618</Words>
  <Application>Microsoft Office PowerPoint</Application>
  <PresentationFormat>On-screen Show (4:3)</PresentationFormat>
  <Paragraphs>107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PowerPoint Presentation</vt:lpstr>
      <vt:lpstr>Active transport is the pumping ضَخ of solutes against their concentration gradients الإنحدار التركيزي</vt:lpstr>
      <vt:lpstr>PowerPoint Presentation</vt:lpstr>
      <vt:lpstr>PowerPoint Presentation</vt:lpstr>
      <vt:lpstr>PowerPoint Presentation</vt:lpstr>
      <vt:lpstr>Large molecules are transported by Exocytosis and endocytosis</vt:lpstr>
      <vt:lpstr>PowerPoint Presentation</vt:lpstr>
      <vt:lpstr>PowerPoint Presentation</vt:lpstr>
      <vt:lpstr>PowerPoint Presentation</vt:lpstr>
      <vt:lpstr>PowerPoint Presentation</vt:lpstr>
      <vt:lpstr>Quiz1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113</cp:revision>
  <dcterms:created xsi:type="dcterms:W3CDTF">2006-03-20T18:22:17Z</dcterms:created>
  <dcterms:modified xsi:type="dcterms:W3CDTF">2014-01-16T18:40:04Z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10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7D0A6ACD-3591-49FE-8F6C-19DEA6942B5A</vt:lpwstr>
  </property>
  <property fmtid="{D5CDD505-2E9C-101B-9397-08002B2CF9AE}" pid="6" name="ArticulateProjectFull">
    <vt:lpwstr>C:\Ashraf\D\Ashraf 2\Lectures\Saudia\145-Zoo\Gamal-Lectures\New-Articulate\Lectures\Lecture-10 Transport\Lecture 10.ppta</vt:lpwstr>
  </property>
</Properties>
</file>