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8"/>
  </p:notesMasterIdLst>
  <p:sldIdLst>
    <p:sldId id="257" r:id="rId2"/>
    <p:sldId id="290" r:id="rId3"/>
    <p:sldId id="291" r:id="rId4"/>
    <p:sldId id="292" r:id="rId5"/>
    <p:sldId id="293" r:id="rId6"/>
    <p:sldId id="294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11F"/>
    <a:srgbClr val="DE4526"/>
    <a:srgbClr val="ABE9FF"/>
    <a:srgbClr val="FF9933"/>
    <a:srgbClr val="28D6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6" d="100"/>
          <a:sy n="76" d="100"/>
        </p:scale>
        <p:origin x="-9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BF05A-04AF-4545-BD2B-3F47B9A201CD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62E35-0F55-43D5-B19F-CA9DB22E06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91461E1-3332-4CCA-B332-DC21B4259A2B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A2263-FA9C-4196-8791-0E9B6F55AA4F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413989-C1D2-4678-83C0-C4C3862D0096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6F20-DD1D-4151-8395-CFA42903134C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914B-A5FA-4471-9876-EB754CCBD9F9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AD56858-E8EB-4B1C-AC77-AD0A13F9DAF5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38D8645-8EA1-42DB-B1D2-CFF738C5DADF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24B00-2C87-4AEE-9F02-1489546E4C4B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DBBD-CECE-48E0-A939-3B5327162A37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EFD7-CCB8-4457-96A9-916EE928684F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6C18696-E4E2-49F1-818E-2FFC1CA2D514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DFBEF5-75CD-497B-8155-8BB1E0408505}" type="datetime1">
              <a:rPr lang="ar-SA" smtClean="0"/>
              <a:pPr/>
              <a:t>11/02/1437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95736" y="2924944"/>
            <a:ext cx="4680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المحاضرة العاشرة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14810" y="357166"/>
            <a:ext cx="47148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EG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SimSun" pitchFamily="2" charset="-122"/>
                <a:cs typeface="Andalus" pitchFamily="18" charset="-78"/>
              </a:rPr>
              <a:t>القانون الثاني للديناميكا الحرارية</a:t>
            </a:r>
            <a:endParaRPr kumimoji="0" lang="ar-EG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1785926"/>
            <a:ext cx="85010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يعالج القانون ال</a:t>
            </a:r>
            <a:r>
              <a:rPr lang="ar-SA" sz="2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ث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اني للديناميكا الحرارية تحويل الطاقة الحرارية إلى طاقة ميكانيكية أو العكس.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25014" y="4263102"/>
            <a:ext cx="163217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EG" sz="2800" b="1" dirty="0" smtClean="0">
                <a:latin typeface="Andalus" pitchFamily="18" charset="-78"/>
                <a:cs typeface="Andalus" pitchFamily="18" charset="-78"/>
              </a:rPr>
              <a:t>الآل</a:t>
            </a:r>
            <a:r>
              <a:rPr lang="ar-SA" sz="2800" b="1" dirty="0" smtClean="0">
                <a:latin typeface="Andalus" pitchFamily="18" charset="-78"/>
                <a:cs typeface="Andalus" pitchFamily="18" charset="-78"/>
              </a:rPr>
              <a:t>ة</a:t>
            </a:r>
            <a:r>
              <a:rPr lang="ar-EG" sz="2800" b="1" dirty="0" smtClean="0">
                <a:latin typeface="Andalus" pitchFamily="18" charset="-78"/>
                <a:cs typeface="Andalus" pitchFamily="18" charset="-78"/>
              </a:rPr>
              <a:t> الحرارية </a:t>
            </a:r>
            <a:endParaRPr lang="ar-SA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4931174"/>
            <a:ext cx="85010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كل آلة تعمل على تحويل الحرارة إلى شغل خارجي تسمى آلة حرارية.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714620"/>
            <a:ext cx="8786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ar-EG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الجهاز المسئول عن تحويل</a:t>
            </a:r>
            <a:r>
              <a:rPr lang="ar-SA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lang="ar-EG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الطاقة الحرارية إلى شغل ميكانيكي يسمى الآلة الحرارية</a:t>
            </a:r>
            <a:endParaRPr lang="ar-SA" sz="2400" dirty="0" smtClean="0">
              <a:solidFill>
                <a:prstClr val="black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endParaRPr lang="ar-SA" sz="2400" dirty="0" smtClean="0">
              <a:solidFill>
                <a:prstClr val="black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ar-EG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و</a:t>
            </a:r>
            <a:r>
              <a:rPr lang="ar-SA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الجهاز</a:t>
            </a:r>
            <a:r>
              <a:rPr lang="ar-EG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ال</a:t>
            </a:r>
            <a:r>
              <a:rPr lang="ar-SA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ذي</a:t>
            </a:r>
            <a:r>
              <a:rPr lang="ar-EG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يتم فيه تحويل الشغل الميكانيكي إلى طاقة حرارية </a:t>
            </a:r>
            <a:r>
              <a:rPr lang="ar-SA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يسمى </a:t>
            </a:r>
            <a:r>
              <a:rPr lang="ar-EG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المبرد الحراري.</a:t>
            </a:r>
            <a:endParaRPr lang="ar-EG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28596" y="5643578"/>
            <a:ext cx="84296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الآلة الحرارية ت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عمل في دورة حرارية و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ت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عطي كمية معينة من الشغل الموجب نتيجة لانتقال حرارة من جسم ذي درجة حرارة عالية إلى جسم ذي درجة حرارة منخفضة.</a:t>
            </a:r>
            <a:endParaRPr kumimoji="0" lang="ar-E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2714612" y="1643050"/>
          <a:ext cx="4248152" cy="3196326"/>
        </p:xfrm>
        <a:graphic>
          <a:graphicData uri="http://schemas.openxmlformats.org/presentationml/2006/ole">
            <p:oleObj spid="_x0000_s8195" r:id="rId3" imgW="3973689" imgH="2991556" progId="">
              <p:embed/>
            </p:oleObj>
          </a:graphicData>
        </a:graphic>
      </p:graphicFrame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719654"/>
            <a:ext cx="8324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143636" y="357166"/>
            <a:ext cx="2714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EG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SimSun" pitchFamily="2" charset="-122"/>
                <a:cs typeface="Andalus" pitchFamily="18" charset="-78"/>
              </a:rPr>
              <a:t>كفاءة الآلة الحرارية</a:t>
            </a:r>
            <a:endParaRPr kumimoji="0" lang="ar-EG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00034" y="5929330"/>
            <a:ext cx="84296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تعرف كفاءة الآلة الحرارية بأنها نسبة الخرج (الطاقة المطلوبة) إلى الدخل (الطاقة المعطاة)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3494" y="4000504"/>
            <a:ext cx="2340076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13" name="Rectangle 12"/>
          <p:cNvSpPr/>
          <p:nvPr/>
        </p:nvSpPr>
        <p:spPr>
          <a:xfrm>
            <a:off x="5786446" y="3324525"/>
            <a:ext cx="31591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EG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إذًا كفاءة الآلة الحرارية تكون</a:t>
            </a:r>
            <a:endParaRPr lang="ar-SA" dirty="0"/>
          </a:p>
        </p:txBody>
      </p:sp>
      <p:sp>
        <p:nvSpPr>
          <p:cNvPr id="15" name="Rectangle 14"/>
          <p:cNvSpPr/>
          <p:nvPr/>
        </p:nvSpPr>
        <p:spPr>
          <a:xfrm>
            <a:off x="571472" y="1955061"/>
            <a:ext cx="843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ar-EG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يمكن ببساطة القول بأن الطاقة المطلوبة من الآلة الحرارية هي الشغل</a:t>
            </a:r>
            <a:r>
              <a:rPr lang="ar-SA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lang="en-US" sz="2400" i="1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W</a:t>
            </a:r>
            <a:r>
              <a:rPr lang="ar-EG" sz="24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وأن الطاقة المعطاة هي الحرارة المتنقلة من المصدر ذي درجة الحرارة المرتفعة.</a:t>
            </a:r>
            <a:endParaRPr lang="ar-EG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6143636" y="357166"/>
            <a:ext cx="2714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EG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SimSun" pitchFamily="2" charset="-122"/>
                <a:cs typeface="Andalus" pitchFamily="18" charset="-78"/>
              </a:rPr>
              <a:t>كفاءة الآلة الحرارية</a:t>
            </a:r>
            <a:endParaRPr kumimoji="0" lang="ar-EG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5280635"/>
            <a:ext cx="1785950" cy="86300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58016" y="500042"/>
            <a:ext cx="20716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EG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SimSun" pitchFamily="2" charset="-122"/>
                <a:cs typeface="Andalus" pitchFamily="18" charset="-78"/>
              </a:rPr>
              <a:t>المبرد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SimSun" pitchFamily="2" charset="-122"/>
                <a:cs typeface="Andalus" pitchFamily="18" charset="-78"/>
              </a:rPr>
              <a:t> الحراري</a:t>
            </a:r>
            <a:endParaRPr kumimoji="0" lang="ar-EG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57158" y="1714488"/>
            <a:ext cx="85011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هو جهاز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حراري به</a:t>
            </a:r>
            <a:r>
              <a:rPr kumimoji="0" lang="ar-EG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نظام يعمل في دورة وينتقل إليه حرارة من جسم درجة حرارته منخفضة إلى جسم أخر في درجة حرارة مرتفعة رغم أنه يلزم شغل لعمل ذلك.</a:t>
            </a:r>
            <a:endParaRPr kumimoji="0" lang="ar-EG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2571736" y="3000372"/>
          <a:ext cx="4676775" cy="3143272"/>
        </p:xfrm>
        <a:graphic>
          <a:graphicData uri="http://schemas.openxmlformats.org/presentationml/2006/ole">
            <p:oleObj spid="_x0000_s6147" r:id="rId3" imgW="4684889" imgH="2867378" progId="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3086" y="1714488"/>
            <a:ext cx="638382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5248" y="2500305"/>
            <a:ext cx="7044889" cy="1143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714753"/>
            <a:ext cx="3357568" cy="45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214818"/>
            <a:ext cx="2571769" cy="93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5143512"/>
            <a:ext cx="276391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786446" y="500042"/>
            <a:ext cx="31432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SimSun" pitchFamily="2" charset="-122"/>
                <a:cs typeface="Andalus" pitchFamily="18" charset="-78"/>
              </a:rPr>
              <a:t>معامل أداء </a:t>
            </a:r>
            <a:r>
              <a:rPr kumimoji="0" lang="ar-EG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SimSun" pitchFamily="2" charset="-122"/>
                <a:cs typeface="Andalus" pitchFamily="18" charset="-78"/>
              </a:rPr>
              <a:t>المبرد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SimSun" pitchFamily="2" charset="-122"/>
                <a:cs typeface="Andalus" pitchFamily="18" charset="-78"/>
              </a:rPr>
              <a:t> الحراري</a:t>
            </a:r>
            <a:endParaRPr kumimoji="0" lang="ar-EG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1474</TotalTime>
  <Words>193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الحرارة والديناميكا الحرارية</dc:title>
  <dc:creator>khaled</dc:creator>
  <cp:lastModifiedBy>Hhhma</cp:lastModifiedBy>
  <cp:revision>137</cp:revision>
  <dcterms:created xsi:type="dcterms:W3CDTF">2012-02-13T05:22:29Z</dcterms:created>
  <dcterms:modified xsi:type="dcterms:W3CDTF">2015-11-23T13:03:06Z</dcterms:modified>
</cp:coreProperties>
</file>