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8" r:id="rId3"/>
    <p:sldId id="274" r:id="rId4"/>
    <p:sldId id="271" r:id="rId5"/>
    <p:sldId id="261" r:id="rId6"/>
    <p:sldId id="275" r:id="rId7"/>
    <p:sldId id="262" r:id="rId8"/>
    <p:sldId id="276" r:id="rId9"/>
    <p:sldId id="266" r:id="rId10"/>
    <p:sldId id="272" r:id="rId11"/>
    <p:sldId id="273" r:id="rId12"/>
    <p:sldId id="267" r:id="rId13"/>
    <p:sldId id="268" r:id="rId14"/>
    <p:sldId id="269" r:id="rId15"/>
    <p:sldId id="277" r:id="rId16"/>
    <p:sldId id="270" r:id="rId1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75" d="100"/>
          <a:sy n="75" d="100"/>
        </p:scale>
        <p:origin x="-1424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viewProps" Target="viewProps.xml"/><Relationship Id="rId21" Type="http://schemas.openxmlformats.org/officeDocument/2006/relationships/theme" Target="theme/theme1.xml"/><Relationship Id="rId22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printerSettings" Target="printerSettings/printerSettings1.bin"/><Relationship Id="rId1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EBBB20-2648-234F-A40E-89ABA62BB1E0}" type="datetimeFigureOut">
              <a:rPr lang="en-US" smtClean="0"/>
              <a:t>19/03/2016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ACF58A-B8D2-DE4A-95B3-A71CEDA630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7113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EBBB20-2648-234F-A40E-89ABA62BB1E0}" type="datetimeFigureOut">
              <a:rPr lang="en-US" smtClean="0"/>
              <a:t>19/03/2016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ACF58A-B8D2-DE4A-95B3-A71CEDA630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53267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EBBB20-2648-234F-A40E-89ABA62BB1E0}" type="datetimeFigureOut">
              <a:rPr lang="en-US" smtClean="0"/>
              <a:t>19/03/2016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ACF58A-B8D2-DE4A-95B3-A71CEDA630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63820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EBBB20-2648-234F-A40E-89ABA62BB1E0}" type="datetimeFigureOut">
              <a:rPr lang="en-US" smtClean="0"/>
              <a:t>19/03/2016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ACF58A-B8D2-DE4A-95B3-A71CEDA630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06787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EBBB20-2648-234F-A40E-89ABA62BB1E0}" type="datetimeFigureOut">
              <a:rPr lang="en-US" smtClean="0"/>
              <a:t>19/03/2016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ACF58A-B8D2-DE4A-95B3-A71CEDA630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3748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EBBB20-2648-234F-A40E-89ABA62BB1E0}" type="datetimeFigureOut">
              <a:rPr lang="en-US" smtClean="0"/>
              <a:t>19/03/2016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ACF58A-B8D2-DE4A-95B3-A71CEDA630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89403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EBBB20-2648-234F-A40E-89ABA62BB1E0}" type="datetimeFigureOut">
              <a:rPr lang="en-US" smtClean="0"/>
              <a:t>19/03/2016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ACF58A-B8D2-DE4A-95B3-A71CEDA630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89138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EBBB20-2648-234F-A40E-89ABA62BB1E0}" type="datetimeFigureOut">
              <a:rPr lang="en-US" smtClean="0"/>
              <a:t>19/03/2016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ACF58A-B8D2-DE4A-95B3-A71CEDA630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31313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EBBB20-2648-234F-A40E-89ABA62BB1E0}" type="datetimeFigureOut">
              <a:rPr lang="en-US" smtClean="0"/>
              <a:t>19/03/2016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ACF58A-B8D2-DE4A-95B3-A71CEDA630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02632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EBBB20-2648-234F-A40E-89ABA62BB1E0}" type="datetimeFigureOut">
              <a:rPr lang="en-US" smtClean="0"/>
              <a:t>19/03/2016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ACF58A-B8D2-DE4A-95B3-A71CEDA630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56006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EBBB20-2648-234F-A40E-89ABA62BB1E0}" type="datetimeFigureOut">
              <a:rPr lang="en-US" smtClean="0"/>
              <a:t>19/03/2016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ACF58A-B8D2-DE4A-95B3-A71CEDA630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17169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EBBB20-2648-234F-A40E-89ABA62BB1E0}" type="datetimeFigureOut">
              <a:rPr lang="en-US" smtClean="0"/>
              <a:t>19/03/2016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ACF58A-B8D2-DE4A-95B3-A71CEDA630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89606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science.jrank.org/pages/6101/Sexual-Reproduction.html" TargetMode="Externa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hyperlink" Target="http://science.jrank.org/pages/5033/Parasites.html" TargetMode="External"/><Relationship Id="rId3" Type="http://schemas.openxmlformats.org/officeDocument/2006/relationships/image" Target="../media/image7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science.jrank.org/pages/2857/Freshwater.html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science.jrank.org/pages/1120/Calcium.html" TargetMode="External"/><Relationship Id="rId4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science.jrank.org/pages/1121/Calcium-Carbonate.html" TargetMode="Externa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science.jrank.org/pages/4801/Nutrients.html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britannica.com/EBchecked/media/6853/Paramecium-caudatum" TargetMode="External"/><Relationship Id="rId4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689225"/>
            <a:ext cx="7772400" cy="1470025"/>
          </a:xfrm>
        </p:spPr>
        <p:txBody>
          <a:bodyPr/>
          <a:lstStyle/>
          <a:p>
            <a:r>
              <a:rPr lang="en-US" b="1" dirty="0" smtClean="0"/>
              <a:t>Protozoa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187267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 txBox="1">
            <a:spLocks noGrp="1"/>
          </p:cNvSpPr>
          <p:nvPr>
            <p:ph idx="1"/>
          </p:nvPr>
        </p:nvSpPr>
        <p:spPr>
          <a:xfrm>
            <a:off x="457200" y="1600200"/>
            <a:ext cx="8229600" cy="5021578"/>
          </a:xfrm>
          <a:prstGeom prst="rect">
            <a:avLst/>
          </a:prstGeom>
        </p:spPr>
        <p:txBody>
          <a:bodyPr rtlCol="1">
            <a:noAutofit/>
          </a:bodyPr>
          <a:lstStyle/>
          <a:p>
            <a:pPr rtl="0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400" dirty="0">
                <a:latin typeface="+mn-lt"/>
                <a:ea typeface="+mn-ea"/>
                <a:cs typeface="+mj-cs"/>
              </a:rPr>
              <a:t>Paramecia have many well-developed organelles. </a:t>
            </a:r>
          </a:p>
          <a:p>
            <a:pPr rtl="0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n-US" sz="2400" dirty="0">
              <a:latin typeface="+mn-lt"/>
              <a:ea typeface="+mn-ea"/>
              <a:cs typeface="+mj-cs"/>
            </a:endParaRPr>
          </a:p>
          <a:p>
            <a:pPr rtl="0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400" dirty="0">
                <a:latin typeface="+mn-lt"/>
                <a:ea typeface="+mn-ea"/>
                <a:cs typeface="+mj-cs"/>
              </a:rPr>
              <a:t>Paramecia have two nuclei, a macronucleus and a micronucleus.   </a:t>
            </a:r>
            <a:endParaRPr lang="en-US" sz="2400" dirty="0" smtClean="0">
              <a:latin typeface="+mn-lt"/>
              <a:ea typeface="+mn-ea"/>
              <a:cs typeface="+mj-cs"/>
            </a:endParaRPr>
          </a:p>
          <a:p>
            <a:pPr marL="0" indent="0" rtl="0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US" sz="2400" dirty="0" smtClean="0">
                <a:latin typeface="+mn-lt"/>
                <a:ea typeface="+mn-ea"/>
                <a:cs typeface="+mj-cs"/>
              </a:rPr>
              <a:t>                                      </a:t>
            </a:r>
            <a:endParaRPr lang="en-US" sz="2400" dirty="0">
              <a:latin typeface="+mn-lt"/>
              <a:ea typeface="+mn-ea"/>
              <a:cs typeface="+mj-cs"/>
            </a:endParaRPr>
          </a:p>
          <a:p>
            <a:pPr rtl="0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400" dirty="0">
                <a:latin typeface="+mn-lt"/>
                <a:ea typeface="+mn-ea"/>
                <a:cs typeface="+mj-cs"/>
              </a:rPr>
              <a:t>The </a:t>
            </a:r>
            <a:r>
              <a:rPr lang="en-US" sz="2400" dirty="0">
                <a:solidFill>
                  <a:srgbClr val="C00000"/>
                </a:solidFill>
                <a:latin typeface="+mn-lt"/>
                <a:ea typeface="+mn-ea"/>
                <a:cs typeface="+mj-cs"/>
              </a:rPr>
              <a:t>larger macronucleus </a:t>
            </a:r>
            <a:r>
              <a:rPr lang="en-US" sz="2400" dirty="0">
                <a:latin typeface="+mn-lt"/>
                <a:ea typeface="+mn-ea"/>
                <a:cs typeface="+mj-cs"/>
              </a:rPr>
              <a:t>controls most of the metabolic functions of the cell.</a:t>
            </a:r>
          </a:p>
          <a:p>
            <a:pPr rtl="0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sz="2400" dirty="0">
              <a:latin typeface="+mn-lt"/>
              <a:ea typeface="+mn-ea"/>
              <a:cs typeface="+mj-cs"/>
            </a:endParaRPr>
          </a:p>
          <a:p>
            <a:pPr rtl="0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400" dirty="0">
                <a:latin typeface="+mn-lt"/>
                <a:ea typeface="+mn-ea"/>
                <a:cs typeface="+mj-cs"/>
              </a:rPr>
              <a:t>The </a:t>
            </a:r>
            <a:r>
              <a:rPr lang="en-US" sz="2400" dirty="0">
                <a:solidFill>
                  <a:srgbClr val="C00000"/>
                </a:solidFill>
                <a:latin typeface="+mn-lt"/>
                <a:ea typeface="+mn-ea"/>
                <a:cs typeface="+mj-cs"/>
              </a:rPr>
              <a:t>smaller micronucleus </a:t>
            </a:r>
            <a:r>
              <a:rPr lang="en-US" sz="2400" dirty="0">
                <a:latin typeface="+mn-lt"/>
                <a:ea typeface="+mn-ea"/>
                <a:cs typeface="+mj-cs"/>
              </a:rPr>
              <a:t>controls much of the pathways involved in </a:t>
            </a:r>
            <a:r>
              <a:rPr lang="en-US" sz="2400" b="1" dirty="0">
                <a:latin typeface="+mn-lt"/>
                <a:ea typeface="+mn-ea"/>
                <a:cs typeface="+mj-cs"/>
                <a:hlinkClick r:id="rId2"/>
              </a:rPr>
              <a:t>sexual reproduction</a:t>
            </a:r>
            <a:r>
              <a:rPr lang="en-US" sz="2400" dirty="0">
                <a:latin typeface="+mn-lt"/>
                <a:ea typeface="+mn-ea"/>
                <a:cs typeface="+mj-cs"/>
              </a:rPr>
              <a:t>. </a:t>
            </a:r>
          </a:p>
          <a:p>
            <a:pPr rtl="0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n-US" sz="2400" dirty="0">
              <a:latin typeface="+mn-lt"/>
              <a:ea typeface="+mn-ea"/>
              <a:cs typeface="+mj-cs"/>
            </a:endParaRP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600" b="1" dirty="0" smtClean="0"/>
              <a:t/>
            </a:r>
            <a:br>
              <a:rPr lang="en-US" sz="3600" b="1" dirty="0" smtClean="0"/>
            </a:br>
            <a:r>
              <a:rPr lang="en-US" sz="3600" b="1" dirty="0" err="1" smtClean="0"/>
              <a:t>Ciliophora</a:t>
            </a:r>
            <a:r>
              <a:rPr lang="en-US" sz="3600" b="1" dirty="0" smtClean="0"/>
              <a:t> (Ciliated Protozoa)</a:t>
            </a: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3600" b="1" i="1" dirty="0" smtClean="0"/>
              <a:t> </a:t>
            </a:r>
            <a:r>
              <a:rPr lang="en-US" sz="3600" b="1" i="1" dirty="0" err="1" smtClean="0"/>
              <a:t>e.g</a:t>
            </a:r>
            <a:r>
              <a:rPr lang="en-US" sz="3600" b="1" i="1" dirty="0" smtClean="0"/>
              <a:t> Paramecium</a:t>
            </a:r>
            <a:r>
              <a:rPr lang="en-US" sz="3600" dirty="0" smtClean="0"/>
              <a:t/>
            </a:r>
            <a:br>
              <a:rPr lang="en-US" sz="3600" dirty="0" smtClean="0"/>
            </a:br>
            <a:endParaRPr lang="ar-sa" sz="3600" dirty="0"/>
          </a:p>
        </p:txBody>
      </p:sp>
    </p:spTree>
    <p:extLst>
      <p:ext uri="{BB962C8B-B14F-4D97-AF65-F5344CB8AC3E}">
        <p14:creationId xmlns:p14="http://schemas.microsoft.com/office/powerpoint/2010/main" val="333187614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b="1" dirty="0" smtClean="0"/>
              <a:t/>
            </a:r>
            <a:br>
              <a:rPr lang="en-US" sz="3600" b="1" dirty="0" smtClean="0"/>
            </a:br>
            <a:r>
              <a:rPr lang="en-US" sz="3600" b="1" dirty="0" err="1" smtClean="0"/>
              <a:t>Ciliophora</a:t>
            </a:r>
            <a:r>
              <a:rPr lang="en-US" sz="3600" b="1" dirty="0" smtClean="0"/>
              <a:t> (Ciliated Protozoa)</a:t>
            </a: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3600" b="1" i="1" dirty="0" smtClean="0"/>
              <a:t> </a:t>
            </a:r>
            <a:r>
              <a:rPr lang="en-US" sz="3600" b="1" i="1" dirty="0" err="1" smtClean="0"/>
              <a:t>e.g</a:t>
            </a:r>
            <a:r>
              <a:rPr lang="en-US" sz="3600" b="1" i="1" dirty="0" smtClean="0"/>
              <a:t> Paramecium</a:t>
            </a:r>
            <a:r>
              <a:rPr lang="en-US" sz="3600" dirty="0" smtClean="0"/>
              <a:t/>
            </a:r>
            <a:br>
              <a:rPr lang="en-US" sz="3600" dirty="0" smtClean="0"/>
            </a:b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78155"/>
            <a:ext cx="8229600" cy="1846753"/>
          </a:xfrm>
        </p:spPr>
        <p:txBody>
          <a:bodyPr>
            <a:normAutofit/>
          </a:bodyPr>
          <a:lstStyle/>
          <a:p>
            <a:pPr>
              <a:lnSpc>
                <a:spcPct val="130000"/>
              </a:lnSpc>
            </a:pPr>
            <a:r>
              <a:rPr lang="en-US" sz="2400" dirty="0"/>
              <a:t>Thousands of cilia appear through the pellicle, a tough, protective covering surrounding the cell membrane. </a:t>
            </a:r>
          </a:p>
          <a:p>
            <a:pPr>
              <a:lnSpc>
                <a:spcPct val="130000"/>
              </a:lnSpc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8358255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3"/>
          <p:cNvSpPr>
            <a:spLocks noChangeArrowheads="1"/>
          </p:cNvSpPr>
          <p:nvPr/>
        </p:nvSpPr>
        <p:spPr bwMode="auto">
          <a:xfrm>
            <a:off x="142875" y="377621"/>
            <a:ext cx="5000625" cy="63248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 rtl="0"/>
            <a:r>
              <a:rPr lang="en-US" sz="2400" b="1" u="sng" dirty="0">
                <a:solidFill>
                  <a:srgbClr val="C00000"/>
                </a:solidFill>
                <a:latin typeface="Calibri" charset="0"/>
              </a:rPr>
              <a:t>Feeding:</a:t>
            </a:r>
          </a:p>
          <a:p>
            <a:pPr algn="just" rtl="0">
              <a:buFont typeface="Arial" charset="0"/>
              <a:buChar char="•"/>
            </a:pPr>
            <a:endParaRPr lang="en-US" dirty="0">
              <a:latin typeface="Calibri" charset="0"/>
            </a:endParaRPr>
          </a:p>
          <a:p>
            <a:pPr rtl="0">
              <a:lnSpc>
                <a:spcPct val="130000"/>
              </a:lnSpc>
              <a:buFont typeface="Arial" charset="0"/>
              <a:buChar char="•"/>
            </a:pPr>
            <a:r>
              <a:rPr lang="en-US" sz="2000" dirty="0">
                <a:latin typeface="Calibri" charset="0"/>
              </a:rPr>
              <a:t>Food enters the cell through the </a:t>
            </a:r>
            <a:r>
              <a:rPr lang="en-US" sz="2000" dirty="0">
                <a:solidFill>
                  <a:srgbClr val="FF0000"/>
                </a:solidFill>
                <a:latin typeface="Calibri" charset="0"/>
              </a:rPr>
              <a:t>oral groove </a:t>
            </a:r>
            <a:r>
              <a:rPr lang="en-US" sz="2000" dirty="0">
                <a:latin typeface="Calibri" charset="0"/>
              </a:rPr>
              <a:t>(lined with </a:t>
            </a:r>
            <a:r>
              <a:rPr lang="en-US" sz="2000" dirty="0">
                <a:solidFill>
                  <a:srgbClr val="FF0000"/>
                </a:solidFill>
                <a:latin typeface="Calibri" charset="0"/>
              </a:rPr>
              <a:t>cilia</a:t>
            </a:r>
            <a:r>
              <a:rPr lang="en-US" sz="2000" dirty="0">
                <a:latin typeface="Calibri" charset="0"/>
              </a:rPr>
              <a:t>, to "sweep" the food into the cell), where it moves to the </a:t>
            </a:r>
            <a:r>
              <a:rPr lang="en-US" sz="2000" dirty="0">
                <a:solidFill>
                  <a:srgbClr val="FF0000"/>
                </a:solidFill>
                <a:latin typeface="Calibri" charset="0"/>
              </a:rPr>
              <a:t>gullet</a:t>
            </a:r>
            <a:r>
              <a:rPr lang="en-US" sz="2000" dirty="0">
                <a:latin typeface="Calibri" charset="0"/>
              </a:rPr>
              <a:t>, which packages the meal into a </a:t>
            </a:r>
            <a:r>
              <a:rPr lang="en-US" sz="2000" dirty="0">
                <a:solidFill>
                  <a:srgbClr val="FF0000"/>
                </a:solidFill>
                <a:latin typeface="Calibri" charset="0"/>
              </a:rPr>
              <a:t>food vacuole</a:t>
            </a:r>
            <a:r>
              <a:rPr lang="en-US" sz="2000" dirty="0">
                <a:latin typeface="Calibri" charset="0"/>
              </a:rPr>
              <a:t>.</a:t>
            </a:r>
          </a:p>
          <a:p>
            <a:pPr rtl="0">
              <a:lnSpc>
                <a:spcPct val="130000"/>
              </a:lnSpc>
            </a:pPr>
            <a:r>
              <a:rPr lang="en-US" sz="2000" dirty="0">
                <a:latin typeface="Calibri" charset="0"/>
              </a:rPr>
              <a:t> </a:t>
            </a:r>
          </a:p>
          <a:p>
            <a:pPr rtl="0">
              <a:lnSpc>
                <a:spcPct val="130000"/>
              </a:lnSpc>
              <a:buFont typeface="Arial" charset="0"/>
              <a:buChar char="•"/>
            </a:pPr>
            <a:r>
              <a:rPr lang="en-US" sz="2000" dirty="0">
                <a:latin typeface="Calibri" charset="0"/>
              </a:rPr>
              <a:t>Enzymes released into the food vacuole break down the food, and the nutrients are absorbed into the cell. </a:t>
            </a:r>
          </a:p>
          <a:p>
            <a:pPr rtl="0">
              <a:lnSpc>
                <a:spcPct val="130000"/>
              </a:lnSpc>
            </a:pPr>
            <a:endParaRPr lang="en-US" sz="2000" dirty="0">
              <a:latin typeface="Calibri" charset="0"/>
            </a:endParaRPr>
          </a:p>
          <a:p>
            <a:pPr rtl="0">
              <a:lnSpc>
                <a:spcPct val="130000"/>
              </a:lnSpc>
              <a:buFont typeface="Arial" charset="0"/>
              <a:buChar char="•"/>
            </a:pPr>
            <a:r>
              <a:rPr lang="en-US" sz="2000" dirty="0">
                <a:latin typeface="Calibri" charset="0"/>
              </a:rPr>
              <a:t>Wastes are removed from the cell through an </a:t>
            </a:r>
            <a:r>
              <a:rPr lang="en-US" sz="2000" dirty="0">
                <a:solidFill>
                  <a:srgbClr val="FF0000"/>
                </a:solidFill>
                <a:latin typeface="Calibri" charset="0"/>
              </a:rPr>
              <a:t>anal pore. </a:t>
            </a:r>
            <a:endParaRPr lang="en-US" sz="2000" dirty="0">
              <a:latin typeface="Calibri" charset="0"/>
            </a:endParaRPr>
          </a:p>
          <a:p>
            <a:pPr rtl="0">
              <a:lnSpc>
                <a:spcPct val="130000"/>
              </a:lnSpc>
              <a:buFont typeface="Arial" charset="0"/>
              <a:buChar char="•"/>
            </a:pPr>
            <a:r>
              <a:rPr lang="en-US" sz="2000" dirty="0">
                <a:solidFill>
                  <a:srgbClr val="FF0000"/>
                </a:solidFill>
                <a:latin typeface="Calibri" charset="0"/>
              </a:rPr>
              <a:t>Contractile vacuoles </a:t>
            </a:r>
            <a:r>
              <a:rPr lang="en-US" sz="2000" dirty="0">
                <a:latin typeface="Calibri" charset="0"/>
              </a:rPr>
              <a:t>pump out excess water, since paramecia live in freshwater surroundings. </a:t>
            </a:r>
          </a:p>
        </p:txBody>
      </p:sp>
      <p:pic>
        <p:nvPicPr>
          <p:cNvPr id="12291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91125" y="1000125"/>
            <a:ext cx="3952875" cy="4924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978800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2"/>
          <p:cNvSpPr>
            <a:spLocks noGrp="1"/>
          </p:cNvSpPr>
          <p:nvPr>
            <p:ph idx="1"/>
          </p:nvPr>
        </p:nvSpPr>
        <p:spPr>
          <a:xfrm>
            <a:off x="457200" y="1541244"/>
            <a:ext cx="8229600" cy="4097849"/>
          </a:xfrm>
        </p:spPr>
        <p:txBody>
          <a:bodyPr>
            <a:normAutofit/>
          </a:bodyPr>
          <a:lstStyle/>
          <a:p>
            <a:pPr algn="just" rtl="0" eaLnBrk="1" hangingPunct="1">
              <a:lnSpc>
                <a:spcPct val="130000"/>
              </a:lnSpc>
            </a:pPr>
            <a:r>
              <a:rPr lang="en-US" sz="2400" dirty="0"/>
              <a:t>Paramecia usually reproduce asexually, by </a:t>
            </a:r>
            <a:r>
              <a:rPr lang="en-US" sz="2400" dirty="0">
                <a:solidFill>
                  <a:srgbClr val="FF0000"/>
                </a:solidFill>
              </a:rPr>
              <a:t>transverse fission </a:t>
            </a:r>
          </a:p>
          <a:p>
            <a:pPr algn="just" rtl="0" eaLnBrk="1" hangingPunct="1">
              <a:lnSpc>
                <a:spcPct val="130000"/>
              </a:lnSpc>
            </a:pPr>
            <a:r>
              <a:rPr lang="en-US" sz="2400" dirty="0"/>
              <a:t>When conditions are unfavorable, however, the organism can reproduce sexually. </a:t>
            </a:r>
          </a:p>
          <a:p>
            <a:pPr algn="just" rtl="0" eaLnBrk="1" hangingPunct="1">
              <a:lnSpc>
                <a:spcPct val="130000"/>
              </a:lnSpc>
            </a:pPr>
            <a:r>
              <a:rPr lang="en-US" sz="2400" dirty="0"/>
              <a:t>This form of sexual reproduction is called </a:t>
            </a:r>
            <a:r>
              <a:rPr lang="en-US" sz="2400" dirty="0">
                <a:solidFill>
                  <a:srgbClr val="FF0000"/>
                </a:solidFill>
              </a:rPr>
              <a:t>conjugation</a:t>
            </a:r>
            <a:r>
              <a:rPr lang="en-US" sz="2400" dirty="0"/>
              <a:t>. </a:t>
            </a:r>
          </a:p>
          <a:p>
            <a:pPr algn="just" rtl="0" eaLnBrk="1" hangingPunct="1">
              <a:lnSpc>
                <a:spcPct val="130000"/>
              </a:lnSpc>
            </a:pPr>
            <a:r>
              <a:rPr lang="en-US" sz="2400" dirty="0"/>
              <a:t>During conjugation, two paramecia join at the oral groove, where they </a:t>
            </a:r>
            <a:r>
              <a:rPr lang="en-US" sz="2400" dirty="0">
                <a:solidFill>
                  <a:srgbClr val="FF0000"/>
                </a:solidFill>
              </a:rPr>
              <a:t>exchange genetic material. </a:t>
            </a:r>
          </a:p>
          <a:p>
            <a:pPr algn="just" rtl="0" eaLnBrk="1" hangingPunct="1">
              <a:lnSpc>
                <a:spcPct val="130000"/>
              </a:lnSpc>
            </a:pPr>
            <a:r>
              <a:rPr lang="en-US" sz="2400" dirty="0"/>
              <a:t>They then separate and divide </a:t>
            </a:r>
            <a:r>
              <a:rPr lang="en-US" sz="2400" dirty="0">
                <a:solidFill>
                  <a:srgbClr val="FF0000"/>
                </a:solidFill>
              </a:rPr>
              <a:t>asexually</a:t>
            </a:r>
          </a:p>
          <a:p>
            <a:pPr algn="just" rtl="0" eaLnBrk="1" hangingPunct="1">
              <a:lnSpc>
                <a:spcPct val="130000"/>
              </a:lnSpc>
            </a:pPr>
            <a:endParaRPr lang="ar-sa" sz="2400" dirty="0"/>
          </a:p>
        </p:txBody>
      </p:sp>
      <p:sp>
        <p:nvSpPr>
          <p:cNvPr id="2" name="TextBox 1"/>
          <p:cNvSpPr txBox="1"/>
          <p:nvPr/>
        </p:nvSpPr>
        <p:spPr>
          <a:xfrm>
            <a:off x="671356" y="744815"/>
            <a:ext cx="231157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u="sng" dirty="0" smtClean="0">
                <a:solidFill>
                  <a:srgbClr val="FF0000"/>
                </a:solidFill>
              </a:rPr>
              <a:t>Reproduction:</a:t>
            </a:r>
            <a:endParaRPr lang="en-US" sz="2800" b="1" u="sng" dirty="0">
              <a:solidFill>
                <a:srgbClr val="FF0000"/>
              </a:solidFill>
            </a:endParaRPr>
          </a:p>
        </p:txBody>
      </p:sp>
      <p:pic>
        <p:nvPicPr>
          <p:cNvPr id="4" name="Picture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0698" y="4537473"/>
            <a:ext cx="2779796" cy="2159896"/>
          </a:xfrm>
          <a:prstGeom prst="rect">
            <a:avLst/>
          </a:prstGeom>
          <a:ln w="19050" cap="sq">
            <a:solidFill>
              <a:schemeClr val="accent1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8512402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ctrTitle"/>
          </p:nvPr>
        </p:nvSpPr>
        <p:spPr>
          <a:xfrm>
            <a:off x="468313" y="260350"/>
            <a:ext cx="7772400" cy="1470025"/>
          </a:xfrm>
        </p:spPr>
        <p:txBody>
          <a:bodyPr>
            <a:noAutofit/>
          </a:bodyPr>
          <a:lstStyle/>
          <a:p>
            <a:pPr rtl="0" eaLnBrk="1" hangingPunct="1"/>
            <a:r>
              <a:rPr lang="en-US" sz="3200" b="1" dirty="0"/>
              <a:t/>
            </a:r>
            <a:br>
              <a:rPr lang="en-US" sz="3200" b="1" dirty="0"/>
            </a:br>
            <a:r>
              <a:rPr lang="en-US" sz="3200" b="1" dirty="0"/>
              <a:t> </a:t>
            </a:r>
            <a:br>
              <a:rPr lang="en-US" sz="3200" b="1" dirty="0"/>
            </a:br>
            <a:r>
              <a:rPr lang="en-US" sz="3200" b="1" dirty="0" err="1" smtClean="0"/>
              <a:t>Apicomplexa</a:t>
            </a:r>
            <a:r>
              <a:rPr lang="en-US" sz="3200" b="1" dirty="0" smtClean="0"/>
              <a:t> (</a:t>
            </a:r>
            <a:r>
              <a:rPr lang="en-US" sz="3200" b="1" dirty="0" err="1" smtClean="0"/>
              <a:t>Sporozoans</a:t>
            </a:r>
            <a:r>
              <a:rPr lang="en-US" sz="3200" b="1" dirty="0" smtClean="0"/>
              <a:t> Protozoa)</a:t>
            </a:r>
            <a:r>
              <a:rPr lang="ar-sa" sz="3200" b="1" dirty="0"/>
              <a:t/>
            </a:r>
            <a:br>
              <a:rPr lang="ar-sa" sz="3200" b="1" dirty="0"/>
            </a:br>
            <a:r>
              <a:rPr lang="ar-sa" sz="3200" b="1" dirty="0"/>
              <a:t>البلازموديوم</a:t>
            </a:r>
            <a:r>
              <a:rPr lang="en-US" sz="3200" dirty="0"/>
              <a:t/>
            </a:r>
            <a:br>
              <a:rPr lang="en-US" sz="3200" dirty="0"/>
            </a:br>
            <a:r>
              <a:rPr lang="en-US" sz="3200" b="1" dirty="0" err="1"/>
              <a:t>e.g</a:t>
            </a:r>
            <a:r>
              <a:rPr lang="en-US" sz="3200" b="1" dirty="0"/>
              <a:t> </a:t>
            </a:r>
            <a:r>
              <a:rPr lang="en-US" sz="3200" b="1" i="1" dirty="0"/>
              <a:t>Plasmodium</a:t>
            </a:r>
            <a:r>
              <a:rPr lang="en-US" sz="3200" dirty="0"/>
              <a:t/>
            </a:r>
            <a:br>
              <a:rPr lang="en-US" sz="3200" dirty="0"/>
            </a:br>
            <a:endParaRPr lang="ar-sa" sz="3200" dirty="0"/>
          </a:p>
        </p:txBody>
      </p:sp>
      <p:sp>
        <p:nvSpPr>
          <p:cNvPr id="14339" name="Subtitle 2"/>
          <p:cNvSpPr>
            <a:spLocks noGrp="1"/>
          </p:cNvSpPr>
          <p:nvPr>
            <p:ph type="subTitle" idx="1"/>
          </p:nvPr>
        </p:nvSpPr>
        <p:spPr>
          <a:xfrm>
            <a:off x="250825" y="2188694"/>
            <a:ext cx="4844715" cy="4236547"/>
          </a:xfrm>
        </p:spPr>
        <p:txBody>
          <a:bodyPr>
            <a:noAutofit/>
          </a:bodyPr>
          <a:lstStyle/>
          <a:p>
            <a:pPr algn="just" rtl="0" eaLnBrk="1" hangingPunct="1">
              <a:lnSpc>
                <a:spcPct val="130000"/>
              </a:lnSpc>
              <a:buFont typeface="Arial" charset="0"/>
              <a:buChar char="•"/>
            </a:pPr>
            <a:r>
              <a:rPr lang="en-US" sz="2400" dirty="0" err="1">
                <a:solidFill>
                  <a:schemeClr val="tx1"/>
                </a:solidFill>
              </a:rPr>
              <a:t>Sporozoans</a:t>
            </a:r>
            <a:r>
              <a:rPr lang="en-US" sz="2400" dirty="0">
                <a:solidFill>
                  <a:schemeClr val="tx1"/>
                </a:solidFill>
              </a:rPr>
              <a:t> are all </a:t>
            </a:r>
            <a:r>
              <a:rPr lang="en-US" sz="2400" b="1" dirty="0">
                <a:solidFill>
                  <a:schemeClr val="tx1"/>
                </a:solidFill>
                <a:hlinkClick r:id="rId2"/>
              </a:rPr>
              <a:t>parasites</a:t>
            </a:r>
            <a:r>
              <a:rPr lang="en-US" sz="2400" dirty="0">
                <a:solidFill>
                  <a:schemeClr val="tx1"/>
                </a:solidFill>
              </a:rPr>
              <a:t> </a:t>
            </a:r>
            <a:r>
              <a:rPr lang="en-US" sz="2400" dirty="0" err="1">
                <a:solidFill>
                  <a:schemeClr val="tx1"/>
                </a:solidFill>
              </a:rPr>
              <a:t>e.g</a:t>
            </a:r>
            <a:r>
              <a:rPr lang="en-US" sz="2400" dirty="0">
                <a:solidFill>
                  <a:schemeClr val="tx1"/>
                </a:solidFill>
              </a:rPr>
              <a:t> </a:t>
            </a:r>
            <a:r>
              <a:rPr lang="en-US" sz="2400" b="1" i="1" dirty="0">
                <a:solidFill>
                  <a:schemeClr val="tx1"/>
                </a:solidFill>
              </a:rPr>
              <a:t>Plasmodium </a:t>
            </a:r>
            <a:endParaRPr lang="en-US" sz="2400" dirty="0">
              <a:solidFill>
                <a:schemeClr val="tx1"/>
              </a:solidFill>
            </a:endParaRPr>
          </a:p>
          <a:p>
            <a:pPr algn="just" rtl="0" eaLnBrk="1" hangingPunct="1">
              <a:lnSpc>
                <a:spcPct val="130000"/>
              </a:lnSpc>
              <a:buFont typeface="Arial" charset="0"/>
              <a:buChar char="•"/>
            </a:pPr>
            <a:r>
              <a:rPr lang="en-US" sz="2400" dirty="0">
                <a:solidFill>
                  <a:schemeClr val="tx1"/>
                </a:solidFill>
              </a:rPr>
              <a:t>Many of these organisms produce spores, reproductive cells that can give rise to a new organism.</a:t>
            </a:r>
          </a:p>
          <a:p>
            <a:pPr algn="just" rtl="0" eaLnBrk="1" hangingPunct="1">
              <a:lnSpc>
                <a:spcPct val="130000"/>
              </a:lnSpc>
              <a:buFont typeface="Arial" charset="0"/>
              <a:buChar char="•"/>
            </a:pPr>
            <a:r>
              <a:rPr lang="en-US" sz="2400" dirty="0">
                <a:solidFill>
                  <a:schemeClr val="tx1"/>
                </a:solidFill>
              </a:rPr>
              <a:t> </a:t>
            </a:r>
            <a:r>
              <a:rPr lang="en-US" sz="2400" dirty="0" err="1">
                <a:solidFill>
                  <a:schemeClr val="tx1"/>
                </a:solidFill>
              </a:rPr>
              <a:t>Sporozoans</a:t>
            </a:r>
            <a:r>
              <a:rPr lang="en-US" sz="2400" dirty="0">
                <a:solidFill>
                  <a:schemeClr val="tx1"/>
                </a:solidFill>
              </a:rPr>
              <a:t> typically have complex life cycles, as they usually live in more than one host in their lifetimes.</a:t>
            </a:r>
          </a:p>
          <a:p>
            <a:pPr algn="just" rtl="0" eaLnBrk="1" hangingPunct="1">
              <a:lnSpc>
                <a:spcPct val="130000"/>
              </a:lnSpc>
              <a:buFont typeface="Arial" charset="0"/>
              <a:buChar char="•"/>
            </a:pPr>
            <a:endParaRPr lang="ar-sa" sz="2400" dirty="0">
              <a:solidFill>
                <a:schemeClr val="tx1"/>
              </a:solidFill>
            </a:endParaRPr>
          </a:p>
        </p:txBody>
      </p:sp>
      <p:pic>
        <p:nvPicPr>
          <p:cNvPr id="14340" name="Picture 10" descr="Go to fullsize imag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57875" y="2188694"/>
            <a:ext cx="2814638" cy="3857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171901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5225" y="952448"/>
            <a:ext cx="6698292" cy="5336730"/>
          </a:xfrm>
          <a:prstGeom prst="rect">
            <a:avLst/>
          </a:prstGeom>
          <a:ln w="19050">
            <a:solidFill>
              <a:schemeClr val="accent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56653217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0" y="0"/>
            <a:ext cx="5929313" cy="6619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836967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ctrTitle"/>
          </p:nvPr>
        </p:nvSpPr>
        <p:spPr>
          <a:xfrm>
            <a:off x="357188" y="285750"/>
            <a:ext cx="7772400" cy="1470025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sz="4000" b="1" dirty="0"/>
              <a:t/>
            </a:r>
            <a:br>
              <a:rPr lang="en-US" sz="4000" b="1" dirty="0"/>
            </a:br>
            <a:r>
              <a:rPr lang="en-US" sz="4000" b="1" dirty="0"/>
              <a:t>Animal Like-Protista</a:t>
            </a:r>
            <a:r>
              <a:rPr lang="en-US" sz="4000" dirty="0"/>
              <a:t/>
            </a:r>
            <a:br>
              <a:rPr lang="en-US" sz="4000" dirty="0"/>
            </a:br>
            <a:r>
              <a:rPr lang="en-US" sz="4000" b="1" dirty="0"/>
              <a:t>(Protozoa)</a:t>
            </a:r>
            <a:r>
              <a:rPr lang="en-US" sz="4000" dirty="0"/>
              <a:t/>
            </a:r>
            <a:br>
              <a:rPr lang="en-US" sz="4000" dirty="0"/>
            </a:br>
            <a:endParaRPr lang="ar-sa" sz="4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33031" y="2103865"/>
            <a:ext cx="8429625" cy="3882948"/>
          </a:xfrm>
        </p:spPr>
        <p:txBody>
          <a:bodyPr>
            <a:noAutofit/>
          </a:bodyPr>
          <a:lstStyle/>
          <a:p>
            <a:pPr marL="342900" indent="-342900" algn="l" rtl="0" eaLnBrk="1" hangingPunct="1">
              <a:lnSpc>
                <a:spcPct val="130000"/>
              </a:lnSpc>
              <a:buFont typeface="Arial"/>
              <a:buChar char="•"/>
            </a:pPr>
            <a:r>
              <a:rPr lang="en-US" sz="2400" dirty="0" smtClean="0">
                <a:solidFill>
                  <a:schemeClr val="tx1"/>
                </a:solidFill>
              </a:rPr>
              <a:t>All </a:t>
            </a:r>
            <a:r>
              <a:rPr lang="en-US" sz="2400" dirty="0">
                <a:solidFill>
                  <a:schemeClr val="tx1"/>
                </a:solidFill>
              </a:rPr>
              <a:t>are unicellular heterotrophs. </a:t>
            </a:r>
          </a:p>
          <a:p>
            <a:pPr marL="342900" indent="-342900" algn="l" rtl="0" eaLnBrk="1" hangingPunct="1">
              <a:lnSpc>
                <a:spcPct val="130000"/>
              </a:lnSpc>
              <a:buFont typeface="Arial"/>
              <a:buChar char="•"/>
            </a:pPr>
            <a:r>
              <a:rPr lang="en-US" sz="2400" dirty="0" smtClean="0">
                <a:solidFill>
                  <a:schemeClr val="tx1"/>
                </a:solidFill>
              </a:rPr>
              <a:t>Nutrition </a:t>
            </a:r>
            <a:r>
              <a:rPr lang="en-US" sz="2400" dirty="0">
                <a:solidFill>
                  <a:schemeClr val="tx1"/>
                </a:solidFill>
              </a:rPr>
              <a:t>by ingesting other organisms or dead organic material. </a:t>
            </a:r>
          </a:p>
          <a:p>
            <a:pPr marL="342900" indent="-342900" algn="l" rtl="0" eaLnBrk="1" hangingPunct="1">
              <a:lnSpc>
                <a:spcPct val="130000"/>
              </a:lnSpc>
              <a:buFont typeface="Arial"/>
              <a:buChar char="•"/>
            </a:pPr>
            <a:r>
              <a:rPr lang="en-US" sz="2400" dirty="0">
                <a:solidFill>
                  <a:schemeClr val="tx1"/>
                </a:solidFill>
              </a:rPr>
              <a:t>Some organisms are parasitic, since they cannot actively capture food. They must live in an area of the host organism that has a constant food supply, such as the intestines or bloodstream of an animal. </a:t>
            </a:r>
          </a:p>
          <a:p>
            <a:pPr algn="l" rtl="0" eaLnBrk="1" hangingPunct="1">
              <a:lnSpc>
                <a:spcPct val="130000"/>
              </a:lnSpc>
            </a:pPr>
            <a:endParaRPr lang="en-US" sz="2400" b="1" dirty="0">
              <a:solidFill>
                <a:schemeClr val="tx1"/>
              </a:solidFill>
            </a:endParaRPr>
          </a:p>
          <a:p>
            <a:pPr algn="l" rtl="0" eaLnBrk="1" hangingPunct="1">
              <a:lnSpc>
                <a:spcPct val="130000"/>
              </a:lnSpc>
            </a:pPr>
            <a:endParaRPr lang="ar-sa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4552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 txBox="1">
            <a:spLocks/>
          </p:cNvSpPr>
          <p:nvPr/>
        </p:nvSpPr>
        <p:spPr>
          <a:xfrm>
            <a:off x="357188" y="285750"/>
            <a:ext cx="7772400" cy="1470025"/>
          </a:xfrm>
          <a:prstGeom prst="rect">
            <a:avLst/>
          </a:prstGeom>
        </p:spPr>
        <p:txBody>
          <a:bodyPr>
            <a:normAutofit fontScale="67500" lnSpcReduction="2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b="1" smtClean="0"/>
              <a:t/>
            </a:r>
            <a:br>
              <a:rPr lang="en-US" sz="4000" b="1" smtClean="0"/>
            </a:br>
            <a:r>
              <a:rPr lang="en-US" sz="4000" b="1" smtClean="0"/>
              <a:t>Animal Like-Protista</a:t>
            </a:r>
            <a:r>
              <a:rPr lang="en-US" sz="4000" smtClean="0"/>
              <a:t/>
            </a:r>
            <a:br>
              <a:rPr lang="en-US" sz="4000" smtClean="0"/>
            </a:br>
            <a:r>
              <a:rPr lang="en-US" sz="4000" b="1" smtClean="0"/>
              <a:t>(Protozoa)</a:t>
            </a:r>
            <a:r>
              <a:rPr lang="en-US" sz="4000" smtClean="0"/>
              <a:t/>
            </a:r>
            <a:br>
              <a:rPr lang="en-US" sz="4000" smtClean="0"/>
            </a:br>
            <a:endParaRPr lang="ar-sa" sz="4000" dirty="0"/>
          </a:p>
        </p:txBody>
      </p:sp>
      <p:grpSp>
        <p:nvGrpSpPr>
          <p:cNvPr id="17" name="Group 1"/>
          <p:cNvGrpSpPr>
            <a:grpSpLocks/>
          </p:cNvGrpSpPr>
          <p:nvPr/>
        </p:nvGrpSpPr>
        <p:grpSpPr bwMode="auto">
          <a:xfrm>
            <a:off x="214313" y="4786313"/>
            <a:ext cx="8572500" cy="1357312"/>
            <a:chOff x="214313" y="4786313"/>
            <a:chExt cx="8572500" cy="1357312"/>
          </a:xfrm>
        </p:grpSpPr>
        <p:sp>
          <p:nvSpPr>
            <p:cNvPr id="18" name="Subtitle 2"/>
            <p:cNvSpPr txBox="1">
              <a:spLocks/>
            </p:cNvSpPr>
            <p:nvPr/>
          </p:nvSpPr>
          <p:spPr>
            <a:xfrm>
              <a:off x="214313" y="4786313"/>
              <a:ext cx="2286000" cy="1285875"/>
            </a:xfrm>
            <a:prstGeom prst="rect">
              <a:avLst/>
            </a:prstGeom>
          </p:spPr>
          <p:txBody>
            <a:bodyPr>
              <a:norm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5pPr>
              <a:lvl6pPr marL="2514600" indent="-228600" algn="r" rtl="1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6pPr>
              <a:lvl7pPr marL="2971800" indent="-228600" algn="r" rtl="1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7pPr>
              <a:lvl8pPr marL="3429000" indent="-228600" algn="r" rtl="1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8pPr>
              <a:lvl9pPr marL="3886200" indent="-228600" algn="r" rtl="1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9pPr>
            </a:lstStyle>
            <a:p>
              <a:pPr algn="ctr" rtl="0" eaLnBrk="1" hangingPunct="1">
                <a:lnSpc>
                  <a:spcPct val="90000"/>
                </a:lnSpc>
                <a:spcBef>
                  <a:spcPct val="20000"/>
                </a:spcBef>
                <a:buFont typeface="Arial" charset="0"/>
                <a:buNone/>
              </a:pPr>
              <a:r>
                <a:rPr lang="en-US" b="1">
                  <a:latin typeface="Calibri" charset="0"/>
                </a:rPr>
                <a:t>Pseudopods</a:t>
              </a:r>
              <a:endParaRPr lang="en-US">
                <a:latin typeface="Calibri" charset="0"/>
              </a:endParaRPr>
            </a:p>
            <a:p>
              <a:pPr algn="ctr" rtl="0" eaLnBrk="1" hangingPunct="1">
                <a:lnSpc>
                  <a:spcPct val="90000"/>
                </a:lnSpc>
                <a:spcBef>
                  <a:spcPct val="20000"/>
                </a:spcBef>
              </a:pPr>
              <a:r>
                <a:rPr lang="en-US">
                  <a:latin typeface="Calibri" charset="0"/>
                </a:rPr>
                <a:t>move by psedupodia such as </a:t>
              </a:r>
            </a:p>
            <a:p>
              <a:pPr algn="ctr" rtl="0" eaLnBrk="1" hangingPunct="1">
                <a:lnSpc>
                  <a:spcPct val="90000"/>
                </a:lnSpc>
                <a:spcBef>
                  <a:spcPct val="20000"/>
                </a:spcBef>
              </a:pPr>
              <a:r>
                <a:rPr lang="en-US" b="1" i="1">
                  <a:latin typeface="Calibri" charset="0"/>
                </a:rPr>
                <a:t>Amoeba</a:t>
              </a:r>
              <a:r>
                <a:rPr lang="en-US">
                  <a:latin typeface="Calibri" charset="0"/>
                </a:rPr>
                <a:t> </a:t>
              </a:r>
            </a:p>
            <a:p>
              <a:pPr algn="ctr" rtl="0" eaLnBrk="1" hangingPunct="1">
                <a:lnSpc>
                  <a:spcPct val="90000"/>
                </a:lnSpc>
                <a:spcBef>
                  <a:spcPct val="20000"/>
                </a:spcBef>
                <a:buFont typeface="Arial" charset="0"/>
                <a:buChar char="•"/>
              </a:pPr>
              <a:endParaRPr lang="ar-sa" sz="2000">
                <a:solidFill>
                  <a:srgbClr val="898989"/>
                </a:solidFill>
                <a:latin typeface="Calibri" charset="0"/>
              </a:endParaRPr>
            </a:p>
          </p:txBody>
        </p:sp>
        <p:sp>
          <p:nvSpPr>
            <p:cNvPr id="19" name="Subtitle 2"/>
            <p:cNvSpPr txBox="1">
              <a:spLocks/>
            </p:cNvSpPr>
            <p:nvPr/>
          </p:nvSpPr>
          <p:spPr bwMode="auto">
            <a:xfrm>
              <a:off x="2643188" y="4786313"/>
              <a:ext cx="2000250" cy="13573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3200">
                  <a:solidFill>
                    <a:schemeClr val="tx1"/>
                  </a:solidFill>
                  <a:latin typeface="Calibri" charset="0"/>
                  <a:ea typeface="ＭＳ Ｐゴシック" charset="0"/>
                  <a:cs typeface="Arial" charset="0"/>
                </a:defRPr>
              </a:lvl1pPr>
              <a:lvl2pPr>
                <a:defRPr sz="2800">
                  <a:solidFill>
                    <a:schemeClr val="tx1"/>
                  </a:solidFill>
                  <a:latin typeface="Calibri" charset="0"/>
                  <a:ea typeface="Arial" charset="0"/>
                  <a:cs typeface="Arial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Calibri" charset="0"/>
                  <a:ea typeface="Arial" charset="0"/>
                  <a:cs typeface="Arial" charset="0"/>
                </a:defRPr>
              </a:lvl3pPr>
              <a:lvl4pPr>
                <a:defRPr sz="2000">
                  <a:solidFill>
                    <a:schemeClr val="tx1"/>
                  </a:solidFill>
                  <a:latin typeface="Calibri" charset="0"/>
                  <a:ea typeface="Arial" charset="0"/>
                  <a:cs typeface="Arial" charset="0"/>
                </a:defRPr>
              </a:lvl4pPr>
              <a:lvl5pPr>
                <a:defRPr sz="2000">
                  <a:solidFill>
                    <a:schemeClr val="tx1"/>
                  </a:solidFill>
                  <a:latin typeface="Calibri" charset="0"/>
                  <a:ea typeface="Arial" charset="0"/>
                  <a:cs typeface="Arial" charset="0"/>
                </a:defRPr>
              </a:lvl5pPr>
              <a:lvl6pPr eaLnBrk="0" fontAlgn="base" hangingPunct="0"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charset="0"/>
                  <a:ea typeface="Arial" charset="0"/>
                  <a:cs typeface="Arial" charset="0"/>
                </a:defRPr>
              </a:lvl6pPr>
              <a:lvl7pPr eaLnBrk="0" fontAlgn="base" hangingPunct="0"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charset="0"/>
                  <a:ea typeface="Arial" charset="0"/>
                  <a:cs typeface="Arial" charset="0"/>
                </a:defRPr>
              </a:lvl7pPr>
              <a:lvl8pPr eaLnBrk="0" fontAlgn="base" hangingPunct="0"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charset="0"/>
                  <a:ea typeface="Arial" charset="0"/>
                  <a:cs typeface="Arial" charset="0"/>
                </a:defRPr>
              </a:lvl8pPr>
              <a:lvl9pPr eaLnBrk="0" fontAlgn="base" hangingPunct="0"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charset="0"/>
                  <a:ea typeface="Arial" charset="0"/>
                  <a:cs typeface="Arial" charset="0"/>
                </a:defRPr>
              </a:lvl9pPr>
            </a:lstStyle>
            <a:p>
              <a:pPr algn="ctr" rtl="0">
                <a:spcBef>
                  <a:spcPct val="20000"/>
                </a:spcBef>
                <a:buFont typeface="Arial" charset="0"/>
                <a:buNone/>
              </a:pPr>
              <a:r>
                <a:rPr lang="en-US" sz="1800" b="1"/>
                <a:t>Flagellates</a:t>
              </a:r>
            </a:p>
            <a:p>
              <a:pPr algn="ctr" rtl="0">
                <a:spcBef>
                  <a:spcPct val="20000"/>
                </a:spcBef>
                <a:buFont typeface="Arial" charset="0"/>
                <a:buNone/>
              </a:pPr>
              <a:r>
                <a:rPr lang="en-US" sz="1800"/>
                <a:t>move by flagella such as </a:t>
              </a:r>
            </a:p>
            <a:p>
              <a:pPr algn="ctr" rtl="0">
                <a:spcBef>
                  <a:spcPct val="20000"/>
                </a:spcBef>
                <a:buFont typeface="Arial" charset="0"/>
                <a:buNone/>
              </a:pPr>
              <a:r>
                <a:rPr lang="en-US" sz="1800" b="1" i="1"/>
                <a:t>Giardia</a:t>
              </a:r>
              <a:r>
                <a:rPr lang="en-US" sz="1800"/>
                <a:t> </a:t>
              </a:r>
            </a:p>
            <a:p>
              <a:pPr algn="ctr" rtl="0">
                <a:spcBef>
                  <a:spcPct val="20000"/>
                </a:spcBef>
                <a:buFont typeface="Arial" charset="0"/>
                <a:buChar char="•"/>
              </a:pPr>
              <a:endParaRPr lang="ar-sa" sz="1800"/>
            </a:p>
          </p:txBody>
        </p:sp>
        <p:sp>
          <p:nvSpPr>
            <p:cNvPr id="20" name="Subtitle 2"/>
            <p:cNvSpPr txBox="1">
              <a:spLocks/>
            </p:cNvSpPr>
            <p:nvPr/>
          </p:nvSpPr>
          <p:spPr bwMode="auto">
            <a:xfrm>
              <a:off x="6715125" y="4786313"/>
              <a:ext cx="2071688" cy="13573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3200">
                  <a:solidFill>
                    <a:schemeClr val="tx1"/>
                  </a:solidFill>
                  <a:latin typeface="Calibri" charset="0"/>
                  <a:ea typeface="ＭＳ Ｐゴシック" charset="0"/>
                  <a:cs typeface="Arial" charset="0"/>
                </a:defRPr>
              </a:lvl1pPr>
              <a:lvl2pPr>
                <a:defRPr sz="2800">
                  <a:solidFill>
                    <a:schemeClr val="tx1"/>
                  </a:solidFill>
                  <a:latin typeface="Calibri" charset="0"/>
                  <a:ea typeface="Arial" charset="0"/>
                  <a:cs typeface="Arial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Calibri" charset="0"/>
                  <a:ea typeface="Arial" charset="0"/>
                  <a:cs typeface="Arial" charset="0"/>
                </a:defRPr>
              </a:lvl3pPr>
              <a:lvl4pPr>
                <a:defRPr sz="2000">
                  <a:solidFill>
                    <a:schemeClr val="tx1"/>
                  </a:solidFill>
                  <a:latin typeface="Calibri" charset="0"/>
                  <a:ea typeface="Arial" charset="0"/>
                  <a:cs typeface="Arial" charset="0"/>
                </a:defRPr>
              </a:lvl4pPr>
              <a:lvl5pPr>
                <a:defRPr sz="2000">
                  <a:solidFill>
                    <a:schemeClr val="tx1"/>
                  </a:solidFill>
                  <a:latin typeface="Calibri" charset="0"/>
                  <a:ea typeface="Arial" charset="0"/>
                  <a:cs typeface="Arial" charset="0"/>
                </a:defRPr>
              </a:lvl5pPr>
              <a:lvl6pPr eaLnBrk="0" fontAlgn="base" hangingPunct="0"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charset="0"/>
                  <a:ea typeface="Arial" charset="0"/>
                  <a:cs typeface="Arial" charset="0"/>
                </a:defRPr>
              </a:lvl6pPr>
              <a:lvl7pPr eaLnBrk="0" fontAlgn="base" hangingPunct="0"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charset="0"/>
                  <a:ea typeface="Arial" charset="0"/>
                  <a:cs typeface="Arial" charset="0"/>
                </a:defRPr>
              </a:lvl7pPr>
              <a:lvl8pPr eaLnBrk="0" fontAlgn="base" hangingPunct="0"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charset="0"/>
                  <a:ea typeface="Arial" charset="0"/>
                  <a:cs typeface="Arial" charset="0"/>
                </a:defRPr>
              </a:lvl8pPr>
              <a:lvl9pPr eaLnBrk="0" fontAlgn="base" hangingPunct="0"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charset="0"/>
                  <a:ea typeface="Arial" charset="0"/>
                  <a:cs typeface="Arial" charset="0"/>
                </a:defRPr>
              </a:lvl9pPr>
            </a:lstStyle>
            <a:p>
              <a:pPr algn="ctr" rtl="0">
                <a:spcBef>
                  <a:spcPct val="20000"/>
                </a:spcBef>
                <a:buFont typeface="Arial" charset="0"/>
                <a:buNone/>
              </a:pPr>
              <a:r>
                <a:rPr lang="en-US" sz="1800" b="1"/>
                <a:t>Sporozoans </a:t>
              </a:r>
            </a:p>
            <a:p>
              <a:pPr algn="ctr" rtl="0">
                <a:spcBef>
                  <a:spcPct val="20000"/>
                </a:spcBef>
                <a:buFont typeface="Arial" charset="0"/>
                <a:buNone/>
              </a:pPr>
              <a:r>
                <a:rPr lang="en-US" sz="1800"/>
                <a:t>do not move</a:t>
              </a:r>
            </a:p>
            <a:p>
              <a:pPr algn="ctr" rtl="0">
                <a:spcBef>
                  <a:spcPct val="20000"/>
                </a:spcBef>
                <a:buFont typeface="Arial" charset="0"/>
                <a:buNone/>
              </a:pPr>
              <a:r>
                <a:rPr lang="en-US" sz="1800"/>
                <a:t>such as</a:t>
              </a:r>
            </a:p>
            <a:p>
              <a:pPr algn="ctr" rtl="0">
                <a:spcBef>
                  <a:spcPct val="20000"/>
                </a:spcBef>
                <a:buFont typeface="Arial" charset="0"/>
                <a:buNone/>
              </a:pPr>
              <a:r>
                <a:rPr lang="en-US" sz="1800" b="1"/>
                <a:t> </a:t>
              </a:r>
              <a:r>
                <a:rPr lang="en-US" sz="1800" b="1" i="1"/>
                <a:t>Plasmodium</a:t>
              </a:r>
              <a:endParaRPr lang="en-US" sz="1800"/>
            </a:p>
            <a:p>
              <a:pPr algn="ctr" rtl="0">
                <a:spcBef>
                  <a:spcPct val="20000"/>
                </a:spcBef>
                <a:buFont typeface="Arial" charset="0"/>
                <a:buChar char="•"/>
              </a:pPr>
              <a:endParaRPr lang="ar-sa" sz="1800"/>
            </a:p>
          </p:txBody>
        </p:sp>
        <p:sp>
          <p:nvSpPr>
            <p:cNvPr id="21" name="Subtitle 2"/>
            <p:cNvSpPr txBox="1">
              <a:spLocks/>
            </p:cNvSpPr>
            <p:nvPr/>
          </p:nvSpPr>
          <p:spPr bwMode="auto">
            <a:xfrm>
              <a:off x="4857750" y="4857750"/>
              <a:ext cx="1714500" cy="12144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3200">
                  <a:solidFill>
                    <a:schemeClr val="tx1"/>
                  </a:solidFill>
                  <a:latin typeface="Calibri" charset="0"/>
                  <a:ea typeface="ＭＳ Ｐゴシック" charset="0"/>
                  <a:cs typeface="Arial" charset="0"/>
                </a:defRPr>
              </a:lvl1pPr>
              <a:lvl2pPr>
                <a:defRPr sz="2800">
                  <a:solidFill>
                    <a:schemeClr val="tx1"/>
                  </a:solidFill>
                  <a:latin typeface="Calibri" charset="0"/>
                  <a:ea typeface="Arial" charset="0"/>
                  <a:cs typeface="Arial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Calibri" charset="0"/>
                  <a:ea typeface="Arial" charset="0"/>
                  <a:cs typeface="Arial" charset="0"/>
                </a:defRPr>
              </a:lvl3pPr>
              <a:lvl4pPr>
                <a:defRPr sz="2000">
                  <a:solidFill>
                    <a:schemeClr val="tx1"/>
                  </a:solidFill>
                  <a:latin typeface="Calibri" charset="0"/>
                  <a:ea typeface="Arial" charset="0"/>
                  <a:cs typeface="Arial" charset="0"/>
                </a:defRPr>
              </a:lvl4pPr>
              <a:lvl5pPr>
                <a:defRPr sz="2000">
                  <a:solidFill>
                    <a:schemeClr val="tx1"/>
                  </a:solidFill>
                  <a:latin typeface="Calibri" charset="0"/>
                  <a:ea typeface="Arial" charset="0"/>
                  <a:cs typeface="Arial" charset="0"/>
                </a:defRPr>
              </a:lvl5pPr>
              <a:lvl6pPr eaLnBrk="0" fontAlgn="base" hangingPunct="0"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charset="0"/>
                  <a:ea typeface="Arial" charset="0"/>
                  <a:cs typeface="Arial" charset="0"/>
                </a:defRPr>
              </a:lvl6pPr>
              <a:lvl7pPr eaLnBrk="0" fontAlgn="base" hangingPunct="0"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charset="0"/>
                  <a:ea typeface="Arial" charset="0"/>
                  <a:cs typeface="Arial" charset="0"/>
                </a:defRPr>
              </a:lvl7pPr>
              <a:lvl8pPr eaLnBrk="0" fontAlgn="base" hangingPunct="0"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charset="0"/>
                  <a:ea typeface="Arial" charset="0"/>
                  <a:cs typeface="Arial" charset="0"/>
                </a:defRPr>
              </a:lvl8pPr>
              <a:lvl9pPr eaLnBrk="0" fontAlgn="base" hangingPunct="0"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charset="0"/>
                  <a:ea typeface="Arial" charset="0"/>
                  <a:cs typeface="Arial" charset="0"/>
                </a:defRPr>
              </a:lvl9pPr>
            </a:lstStyle>
            <a:p>
              <a:pPr algn="ctr" rtl="0">
                <a:spcBef>
                  <a:spcPct val="20000"/>
                </a:spcBef>
                <a:buFont typeface="Arial" charset="0"/>
                <a:buNone/>
              </a:pPr>
              <a:r>
                <a:rPr lang="en-US" sz="1800" b="1"/>
                <a:t>Ciliates</a:t>
              </a:r>
            </a:p>
            <a:p>
              <a:pPr algn="ctr" rtl="0">
                <a:spcBef>
                  <a:spcPct val="20000"/>
                </a:spcBef>
                <a:buFont typeface="Arial" charset="0"/>
                <a:buNone/>
              </a:pPr>
              <a:r>
                <a:rPr lang="en-US" sz="1800"/>
                <a:t>move by cilia such as </a:t>
              </a:r>
              <a:r>
                <a:rPr lang="en-US" sz="1800" b="1" i="1"/>
                <a:t>Paramecium</a:t>
              </a:r>
              <a:endParaRPr lang="en-US" sz="1800"/>
            </a:p>
            <a:p>
              <a:pPr algn="ctr" rtl="0">
                <a:spcBef>
                  <a:spcPct val="20000"/>
                </a:spcBef>
                <a:buFont typeface="Arial" charset="0"/>
                <a:buChar char="•"/>
              </a:pPr>
              <a:endParaRPr lang="ar-sa" sz="1800"/>
            </a:p>
          </p:txBody>
        </p:sp>
      </p:grpSp>
      <p:cxnSp>
        <p:nvCxnSpPr>
          <p:cNvPr id="22" name="Straight Arrow Connector 21"/>
          <p:cNvCxnSpPr/>
          <p:nvPr/>
        </p:nvCxnSpPr>
        <p:spPr>
          <a:xfrm rot="5400000">
            <a:off x="2619031" y="2643190"/>
            <a:ext cx="1000125" cy="28575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 rot="16200000" flipH="1">
            <a:off x="5619407" y="2500314"/>
            <a:ext cx="1071562" cy="321468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 rot="5400000">
            <a:off x="3547719" y="3643314"/>
            <a:ext cx="1071562" cy="9286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 rot="16200000" flipH="1">
            <a:off x="4619282" y="3500439"/>
            <a:ext cx="1071562" cy="121443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Rectangle 25"/>
          <p:cNvSpPr/>
          <p:nvPr/>
        </p:nvSpPr>
        <p:spPr>
          <a:xfrm>
            <a:off x="214313" y="1870072"/>
            <a:ext cx="8572500" cy="10341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sz="2400" dirty="0" smtClean="0">
                <a:solidFill>
                  <a:schemeClr val="tx1"/>
                </a:solidFill>
              </a:rPr>
              <a:t>The protozoans are grouped on the basis of  their modes of locomotion to:</a:t>
            </a:r>
            <a:endParaRPr lang="en-US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64971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b="1" dirty="0" smtClean="0"/>
              <a:t>Protozoan Taxonomy:</a:t>
            </a:r>
            <a:r>
              <a:rPr lang="en-GB" sz="3600" b="1" dirty="0" smtClean="0"/>
              <a:t/>
            </a:r>
            <a:br>
              <a:rPr lang="en-GB" sz="3600" b="1" dirty="0" smtClean="0"/>
            </a:br>
            <a:endParaRPr lang="en-US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Phylum </a:t>
            </a:r>
            <a:r>
              <a:rPr lang="en-US" b="1" dirty="0" err="1"/>
              <a:t>Sarcomastigophora</a:t>
            </a:r>
            <a:r>
              <a:rPr lang="en-US" dirty="0"/>
              <a:t> </a:t>
            </a:r>
            <a:endParaRPr lang="en-GB" dirty="0"/>
          </a:p>
          <a:p>
            <a:pPr lvl="0"/>
            <a:r>
              <a:rPr lang="en-US" dirty="0"/>
              <a:t>Subphylum </a:t>
            </a:r>
            <a:r>
              <a:rPr lang="en-US" b="1" dirty="0" err="1"/>
              <a:t>Mastigophora</a:t>
            </a:r>
            <a:r>
              <a:rPr lang="en-US" dirty="0"/>
              <a:t> </a:t>
            </a:r>
            <a:endParaRPr lang="en-GB" dirty="0"/>
          </a:p>
          <a:p>
            <a:pPr lvl="0"/>
            <a:r>
              <a:rPr lang="en-US" dirty="0"/>
              <a:t>Subphylum </a:t>
            </a:r>
            <a:r>
              <a:rPr lang="en-US" b="1" dirty="0" err="1"/>
              <a:t>Sarcodina</a:t>
            </a:r>
            <a:r>
              <a:rPr lang="en-US" dirty="0"/>
              <a:t> </a:t>
            </a:r>
            <a:endParaRPr lang="en-GB" dirty="0"/>
          </a:p>
          <a:p>
            <a:pPr lvl="0"/>
            <a:r>
              <a:rPr lang="en-US" dirty="0"/>
              <a:t>Phylum </a:t>
            </a:r>
            <a:r>
              <a:rPr lang="en-US" b="1" dirty="0" err="1"/>
              <a:t>Apicomplexa</a:t>
            </a:r>
            <a:r>
              <a:rPr lang="en-US" dirty="0"/>
              <a:t> </a:t>
            </a:r>
            <a:endParaRPr lang="en-GB" dirty="0"/>
          </a:p>
          <a:p>
            <a:pPr lvl="0"/>
            <a:r>
              <a:rPr lang="en-US" dirty="0"/>
              <a:t>Phylum </a:t>
            </a:r>
            <a:r>
              <a:rPr lang="en-US" b="1" dirty="0" err="1"/>
              <a:t>Ciliophora</a:t>
            </a:r>
            <a:r>
              <a:rPr lang="en-US" dirty="0"/>
              <a:t> </a:t>
            </a:r>
            <a:endParaRPr lang="en-GB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33046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rtl="0" eaLnBrk="1" hangingPunct="1"/>
            <a:r>
              <a:rPr lang="en-US" sz="3600" b="1" dirty="0"/>
              <a:t/>
            </a:r>
            <a:br>
              <a:rPr lang="en-US" sz="3600" b="1" dirty="0"/>
            </a:br>
            <a:r>
              <a:rPr lang="en-US" sz="3600" b="1" dirty="0"/>
              <a:t/>
            </a:r>
            <a:br>
              <a:rPr lang="en-US" sz="3600" b="1" dirty="0"/>
            </a:br>
            <a:r>
              <a:rPr lang="en-US" sz="3600" b="1" dirty="0" err="1" smtClean="0"/>
              <a:t>Sarcodina</a:t>
            </a:r>
            <a:r>
              <a:rPr lang="en-US" sz="3600" b="1" dirty="0" smtClean="0"/>
              <a:t> (Pseudopods)</a:t>
            </a:r>
            <a:r>
              <a:rPr lang="en-US" sz="3600" b="1" dirty="0"/>
              <a:t/>
            </a:r>
            <a:br>
              <a:rPr lang="en-US" sz="3600" b="1" dirty="0"/>
            </a:br>
            <a:r>
              <a:rPr lang="en-US" sz="3600" b="1" dirty="0"/>
              <a:t> </a:t>
            </a:r>
            <a:r>
              <a:rPr lang="en-US" sz="3600" b="1" dirty="0" err="1"/>
              <a:t>e.g</a:t>
            </a:r>
            <a:r>
              <a:rPr lang="en-US" sz="3600" b="1" dirty="0"/>
              <a:t> </a:t>
            </a:r>
            <a:r>
              <a:rPr lang="en-US" sz="3600" b="1" i="1" dirty="0"/>
              <a:t> Amoeba</a:t>
            </a:r>
            <a:br>
              <a:rPr lang="en-US" sz="3600" b="1" i="1" dirty="0"/>
            </a:br>
            <a:r>
              <a:rPr lang="en-US" sz="3600" dirty="0"/>
              <a:t/>
            </a:r>
            <a:br>
              <a:rPr lang="en-US" sz="3600" dirty="0"/>
            </a:br>
            <a:endParaRPr lang="ar-sa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875" y="1651000"/>
            <a:ext cx="4610936" cy="4139275"/>
          </a:xfrm>
        </p:spPr>
        <p:txBody>
          <a:bodyPr rtlCol="1">
            <a:noAutofit/>
          </a:bodyPr>
          <a:lstStyle/>
          <a:p>
            <a:pPr rtl="0" eaLnBrk="1" fontAlgn="auto" hangingPunct="1">
              <a:lnSpc>
                <a:spcPct val="15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400" dirty="0"/>
              <a:t>H</a:t>
            </a:r>
            <a:r>
              <a:rPr lang="en-US" sz="2400" dirty="0" smtClean="0">
                <a:ea typeface="+mn-ea"/>
                <a:cs typeface="+mn-cs"/>
              </a:rPr>
              <a:t>ave </a:t>
            </a:r>
            <a:r>
              <a:rPr lang="en-US" sz="2400" dirty="0">
                <a:ea typeface="+mn-ea"/>
                <a:cs typeface="+mn-cs"/>
              </a:rPr>
              <a:t>no wall outside of their cell </a:t>
            </a:r>
            <a:r>
              <a:rPr lang="en-US" sz="2400" dirty="0" smtClean="0">
                <a:ea typeface="+mn-ea"/>
                <a:cs typeface="+mn-cs"/>
              </a:rPr>
              <a:t>membrane. </a:t>
            </a:r>
            <a:endParaRPr lang="en-US" sz="2400" dirty="0">
              <a:ea typeface="+mn-ea"/>
              <a:cs typeface="+mn-cs"/>
            </a:endParaRPr>
          </a:p>
          <a:p>
            <a:pPr rtl="0" eaLnBrk="1" fontAlgn="auto" hangingPunct="1">
              <a:lnSpc>
                <a:spcPct val="15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400" dirty="0"/>
              <a:t>U</a:t>
            </a:r>
            <a:r>
              <a:rPr lang="en-US" sz="2400" dirty="0" smtClean="0">
                <a:ea typeface="+mn-ea"/>
                <a:cs typeface="+mn-cs"/>
              </a:rPr>
              <a:t>se </a:t>
            </a:r>
            <a:r>
              <a:rPr lang="en-US" sz="2400" dirty="0">
                <a:ea typeface="+mn-ea"/>
                <a:cs typeface="+mn-cs"/>
              </a:rPr>
              <a:t>extensions of their cell membrane (called pseudopodia) to move, as well as, to engulf food. </a:t>
            </a:r>
          </a:p>
        </p:txBody>
      </p:sp>
      <p:pic>
        <p:nvPicPr>
          <p:cNvPr id="614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461" t="34424" r="10352" b="24561"/>
          <a:stretch>
            <a:fillRect/>
          </a:stretch>
        </p:blipFill>
        <p:spPr bwMode="auto">
          <a:xfrm>
            <a:off x="4626811" y="1928171"/>
            <a:ext cx="4184542" cy="4122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977667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err="1" smtClean="0"/>
              <a:t>Sarcodina</a:t>
            </a:r>
            <a:r>
              <a:rPr lang="en-US" b="1" dirty="0" smtClean="0"/>
              <a:t> (Pseudopods)</a:t>
            </a:r>
            <a:br>
              <a:rPr lang="en-US" b="1" dirty="0" smtClean="0"/>
            </a:br>
            <a:r>
              <a:rPr lang="en-US" b="1" dirty="0" smtClean="0"/>
              <a:t> </a:t>
            </a:r>
            <a:r>
              <a:rPr lang="en-US" b="1" dirty="0" err="1" smtClean="0"/>
              <a:t>e.g</a:t>
            </a:r>
            <a:r>
              <a:rPr lang="en-US" b="1" dirty="0" smtClean="0"/>
              <a:t> </a:t>
            </a:r>
            <a:r>
              <a:rPr lang="en-US" b="1" i="1" dirty="0" smtClean="0"/>
              <a:t> Amoeba</a:t>
            </a:r>
            <a:br>
              <a:rPr lang="en-US" b="1" i="1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  <a:buFont typeface="Arial" pitchFamily="34" charset="0"/>
              <a:buChar char="•"/>
              <a:defRPr/>
            </a:pPr>
            <a:r>
              <a:rPr lang="en-US" sz="2400" dirty="0"/>
              <a:t>Amoebas live in water, dissolved nutrients from the environment can diffuse directly through their cell membranes. 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  <a:defRPr/>
            </a:pPr>
            <a:r>
              <a:rPr lang="en-US" sz="2400" dirty="0"/>
              <a:t>Most amoebas live in </a:t>
            </a:r>
            <a:r>
              <a:rPr lang="en-US" sz="2400" dirty="0">
                <a:hlinkClick r:id="rId2"/>
              </a:rPr>
              <a:t>marine</a:t>
            </a:r>
            <a:r>
              <a:rPr lang="en-US" sz="2400" b="1" dirty="0">
                <a:hlinkClick r:id="rId2"/>
              </a:rPr>
              <a:t> </a:t>
            </a:r>
            <a:r>
              <a:rPr lang="en-US" sz="2400" dirty="0">
                <a:hlinkClick r:id="rId2"/>
              </a:rPr>
              <a:t>environments</a:t>
            </a:r>
            <a:r>
              <a:rPr lang="en-US" sz="2400" b="1" dirty="0">
                <a:hlinkClick r:id="rId2"/>
              </a:rPr>
              <a:t>,</a:t>
            </a:r>
            <a:r>
              <a:rPr lang="en-US" sz="2400" dirty="0"/>
              <a:t> although some </a:t>
            </a:r>
            <a:r>
              <a:rPr lang="en-US" sz="2400" dirty="0">
                <a:hlinkClick r:id="rId2"/>
              </a:rPr>
              <a:t>freshwater</a:t>
            </a:r>
            <a:r>
              <a:rPr lang="en-US" sz="2400" dirty="0"/>
              <a:t> species exist. 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  <a:defRPr/>
            </a:pPr>
            <a:r>
              <a:rPr lang="en-US" sz="2400" dirty="0"/>
              <a:t>Freshwater amoebas use contractile vacuoles to pump excess water out of the cell. </a:t>
            </a:r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93248185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4313" y="1091721"/>
            <a:ext cx="5643562" cy="3882171"/>
          </a:xfrm>
        </p:spPr>
        <p:txBody>
          <a:bodyPr>
            <a:noAutofit/>
          </a:bodyPr>
          <a:lstStyle/>
          <a:p>
            <a:pPr rtl="0" eaLnBrk="1" hangingPunct="1">
              <a:lnSpc>
                <a:spcPct val="130000"/>
              </a:lnSpc>
            </a:pPr>
            <a:r>
              <a:rPr lang="en-US" sz="2400" dirty="0"/>
              <a:t>Most amoebas reproduce asexually by fission </a:t>
            </a:r>
          </a:p>
          <a:p>
            <a:pPr rtl="0" eaLnBrk="1" hangingPunct="1">
              <a:lnSpc>
                <a:spcPct val="130000"/>
              </a:lnSpc>
            </a:pPr>
            <a:r>
              <a:rPr lang="en-US" sz="2400" dirty="0"/>
              <a:t>Amoebas may form cysts when environmental conditions become unfavorable. </a:t>
            </a:r>
          </a:p>
          <a:p>
            <a:pPr>
              <a:lnSpc>
                <a:spcPct val="130000"/>
              </a:lnSpc>
            </a:pPr>
            <a:r>
              <a:rPr lang="en-US" sz="2400" dirty="0"/>
              <a:t>Two forms of amoebas have shells, </a:t>
            </a:r>
            <a:r>
              <a:rPr lang="en-US" sz="2400" dirty="0" smtClean="0"/>
              <a:t>made </a:t>
            </a:r>
            <a:r>
              <a:rPr lang="en-US" sz="2400" dirty="0"/>
              <a:t>of </a:t>
            </a:r>
            <a:r>
              <a:rPr lang="en-US" sz="2400" b="1" dirty="0">
                <a:hlinkClick r:id="rId2"/>
              </a:rPr>
              <a:t>calcium </a:t>
            </a:r>
            <a:r>
              <a:rPr lang="en-US" sz="2400" b="1" dirty="0" smtClean="0">
                <a:hlinkClick r:id="rId2"/>
              </a:rPr>
              <a:t>carbonate</a:t>
            </a:r>
            <a:r>
              <a:rPr lang="en-US" sz="2400" dirty="0" smtClean="0"/>
              <a:t> or </a:t>
            </a:r>
            <a:r>
              <a:rPr lang="en-US" sz="2400" b="1" dirty="0" smtClean="0">
                <a:hlinkClick r:id="rId3"/>
              </a:rPr>
              <a:t>silica</a:t>
            </a:r>
            <a:r>
              <a:rPr lang="en-US" sz="2400" dirty="0" smtClean="0"/>
              <a:t>. </a:t>
            </a:r>
            <a:endParaRPr lang="en-US" sz="2400" dirty="0"/>
          </a:p>
        </p:txBody>
      </p:sp>
      <p:pic>
        <p:nvPicPr>
          <p:cNvPr id="7172" name="Picture 5" descr="illus00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55115" y="747306"/>
            <a:ext cx="2576512" cy="401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886604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 txBox="1">
            <a:spLocks noGrp="1"/>
          </p:cNvSpPr>
          <p:nvPr>
            <p:ph idx="1"/>
          </p:nvPr>
        </p:nvSpPr>
        <p:spPr bwMode="auto">
          <a:xfrm>
            <a:off x="457200" y="587279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norm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marL="0" indent="0" rtl="0" eaLnBrk="1" hangingPunct="1">
              <a:lnSpc>
                <a:spcPct val="130000"/>
              </a:lnSpc>
              <a:spcBef>
                <a:spcPct val="20000"/>
              </a:spcBef>
              <a:buNone/>
            </a:pPr>
            <a:r>
              <a:rPr lang="en-US" b="1" u="sng" dirty="0">
                <a:solidFill>
                  <a:srgbClr val="C00000"/>
                </a:solidFill>
                <a:latin typeface="Calibri" charset="0"/>
              </a:rPr>
              <a:t>Feeding</a:t>
            </a:r>
            <a:r>
              <a:rPr lang="en-US" b="1" u="sng" dirty="0" smtClean="0">
                <a:solidFill>
                  <a:srgbClr val="C00000"/>
                </a:solidFill>
                <a:latin typeface="Calibri" charset="0"/>
              </a:rPr>
              <a:t>:</a:t>
            </a:r>
          </a:p>
          <a:p>
            <a:pPr marL="0" indent="0" rtl="0" eaLnBrk="1" hangingPunct="1">
              <a:lnSpc>
                <a:spcPct val="130000"/>
              </a:lnSpc>
              <a:spcBef>
                <a:spcPct val="20000"/>
              </a:spcBef>
              <a:buNone/>
            </a:pPr>
            <a:endParaRPr lang="en-US" b="1" u="sng" dirty="0">
              <a:solidFill>
                <a:srgbClr val="C00000"/>
              </a:solidFill>
              <a:latin typeface="Calibri" charset="0"/>
            </a:endParaRPr>
          </a:p>
          <a:p>
            <a:pPr rtl="0" eaLnBrk="1" hangingPunct="1">
              <a:lnSpc>
                <a:spcPct val="130000"/>
              </a:lnSpc>
              <a:spcBef>
                <a:spcPct val="20000"/>
              </a:spcBef>
              <a:buFont typeface="Arial" charset="0"/>
              <a:buChar char="•"/>
            </a:pPr>
            <a:r>
              <a:rPr lang="en-US" sz="2400" dirty="0">
                <a:latin typeface="Calibri" charset="0"/>
              </a:rPr>
              <a:t>When the pseudopodium traps a bit of food, the cell membrane closes around the meal, this forms a food vacuole</a:t>
            </a:r>
            <a:r>
              <a:rPr lang="en-US" sz="2400" dirty="0" smtClean="0">
                <a:latin typeface="Calibri" charset="0"/>
              </a:rPr>
              <a:t>.</a:t>
            </a:r>
          </a:p>
          <a:p>
            <a:pPr marL="0" indent="0" rtl="0" eaLnBrk="1" hangingPunct="1">
              <a:lnSpc>
                <a:spcPct val="130000"/>
              </a:lnSpc>
              <a:spcBef>
                <a:spcPct val="20000"/>
              </a:spcBef>
              <a:buNone/>
            </a:pPr>
            <a:r>
              <a:rPr lang="en-US" sz="2400" dirty="0" smtClean="0">
                <a:latin typeface="Calibri" charset="0"/>
              </a:rPr>
              <a:t> </a:t>
            </a:r>
            <a:endParaRPr lang="en-US" sz="2400" dirty="0">
              <a:latin typeface="Calibri" charset="0"/>
            </a:endParaRPr>
          </a:p>
          <a:p>
            <a:pPr rtl="0" eaLnBrk="1" hangingPunct="1">
              <a:lnSpc>
                <a:spcPct val="130000"/>
              </a:lnSpc>
              <a:spcBef>
                <a:spcPct val="20000"/>
              </a:spcBef>
              <a:buFont typeface="Arial" charset="0"/>
              <a:buChar char="•"/>
            </a:pPr>
            <a:r>
              <a:rPr lang="en-US" sz="2400" dirty="0">
                <a:latin typeface="Calibri" charset="0"/>
              </a:rPr>
              <a:t>Digestive enzymes are secreted into the food vacuole, which break down the food. The cell then absorbs the </a:t>
            </a:r>
            <a:r>
              <a:rPr lang="en-US" sz="2400" dirty="0">
                <a:latin typeface="Calibri" charset="0"/>
                <a:hlinkClick r:id="rId2"/>
              </a:rPr>
              <a:t>nutrients</a:t>
            </a:r>
            <a:r>
              <a:rPr lang="en-US" sz="2400" dirty="0">
                <a:latin typeface="Calibri" charset="0"/>
              </a:rPr>
              <a:t>. </a:t>
            </a:r>
          </a:p>
          <a:p>
            <a:pPr rtl="0" eaLnBrk="1" hangingPunct="1">
              <a:lnSpc>
                <a:spcPct val="130000"/>
              </a:lnSpc>
              <a:spcBef>
                <a:spcPct val="20000"/>
              </a:spcBef>
              <a:buFont typeface="Arial" charset="0"/>
              <a:buChar char="•"/>
            </a:pPr>
            <a:endParaRPr lang="ar-sa" sz="2400" dirty="0">
              <a:latin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117861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>
          <a:xfrm>
            <a:off x="457200" y="71438"/>
            <a:ext cx="8229600" cy="11430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sz="3600" b="1" dirty="0"/>
              <a:t/>
            </a:r>
            <a:br>
              <a:rPr lang="en-US" sz="3600" b="1" dirty="0"/>
            </a:br>
            <a:r>
              <a:rPr lang="en-US" sz="3600" b="1" dirty="0" err="1" smtClean="0"/>
              <a:t>Ciliophora</a:t>
            </a:r>
            <a:r>
              <a:rPr lang="en-US" sz="3600" b="1" dirty="0" smtClean="0"/>
              <a:t> (Ciliated Protozoa)</a:t>
            </a:r>
            <a:r>
              <a:rPr lang="en-US" sz="3600" dirty="0"/>
              <a:t/>
            </a:r>
            <a:br>
              <a:rPr lang="en-US" sz="3600" dirty="0"/>
            </a:br>
            <a:r>
              <a:rPr lang="en-US" sz="3600" b="1" i="1" dirty="0"/>
              <a:t> </a:t>
            </a:r>
            <a:r>
              <a:rPr lang="en-US" sz="3600" b="1" i="1" dirty="0" err="1"/>
              <a:t>e.g</a:t>
            </a:r>
            <a:r>
              <a:rPr lang="en-US" sz="3600" b="1" i="1" dirty="0"/>
              <a:t> Paramecium</a:t>
            </a:r>
            <a:r>
              <a:rPr lang="en-US" sz="3600" dirty="0"/>
              <a:t/>
            </a:r>
            <a:br>
              <a:rPr lang="en-US" sz="3600" dirty="0"/>
            </a:br>
            <a:endParaRPr lang="ar-sa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" y="1214437"/>
            <a:ext cx="4645263" cy="4651429"/>
          </a:xfrm>
        </p:spPr>
        <p:txBody>
          <a:bodyPr>
            <a:noAutofit/>
          </a:bodyPr>
          <a:lstStyle/>
          <a:p>
            <a:pPr rtl="0" eaLnBrk="1" hangingPunct="1">
              <a:lnSpc>
                <a:spcPct val="130000"/>
              </a:lnSpc>
            </a:pPr>
            <a:r>
              <a:rPr lang="en-US" sz="2400" dirty="0"/>
              <a:t>Move by the  cilia covering their bodies</a:t>
            </a:r>
            <a:r>
              <a:rPr lang="en-US" sz="2400" dirty="0" smtClean="0"/>
              <a:t>.</a:t>
            </a:r>
          </a:p>
          <a:p>
            <a:pPr rtl="0" eaLnBrk="1" hangingPunct="1">
              <a:lnSpc>
                <a:spcPct val="130000"/>
              </a:lnSpc>
            </a:pPr>
            <a:endParaRPr lang="en-US" sz="2400" dirty="0"/>
          </a:p>
          <a:p>
            <a:pPr rtl="0" eaLnBrk="1" hangingPunct="1">
              <a:lnSpc>
                <a:spcPct val="130000"/>
              </a:lnSpc>
            </a:pPr>
            <a:r>
              <a:rPr lang="en-US" sz="2400" dirty="0"/>
              <a:t>They can be found almost anywhere, in freshwater or marine environments</a:t>
            </a:r>
            <a:r>
              <a:rPr lang="en-US" sz="2400" dirty="0" smtClean="0"/>
              <a:t>.</a:t>
            </a:r>
          </a:p>
          <a:p>
            <a:pPr rtl="0" eaLnBrk="1" hangingPunct="1">
              <a:lnSpc>
                <a:spcPct val="130000"/>
              </a:lnSpc>
            </a:pPr>
            <a:endParaRPr lang="en-US" sz="2400" dirty="0"/>
          </a:p>
          <a:p>
            <a:pPr rtl="0" eaLnBrk="1" hangingPunct="1">
              <a:lnSpc>
                <a:spcPct val="130000"/>
              </a:lnSpc>
            </a:pPr>
            <a:r>
              <a:rPr lang="en-US" sz="2400" dirty="0"/>
              <a:t>Probably the best-known ciliate is the organism </a:t>
            </a:r>
            <a:r>
              <a:rPr lang="en-US" sz="2400" b="1" i="1" dirty="0"/>
              <a:t>Paramecium</a:t>
            </a:r>
            <a:r>
              <a:rPr lang="en-US" sz="2400" dirty="0"/>
              <a:t>. </a:t>
            </a:r>
          </a:p>
          <a:p>
            <a:pPr rtl="0" eaLnBrk="1" hangingPunct="1">
              <a:lnSpc>
                <a:spcPct val="130000"/>
              </a:lnSpc>
            </a:pPr>
            <a:endParaRPr lang="en-US" sz="2400" dirty="0"/>
          </a:p>
          <a:p>
            <a:pPr rtl="0" eaLnBrk="1" hangingPunct="1">
              <a:lnSpc>
                <a:spcPct val="130000"/>
              </a:lnSpc>
            </a:pPr>
            <a:endParaRPr lang="ar-sa" sz="2400" dirty="0"/>
          </a:p>
        </p:txBody>
      </p:sp>
      <p:pic>
        <p:nvPicPr>
          <p:cNvPr id="11269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844" t="27832" r="15039" b="20166"/>
          <a:stretch>
            <a:fillRect/>
          </a:stretch>
        </p:blipFill>
        <p:spPr bwMode="auto">
          <a:xfrm>
            <a:off x="5116724" y="2072336"/>
            <a:ext cx="3836776" cy="42141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70" name="Picture 4" descr="Paramecium [Credit: John J. Lee]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6188" y="128588"/>
            <a:ext cx="1357312" cy="137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666553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50</TotalTime>
  <Words>548</Words>
  <Application>Microsoft Macintosh PowerPoint</Application>
  <PresentationFormat>On-screen Show (4:3)</PresentationFormat>
  <Paragraphs>74</Paragraphs>
  <Slides>16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Office Theme</vt:lpstr>
      <vt:lpstr>Protozoa</vt:lpstr>
      <vt:lpstr> Animal Like-Protista (Protozoa) </vt:lpstr>
      <vt:lpstr>PowerPoint Presentation</vt:lpstr>
      <vt:lpstr>Protozoan Taxonomy: </vt:lpstr>
      <vt:lpstr>  Sarcodina (Pseudopods)  e.g  Amoeba  </vt:lpstr>
      <vt:lpstr>  Sarcodina (Pseudopods)  e.g  Amoeba  </vt:lpstr>
      <vt:lpstr>PowerPoint Presentation</vt:lpstr>
      <vt:lpstr>PowerPoint Presentation</vt:lpstr>
      <vt:lpstr> Ciliophora (Ciliated Protozoa)  e.g Paramecium </vt:lpstr>
      <vt:lpstr> Ciliophora (Ciliated Protozoa)  e.g Paramecium </vt:lpstr>
      <vt:lpstr> Ciliophora (Ciliated Protozoa)  e.g Paramecium </vt:lpstr>
      <vt:lpstr>PowerPoint Presentation</vt:lpstr>
      <vt:lpstr>PowerPoint Presentation</vt:lpstr>
      <vt:lpstr>   Apicomplexa (Sporozoans Protozoa) البلازموديوم e.g Plasmodium 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Ayman Mubarak</dc:creator>
  <cp:lastModifiedBy>Ayman Mubarak</cp:lastModifiedBy>
  <cp:revision>8</cp:revision>
  <dcterms:created xsi:type="dcterms:W3CDTF">2015-10-24T21:52:23Z</dcterms:created>
  <dcterms:modified xsi:type="dcterms:W3CDTF">2016-03-19T19:57:14Z</dcterms:modified>
</cp:coreProperties>
</file>