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6.xml" ContentType="application/vnd.openxmlformats-officedocument.presentationml.notesSlide+xml"/>
  <Override PartName="/ppt/tags/tag21.xml" ContentType="application/vnd.openxmlformats-officedocument.presentationml.tags+xml"/>
  <Override PartName="/ppt/activeX/activeX1.xml" ContentType="application/vnd.ms-office.activeX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9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activeX/activeX2.xml" ContentType="application/vnd.ms-office.activeX+xml"/>
  <Override PartName="/ppt/tags/tag33.xml" ContentType="application/vnd.openxmlformats-officedocument.presentationml.tags+xml"/>
  <Override PartName="/ppt/notesSlides/notesSlide10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1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2.xml" ContentType="application/vnd.openxmlformats-officedocument.presentationml.notesSlide+xml"/>
  <Override PartName="/ppt/tags/tag40.xml" ContentType="application/vnd.openxmlformats-officedocument.presentationml.tags+xml"/>
  <Override PartName="/ppt/activeX/activeX3.xml" ContentType="application/vnd.ms-office.activeX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3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4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7" r:id="rId2"/>
    <p:sldId id="278" r:id="rId3"/>
    <p:sldId id="279" r:id="rId4"/>
    <p:sldId id="257" r:id="rId5"/>
    <p:sldId id="259" r:id="rId6"/>
    <p:sldId id="260" r:id="rId7"/>
    <p:sldId id="282" r:id="rId8"/>
    <p:sldId id="261" r:id="rId9"/>
    <p:sldId id="268" r:id="rId10"/>
    <p:sldId id="270" r:id="rId11"/>
    <p:sldId id="281" r:id="rId12"/>
    <p:sldId id="271" r:id="rId13"/>
    <p:sldId id="272" r:id="rId14"/>
    <p:sldId id="280" r:id="rId15"/>
    <p:sldId id="274" r:id="rId16"/>
    <p:sldId id="275" r:id="rId17"/>
    <p:sldId id="276" r:id="rId18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0000FF"/>
    <a:srgbClr val="00FFFF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9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484DA11-4454-4862-A9D2-B38DDF5DC79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71578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2852EB-2FF7-41DE-A115-DFA5999D8D0C}" type="slidenum">
              <a:rPr lang="ar-SA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4209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84DA11-4454-4862-A9D2-B38DDF5DC796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28511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84DA11-4454-4862-A9D2-B38DDF5DC796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8945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84DA11-4454-4862-A9D2-B38DDF5DC796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5841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84DA11-4454-4862-A9D2-B38DDF5DC796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95791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84DA11-4454-4862-A9D2-B38DDF5DC796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18337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ar-SA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A812FD7-C766-405B-AC5A-1884AEBD5709}" type="slidenum">
              <a:rPr lang="en-US" altLang="en-US" smtClean="0"/>
              <a:pPr eaLnBrk="1" hangingPunct="1"/>
              <a:t>17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644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84DA11-4454-4862-A9D2-B38DDF5DC796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4616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84DA11-4454-4862-A9D2-B38DDF5DC796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0442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84DA11-4454-4862-A9D2-B38DDF5DC796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2934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84DA11-4454-4862-A9D2-B38DDF5DC796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89684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84DA11-4454-4862-A9D2-B38DDF5DC796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7389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84DA11-4454-4862-A9D2-B38DDF5DC796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50828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84DA11-4454-4862-A9D2-B38DDF5DC796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44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43BBD-C771-4DB6-965F-9DB01B5717B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822571"/>
      </p:ext>
    </p:extLst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E57DE-B3D4-4CF1-AC5C-6CB2BAFF2D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7178442"/>
      </p:ext>
    </p:extLst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57EE8-904F-42A0-9E48-6B668FE665E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6646418"/>
      </p:ext>
    </p:extLst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88B50D-E269-415B-9AAE-91E2F30795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91301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0E986-8C81-4A4B-8A2D-99A3594BDE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86848"/>
      </p:ext>
    </p:extLst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C525D-CA0D-45A6-B52F-A49CB8A7647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9757428"/>
      </p:ext>
    </p:extLst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BB8AD-9127-41A4-9432-E2322C5CF2F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705053"/>
      </p:ext>
    </p:extLst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16033-848E-4AD9-A5D6-E6728C49CF2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1849893"/>
      </p:ext>
    </p:extLst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8DAE7-1A12-4C00-AAF2-5ED7185D1DC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55458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1615D-3B02-4966-A01A-65D04522F5F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839927"/>
      </p:ext>
    </p:extLst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D0517-0CA1-4889-9D93-77EE6DD8B1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545319"/>
      </p:ext>
    </p:extLst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7E2D70E-91F5-469E-A67E-F12096F694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newsflash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29.xml"/><Relationship Id="rId7" Type="http://schemas.openxmlformats.org/officeDocument/2006/relationships/image" Target="../media/image11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18.jpe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31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0.png"/><Relationship Id="rId2" Type="http://schemas.openxmlformats.org/officeDocument/2006/relationships/tags" Target="../tags/tag30.xml"/><Relationship Id="rId1" Type="http://schemas.openxmlformats.org/officeDocument/2006/relationships/vmlDrawing" Target="../drawings/vmlDrawing2.vml"/><Relationship Id="rId6" Type="http://schemas.openxmlformats.org/officeDocument/2006/relationships/tags" Target="../tags/tag33.xml"/><Relationship Id="rId11" Type="http://schemas.microsoft.com/office/2007/relationships/hdphoto" Target="../media/hdphoto1.wdp"/><Relationship Id="rId5" Type="http://schemas.openxmlformats.org/officeDocument/2006/relationships/control" Target="../activeX/activeX2.xml"/><Relationship Id="rId10" Type="http://schemas.openxmlformats.org/officeDocument/2006/relationships/image" Target="../media/image12.jpeg"/><Relationship Id="rId4" Type="http://schemas.openxmlformats.org/officeDocument/2006/relationships/tags" Target="../tags/tag32.xml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36.xml"/><Relationship Id="rId7" Type="http://schemas.openxmlformats.org/officeDocument/2006/relationships/image" Target="../media/image11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18.jpe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39.xml"/><Relationship Id="rId7" Type="http://schemas.openxmlformats.org/officeDocument/2006/relationships/image" Target="../media/image11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18.jpe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3.xml"/><Relationship Id="rId2" Type="http://schemas.openxmlformats.org/officeDocument/2006/relationships/tags" Target="../tags/tag40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1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44.xml"/><Relationship Id="rId7" Type="http://schemas.openxmlformats.org/officeDocument/2006/relationships/image" Target="../media/image12.jpe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47.xml"/><Relationship Id="rId7" Type="http://schemas.openxmlformats.org/officeDocument/2006/relationships/image" Target="../media/image23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0.png"/><Relationship Id="rId4" Type="http://schemas.openxmlformats.org/officeDocument/2006/relationships/tags" Target="../tags/tag48.xml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51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29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image" Target="../media/image28.png"/><Relationship Id="rId5" Type="http://schemas.openxmlformats.org/officeDocument/2006/relationships/tags" Target="../tags/tag53.xml"/><Relationship Id="rId10" Type="http://schemas.openxmlformats.org/officeDocument/2006/relationships/image" Target="../media/image27.png"/><Relationship Id="rId4" Type="http://schemas.openxmlformats.org/officeDocument/2006/relationships/tags" Target="../tags/tag52.xml"/><Relationship Id="rId9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.xml"/><Relationship Id="rId7" Type="http://schemas.openxmlformats.org/officeDocument/2006/relationships/image" Target="../media/image2.wmf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5.jpeg"/><Relationship Id="rId4" Type="http://schemas.openxmlformats.org/officeDocument/2006/relationships/tags" Target="../tags/tag6.xml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9.xml"/><Relationship Id="rId7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0.png"/><Relationship Id="rId4" Type="http://schemas.openxmlformats.org/officeDocument/2006/relationships/tags" Target="../tags/tag10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13.xml"/><Relationship Id="rId7" Type="http://schemas.openxmlformats.org/officeDocument/2006/relationships/image" Target="../media/image12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16.xml"/><Relationship Id="rId7" Type="http://schemas.openxmlformats.org/officeDocument/2006/relationships/image" Target="../media/image11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.xml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20.xml"/><Relationship Id="rId7" Type="http://schemas.openxmlformats.org/officeDocument/2006/relationships/image" Target="../media/image11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2" Type="http://schemas.openxmlformats.org/officeDocument/2006/relationships/tags" Target="../tags/tag2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26.xml"/><Relationship Id="rId7" Type="http://schemas.openxmlformats.org/officeDocument/2006/relationships/image" Target="../media/image11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17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2AA20E-E3BB-4DD9-97C9-A3663BA63953}" type="slidenum">
              <a:rPr lang="ar-SA" smtClean="0"/>
              <a:pPr>
                <a:defRPr/>
              </a:pPr>
              <a:t>1</a:t>
            </a:fld>
            <a:endParaRPr lang="en-GB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25401"/>
            <a:ext cx="8986837" cy="679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793665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BAFA2A5-9F3D-4816-821B-82F55343258D}" type="slidenum">
              <a:rPr lang="en-GB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en-GB" altLang="en-US" sz="1400" smtClean="0"/>
          </a:p>
        </p:txBody>
      </p:sp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6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" t="4973" r="8623" b="69333"/>
          <a:stretch>
            <a:fillRect/>
          </a:stretch>
        </p:blipFill>
        <p:spPr bwMode="auto">
          <a:xfrm>
            <a:off x="304800" y="4267200"/>
            <a:ext cx="86868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2590800"/>
            <a:ext cx="8915400" cy="1676400"/>
          </a:xfrm>
        </p:spPr>
        <p:txBody>
          <a:bodyPr/>
          <a:lstStyle/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A)- Phagocytosis</a:t>
            </a:r>
            <a:r>
              <a:rPr lang="en-GB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الإبتلاع </a:t>
            </a:r>
            <a:r>
              <a:rPr lang="ar-EG" altLang="en-US" sz="1800" dirty="0" smtClean="0"/>
              <a:t>الخلو</a:t>
            </a:r>
            <a:r>
              <a:rPr lang="ar-SA" altLang="en-US" sz="1800" dirty="0" smtClean="0"/>
              <a:t>ي</a:t>
            </a:r>
            <a:r>
              <a:rPr lang="ar-EG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indent="-223838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Called “</a:t>
            </a:r>
            <a:r>
              <a:rPr lang="en-US" alt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cellular eating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”. The cell engulfs </a:t>
            </a:r>
            <a:r>
              <a:rPr lang="ar-EG" altLang="en-US" sz="1600" dirty="0" smtClean="0">
                <a:solidFill>
                  <a:srgbClr val="000000"/>
                </a:solidFill>
              </a:rPr>
              <a:t>تـَبْلَع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 particle by extending pseudopodia </a:t>
            </a:r>
            <a:r>
              <a:rPr lang="ar-EG" altLang="en-US" sz="1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أقدام كاذبة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around it and packaging it </a:t>
            </a:r>
            <a:r>
              <a:rPr lang="ar-EG" altLang="en-US" sz="1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تـُغلفها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in a large vacuole.</a:t>
            </a:r>
          </a:p>
          <a:p>
            <a:pPr indent="-223838"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-223838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contents of the vacuole are digested when the vacuole fuses with a lysosome.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304800" y="1959114"/>
            <a:ext cx="838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339933"/>
              </a:buClr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 </a:t>
            </a: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cell brings in macromolecules and particulate matter by forming new vesicles from the plasma membrane</a:t>
            </a:r>
            <a:r>
              <a:rPr lang="en-GB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and include the following:</a:t>
            </a:r>
            <a:r>
              <a:rPr lang="ar-EG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8" name="Picture 7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2" name="Rectangle 1"/>
          <p:cNvSpPr/>
          <p:nvPr/>
        </p:nvSpPr>
        <p:spPr>
          <a:xfrm>
            <a:off x="228600" y="1267736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2- Endocytosis</a:t>
            </a:r>
            <a:r>
              <a:rPr lang="en-US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ar-EG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الإدخال الخلو</a:t>
            </a:r>
            <a:r>
              <a:rPr lang="ar-SA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ي</a:t>
            </a:r>
            <a:r>
              <a:rPr lang="en-US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  <a:r>
              <a:rPr lang="en-US" altLang="en-US" sz="32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447800" y="304800"/>
            <a:ext cx="61722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alt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Transport </a:t>
            </a:r>
            <a:r>
              <a:rPr lang="en-US" alt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of large molecules (</a:t>
            </a:r>
            <a:r>
              <a:rPr lang="en-US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macromolecules</a:t>
            </a:r>
            <a:r>
              <a:rPr lang="en-US" alt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88B50D-E269-415B-9AAE-91E2F3079517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grpSp>
        <p:nvGrpSpPr>
          <p:cNvPr id="5" name="Group 4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7" name="Picture 6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2286000" y="228600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Phagocytosis</a:t>
            </a:r>
            <a:endParaRPr lang="en-US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2055" name="s9e89579bfef49e98e0b8d7bda3b49eb" r:id="rId5" imgW="5238721" imgH="3809524"/>
        </mc:Choice>
        <mc:Fallback>
          <p:control name="s9e89579bfef49e98e0b8d7bda3b49eb" r:id="rId5" imgW="5238721" imgH="3809524">
            <p:pic>
              <p:nvPicPr>
                <p:cNvPr id="0" name="s9e89579bfef49e98e0b8d7bda3b49eb"/>
                <p:cNvPicPr preferRelativeResize="0">
                  <a:picLocks noChangeAspect="1" noChangeArrowheads="1" noChangeShapeType="1"/>
                </p:cNvPicPr>
                <p:nvPr>
                  <p:custDataLst>
                    <p:tags r:id="rId6"/>
                  </p:custDataLst>
                </p:nvPr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81200" y="1600200"/>
                  <a:ext cx="5238750" cy="3810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87509378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8382000" cy="2286000"/>
          </a:xfrm>
        </p:spPr>
        <p:txBody>
          <a:bodyPr/>
          <a:lstStyle/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B)- </a:t>
            </a:r>
            <a:r>
              <a:rPr lang="en-US" altLang="en-US" sz="2400" b="1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Pinocytosis</a:t>
            </a:r>
            <a:r>
              <a:rPr lang="en-US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800" b="1" dirty="0" smtClean="0"/>
              <a:t>الشرب الخلو</a:t>
            </a:r>
            <a:r>
              <a:rPr lang="ar-SA" altLang="en-US" sz="1800" b="1" dirty="0" smtClean="0"/>
              <a:t>ي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“cellular drinking”</a:t>
            </a:r>
            <a:r>
              <a:rPr lang="en-US" altLang="en-US" sz="2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cell creates a vesicle around droplets </a:t>
            </a:r>
            <a:r>
              <a:rPr lang="ar-EG" altLang="en-U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نقاط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of extracellular fluid </a:t>
            </a:r>
            <a:r>
              <a:rPr lang="ar-EG" altLang="en-U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السائل الموجود خارج الخلية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This is a non-specific process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عملية غير متخصصة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12" r="26038" b="38437"/>
          <a:stretch>
            <a:fillRect/>
          </a:stretch>
        </p:blipFill>
        <p:spPr bwMode="auto">
          <a:xfrm>
            <a:off x="0" y="3733800"/>
            <a:ext cx="91059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7" name="Picture 6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47800" y="304800"/>
            <a:ext cx="61722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alt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Transport </a:t>
            </a:r>
            <a:r>
              <a:rPr lang="en-US" alt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of large molecules (</a:t>
            </a:r>
            <a:r>
              <a:rPr lang="en-US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macromolecules</a:t>
            </a:r>
            <a:r>
              <a:rPr lang="en-US" alt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C)-</a:t>
            </a:r>
            <a:r>
              <a:rPr lang="en-US" altLang="en-US" sz="18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Receptor-mediated </a:t>
            </a:r>
            <a:r>
              <a:rPr lang="en-US" altLang="en-US" sz="2400" b="1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endocytosis</a:t>
            </a:r>
            <a:r>
              <a:rPr lang="en-US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en-US" alt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800" dirty="0" smtClean="0"/>
              <a:t>الإدخال الخلو</a:t>
            </a:r>
            <a:r>
              <a:rPr lang="ar-SA" altLang="en-US" sz="1800" dirty="0" smtClean="0"/>
              <a:t>ي</a:t>
            </a:r>
            <a:r>
              <a:rPr lang="ar-EG" altLang="en-US" sz="1800" dirty="0" smtClean="0"/>
              <a:t> عن طريق المستقبلات المتخصصة</a:t>
            </a:r>
            <a:endParaRPr lang="en-US" altLang="en-US" sz="1800" dirty="0" smtClean="0"/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It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Is called </a:t>
            </a:r>
            <a:r>
              <a:rPr lang="en-US" altLang="en-US" sz="1800" b="1" dirty="0" smtClean="0">
                <a:solidFill>
                  <a:srgbClr val="000000"/>
                </a:solidFill>
              </a:rPr>
              <a:t>(</a:t>
            </a:r>
            <a:r>
              <a:rPr lang="en-GB" sz="16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Selective eating</a:t>
            </a:r>
            <a:r>
              <a:rPr lang="en-GB" sz="1800" b="1" dirty="0" smtClean="0"/>
              <a:t>)</a:t>
            </a:r>
            <a:r>
              <a:rPr lang="en-US" altLang="en-US" sz="2800" dirty="0" smtClean="0"/>
              <a:t> 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which is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very specific in what substances are being transported.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It is triggered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تـُستـَحث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when extracellular substances bind to special receptors </a:t>
            </a:r>
            <a:r>
              <a:rPr lang="ar-EG" altLang="en-US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مُستقبـِلات خاصة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on the membrane surface. This triggers the formation of a vesicle </a:t>
            </a:r>
            <a:endParaRPr lang="ar-EG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It enables a cell to take large quantities  of specific materials that may be in low concentrations in the environment.</a:t>
            </a:r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6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" t="67099" r="8752" b="7079"/>
          <a:stretch>
            <a:fillRect/>
          </a:stretch>
        </p:blipFill>
        <p:spPr bwMode="auto">
          <a:xfrm>
            <a:off x="237067" y="1752600"/>
            <a:ext cx="86868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6" name="Picture 5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447800" y="304800"/>
            <a:ext cx="61722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alt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Transport </a:t>
            </a:r>
            <a:r>
              <a:rPr lang="en-US" alt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of large molecules (</a:t>
            </a:r>
            <a:r>
              <a:rPr lang="en-US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macromolecules</a:t>
            </a:r>
            <a:r>
              <a:rPr lang="en-US" alt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88B50D-E269-415B-9AAE-91E2F3079517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1371600" y="6488668"/>
            <a:ext cx="655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00FF"/>
                </a:solidFill>
              </a:rPr>
              <a:t>Source: http</a:t>
            </a:r>
            <a:r>
              <a:rPr lang="en-US" sz="1400" dirty="0">
                <a:solidFill>
                  <a:srgbClr val="0000FF"/>
                </a:solidFill>
              </a:rPr>
              <a:t>://highered.mcgraw-hill.com/olc/dl/120068/bio02.swf</a:t>
            </a:r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1032" name="s708e33f95834cf283f7a36ec5f4fcfe" r:id="rId3" imgW="6039348" imgH="6095238"/>
        </mc:Choice>
        <mc:Fallback>
          <p:control name="s708e33f95834cf283f7a36ec5f4fcfe" r:id="rId3" imgW="6039348" imgH="6095238">
            <p:pic>
              <p:nvPicPr>
                <p:cNvPr id="0" name="s708e33f95834cf283f7a36ec5f4fcfe"/>
                <p:cNvPicPr preferRelativeResize="0">
                  <a:picLocks noChangeAspect="1" noChangeArrowheads="1" noChangeShapeType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71600" y="0"/>
                  <a:ext cx="6038850" cy="6096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746623257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7"/>
          <p:cNvGrpSpPr>
            <a:grpSpLocks/>
          </p:cNvGrpSpPr>
          <p:nvPr/>
        </p:nvGrpSpPr>
        <p:grpSpPr bwMode="auto">
          <a:xfrm>
            <a:off x="1524000" y="4953000"/>
            <a:ext cx="5791200" cy="636588"/>
            <a:chOff x="1056" y="2256"/>
            <a:chExt cx="3648" cy="401"/>
          </a:xfrm>
        </p:grpSpPr>
        <p:sp>
          <p:nvSpPr>
            <p:cNvPr id="11308" name="Line 6"/>
            <p:cNvSpPr>
              <a:spLocks noChangeShapeType="1"/>
            </p:cNvSpPr>
            <p:nvPr/>
          </p:nvSpPr>
          <p:spPr bwMode="auto">
            <a:xfrm>
              <a:off x="3504" y="2256"/>
              <a:ext cx="0" cy="1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09" name="Line 7"/>
            <p:cNvSpPr>
              <a:spLocks noChangeShapeType="1"/>
            </p:cNvSpPr>
            <p:nvPr/>
          </p:nvSpPr>
          <p:spPr bwMode="auto">
            <a:xfrm>
              <a:off x="1056" y="2369"/>
              <a:ext cx="364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0" name="Line 8"/>
            <p:cNvSpPr>
              <a:spLocks noChangeShapeType="1"/>
            </p:cNvSpPr>
            <p:nvPr/>
          </p:nvSpPr>
          <p:spPr bwMode="auto">
            <a:xfrm>
              <a:off x="4704" y="2369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1" name="Line 9"/>
            <p:cNvSpPr>
              <a:spLocks noChangeShapeType="1"/>
            </p:cNvSpPr>
            <p:nvPr/>
          </p:nvSpPr>
          <p:spPr bwMode="auto">
            <a:xfrm>
              <a:off x="2784" y="2369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2" name="Line 10"/>
            <p:cNvSpPr>
              <a:spLocks noChangeShapeType="1"/>
            </p:cNvSpPr>
            <p:nvPr/>
          </p:nvSpPr>
          <p:spPr bwMode="auto">
            <a:xfrm>
              <a:off x="1056" y="2369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762000" y="5584825"/>
            <a:ext cx="1524000" cy="368300"/>
          </a:xfrm>
          <a:prstGeom prst="rect">
            <a:avLst/>
          </a:prstGeom>
          <a:solidFill>
            <a:srgbClr val="00B050"/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GB" sz="1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Phagocytosis</a:t>
            </a: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3581400" y="5535613"/>
            <a:ext cx="1447800" cy="354012"/>
          </a:xfrm>
          <a:prstGeom prst="rect">
            <a:avLst/>
          </a:prstGeom>
          <a:solidFill>
            <a:srgbClr val="00B050"/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GB" sz="1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Pinocytosis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6248400" y="5562600"/>
            <a:ext cx="2133600" cy="506413"/>
          </a:xfrm>
          <a:prstGeom prst="rect">
            <a:avLst/>
          </a:prstGeom>
          <a:solidFill>
            <a:srgbClr val="00B050"/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lnSpc>
                <a:spcPct val="80000"/>
              </a:lnSpc>
              <a:defRPr/>
            </a:pPr>
            <a:r>
              <a:rPr lang="en-GB" sz="1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Receptor-mediated</a:t>
            </a:r>
          </a:p>
          <a:p>
            <a:pPr algn="ctr">
              <a:lnSpc>
                <a:spcPct val="80000"/>
              </a:lnSpc>
              <a:defRPr/>
            </a:pPr>
            <a:r>
              <a:rPr lang="en-GB" sz="1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endocytosis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685800" y="6019800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Cellular eating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3352800" y="60198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Cellular drinking</a:t>
            </a:r>
          </a:p>
        </p:txBody>
      </p:sp>
      <p:sp>
        <p:nvSpPr>
          <p:cNvPr id="23571" name="Text Box 19"/>
          <p:cNvSpPr txBox="1">
            <a:spLocks noChangeArrowheads="1"/>
          </p:cNvSpPr>
          <p:nvPr/>
        </p:nvSpPr>
        <p:spPr bwMode="auto">
          <a:xfrm>
            <a:off x="6324600" y="60960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Selective eating</a:t>
            </a:r>
          </a:p>
        </p:txBody>
      </p:sp>
      <p:sp>
        <p:nvSpPr>
          <p:cNvPr id="23574" name="Rectangle 22"/>
          <p:cNvSpPr>
            <a:spLocks noChangeArrowheads="1"/>
          </p:cNvSpPr>
          <p:nvPr/>
        </p:nvSpPr>
        <p:spPr bwMode="auto">
          <a:xfrm>
            <a:off x="3124200" y="1371600"/>
            <a:ext cx="2819400" cy="457200"/>
          </a:xfrm>
          <a:prstGeom prst="rect">
            <a:avLst/>
          </a:prstGeom>
          <a:solidFill>
            <a:srgbClr val="00FFFF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800" dirty="0">
                <a:ln w="11430"/>
                <a:solidFill>
                  <a:srgbClr val="FF0000"/>
                </a:solidFill>
                <a:latin typeface="Impact" pitchFamily="34" charset="0"/>
                <a:cs typeface="Arial" pitchFamily="34" charset="0"/>
              </a:rPr>
              <a:t>Cell Transport</a:t>
            </a:r>
            <a:endParaRPr lang="en-GB" sz="2800" dirty="0">
              <a:ln w="11430"/>
              <a:solidFill>
                <a:srgbClr val="FF0000"/>
              </a:solidFill>
              <a:latin typeface="Impact" pitchFamily="34" charset="0"/>
              <a:cs typeface="Arial" pitchFamily="34" charset="0"/>
            </a:endParaRPr>
          </a:p>
        </p:txBody>
      </p:sp>
      <p:sp>
        <p:nvSpPr>
          <p:cNvPr id="23575" name="Rectangle 23"/>
          <p:cNvSpPr>
            <a:spLocks noChangeArrowheads="1"/>
          </p:cNvSpPr>
          <p:nvPr/>
        </p:nvSpPr>
        <p:spPr bwMode="auto">
          <a:xfrm>
            <a:off x="6172200" y="2362200"/>
            <a:ext cx="2133600" cy="381000"/>
          </a:xfrm>
          <a:prstGeom prst="rect">
            <a:avLst/>
          </a:prstGeom>
          <a:solidFill>
            <a:srgbClr val="0000FF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GB" sz="2800" b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Passive</a:t>
            </a:r>
          </a:p>
        </p:txBody>
      </p:sp>
      <p:sp>
        <p:nvSpPr>
          <p:cNvPr id="23576" name="Rectangle 24"/>
          <p:cNvSpPr>
            <a:spLocks noChangeArrowheads="1"/>
          </p:cNvSpPr>
          <p:nvPr/>
        </p:nvSpPr>
        <p:spPr bwMode="auto">
          <a:xfrm>
            <a:off x="2971800" y="2362200"/>
            <a:ext cx="2133600" cy="381000"/>
          </a:xfrm>
          <a:prstGeom prst="rect">
            <a:avLst/>
          </a:prstGeom>
          <a:solidFill>
            <a:srgbClr val="0000FF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GB" sz="2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Active</a:t>
            </a:r>
          </a:p>
        </p:txBody>
      </p:sp>
      <p:sp>
        <p:nvSpPr>
          <p:cNvPr id="23577" name="Rectangle 25"/>
          <p:cNvSpPr>
            <a:spLocks noChangeArrowheads="1"/>
          </p:cNvSpPr>
          <p:nvPr/>
        </p:nvSpPr>
        <p:spPr bwMode="auto">
          <a:xfrm>
            <a:off x="7620000" y="3242735"/>
            <a:ext cx="1143000" cy="3810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lnSpc>
                <a:spcPct val="75000"/>
              </a:lnSpc>
              <a:defRPr/>
            </a:pPr>
            <a:r>
              <a:rPr lang="en-GB" sz="1400" b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Diffusion</a:t>
            </a:r>
          </a:p>
        </p:txBody>
      </p:sp>
      <p:sp>
        <p:nvSpPr>
          <p:cNvPr id="23578" name="Rectangle 26"/>
          <p:cNvSpPr>
            <a:spLocks noChangeArrowheads="1"/>
          </p:cNvSpPr>
          <p:nvPr/>
        </p:nvSpPr>
        <p:spPr bwMode="auto">
          <a:xfrm>
            <a:off x="6172200" y="3242735"/>
            <a:ext cx="12192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lnSpc>
                <a:spcPct val="75000"/>
              </a:lnSpc>
              <a:defRPr/>
            </a:pPr>
            <a:r>
              <a:rPr lang="en-GB" sz="1400" b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Facilitated </a:t>
            </a:r>
          </a:p>
          <a:p>
            <a:pPr algn="ctr">
              <a:lnSpc>
                <a:spcPct val="75000"/>
              </a:lnSpc>
              <a:defRPr/>
            </a:pPr>
            <a:r>
              <a:rPr lang="en-GB" sz="1400" b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diffusion</a:t>
            </a:r>
          </a:p>
        </p:txBody>
      </p:sp>
      <p:sp>
        <p:nvSpPr>
          <p:cNvPr id="23579" name="Rectangle 27"/>
          <p:cNvSpPr>
            <a:spLocks noChangeArrowheads="1"/>
          </p:cNvSpPr>
          <p:nvPr/>
        </p:nvSpPr>
        <p:spPr bwMode="auto">
          <a:xfrm>
            <a:off x="2743200" y="3230035"/>
            <a:ext cx="12192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lnSpc>
                <a:spcPct val="75000"/>
              </a:lnSpc>
              <a:defRPr/>
            </a:pPr>
            <a:r>
              <a:rPr lang="en-GB" sz="1400" b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Large </a:t>
            </a:r>
          </a:p>
          <a:p>
            <a:pPr algn="ctr">
              <a:lnSpc>
                <a:spcPct val="75000"/>
              </a:lnSpc>
              <a:defRPr/>
            </a:pPr>
            <a:r>
              <a:rPr lang="en-GB" sz="1400" b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molecules</a:t>
            </a:r>
          </a:p>
        </p:txBody>
      </p:sp>
      <p:sp>
        <p:nvSpPr>
          <p:cNvPr id="23580" name="Rectangle 28"/>
          <p:cNvSpPr>
            <a:spLocks noChangeArrowheads="1"/>
          </p:cNvSpPr>
          <p:nvPr/>
        </p:nvSpPr>
        <p:spPr bwMode="auto">
          <a:xfrm>
            <a:off x="4343400" y="3242735"/>
            <a:ext cx="15240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lnSpc>
                <a:spcPct val="75000"/>
              </a:lnSpc>
              <a:defRPr/>
            </a:pPr>
            <a:r>
              <a:rPr lang="en-GB" sz="1400" b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Small </a:t>
            </a:r>
          </a:p>
          <a:p>
            <a:pPr algn="ctr">
              <a:lnSpc>
                <a:spcPct val="75000"/>
              </a:lnSpc>
              <a:defRPr/>
            </a:pPr>
            <a:r>
              <a:rPr lang="en-GB" sz="1400" b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Molecules/ions</a:t>
            </a:r>
          </a:p>
        </p:txBody>
      </p: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4495800" y="36703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(T. protein)</a:t>
            </a:r>
          </a:p>
        </p:txBody>
      </p:sp>
      <p:sp>
        <p:nvSpPr>
          <p:cNvPr id="23583" name="Text Box 31"/>
          <p:cNvSpPr txBox="1">
            <a:spLocks noChangeArrowheads="1"/>
          </p:cNvSpPr>
          <p:nvPr/>
        </p:nvSpPr>
        <p:spPr bwMode="auto">
          <a:xfrm>
            <a:off x="2667000" y="365125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(Membrane)</a:t>
            </a:r>
          </a:p>
        </p:txBody>
      </p:sp>
      <p:sp>
        <p:nvSpPr>
          <p:cNvPr id="23585" name="Text Box 33"/>
          <p:cNvSpPr txBox="1">
            <a:spLocks noChangeArrowheads="1"/>
          </p:cNvSpPr>
          <p:nvPr/>
        </p:nvSpPr>
        <p:spPr bwMode="auto">
          <a:xfrm>
            <a:off x="6172200" y="36576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(T. protein)</a:t>
            </a:r>
          </a:p>
        </p:txBody>
      </p:sp>
      <p:sp>
        <p:nvSpPr>
          <p:cNvPr id="23586" name="Text Box 34"/>
          <p:cNvSpPr txBox="1">
            <a:spLocks noChangeArrowheads="1"/>
          </p:cNvSpPr>
          <p:nvPr/>
        </p:nvSpPr>
        <p:spPr bwMode="auto">
          <a:xfrm>
            <a:off x="7543800" y="365125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(Membrane)</a:t>
            </a:r>
          </a:p>
        </p:txBody>
      </p:sp>
      <p:sp>
        <p:nvSpPr>
          <p:cNvPr id="23587" name="Text Box 35"/>
          <p:cNvSpPr txBox="1">
            <a:spLocks noChangeArrowheads="1"/>
          </p:cNvSpPr>
          <p:nvPr/>
        </p:nvSpPr>
        <p:spPr bwMode="auto">
          <a:xfrm>
            <a:off x="457200" y="4500563"/>
            <a:ext cx="1447800" cy="346075"/>
          </a:xfrm>
          <a:prstGeom prst="rect">
            <a:avLst/>
          </a:prstGeom>
          <a:solidFill>
            <a:srgbClr val="CC0099"/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600" b="1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Exocytosis</a:t>
            </a:r>
          </a:p>
        </p:txBody>
      </p:sp>
      <p:sp>
        <p:nvSpPr>
          <p:cNvPr id="23588" name="Text Box 36"/>
          <p:cNvSpPr txBox="1">
            <a:spLocks noChangeArrowheads="1"/>
          </p:cNvSpPr>
          <p:nvPr/>
        </p:nvSpPr>
        <p:spPr bwMode="auto">
          <a:xfrm>
            <a:off x="4648200" y="4505325"/>
            <a:ext cx="1676400" cy="346075"/>
          </a:xfrm>
          <a:prstGeom prst="rect">
            <a:avLst/>
          </a:prstGeom>
          <a:solidFill>
            <a:srgbClr val="CC0099"/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600" b="1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Endocytosis</a:t>
            </a:r>
          </a:p>
        </p:txBody>
      </p:sp>
      <p:grpSp>
        <p:nvGrpSpPr>
          <p:cNvPr id="3" name="Group 56"/>
          <p:cNvGrpSpPr>
            <a:grpSpLocks/>
          </p:cNvGrpSpPr>
          <p:nvPr/>
        </p:nvGrpSpPr>
        <p:grpSpPr bwMode="auto">
          <a:xfrm>
            <a:off x="1219200" y="3962400"/>
            <a:ext cx="4191000" cy="546100"/>
            <a:chOff x="864" y="1632"/>
            <a:chExt cx="2640" cy="344"/>
          </a:xfrm>
        </p:grpSpPr>
        <p:sp>
          <p:nvSpPr>
            <p:cNvPr id="11304" name="Line 37"/>
            <p:cNvSpPr>
              <a:spLocks noChangeShapeType="1"/>
            </p:cNvSpPr>
            <p:nvPr/>
          </p:nvSpPr>
          <p:spPr bwMode="auto">
            <a:xfrm>
              <a:off x="2256" y="1632"/>
              <a:ext cx="0" cy="20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05" name="Line 38"/>
            <p:cNvSpPr>
              <a:spLocks noChangeShapeType="1"/>
            </p:cNvSpPr>
            <p:nvPr/>
          </p:nvSpPr>
          <p:spPr bwMode="auto">
            <a:xfrm>
              <a:off x="864" y="1832"/>
              <a:ext cx="26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06" name="Line 39"/>
            <p:cNvSpPr>
              <a:spLocks noChangeShapeType="1"/>
            </p:cNvSpPr>
            <p:nvPr/>
          </p:nvSpPr>
          <p:spPr bwMode="auto">
            <a:xfrm>
              <a:off x="864" y="1832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07" name="Line 40"/>
            <p:cNvSpPr>
              <a:spLocks noChangeShapeType="1"/>
            </p:cNvSpPr>
            <p:nvPr/>
          </p:nvSpPr>
          <p:spPr bwMode="auto">
            <a:xfrm>
              <a:off x="3504" y="1832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54"/>
          <p:cNvGrpSpPr>
            <a:grpSpLocks/>
          </p:cNvGrpSpPr>
          <p:nvPr/>
        </p:nvGrpSpPr>
        <p:grpSpPr bwMode="auto">
          <a:xfrm>
            <a:off x="4038600" y="1828800"/>
            <a:ext cx="3048000" cy="533400"/>
            <a:chOff x="2640" y="288"/>
            <a:chExt cx="1920" cy="336"/>
          </a:xfrm>
        </p:grpSpPr>
        <p:sp>
          <p:nvSpPr>
            <p:cNvPr id="11300" name="Line 41"/>
            <p:cNvSpPr>
              <a:spLocks noChangeShapeType="1"/>
            </p:cNvSpPr>
            <p:nvPr/>
          </p:nvSpPr>
          <p:spPr bwMode="auto">
            <a:xfrm>
              <a:off x="2976" y="288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01" name="Line 42"/>
            <p:cNvSpPr>
              <a:spLocks noChangeShapeType="1"/>
            </p:cNvSpPr>
            <p:nvPr/>
          </p:nvSpPr>
          <p:spPr bwMode="auto">
            <a:xfrm>
              <a:off x="2640" y="432"/>
              <a:ext cx="192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02" name="Line 43"/>
            <p:cNvSpPr>
              <a:spLocks noChangeShapeType="1"/>
            </p:cNvSpPr>
            <p:nvPr/>
          </p:nvSpPr>
          <p:spPr bwMode="auto">
            <a:xfrm>
              <a:off x="2640" y="432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03" name="Line 44"/>
            <p:cNvSpPr>
              <a:spLocks noChangeShapeType="1"/>
            </p:cNvSpPr>
            <p:nvPr/>
          </p:nvSpPr>
          <p:spPr bwMode="auto">
            <a:xfrm>
              <a:off x="4560" y="432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55"/>
          <p:cNvGrpSpPr>
            <a:grpSpLocks/>
          </p:cNvGrpSpPr>
          <p:nvPr/>
        </p:nvGrpSpPr>
        <p:grpSpPr bwMode="auto">
          <a:xfrm>
            <a:off x="3276600" y="2819400"/>
            <a:ext cx="1828800" cy="381000"/>
            <a:chOff x="2160" y="912"/>
            <a:chExt cx="1152" cy="240"/>
          </a:xfrm>
        </p:grpSpPr>
        <p:sp>
          <p:nvSpPr>
            <p:cNvPr id="11296" name="Line 45"/>
            <p:cNvSpPr>
              <a:spLocks noChangeShapeType="1"/>
            </p:cNvSpPr>
            <p:nvPr/>
          </p:nvSpPr>
          <p:spPr bwMode="auto">
            <a:xfrm>
              <a:off x="2736" y="912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97" name="Line 46"/>
            <p:cNvSpPr>
              <a:spLocks noChangeShapeType="1"/>
            </p:cNvSpPr>
            <p:nvPr/>
          </p:nvSpPr>
          <p:spPr bwMode="auto">
            <a:xfrm>
              <a:off x="2160" y="1056"/>
              <a:ext cx="115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98" name="Line 47"/>
            <p:cNvSpPr>
              <a:spLocks noChangeShapeType="1"/>
            </p:cNvSpPr>
            <p:nvPr/>
          </p:nvSpPr>
          <p:spPr bwMode="auto">
            <a:xfrm>
              <a:off x="2160" y="10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99" name="Line 49"/>
            <p:cNvSpPr>
              <a:spLocks noChangeShapeType="1"/>
            </p:cNvSpPr>
            <p:nvPr/>
          </p:nvSpPr>
          <p:spPr bwMode="auto">
            <a:xfrm>
              <a:off x="3312" y="10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58"/>
          <p:cNvGrpSpPr>
            <a:grpSpLocks/>
          </p:cNvGrpSpPr>
          <p:nvPr/>
        </p:nvGrpSpPr>
        <p:grpSpPr bwMode="auto">
          <a:xfrm>
            <a:off x="6553200" y="2819400"/>
            <a:ext cx="1828800" cy="381000"/>
            <a:chOff x="4224" y="912"/>
            <a:chExt cx="1152" cy="240"/>
          </a:xfrm>
        </p:grpSpPr>
        <p:sp>
          <p:nvSpPr>
            <p:cNvPr id="11292" name="Line 50"/>
            <p:cNvSpPr>
              <a:spLocks noChangeShapeType="1"/>
            </p:cNvSpPr>
            <p:nvPr/>
          </p:nvSpPr>
          <p:spPr bwMode="auto">
            <a:xfrm>
              <a:off x="4800" y="912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93" name="Line 51"/>
            <p:cNvSpPr>
              <a:spLocks noChangeShapeType="1"/>
            </p:cNvSpPr>
            <p:nvPr/>
          </p:nvSpPr>
          <p:spPr bwMode="auto">
            <a:xfrm>
              <a:off x="4224" y="1056"/>
              <a:ext cx="115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94" name="Line 52"/>
            <p:cNvSpPr>
              <a:spLocks noChangeShapeType="1"/>
            </p:cNvSpPr>
            <p:nvPr/>
          </p:nvSpPr>
          <p:spPr bwMode="auto">
            <a:xfrm>
              <a:off x="4224" y="10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95" name="Line 53"/>
            <p:cNvSpPr>
              <a:spLocks noChangeShapeType="1"/>
            </p:cNvSpPr>
            <p:nvPr/>
          </p:nvSpPr>
          <p:spPr bwMode="auto">
            <a:xfrm>
              <a:off x="5376" y="10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50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51" name="Picture 50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" name="Picture 5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53" name="Rectangle 52"/>
          <p:cNvSpPr/>
          <p:nvPr/>
        </p:nvSpPr>
        <p:spPr>
          <a:xfrm>
            <a:off x="3200400" y="228600"/>
            <a:ext cx="2523448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Summary</a:t>
            </a:r>
            <a:endParaRPr lang="en-US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 animBg="1"/>
      <p:bldP spid="23564" grpId="0" animBg="1"/>
      <p:bldP spid="23565" grpId="0" animBg="1"/>
      <p:bldP spid="23566" grpId="0"/>
      <p:bldP spid="23567" grpId="0"/>
      <p:bldP spid="23571" grpId="0"/>
      <p:bldP spid="23575" grpId="0" animBg="1"/>
      <p:bldP spid="23576" grpId="0" animBg="1"/>
      <p:bldP spid="23577" grpId="0" animBg="1"/>
      <p:bldP spid="23578" grpId="0" animBg="1"/>
      <p:bldP spid="23579" grpId="0" animBg="1"/>
      <p:bldP spid="23580" grpId="0" animBg="1"/>
      <p:bldP spid="23582" grpId="0"/>
      <p:bldP spid="23583" grpId="0"/>
      <p:bldP spid="23585" grpId="0"/>
      <p:bldP spid="23586" grpId="0"/>
      <p:bldP spid="23587" grpId="0" animBg="1"/>
      <p:bldP spid="2358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Quiz1</a:t>
            </a:r>
            <a:endParaRPr lang="en-US"/>
          </a:p>
        </p:txBody>
      </p:sp>
      <p:sp>
        <p:nvSpPr>
          <p:cNvPr id="3" name="Slide Number Placeholder 2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B16033-848E-4AD9-A5D6-E6728C49CF2D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  <p:pic>
        <p:nvPicPr>
          <p:cNvPr id="13" name="Picture 1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362200"/>
            <a:ext cx="5740400" cy="3085088"/>
          </a:xfrm>
          <a:prstGeom prst="rect">
            <a:avLst/>
          </a:prstGeom>
        </p:spPr>
      </p:pic>
      <p:pic>
        <p:nvPicPr>
          <p:cNvPr id="14" name="Picture 1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5" name="Picture 14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92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custDataLst>
      <p:tags r:id="rId1"/>
    </p:custDataLst>
    <p:extLst>
      <p:ext uri="{BB962C8B-B14F-4D97-AF65-F5344CB8AC3E}">
        <p14:creationId xmlns:p14="http://schemas.microsoft.com/office/powerpoint/2010/main" val="233939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0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4086225" y="52388"/>
            <a:ext cx="4929188" cy="6762750"/>
            <a:chOff x="4085582" y="51992"/>
            <a:chExt cx="4929222" cy="6762464"/>
          </a:xfrm>
        </p:grpSpPr>
        <p:sp>
          <p:nvSpPr>
            <p:cNvPr id="12" name="Rectangle 11"/>
            <p:cNvSpPr/>
            <p:nvPr/>
          </p:nvSpPr>
          <p:spPr>
            <a:xfrm>
              <a:off x="4085582" y="51992"/>
              <a:ext cx="4929222" cy="6762464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pic>
          <p:nvPicPr>
            <p:cNvPr id="16" name="Picture 15" descr="Ashraf-Picture2.bmp.ti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 cstate="print"/>
            <a:srcRect t="2674" b="17106"/>
            <a:stretch>
              <a:fillRect/>
            </a:stretch>
          </p:blipFill>
          <p:spPr>
            <a:xfrm>
              <a:off x="5128077" y="2818887"/>
              <a:ext cx="2730071" cy="292398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441" name="TextBox 17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429256" y="6247742"/>
              <a:ext cx="2428892" cy="369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altLang="en-US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aalii@ksu.edu.sa</a:t>
              </a:r>
            </a:p>
          </p:txBody>
        </p:sp>
        <p:pic>
          <p:nvPicPr>
            <p:cNvPr id="18442" name="Picture 9" descr="email22.bmp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116632"/>
              <a:ext cx="4819040" cy="907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2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 cstate="print"/>
          <a:srcRect l="4658" t="19679" r="6347"/>
          <a:stretch>
            <a:fillRect/>
          </a:stretch>
        </p:blipFill>
        <p:spPr bwMode="auto">
          <a:xfrm>
            <a:off x="4139952" y="4653136"/>
            <a:ext cx="4536504" cy="1175643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437" name="Picture 1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0"/>
          <a:stretch>
            <a:fillRect/>
          </a:stretch>
        </p:blipFill>
        <p:spPr bwMode="auto">
          <a:xfrm>
            <a:off x="49213" y="39688"/>
            <a:ext cx="394335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88024" y="5949280"/>
            <a:ext cx="367810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Prof. </a:t>
            </a:r>
            <a:r>
              <a:rPr lang="en-GB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Ashraf</a:t>
            </a:r>
            <a:r>
              <a:rPr lang="en-GB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 M. Ahmed</a:t>
            </a:r>
            <a:endParaRPr lang="en-GB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5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419600" y="1752600"/>
            <a:ext cx="4191000" cy="533400"/>
          </a:xfrm>
          <a:effectLst>
            <a:outerShdw dist="35921" dir="2700000" algn="ctr" rotWithShape="0">
              <a:schemeClr val="bg1"/>
            </a:outerShdw>
          </a:effectLst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</a:rPr>
              <a:t>General Animal Biology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81656" y="2286000"/>
            <a:ext cx="180974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(Zoo-145)</a:t>
            </a:r>
            <a:endParaRPr lang="en-US" sz="24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1066800"/>
            <a:ext cx="2448272" cy="646331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College of Science, </a:t>
            </a:r>
          </a:p>
          <a:p>
            <a:pPr algn="ctr"/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Zoology Department</a:t>
            </a:r>
            <a:endParaRPr lang="ar-SA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797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3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5" name="Text Box 15"/>
          <p:cNvSpPr txBox="1">
            <a:spLocks noChangeArrowheads="1"/>
          </p:cNvSpPr>
          <p:nvPr/>
        </p:nvSpPr>
        <p:spPr bwMode="auto">
          <a:xfrm>
            <a:off x="1143000" y="1600200"/>
            <a:ext cx="7162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en-US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How things get into and out of the </a:t>
            </a:r>
            <a:r>
              <a:rPr lang="en-US" altLang="en-US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cell?</a:t>
            </a:r>
            <a:endParaRPr lang="en-US" altLang="en-US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1031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33600"/>
            <a:ext cx="8534400" cy="459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0" y="0"/>
            <a:ext cx="9147151" cy="1019175"/>
            <a:chOff x="323528" y="0"/>
            <a:chExt cx="8286750" cy="1019406"/>
          </a:xfrm>
        </p:grpSpPr>
        <p:sp>
          <p:nvSpPr>
            <p:cNvPr id="10" name="Rounded Rectangle 9"/>
            <p:cNvSpPr/>
            <p:nvPr/>
          </p:nvSpPr>
          <p:spPr bwMode="auto">
            <a:xfrm>
              <a:off x="323528" y="837275"/>
              <a:ext cx="8286750" cy="71445"/>
            </a:xfrm>
            <a:prstGeom prst="roundRect">
              <a:avLst/>
            </a:prstGeom>
            <a:solidFill>
              <a:srgbClr val="CC0066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pic>
          <p:nvPicPr>
            <p:cNvPr id="11" name="Picture 12" descr="Picture1.bmp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0644" y="116632"/>
              <a:ext cx="1584176" cy="653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92" r="7692"/>
            <a:stretch>
              <a:fillRect/>
            </a:stretch>
          </p:blipFill>
          <p:spPr bwMode="auto">
            <a:xfrm>
              <a:off x="4211960" y="0"/>
              <a:ext cx="864096" cy="1019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 descr="C:\Users\mmoustafa\Desktop\amada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7" y="188640"/>
              <a:ext cx="2016224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1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81200" y="644237"/>
            <a:ext cx="5364584" cy="1032163"/>
          </a:xfrm>
          <a:prstGeom prst="rect">
            <a:avLst/>
          </a:prstGeom>
          <a:ln>
            <a:noFill/>
          </a:ln>
          <a:effectLst>
            <a:glow rad="101600">
              <a:srgbClr val="0000FF">
                <a:alpha val="40000"/>
              </a:srgb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PPTShape_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81200" y="640432"/>
            <a:ext cx="5364584" cy="1032163"/>
          </a:xfrm>
          <a:prstGeom prst="rect">
            <a:avLst/>
          </a:prstGeom>
          <a:ln>
            <a:noFill/>
          </a:ln>
          <a:effectLst>
            <a:glow rad="101600">
              <a:srgbClr val="0000FF">
                <a:alpha val="40000"/>
              </a:srgb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2531095" y="2209800"/>
            <a:ext cx="4267200" cy="5847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Active </a:t>
            </a:r>
            <a:r>
              <a:rPr lang="en-US" alt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Transport</a:t>
            </a:r>
            <a:endParaRPr lang="en-US" altLang="en-US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304800" y="6477000"/>
            <a:ext cx="8610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Copyright © 2002 Pearson Education, Inc., publishing as Benjamin Cummings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051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Cellular Transport</a:t>
            </a:r>
            <a:endParaRPr lang="en-US"/>
          </a:p>
        </p:txBody>
      </p:sp>
      <p:sp>
        <p:nvSpPr>
          <p:cNvPr id="3" name="Slide Number Placeholder 2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B16033-848E-4AD9-A5D6-E6728C49CF2D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pic>
        <p:nvPicPr>
          <p:cNvPr id="14" name="Picture 1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362200"/>
            <a:ext cx="5359400" cy="1607760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6" name="Picture 15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92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custDataLst>
      <p:tags r:id="rId1"/>
    </p:custDataLst>
    <p:extLst>
      <p:ext uri="{BB962C8B-B14F-4D97-AF65-F5344CB8AC3E}">
        <p14:creationId xmlns:p14="http://schemas.microsoft.com/office/powerpoint/2010/main" val="83230287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EEE13AD-6471-48CA-A874-75221360F0B1}" type="slidenum">
              <a:rPr lang="en-GB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1400" smtClean="0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568450"/>
            <a:ext cx="8991600" cy="1606550"/>
          </a:xfrm>
        </p:spPr>
        <p:txBody>
          <a:bodyPr>
            <a:spAutoFit/>
          </a:bodyPr>
          <a:lstStyle/>
          <a:p>
            <a:pPr eaLnBrk="1" hangingPunct="1">
              <a:buClr>
                <a:schemeClr val="tx1"/>
              </a:buClr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Some facilitated transport proteins can move solutes 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against their concentration gradient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from the side where they are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less concentrated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to the side where they are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more concentrated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buClr>
                <a:schemeClr val="tx1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2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chemeClr val="tx1"/>
              </a:buClr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This active transport requires metabolic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energy </a:t>
            </a:r>
            <a:r>
              <a:rPr lang="en-US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via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ATP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6705600" cy="762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63550" indent="-463550" algn="l" eaLnBrk="1" hangingPunct="1">
              <a:lnSpc>
                <a:spcPct val="80000"/>
              </a:lnSpc>
              <a:defRPr/>
            </a:pPr>
            <a:r>
              <a:rPr lang="en-US" altLang="en-US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Active transport: </a:t>
            </a:r>
            <a:r>
              <a:rPr lang="en-US" altLang="en-US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pumping </a:t>
            </a:r>
            <a:r>
              <a:rPr lang="ar-EG" altLang="en-US" sz="1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ضَخ</a:t>
            </a:r>
            <a:r>
              <a:rPr lang="en-US" altLang="en-US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of solutes </a:t>
            </a:r>
            <a:r>
              <a:rPr lang="en-US" altLang="en-US" sz="2000" b="1" i="1" u="sng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against their concentration gradients </a:t>
            </a:r>
            <a:r>
              <a:rPr lang="ar-EG" altLang="en-US" sz="1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الإنحدار التركيز</a:t>
            </a:r>
            <a:r>
              <a:rPr lang="ar-SA" altLang="en-US" sz="1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ي</a:t>
            </a:r>
            <a:endParaRPr lang="en-US" altLang="en-US" sz="18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304800" y="3702050"/>
            <a:ext cx="8382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Active transport is critical </a:t>
            </a:r>
            <a:r>
              <a:rPr lang="ar-EG" alt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بالغ الأهمية</a:t>
            </a: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for a cell to maintain its internal</a:t>
            </a:r>
            <a:r>
              <a:rPr lang="en-US" altLang="en-US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 concentrations of small molecules.</a:t>
            </a:r>
          </a:p>
          <a:p>
            <a:pPr>
              <a:defRPr/>
            </a:pPr>
            <a:endParaRPr lang="en-US" altLang="en-US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•"/>
              <a:defRPr/>
            </a:pP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Active transport is performed by specific proteins embedded in </a:t>
            </a:r>
            <a:r>
              <a:rPr lang="en-US" altLang="en-US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2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 the membranes called </a:t>
            </a:r>
            <a:r>
              <a:rPr lang="en-US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transport protein (T. protein</a:t>
            </a: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).</a:t>
            </a:r>
            <a:endParaRPr lang="en-GB" sz="20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0" name="Picture 9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1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04800" y="6477000"/>
            <a:ext cx="8610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Copyright © 2002 Pearson Education, Inc., publishing as Benjamin Cummings</a:t>
            </a:r>
          </a:p>
        </p:txBody>
      </p: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0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1181100"/>
            <a:ext cx="4343400" cy="3619500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sodium-potassium pump actively maintains the gradient of sodium (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Na</a:t>
            </a:r>
            <a:r>
              <a:rPr lang="en-US" altLang="en-US" sz="20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and potassium ions (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r>
              <a:rPr lang="en-US" altLang="en-US" sz="20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across the membrane.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animal cell has higher concentrations of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r>
              <a:rPr lang="en-US" altLang="en-US" sz="18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and lower concentrations of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Na</a:t>
            </a:r>
            <a:r>
              <a:rPr lang="en-US" altLang="en-US" sz="18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inside the cell.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sodium-potassium pump (T. protein) uses the energy of </a:t>
            </a:r>
            <a:r>
              <a:rPr lang="en-US" alt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one ATP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to pump </a:t>
            </a:r>
            <a:r>
              <a:rPr lang="en-US" alt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 Na</a:t>
            </a:r>
            <a:r>
              <a:rPr lang="en-US" altLang="en-US" sz="1800" b="1" u="sng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ions out and </a:t>
            </a:r>
            <a:r>
              <a:rPr lang="en-US" alt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 K</a:t>
            </a:r>
            <a:r>
              <a:rPr lang="en-US" altLang="en-US" sz="1800" b="1" u="sng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ions in.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498600" y="296333"/>
            <a:ext cx="65024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hangingPunct="0">
              <a:defRPr/>
            </a:pPr>
            <a:r>
              <a:rPr lang="en-US" altLang="en-US" sz="2400" b="1" dirty="0">
                <a:ln w="11430"/>
                <a:solidFill>
                  <a:srgbClr val="00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Arial" pitchFamily="34" charset="0"/>
              </a:rPr>
              <a:t>1)- Transport of small molecules</a:t>
            </a:r>
            <a:r>
              <a:rPr lang="en-US" altLang="en-US" b="1" dirty="0">
                <a:ln w="11430"/>
                <a:solidFill>
                  <a:srgbClr val="00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Arial" pitchFamily="34" charset="0"/>
              </a:rPr>
              <a:t> (Ions )</a:t>
            </a:r>
          </a:p>
        </p:txBody>
      </p:sp>
      <p:grpSp>
        <p:nvGrpSpPr>
          <p:cNvPr id="4100" name="Group 12"/>
          <p:cNvGrpSpPr>
            <a:grpSpLocks/>
          </p:cNvGrpSpPr>
          <p:nvPr/>
        </p:nvGrpSpPr>
        <p:grpSpPr bwMode="auto">
          <a:xfrm>
            <a:off x="152400" y="4822825"/>
            <a:ext cx="4572000" cy="1981200"/>
            <a:chOff x="240" y="2928"/>
            <a:chExt cx="2880" cy="1248"/>
          </a:xfrm>
        </p:grpSpPr>
        <p:sp>
          <p:nvSpPr>
            <p:cNvPr id="4142" name="Rectangle 11"/>
            <p:cNvSpPr>
              <a:spLocks noChangeArrowheads="1"/>
            </p:cNvSpPr>
            <p:nvPr/>
          </p:nvSpPr>
          <p:spPr bwMode="auto">
            <a:xfrm>
              <a:off x="288" y="2928"/>
              <a:ext cx="2832" cy="1248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43" name="Oval 5"/>
            <p:cNvSpPr>
              <a:spLocks noChangeArrowheads="1"/>
            </p:cNvSpPr>
            <p:nvPr/>
          </p:nvSpPr>
          <p:spPr bwMode="auto">
            <a:xfrm>
              <a:off x="1248" y="2976"/>
              <a:ext cx="1872" cy="1104"/>
            </a:xfrm>
            <a:prstGeom prst="ellipse">
              <a:avLst/>
            </a:prstGeom>
            <a:solidFill>
              <a:srgbClr val="FFFF00"/>
            </a:solidFill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44" name="Oval 6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304" y="3264"/>
              <a:ext cx="576" cy="480"/>
            </a:xfrm>
            <a:prstGeom prst="ellipse">
              <a:avLst/>
            </a:prstGeom>
            <a:gradFill rotWithShape="1">
              <a:gsLst>
                <a:gs pos="0">
                  <a:srgbClr val="CC3300"/>
                </a:gs>
                <a:gs pos="100000">
                  <a:srgbClr val="5E18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7" name="Text Box 7"/>
            <p:cNvSpPr txBox="1">
              <a:spLocks noChangeArrowheads="1"/>
            </p:cNvSpPr>
            <p:nvPr/>
          </p:nvSpPr>
          <p:spPr bwMode="auto">
            <a:xfrm>
              <a:off x="1392" y="3148"/>
              <a:ext cx="81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16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High conc.     of</a:t>
              </a:r>
              <a:r>
                <a:rPr lang="en-GB" sz="16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 </a:t>
              </a:r>
              <a:r>
                <a:rPr lang="en-GB" sz="2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K</a:t>
              </a:r>
              <a:r>
                <a:rPr lang="en-GB" sz="2800" b="1" baseline="300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+</a:t>
              </a:r>
            </a:p>
          </p:txBody>
        </p:sp>
        <p:sp>
          <p:nvSpPr>
            <p:cNvPr id="4146" name="Text Box 8"/>
            <p:cNvSpPr txBox="1">
              <a:spLocks noChangeArrowheads="1"/>
            </p:cNvSpPr>
            <p:nvPr/>
          </p:nvSpPr>
          <p:spPr bwMode="auto">
            <a:xfrm>
              <a:off x="240" y="3648"/>
              <a:ext cx="91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600">
                  <a:latin typeface="Tahoma" pitchFamily="34" charset="0"/>
                </a:rPr>
                <a:t>High conc.       of</a:t>
              </a:r>
              <a:r>
                <a:rPr lang="en-GB" altLang="en-US" sz="1600" b="1">
                  <a:latin typeface="Tahoma" pitchFamily="34" charset="0"/>
                </a:rPr>
                <a:t> </a:t>
              </a:r>
              <a:r>
                <a:rPr lang="en-GB" altLang="en-US" sz="2000" b="1">
                  <a:latin typeface="Tahoma" pitchFamily="34" charset="0"/>
                </a:rPr>
                <a:t>Na</a:t>
              </a:r>
              <a:r>
                <a:rPr lang="en-GB" altLang="en-US" sz="2800" b="1" baseline="30000">
                  <a:latin typeface="Tahoma" pitchFamily="34" charset="0"/>
                </a:rPr>
                <a:t>+</a:t>
              </a:r>
            </a:p>
          </p:txBody>
        </p:sp>
        <p:sp>
          <p:nvSpPr>
            <p:cNvPr id="5129" name="Text Box 9"/>
            <p:cNvSpPr txBox="1">
              <a:spLocks noChangeArrowheads="1"/>
            </p:cNvSpPr>
            <p:nvPr/>
          </p:nvSpPr>
          <p:spPr bwMode="auto">
            <a:xfrm>
              <a:off x="288" y="3168"/>
              <a:ext cx="81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16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Low conc.     of</a:t>
              </a:r>
              <a:r>
                <a:rPr lang="en-GB" sz="16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 </a:t>
              </a:r>
              <a:r>
                <a:rPr lang="en-GB" sz="2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K</a:t>
              </a:r>
              <a:r>
                <a:rPr lang="en-GB" sz="2800" b="1" baseline="300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+</a:t>
              </a:r>
            </a:p>
          </p:txBody>
        </p:sp>
        <p:sp>
          <p:nvSpPr>
            <p:cNvPr id="4148" name="Text Box 10"/>
            <p:cNvSpPr txBox="1">
              <a:spLocks noChangeArrowheads="1"/>
            </p:cNvSpPr>
            <p:nvPr/>
          </p:nvSpPr>
          <p:spPr bwMode="auto">
            <a:xfrm>
              <a:off x="1440" y="3600"/>
              <a:ext cx="91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600">
                  <a:latin typeface="Tahoma" pitchFamily="34" charset="0"/>
                </a:rPr>
                <a:t>Low conc.       of</a:t>
              </a:r>
              <a:r>
                <a:rPr lang="en-GB" altLang="en-US" sz="1600" b="1">
                  <a:latin typeface="Tahoma" pitchFamily="34" charset="0"/>
                </a:rPr>
                <a:t> </a:t>
              </a:r>
              <a:r>
                <a:rPr lang="en-GB" altLang="en-US" sz="2000" b="1">
                  <a:latin typeface="Tahoma" pitchFamily="34" charset="0"/>
                </a:rPr>
                <a:t>Na</a:t>
              </a:r>
              <a:r>
                <a:rPr lang="en-GB" altLang="en-US" sz="2800" b="1" baseline="30000">
                  <a:latin typeface="Tahoma" pitchFamily="34" charset="0"/>
                </a:rPr>
                <a:t>+</a:t>
              </a:r>
            </a:p>
          </p:txBody>
        </p:sp>
      </p:grp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228600" y="4822825"/>
            <a:ext cx="685800" cy="3810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1ATP</a:t>
            </a:r>
            <a:endParaRPr lang="en-GB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136" name="Oval 16"/>
          <p:cNvSpPr>
            <a:spLocks noChangeArrowheads="1"/>
          </p:cNvSpPr>
          <p:nvPr/>
        </p:nvSpPr>
        <p:spPr bwMode="auto">
          <a:xfrm>
            <a:off x="1600200" y="5432425"/>
            <a:ext cx="533400" cy="990600"/>
          </a:xfrm>
          <a:prstGeom prst="ellipse">
            <a:avLst/>
          </a:prstGeom>
          <a:solidFill>
            <a:srgbClr val="CC0099">
              <a:alpha val="9411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133" name="AutoShape 13"/>
          <p:cNvSpPr>
            <a:spLocks noChangeArrowheads="1"/>
          </p:cNvSpPr>
          <p:nvPr/>
        </p:nvSpPr>
        <p:spPr bwMode="auto">
          <a:xfrm>
            <a:off x="1828800" y="6194425"/>
            <a:ext cx="457200" cy="304800"/>
          </a:xfrm>
          <a:prstGeom prst="leftArrow">
            <a:avLst>
              <a:gd name="adj1" fmla="val 50000"/>
              <a:gd name="adj2" fmla="val 375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endParaRPr lang="en-GB" sz="16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134" name="AutoShape 14"/>
          <p:cNvSpPr>
            <a:spLocks noChangeArrowheads="1"/>
          </p:cNvSpPr>
          <p:nvPr/>
        </p:nvSpPr>
        <p:spPr bwMode="auto">
          <a:xfrm>
            <a:off x="1295400" y="5508625"/>
            <a:ext cx="457200" cy="304800"/>
          </a:xfrm>
          <a:prstGeom prst="rightArrow">
            <a:avLst>
              <a:gd name="adj1" fmla="val 50000"/>
              <a:gd name="adj2" fmla="val 375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en-GB" sz="16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0" name="Group 19"/>
          <p:cNvGrpSpPr>
            <a:grpSpLocks/>
          </p:cNvGrpSpPr>
          <p:nvPr/>
        </p:nvGrpSpPr>
        <p:grpSpPr bwMode="auto">
          <a:xfrm>
            <a:off x="1219200" y="4822825"/>
            <a:ext cx="1295400" cy="609600"/>
            <a:chOff x="912" y="2928"/>
            <a:chExt cx="816" cy="384"/>
          </a:xfrm>
        </p:grpSpPr>
        <p:sp>
          <p:nvSpPr>
            <p:cNvPr id="7" name="Text Box 17"/>
            <p:cNvSpPr txBox="1">
              <a:spLocks noChangeArrowheads="1"/>
            </p:cNvSpPr>
            <p:nvPr/>
          </p:nvSpPr>
          <p:spPr bwMode="auto">
            <a:xfrm>
              <a:off x="912" y="2928"/>
              <a:ext cx="81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600" b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T. protein</a:t>
              </a:r>
              <a:endParaRPr lang="en-GB" sz="1600" b="1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4141" name="Line 18"/>
            <p:cNvSpPr>
              <a:spLocks noChangeShapeType="1"/>
            </p:cNvSpPr>
            <p:nvPr/>
          </p:nvSpPr>
          <p:spPr bwMode="auto">
            <a:xfrm>
              <a:off x="1296" y="3120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06" name="Rectangle 20"/>
          <p:cNvSpPr>
            <a:spLocks noChangeArrowheads="1"/>
          </p:cNvSpPr>
          <p:nvPr/>
        </p:nvSpPr>
        <p:spPr bwMode="auto">
          <a:xfrm>
            <a:off x="4800600" y="1377950"/>
            <a:ext cx="4267200" cy="5410200"/>
          </a:xfrm>
          <a:prstGeom prst="rect">
            <a:avLst/>
          </a:prstGeom>
          <a:solidFill>
            <a:srgbClr val="00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7" name="Rectangle 21"/>
          <p:cNvSpPr>
            <a:spLocks noChangeArrowheads="1"/>
          </p:cNvSpPr>
          <p:nvPr/>
        </p:nvSpPr>
        <p:spPr bwMode="auto">
          <a:xfrm>
            <a:off x="5181600" y="3663950"/>
            <a:ext cx="3810000" cy="1219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grpSp>
        <p:nvGrpSpPr>
          <p:cNvPr id="4108" name="Group 22"/>
          <p:cNvGrpSpPr>
            <a:grpSpLocks/>
          </p:cNvGrpSpPr>
          <p:nvPr/>
        </p:nvGrpSpPr>
        <p:grpSpPr bwMode="auto">
          <a:xfrm>
            <a:off x="5181600" y="3663950"/>
            <a:ext cx="1676400" cy="1219200"/>
            <a:chOff x="1440" y="1632"/>
            <a:chExt cx="1056" cy="768"/>
          </a:xfrm>
        </p:grpSpPr>
        <p:sp>
          <p:nvSpPr>
            <p:cNvPr id="4138" name="Line 23"/>
            <p:cNvSpPr>
              <a:spLocks noChangeShapeType="1"/>
            </p:cNvSpPr>
            <p:nvPr/>
          </p:nvSpPr>
          <p:spPr bwMode="auto">
            <a:xfrm>
              <a:off x="1440" y="1632"/>
              <a:ext cx="1056" cy="0"/>
            </a:xfrm>
            <a:prstGeom prst="line">
              <a:avLst/>
            </a:prstGeom>
            <a:noFill/>
            <a:ln w="76200" cmpd="tri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9" name="Line 24"/>
            <p:cNvSpPr>
              <a:spLocks noChangeShapeType="1"/>
            </p:cNvSpPr>
            <p:nvPr/>
          </p:nvSpPr>
          <p:spPr bwMode="auto">
            <a:xfrm>
              <a:off x="1440" y="2400"/>
              <a:ext cx="1056" cy="0"/>
            </a:xfrm>
            <a:prstGeom prst="line">
              <a:avLst/>
            </a:prstGeom>
            <a:noFill/>
            <a:ln w="76200" cmpd="tri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09" name="Group 25"/>
          <p:cNvGrpSpPr>
            <a:grpSpLocks/>
          </p:cNvGrpSpPr>
          <p:nvPr/>
        </p:nvGrpSpPr>
        <p:grpSpPr bwMode="auto">
          <a:xfrm>
            <a:off x="7315200" y="3663950"/>
            <a:ext cx="1676400" cy="1219200"/>
            <a:chOff x="1440" y="1632"/>
            <a:chExt cx="1056" cy="768"/>
          </a:xfrm>
        </p:grpSpPr>
        <p:sp>
          <p:nvSpPr>
            <p:cNvPr id="4136" name="Line 26"/>
            <p:cNvSpPr>
              <a:spLocks noChangeShapeType="1"/>
            </p:cNvSpPr>
            <p:nvPr/>
          </p:nvSpPr>
          <p:spPr bwMode="auto">
            <a:xfrm>
              <a:off x="1440" y="1632"/>
              <a:ext cx="1056" cy="0"/>
            </a:xfrm>
            <a:prstGeom prst="line">
              <a:avLst/>
            </a:prstGeom>
            <a:noFill/>
            <a:ln w="76200" cmpd="tri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7" name="Line 27"/>
            <p:cNvSpPr>
              <a:spLocks noChangeShapeType="1"/>
            </p:cNvSpPr>
            <p:nvPr/>
          </p:nvSpPr>
          <p:spPr bwMode="auto">
            <a:xfrm>
              <a:off x="1440" y="2400"/>
              <a:ext cx="1056" cy="0"/>
            </a:xfrm>
            <a:prstGeom prst="line">
              <a:avLst/>
            </a:prstGeom>
            <a:noFill/>
            <a:ln w="76200" cmpd="tri">
              <a:solidFill>
                <a:srgbClr val="00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28"/>
          <p:cNvGrpSpPr>
            <a:grpSpLocks/>
          </p:cNvGrpSpPr>
          <p:nvPr/>
        </p:nvGrpSpPr>
        <p:grpSpPr bwMode="auto">
          <a:xfrm>
            <a:off x="7086600" y="3511550"/>
            <a:ext cx="533400" cy="1447800"/>
            <a:chOff x="4368" y="1776"/>
            <a:chExt cx="336" cy="912"/>
          </a:xfrm>
        </p:grpSpPr>
        <p:sp>
          <p:nvSpPr>
            <p:cNvPr id="4132" name="AutoShape 29"/>
            <p:cNvSpPr>
              <a:spLocks noChangeArrowheads="1"/>
            </p:cNvSpPr>
            <p:nvPr/>
          </p:nvSpPr>
          <p:spPr bwMode="auto">
            <a:xfrm flipH="1">
              <a:off x="4368" y="1776"/>
              <a:ext cx="336" cy="912"/>
            </a:xfrm>
            <a:prstGeom prst="moon">
              <a:avLst>
                <a:gd name="adj" fmla="val 87500"/>
              </a:avLst>
            </a:prstGeom>
            <a:gradFill rotWithShape="1">
              <a:gsLst>
                <a:gs pos="0">
                  <a:srgbClr val="003900"/>
                </a:gs>
                <a:gs pos="50000">
                  <a:srgbClr val="00FF00"/>
                </a:gs>
                <a:gs pos="100000">
                  <a:srgbClr val="003900"/>
                </a:gs>
              </a:gsLst>
              <a:lin ang="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33" name="AutoShape 30"/>
            <p:cNvSpPr>
              <a:spLocks noChangeArrowheads="1"/>
            </p:cNvSpPr>
            <p:nvPr/>
          </p:nvSpPr>
          <p:spPr bwMode="auto">
            <a:xfrm rot="5400000">
              <a:off x="4408" y="2424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34" name="AutoShape 31"/>
            <p:cNvSpPr>
              <a:spLocks noChangeArrowheads="1"/>
            </p:cNvSpPr>
            <p:nvPr/>
          </p:nvSpPr>
          <p:spPr bwMode="auto">
            <a:xfrm rot="5400000">
              <a:off x="4424" y="2184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35" name="AutoShape 32"/>
            <p:cNvSpPr>
              <a:spLocks noChangeArrowheads="1"/>
            </p:cNvSpPr>
            <p:nvPr/>
          </p:nvSpPr>
          <p:spPr bwMode="auto">
            <a:xfrm rot="5400000">
              <a:off x="4416" y="1944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5" name="Group 33"/>
          <p:cNvGrpSpPr>
            <a:grpSpLocks/>
          </p:cNvGrpSpPr>
          <p:nvPr/>
        </p:nvGrpSpPr>
        <p:grpSpPr bwMode="auto">
          <a:xfrm>
            <a:off x="6553200" y="3511550"/>
            <a:ext cx="533400" cy="1447800"/>
            <a:chOff x="3984" y="1776"/>
            <a:chExt cx="336" cy="912"/>
          </a:xfrm>
        </p:grpSpPr>
        <p:sp>
          <p:nvSpPr>
            <p:cNvPr id="4128" name="AutoShape 34"/>
            <p:cNvSpPr>
              <a:spLocks noChangeArrowheads="1"/>
            </p:cNvSpPr>
            <p:nvPr/>
          </p:nvSpPr>
          <p:spPr bwMode="auto">
            <a:xfrm>
              <a:off x="3984" y="1776"/>
              <a:ext cx="336" cy="912"/>
            </a:xfrm>
            <a:prstGeom prst="moon">
              <a:avLst>
                <a:gd name="adj" fmla="val 87500"/>
              </a:avLst>
            </a:prstGeom>
            <a:gradFill rotWithShape="1">
              <a:gsLst>
                <a:gs pos="0">
                  <a:srgbClr val="003900"/>
                </a:gs>
                <a:gs pos="50000">
                  <a:srgbClr val="00FF00"/>
                </a:gs>
                <a:gs pos="100000">
                  <a:srgbClr val="003900"/>
                </a:gs>
              </a:gsLst>
              <a:lin ang="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29" name="AutoShape 35"/>
            <p:cNvSpPr>
              <a:spLocks noChangeArrowheads="1"/>
            </p:cNvSpPr>
            <p:nvPr/>
          </p:nvSpPr>
          <p:spPr bwMode="auto">
            <a:xfrm rot="16200000" flipH="1">
              <a:off x="4184" y="2424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30" name="AutoShape 36"/>
            <p:cNvSpPr>
              <a:spLocks noChangeArrowheads="1"/>
            </p:cNvSpPr>
            <p:nvPr/>
          </p:nvSpPr>
          <p:spPr bwMode="auto">
            <a:xfrm rot="16200000" flipH="1">
              <a:off x="4168" y="2184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31" name="AutoShape 37"/>
            <p:cNvSpPr>
              <a:spLocks noChangeArrowheads="1"/>
            </p:cNvSpPr>
            <p:nvPr/>
          </p:nvSpPr>
          <p:spPr bwMode="auto">
            <a:xfrm rot="16200000" flipH="1">
              <a:off x="4176" y="1944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5158" name="Rectangle 38"/>
          <p:cNvSpPr>
            <a:spLocks noChangeArrowheads="1"/>
          </p:cNvSpPr>
          <p:nvPr/>
        </p:nvSpPr>
        <p:spPr bwMode="auto">
          <a:xfrm rot="2041161">
            <a:off x="6921500" y="5340350"/>
            <a:ext cx="381000" cy="304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sz="1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Na</a:t>
            </a:r>
          </a:p>
        </p:txBody>
      </p:sp>
      <p:sp>
        <p:nvSpPr>
          <p:cNvPr id="4113" name="Text Box 39"/>
          <p:cNvSpPr txBox="1">
            <a:spLocks noChangeArrowheads="1"/>
          </p:cNvSpPr>
          <p:nvPr/>
        </p:nvSpPr>
        <p:spPr bwMode="auto">
          <a:xfrm>
            <a:off x="5181600" y="5264150"/>
            <a:ext cx="1447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GB" altLang="en-US" sz="1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Cellular membrane</a:t>
            </a:r>
          </a:p>
        </p:txBody>
      </p:sp>
      <p:sp>
        <p:nvSpPr>
          <p:cNvPr id="4114" name="Text Box 40"/>
          <p:cNvSpPr txBox="1">
            <a:spLocks noChangeArrowheads="1"/>
          </p:cNvSpPr>
          <p:nvPr/>
        </p:nvSpPr>
        <p:spPr bwMode="auto">
          <a:xfrm>
            <a:off x="7772400" y="2597150"/>
            <a:ext cx="1219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GB" altLang="en-US" sz="1800" b="1">
                <a:solidFill>
                  <a:schemeClr val="accent2"/>
                </a:solidFill>
                <a:latin typeface="Tahoma" pitchFamily="34" charset="0"/>
              </a:rPr>
              <a:t>Protein molecule</a:t>
            </a:r>
          </a:p>
        </p:txBody>
      </p:sp>
      <p:sp>
        <p:nvSpPr>
          <p:cNvPr id="4115" name="Line 41"/>
          <p:cNvSpPr>
            <a:spLocks noChangeShapeType="1"/>
          </p:cNvSpPr>
          <p:nvPr/>
        </p:nvSpPr>
        <p:spPr bwMode="auto">
          <a:xfrm flipH="1">
            <a:off x="7391400" y="2978150"/>
            <a:ext cx="457200" cy="9906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6" name="Line 42"/>
          <p:cNvSpPr>
            <a:spLocks noChangeShapeType="1"/>
          </p:cNvSpPr>
          <p:nvPr/>
        </p:nvSpPr>
        <p:spPr bwMode="auto">
          <a:xfrm flipV="1">
            <a:off x="5715000" y="4425950"/>
            <a:ext cx="0" cy="8382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3" name="Text Box 43"/>
          <p:cNvSpPr txBox="1">
            <a:spLocks noChangeArrowheads="1"/>
          </p:cNvSpPr>
          <p:nvPr/>
        </p:nvSpPr>
        <p:spPr bwMode="auto">
          <a:xfrm>
            <a:off x="5791200" y="6243638"/>
            <a:ext cx="2895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Inside the cell</a:t>
            </a:r>
          </a:p>
        </p:txBody>
      </p:sp>
      <p:sp>
        <p:nvSpPr>
          <p:cNvPr id="5164" name="Text Box 44"/>
          <p:cNvSpPr txBox="1">
            <a:spLocks noChangeArrowheads="1"/>
          </p:cNvSpPr>
          <p:nvPr/>
        </p:nvSpPr>
        <p:spPr bwMode="auto">
          <a:xfrm>
            <a:off x="5638800" y="1454150"/>
            <a:ext cx="297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Outside the cell</a:t>
            </a:r>
          </a:p>
        </p:txBody>
      </p:sp>
      <p:sp>
        <p:nvSpPr>
          <p:cNvPr id="5165" name="AutoShape 45"/>
          <p:cNvSpPr>
            <a:spLocks noChangeArrowheads="1"/>
          </p:cNvSpPr>
          <p:nvPr/>
        </p:nvSpPr>
        <p:spPr bwMode="auto">
          <a:xfrm>
            <a:off x="7162800" y="4730750"/>
            <a:ext cx="609600" cy="609600"/>
          </a:xfrm>
          <a:prstGeom prst="star8">
            <a:avLst>
              <a:gd name="adj" fmla="val 38250"/>
            </a:avLst>
          </a:prstGeom>
          <a:solidFill>
            <a:srgbClr val="FF0000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ATP</a:t>
            </a:r>
          </a:p>
        </p:txBody>
      </p:sp>
      <p:sp>
        <p:nvSpPr>
          <p:cNvPr id="5166" name="Rectangle 46"/>
          <p:cNvSpPr>
            <a:spLocks noChangeArrowheads="1"/>
          </p:cNvSpPr>
          <p:nvPr/>
        </p:nvSpPr>
        <p:spPr bwMode="auto">
          <a:xfrm>
            <a:off x="5105400" y="2292350"/>
            <a:ext cx="381000" cy="304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Na</a:t>
            </a:r>
          </a:p>
        </p:txBody>
      </p:sp>
      <p:sp>
        <p:nvSpPr>
          <p:cNvPr id="5167" name="Rectangle 47"/>
          <p:cNvSpPr>
            <a:spLocks noChangeArrowheads="1"/>
          </p:cNvSpPr>
          <p:nvPr/>
        </p:nvSpPr>
        <p:spPr bwMode="auto">
          <a:xfrm>
            <a:off x="5257800" y="2978150"/>
            <a:ext cx="381000" cy="304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Na</a:t>
            </a:r>
          </a:p>
        </p:txBody>
      </p:sp>
      <p:sp>
        <p:nvSpPr>
          <p:cNvPr id="5168" name="Rectangle 48"/>
          <p:cNvSpPr>
            <a:spLocks noChangeArrowheads="1"/>
          </p:cNvSpPr>
          <p:nvPr/>
        </p:nvSpPr>
        <p:spPr bwMode="auto">
          <a:xfrm>
            <a:off x="5943600" y="3130550"/>
            <a:ext cx="381000" cy="304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Na</a:t>
            </a:r>
          </a:p>
        </p:txBody>
      </p:sp>
      <p:sp>
        <p:nvSpPr>
          <p:cNvPr id="5169" name="Rectangle 49"/>
          <p:cNvSpPr>
            <a:spLocks noChangeArrowheads="1"/>
          </p:cNvSpPr>
          <p:nvPr/>
        </p:nvSpPr>
        <p:spPr bwMode="auto">
          <a:xfrm>
            <a:off x="6172200" y="2597150"/>
            <a:ext cx="381000" cy="304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Na</a:t>
            </a:r>
          </a:p>
        </p:txBody>
      </p:sp>
      <p:sp>
        <p:nvSpPr>
          <p:cNvPr id="5170" name="Rectangle 50"/>
          <p:cNvSpPr>
            <a:spLocks noChangeArrowheads="1"/>
          </p:cNvSpPr>
          <p:nvPr/>
        </p:nvSpPr>
        <p:spPr bwMode="auto">
          <a:xfrm rot="-1657265">
            <a:off x="7315200" y="2292350"/>
            <a:ext cx="381000" cy="304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Na</a:t>
            </a:r>
          </a:p>
        </p:txBody>
      </p:sp>
      <p:sp>
        <p:nvSpPr>
          <p:cNvPr id="5171" name="Rectangle 51"/>
          <p:cNvSpPr>
            <a:spLocks noChangeArrowheads="1"/>
          </p:cNvSpPr>
          <p:nvPr/>
        </p:nvSpPr>
        <p:spPr bwMode="auto">
          <a:xfrm rot="1722357">
            <a:off x="5715000" y="2216150"/>
            <a:ext cx="381000" cy="304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Na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54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55" name="Picture 54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6" name="Picture 5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0" presetClass="path" presetSubtype="0" repeatCount="indefinite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5.55042E-8 L 0.06666 5.55042E-8 " pathEditMode="relative" ptsTypes="AA">
                                      <p:cBhvr>
                                        <p:cTn id="23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repeatCount="indefinite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6244E-6 L -0.075 2.56244E-6 " pathEditMode="relative" ptsTypes="AA">
                                      <p:cBhvr>
                                        <p:cTn id="31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2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5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5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35" presetClass="emph" presetSubtype="0" repeatCount="indefinite" fill="hold" grpId="2" nodeType="after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2000"/>
                                        <p:tgtEl>
                                          <p:spTgt spid="5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6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1.11111E-6 L -0.00139 -0.16667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16667 L -0.01111 -0.4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uiExpand="1" bldLvl="3"/>
      <p:bldP spid="5135" grpId="0" animBg="1"/>
      <p:bldP spid="5135" grpId="1" animBg="1"/>
      <p:bldP spid="5136" grpId="0" animBg="1"/>
      <p:bldP spid="5136" grpId="1" animBg="1"/>
      <p:bldP spid="5133" grpId="0" animBg="1"/>
      <p:bldP spid="5134" grpId="0" animBg="1"/>
      <p:bldP spid="5134" grpId="1" animBg="1"/>
      <p:bldP spid="5158" grpId="0" animBg="1"/>
      <p:bldP spid="5158" grpId="1" animBg="1"/>
      <p:bldP spid="5165" grpId="0" animBg="1"/>
      <p:bldP spid="5165" grpId="1" animBg="1"/>
      <p:bldP spid="5165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A88E1F1-C498-4657-9C76-5942F9DD5030}" type="slidenum">
              <a:rPr lang="en-GB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en-GB" altLang="en-US" sz="140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4"/>
          <a:stretch>
            <a:fillRect/>
          </a:stretch>
        </p:blipFill>
        <p:spPr bwMode="auto">
          <a:xfrm>
            <a:off x="0" y="1114425"/>
            <a:ext cx="9144000" cy="574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6" name="Picture 5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2" name="Rectangle 1"/>
          <p:cNvSpPr/>
          <p:nvPr/>
        </p:nvSpPr>
        <p:spPr>
          <a:xfrm>
            <a:off x="2362200" y="304800"/>
            <a:ext cx="4596130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en-US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</a:t>
            </a:r>
            <a:r>
              <a:rPr lang="en-US" altLang="en-US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odium-potassium </a:t>
            </a:r>
            <a:r>
              <a:rPr lang="en-US" altLang="en-US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pump </a:t>
            </a:r>
            <a:endParaRPr lang="en-US" sz="2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88B50D-E269-415B-9AAE-91E2F3079517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762000" y="6550223"/>
            <a:ext cx="746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00FF"/>
                </a:solidFill>
              </a:rPr>
              <a:t>http://highered.mcgraw-hill.com/sites/dl/free/0072437316/120060/ravenanimation.html</a:t>
            </a:r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3078" name="sd8b3cecf3f34d3d92a1f3669b8f1830" r:id="rId3" imgW="6039348" imgH="6095238"/>
        </mc:Choice>
        <mc:Fallback>
          <p:control name="sd8b3cecf3f34d3d92a1f3669b8f1830" r:id="rId3" imgW="6039348" imgH="6095238">
            <p:pic>
              <p:nvPicPr>
                <p:cNvPr id="0" name="sd8b3cecf3f34d3d92a1f3669b8f1830"/>
                <p:cNvPicPr preferRelativeResize="0">
                  <a:picLocks noChangeAspect="1" noChangeArrowheads="1" noChangeShapeType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00150" y="0"/>
                  <a:ext cx="6038850" cy="6096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43983003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4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9"/>
          <a:stretch>
            <a:fillRect/>
          </a:stretch>
        </p:blipFill>
        <p:spPr bwMode="auto">
          <a:xfrm>
            <a:off x="76200" y="11113"/>
            <a:ext cx="9067800" cy="562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04800" y="5791200"/>
            <a:ext cx="86868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en-US" sz="1700" b="1" dirty="0">
                <a:latin typeface="Arial" pitchFamily="34" charset="0"/>
                <a:cs typeface="Arial" pitchFamily="34" charset="0"/>
              </a:rPr>
              <a:t>Both diffusion and facilitated diffusion are forms of passive transport of molecules </a:t>
            </a:r>
            <a:r>
              <a:rPr lang="en-US" altLang="en-US" sz="17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down their concentration gradient</a:t>
            </a:r>
            <a:r>
              <a:rPr lang="en-US" altLang="en-US" sz="1700" b="1" dirty="0">
                <a:latin typeface="Arial" pitchFamily="34" charset="0"/>
                <a:cs typeface="Arial" pitchFamily="34" charset="0"/>
              </a:rPr>
              <a:t>, while active transport requires an investment of energy to move molecules </a:t>
            </a:r>
            <a:r>
              <a:rPr lang="en-US" altLang="en-US" sz="17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against their concentration gradient</a:t>
            </a:r>
            <a:r>
              <a:rPr lang="en-US" altLang="en-US" sz="1700" b="1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181600" y="3048000"/>
            <a:ext cx="3429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Two roles of membrane protein</a:t>
            </a:r>
            <a:endParaRPr lang="en-GB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00"/>
            <a:ext cx="8077200" cy="4954588"/>
          </a:xfrm>
        </p:spPr>
        <p:txBody>
          <a:bodyPr>
            <a:spAutoFit/>
          </a:bodyPr>
          <a:lstStyle/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tabLst>
                <a:tab pos="2743200" algn="l"/>
              </a:tabLst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Small molecules and water enter or leave the cell through the lipid </a:t>
            </a:r>
            <a:r>
              <a:rPr lang="en-US" altLang="en-US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bilayer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or by transport proteins.</a:t>
            </a: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tabLst>
                <a:tab pos="2743200" algn="l"/>
              </a:tabLst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Large molecules, such as 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polysaccharides</a:t>
            </a:r>
            <a:r>
              <a:rPr lang="en-US" altLang="en-US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proteins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and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lipoprotein particles 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cross the membrane by </a:t>
            </a:r>
            <a:r>
              <a:rPr lang="en-US" altLang="en-US" sz="24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vesicles</a:t>
            </a:r>
            <a:r>
              <a:rPr lang="en-US" altLang="en-US" sz="2400" dirty="0" smtClean="0"/>
              <a:t> </a:t>
            </a:r>
            <a:r>
              <a:rPr lang="ar-EG" altLang="en-US" sz="2000" dirty="0" smtClean="0"/>
              <a:t>أوعية</a:t>
            </a:r>
            <a:r>
              <a:rPr lang="ar-EG" altLang="en-US" sz="2400" b="1" dirty="0" smtClean="0"/>
              <a:t> 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2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FontTx/>
              <a:buAutoNum type="arabicPeriod"/>
              <a:tabLst>
                <a:tab pos="2743200" algn="l"/>
              </a:tabLst>
              <a:defRPr/>
            </a:pPr>
            <a:r>
              <a:rPr lang="en-US" altLang="en-US" sz="2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Exocytosis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الإخراج الخلو</a:t>
            </a:r>
            <a:r>
              <a:rPr lang="ar-SA" altLang="en-U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ي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transport vesicle budded from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ينشأ من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  the Golgi apparatus is moved by                                                   the cytoskeleton to the plasma                                                         membrane.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When the two membranes come in                                                  contact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تلامس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the </a:t>
            </a:r>
            <a:r>
              <a:rPr lang="en-US" altLang="en-US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bilayers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fuse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يندمج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 and spill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يُفرع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the contents to                                                             the outside.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609600"/>
            <a:ext cx="6553200" cy="457200"/>
          </a:xfrm>
        </p:spPr>
        <p:txBody>
          <a:bodyPr/>
          <a:lstStyle/>
          <a:p>
            <a:pPr marL="463550" indent="-463550" algn="l" eaLnBrk="1" hangingPunct="1">
              <a:defRPr/>
            </a:pPr>
            <a:r>
              <a:rPr lang="en-US" altLang="en-US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Large molecules are transported by </a:t>
            </a:r>
            <a:r>
              <a:rPr lang="en-US" altLang="en-US" sz="1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Exocytosis</a:t>
            </a:r>
            <a:r>
              <a:rPr lang="en-US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and </a:t>
            </a:r>
            <a:r>
              <a:rPr lang="en-US" altLang="en-US" sz="1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endocytosis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1447800" y="152400"/>
            <a:ext cx="61722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r>
              <a:rPr lang="en-US" alt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2)- Transport of large molecules (</a:t>
            </a:r>
            <a:r>
              <a:rPr lang="en-US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macromolecules</a:t>
            </a:r>
            <a:r>
              <a:rPr lang="en-US" alt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</a:p>
        </p:txBody>
      </p:sp>
      <p:pic>
        <p:nvPicPr>
          <p:cNvPr id="7173" name="Picture 8" descr="p5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30" r="9851"/>
          <a:stretch>
            <a:fillRect/>
          </a:stretch>
        </p:blipFill>
        <p:spPr bwMode="auto">
          <a:xfrm>
            <a:off x="4953000" y="3576638"/>
            <a:ext cx="4038600" cy="282416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1" name="Picture 10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ARTICULATE_SLIDE_COUNT" val="17"/>
  <p:tag name="ARTICULATE_PROJECT_OPEN" val="1"/>
  <p:tag name="TAG_BACKING_FORM_KEY" val="1641270-c:\users\amahmedkeele\desktop\lectures\lecture-10 transport\lecture 10.pptx"/>
  <p:tag name="ARTICULATE_PRESENTER_VERSION" val="7"/>
  <p:tag name="ARTICULATE_USED_PAGE_ORIENTATION" val="1"/>
  <p:tag name="ARTICULATE_USED_PAGE_SIZ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A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736f18a4-6a5f-4ffd-af4d-e3e782cc8a3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57"/>
  <p:tag name="ARTICULATE_AUDIO_RECORDED" val="1"/>
  <p:tag name="TIMELINE" val="74.2/130.4/141.9"/>
  <p:tag name="ELAPSEDTIME" val="220.2"/>
  <p:tag name="ANNOTATION_TYPE_1" val="0"/>
  <p:tag name="ANNOTATION_START_1" val="35.7"/>
  <p:tag name="ANNOTATION_END_1" val="37.1"/>
  <p:tag name="ANNOTATION_TOP_1" val="53"/>
  <p:tag name="ANNOTATION_LEFT_1" val="133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37.1"/>
  <p:tag name="ANNOTATION_END_2" val="39.4"/>
  <p:tag name="ANNOTATION_TOP_2" val="56"/>
  <p:tag name="ANNOTATION_LEFT_2" val="454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39.4"/>
  <p:tag name="ANNOTATION_END_3" val="76.4"/>
  <p:tag name="ANNOTATION_TOP_3" val="88"/>
  <p:tag name="ANNOTATION_LEFT_3" val="184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76.4"/>
  <p:tag name="ANNOTATION_END_4" val="115.0"/>
  <p:tag name="ANNOTATION_TOP_4" val="186"/>
  <p:tag name="ANNOTATION_LEFT_4" val="52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15.0"/>
  <p:tag name="ANNOTATION_END_5" val="116.4"/>
  <p:tag name="ANNOTATION_TOP_5" val="221"/>
  <p:tag name="ANNOTATION_LEFT_5" val="736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6.4"/>
  <p:tag name="ANNOTATION_END_6" val="118.9"/>
  <p:tag name="ANNOTATION_TOP_6" val="258"/>
  <p:tag name="ANNOTATION_LEFT_6" val="60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18.9"/>
  <p:tag name="ANNOTATION_END_7" val="132.6"/>
  <p:tag name="ANNOTATION_TOP_7" val="253"/>
  <p:tag name="ANNOTATION_LEFT_7" val="563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32.6"/>
  <p:tag name="ANNOTATION_END_8" val="145.8"/>
  <p:tag name="ANNOTATION_TOP_8" val="312"/>
  <p:tag name="ANNOTATION_LEFT_8" val="56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145.8"/>
  <p:tag name="ANNOTATION_END_9" val="149.9"/>
  <p:tag name="ANNOTATION_TOP_9" val="417"/>
  <p:tag name="ANNOTATION_LEFT_9" val="299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49.9"/>
  <p:tag name="ANNOTATION_END_10" val="189.1"/>
  <p:tag name="ANNOTATION_TOP_10" val="446"/>
  <p:tag name="ANNOTATION_LEFT_10" val="63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89.1"/>
  <p:tag name="ANNOTATION_END_11" val="197.3"/>
  <p:tag name="ANNOTATION_TOP_11" val="511"/>
  <p:tag name="ANNOTATION_LEFT_11" val="44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97.3"/>
  <p:tag name="ANNOTATION_END_12" val="214.0"/>
  <p:tag name="ANNOTATION_TOP_12" val="542"/>
  <p:tag name="ANNOTATION_LEFT_12" val="344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214.0"/>
  <p:tag name="ANNOTATION_TOP_13" val="538"/>
  <p:tag name="ANNOTATION_LEFT_13" val="570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COUNT" val="13"/>
  <p:tag name="ARTICULATE_USED_LAYOU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8c2445d9f8374971b28cf84322ea334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303cffc4a49455197ca37d6ce37bce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736f18a4-6a5f-4ffd-af4d-e3e782cc8a3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59"/>
  <p:tag name="ARTICULATE_AUDIO_RECORDED" val="1"/>
  <p:tag name="TIMELINE" val="10.0/133.5/137.1/139.7/147.7/153.7/195.2/201.5/204.3/208.0/210.8"/>
  <p:tag name="ELAPSEDTIME" val="233.8"/>
  <p:tag name="ANNOTATION_TYPE_1" val="0"/>
  <p:tag name="ANNOTATION_START_1" val="12.3"/>
  <p:tag name="ANNOTATION_END_1" val="35.5"/>
  <p:tag name="ANNOTATION_TOP_1" val="143"/>
  <p:tag name="ANNOTATION_LEFT_1" val="49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35.5"/>
  <p:tag name="ANNOTATION_END_2" val="36.9"/>
  <p:tag name="ANNOTATION_TOP_2" val="205"/>
  <p:tag name="ANNOTATION_LEFT_2" val="191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36.9"/>
  <p:tag name="ANNOTATION_END_3" val="49.8"/>
  <p:tag name="ANNOTATION_TOP_3" val="243"/>
  <p:tag name="ANNOTATION_LEFT_3" val="121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49.8"/>
  <p:tag name="ANNOTATION_END_4" val="54.3"/>
  <p:tag name="ANNOTATION_TOP_4" val="281"/>
  <p:tag name="ANNOTATION_LEFT_4" val="100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54.3"/>
  <p:tag name="ANNOTATION_END_5" val="60.3"/>
  <p:tag name="ANNOTATION_TOP_5" val="311"/>
  <p:tag name="ANNOTATION_LEFT_5" val="97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60.3"/>
  <p:tag name="ANNOTATION_END_6" val="74.6"/>
  <p:tag name="ANNOTATION_TOP_6" val="336"/>
  <p:tag name="ANNOTATION_LEFT_6" val="96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74.6"/>
  <p:tag name="ANNOTATION_TOP_7" val="402"/>
  <p:tag name="ANNOTATION_LEFT_7" val="84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COUNT" val="7"/>
  <p:tag name="ARTICULATE_USED_LAYOU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42db39def024e6fba7fd37bb6543ef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8401fea707414b9c9e2d73b2f6797bb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b2b8add8df2486ebfc84401e5fb3d5b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736f18a4-6a5f-4ffd-af4d-e3e782cc8a3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0"/>
  <p:tag name="ARTICULATE_AUDIO_RECORDED" val="1"/>
  <p:tag name="ELAPSEDTIME" val="64.7"/>
  <p:tag name="ANNOTATION_TYPE_1" val="0"/>
  <p:tag name="ANNOTATION_START_1" val="12.1"/>
  <p:tag name="ANNOTATION_END_1" val="15.0"/>
  <p:tag name="ANNOTATION_TOP_1" val="300"/>
  <p:tag name="ANNOTATION_LEFT_1" val="192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5.0"/>
  <p:tag name="ANNOTATION_END_2" val="15.6"/>
  <p:tag name="ANNOTATION_TOP_2" val="298"/>
  <p:tag name="ANNOTATION_LEFT_2" val="219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5.6"/>
  <p:tag name="ANNOTATION_END_3" val="16.1"/>
  <p:tag name="ANNOTATION_TOP_3" val="339"/>
  <p:tag name="ANNOTATION_LEFT_3" val="239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16.1"/>
  <p:tag name="ANNOTATION_END_4" val="18.5"/>
  <p:tag name="ANNOTATION_TOP_4" val="350"/>
  <p:tag name="ANNOTATION_LEFT_4" val="273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8.5"/>
  <p:tag name="ANNOTATION_END_5" val="19.2"/>
  <p:tag name="ANNOTATION_TOP_5" val="233"/>
  <p:tag name="ANNOTATION_LEFT_5" val="416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9.2"/>
  <p:tag name="ANNOTATION_END_6" val="19.7"/>
  <p:tag name="ANNOTATION_TOP_6" val="199"/>
  <p:tag name="ANNOTATION_LEFT_6" val="433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9.7"/>
  <p:tag name="ANNOTATION_END_7" val="21.5"/>
  <p:tag name="ANNOTATION_TOP_7" val="158"/>
  <p:tag name="ANNOTATION_LEFT_7" val="442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21.5"/>
  <p:tag name="ANNOTATION_END_8" val="23.3"/>
  <p:tag name="ANNOTATION_TOP_8" val="341"/>
  <p:tag name="ANNOTATION_LEFT_8" val="619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23.3"/>
  <p:tag name="ANNOTATION_END_9" val="24.1"/>
  <p:tag name="ANNOTATION_TOP_9" val="277"/>
  <p:tag name="ANNOTATION_LEFT_9" val="721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24.1"/>
  <p:tag name="ANNOTATION_END_10" val="24.7"/>
  <p:tag name="ANNOTATION_TOP_10" val="307"/>
  <p:tag name="ANNOTATION_LEFT_10" val="731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24.7"/>
  <p:tag name="ANNOTATION_END_11" val="25.2"/>
  <p:tag name="ANNOTATION_TOP_11" val="301"/>
  <p:tag name="ANNOTATION_LEFT_11" val="752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25.2"/>
  <p:tag name="ANNOTATION_END_12" val="29.6"/>
  <p:tag name="ANNOTATION_TOP_12" val="310"/>
  <p:tag name="ANNOTATION_LEFT_12" val="790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29.6"/>
  <p:tag name="ANNOTATION_END_13" val="30.4"/>
  <p:tag name="ANNOTATION_TOP_13" val="587"/>
  <p:tag name="ANNOTATION_LEFT_13" val="752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30.4"/>
  <p:tag name="ANNOTATION_END_14" val="31.4"/>
  <p:tag name="ANNOTATION_TOP_14" val="555"/>
  <p:tag name="ANNOTATION_LEFT_14" val="670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31.4"/>
  <p:tag name="ANNOTATION_END_15" val="33.4"/>
  <p:tag name="ANNOTATION_TOP_15" val="582"/>
  <p:tag name="ANNOTATION_LEFT_15" val="691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33.4"/>
  <p:tag name="ANNOTATION_END_16" val="35.2"/>
  <p:tag name="ANNOTATION_TOP_16" val="693"/>
  <p:tag name="ANNOTATION_LEFT_16" val="482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35.2"/>
  <p:tag name="ANNOTATION_END_17" val="36.6"/>
  <p:tag name="ANNOTATION_TOP_17" val="590"/>
  <p:tag name="ANNOTATION_LEFT_17" val="470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36.6"/>
  <p:tag name="ANNOTATION_END_18" val="37.2"/>
  <p:tag name="ANNOTATION_TOP_18" val="511"/>
  <p:tag name="ANNOTATION_LEFT_18" val="302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37.2"/>
  <p:tag name="ANNOTATION_END_19" val="43.0"/>
  <p:tag name="ANNOTATION_TOP_19" val="484"/>
  <p:tag name="ANNOTATION_LEFT_19" val="345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43.0"/>
  <p:tag name="ANNOTATION_TOP_20" val="354"/>
  <p:tag name="ANNOTATION_LEFT_20" val="410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COUNT" val="20"/>
  <p:tag name="ARTICULATE_USED_LAYOUT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f8dbe52297e643ee99044315a8ecf06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77"/>
  <p:tag name="ARTICULATE_NAV_LEVEL" val="1"/>
  <p:tag name="ARTICULATE_SLIDE_PRESENTER_GUID" val="736f18a4-6a5f-4ffd-af4d-e3e782cc8a3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e084b057b7c7478ca8d85ee10cdbecd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82"/>
  <p:tag name="ARTICULATE_SLIDE_THUMBNAIL_REFRESH" val="1"/>
  <p:tag name="ARTICULATE_USED_LAYOU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IDEO_ID" val="ef3c5081-4683-42a7-903b-a956dde1a190"/>
  <p:tag name="VIDEO_SOURCE_TYPE" val="local"/>
  <p:tag name="VIDEO_TITLE" val="Na-K pump-2.swf"/>
  <p:tag name="OVERRIDE_SWF" val="YES"/>
  <p:tag name="THUMBNAIL_IS_PLACEHOLDER" val="False"/>
  <p:tag name="SWF_MOVIE_PATH" val="Na-K pump-2.swf"/>
  <p:tag name="SWF_MOVIE_PATH_ORIGINAL" val="Na-K pump-2.swf"/>
  <p:tag name="SWF_MOVIE_PATH_SOURCE" val="C:\Users\amahmedkeele\Desktop\Lectures\Lecture-9 Transport\Na-K pump-2.swf"/>
  <p:tag name="CONTAINER" val="movieloader"/>
  <p:tag name="ART_PLAYER" val="YES"/>
  <p:tag name="VIDEO_SHOW_CONTROLS" val="True"/>
  <p:tag name="WINDOW_SIZE_WIDTH" val="525"/>
  <p:tag name="WINDOW_SIZE_HEIGHT" val="530"/>
  <p:tag name="ARTICULATE_LAYER_TIMING" val="0.00"/>
  <p:tag name="VIDEO_MODE" val="video"/>
  <p:tag name="SWF_MOVIE_DURATION" val="79900"/>
  <p:tag name="VIDEO_KEY" val="30c6c3d6-561d-47f2-8f6f-fb2dd1d518b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736f18a4-6a5f-4ffd-af4d-e3e782cc8a3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1"/>
  <p:tag name="ARTICULATE_AUDIO_RECORDED" val="1"/>
  <p:tag name="ELAPSEDTIME" val="181.5"/>
  <p:tag name="ANNOTATION_TYPE_1" val="0"/>
  <p:tag name="ANNOTATION_START_1" val="18.3"/>
  <p:tag name="ANNOTATION_END_1" val="19.7"/>
  <p:tag name="ANNOTATION_TOP_1" val="65"/>
  <p:tag name="ANNOTATION_LEFT_1" val="68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9.7"/>
  <p:tag name="ANNOTATION_END_2" val="23.4"/>
  <p:tag name="ANNOTATION_TOP_2" val="91"/>
  <p:tag name="ANNOTATION_LEFT_2" val="368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3.4"/>
  <p:tag name="ANNOTATION_END_3" val="31.4"/>
  <p:tag name="ANNOTATION_TOP_3" val="99"/>
  <p:tag name="ANNOTATION_LEFT_3" val="449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31.4"/>
  <p:tag name="ANNOTATION_END_4" val="32.6"/>
  <p:tag name="ANNOTATION_TOP_4" val="119"/>
  <p:tag name="ANNOTATION_LEFT_4" val="77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32.6"/>
  <p:tag name="ANNOTATION_END_5" val="33.4"/>
  <p:tag name="ANNOTATION_TOP_5" val="120"/>
  <p:tag name="ANNOTATION_LEFT_5" val="116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33.4"/>
  <p:tag name="ANNOTATION_END_6" val="34.3"/>
  <p:tag name="ANNOTATION_TOP_6" val="124"/>
  <p:tag name="ANNOTATION_LEFT_6" val="141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34.3"/>
  <p:tag name="ANNOTATION_END_7" val="34.8"/>
  <p:tag name="ANNOTATION_TOP_7" val="125"/>
  <p:tag name="ANNOTATION_LEFT_7" val="189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34.8"/>
  <p:tag name="ANNOTATION_END_8" val="35.3"/>
  <p:tag name="ANNOTATION_TOP_8" val="126"/>
  <p:tag name="ANNOTATION_LEFT_8" val="226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35.3"/>
  <p:tag name="ANNOTATION_END_9" val="35.8"/>
  <p:tag name="ANNOTATION_TOP_9" val="127"/>
  <p:tag name="ANNOTATION_LEFT_9" val="256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35.8"/>
  <p:tag name="ANNOTATION_END_10" val="36.2"/>
  <p:tag name="ANNOTATION_TOP_10" val="127"/>
  <p:tag name="ANNOTATION_LEFT_10" val="271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36.2"/>
  <p:tag name="ANNOTATION_END_11" val="36.7"/>
  <p:tag name="ANNOTATION_TOP_11" val="127"/>
  <p:tag name="ANNOTATION_LEFT_11" val="302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36.7"/>
  <p:tag name="ANNOTATION_END_12" val="51.5"/>
  <p:tag name="ANNOTATION_TOP_12" val="129"/>
  <p:tag name="ANNOTATION_LEFT_12" val="336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1.5"/>
  <p:tag name="ANNOTATION_END_13" val="52.4"/>
  <p:tag name="ANNOTATION_TOP_13" val="57"/>
  <p:tag name="ANNOTATION_LEFT_13" val="233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2.4"/>
  <p:tag name="ANNOTATION_END_14" val="60.3"/>
  <p:tag name="ANNOTATION_TOP_14" val="127"/>
  <p:tag name="ANNOTATION_LEFT_14" val="229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60.3"/>
  <p:tag name="ANNOTATION_END_15" val="62.1"/>
  <p:tag name="ANNOTATION_TOP_15" val="247"/>
  <p:tag name="ANNOTATION_LEFT_15" val="462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62.1"/>
  <p:tag name="ANNOTATION_END_16" val="63.5"/>
  <p:tag name="ANNOTATION_TOP_16" val="215"/>
  <p:tag name="ANNOTATION_LEFT_16" val="156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63.5"/>
  <p:tag name="ANNOTATION_END_17" val="64.9"/>
  <p:tag name="ANNOTATION_TOP_17" val="247"/>
  <p:tag name="ANNOTATION_LEFT_17" val="152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64.9"/>
  <p:tag name="ANNOTATION_END_18" val="65.4"/>
  <p:tag name="ANNOTATION_TOP_18" val="248"/>
  <p:tag name="ANNOTATION_LEFT_18" val="182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65.4"/>
  <p:tag name="ANNOTATION_END_19" val="65.8"/>
  <p:tag name="ANNOTATION_TOP_19" val="247"/>
  <p:tag name="ANNOTATION_LEFT_19" val="202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65.8"/>
  <p:tag name="ANNOTATION_END_20" val="66.4"/>
  <p:tag name="ANNOTATION_TOP_20" val="246"/>
  <p:tag name="ANNOTATION_LEFT_20" val="230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66.4"/>
  <p:tag name="ANNOTATION_END_21" val="66.8"/>
  <p:tag name="ANNOTATION_TOP_21" val="249"/>
  <p:tag name="ANNOTATION_LEFT_21" val="264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66.8"/>
  <p:tag name="ANNOTATION_END_22" val="67.1"/>
  <p:tag name="ANNOTATION_TOP_22" val="249"/>
  <p:tag name="ANNOTATION_LEFT_22" val="294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67.1"/>
  <p:tag name="ANNOTATION_END_23" val="68.0"/>
  <p:tag name="ANNOTATION_TOP_23" val="249"/>
  <p:tag name="ANNOTATION_LEFT_23" val="319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68.0"/>
  <p:tag name="ANNOTATION_END_24" val="70.8"/>
  <p:tag name="ANNOTATION_TOP_24" val="243"/>
  <p:tag name="ANNOTATION_LEFT_24" val="60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70.8"/>
  <p:tag name="ANNOTATION_END_25" val="77.9"/>
  <p:tag name="ANNOTATION_TOP_25" val="175"/>
  <p:tag name="ANNOTATION_LEFT_25" val="221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77.9"/>
  <p:tag name="ANNOTATION_END_26" val="81.4"/>
  <p:tag name="ANNOTATION_TOP_26" val="247"/>
  <p:tag name="ANNOTATION_LEFT_26" val="457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81.4"/>
  <p:tag name="ANNOTATION_END_27" val="83.0"/>
  <p:tag name="ANNOTATION_TOP_27" val="103"/>
  <p:tag name="ANNOTATION_LEFT_27" val="450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83.0"/>
  <p:tag name="ANNOTATION_END_28" val="93.8"/>
  <p:tag name="ANNOTATION_TOP_28" val="175"/>
  <p:tag name="ANNOTATION_LEFT_28" val="715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93.8"/>
  <p:tag name="ANNOTATION_END_29" val="96.6"/>
  <p:tag name="ANNOTATION_TOP_29" val="503"/>
  <p:tag name="ANNOTATION_LEFT_29" val="514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96.6"/>
  <p:tag name="ANNOTATION_END_30" val="102.6"/>
  <p:tag name="ANNOTATION_TOP_30" val="509"/>
  <p:tag name="ANNOTATION_LEFT_30" val="90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102.6"/>
  <p:tag name="ANNOTATION_END_31" val="109.6"/>
  <p:tag name="ANNOTATION_TOP_31" val="485"/>
  <p:tag name="ANNOTATION_LEFT_31" val="381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109.6"/>
  <p:tag name="ANNOTATION_END_32" val="118.2"/>
  <p:tag name="ANNOTATION_TOP_32" val="480"/>
  <p:tag name="ANNOTATION_LEFT_32" val="195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118.2"/>
  <p:tag name="ANNOTATION_END_33" val="120.3"/>
  <p:tag name="ANNOTATION_TOP_33" val="512"/>
  <p:tag name="ANNOTATION_LEFT_33" val="467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120.3"/>
  <p:tag name="ANNOTATION_END_34" val="130.4"/>
  <p:tag name="ANNOTATION_TOP_34" val="373"/>
  <p:tag name="ANNOTATION_LEFT_34" val="360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130.4"/>
  <p:tag name="ANNOTATION_END_35" val="131.1"/>
  <p:tag name="ANNOTATION_TOP_35" val="221"/>
  <p:tag name="ANNOTATION_LEFT_35" val="239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131.1"/>
  <p:tag name="ANNOTATION_END_36" val="132.9"/>
  <p:tag name="ANNOTATION_TOP_36" val="476"/>
  <p:tag name="ANNOTATION_LEFT_36" val="253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132.9"/>
  <p:tag name="ANNOTATION_END_37" val="140.0"/>
  <p:tag name="ANNOTATION_TOP_37" val="382"/>
  <p:tag name="ANNOTATION_LEFT_37" val="154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140.0"/>
  <p:tag name="ANNOTATION_END_38" val="143.1"/>
  <p:tag name="ANNOTATION_TOP_38" val="251"/>
  <p:tag name="ANNOTATION_LEFT_38" val="459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143.1"/>
  <p:tag name="ANNOTATION_END_39" val="145.6"/>
  <p:tag name="ANNOTATION_TOP_39" val="188"/>
  <p:tag name="ANNOTATION_LEFT_39" val="762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145.6"/>
  <p:tag name="ANNOTATION_END_40" val="149.4"/>
  <p:tag name="ANNOTATION_TOP_40" val="510"/>
  <p:tag name="ANNOTATION_LEFT_40" val="470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149.4"/>
  <p:tag name="ANNOTATION_END_41" val="151.9"/>
  <p:tag name="ANNOTATION_TOP_41" val="629"/>
  <p:tag name="ANNOTATION_LEFT_41" val="34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151.9"/>
  <p:tag name="ANNOTATION_END_42" val="153.8"/>
  <p:tag name="ANNOTATION_TOP_42" val="625"/>
  <p:tag name="ANNOTATION_LEFT_42" val="254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153.8"/>
  <p:tag name="ANNOTATION_END_43" val="154.6"/>
  <p:tag name="ANNOTATION_TOP_43" val="620"/>
  <p:tag name="ANNOTATION_LEFT_43" val="516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154.6"/>
  <p:tag name="ANNOTATION_END_44" val="159.8"/>
  <p:tag name="ANNOTATION_TOP_44" val="624"/>
  <p:tag name="ANNOTATION_LEFT_44" val="616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159.8"/>
  <p:tag name="ANNOTATION_END_45" val="161.9"/>
  <p:tag name="ANNOTATION_TOP_45" val="662"/>
  <p:tag name="ANNOTATION_LEFT_45" val="310"/>
  <p:tag name="ANNOTATION_WIDTH_45" val="121"/>
  <p:tag name="ANNOTATION_HEIGHT_45" val="121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161.9"/>
  <p:tag name="ANNOTATION_END_46" val="164.6"/>
  <p:tag name="ANNOTATION_TOP_46" val="656"/>
  <p:tag name="ANNOTATION_LEFT_46" val="614"/>
  <p:tag name="ANNOTATION_WIDTH_46" val="121"/>
  <p:tag name="ANNOTATION_HEIGHT_46" val="121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164.6"/>
  <p:tag name="ANNOTATION_END_47" val="167.8"/>
  <p:tag name="ANNOTATION_TOP_47" val="685"/>
  <p:tag name="ANNOTATION_LEFT_47" val="43"/>
  <p:tag name="ANNOTATION_WIDTH_47" val="121"/>
  <p:tag name="ANNOTATION_HEIGHT_47" val="121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167.8"/>
  <p:tag name="ANNOTATION_END_48" val="169.6"/>
  <p:tag name="ANNOTATION_TOP_48" val="680"/>
  <p:tag name="ANNOTATION_LEFT_48" val="223"/>
  <p:tag name="ANNOTATION_WIDTH_48" val="121"/>
  <p:tag name="ANNOTATION_HEIGHT_48" val="121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169.6"/>
  <p:tag name="ANNOTATION_END_49" val="170.7"/>
  <p:tag name="ANNOTATION_TOP_49" val="683"/>
  <p:tag name="ANNOTATION_LEFT_49" val="407"/>
  <p:tag name="ANNOTATION_WIDTH_49" val="121"/>
  <p:tag name="ANNOTATION_HEIGHT_49" val="121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170.7"/>
  <p:tag name="ANNOTATION_END_50" val="172.1"/>
  <p:tag name="ANNOTATION_TOP_50" val="680"/>
  <p:tag name="ANNOTATION_LEFT_50" val="484"/>
  <p:tag name="ANNOTATION_WIDTH_50" val="121"/>
  <p:tag name="ANNOTATION_HEIGHT_50" val="121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172.1"/>
  <p:tag name="ANNOTATION_END_51" val="172.9"/>
  <p:tag name="ANNOTATION_TOP_51" val="682"/>
  <p:tag name="ANNOTATION_LEFT_51" val="563"/>
  <p:tag name="ANNOTATION_WIDTH_51" val="121"/>
  <p:tag name="ANNOTATION_HEIGHT_51" val="121"/>
  <p:tag name="ANNOTATION_ANIMATION_51" val="3"/>
  <p:tag name="ANNOTATION_ROTATION_51" val="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172.9"/>
  <p:tag name="ANNOTATION_END_52" val="173.8"/>
  <p:tag name="ANNOTATION_TOP_52" val="682"/>
  <p:tag name="ANNOTATION_LEFT_52" val="661"/>
  <p:tag name="ANNOTATION_WIDTH_52" val="121"/>
  <p:tag name="ANNOTATION_HEIGHT_52" val="121"/>
  <p:tag name="ANNOTATION_ANIMATION_52" val="3"/>
  <p:tag name="ANNOTATION_ROTATION_52" val="0"/>
  <p:tag name="ANNOTATION_SUB_TYPE_52" val="2"/>
  <p:tag name="ANNOTATION_LOOP_COUNT_52" val="1"/>
  <p:tag name="ANNOTATION_BOX_RADIUS_52" val="0"/>
  <p:tag name="ANNOTATION_SCALE_52" val="100"/>
  <p:tag name="ANNOTATION_BORDER_ALPHA_52" val="100"/>
  <p:tag name="ANNOTATION_BORDER_COLOR_52" val="255"/>
  <p:tag name="ANNOTATION_FILL_COLOR_52" val="6553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173.8"/>
  <p:tag name="ANNOTATION_TOP_53" val="682"/>
  <p:tag name="ANNOTATION_LEFT_53" val="795"/>
  <p:tag name="ANNOTATION_WIDTH_53" val="121"/>
  <p:tag name="ANNOTATION_HEIGHT_53" val="121"/>
  <p:tag name="ANNOTATION_ANIMATION_53" val="3"/>
  <p:tag name="ANNOTATION_ROTATION_53" val="0"/>
  <p:tag name="ANNOTATION_SUB_TYPE_53" val="2"/>
  <p:tag name="ANNOTATION_LOOP_COUNT_53" val="1"/>
  <p:tag name="ANNOTATION_BOX_RADIUS_53" val="0"/>
  <p:tag name="ANNOTATION_SCALE_53" val="100"/>
  <p:tag name="ANNOTATION_BORDER_ALPHA_53" val="100"/>
  <p:tag name="ANNOTATION_BORDER_COLOR_53" val="255"/>
  <p:tag name="ANNOTATION_FILL_COLOR_53" val="65535"/>
  <p:tag name="ANNOTATION_FILL_ALPHA_53" val="100"/>
  <p:tag name="ANNOTATION_BORDER_WIDTH_53" val="2"/>
  <p:tag name="ANNOTATION_SLIDE_WIDTH_53" val="960"/>
  <p:tag name="ANNOTATION_SLIDE_HEIGHT_53" val="720"/>
  <p:tag name="ANNOTATION_COUNT" val="53"/>
  <p:tag name="ARTICULATE_SLIDE_THUMBNAIL_REFRESH" val="1"/>
  <p:tag name="ARTICULATE_USED_LAYOUT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736f18a4-6a5f-4ffd-af4d-e3e782cc8a3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8"/>
  <p:tag name="ARTICULATE_AUDIO_RECORDED" val="1"/>
  <p:tag name="ELAPSEDTIME" val="236.9"/>
  <p:tag name="ANNOTATION_TYPE_1" val="0"/>
  <p:tag name="ANNOTATION_START_1" val="41.2"/>
  <p:tag name="ANNOTATION_END_1" val="42.8"/>
  <p:tag name="ANNOTATION_TOP_1" val="91"/>
  <p:tag name="ANNOTATION_LEFT_1" val="509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42.8"/>
  <p:tag name="ANNOTATION_END_2" val="44.2"/>
  <p:tag name="ANNOTATION_TOP_2" val="88"/>
  <p:tag name="ANNOTATION_LEFT_2" val="679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44.2"/>
  <p:tag name="ANNOTATION_END_3" val="51.3"/>
  <p:tag name="ANNOTATION_TOP_3" val="89"/>
  <p:tag name="ANNOTATION_LEFT_3" val="454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51.3"/>
  <p:tag name="ANNOTATION_END_4" val="55.6"/>
  <p:tag name="ANNOTATION_TOP_4" val="180"/>
  <p:tag name="ANNOTATION_LEFT_4" val="82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55.6"/>
  <p:tag name="ANNOTATION_END_5" val="57.2"/>
  <p:tag name="ANNOTATION_TOP_5" val="180"/>
  <p:tag name="ANNOTATION_LEFT_5" val="428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57.2"/>
  <p:tag name="ANNOTATION_END_6" val="59.5"/>
  <p:tag name="ANNOTATION_TOP_6" val="173"/>
  <p:tag name="ANNOTATION_LEFT_6" val="596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59.5"/>
  <p:tag name="ANNOTATION_END_7" val="63.4"/>
  <p:tag name="ANNOTATION_TOP_7" val="224"/>
  <p:tag name="ANNOTATION_LEFT_7" val="289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63.4"/>
  <p:tag name="ANNOTATION_END_8" val="68.5"/>
  <p:tag name="ANNOTATION_TOP_8" val="218"/>
  <p:tag name="ANNOTATION_LEFT_8" val="573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68.5"/>
  <p:tag name="ANNOTATION_END_9" val="71.3"/>
  <p:tag name="ANNOTATION_TOP_9" val="260"/>
  <p:tag name="ANNOTATION_LEFT_9" val="81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71.3"/>
  <p:tag name="ANNOTATION_END_10" val="72.6"/>
  <p:tag name="ANNOTATION_TOP_10" val="259"/>
  <p:tag name="ANNOTATION_LEFT_10" val="361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72.6"/>
  <p:tag name="ANNOTATION_END_11" val="73.9"/>
  <p:tag name="ANNOTATION_TOP_11" val="261"/>
  <p:tag name="ANNOTATION_LEFT_11" val="475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73.9"/>
  <p:tag name="ANNOTATION_END_12" val="75.6"/>
  <p:tag name="ANNOTATION_TOP_12" val="294"/>
  <p:tag name="ANNOTATION_LEFT_12" val="88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75.6"/>
  <p:tag name="ANNOTATION_END_13" val="84.9"/>
  <p:tag name="ANNOTATION_TOP_13" val="295"/>
  <p:tag name="ANNOTATION_LEFT_13" val="296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84.9"/>
  <p:tag name="ANNOTATION_END_14" val="95.4"/>
  <p:tag name="ANNOTATION_TOP_14" val="338"/>
  <p:tag name="ANNOTATION_LEFT_14" val="313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95.4"/>
  <p:tag name="ANNOTATION_END_15" val="100.8"/>
  <p:tag name="ANNOTATION_TOP_15" val="402"/>
  <p:tag name="ANNOTATION_LEFT_15" val="84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00.8"/>
  <p:tag name="ANNOTATION_END_16" val="104.0"/>
  <p:tag name="ANNOTATION_TOP_16" val="438"/>
  <p:tag name="ANNOTATION_LEFT_16" val="33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04.0"/>
  <p:tag name="ANNOTATION_END_17" val="105.7"/>
  <p:tag name="ANNOTATION_TOP_17" val="437"/>
  <p:tag name="ANNOTATION_LEFT_17" val="302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05.7"/>
  <p:tag name="ANNOTATION_END_18" val="108.1"/>
  <p:tag name="ANNOTATION_TOP_18" val="470"/>
  <p:tag name="ANNOTATION_LEFT_18" val="146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08.1"/>
  <p:tag name="ANNOTATION_END_19" val="109.6"/>
  <p:tag name="ANNOTATION_TOP_19" val="460"/>
  <p:tag name="ANNOTATION_LEFT_19" val="342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09.6"/>
  <p:tag name="ANNOTATION_END_20" val="111.8"/>
  <p:tag name="ANNOTATION_TOP_20" val="498"/>
  <p:tag name="ANNOTATION_LEFT_20" val="80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11.8"/>
  <p:tag name="ANNOTATION_END_21" val="112.8"/>
  <p:tag name="ANNOTATION_TOP_21" val="494"/>
  <p:tag name="ANNOTATION_LEFT_21" val="383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12.8"/>
  <p:tag name="ANNOTATION_END_22" val="142.9"/>
  <p:tag name="ANNOTATION_TOP_22" val="526"/>
  <p:tag name="ANNOTATION_LEFT_22" val="101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42.9"/>
  <p:tag name="ANNOTATION_END_23" val="148.1"/>
  <p:tag name="ANNOTATION_TOP_23" val="605"/>
  <p:tag name="ANNOTATION_LEFT_23" val="585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48.1"/>
  <p:tag name="ANNOTATION_END_24" val="150.5"/>
  <p:tag name="ANNOTATION_TOP_24" val="542"/>
  <p:tag name="ANNOTATION_LEFT_24" val="696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50.5"/>
  <p:tag name="ANNOTATION_END_25" val="153.9"/>
  <p:tag name="ANNOTATION_TOP_25" val="460"/>
  <p:tag name="ANNOTATION_LEFT_25" val="704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153.9"/>
  <p:tag name="ANNOTATION_END_26" val="155.2"/>
  <p:tag name="ANNOTATION_TOP_26" val="537"/>
  <p:tag name="ANNOTATION_LEFT_26" val="795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155.2"/>
  <p:tag name="ANNOTATION_END_27" val="156.1"/>
  <p:tag name="ANNOTATION_TOP_27" val="565"/>
  <p:tag name="ANNOTATION_LEFT_27" val="844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156.1"/>
  <p:tag name="ANNOTATION_END_28" val="160.3"/>
  <p:tag name="ANNOTATION_TOP_28" val="488"/>
  <p:tag name="ANNOTATION_LEFT_28" val="874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160.3"/>
  <p:tag name="ANNOTATION_END_29" val="160.8"/>
  <p:tag name="ANNOTATION_TOP_29" val="512"/>
  <p:tag name="ANNOTATION_LEFT_29" val="865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160.8"/>
  <p:tag name="ANNOTATION_END_30" val="161.3"/>
  <p:tag name="ANNOTATION_TOP_30" val="488"/>
  <p:tag name="ANNOTATION_LEFT_30" val="859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161.3"/>
  <p:tag name="ANNOTATION_END_31" val="161.7"/>
  <p:tag name="ANNOTATION_TOP_31" val="449"/>
  <p:tag name="ANNOTATION_LEFT_31" val="846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161.7"/>
  <p:tag name="ANNOTATION_END_32" val="162.0"/>
  <p:tag name="ANNOTATION_TOP_32" val="425"/>
  <p:tag name="ANNOTATION_LEFT_32" val="826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162.0"/>
  <p:tag name="ANNOTATION_END_33" val="166.2"/>
  <p:tag name="ANNOTATION_TOP_33" val="405"/>
  <p:tag name="ANNOTATION_LEFT_33" val="804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166.2"/>
  <p:tag name="ANNOTATION_END_34" val="167.7"/>
  <p:tag name="ANNOTATION_TOP_34" val="559"/>
  <p:tag name="ANNOTATION_LEFT_34" val="203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167.7"/>
  <p:tag name="ANNOTATION_END_35" val="178.9"/>
  <p:tag name="ANNOTATION_TOP_35" val="586"/>
  <p:tag name="ANNOTATION_LEFT_35" val="97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178.9"/>
  <p:tag name="ANNOTATION_END_36" val="180.5"/>
  <p:tag name="ANNOTATION_TOP_36" val="527"/>
  <p:tag name="ANNOTATION_LEFT_36" val="766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180.5"/>
  <p:tag name="ANNOTATION_END_37" val="235.1"/>
  <p:tag name="ANNOTATION_TOP_37" val="464"/>
  <p:tag name="ANNOTATION_LEFT_37" val="755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235.1"/>
  <p:tag name="ANNOTATION_TOP_38" val="387"/>
  <p:tag name="ANNOTATION_LEFT_38" val="94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COUNT" val="38"/>
  <p:tag name="ARTICULATE_USED_LAYOUT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22ae75d7d0344a7abc7230db5e76707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2e72971b859047eda04ba05c759ef82b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736f18a4-6a5f-4ffd-af4d-e3e782cc8a3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0"/>
  <p:tag name="ARTICULATE_AUDIO_RECORDED" val="1"/>
  <p:tag name="ELAPSEDTIME" val="181.9"/>
  <p:tag name="ANNOTATION_TYPE_1" val="0"/>
  <p:tag name="ANNOTATION_START_1" val="21.6"/>
  <p:tag name="ANNOTATION_END_1" val="65.5"/>
  <p:tag name="ANNOTATION_TOP_1" val="230"/>
  <p:tag name="ANNOTATION_LEFT_1" val="42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5.5"/>
  <p:tag name="ANNOTATION_END_2" val="73.1"/>
  <p:tag name="ANNOTATION_TOP_2" val="304"/>
  <p:tag name="ANNOTATION_LEFT_2" val="37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73.1"/>
  <p:tag name="ANNOTATION_END_3" val="75.7"/>
  <p:tag name="ANNOTATION_TOP_3" val="348"/>
  <p:tag name="ANNOTATION_LEFT_3" val="203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75.7"/>
  <p:tag name="ANNOTATION_END_4" val="83.9"/>
  <p:tag name="ANNOTATION_TOP_4" val="341"/>
  <p:tag name="ANNOTATION_LEFT_4" val="373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83.9"/>
  <p:tag name="ANNOTATION_END_5" val="100.7"/>
  <p:tag name="ANNOTATION_TOP_5" val="366"/>
  <p:tag name="ANNOTATION_LEFT_5" val="55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00.7"/>
  <p:tag name="ANNOTATION_END_6" val="101.7"/>
  <p:tag name="ANNOTATION_TOP_6" val="503"/>
  <p:tag name="ANNOTATION_LEFT_6" val="168"/>
  <p:tag name="ANNOTATION_WIDTH_6" val="121"/>
  <p:tag name="ANNOTATION_HEIGHT_6" val="121"/>
  <p:tag name="ANNOTATION_ANIMATION_6" val="3"/>
  <p:tag name="ANNOTATION_ROTATION_6" val="18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01.7"/>
  <p:tag name="ANNOTATION_END_7" val="102.3"/>
  <p:tag name="ANNOTATION_TOP_7" val="502"/>
  <p:tag name="ANNOTATION_LEFT_7" val="158"/>
  <p:tag name="ANNOTATION_WIDTH_7" val="121"/>
  <p:tag name="ANNOTATION_HEIGHT_7" val="121"/>
  <p:tag name="ANNOTATION_ANIMATION_7" val="3"/>
  <p:tag name="ANNOTATION_ROTATION_7" val="18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02.3"/>
  <p:tag name="ANNOTATION_END_8" val="102.8"/>
  <p:tag name="ANNOTATION_TOP_8" val="504"/>
  <p:tag name="ANNOTATION_LEFT_8" val="125"/>
  <p:tag name="ANNOTATION_WIDTH_8" val="121"/>
  <p:tag name="ANNOTATION_HEIGHT_8" val="121"/>
  <p:tag name="ANNOTATION_ANIMATION_8" val="3"/>
  <p:tag name="ANNOTATION_ROTATION_8" val="18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102.8"/>
  <p:tag name="ANNOTATION_END_9" val="103.9"/>
  <p:tag name="ANNOTATION_TOP_9" val="504"/>
  <p:tag name="ANNOTATION_LEFT_9" val="113"/>
  <p:tag name="ANNOTATION_WIDTH_9" val="121"/>
  <p:tag name="ANNOTATION_HEIGHT_9" val="121"/>
  <p:tag name="ANNOTATION_ANIMATION_9" val="3"/>
  <p:tag name="ANNOTATION_ROTATION_9" val="18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03.9"/>
  <p:tag name="ANNOTATION_END_10" val="104.4"/>
  <p:tag name="ANNOTATION_TOP_10" val="635"/>
  <p:tag name="ANNOTATION_LEFT_10" val="179"/>
  <p:tag name="ANNOTATION_WIDTH_10" val="121"/>
  <p:tag name="ANNOTATION_HEIGHT_10" val="121"/>
  <p:tag name="ANNOTATION_ANIMATION_10" val="3"/>
  <p:tag name="ANNOTATION_ROTATION_10" val="18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04.4"/>
  <p:tag name="ANNOTATION_END_11" val="104.8"/>
  <p:tag name="ANNOTATION_TOP_11" val="636"/>
  <p:tag name="ANNOTATION_LEFT_11" val="154"/>
  <p:tag name="ANNOTATION_WIDTH_11" val="121"/>
  <p:tag name="ANNOTATION_HEIGHT_11" val="121"/>
  <p:tag name="ANNOTATION_ANIMATION_11" val="3"/>
  <p:tag name="ANNOTATION_ROTATION_11" val="18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04.8"/>
  <p:tag name="ANNOTATION_END_12" val="105.4"/>
  <p:tag name="ANNOTATION_TOP_12" val="631"/>
  <p:tag name="ANNOTATION_LEFT_12" val="124"/>
  <p:tag name="ANNOTATION_WIDTH_12" val="121"/>
  <p:tag name="ANNOTATION_HEIGHT_12" val="121"/>
  <p:tag name="ANNOTATION_ANIMATION_12" val="3"/>
  <p:tag name="ANNOTATION_ROTATION_12" val="18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05.4"/>
  <p:tag name="ANNOTATION_END_13" val="105.9"/>
  <p:tag name="ANNOTATION_TOP_13" val="626"/>
  <p:tag name="ANNOTATION_LEFT_13" val="108"/>
  <p:tag name="ANNOTATION_WIDTH_13" val="121"/>
  <p:tag name="ANNOTATION_HEIGHT_13" val="121"/>
  <p:tag name="ANNOTATION_ANIMATION_13" val="3"/>
  <p:tag name="ANNOTATION_ROTATION_13" val="18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05.9"/>
  <p:tag name="ANNOTATION_END_14" val="106.4"/>
  <p:tag name="ANNOTATION_TOP_14" val="624"/>
  <p:tag name="ANNOTATION_LEFT_14" val="99"/>
  <p:tag name="ANNOTATION_WIDTH_14" val="121"/>
  <p:tag name="ANNOTATION_HEIGHT_14" val="121"/>
  <p:tag name="ANNOTATION_ANIMATION_14" val="3"/>
  <p:tag name="ANNOTATION_ROTATION_14" val="18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06.4"/>
  <p:tag name="ANNOTATION_END_15" val="110.0"/>
  <p:tag name="ANNOTATION_TOP_15" val="620"/>
  <p:tag name="ANNOTATION_LEFT_15" val="77"/>
  <p:tag name="ANNOTATION_WIDTH_15" val="121"/>
  <p:tag name="ANNOTATION_HEIGHT_15" val="121"/>
  <p:tag name="ANNOTATION_ANIMATION_15" val="3"/>
  <p:tag name="ANNOTATION_ROTATION_15" val="18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10.0"/>
  <p:tag name="ANNOTATION_END_16" val="115.0"/>
  <p:tag name="ANNOTATION_TOP_16" val="493"/>
  <p:tag name="ANNOTATION_LEFT_16" val="394"/>
  <p:tag name="ANNOTATION_WIDTH_16" val="121"/>
  <p:tag name="ANNOTATION_HEIGHT_16" val="121"/>
  <p:tag name="ANNOTATION_ANIMATION_16" val="3"/>
  <p:tag name="ANNOTATION_ROTATION_16" val="18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15.0"/>
  <p:tag name="ANNOTATION_END_17" val="116.0"/>
  <p:tag name="ANNOTATION_TOP_17" val="503"/>
  <p:tag name="ANNOTATION_LEFT_17" val="129"/>
  <p:tag name="ANNOTATION_WIDTH_17" val="121"/>
  <p:tag name="ANNOTATION_HEIGHT_17" val="121"/>
  <p:tag name="ANNOTATION_ANIMATION_17" val="3"/>
  <p:tag name="ANNOTATION_ROTATION_17" val="18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16.0"/>
  <p:tag name="ANNOTATION_END_18" val="117.4"/>
  <p:tag name="ANNOTATION_TOP_18" val="643"/>
  <p:tag name="ANNOTATION_LEFT_18" val="140"/>
  <p:tag name="ANNOTATION_WIDTH_18" val="121"/>
  <p:tag name="ANNOTATION_HEIGHT_18" val="121"/>
  <p:tag name="ANNOTATION_ANIMATION_18" val="3"/>
  <p:tag name="ANNOTATION_ROTATION_18" val="18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17.4"/>
  <p:tag name="ANNOTATION_END_19" val="121.4"/>
  <p:tag name="ANNOTATION_TOP_19" val="582"/>
  <p:tag name="ANNOTATION_LEFT_19" val="153"/>
  <p:tag name="ANNOTATION_WIDTH_19" val="121"/>
  <p:tag name="ANNOTATION_HEIGHT_19" val="121"/>
  <p:tag name="ANNOTATION_ANIMATION_19" val="3"/>
  <p:tag name="ANNOTATION_ROTATION_19" val="18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21.4"/>
  <p:tag name="ANNOTATION_END_20" val="122.2"/>
  <p:tag name="ANNOTATION_TOP_20" val="523"/>
  <p:tag name="ANNOTATION_LEFT_20" val="106"/>
  <p:tag name="ANNOTATION_WIDTH_20" val="121"/>
  <p:tag name="ANNOTATION_HEIGHT_20" val="121"/>
  <p:tag name="ANNOTATION_ANIMATION_20" val="3"/>
  <p:tag name="ANNOTATION_ROTATION_20" val="18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22.2"/>
  <p:tag name="ANNOTATION_END_21" val="122.7"/>
  <p:tag name="ANNOTATION_TOP_21" val="537"/>
  <p:tag name="ANNOTATION_LEFT_21" val="93"/>
  <p:tag name="ANNOTATION_WIDTH_21" val="121"/>
  <p:tag name="ANNOTATION_HEIGHT_21" val="121"/>
  <p:tag name="ANNOTATION_ANIMATION_21" val="3"/>
  <p:tag name="ANNOTATION_ROTATION_21" val="18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22.7"/>
  <p:tag name="ANNOTATION_END_22" val="123.1"/>
  <p:tag name="ANNOTATION_TOP_22" val="564"/>
  <p:tag name="ANNOTATION_LEFT_22" val="76"/>
  <p:tag name="ANNOTATION_WIDTH_22" val="121"/>
  <p:tag name="ANNOTATION_HEIGHT_22" val="121"/>
  <p:tag name="ANNOTATION_ANIMATION_22" val="3"/>
  <p:tag name="ANNOTATION_ROTATION_22" val="18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23.1"/>
  <p:tag name="ANNOTATION_END_23" val="123.7"/>
  <p:tag name="ANNOTATION_TOP_23" val="586"/>
  <p:tag name="ANNOTATION_LEFT_23" val="78"/>
  <p:tag name="ANNOTATION_WIDTH_23" val="121"/>
  <p:tag name="ANNOTATION_HEIGHT_23" val="121"/>
  <p:tag name="ANNOTATION_ANIMATION_23" val="3"/>
  <p:tag name="ANNOTATION_ROTATION_23" val="18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23.7"/>
  <p:tag name="ANNOTATION_END_24" val="132.2"/>
  <p:tag name="ANNOTATION_TOP_24" val="599"/>
  <p:tag name="ANNOTATION_LEFT_24" val="88"/>
  <p:tag name="ANNOTATION_WIDTH_24" val="121"/>
  <p:tag name="ANNOTATION_HEIGHT_24" val="121"/>
  <p:tag name="ANNOTATION_ANIMATION_24" val="3"/>
  <p:tag name="ANNOTATION_ROTATION_24" val="18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32.2"/>
  <p:tag name="ANNOTATION_END_25" val="149.5"/>
  <p:tag name="ANNOTATION_TOP_25" val="675"/>
  <p:tag name="ANNOTATION_LEFT_25" val="425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149.5"/>
  <p:tag name="ANNOTATION_END_26" val="150.6"/>
  <p:tag name="ANNOTATION_TOP_26" val="410"/>
  <p:tag name="ANNOTATION_LEFT_26" val="57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150.6"/>
  <p:tag name="ANNOTATION_END_27" val="152.4"/>
  <p:tag name="ANNOTATION_TOP_27" val="413"/>
  <p:tag name="ANNOTATION_LEFT_27" val="289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152.4"/>
  <p:tag name="ANNOTATION_END_28" val="154.4"/>
  <p:tag name="ANNOTATION_TOP_28" val="412"/>
  <p:tag name="ANNOTATION_LEFT_28" val="386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154.4"/>
  <p:tag name="ANNOTATION_END_29" val="155.2"/>
  <p:tag name="ANNOTATION_TOP_29" val="408"/>
  <p:tag name="ANNOTATION_LEFT_29" val="589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155.2"/>
  <p:tag name="ANNOTATION_END_30" val="155.9"/>
  <p:tag name="ANNOTATION_TOP_30" val="412"/>
  <p:tag name="ANNOTATION_LEFT_30" val="679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155.9"/>
  <p:tag name="ANNOTATION_END_31" val="178.8"/>
  <p:tag name="ANNOTATION_TOP_31" val="408"/>
  <p:tag name="ANNOTATION_LEFT_31" val="798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178.8"/>
  <p:tag name="ANNOTATION_TOP_32" val="305"/>
  <p:tag name="ANNOTATION_LEFT_32" val="31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COUNT" val="32"/>
  <p:tag name="ARTICULATE_USED_LAYOUT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49390c06fd44d96ae9a3e37585b947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e5db52b3a89b4606ad767eedd1bf067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78"/>
  <p:tag name="ORIGINAL_AUDIO_FILEPATH" val="C:\Users\amahmedkeele\Desktop\Lectures\Lecture-10 Transport\s27.wav"/>
  <p:tag name="ELAPSEDTIME" val="0"/>
  <p:tag name="ARTICULATE_NAV_LEVEL" val="1"/>
  <p:tag name="ARTICULATE_SLIDE_PRESENTER_GUID" val="736f18a4-6a5f-4ffd-af4d-e3e782cc8a3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81"/>
  <p:tag name="ARTICULATE_AUDIO_RECORDED" val="1"/>
  <p:tag name="ELAPSEDTIME" val="14.5"/>
  <p:tag name="ANNOTATION_COUNT" val="0"/>
  <p:tag name="ARTICULATE_SLIDE_THUMBNAIL_REFRESH" val="1"/>
  <p:tag name="ARTICULATE_USED_LAYOUT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e5a3d9a439104528bda3cfc0704a90a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8ae5300634a649eaacf36518445f27c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IDEO_ID" val="7a97908a-ea1a-423d-aede-0f50993ad226"/>
  <p:tag name="VIDEO_SOURCE_TYPE" val="local"/>
  <p:tag name="VIDEO_TITLE" val="phagocitosis.swf"/>
  <p:tag name="OVERRIDE_SWF" val="YES"/>
  <p:tag name="THUMBNAIL_IS_PLACEHOLDER" val="False"/>
  <p:tag name="SWF_MOVIE_PATH" val="phagocitosis.swf"/>
  <p:tag name="SWF_MOVIE_PATH_ORIGINAL" val="phagocitosis.swf"/>
  <p:tag name="SWF_MOVIE_PATH_SOURCE" val="C:\Users\amahmedkeele\Desktop\Lectures\Lecture-10 Transport\phagocitosis.swf"/>
  <p:tag name="CONTAINER" val="movieloader"/>
  <p:tag name="ART_PLAYER" val="YES"/>
  <p:tag name="VIDEO_SHOW_CONTROLS" val="True"/>
  <p:tag name="WINDOW_SIZE_WIDTH" val="550"/>
  <p:tag name="WINDOW_SIZE_HEIGHT" val="400"/>
  <p:tag name="ARTICULATE_LAYER_TIMING" val="0.00"/>
  <p:tag name="VIDEO_MODE" val="video"/>
  <p:tag name="SWF_MOVIE_DURATION" val="15417"/>
  <p:tag name="VIDEO_KEY" val="03436fa6-9edb-4b3e-9186-6bdfb19db9e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736f18a4-6a5f-4ffd-af4d-e3e782cc8a3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1"/>
  <p:tag name="ARTICULATE_AUDIO_RECORDED" val="1"/>
  <p:tag name="ELAPSEDTIME" val="112.3"/>
  <p:tag name="ANNOTATION_TYPE_1" val="0"/>
  <p:tag name="ANNOTATION_START_1" val="13.7"/>
  <p:tag name="ANNOTATION_END_1" val="16.7"/>
  <p:tag name="ANNOTATION_TOP_1" val="178"/>
  <p:tag name="ANNOTATION_LEFT_1" val="425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6.7"/>
  <p:tag name="ANNOTATION_END_2" val="19.4"/>
  <p:tag name="ANNOTATION_TOP_2" val="253"/>
  <p:tag name="ANNOTATION_LEFT_2" val="79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9.4"/>
  <p:tag name="ANNOTATION_END_3" val="21.0"/>
  <p:tag name="ANNOTATION_TOP_3" val="247"/>
  <p:tag name="ANNOTATION_LEFT_3" val="282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21.0"/>
  <p:tag name="ANNOTATION_END_4" val="22.8"/>
  <p:tag name="ANNOTATION_TOP_4" val="250"/>
  <p:tag name="ANNOTATION_LEFT_4" val="471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22.8"/>
  <p:tag name="ANNOTATION_END_5" val="41.9"/>
  <p:tag name="ANNOTATION_TOP_5" val="248"/>
  <p:tag name="ANNOTATION_LEFT_5" val="666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41.9"/>
  <p:tag name="ANNOTATION_END_6" val="43.1"/>
  <p:tag name="ANNOTATION_TOP_6" val="453"/>
  <p:tag name="ANNOTATION_LEFT_6" val="310"/>
  <p:tag name="ANNOTATION_WIDTH_6" val="121"/>
  <p:tag name="ANNOTATION_HEIGHT_6" val="121"/>
  <p:tag name="ANNOTATION_ANIMATION_6" val="3"/>
  <p:tag name="ANNOTATION_ROTATION_6" val="18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43.1"/>
  <p:tag name="ANNOTATION_END_7" val="44.5"/>
  <p:tag name="ANNOTATION_TOP_7" val="462"/>
  <p:tag name="ANNOTATION_LEFT_7" val="164"/>
  <p:tag name="ANNOTATION_WIDTH_7" val="121"/>
  <p:tag name="ANNOTATION_HEIGHT_7" val="121"/>
  <p:tag name="ANNOTATION_ANIMATION_7" val="3"/>
  <p:tag name="ANNOTATION_ROTATION_7" val="18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44.5"/>
  <p:tag name="ANNOTATION_END_8" val="45.0"/>
  <p:tag name="ANNOTATION_TOP_8" val="499"/>
  <p:tag name="ANNOTATION_LEFT_8" val="114"/>
  <p:tag name="ANNOTATION_WIDTH_8" val="121"/>
  <p:tag name="ANNOTATION_HEIGHT_8" val="121"/>
  <p:tag name="ANNOTATION_ANIMATION_8" val="3"/>
  <p:tag name="ANNOTATION_ROTATION_8" val="18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45.0"/>
  <p:tag name="ANNOTATION_END_9" val="45.7"/>
  <p:tag name="ANNOTATION_TOP_9" val="460"/>
  <p:tag name="ANNOTATION_LEFT_9" val="84"/>
  <p:tag name="ANNOTATION_WIDTH_9" val="121"/>
  <p:tag name="ANNOTATION_HEIGHT_9" val="121"/>
  <p:tag name="ANNOTATION_ANIMATION_9" val="3"/>
  <p:tag name="ANNOTATION_ROTATION_9" val="18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45.7"/>
  <p:tag name="ANNOTATION_END_10" val="46.2"/>
  <p:tag name="ANNOTATION_TOP_10" val="482"/>
  <p:tag name="ANNOTATION_LEFT_10" val="61"/>
  <p:tag name="ANNOTATION_WIDTH_10" val="121"/>
  <p:tag name="ANNOTATION_HEIGHT_10" val="121"/>
  <p:tag name="ANNOTATION_ANIMATION_10" val="3"/>
  <p:tag name="ANNOTATION_ROTATION_10" val="18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46.2"/>
  <p:tag name="ANNOTATION_END_11" val="46.7"/>
  <p:tag name="ANNOTATION_TOP_11" val="515"/>
  <p:tag name="ANNOTATION_LEFT_11" val="66"/>
  <p:tag name="ANNOTATION_WIDTH_11" val="121"/>
  <p:tag name="ANNOTATION_HEIGHT_11" val="121"/>
  <p:tag name="ANNOTATION_ANIMATION_11" val="3"/>
  <p:tag name="ANNOTATION_ROTATION_11" val="18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46.7"/>
  <p:tag name="ANNOTATION_END_12" val="47.2"/>
  <p:tag name="ANNOTATION_TOP_12" val="560"/>
  <p:tag name="ANNOTATION_LEFT_12" val="78"/>
  <p:tag name="ANNOTATION_WIDTH_12" val="121"/>
  <p:tag name="ANNOTATION_HEIGHT_12" val="121"/>
  <p:tag name="ANNOTATION_ANIMATION_12" val="3"/>
  <p:tag name="ANNOTATION_ROTATION_12" val="18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47.2"/>
  <p:tag name="ANNOTATION_END_13" val="47.8"/>
  <p:tag name="ANNOTATION_TOP_13" val="590"/>
  <p:tag name="ANNOTATION_LEFT_13" val="110"/>
  <p:tag name="ANNOTATION_WIDTH_13" val="121"/>
  <p:tag name="ANNOTATION_HEIGHT_13" val="121"/>
  <p:tag name="ANNOTATION_ANIMATION_13" val="3"/>
  <p:tag name="ANNOTATION_ROTATION_13" val="18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47.8"/>
  <p:tag name="ANNOTATION_END_14" val="48.3"/>
  <p:tag name="ANNOTATION_TOP_14" val="575"/>
  <p:tag name="ANNOTATION_LEFT_14" val="171"/>
  <p:tag name="ANNOTATION_WIDTH_14" val="121"/>
  <p:tag name="ANNOTATION_HEIGHT_14" val="121"/>
  <p:tag name="ANNOTATION_ANIMATION_14" val="3"/>
  <p:tag name="ANNOTATION_ROTATION_14" val="18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48.3"/>
  <p:tag name="ANNOTATION_END_15" val="48.6"/>
  <p:tag name="ANNOTATION_TOP_15" val="546"/>
  <p:tag name="ANNOTATION_LEFT_15" val="173"/>
  <p:tag name="ANNOTATION_WIDTH_15" val="121"/>
  <p:tag name="ANNOTATION_HEIGHT_15" val="121"/>
  <p:tag name="ANNOTATION_ANIMATION_15" val="3"/>
  <p:tag name="ANNOTATION_ROTATION_15" val="18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48.6"/>
  <p:tag name="ANNOTATION_END_16" val="50.2"/>
  <p:tag name="ANNOTATION_TOP_16" val="521"/>
  <p:tag name="ANNOTATION_LEFT_16" val="126"/>
  <p:tag name="ANNOTATION_WIDTH_16" val="121"/>
  <p:tag name="ANNOTATION_HEIGHT_16" val="121"/>
  <p:tag name="ANNOTATION_ANIMATION_16" val="3"/>
  <p:tag name="ANNOTATION_ROTATION_16" val="18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50.2"/>
  <p:tag name="ANNOTATION_END_17" val="51.0"/>
  <p:tag name="ANNOTATION_TOP_17" val="524"/>
  <p:tag name="ANNOTATION_LEFT_17" val="310"/>
  <p:tag name="ANNOTATION_WIDTH_17" val="121"/>
  <p:tag name="ANNOTATION_HEIGHT_17" val="121"/>
  <p:tag name="ANNOTATION_ANIMATION_17" val="3"/>
  <p:tag name="ANNOTATION_ROTATION_17" val="18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1.0"/>
  <p:tag name="ANNOTATION_END_18" val="51.7"/>
  <p:tag name="ANNOTATION_TOP_18" val="517"/>
  <p:tag name="ANNOTATION_LEFT_18" val="376"/>
  <p:tag name="ANNOTATION_WIDTH_18" val="121"/>
  <p:tag name="ANNOTATION_HEIGHT_18" val="121"/>
  <p:tag name="ANNOTATION_ANIMATION_18" val="3"/>
  <p:tag name="ANNOTATION_ROTATION_18" val="18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1.7"/>
  <p:tag name="ANNOTATION_END_19" val="52.1"/>
  <p:tag name="ANNOTATION_TOP_19" val="568"/>
  <p:tag name="ANNOTATION_LEFT_19" val="378"/>
  <p:tag name="ANNOTATION_WIDTH_19" val="121"/>
  <p:tag name="ANNOTATION_HEIGHT_19" val="121"/>
  <p:tag name="ANNOTATION_ANIMATION_19" val="3"/>
  <p:tag name="ANNOTATION_ROTATION_19" val="18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2.1"/>
  <p:tag name="ANNOTATION_END_20" val="52.6"/>
  <p:tag name="ANNOTATION_TOP_20" val="591"/>
  <p:tag name="ANNOTATION_LEFT_20" val="335"/>
  <p:tag name="ANNOTATION_WIDTH_20" val="121"/>
  <p:tag name="ANNOTATION_HEIGHT_20" val="121"/>
  <p:tag name="ANNOTATION_ANIMATION_20" val="3"/>
  <p:tag name="ANNOTATION_ROTATION_20" val="18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2.6"/>
  <p:tag name="ANNOTATION_END_21" val="53.9"/>
  <p:tag name="ANNOTATION_TOP_21" val="591"/>
  <p:tag name="ANNOTATION_LEFT_21" val="298"/>
  <p:tag name="ANNOTATION_WIDTH_21" val="121"/>
  <p:tag name="ANNOTATION_HEIGHT_21" val="121"/>
  <p:tag name="ANNOTATION_ANIMATION_21" val="3"/>
  <p:tag name="ANNOTATION_ROTATION_21" val="18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3.9"/>
  <p:tag name="ANNOTATION_END_22" val="57.0"/>
  <p:tag name="ANNOTATION_TOP_22" val="544"/>
  <p:tag name="ANNOTATION_LEFT_22" val="216"/>
  <p:tag name="ANNOTATION_WIDTH_22" val="121"/>
  <p:tag name="ANNOTATION_HEIGHT_22" val="121"/>
  <p:tag name="ANNOTATION_ANIMATION_22" val="3"/>
  <p:tag name="ANNOTATION_ROTATION_22" val="18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7.0"/>
  <p:tag name="ANNOTATION_END_23" val="58.5"/>
  <p:tag name="ANNOTATION_TOP_23" val="488"/>
  <p:tag name="ANNOTATION_LEFT_23" val="159"/>
  <p:tag name="ANNOTATION_WIDTH_23" val="121"/>
  <p:tag name="ANNOTATION_HEIGHT_23" val="121"/>
  <p:tag name="ANNOTATION_ANIMATION_23" val="3"/>
  <p:tag name="ANNOTATION_ROTATION_23" val="18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8.5"/>
  <p:tag name="ANNOTATION_END_24" val="58.7"/>
  <p:tag name="ANNOTATION_TOP_24" val="546"/>
  <p:tag name="ANNOTATION_LEFT_24" val="195"/>
  <p:tag name="ANNOTATION_WIDTH_24" val="121"/>
  <p:tag name="ANNOTATION_HEIGHT_24" val="121"/>
  <p:tag name="ANNOTATION_ANIMATION_24" val="3"/>
  <p:tag name="ANNOTATION_ROTATION_24" val="18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8.7"/>
  <p:tag name="ANNOTATION_END_25" val="59.0"/>
  <p:tag name="ANNOTATION_TOP_25" val="550"/>
  <p:tag name="ANNOTATION_LEFT_25" val="205"/>
  <p:tag name="ANNOTATION_WIDTH_25" val="121"/>
  <p:tag name="ANNOTATION_HEIGHT_25" val="121"/>
  <p:tag name="ANNOTATION_ANIMATION_25" val="3"/>
  <p:tag name="ANNOTATION_ROTATION_25" val="18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9.0"/>
  <p:tag name="ANNOTATION_END_26" val="61.6"/>
  <p:tag name="ANNOTATION_TOP_26" val="586"/>
  <p:tag name="ANNOTATION_LEFT_26" val="213"/>
  <p:tag name="ANNOTATION_WIDTH_26" val="121"/>
  <p:tag name="ANNOTATION_HEIGHT_26" val="121"/>
  <p:tag name="ANNOTATION_ANIMATION_26" val="3"/>
  <p:tag name="ANNOTATION_ROTATION_26" val="18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61.6"/>
  <p:tag name="ANNOTATION_END_27" val="63.3"/>
  <p:tag name="ANNOTATION_TOP_27" val="551"/>
  <p:tag name="ANNOTATION_LEFT_27" val="268"/>
  <p:tag name="ANNOTATION_WIDTH_27" val="121"/>
  <p:tag name="ANNOTATION_HEIGHT_27" val="121"/>
  <p:tag name="ANNOTATION_ANIMATION_27" val="3"/>
  <p:tag name="ANNOTATION_ROTATION_27" val="18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63.3"/>
  <p:tag name="ANNOTATION_END_28" val="87.3"/>
  <p:tag name="ANNOTATION_TOP_28" val="557"/>
  <p:tag name="ANNOTATION_LEFT_28" val="613"/>
  <p:tag name="ANNOTATION_WIDTH_28" val="121"/>
  <p:tag name="ANNOTATION_HEIGHT_28" val="121"/>
  <p:tag name="ANNOTATION_ANIMATION_28" val="3"/>
  <p:tag name="ANNOTATION_ROTATION_28" val="18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87.3"/>
  <p:tag name="ANNOTATION_END_29" val="90.9"/>
  <p:tag name="ANNOTATION_TOP_29" val="357"/>
  <p:tag name="ANNOTATION_LEFT_29" val="108"/>
  <p:tag name="ANNOTATION_WIDTH_29" val="121"/>
  <p:tag name="ANNOTATION_HEIGHT_29" val="121"/>
  <p:tag name="ANNOTATION_ANIMATION_29" val="3"/>
  <p:tag name="ANNOTATION_ROTATION_29" val="18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90.9"/>
  <p:tag name="ANNOTATION_END_30" val="96.8"/>
  <p:tag name="ANNOTATION_TOP_30" val="359"/>
  <p:tag name="ANNOTATION_LEFT_30" val="192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96.8"/>
  <p:tag name="ANNOTATION_END_31" val="98.5"/>
  <p:tag name="ANNOTATION_TOP_31" val="461"/>
  <p:tag name="ANNOTATION_LEFT_31" val="200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98.5"/>
  <p:tag name="ANNOTATION_END_32" val="99.6"/>
  <p:tag name="ANNOTATION_TOP_32" val="536"/>
  <p:tag name="ANNOTATION_LEFT_32" val="187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99.6"/>
  <p:tag name="ANNOTATION_END_33" val="100.0"/>
  <p:tag name="ANNOTATION_TOP_33" val="564"/>
  <p:tag name="ANNOTATION_LEFT_33" val="132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100.0"/>
  <p:tag name="ANNOTATION_END_34" val="100.3"/>
  <p:tag name="ANNOTATION_TOP_34" val="591"/>
  <p:tag name="ANNOTATION_LEFT_34" val="94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100.3"/>
  <p:tag name="ANNOTATION_TOP_35" val="534"/>
  <p:tag name="ANNOTATION_LEFT_35" val="43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COUNT" val="35"/>
  <p:tag name="ARTICULATE_USED_LAYOUT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b0cdafff16f74618b8705f9c19fdabed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3325815e1f44d24b87cd470837529c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736f18a4-6a5f-4ffd-af4d-e3e782cc8a3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2"/>
  <p:tag name="ARTICULATE_AUDIO_RECORDED" val="1"/>
  <p:tag name="ELAPSEDTIME" val="214.0"/>
  <p:tag name="ANNOTATION_TYPE_1" val="0"/>
  <p:tag name="ANNOTATION_START_1" val="7.3"/>
  <p:tag name="ANNOTATION_END_1" val="47.3"/>
  <p:tag name="ANNOTATION_TOP_1" val="150"/>
  <p:tag name="ANNOTATION_LEFT_1" val="67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47.3"/>
  <p:tag name="ANNOTATION_END_2" val="48.4"/>
  <p:tag name="ANNOTATION_TOP_2" val="201"/>
  <p:tag name="ANNOTATION_LEFT_2" val="279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48.4"/>
  <p:tag name="ANNOTATION_END_3" val="50.4"/>
  <p:tag name="ANNOTATION_TOP_3" val="281"/>
  <p:tag name="ANNOTATION_LEFT_3" val="163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50.4"/>
  <p:tag name="ANNOTATION_END_4" val="51.0"/>
  <p:tag name="ANNOTATION_TOP_4" val="271"/>
  <p:tag name="ANNOTATION_LEFT_4" val="182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51.0"/>
  <p:tag name="ANNOTATION_END_5" val="51.7"/>
  <p:tag name="ANNOTATION_TOP_5" val="319"/>
  <p:tag name="ANNOTATION_LEFT_5" val="137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51.7"/>
  <p:tag name="ANNOTATION_END_6" val="52.5"/>
  <p:tag name="ANNOTATION_TOP_6" val="367"/>
  <p:tag name="ANNOTATION_LEFT_6" val="154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52.5"/>
  <p:tag name="ANNOTATION_END_7" val="58.5"/>
  <p:tag name="ANNOTATION_TOP_7" val="407"/>
  <p:tag name="ANNOTATION_LEFT_7" val="176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58.5"/>
  <p:tag name="ANNOTATION_END_8" val="60.4"/>
  <p:tag name="ANNOTATION_TOP_8" val="330"/>
  <p:tag name="ANNOTATION_LEFT_8" val="130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60.4"/>
  <p:tag name="ANNOTATION_END_9" val="62.0"/>
  <p:tag name="ANNOTATION_TOP_9" val="283"/>
  <p:tag name="ANNOTATION_LEFT_9" val="215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62.0"/>
  <p:tag name="ANNOTATION_END_10" val="62.8"/>
  <p:tag name="ANNOTATION_TOP_10" val="275"/>
  <p:tag name="ANNOTATION_LEFT_10" val="277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62.8"/>
  <p:tag name="ANNOTATION_END_11" val="63.5"/>
  <p:tag name="ANNOTATION_TOP_11" val="256"/>
  <p:tag name="ANNOTATION_LEFT_11" val="319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63.5"/>
  <p:tag name="ANNOTATION_END_12" val="64.5"/>
  <p:tag name="ANNOTATION_TOP_12" val="303"/>
  <p:tag name="ANNOTATION_LEFT_12" val="336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64.5"/>
  <p:tag name="ANNOTATION_END_13" val="66.8"/>
  <p:tag name="ANNOTATION_TOP_13" val="359"/>
  <p:tag name="ANNOTATION_LEFT_13" val="237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66.8"/>
  <p:tag name="ANNOTATION_END_14" val="76.7"/>
  <p:tag name="ANNOTATION_TOP_14" val="287"/>
  <p:tag name="ANNOTATION_LEFT_14" val="195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76.7"/>
  <p:tag name="ANNOTATION_END_15" val="80.6"/>
  <p:tag name="ANNOTATION_TOP_15" val="263"/>
  <p:tag name="ANNOTATION_LEFT_15" val="357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80.6"/>
  <p:tag name="ANNOTATION_END_16" val="90.2"/>
  <p:tag name="ANNOTATION_TOP_16" val="346"/>
  <p:tag name="ANNOTATION_LEFT_16" val="394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90.2"/>
  <p:tag name="ANNOTATION_END_17" val="130.2"/>
  <p:tag name="ANNOTATION_TOP_17" val="514"/>
  <p:tag name="ANNOTATION_LEFT_17" val="182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30.2"/>
  <p:tag name="ANNOTATION_END_18" val="143.1"/>
  <p:tag name="ANNOTATION_TOP_18" val="514"/>
  <p:tag name="ANNOTATION_LEFT_18" val="48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43.1"/>
  <p:tag name="ANNOTATION_END_19" val="166.5"/>
  <p:tag name="ANNOTATION_TOP_19" val="584"/>
  <p:tag name="ANNOTATION_LEFT_19" val="44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66.5"/>
  <p:tag name="ANNOTATION_TOP_20" val="669"/>
  <p:tag name="ANNOTATION_LEFT_20" val="44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COUNT" val="20"/>
  <p:tag name="ARTICULATE_USED_LAYOUT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827612cbf6104374a6fbcdc1149921d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f2cd060ad2724bbeaa3b2e1b7341079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80"/>
  <p:tag name="ARTICULATE_USED_LAYOUT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IDEO_ID" val="ef43d9b9-b86e-49d0-89d1-722f3bf1dc2f"/>
  <p:tag name="VIDEO_SOURCE_TYPE" val="local"/>
  <p:tag name="VIDEO_TITLE" val="bio02.swf"/>
  <p:tag name="OVERRIDE_SWF" val="YES"/>
  <p:tag name="THUMBNAIL_IS_PLACEHOLDER" val="False"/>
  <p:tag name="SWF_MOVIE_PATH" val="bio02.swf"/>
  <p:tag name="SWF_MOVIE_PATH_ORIGINAL" val="bio02.swf"/>
  <p:tag name="SWF_MOVIE_PATH_SOURCE" val="C:\Users\amahmedkeele\Desktop\Lectures\Lecture-10 Transport\bio02.swf"/>
  <p:tag name="CONTAINER" val="movieloader"/>
  <p:tag name="ART_PLAYER" val="YES"/>
  <p:tag name="VIDEO_SHOW_CONTROLS" val="True"/>
  <p:tag name="WINDOW_SIZE_WIDTH" val="525"/>
  <p:tag name="WINDOW_SIZE_HEIGHT" val="530"/>
  <p:tag name="ARTICULATE_LAYER_TIMING" val="0.00"/>
  <p:tag name="VIDEO_MODE" val="video"/>
  <p:tag name="SWF_MOVIE_DURATION" val="97700"/>
  <p:tag name="VIDEO_KEY" val="19c441a2-233d-4b90-8771-8ecf8545e68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736f18a4-6a5f-4ffd-af4d-e3e782cc8a3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4"/>
  <p:tag name="ARTICULATE_AUDIO_RECORDED" val="1"/>
  <p:tag name="TIMELINE" val="8.3/16.6/19.0/42.0/44.4/72.6/78.0/99.5/104.7/110.7/117.6"/>
  <p:tag name="ELAPSEDTIME" val="162.8"/>
  <p:tag name="ANNOTATION_TYPE_1" val="0"/>
  <p:tag name="ANNOTATION_START_1" val="13.0"/>
  <p:tag name="ANNOTATION_END_1" val="14.4"/>
  <p:tag name="ANNOTATION_TOP_1" val="266"/>
  <p:tag name="ANNOTATION_LEFT_1" val="300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4.4"/>
  <p:tag name="ANNOTATION_END_2" val="21.8"/>
  <p:tag name="ANNOTATION_TOP_2" val="268"/>
  <p:tag name="ANNOTATION_LEFT_2" val="629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1.8"/>
  <p:tag name="ANNOTATION_END_3" val="23.7"/>
  <p:tag name="ANNOTATION_TOP_3" val="377"/>
  <p:tag name="ANNOTATION_LEFT_3" val="639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23.7"/>
  <p:tag name="ANNOTATION_END_4" val="25.9"/>
  <p:tag name="ANNOTATION_TOP_4" val="359"/>
  <p:tag name="ANNOTATION_LEFT_4" val="809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25.9"/>
  <p:tag name="ANNOTATION_END_5" val="30.3"/>
  <p:tag name="ANNOTATION_TOP_5" val="364"/>
  <p:tag name="ANNOTATION_LEFT_5" val="634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30.3"/>
  <p:tag name="ANNOTATION_END_6" val="34.9"/>
  <p:tag name="ANNOTATION_TOP_6" val="405"/>
  <p:tag name="ANNOTATION_LEFT_6" val="819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34.9"/>
  <p:tag name="ANNOTATION_END_7" val="46.9"/>
  <p:tag name="ANNOTATION_TOP_7" val="413"/>
  <p:tag name="ANNOTATION_LEFT_7" val="655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46.9"/>
  <p:tag name="ANNOTATION_END_8" val="48.5"/>
  <p:tag name="ANNOTATION_TOP_8" val="370"/>
  <p:tag name="ANNOTATION_LEFT_8" val="281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48.5"/>
  <p:tag name="ANNOTATION_END_9" val="54.9"/>
  <p:tag name="ANNOTATION_TOP_9" val="360"/>
  <p:tag name="ANNOTATION_LEFT_9" val="446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4.9"/>
  <p:tag name="ANNOTATION_END_10" val="64.1"/>
  <p:tag name="ANNOTATION_TOP_10" val="406"/>
  <p:tag name="ANNOTATION_LEFT_10" val="494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64.1"/>
  <p:tag name="ANNOTATION_END_11" val="81.7"/>
  <p:tag name="ANNOTATION_TOP_11" val="387"/>
  <p:tag name="ANNOTATION_LEFT_11" val="286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81.7"/>
  <p:tag name="ANNOTATION_END_12" val="83.5"/>
  <p:tag name="ANNOTATION_TOP_12" val="486"/>
  <p:tag name="ANNOTATION_LEFT_12" val="57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83.5"/>
  <p:tag name="ANNOTATION_END_13" val="85.7"/>
  <p:tag name="ANNOTATION_TOP_13" val="493"/>
  <p:tag name="ANNOTATION_LEFT_13" val="489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85.7"/>
  <p:tag name="ANNOTATION_TOP_14" val="496"/>
  <p:tag name="ANNOTATION_LEFT_14" val="49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COUNT" val="14"/>
  <p:tag name="ARTICULATE_USED_LAYOUT" val="7"/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92f64ad583044b2daf88a352e890e24d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b39608e4261248bcbe0bfe2e3665ab7b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IZMAKER_QUIZ_FILENAME" val="C:\Ashraf\D\Faculty file\e-Larning\1433-1434\المحتوى الرقمي\Zoo-145\Without-Sound\12 Lecture-Transport\Quiz1.quiz"/>
  <p:tag name="QUIZMAKER_QUIZ_SLIDE_ID" val="275"/>
  <p:tag name="OVERRIDE" val="QUIZMAKER_QUIZ_SLIDE"/>
  <p:tag name="QUIZMAKER_QUIZ_TITLE" val="Quiz1"/>
  <p:tag name="ARTICULATE_DESCRIPTION" val="Quiz - 4 questions"/>
  <p:tag name="AQP_PASS_SCORE" val="60"/>
  <p:tag name="QUIZMAKER_LAST_MODIFY_DATE" val="41652.615474537"/>
  <p:tag name="ELAPSEDTIME" val="5"/>
  <p:tag name="AUDIO_ID" val="275"/>
  <p:tag name="AQP_PASS_ACTION" val="2"/>
  <p:tag name="AQP_FAIL_ACTION" val="2"/>
  <p:tag name="ARTICULATE_SHOW_IN_MENU" val="multipleitems"/>
  <p:tag name="ARTICULATE_NAV_LEVEL" val="1"/>
  <p:tag name="ARTICULATE_SLIDE_PRESENTER_GUID" val="736f18a4-6a5f-4ffd-af4d-e3e782cc8a3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Fals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False"/>
  <p:tag name="ARTICULATE_PLAYER_CONTROL_PLAYPAUSE" val="False"/>
  <p:tag name="ARTICULATE_PLAYER_CONTROLS_SET" val="True"/>
  <p:tag name="ARTICULATE_USED_LAYOUT" val="6"/>
  <p:tag name="EMBEDDEDCONTENT_LASTWRITETIMEUTC" val="2014-01-13 11:46:17Z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A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B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A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c36053-3428-461a-b770-225e36c90266"/>
  <p:tag name="ARTICULATE_PLAYLIST_ID" val="-1"/>
  <p:tag name="ARTICULATE_SLIDE_NAV" val="17"/>
  <p:tag name="AUDIO_ID" val="276"/>
  <p:tag name="ARTICULATE_NAV_LEVEL" val="1"/>
  <p:tag name="ARTICULATE_SLIDE_PRESENTER_GUID" val="736f18a4-6a5f-4ffd-af4d-e3e782cc8a3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b8d074c361244a1cb3f9302b6fbf526b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232f84c3905496e9f49a9a55e0eb7d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VERRIDE" val="ENGAGE_INTERACTION_SLIDE"/>
  <p:tag name="ENGAGE_INTERACTION_FILENAME" val="C:\Ashraf\D\Ashraf 2\Lectures\Saudia\145-Zoo\Gamal-Lectures\New-Articulate\Lectures\Lecture-10 Transport\Main.intr"/>
  <p:tag name="ENGAGE_INTERACTION_SLIDE_ID" val="279"/>
  <p:tag name="ENGAGE_INTERACTION_FINISH" val="2"/>
  <p:tag name="ENGAGE_INTERACTION_FINISH_MESSAGE" val="Next Slide"/>
  <p:tag name="ENGAGE_INTERACTION_TITLE" val="Cellular Transport"/>
  <p:tag name="ARTICULATE_DESCRIPTION" val="Accordion - 1 Panel "/>
  <p:tag name="ENGAGE_LAST_MODIFY_DATE" val="41656.7140625"/>
  <p:tag name="EMBEDDEDCONTENT_LASTWRITETIMEUTC" val="2014-01-17 14:08:15Z"/>
  <p:tag name="ELAPSEDTIME" val="162"/>
  <p:tag name="ARTICULATE_SHOW_IN_MENU" val="multipleitems"/>
  <p:tag name="ARTICULATE_NAV_LEVEL" val="1"/>
  <p:tag name="ARTICULATE_SLIDE_PRESENTER_GUID" val="736f18a4-6a5f-4ffd-af4d-e3e782cc8a3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Fals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False"/>
  <p:tag name="ARTICULATE_PLAYER_CONTROL_PLAYPAUSE" val="False"/>
  <p:tag name="ARTICULATE_PLAYER_CONTROLS_SET" val="True"/>
  <p:tag name="AUDIO_ID" val="279"/>
  <p:tag name="ARTICULATE_USED_LAYOUT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A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B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3168</TotalTime>
  <Words>676</Words>
  <Application>Microsoft Office PowerPoint</Application>
  <PresentationFormat>On-screen Show (4:3)</PresentationFormat>
  <Paragraphs>132</Paragraphs>
  <Slides>17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Default Design</vt:lpstr>
      <vt:lpstr>PowerPoint Presentation</vt:lpstr>
      <vt:lpstr>PowerPoint Presentation</vt:lpstr>
      <vt:lpstr>Cellular Transport</vt:lpstr>
      <vt:lpstr>Active transport: pumping ضَخ of solutes against their concentration gradients الإنحدار التركيزي</vt:lpstr>
      <vt:lpstr>PowerPoint Presentation</vt:lpstr>
      <vt:lpstr>PowerPoint Presentation</vt:lpstr>
      <vt:lpstr>PowerPoint Presentation</vt:lpstr>
      <vt:lpstr>PowerPoint Presentation</vt:lpstr>
      <vt:lpstr>Large molecules are transported by Exocytosis and endocytosis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Quiz1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HP</cp:lastModifiedBy>
  <cp:revision>178</cp:revision>
  <dcterms:created xsi:type="dcterms:W3CDTF">2006-03-20T18:22:17Z</dcterms:created>
  <dcterms:modified xsi:type="dcterms:W3CDTF">2014-01-26T18:05:37Z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Path">
    <vt:lpwstr>Lecture 10</vt:lpwstr>
  </property>
  <property fmtid="{D5CDD505-2E9C-101B-9397-08002B2CF9AE}" pid="3" name="ArticulateUseProject">
    <vt:lpwstr>1</vt:lpwstr>
  </property>
  <property fmtid="{D5CDD505-2E9C-101B-9397-08002B2CF9AE}" pid="4" name="ArticulateProjectVersion">
    <vt:lpwstr>7</vt:lpwstr>
  </property>
  <property fmtid="{D5CDD505-2E9C-101B-9397-08002B2CF9AE}" pid="5" name="ArticulateGUID">
    <vt:lpwstr>94884B9F-4A6E-4366-AD86-C5899AF036AD</vt:lpwstr>
  </property>
  <property fmtid="{D5CDD505-2E9C-101B-9397-08002B2CF9AE}" pid="6" name="ArticulateProjectFull">
    <vt:lpwstr>C:\Users\amahmedkeele\Desktop\Lectures\Lecture-10 Transport\Lecture 10.ppta</vt:lpwstr>
  </property>
</Properties>
</file>