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305" r:id="rId6"/>
    <p:sldId id="260" r:id="rId7"/>
    <p:sldId id="261" r:id="rId8"/>
    <p:sldId id="308" r:id="rId9"/>
    <p:sldId id="310" r:id="rId10"/>
    <p:sldId id="262" r:id="rId11"/>
    <p:sldId id="286" r:id="rId12"/>
    <p:sldId id="270" r:id="rId13"/>
    <p:sldId id="284" r:id="rId14"/>
    <p:sldId id="273" r:id="rId15"/>
    <p:sldId id="307" r:id="rId16"/>
    <p:sldId id="31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99"/>
    <a:srgbClr val="000066"/>
    <a:srgbClr val="FF99FF"/>
    <a:srgbClr val="75050D"/>
    <a:srgbClr val="910505"/>
    <a:srgbClr val="080B3E"/>
    <a:srgbClr val="CC0066"/>
    <a:srgbClr val="FF66FF"/>
    <a:srgbClr val="BB8BD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84" autoAdjust="0"/>
  </p:normalViewPr>
  <p:slideViewPr>
    <p:cSldViewPr>
      <p:cViewPr>
        <p:scale>
          <a:sx n="50" d="100"/>
          <a:sy n="50" d="100"/>
        </p:scale>
        <p:origin x="-1267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1CD8F2-235F-472C-9A1E-AF2AD3FE22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1D63C05-D733-443F-9FD5-BDEB530BAB3A}">
      <dgm:prSet phldrT="[نص]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 rtl="1"/>
          <a:r>
            <a:rPr lang="ar-SA" dirty="0" smtClean="0"/>
            <a:t>كل عام وانتم بخير </a:t>
          </a:r>
          <a:endParaRPr lang="ar-SA" dirty="0"/>
        </a:p>
      </dgm:t>
    </dgm:pt>
    <dgm:pt modelId="{538CFFAD-5E9C-474C-BA98-FAA4469CB503}" type="parTrans" cxnId="{1859313D-5772-488B-8F0E-905727A2579D}">
      <dgm:prSet/>
      <dgm:spPr/>
      <dgm:t>
        <a:bodyPr/>
        <a:lstStyle/>
        <a:p>
          <a:pPr rtl="1"/>
          <a:endParaRPr lang="ar-SA"/>
        </a:p>
      </dgm:t>
    </dgm:pt>
    <dgm:pt modelId="{FBC588AE-5AB3-42FE-8466-925C848DE224}" type="sibTrans" cxnId="{1859313D-5772-488B-8F0E-905727A2579D}">
      <dgm:prSet/>
      <dgm:spPr/>
      <dgm:t>
        <a:bodyPr/>
        <a:lstStyle/>
        <a:p>
          <a:pPr rtl="1"/>
          <a:endParaRPr lang="ar-SA"/>
        </a:p>
      </dgm:t>
    </dgm:pt>
    <dgm:pt modelId="{A2BAA890-CD9F-4D26-97D0-7DD467766BB5}">
      <dgm:prSet phldrT="[نص]" phldr="1"/>
      <dgm:spPr/>
      <dgm:t>
        <a:bodyPr/>
        <a:lstStyle/>
        <a:p>
          <a:pPr rtl="1"/>
          <a:endParaRPr lang="ar-SA"/>
        </a:p>
      </dgm:t>
    </dgm:pt>
    <dgm:pt modelId="{99E23952-BAEE-4841-89AB-F0866734C8BC}" type="parTrans" cxnId="{B98552DA-088D-476D-B351-A5BD9F107B4E}">
      <dgm:prSet/>
      <dgm:spPr/>
      <dgm:t>
        <a:bodyPr/>
        <a:lstStyle/>
        <a:p>
          <a:pPr rtl="1"/>
          <a:endParaRPr lang="ar-SA"/>
        </a:p>
      </dgm:t>
    </dgm:pt>
    <dgm:pt modelId="{7159FF7E-F297-40D3-BE16-E656F2B15B5F}" type="sibTrans" cxnId="{B98552DA-088D-476D-B351-A5BD9F107B4E}">
      <dgm:prSet/>
      <dgm:spPr/>
      <dgm:t>
        <a:bodyPr/>
        <a:lstStyle/>
        <a:p>
          <a:pPr rtl="1"/>
          <a:endParaRPr lang="ar-SA"/>
        </a:p>
      </dgm:t>
    </dgm:pt>
    <dgm:pt modelId="{7F82AA2B-0B66-47F2-96BC-8E90625C8116}" type="pres">
      <dgm:prSet presAssocID="{221CD8F2-235F-472C-9A1E-AF2AD3FE22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60DC9DF-0D62-460F-A848-165A1528E21C}" type="pres">
      <dgm:prSet presAssocID="{21D63C05-D733-443F-9FD5-BDEB530BAB3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A8D0B8-3157-4B4B-8D3E-CA4FCC435C38}" type="pres">
      <dgm:prSet presAssocID="{21D63C05-D733-443F-9FD5-BDEB530BAB3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BEE0548-DE27-4D94-B90F-83B29A9DEB98}" type="presOf" srcId="{21D63C05-D733-443F-9FD5-BDEB530BAB3A}" destId="{F60DC9DF-0D62-460F-A848-165A1528E21C}" srcOrd="0" destOrd="0" presId="urn:microsoft.com/office/officeart/2005/8/layout/vList2"/>
    <dgm:cxn modelId="{8F92C519-24E3-48C7-9DFE-E5DE2D3F362E}" type="presOf" srcId="{A2BAA890-CD9F-4D26-97D0-7DD467766BB5}" destId="{6BA8D0B8-3157-4B4B-8D3E-CA4FCC435C38}" srcOrd="0" destOrd="0" presId="urn:microsoft.com/office/officeart/2005/8/layout/vList2"/>
    <dgm:cxn modelId="{B98552DA-088D-476D-B351-A5BD9F107B4E}" srcId="{21D63C05-D733-443F-9FD5-BDEB530BAB3A}" destId="{A2BAA890-CD9F-4D26-97D0-7DD467766BB5}" srcOrd="0" destOrd="0" parTransId="{99E23952-BAEE-4841-89AB-F0866734C8BC}" sibTransId="{7159FF7E-F297-40D3-BE16-E656F2B15B5F}"/>
    <dgm:cxn modelId="{1859313D-5772-488B-8F0E-905727A2579D}" srcId="{221CD8F2-235F-472C-9A1E-AF2AD3FE2251}" destId="{21D63C05-D733-443F-9FD5-BDEB530BAB3A}" srcOrd="0" destOrd="0" parTransId="{538CFFAD-5E9C-474C-BA98-FAA4469CB503}" sibTransId="{FBC588AE-5AB3-42FE-8466-925C848DE224}"/>
    <dgm:cxn modelId="{CA792C56-BC09-49DF-B773-AF0BF933822C}" type="presOf" srcId="{221CD8F2-235F-472C-9A1E-AF2AD3FE2251}" destId="{7F82AA2B-0B66-47F2-96BC-8E90625C8116}" srcOrd="0" destOrd="0" presId="urn:microsoft.com/office/officeart/2005/8/layout/vList2"/>
    <dgm:cxn modelId="{95034C4A-A7B9-468C-9D54-E82E8A6B5AC5}" type="presParOf" srcId="{7F82AA2B-0B66-47F2-96BC-8E90625C8116}" destId="{F60DC9DF-0D62-460F-A848-165A1528E21C}" srcOrd="0" destOrd="0" presId="urn:microsoft.com/office/officeart/2005/8/layout/vList2"/>
    <dgm:cxn modelId="{EB7038AC-604F-4CC5-8EE9-EC357C505817}" type="presParOf" srcId="{7F82AA2B-0B66-47F2-96BC-8E90625C8116}" destId="{6BA8D0B8-3157-4B4B-8D3E-CA4FCC435C3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0DC9DF-0D62-460F-A848-165A1528E21C}">
      <dsp:nvSpPr>
        <dsp:cNvPr id="0" name=""/>
        <dsp:cNvSpPr/>
      </dsp:nvSpPr>
      <dsp:spPr>
        <a:xfrm>
          <a:off x="0" y="733299"/>
          <a:ext cx="6096000" cy="1521000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كل عام وانتم بخير </a:t>
          </a:r>
          <a:endParaRPr lang="ar-SA" sz="6500" kern="1200" dirty="0"/>
        </a:p>
      </dsp:txBody>
      <dsp:txXfrm>
        <a:off x="0" y="733299"/>
        <a:ext cx="6096000" cy="1521000"/>
      </dsp:txXfrm>
    </dsp:sp>
    <dsp:sp modelId="{6BA8D0B8-3157-4B4B-8D3E-CA4FCC435C38}">
      <dsp:nvSpPr>
        <dsp:cNvPr id="0" name=""/>
        <dsp:cNvSpPr/>
      </dsp:nvSpPr>
      <dsp:spPr>
        <a:xfrm>
          <a:off x="0" y="2254300"/>
          <a:ext cx="609600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82550" rIns="462280" bIns="82550" numCol="1" spcCol="1270" anchor="t" anchorCtr="0">
          <a:noAutofit/>
        </a:bodyPr>
        <a:lstStyle/>
        <a:p>
          <a:pPr marL="285750" lvl="1" indent="-285750" algn="r" defTabSz="22669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5100" kern="1200"/>
        </a:p>
      </dsp:txBody>
      <dsp:txXfrm>
        <a:off x="0" y="2254300"/>
        <a:ext cx="6096000" cy="1076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57C16-141E-4F30-9DDB-6B82420FDC00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48ECD-6B27-4446-9416-AE57061CBE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3186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122B-BA8E-4B93-A12D-3AC50356F0D0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5CB4-9065-471B-AC16-B212A10741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8533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17293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122B-BA8E-4B93-A12D-3AC50356F0D0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5CB4-9065-471B-AC16-B212A10741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296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39614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9947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168142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774027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1768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203602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323184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3582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D122B-BA8E-4B93-A12D-3AC50356F0D0}" type="datetimeFigureOut">
              <a:rPr lang="en-US" smtClean="0"/>
              <a:pPr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D5CB4-9065-471B-AC16-B212A107413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279" y="1"/>
            <a:ext cx="1215726" cy="1066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31256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47800"/>
            <a:ext cx="6781800" cy="33951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907" b="15178"/>
          <a:stretch/>
        </p:blipFill>
        <p:spPr>
          <a:xfrm>
            <a:off x="1905000" y="3922520"/>
            <a:ext cx="5715000" cy="14271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9120" b="19354"/>
          <a:stretch/>
        </p:blipFill>
        <p:spPr>
          <a:xfrm>
            <a:off x="2705100" y="685800"/>
            <a:ext cx="3657600" cy="13502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5410200"/>
            <a:ext cx="3276600" cy="13106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85083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9600" y="1007686"/>
            <a:ext cx="4224864" cy="1938992"/>
          </a:xfrm>
          <a:prstGeom prst="rect">
            <a:avLst/>
          </a:prstGeom>
          <a:ln>
            <a:solidFill>
              <a:schemeClr val="bg1"/>
            </a:solidFill>
            <a:prstDash val="dashDot"/>
          </a:ln>
        </p:spPr>
        <p:txBody>
          <a:bodyPr wrap="square">
            <a:spAutoFit/>
          </a:bodyPr>
          <a:lstStyle/>
          <a:p>
            <a:pPr marL="342900" lvl="0" indent="-342900" algn="just" rtl="1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Font typeface="Wingdings"/>
              <a:buChar char="S"/>
            </a:pPr>
            <a:r>
              <a:rPr lang="ar-SA" sz="2000" b="1" dirty="0">
                <a:solidFill>
                  <a:schemeClr val="accent2">
                    <a:lumMod val="40000"/>
                    <a:lumOff val="60000"/>
                  </a:schemeClr>
                </a:solidFill>
                <a:ea typeface="Calibri"/>
                <a:cs typeface="Times New Roman"/>
              </a:rPr>
              <a:t>ترشيح الأشعة الساقطة منها بواسطة خلايا البشرة فهي تحتوي في الحالات على كمية كبيرة من الأنثوسيانين التي تمتص الأشعة فوق البنفسجية.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ea typeface="Calibri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19600" y="3124200"/>
            <a:ext cx="4224864" cy="553998"/>
          </a:xfrm>
          <a:prstGeom prst="rect">
            <a:avLst/>
          </a:prstGeom>
          <a:ln>
            <a:solidFill>
              <a:schemeClr val="bg1"/>
            </a:solidFill>
            <a:prstDash val="dashDot"/>
          </a:ln>
        </p:spPr>
        <p:txBody>
          <a:bodyPr wrap="square">
            <a:spAutoFit/>
          </a:bodyPr>
          <a:lstStyle/>
          <a:p>
            <a:pPr marL="342900" lvl="0" indent="-342900" algn="just" rtl="1">
              <a:lnSpc>
                <a:spcPct val="150000"/>
              </a:lnSpc>
              <a:buClr>
                <a:schemeClr val="accent2">
                  <a:lumMod val="40000"/>
                  <a:lumOff val="60000"/>
                </a:schemeClr>
              </a:buClr>
              <a:buFont typeface="Wingdings"/>
              <a:buChar char="S"/>
            </a:pPr>
            <a:r>
              <a:rPr lang="ar-SA" sz="2000" b="1" dirty="0">
                <a:solidFill>
                  <a:schemeClr val="accent2">
                    <a:lumMod val="40000"/>
                    <a:lumOff val="60000"/>
                  </a:schemeClr>
                </a:solidFill>
                <a:ea typeface="Calibri"/>
                <a:cs typeface="Times New Roman"/>
              </a:rPr>
              <a:t>المقاومة عن طريق إنعكاسها كما في الأزهار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ea typeface="Calibri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98160"/>
            <a:ext cx="4058060" cy="268003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H="1">
            <a:off x="228600" y="3886200"/>
            <a:ext cx="8415864" cy="0"/>
          </a:xfrm>
          <a:prstGeom prst="line">
            <a:avLst/>
          </a:prstGeom>
          <a:ln>
            <a:solidFill>
              <a:srgbClr val="99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35" y="4038600"/>
            <a:ext cx="4064000" cy="26304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35" y="4038600"/>
            <a:ext cx="4058060" cy="263044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30391" y="266446"/>
            <a:ext cx="8431329" cy="504625"/>
          </a:xfrm>
          <a:prstGeom prst="rect">
            <a:avLst/>
          </a:prstGeom>
          <a:solidFill>
            <a:srgbClr val="000066"/>
          </a:solidFill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rgbClr val="FFFF99"/>
                </a:solidFill>
                <a:ea typeface="Calibri"/>
                <a:cs typeface="Times New Roman"/>
              </a:rPr>
              <a:t>توجد إختلافات كبيرة بين النباتات في مقاومتها لها ومن طرق المقاومة:</a:t>
            </a:r>
            <a:endParaRPr lang="en-US" dirty="0">
              <a:solidFill>
                <a:srgbClr val="FFFF99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917963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39" t="17568" r="4829" b="16554"/>
          <a:stretch/>
        </p:blipFill>
        <p:spPr>
          <a:xfrm>
            <a:off x="3505200" y="152400"/>
            <a:ext cx="1674055" cy="533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" y="770662"/>
            <a:ext cx="7846255" cy="1477328"/>
          </a:xfrm>
          <a:prstGeom prst="rect">
            <a:avLst/>
          </a:prstGeom>
          <a:solidFill>
            <a:srgbClr val="000066"/>
          </a:solidFill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الفلور منتشر في القشرة الأرضية وهو من مكونات التربة ويصل تركيزه فيها إلى (1%) وتركيز (</a:t>
            </a:r>
            <a:r>
              <a:rPr lang="en-US" sz="2000" b="1" dirty="0">
                <a:solidFill>
                  <a:schemeClr val="bg1"/>
                </a:solidFill>
                <a:latin typeface="Times New Roman"/>
                <a:ea typeface="Calibri"/>
                <a:cs typeface="Arial"/>
              </a:rPr>
              <a:t>200 ppm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نموذجي. وتركيزه في التربة الزراعية أقل من (0.05%) (</a:t>
            </a:r>
            <a:r>
              <a:rPr lang="en-US" sz="2000" b="1" dirty="0">
                <a:solidFill>
                  <a:schemeClr val="bg1"/>
                </a:solidFill>
                <a:latin typeface="Times New Roman"/>
                <a:ea typeface="Calibri"/>
                <a:cs typeface="Arial"/>
              </a:rPr>
              <a:t>500 ppm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وتمتصه النباتات بكميات قليلة.</a:t>
            </a:r>
            <a:endParaRPr lang="en-US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09" y="2546123"/>
            <a:ext cx="3141391" cy="28640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62400" y="2590800"/>
            <a:ext cx="4026730" cy="2400657"/>
          </a:xfrm>
          <a:prstGeom prst="rect">
            <a:avLst/>
          </a:prstGeom>
          <a:ln>
            <a:solidFill>
              <a:srgbClr val="FF99FF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يمثل الهواء الملوث المصدر الرئيسي للزيادة في الفلور في النبات ويكون بشكل كبير على هيئة غاز (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</a:rPr>
              <a:t>HF</a:t>
            </a:r>
            <a:r>
              <a:rPr lang="ar-SA" sz="2000" b="1" dirty="0">
                <a:solidFill>
                  <a:schemeClr val="bg1"/>
                </a:solidFill>
                <a:latin typeface="Times New Roman"/>
                <a:ea typeface="Calibri"/>
              </a:rPr>
              <a:t>)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، ويفرَز في الهواء من المواد التي تحتويه (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Times New Roman"/>
              </a:rPr>
              <a:t>مثل الطين والصخور والفحم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عندما تسَخّن.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0525" y="5562600"/>
            <a:ext cx="7684330" cy="1015663"/>
          </a:xfrm>
          <a:prstGeom prst="rect">
            <a:avLst/>
          </a:prstGeom>
          <a:solidFill>
            <a:srgbClr val="000066"/>
          </a:solidFill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وتكون الكمية المرتفعة منه مضر للنبات وللكائنات التي تتغذي عليه ويعتمد الضرر الذي يسببه للنبات على كميته التي تتراكم في النبات ومن تأثيراته على النبات:</a:t>
            </a:r>
            <a:endParaRPr lang="en-US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181600" y="228600"/>
            <a:ext cx="484427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b="1" dirty="0" err="1" smtClean="0">
                <a:solidFill>
                  <a:schemeClr val="bg1"/>
                </a:solidFill>
              </a:rPr>
              <a:t>2-</a:t>
            </a:r>
            <a:r>
              <a:rPr lang="ar-SA" sz="2000" b="1" dirty="0" smtClean="0">
                <a:solidFill>
                  <a:schemeClr val="bg1"/>
                </a:solidFill>
              </a:rPr>
              <a:t> 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646185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861" y="228600"/>
            <a:ext cx="5349103" cy="121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860" y="1600200"/>
            <a:ext cx="5349103" cy="12292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572000"/>
            <a:ext cx="5368151" cy="12292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38124"/>
            <a:ext cx="2133600" cy="2591333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>
            <a:off x="381000" y="3429000"/>
            <a:ext cx="8051113" cy="0"/>
          </a:xfrm>
          <a:prstGeom prst="line">
            <a:avLst/>
          </a:prstGeom>
          <a:ln>
            <a:solidFill>
              <a:srgbClr val="FF99FF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10000"/>
            <a:ext cx="2571750" cy="259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783745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28600"/>
            <a:ext cx="8610600" cy="6932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914400"/>
            <a:ext cx="2495550" cy="6633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600200"/>
            <a:ext cx="2997200" cy="7157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" y="1038617"/>
            <a:ext cx="2390775" cy="27713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D3D3D3"/>
              </a:clrFrom>
              <a:clrTo>
                <a:srgbClr val="D3D3D3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4114800"/>
            <a:ext cx="2695575" cy="202168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191000"/>
            <a:ext cx="2695574" cy="2006737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362201"/>
            <a:ext cx="5740399" cy="9143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4635375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914400"/>
            <a:ext cx="7924800" cy="965970"/>
          </a:xfrm>
          <a:prstGeom prst="rect">
            <a:avLst/>
          </a:prstGeom>
          <a:ln>
            <a:solidFill>
              <a:schemeClr val="bg1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</a:rPr>
              <a:t>يزداد إمتصاص النبات له في التربة الحامضية حيث يزداد ذوبانه وتحتوي جميع النباتات على الفلور ويكون تركيز </a:t>
            </a:r>
            <a:r>
              <a:rPr lang="ar-SA" sz="2000" b="1" dirty="0">
                <a:solidFill>
                  <a:schemeClr val="bg1"/>
                </a:solidFill>
                <a:cs typeface="+mj-cs"/>
              </a:rPr>
              <a:t>(2 – 20 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ppm</a:t>
            </a:r>
            <a:r>
              <a:rPr lang="ar-SA" sz="2000" b="1" dirty="0" smtClean="0">
                <a:solidFill>
                  <a:schemeClr val="bg1"/>
                </a:solidFill>
                <a:cs typeface="+mj-cs"/>
              </a:rPr>
              <a:t>)</a:t>
            </a:r>
            <a:r>
              <a:rPr lang="ar-SA" sz="2000" b="1" dirty="0" smtClean="0">
                <a:solidFill>
                  <a:schemeClr val="bg1"/>
                </a:solidFill>
              </a:rPr>
              <a:t> تركيز مثالي.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2057400"/>
            <a:ext cx="8077200" cy="1015663"/>
          </a:xfrm>
          <a:prstGeom prst="rect">
            <a:avLst/>
          </a:prstGeom>
          <a:solidFill>
            <a:srgbClr val="080B3E"/>
          </a:solidFill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ومصدر الفلور الذي يتراكم في النبات هو الهواء حيث يدخل للأوراق عن طريق الثغور ومنها يصل للمسافات البينية بين الخلايا ومن ثم إما تمتصه الخلايا بشكل مباشر أو يذوب في 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الماء.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3352800"/>
            <a:ext cx="7924800" cy="1477328"/>
          </a:xfrm>
          <a:prstGeom prst="rect">
            <a:avLst/>
          </a:prstGeom>
          <a:ln>
            <a:solidFill>
              <a:schemeClr val="bg1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ويُنقل عن طريق أنسجة النقل إلى أطراف الأوراق وحوافها حيث يتراكم هناك ويصل تركيزه فيها إلى (</a:t>
            </a:r>
            <a:r>
              <a:rPr lang="en-US" sz="2000" b="1" dirty="0" smtClean="0">
                <a:solidFill>
                  <a:schemeClr val="bg1"/>
                </a:solidFill>
                <a:latin typeface="Times New Roman"/>
                <a:ea typeface="Calibri"/>
              </a:rPr>
              <a:t>25</a:t>
            </a:r>
            <a:r>
              <a:rPr lang="ar-SA" sz="2000" b="1" dirty="0" smtClean="0">
                <a:solidFill>
                  <a:schemeClr val="bg1"/>
                </a:solidFill>
                <a:latin typeface="Times New Roman"/>
                <a:ea typeface="Calibri"/>
                <a:cs typeface="+mj-cs"/>
              </a:rPr>
              <a:t>)</a:t>
            </a:r>
            <a:r>
              <a:rPr lang="ar-SA" sz="2000" b="1" dirty="0" smtClean="0">
                <a:solidFill>
                  <a:schemeClr val="bg1"/>
                </a:solidFill>
                <a:latin typeface="Times New Roman"/>
                <a:ea typeface="Calibri"/>
              </a:rPr>
              <a:t> و </a:t>
            </a:r>
            <a:r>
              <a:rPr lang="ar-SA" sz="2000" b="1" dirty="0" smtClean="0">
                <a:solidFill>
                  <a:schemeClr val="bg1"/>
                </a:solidFill>
                <a:latin typeface="Times New Roman"/>
                <a:ea typeface="Calibri"/>
                <a:cs typeface="+mj-cs"/>
              </a:rPr>
              <a:t>(</a:t>
            </a:r>
            <a:r>
              <a:rPr lang="en-US" sz="2000" b="1" dirty="0" smtClean="0">
                <a:solidFill>
                  <a:schemeClr val="bg1"/>
                </a:solidFill>
                <a:latin typeface="Times New Roman"/>
                <a:ea typeface="Calibri"/>
              </a:rPr>
              <a:t>100</a:t>
            </a:r>
            <a:r>
              <a:rPr lang="ar-SA" sz="2000" b="1" dirty="0">
                <a:solidFill>
                  <a:schemeClr val="bg1"/>
                </a:solidFill>
                <a:latin typeface="Times New Roman"/>
                <a:ea typeface="Calibri"/>
                <a:cs typeface="+mj-cs"/>
              </a:rPr>
              <a:t>)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ضعف تركيزه في قاعدة الورقة، ويتوزع على العضيات الخلوية ويبقى جزء في الغشاء البلازمي وما يصل للفجوة العصارية يبقى فيها غير نشيط.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44598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381000"/>
            <a:ext cx="7391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تحتوي الأوراق الكبيرة على نسبة منه أكثر من الأوراق الصغيرة والذي يتراكم في الأوراق لا يُنقَل منها وكذلك فهو لا يصل للجذور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ويكون نقله بشكل رئيسي للأوراق القديمة ولا يُنقَل منه إلا كمية قليلة للأزهار والثمار </a:t>
            </a:r>
            <a:r>
              <a:rPr lang="ar-SA" sz="2000" b="1" dirty="0" smtClean="0">
                <a:solidFill>
                  <a:srgbClr val="FFFF00"/>
                </a:solidFill>
                <a:ea typeface="Calibri"/>
                <a:cs typeface="Times New Roman"/>
              </a:rPr>
              <a:t>لا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يزيد محتواها </a:t>
            </a:r>
            <a:r>
              <a:rPr lang="ar-SA" sz="2000" b="1" dirty="0" smtClean="0">
                <a:solidFill>
                  <a:srgbClr val="FFFF00"/>
                </a:solidFill>
                <a:ea typeface="Calibri"/>
                <a:cs typeface="Times New Roman"/>
              </a:rPr>
              <a:t>على (</a:t>
            </a:r>
            <a:r>
              <a:rPr lang="en-US" sz="2000" b="1" dirty="0" smtClean="0">
                <a:solidFill>
                  <a:srgbClr val="FFFF00"/>
                </a:solidFill>
                <a:latin typeface="Times New Roman"/>
                <a:ea typeface="Calibri"/>
              </a:rPr>
              <a:t>2 </a:t>
            </a:r>
            <a:r>
              <a:rPr lang="en-US" sz="2000" b="1" dirty="0">
                <a:solidFill>
                  <a:srgbClr val="FFFF00"/>
                </a:solidFill>
                <a:latin typeface="Times New Roman"/>
                <a:ea typeface="Calibri"/>
              </a:rPr>
              <a:t>– 5 ppm</a:t>
            </a:r>
            <a:r>
              <a:rPr lang="ar-SA" sz="2000" b="1" dirty="0" err="1">
                <a:solidFill>
                  <a:srgbClr val="FFFF00"/>
                </a:solidFill>
                <a:latin typeface="Times New Roman"/>
                <a:ea typeface="Calibri"/>
                <a:cs typeface="+mj-cs"/>
              </a:rPr>
              <a:t>)</a:t>
            </a:r>
            <a:r>
              <a:rPr lang="ar-SA" sz="2000" b="1" dirty="0" err="1">
                <a:solidFill>
                  <a:srgbClr val="FFFF00"/>
                </a:solidFill>
                <a:ea typeface="Calibri"/>
                <a:cs typeface="Times New Roman"/>
              </a:rPr>
              <a:t> </a:t>
            </a:r>
            <a:r>
              <a:rPr lang="ar-SA" sz="2000" b="1" dirty="0" smtClean="0">
                <a:solidFill>
                  <a:srgbClr val="FFFF00"/>
                </a:solidFill>
                <a:ea typeface="Calibri"/>
                <a:cs typeface="Times New Roman"/>
              </a:rPr>
              <a:t>، ويسبب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النمو السريع إضعاف تركيزه.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514600"/>
            <a:ext cx="3686197" cy="2667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003" y="2533650"/>
            <a:ext cx="3686197" cy="2647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478884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76400" y="1828800"/>
            <a:ext cx="5791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A" sz="3600" b="1" u="sng" dirty="0">
                <a:solidFill>
                  <a:srgbClr val="DDF276"/>
                </a:solidFill>
                <a:uFill>
                  <a:solidFill>
                    <a:srgbClr val="CC0066"/>
                  </a:solidFill>
                </a:uFill>
                <a:cs typeface="+mj-cs"/>
              </a:rPr>
              <a:t>إجهادات أخري</a:t>
            </a:r>
          </a:p>
          <a:p>
            <a:pPr algn="ctr" rtl="1"/>
            <a:r>
              <a:rPr lang="en-US" sz="3600" b="1" u="sng" dirty="0" smtClean="0">
                <a:solidFill>
                  <a:srgbClr val="DDF276"/>
                </a:solidFill>
                <a:uFill>
                  <a:solidFill>
                    <a:srgbClr val="CC0066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Other stresses</a:t>
            </a:r>
            <a:endParaRPr lang="en-US" sz="3600" b="1" u="sng" dirty="0">
              <a:solidFill>
                <a:srgbClr val="DDF276"/>
              </a:solidFill>
              <a:uFill>
                <a:solidFill>
                  <a:srgbClr val="CC0066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1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16989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0"/>
            <a:ext cx="5734132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ar-SA" sz="2800" b="1" u="sng" dirty="0" smtClean="0">
                <a:solidFill>
                  <a:srgbClr val="CCFF99"/>
                </a:solidFill>
                <a:uFill>
                  <a:solidFill>
                    <a:srgbClr val="FF0000"/>
                  </a:solidFill>
                </a:uFill>
                <a:cs typeface="+mj-cs"/>
              </a:rPr>
              <a:t>1-إجهاد </a:t>
            </a:r>
            <a:r>
              <a:rPr lang="ar-SA" sz="2800" b="1" u="sng" dirty="0">
                <a:solidFill>
                  <a:srgbClr val="CCFF99"/>
                </a:solidFill>
                <a:uFill>
                  <a:solidFill>
                    <a:srgbClr val="FF0000"/>
                  </a:solidFill>
                </a:uFill>
                <a:cs typeface="+mj-cs"/>
              </a:rPr>
              <a:t>الأشعة فوق البنفسجية</a:t>
            </a:r>
            <a:endParaRPr lang="en-US" sz="2800" b="1" u="sng" dirty="0">
              <a:solidFill>
                <a:srgbClr val="CCFF99"/>
              </a:solidFill>
              <a:uFill>
                <a:solidFill>
                  <a:srgbClr val="FF0000"/>
                </a:solidFill>
              </a:uFill>
              <a:cs typeface="+mj-cs"/>
            </a:endParaRPr>
          </a:p>
          <a:p>
            <a:pPr algn="ctr">
              <a:lnSpc>
                <a:spcPct val="115000"/>
              </a:lnSpc>
            </a:pPr>
            <a:r>
              <a:rPr lang="en-US" sz="2800" b="1" u="sng" dirty="0">
                <a:solidFill>
                  <a:srgbClr val="CCFF99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Ultra violet ray stress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1524000"/>
            <a:ext cx="8153400" cy="553998"/>
          </a:xfrm>
          <a:prstGeom prst="rect">
            <a:avLst/>
          </a:prstGeom>
          <a:noFill/>
          <a:ln>
            <a:solidFill>
              <a:srgbClr val="99FF66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الأشعة فوق البنفسجية موجودة في الطيف الشمسي، وما يمتصه النبات منها هو الذي يؤثر 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عليه</a:t>
            </a:r>
            <a:r>
              <a:rPr lang="en-US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.</a:t>
            </a:r>
            <a:endParaRPr lang="en-US" sz="2000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5257800"/>
            <a:ext cx="8153400" cy="1015663"/>
          </a:xfrm>
          <a:prstGeom prst="rect">
            <a:avLst/>
          </a:prstGeom>
          <a:noFill/>
          <a:ln>
            <a:solidFill>
              <a:srgbClr val="99FF66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تمتص الطحالب (</a:t>
            </a:r>
            <a:r>
              <a:rPr lang="ar-SA" sz="2000" b="1" dirty="0">
                <a:solidFill>
                  <a:srgbClr val="FFFF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80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ar-SA" sz="2000" b="1" dirty="0">
                <a:solidFill>
                  <a:srgbClr val="FFFF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90%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منها وكذلك تمتص أنسجة النباتات الراقية كمية كبيرة منها ويوجد الكثير من المواد في النبات تمتص هذه الأشعة 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(</a:t>
            </a:r>
            <a:r>
              <a:rPr lang="ar-SA" sz="2000" b="1" dirty="0" smtClean="0">
                <a:solidFill>
                  <a:srgbClr val="FF6699"/>
                </a:solidFill>
                <a:ea typeface="Calibri"/>
                <a:cs typeface="+mj-cs"/>
              </a:rPr>
              <a:t>أكثر 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من إمتصاصها للأشعة المرئية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)</a:t>
            </a:r>
            <a:r>
              <a:rPr lang="en-US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.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endParaRPr lang="en-US" sz="2000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7807"/>
          <a:stretch/>
        </p:blipFill>
        <p:spPr>
          <a:xfrm>
            <a:off x="2057400" y="2362200"/>
            <a:ext cx="2705100" cy="25814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2193"/>
          <a:stretch/>
        </p:blipFill>
        <p:spPr>
          <a:xfrm>
            <a:off x="4762500" y="2362200"/>
            <a:ext cx="2477784" cy="25814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9734487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343400" y="781407"/>
            <a:ext cx="4171950" cy="2400657"/>
          </a:xfrm>
          <a:prstGeom prst="rect">
            <a:avLst/>
          </a:prstGeom>
          <a:noFill/>
          <a:ln>
            <a:solidFill>
              <a:srgbClr val="99FF66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مثل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صبغة الأنثوسيانين وهو موجودة بشكل كبير في خلايا البشرة وفي الخلايا تحت البشرة وبالتالي يُعتَقَد أنها تحمي خلايا النسيج الوسطي بحيث تنقي الأشعة التي تصل إليها من الأشعة فوق البنفسجية. </a:t>
            </a:r>
            <a:endParaRPr lang="en-US" sz="2000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" y="781407"/>
            <a:ext cx="3800475" cy="24951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429000"/>
            <a:ext cx="2700338" cy="31413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462889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762000"/>
            <a:ext cx="8229600" cy="1477328"/>
          </a:xfrm>
          <a:prstGeom prst="rect">
            <a:avLst/>
          </a:prstGeom>
          <a:solidFill>
            <a:srgbClr val="6B1B23"/>
          </a:solidFill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+mj-cs"/>
              </a:rPr>
              <a:t>من الممكن أن تنشأ الأضرار من الأشعة فوق البنفسجية ذات الشدَّة المرتفعة وموجتها أطول من (</a:t>
            </a:r>
            <a:r>
              <a:rPr lang="en-US" sz="2000" b="1" dirty="0">
                <a:solidFill>
                  <a:srgbClr val="FFFF99"/>
                </a:solidFill>
                <a:latin typeface="Times New Roman"/>
                <a:ea typeface="Calibri"/>
                <a:cs typeface="+mj-cs"/>
              </a:rPr>
              <a:t>300 nm</a:t>
            </a:r>
            <a:r>
              <a:rPr lang="ar-SA" sz="2000" b="1" dirty="0">
                <a:solidFill>
                  <a:schemeClr val="bg1"/>
                </a:solidFill>
                <a:latin typeface="Times New Roman"/>
                <a:ea typeface="Calibri"/>
                <a:cs typeface="+mj-cs"/>
              </a:rPr>
              <a:t>)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+mj-cs"/>
              </a:rPr>
              <a:t>، فهي من الممكن أن تسبب تحطُّم الكلوروفيل وهذا قد يكون أن نباتات الشمس أقل إخضراراً من نباتات الظل. </a:t>
            </a:r>
            <a:endParaRPr lang="en-US" sz="2000" b="1" dirty="0">
              <a:solidFill>
                <a:schemeClr val="bg1"/>
              </a:solidFill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819400"/>
            <a:ext cx="3450860" cy="24006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819400"/>
            <a:ext cx="3450861" cy="240065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114800" y="2362200"/>
            <a:ext cx="0" cy="2400657"/>
          </a:xfrm>
          <a:prstGeom prst="line">
            <a:avLst/>
          </a:prstGeom>
          <a:ln>
            <a:solidFill>
              <a:srgbClr val="FFFF99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636263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77" y="2057400"/>
            <a:ext cx="3855453" cy="27432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H="1">
            <a:off x="1066800" y="6629400"/>
            <a:ext cx="7990922" cy="0"/>
          </a:xfrm>
          <a:prstGeom prst="line">
            <a:avLst/>
          </a:prstGeom>
          <a:ln>
            <a:solidFill>
              <a:srgbClr val="92D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347" y="2046129"/>
            <a:ext cx="3855453" cy="27657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40404"/>
              </a:clrFrom>
              <a:clrTo>
                <a:srgbClr val="040404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77704"/>
            <a:ext cx="4724399" cy="6112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48593"/>
            <a:ext cx="7924800" cy="10410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1865699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22" y="2771774"/>
            <a:ext cx="3322677" cy="33226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771773"/>
            <a:ext cx="2837152" cy="3322677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648200" y="2724149"/>
            <a:ext cx="0" cy="3370302"/>
          </a:xfrm>
          <a:prstGeom prst="line">
            <a:avLst/>
          </a:prstGeom>
          <a:ln>
            <a:solidFill>
              <a:srgbClr val="FFFF99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1295400"/>
            <a:ext cx="7934325" cy="6066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533400"/>
            <a:ext cx="7934325" cy="5928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7521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905000"/>
            <a:ext cx="3048000" cy="24802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05000"/>
            <a:ext cx="3429000" cy="2514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8600"/>
            <a:ext cx="8077200" cy="6660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066800"/>
            <a:ext cx="8077200" cy="6660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187383"/>
            <a:ext cx="8077199" cy="6534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668144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3400"/>
            <a:ext cx="8077200" cy="6660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8077200" cy="6660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362200"/>
            <a:ext cx="8077200" cy="6660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591" y="3429000"/>
            <a:ext cx="3814409" cy="30079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361511"/>
            <a:ext cx="3962400" cy="29250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370050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16388</TotalTime>
  <Words>438</Words>
  <Application>Microsoft Office PowerPoint</Application>
  <PresentationFormat>عرض على الشاشة (3:4)‏</PresentationFormat>
  <Paragraphs>20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Office Theme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Mahera Shinwari</dc:creator>
  <cp:lastModifiedBy>a</cp:lastModifiedBy>
  <cp:revision>1068</cp:revision>
  <dcterms:created xsi:type="dcterms:W3CDTF">2015-08-19T11:12:23Z</dcterms:created>
  <dcterms:modified xsi:type="dcterms:W3CDTF">2017-04-23T18:52:41Z</dcterms:modified>
</cp:coreProperties>
</file>