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activeX/activeX1.xml" ContentType="application/vnd.ms-office.activeX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6" r:id="rId2"/>
    <p:sldId id="257" r:id="rId3"/>
    <p:sldId id="267" r:id="rId4"/>
    <p:sldId id="258" r:id="rId5"/>
    <p:sldId id="268" r:id="rId6"/>
    <p:sldId id="269" r:id="rId7"/>
    <p:sldId id="270" r:id="rId8"/>
    <p:sldId id="272" r:id="rId9"/>
    <p:sldId id="260" r:id="rId10"/>
    <p:sldId id="261" r:id="rId11"/>
    <p:sldId id="273" r:id="rId12"/>
    <p:sldId id="276" r:id="rId13"/>
    <p:sldId id="278" r:id="rId14"/>
    <p:sldId id="280" r:id="rId15"/>
    <p:sldId id="263" r:id="rId16"/>
    <p:sldId id="282" r:id="rId17"/>
    <p:sldId id="281" r:id="rId18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  <a:srgbClr val="99CCFF"/>
    <a:srgbClr val="FF00FF"/>
    <a:srgbClr val="00FF00"/>
    <a:srgbClr val="FFFF00"/>
    <a:srgbClr val="FF00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99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3F581F2-5E58-474B-B3EE-0B1FBD6EAE5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0563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581F2-5E58-474B-B3EE-0B1FBD6EAE53}" type="slidenum">
              <a:rPr lang="ar-SA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012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17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14F02-20AB-4DAB-A4D3-5E8B0E4D8E45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512432"/>
      </p:ext>
    </p:extLst>
  </p:cSld>
  <p:clrMapOvr>
    <a:masterClrMapping/>
  </p:clrMapOvr>
  <p:transition spd="med"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61B93-12AF-4F22-AC5B-8AFF5CCA4FA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755495"/>
      </p:ext>
    </p:extLst>
  </p:cSld>
  <p:clrMapOvr>
    <a:masterClrMapping/>
  </p:clrMapOvr>
  <p:transition spd="med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B3186-DC47-40A1-8117-45AAF0E7B7D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533803"/>
      </p:ext>
    </p:extLst>
  </p:cSld>
  <p:clrMapOvr>
    <a:masterClrMapping/>
  </p:clrMapOvr>
  <p:transition spd="med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88877-960A-48F3-955F-EE51C389FED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705593"/>
      </p:ext>
    </p:extLst>
  </p:cSld>
  <p:clrMapOvr>
    <a:masterClrMapping/>
  </p:clrMapOvr>
  <p:transition spd="med"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F63D4-C951-4249-BB79-709A91EAED1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057635"/>
      </p:ext>
    </p:extLst>
  </p:cSld>
  <p:clrMapOvr>
    <a:masterClrMapping/>
  </p:clrMapOvr>
  <p:transition spd="med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E3582-BC59-4D71-AB85-9D4B9A87983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238211"/>
      </p:ext>
    </p:extLst>
  </p:cSld>
  <p:clrMapOvr>
    <a:masterClrMapping/>
  </p:clrMapOvr>
  <p:transition spd="med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F183D-40E9-4EAB-B02A-38CB5E77195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239994"/>
      </p:ext>
    </p:extLst>
  </p:cSld>
  <p:clrMapOvr>
    <a:masterClrMapping/>
  </p:clrMapOvr>
  <p:transition spd="med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45481-D997-4898-8E87-DF5E4901104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776489"/>
      </p:ext>
    </p:extLst>
  </p:cSld>
  <p:clrMapOvr>
    <a:masterClrMapping/>
  </p:clrMapOvr>
  <p:transition spd="med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0EB8F-91A1-4E9B-9068-13C3DE9B7E1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277104"/>
      </p:ext>
    </p:extLst>
  </p:cSld>
  <p:clrMapOvr>
    <a:masterClrMapping/>
  </p:clrMapOvr>
  <p:transition spd="med"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B6C8D-E2A3-4A92-ADF5-133335B2CCD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514721"/>
      </p:ext>
    </p:extLst>
  </p:cSld>
  <p:clrMapOvr>
    <a:masterClrMapping/>
  </p:clrMapOvr>
  <p:transition spd="med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FE28E-2DD2-4045-B1BF-6FB5F126412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390090"/>
      </p:ext>
    </p:extLst>
  </p:cSld>
  <p:clrMapOvr>
    <a:masterClrMapping/>
  </p:clrMapOvr>
  <p:transition spd="med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A5BB5DD-2123-4C5B-B87E-3BAF74FBE465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hecker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21.xml"/><Relationship Id="rId7" Type="http://schemas.openxmlformats.org/officeDocument/2006/relationships/image" Target="../media/image18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1.png"/><Relationship Id="rId4" Type="http://schemas.openxmlformats.org/officeDocument/2006/relationships/tags" Target="../tags/tag22.xml"/><Relationship Id="rId9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tags" Target="../tags/tag25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5.png"/><Relationship Id="rId5" Type="http://schemas.openxmlformats.org/officeDocument/2006/relationships/tags" Target="../tags/tag27.xml"/><Relationship Id="rId10" Type="http://schemas.openxmlformats.org/officeDocument/2006/relationships/image" Target="../media/image24.png"/><Relationship Id="rId4" Type="http://schemas.openxmlformats.org/officeDocument/2006/relationships/tags" Target="../tags/tag26.xml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9.pn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control" Target="../activeX/activeX1.xml"/><Relationship Id="rId7" Type="http://schemas.openxmlformats.org/officeDocument/2006/relationships/image" Target="../media/image6.jpeg"/><Relationship Id="rId2" Type="http://schemas.openxmlformats.org/officeDocument/2006/relationships/tags" Target="../tags/tag1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B3C81CC-271E-48A7-A72A-5306A57EFA71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400" smtClean="0"/>
          </a:p>
        </p:txBody>
      </p:sp>
      <p:sp>
        <p:nvSpPr>
          <p:cNvPr id="2051" name="Text Box 11"/>
          <p:cNvSpPr txBox="1">
            <a:spLocks noChangeArrowheads="1"/>
          </p:cNvSpPr>
          <p:nvPr/>
        </p:nvSpPr>
        <p:spPr bwMode="auto">
          <a:xfrm>
            <a:off x="0" y="6477000"/>
            <a:ext cx="1371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/>
              <a:t>Pages 96 - 103</a:t>
            </a:r>
            <a:endParaRPr lang="en-GB" altLang="en-US" sz="1200" b="1"/>
          </a:p>
        </p:txBody>
      </p:sp>
      <p:pic>
        <p:nvPicPr>
          <p:cNvPr id="2054" name="Picture 12"/>
          <p:cNvPicPr>
            <a:picLocks noChangeAspect="1" noChangeArrowheads="1"/>
          </p:cNvPicPr>
          <p:nvPr/>
        </p:nvPicPr>
        <p:blipFill>
          <a:blip r:embed="rId4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" t="21666" r="9998" b="21667"/>
          <a:stretch>
            <a:fillRect/>
          </a:stretch>
        </p:blipFill>
        <p:spPr bwMode="auto">
          <a:xfrm>
            <a:off x="76200" y="4038600"/>
            <a:ext cx="8991600" cy="27495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1371600" y="1219200"/>
            <a:ext cx="6324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 INTRODUCTION  TO METABOLISM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2514600" y="1944687"/>
            <a:ext cx="3124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Enzymes</a:t>
            </a:r>
            <a:endParaRPr lang="en-US" alt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228600" y="2568575"/>
            <a:ext cx="8763000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marL="342900" indent="-342900" eaLnBrk="0" hangingPunct="0"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25000"/>
              </a:lnSpc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	Enzymes speed up metabolic reactions by lowering energy barriers.</a:t>
            </a:r>
          </a:p>
          <a:p>
            <a:pPr>
              <a:lnSpc>
                <a:spcPct val="125000"/>
              </a:lnSpc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2.	Enzymes are substrate specific.</a:t>
            </a:r>
          </a:p>
          <a:p>
            <a:pPr>
              <a:lnSpc>
                <a:spcPct val="125000"/>
              </a:lnSpc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3.  The active site is an enzyme’s catalytic center.</a:t>
            </a:r>
          </a:p>
          <a:p>
            <a:pPr>
              <a:lnSpc>
                <a:spcPct val="125000"/>
              </a:lnSpc>
              <a:defRPr/>
            </a:pP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4.  A cell’s physical and chemical environment affects enzyme activity.</a:t>
            </a:r>
          </a:p>
        </p:txBody>
      </p:sp>
      <p:sp>
        <p:nvSpPr>
          <p:cNvPr id="2058" name="Rectangle 17"/>
          <p:cNvSpPr>
            <a:spLocks noChangeArrowheads="1"/>
          </p:cNvSpPr>
          <p:nvPr/>
        </p:nvSpPr>
        <p:spPr bwMode="auto">
          <a:xfrm>
            <a:off x="76200" y="1981200"/>
            <a:ext cx="8991600" cy="19812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59" name="Rectangle 17"/>
          <p:cNvSpPr>
            <a:spLocks noChangeArrowheads="1"/>
          </p:cNvSpPr>
          <p:nvPr/>
        </p:nvSpPr>
        <p:spPr bwMode="auto">
          <a:xfrm>
            <a:off x="3810000" y="4114800"/>
            <a:ext cx="2590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ENZYME: </a:t>
            </a:r>
            <a:r>
              <a:rPr lang="en-GB" sz="1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1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1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protein with catalytic properties due to its power of specific activation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3" name="Group 12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4" name="Rounded Rectangle 13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5" name="Picture 12" descr="Picture1.bmp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 descr="C:\Users\mmoustafa\Desktop\amada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381000" y="1371600"/>
            <a:ext cx="822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The substrate binds to the active site of enzyme.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381000" y="1997075"/>
            <a:ext cx="861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This forms an </a:t>
            </a:r>
            <a:r>
              <a:rPr lang="en-GB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Enzyme-</a:t>
            </a:r>
            <a:r>
              <a:rPr lang="en-GB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Substrate</a:t>
            </a:r>
            <a:r>
              <a:rPr lang="en-GB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complex (</a:t>
            </a:r>
            <a:r>
              <a:rPr lang="en-GB" alt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via </a:t>
            </a:r>
            <a:r>
              <a:rPr lang="en-GB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weak</a:t>
            </a:r>
            <a:br>
              <a:rPr lang="en-GB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hydrogen bonds</a:t>
            </a:r>
            <a:r>
              <a:rPr lang="en-GB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381000" y="2955925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The active site catalyses the conversion of the </a:t>
            </a:r>
            <a:b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substrate to final products (</a:t>
            </a:r>
            <a:r>
              <a:rPr lang="en-GB" alt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original components</a:t>
            </a:r>
            <a: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by</a:t>
            </a:r>
            <a:b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breaking bonds. </a:t>
            </a:r>
          </a:p>
        </p:txBody>
      </p:sp>
      <p:sp>
        <p:nvSpPr>
          <p:cNvPr id="11269" name="Text Box 7"/>
          <p:cNvSpPr txBox="1">
            <a:spLocks noChangeArrowheads="1"/>
          </p:cNvSpPr>
          <p:nvPr/>
        </p:nvSpPr>
        <p:spPr bwMode="auto">
          <a:xfrm>
            <a:off x="381000" y="4267200"/>
            <a:ext cx="807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 The resulting products release from the enzyme.</a:t>
            </a:r>
          </a:p>
        </p:txBody>
      </p:sp>
      <p:sp>
        <p:nvSpPr>
          <p:cNvPr id="11270" name="Text Box 8"/>
          <p:cNvSpPr txBox="1">
            <a:spLocks noChangeArrowheads="1"/>
          </p:cNvSpPr>
          <p:nvPr/>
        </p:nvSpPr>
        <p:spPr bwMode="auto">
          <a:xfrm>
            <a:off x="381000" y="4876800"/>
            <a:ext cx="876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 The enzyme starts another reaction over and over again.</a:t>
            </a:r>
          </a:p>
        </p:txBody>
      </p:sp>
      <p:sp>
        <p:nvSpPr>
          <p:cNvPr id="11271" name="Text Box 9"/>
          <p:cNvSpPr txBox="1">
            <a:spLocks noChangeArrowheads="1"/>
          </p:cNvSpPr>
          <p:nvPr/>
        </p:nvSpPr>
        <p:spPr bwMode="auto">
          <a:xfrm>
            <a:off x="381000" y="5486400"/>
            <a:ext cx="8686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6- Thus, the enzyme can have a huge metabolic effect in</a:t>
            </a:r>
            <a:b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the catalytic cycle.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752600" y="182562"/>
            <a:ext cx="533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Catalytic Cycle of Enzyme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991600" cy="5564600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buFontTx/>
              <a:buBlip>
                <a:blip r:embed="rId3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single enzyme molecule can catalyze thousands or more reactions a second.</a:t>
            </a:r>
          </a:p>
          <a:p>
            <a:pPr marL="0" indent="0" eaLnBrk="1" hangingPunct="1"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105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Blip>
                <a:blip r:embed="rId3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Enzymes are unaffected by the reaction and are reusable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يـُعاد استخدامها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0" indent="0" eaLnBrk="1" hangingPunct="1"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1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Blip>
                <a:blip r:embed="rId3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Most metabolic enzymes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الإنزيمات الأيضية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can catalyze a reaction in both the </a:t>
            </a:r>
            <a:r>
              <a:rPr lang="en-US" alt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forward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reverse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direction.</a:t>
            </a:r>
          </a:p>
          <a:p>
            <a:pPr lvl="1" eaLnBrk="1" hangingPunct="1">
              <a:buClr>
                <a:srgbClr val="339933"/>
              </a:buClr>
              <a:buFontTx/>
              <a:buBlip>
                <a:blip r:embed="rId3"/>
              </a:buBlip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actual direction depends on the relative concentrations of products and reactants.</a:t>
            </a:r>
          </a:p>
          <a:p>
            <a:pPr lvl="1" eaLnBrk="1" hangingPunct="1">
              <a:buClr>
                <a:srgbClr val="339933"/>
              </a:buClr>
              <a:buFontTx/>
              <a:buBlip>
                <a:blip r:embed="rId3"/>
              </a:buBlip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Enzymes catalyze reactions in the direction of equilibrium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التعادل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457200" lvl="1" indent="0" eaLnBrk="1" hangingPunct="1"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105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Blip>
                <a:blip r:embed="rId3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Enzymes lower activation energy and speed a reaction.</a:t>
            </a:r>
          </a:p>
          <a:p>
            <a:pPr marL="0" indent="0" eaLnBrk="1" hangingPunct="1"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Blip>
                <a:blip r:embed="rId3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rate that a specific number of enzymes converts substrates to products depends in part on substrate concentrations.</a:t>
            </a:r>
          </a:p>
          <a:p>
            <a:pPr marL="0" indent="0" eaLnBrk="1" hangingPunct="1"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8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Blip>
                <a:blip r:embed="rId3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some substrate concentrations, the active sites on all enzymes are engaged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مشغولة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called enzyme saturation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 </a:t>
            </a:r>
            <a:r>
              <a:rPr lang="ar-EG" altLang="en-US" sz="1800" dirty="0" smtClean="0">
                <a:solidFill>
                  <a:srgbClr val="000000"/>
                </a:solidFill>
              </a:rPr>
              <a:t>التشبع الإنزيم</a:t>
            </a:r>
            <a:r>
              <a:rPr lang="ar-SA" altLang="en-US" sz="1800" dirty="0" smtClean="0">
                <a:solidFill>
                  <a:srgbClr val="000000"/>
                </a:solidFill>
              </a:rPr>
              <a:t>ي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253425"/>
            <a:ext cx="6019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 characters of enzyme</a:t>
            </a:r>
            <a:endParaRPr lang="en-GB" sz="32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5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35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5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C0FB63B-E331-4195-BC7C-B408DB303DE0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GB" altLang="en-US" sz="1400" smtClean="0"/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3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23"/>
          <a:stretch>
            <a:fillRect/>
          </a:stretch>
        </p:blipFill>
        <p:spPr bwMode="auto">
          <a:xfrm>
            <a:off x="4724400" y="3352800"/>
            <a:ext cx="44196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1828193"/>
          </a:xfrm>
        </p:spPr>
        <p:txBody>
          <a:bodyPr>
            <a:spAutoFit/>
          </a:bodyPr>
          <a:lstStyle/>
          <a:p>
            <a:pPr marL="231775" indent="-223838" eaLnBrk="1" hangingPunct="1">
              <a:buClr>
                <a:srgbClr val="0000FF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Changes in shape of the enzyme molecule  influence the reaction rate.</a:t>
            </a:r>
          </a:p>
          <a:p>
            <a:pPr marL="231775" indent="-223838" eaLnBrk="1" hangingPunct="1">
              <a:buClr>
                <a:srgbClr val="0000FF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31775" indent="-223838" eaLnBrk="1" hangingPunct="1">
              <a:buClr>
                <a:srgbClr val="0000FF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 conditions lead to the most active conformation and lead to optimal rate of reaction. These factors are: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6629400" cy="609600"/>
          </a:xfrm>
        </p:spPr>
        <p:txBody>
          <a:bodyPr/>
          <a:lstStyle/>
          <a:p>
            <a:pPr algn="l" eaLnBrk="1" hangingPunct="1">
              <a:defRPr/>
            </a:pPr>
            <a:r>
              <a:rPr lang="en-GB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A)-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Cellular factors affecting enzyme activity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76200" y="3335337"/>
            <a:ext cx="4876800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Tx/>
              <a:buAutoNum type="arabicPeriod"/>
              <a:tabLst>
                <a:tab pos="2743200" algn="l"/>
              </a:tabLst>
              <a:defRPr/>
            </a:pP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Temperature: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has a major impact on reaction rate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tabLst>
                <a:tab pos="2743200" algn="l"/>
              </a:tabLst>
              <a:defRPr/>
            </a:pPr>
            <a:endParaRPr lang="en-US" altLang="en-US" sz="9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55663" lvl="1" indent="-304800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 temperature increases, reaction between substrate and active sites occur faster.</a:t>
            </a:r>
          </a:p>
          <a:p>
            <a:pPr marL="855663" lvl="1" indent="-304800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altLang="en-US" sz="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55663" lvl="1" indent="-304800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However, at some point thermal increase begins to denature the enzyme.</a:t>
            </a:r>
          </a:p>
          <a:p>
            <a:pPr marL="855663" lvl="1" indent="-304800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altLang="en-US" sz="9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55663" lvl="1" indent="-304800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enzyme has an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optimal temperature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درجة حرارة مُثلى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uiExpand="1" build="p"/>
      <p:bldP spid="266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304800" y="4370387"/>
            <a:ext cx="8610600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Cofactors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: </a:t>
            </a:r>
            <a:r>
              <a:rPr lang="ar-EG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العوامل المساعدة</a:t>
            </a:r>
            <a:endParaRPr lang="en-US" altLang="en-US" sz="20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non-protein helpers for catalytic activity of enzymes. They bind permanently </a:t>
            </a:r>
            <a:r>
              <a:rPr lang="ar-EG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دائما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the enzyme and include two types:-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a)- Inorganic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cofactors,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include </a:t>
            </a:r>
            <a:r>
              <a:rPr lang="en-US" alt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zinc, iron, and copper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b)- Organic cofactors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include </a:t>
            </a:r>
            <a:r>
              <a:rPr lang="en-US" alt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vitamins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or molecules derived</a:t>
            </a:r>
            <a: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from vitamins.(</a:t>
            </a:r>
            <a:r>
              <a:rPr lang="en-US" altLang="en-US" sz="2000" dirty="0">
                <a:solidFill>
                  <a:srgbClr val="FF0000"/>
                </a:solidFill>
              </a:rPr>
              <a:t>coenzymes)</a:t>
            </a:r>
            <a:endParaRPr lang="en-US" alt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382000" cy="2616200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pH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also influences the reaction rate, each enzyme has an </a:t>
            </a:r>
            <a:r>
              <a:rPr lang="en-US" altLang="en-US" sz="24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optimal pH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falls between pH 6 - 8 for most enzymes.</a:t>
            </a:r>
          </a:p>
          <a:p>
            <a:pPr indent="-223838" eaLnBrk="1" hangingPunct="1">
              <a:buClr>
                <a:srgbClr val="0000FF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However, digestive enzymes in the                                                         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stomach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designed to work best                                                              at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 2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while those in the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intestine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are optimal at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 8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both matching                                                                    their working environments.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 rotWithShape="1"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" t="50127" r="6961" b="8217"/>
          <a:stretch/>
        </p:blipFill>
        <p:spPr bwMode="auto">
          <a:xfrm>
            <a:off x="4656667" y="2209800"/>
            <a:ext cx="4411133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0" y="228600"/>
            <a:ext cx="6248400" cy="609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Cellular factors affecting enzyme activity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  <p:bldP spid="2867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EF5A7B3-35C9-4C90-9A53-D21B135149C7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en-GB" altLang="en-US" sz="1400" smtClean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2330450"/>
            <a:ext cx="8534400" cy="641350"/>
          </a:xfrm>
        </p:spPr>
        <p:txBody>
          <a:bodyPr>
            <a:spAutoFit/>
          </a:bodyPr>
          <a:lstStyle/>
          <a:p>
            <a:pPr indent="-223838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Competitive inhibition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تثبيط تنافس</a:t>
            </a:r>
            <a:r>
              <a:rPr lang="ar-SA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: the inhibitor binds to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same site as the substrate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thus prevent the enzymatic reactions.</a:t>
            </a: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248"/>
          <a:stretch>
            <a:fillRect/>
          </a:stretch>
        </p:blipFill>
        <p:spPr bwMode="auto">
          <a:xfrm>
            <a:off x="152400" y="3048000"/>
            <a:ext cx="44196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50" r="11111" b="37463"/>
          <a:stretch/>
        </p:blipFill>
        <p:spPr bwMode="auto">
          <a:xfrm>
            <a:off x="4953001" y="3032125"/>
            <a:ext cx="39624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1828800" y="304800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339933"/>
              </a:buClr>
              <a:defRPr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B)- Enzyme inhibitors: </a:t>
            </a:r>
            <a:r>
              <a:rPr lang="ar-EG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مُـثـبِّطات الإنزيمات</a:t>
            </a:r>
            <a:endParaRPr lang="en-GB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072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88" b="3119"/>
          <a:stretch>
            <a:fillRect/>
          </a:stretch>
        </p:blipFill>
        <p:spPr bwMode="auto">
          <a:xfrm>
            <a:off x="4953000" y="4910138"/>
            <a:ext cx="4038600" cy="194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228600" y="5165725"/>
            <a:ext cx="472440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31775" indent="-223838" eaLnBrk="1" hangingPunct="1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Non</a:t>
            </a:r>
            <a:r>
              <a:rPr lang="ar-EG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competitive inhibition</a:t>
            </a: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ar-EG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تثبيط لا تنافس</a:t>
            </a:r>
            <a:r>
              <a:rPr lang="ar-SA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dirty="0" smtClean="0"/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inhibitor binds somewhere other than the active site,</a:t>
            </a:r>
            <a:r>
              <a:rPr lang="en-GB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resulting in changing enzyme shape. Finally, deactivate </a:t>
            </a:r>
            <a:r>
              <a:rPr lang="ar-E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يـُخمد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the active site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GB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9" name="Rectangle 12"/>
          <p:cNvSpPr>
            <a:spLocks noChangeArrowheads="1"/>
          </p:cNvSpPr>
          <p:nvPr/>
        </p:nvSpPr>
        <p:spPr bwMode="auto">
          <a:xfrm>
            <a:off x="152400" y="1295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31775" indent="-223838">
              <a:lnSpc>
                <a:spcPct val="80000"/>
              </a:lnSpc>
              <a:spcBef>
                <a:spcPct val="10000"/>
              </a:spcBef>
            </a:pPr>
            <a:r>
              <a:rPr lang="en-GB" altLang="en-US" sz="1800" b="1" dirty="0"/>
              <a:t>Inhibitors are chemicals that reduce the rate of </a:t>
            </a:r>
            <a:r>
              <a:rPr lang="en-GB" altLang="en-US" sz="1800" b="1" dirty="0" smtClean="0"/>
              <a:t>enzymatic </a:t>
            </a:r>
            <a:r>
              <a:rPr lang="en-GB" altLang="en-US" sz="1800" b="1" dirty="0"/>
              <a:t>reactions. </a:t>
            </a:r>
          </a:p>
          <a:p>
            <a:pPr marL="231775" indent="-223838">
              <a:lnSpc>
                <a:spcPct val="80000"/>
              </a:lnSpc>
              <a:spcBef>
                <a:spcPct val="10000"/>
              </a:spcBef>
            </a:pPr>
            <a:r>
              <a:rPr lang="en-GB" altLang="en-US" sz="1800" b="1" dirty="0"/>
              <a:t>The are usually specific and they work at low concentrations.</a:t>
            </a:r>
          </a:p>
          <a:p>
            <a:pPr marL="231775" indent="-223838">
              <a:lnSpc>
                <a:spcPct val="80000"/>
              </a:lnSpc>
              <a:spcBef>
                <a:spcPct val="10000"/>
              </a:spcBef>
            </a:pPr>
            <a:r>
              <a:rPr lang="en-GB" altLang="en-US" sz="1800" b="1" dirty="0"/>
              <a:t>They block the enzyme but they do not usually destroy it. </a:t>
            </a:r>
          </a:p>
          <a:p>
            <a:pPr marL="231775" indent="-223838">
              <a:lnSpc>
                <a:spcPct val="80000"/>
              </a:lnSpc>
              <a:spcBef>
                <a:spcPct val="10000"/>
              </a:spcBef>
            </a:pPr>
            <a:r>
              <a:rPr lang="en-GB" altLang="en-US" sz="1800" b="1" dirty="0"/>
              <a:t>Many drugs and poisons are inhibitors of enzymes in the nervous system.</a:t>
            </a:r>
            <a:r>
              <a:rPr lang="fr-FR" altLang="en-US" sz="1800" b="1" dirty="0"/>
              <a:t> 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/>
      <p:bldP spid="307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04800" y="1674812"/>
            <a:ext cx="8534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insecticide </a:t>
            </a:r>
            <a:r>
              <a:rPr lang="en-GB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DDT</a:t>
            </a:r>
            <a:r>
              <a:rPr lang="en-GB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is inhibitor for key enzymes of nervous system in insects results in death.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04800" y="2817812"/>
            <a:ext cx="8534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Many antibiotics (e.g. </a:t>
            </a:r>
            <a:r>
              <a:rPr lang="en-GB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Penicillin</a:t>
            </a:r>
            <a:r>
              <a:rPr lang="en-GB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 inhibits enzymes that help bacteria to make their cell walls.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143000" y="5410200"/>
            <a:ext cx="662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Activation and inhibition of enzymes are essential for metabolic control 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1524000" y="304800"/>
            <a:ext cx="640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339933"/>
              </a:buClr>
              <a:defRPr/>
            </a:pPr>
            <a:r>
              <a:rPr lang="en-US" altLang="en-US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 benefits of enzyme inhibitors</a:t>
            </a:r>
            <a:endParaRPr lang="en-GB" sz="24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90" name="Text Box 14"/>
          <p:cNvSpPr txBox="1">
            <a:spLocks noChangeArrowheads="1"/>
          </p:cNvSpPr>
          <p:nvPr/>
        </p:nvSpPr>
        <p:spPr bwMode="auto">
          <a:xfrm>
            <a:off x="304801" y="4724400"/>
            <a:ext cx="82670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next lecture we will </a:t>
            </a:r>
            <a:r>
              <a:rPr lang="en-GB" alt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explain </a:t>
            </a:r>
            <a:r>
              <a:rPr lang="en-GB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that: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145481-D997-4898-8E87-DF5E49011042}" type="slidenum">
              <a:rPr lang="ar-SA" smtClean="0"/>
              <a:pPr>
                <a:defRPr/>
              </a:pPr>
              <a:t>16</a:t>
            </a:fld>
            <a:endParaRPr lang="en-GB"/>
          </a:p>
        </p:txBody>
      </p:sp>
      <p:pic>
        <p:nvPicPr>
          <p:cNvPr id="30" name="Picture 2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2" name="Picture 31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64306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3348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274638"/>
            <a:ext cx="6553200" cy="487362"/>
          </a:xfrm>
        </p:spPr>
        <p:txBody>
          <a:bodyPr/>
          <a:lstStyle/>
          <a:p>
            <a:pPr algn="l" eaLnBrk="1" hangingPunct="1">
              <a:defRPr/>
            </a:pPr>
            <a:r>
              <a:rPr lang="en-GB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Hydrolysis of sucrose (</a:t>
            </a:r>
            <a:r>
              <a:rPr lang="en-GB" sz="2400" smtClean="0">
                <a:solidFill>
                  <a:schemeClr val="tx1"/>
                </a:solidFill>
              </a:rPr>
              <a:t>table sugar</a:t>
            </a:r>
            <a:r>
              <a:rPr lang="en-GB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90600" y="1477963"/>
            <a:ext cx="2667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Glucose + Fructose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3810000" y="1235075"/>
            <a:ext cx="4267200" cy="665163"/>
            <a:chOff x="2400" y="1008"/>
            <a:chExt cx="2688" cy="419"/>
          </a:xfrm>
        </p:grpSpPr>
        <p:sp>
          <p:nvSpPr>
            <p:cNvPr id="3079" name="Text Box 7"/>
            <p:cNvSpPr txBox="1">
              <a:spLocks noChangeArrowheads="1"/>
            </p:cNvSpPr>
            <p:nvPr/>
          </p:nvSpPr>
          <p:spPr bwMode="auto">
            <a:xfrm>
              <a:off x="4224" y="1177"/>
              <a:ext cx="86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Sucrose</a:t>
              </a:r>
            </a:p>
          </p:txBody>
        </p:sp>
        <p:grpSp>
          <p:nvGrpSpPr>
            <p:cNvPr id="3091" name="Group 19"/>
            <p:cNvGrpSpPr>
              <a:grpSpLocks/>
            </p:cNvGrpSpPr>
            <p:nvPr/>
          </p:nvGrpSpPr>
          <p:grpSpPr bwMode="auto">
            <a:xfrm>
              <a:off x="2400" y="1008"/>
              <a:ext cx="1728" cy="393"/>
              <a:chOff x="2400" y="1008"/>
              <a:chExt cx="1728" cy="393"/>
            </a:xfrm>
          </p:grpSpPr>
          <p:sp>
            <p:nvSpPr>
              <p:cNvPr id="3092" name="AutoShape 6"/>
              <p:cNvSpPr>
                <a:spLocks noChangeArrowheads="1"/>
              </p:cNvSpPr>
              <p:nvPr/>
            </p:nvSpPr>
            <p:spPr bwMode="auto">
              <a:xfrm>
                <a:off x="2400" y="1209"/>
                <a:ext cx="1728" cy="192"/>
              </a:xfrm>
              <a:prstGeom prst="rightArrow">
                <a:avLst>
                  <a:gd name="adj1" fmla="val 50000"/>
                  <a:gd name="adj2" fmla="val 225000"/>
                </a:avLst>
              </a:prstGeom>
              <a:solidFill>
                <a:srgbClr val="FF0000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3080" name="Text Box 8"/>
              <p:cNvSpPr txBox="1">
                <a:spLocks noChangeArrowheads="1"/>
              </p:cNvSpPr>
              <p:nvPr/>
            </p:nvSpPr>
            <p:spPr bwMode="auto">
              <a:xfrm>
                <a:off x="2640" y="1008"/>
                <a:ext cx="100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Dehydration</a:t>
                </a:r>
              </a:p>
            </p:txBody>
          </p:sp>
        </p:grp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733800" y="1692275"/>
            <a:ext cx="4267200" cy="1890713"/>
            <a:chOff x="2400" y="1497"/>
            <a:chExt cx="2256" cy="1191"/>
          </a:xfrm>
        </p:grpSpPr>
        <p:sp>
          <p:nvSpPr>
            <p:cNvPr id="3086" name="Line 12"/>
            <p:cNvSpPr>
              <a:spLocks noChangeShapeType="1"/>
            </p:cNvSpPr>
            <p:nvPr/>
          </p:nvSpPr>
          <p:spPr bwMode="auto">
            <a:xfrm>
              <a:off x="4656" y="1497"/>
              <a:ext cx="0" cy="91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7" name="Line 13"/>
            <p:cNvSpPr>
              <a:spLocks noChangeShapeType="1"/>
            </p:cNvSpPr>
            <p:nvPr/>
          </p:nvSpPr>
          <p:spPr bwMode="auto">
            <a:xfrm flipH="1">
              <a:off x="2400" y="2409"/>
              <a:ext cx="225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Text Box 15"/>
            <p:cNvSpPr txBox="1">
              <a:spLocks noChangeArrowheads="1"/>
            </p:cNvSpPr>
            <p:nvPr/>
          </p:nvSpPr>
          <p:spPr bwMode="auto">
            <a:xfrm>
              <a:off x="3264" y="2178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Hydration </a:t>
              </a:r>
              <a:r>
                <a:rPr lang="en-GB" b="1">
                  <a:solidFill>
                    <a:srgbClr val="99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(H</a:t>
              </a:r>
              <a:r>
                <a:rPr lang="en-GB" b="1" baseline="-25000">
                  <a:solidFill>
                    <a:srgbClr val="99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n-GB" b="1">
                  <a:solidFill>
                    <a:srgbClr val="99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O)</a:t>
              </a:r>
            </a:p>
          </p:txBody>
        </p:sp>
        <p:sp>
          <p:nvSpPr>
            <p:cNvPr id="3088" name="Text Box 16"/>
            <p:cNvSpPr txBox="1">
              <a:spLocks noChangeArrowheads="1"/>
            </p:cNvSpPr>
            <p:nvPr/>
          </p:nvSpPr>
          <p:spPr bwMode="auto">
            <a:xfrm>
              <a:off x="3216" y="2361"/>
              <a:ext cx="100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Sucrase</a:t>
              </a:r>
            </a:p>
          </p:txBody>
        </p:sp>
      </p:grp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1066800" y="2911475"/>
            <a:ext cx="2667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Glucose + Fructose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304800" y="3673475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/>
              <a:t>Hydrolysis of </a:t>
            </a:r>
            <a:r>
              <a:rPr lang="en-GB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sucrose</a:t>
            </a:r>
            <a:r>
              <a:rPr lang="en-GB" sz="2400" b="1"/>
              <a:t> </a:t>
            </a:r>
            <a:r>
              <a:rPr lang="en-GB" sz="24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 the presence of </a:t>
            </a:r>
            <a:r>
              <a:rPr lang="en-GB" sz="2400" b="1" u="sng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Sucrase</a:t>
            </a:r>
            <a:r>
              <a:rPr lang="en-GB" sz="2400" b="1"/>
              <a:t> results in its two monosaccharide components. 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228600" y="46482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This process include: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609600" y="5181600"/>
            <a:ext cx="716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1- Breaking the bond between Glucose and Fructose;</a:t>
            </a: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609600" y="5653088"/>
            <a:ext cx="7086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2- Then, forming new bonds with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OH</a:t>
            </a:r>
            <a:r>
              <a:rPr lang="en-GB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from water</a:t>
            </a: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228600" y="6172200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process consumes </a:t>
            </a:r>
            <a:r>
              <a:rPr lang="ar-E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تستهلك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energy (</a:t>
            </a:r>
            <a:r>
              <a:rPr lang="en-GB" b="1" dirty="0">
                <a:solidFill>
                  <a:srgbClr val="0000FF"/>
                </a:solidFill>
              </a:rPr>
              <a:t>Activation Energy;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GB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4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89" grpId="0"/>
      <p:bldP spid="3090" grpId="0"/>
      <p:bldP spid="3094" grpId="0"/>
      <p:bldP spid="3095" grpId="0"/>
      <p:bldP spid="3096" grpId="0"/>
      <p:bldP spid="30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533525"/>
            <a:ext cx="8763000" cy="2581275"/>
          </a:xfrm>
        </p:spPr>
        <p:txBody>
          <a:bodyPr>
            <a:spAutoFit/>
          </a:bodyPr>
          <a:lstStyle/>
          <a:p>
            <a:pPr eaLnBrk="1" hangingPunct="1">
              <a:buClr>
                <a:srgbClr val="FF0000"/>
              </a:buClr>
              <a:buFontTx/>
              <a:buBlip>
                <a:blip r:embed="rId3"/>
              </a:buBlip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alt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catalyst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المُحفز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a chemical agent that changes the rate of a reaction without being consumed </a:t>
            </a:r>
            <a:r>
              <a:rPr lang="ar-EG" altLang="en-US" sz="18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دون أن يُستهلك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the reaction.</a:t>
            </a:r>
          </a:p>
          <a:p>
            <a:pPr lvl="1" eaLnBrk="1" hangingPunct="1">
              <a:buClr>
                <a:srgbClr val="FF0000"/>
              </a:buClr>
              <a:buFontTx/>
              <a:buBlip>
                <a:blip r:embed="rId3"/>
              </a:buBlip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 enzyme is a catalytic protein.</a:t>
            </a:r>
          </a:p>
          <a:p>
            <a:pPr eaLnBrk="1" hangingPunct="1">
              <a:buClr>
                <a:srgbClr val="FF0000"/>
              </a:buClr>
              <a:buFontTx/>
              <a:buBlip>
                <a:blip r:embed="rId3"/>
              </a:buBlip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Chemical reactions between molecules involve both </a:t>
            </a:r>
            <a:r>
              <a:rPr lang="en-US" alt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bond breaking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bond forming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FF0000"/>
              </a:buClr>
              <a:buFontTx/>
              <a:buBlip>
                <a:blip r:embed="rId3"/>
              </a:buBlip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hydrolyze (</a:t>
            </a:r>
            <a:r>
              <a:rPr lang="en-US" altLang="en-US" sz="1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hydration</a:t>
            </a: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US" altLang="en-US" sz="18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sucrose</a:t>
            </a: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the bond between glucose and fructose must be broken </a:t>
            </a:r>
            <a:r>
              <a:rPr lang="en-US" altLang="en-US" sz="1800" b="1" i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hydrolysis in the presence of </a:t>
            </a:r>
            <a:r>
              <a:rPr lang="en-US" altLang="en-US" sz="18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sucrase</a:t>
            </a: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1800" smtClean="0">
                <a:solidFill>
                  <a:srgbClr val="FF0000"/>
                </a:solidFill>
              </a:rPr>
              <a:t>the catalyst</a:t>
            </a:r>
            <a:r>
              <a:rPr lang="en-US" alt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10400" cy="762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Enzymes speed up metabolic reactions by lowering energy barriers </a:t>
            </a:r>
            <a:r>
              <a:rPr lang="ar-EG" altLang="en-US" sz="2400" dirty="0" smtClean="0">
                <a:solidFill>
                  <a:srgbClr val="0000FF"/>
                </a:solidFill>
              </a:rPr>
              <a:t>حواجز الطاقة</a:t>
            </a:r>
            <a:endParaRPr lang="en-US" altLang="en-US" sz="2400" dirty="0" smtClean="0">
              <a:solidFill>
                <a:srgbClr val="0000FF"/>
              </a:solidFill>
            </a:endParaRP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4" r="1750" b="12589"/>
          <a:stretch>
            <a:fillRect/>
          </a:stretch>
        </p:blipFill>
        <p:spPr bwMode="auto">
          <a:xfrm>
            <a:off x="76200" y="4437063"/>
            <a:ext cx="8915400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3962400" y="4919246"/>
            <a:ext cx="98135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en-US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Sucrase</a:t>
            </a:r>
            <a:endParaRPr lang="en-US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  <p:bldP spid="15368" grpId="0"/>
      <p:bldP spid="1536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04800" y="3657600"/>
            <a:ext cx="85344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Catalyst</a:t>
            </a:r>
            <a:r>
              <a:rPr lang="en-GB" sz="2400" b="1" u="sng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It is a chemical agent that accelerate the reaction without being consumed by the reaction.</a:t>
            </a:r>
            <a:endParaRPr lang="en-GB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93738" y="4800600"/>
            <a:ext cx="7620000" cy="58896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Enzyme is a </a:t>
            </a:r>
            <a:r>
              <a:rPr lang="en-GB" sz="32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catalytic protein</a:t>
            </a:r>
            <a:r>
              <a:rPr lang="ar-EG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بروتين مساعد/محفز </a:t>
            </a:r>
            <a:r>
              <a:rPr lang="en-GB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04800" y="1304925"/>
            <a:ext cx="86106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Activation Energy: 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It is the minimum amount of energy needed  to start a reaction. It is the amount of energy needed for the reaction (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between enzyme &amp; substrate)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 complete (</a:t>
            </a:r>
            <a:r>
              <a:rPr lang="en-GB" sz="1600" dirty="0"/>
              <a:t>to break the bonds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57188" y="2581275"/>
            <a:ext cx="8686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Raising the temperature for these reactions to complete will either </a:t>
            </a: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denature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the compounds or </a:t>
            </a: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kill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the cell.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04800" y="3200400"/>
            <a:ext cx="8229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Thus, organisms must therefore use a </a:t>
            </a:r>
            <a:r>
              <a:rPr lang="en-GB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catalyst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عامل محفز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752600" y="242888"/>
            <a:ext cx="5638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Enzymes and Activation Energy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457200" y="5757863"/>
            <a:ext cx="83820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Enzyme is a specific </a:t>
            </a:r>
            <a:r>
              <a:rPr lang="ar-EG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متخصص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catalyst for specific reactants at any time in the cell (</a:t>
            </a:r>
            <a:r>
              <a:rPr lang="en-GB" sz="2000" dirty="0">
                <a:solidFill>
                  <a:srgbClr val="0000FF"/>
                </a:solidFill>
              </a:rPr>
              <a:t>e.g. </a:t>
            </a:r>
            <a:r>
              <a:rPr lang="en-GB" sz="2000" dirty="0" err="1">
                <a:solidFill>
                  <a:srgbClr val="0000FF"/>
                </a:solidFill>
              </a:rPr>
              <a:t>Sucrase</a:t>
            </a:r>
            <a:r>
              <a:rPr lang="en-GB" sz="2000" dirty="0">
                <a:solidFill>
                  <a:srgbClr val="0000FF"/>
                </a:solidFill>
              </a:rPr>
              <a:t> for only Sucrose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 animBg="1"/>
      <p:bldP spid="5127" grpId="0"/>
      <p:bldP spid="5128" grpId="0"/>
      <p:bldP spid="5129" grpId="0"/>
      <p:bldP spid="51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7688116-8066-4ADA-B6E5-8F37F8276C50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400" smtClean="0"/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3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1"/>
          <a:stretch>
            <a:fillRect/>
          </a:stretch>
        </p:blipFill>
        <p:spPr bwMode="auto">
          <a:xfrm>
            <a:off x="5257800" y="4205288"/>
            <a:ext cx="3810000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5257800" y="1267736"/>
            <a:ext cx="3733800" cy="2847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439632"/>
            <a:ext cx="5181600" cy="5342168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Activation energy: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the amount of energy necessary to push the reactants over an energy barrier.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6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6875" lvl="1" eaLnBrk="1" hangingPunct="1">
              <a:lnSpc>
                <a:spcPct val="135000"/>
              </a:lnSpc>
              <a:buClr>
                <a:srgbClr val="339933"/>
              </a:buClr>
              <a:buFontTx/>
              <a:buBlip>
                <a:blip r:embed="rId5"/>
              </a:buBlip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the transition state, the molecules                                                     are at an unstable point.</a:t>
            </a:r>
            <a:endParaRPr lang="en-US" altLang="en-US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6875" lvl="1" eaLnBrk="1" hangingPunct="1">
              <a:lnSpc>
                <a:spcPct val="135000"/>
              </a:lnSpc>
              <a:buClr>
                <a:srgbClr val="339933"/>
              </a:buClr>
              <a:buFontTx/>
              <a:buBlip>
                <a:blip r:embed="rId5"/>
              </a:buBlip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difference between free energy                                                         of the products and the free energy                                                             of the reactants is the delta G.</a:t>
            </a:r>
          </a:p>
          <a:p>
            <a:pPr marL="396875" lvl="1" eaLnBrk="1" hangingPunct="1">
              <a:lnSpc>
                <a:spcPct val="135000"/>
              </a:lnSpc>
              <a:buClr>
                <a:srgbClr val="339933"/>
              </a:buClr>
              <a:buFontTx/>
              <a:buBlip>
                <a:blip r:embed="rId5"/>
              </a:buBlip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 </a:t>
            </a:r>
            <a:r>
              <a:rPr lang="en-GB" sz="1800" b="1" dirty="0" smtClean="0"/>
              <a:t>can increase the rate of                                                  reactions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by lowering E</a:t>
            </a:r>
            <a:r>
              <a:rPr lang="en-US" altLang="en-US" sz="1800" b="1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 marL="396875" lvl="1" eaLnBrk="1" hangingPunct="1">
              <a:lnSpc>
                <a:spcPct val="135000"/>
              </a:lnSpc>
              <a:buClr>
                <a:srgbClr val="339933"/>
              </a:buClr>
              <a:buFontTx/>
              <a:buBlip>
                <a:blip r:embed="rId5"/>
              </a:buBlip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transition state can then                                                                   be reached even at moderate                                                        temperatures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743200" y="228600"/>
            <a:ext cx="38715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Activation energy </a:t>
            </a:r>
            <a:endParaRPr lang="en-US" sz="3200" dirty="0">
              <a:solidFill>
                <a:srgbClr val="0000FF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76363"/>
            <a:ext cx="8915400" cy="1671637"/>
          </a:xfrm>
        </p:spPr>
        <p:txBody>
          <a:bodyPr>
            <a:spAutoFit/>
          </a:bodyPr>
          <a:lstStyle/>
          <a:p>
            <a:pPr eaLnBrk="1" hangingPunct="1"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substrate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المادة المطلوب هضمها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 a reactant which binds to an enzyme.</a:t>
            </a:r>
          </a:p>
          <a:p>
            <a:pPr eaLnBrk="1" hangingPunct="1"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When a substrate binds to an enzyme, the enzyme catalyzes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يسهل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conversion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تحويل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the substrate to the product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مكوناتها البنائية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alt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Sucrase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1800" dirty="0" smtClean="0">
                <a:solidFill>
                  <a:srgbClr val="0000FF"/>
                </a:solidFill>
              </a:rPr>
              <a:t>catalyst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is an enzyme that binds to sucrose (</a:t>
            </a:r>
            <a:r>
              <a:rPr lang="en-US" altLang="en-US" sz="1800" dirty="0" smtClean="0">
                <a:solidFill>
                  <a:srgbClr val="0000FF"/>
                </a:solidFill>
              </a:rPr>
              <a:t>substrate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and breaks the disaccharide into fructose and glucose (</a:t>
            </a:r>
            <a:r>
              <a:rPr lang="en-US" altLang="en-US" sz="1800" dirty="0" smtClean="0">
                <a:solidFill>
                  <a:srgbClr val="0000FF"/>
                </a:solidFill>
              </a:rPr>
              <a:t>products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0866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Enzymes are substrate specific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457200" y="3429000"/>
            <a:ext cx="2514600" cy="6096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Substrate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019800" y="3352800"/>
            <a:ext cx="2667000" cy="838200"/>
            <a:chOff x="3744" y="720"/>
            <a:chExt cx="1680" cy="528"/>
          </a:xfrm>
        </p:grpSpPr>
        <p:sp>
          <p:nvSpPr>
            <p:cNvPr id="7187" name="Oval 9"/>
            <p:cNvSpPr>
              <a:spLocks noChangeArrowheads="1"/>
            </p:cNvSpPr>
            <p:nvPr/>
          </p:nvSpPr>
          <p:spPr bwMode="auto">
            <a:xfrm>
              <a:off x="3744" y="720"/>
              <a:ext cx="864" cy="528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101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88" name="Oval 10"/>
            <p:cNvSpPr>
              <a:spLocks noChangeArrowheads="1"/>
            </p:cNvSpPr>
            <p:nvPr/>
          </p:nvSpPr>
          <p:spPr bwMode="auto">
            <a:xfrm>
              <a:off x="4560" y="720"/>
              <a:ext cx="864" cy="528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61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6324600" y="3505200"/>
            <a:ext cx="213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Product (s)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3124200" y="3263900"/>
            <a:ext cx="2743200" cy="698500"/>
            <a:chOff x="1920" y="664"/>
            <a:chExt cx="1728" cy="440"/>
          </a:xfrm>
        </p:grpSpPr>
        <p:sp>
          <p:nvSpPr>
            <p:cNvPr id="7185" name="AutoShape 13"/>
            <p:cNvSpPr>
              <a:spLocks noChangeArrowheads="1"/>
            </p:cNvSpPr>
            <p:nvPr/>
          </p:nvSpPr>
          <p:spPr bwMode="auto">
            <a:xfrm>
              <a:off x="1920" y="864"/>
              <a:ext cx="1728" cy="240"/>
            </a:xfrm>
            <a:prstGeom prst="rightArrow">
              <a:avLst>
                <a:gd name="adj1" fmla="val 50000"/>
                <a:gd name="adj2" fmla="val 180000"/>
              </a:avLst>
            </a:prstGeom>
            <a:solidFill>
              <a:srgbClr val="99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9470" name="Text Box 14"/>
            <p:cNvSpPr txBox="1">
              <a:spLocks noChangeArrowheads="1"/>
            </p:cNvSpPr>
            <p:nvPr/>
          </p:nvSpPr>
          <p:spPr bwMode="auto">
            <a:xfrm>
              <a:off x="1920" y="664"/>
              <a:ext cx="15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Enzyme (</a:t>
              </a:r>
              <a:r>
                <a:rPr lang="en-GB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 catalyst</a:t>
              </a:r>
              <a:r>
                <a:rPr lang="en-GB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381000" y="4267200"/>
            <a:ext cx="8458200" cy="762000"/>
            <a:chOff x="240" y="1776"/>
            <a:chExt cx="5328" cy="480"/>
          </a:xfrm>
        </p:grpSpPr>
        <p:sp>
          <p:nvSpPr>
            <p:cNvPr id="19472" name="Text Box 16"/>
            <p:cNvSpPr txBox="1">
              <a:spLocks noChangeArrowheads="1"/>
            </p:cNvSpPr>
            <p:nvPr/>
          </p:nvSpPr>
          <p:spPr bwMode="auto">
            <a:xfrm>
              <a:off x="240" y="1968"/>
              <a:ext cx="15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Sucrose + H</a:t>
              </a:r>
              <a:r>
                <a:rPr lang="en-GB" sz="24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</a:p>
          </p:txBody>
        </p:sp>
        <p:grpSp>
          <p:nvGrpSpPr>
            <p:cNvPr id="7181" name="Group 17"/>
            <p:cNvGrpSpPr>
              <a:grpSpLocks/>
            </p:cNvGrpSpPr>
            <p:nvPr/>
          </p:nvGrpSpPr>
          <p:grpSpPr bwMode="auto">
            <a:xfrm>
              <a:off x="1776" y="1776"/>
              <a:ext cx="1728" cy="384"/>
              <a:chOff x="1872" y="1776"/>
              <a:chExt cx="1728" cy="384"/>
            </a:xfrm>
          </p:grpSpPr>
          <p:sp>
            <p:nvSpPr>
              <p:cNvPr id="7183" name="AutoShape 18"/>
              <p:cNvSpPr>
                <a:spLocks noChangeArrowheads="1"/>
              </p:cNvSpPr>
              <p:nvPr/>
            </p:nvSpPr>
            <p:spPr bwMode="auto">
              <a:xfrm>
                <a:off x="1872" y="2064"/>
                <a:ext cx="1728" cy="96"/>
              </a:xfrm>
              <a:prstGeom prst="rightArrow">
                <a:avLst>
                  <a:gd name="adj1" fmla="val 50000"/>
                  <a:gd name="adj2" fmla="val 450000"/>
                </a:avLst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9475" name="Text Box 19"/>
              <p:cNvSpPr txBox="1">
                <a:spLocks noChangeArrowheads="1"/>
              </p:cNvSpPr>
              <p:nvPr/>
            </p:nvSpPr>
            <p:spPr bwMode="auto">
              <a:xfrm>
                <a:off x="2064" y="1776"/>
                <a:ext cx="9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Sucrase</a:t>
                </a:r>
              </a:p>
            </p:txBody>
          </p:sp>
        </p:grpSp>
        <p:sp>
          <p:nvSpPr>
            <p:cNvPr id="19476" name="Text Box 20"/>
            <p:cNvSpPr txBox="1">
              <a:spLocks noChangeArrowheads="1"/>
            </p:cNvSpPr>
            <p:nvPr/>
          </p:nvSpPr>
          <p:spPr bwMode="auto">
            <a:xfrm>
              <a:off x="3600" y="1944"/>
              <a:ext cx="19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Glucose + Fructose</a:t>
              </a:r>
            </a:p>
          </p:txBody>
        </p:sp>
      </p:grp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304800" y="5254625"/>
            <a:ext cx="86106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Specificity of enzyme </a:t>
            </a:r>
            <a:r>
              <a:rPr lang="ar-E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تخصصية الإنزيم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refers to the shape of its </a:t>
            </a: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Active Site</a:t>
            </a:r>
            <a:r>
              <a:rPr lang="en-GB" sz="28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المركز النشط</a:t>
            </a:r>
            <a:r>
              <a:rPr lang="en-GB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into</a:t>
            </a:r>
            <a:r>
              <a:rPr lang="en-GB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which </a:t>
            </a:r>
            <a:r>
              <a:rPr lang="en-GB" sz="2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fits </a:t>
            </a:r>
            <a:r>
              <a:rPr lang="ar-EG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يـُناسب</a:t>
            </a:r>
            <a:r>
              <a:rPr lang="en-GB" sz="2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the surface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the substrate.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4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  <p:bldP spid="19463" grpId="0" animBg="1"/>
      <p:bldP spid="19467" grpId="0"/>
      <p:bldP spid="194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370013"/>
            <a:ext cx="8458200" cy="2135187"/>
          </a:xfr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Blip>
                <a:blip r:embed="rId3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active site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المكان النشط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an enzymes is the groove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الجيب</a:t>
            </a:r>
            <a:r>
              <a:rPr lang="ar-EG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 the surface of the enzyme into which the substrate fits.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Blip>
                <a:blip r:embed="rId3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specificity of an enzyme is due to the fit between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التناسب بين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active site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that of the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substrate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Blip>
                <a:blip r:embed="rId3"/>
              </a:buBlip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 the substrate binds, the enzyme changes shape to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fit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substrate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bringing chemical groups in position to catalyze the reaction.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" t="21666" r="9998" b="21667"/>
          <a:stretch>
            <a:fillRect/>
          </a:stretch>
        </p:blipFill>
        <p:spPr bwMode="auto">
          <a:xfrm>
            <a:off x="381000" y="3568700"/>
            <a:ext cx="8305800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391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active site is an enzyme’s catalytic center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3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6"/>
          <a:stretch>
            <a:fillRect/>
          </a:stretch>
        </p:blipFill>
        <p:spPr bwMode="auto">
          <a:xfrm>
            <a:off x="381000" y="77295"/>
            <a:ext cx="8382000" cy="662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76200" y="63246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Catalytic Cycle of Enzyme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981200" y="83403"/>
            <a:ext cx="4953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Active site of enzyme and Catalytic Cycle</a:t>
            </a:r>
          </a:p>
        </p:txBody>
      </p:sp>
      <p:sp>
        <p:nvSpPr>
          <p:cNvPr id="10243" name="Oval 12"/>
          <p:cNvSpPr>
            <a:spLocks noChangeArrowheads="1"/>
          </p:cNvSpPr>
          <p:nvPr/>
        </p:nvSpPr>
        <p:spPr bwMode="auto">
          <a:xfrm>
            <a:off x="2667000" y="1219200"/>
            <a:ext cx="3810000" cy="2743200"/>
          </a:xfrm>
          <a:prstGeom prst="ellipse">
            <a:avLst/>
          </a:prstGeom>
          <a:gradFill rotWithShape="1">
            <a:gsLst>
              <a:gs pos="0">
                <a:srgbClr val="FF00FF"/>
              </a:gs>
              <a:gs pos="100000">
                <a:srgbClr val="990000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10244" name="Group 17"/>
          <p:cNvGrpSpPr>
            <a:grpSpLocks/>
          </p:cNvGrpSpPr>
          <p:nvPr/>
        </p:nvGrpSpPr>
        <p:grpSpPr bwMode="auto">
          <a:xfrm>
            <a:off x="3619500" y="2298700"/>
            <a:ext cx="1676400" cy="685800"/>
            <a:chOff x="480" y="2400"/>
            <a:chExt cx="1056" cy="432"/>
          </a:xfrm>
        </p:grpSpPr>
        <p:sp>
          <p:nvSpPr>
            <p:cNvPr id="10260" name="AutoShape 18"/>
            <p:cNvSpPr>
              <a:spLocks noChangeArrowheads="1"/>
            </p:cNvSpPr>
            <p:nvPr/>
          </p:nvSpPr>
          <p:spPr bwMode="auto">
            <a:xfrm>
              <a:off x="1104" y="2400"/>
              <a:ext cx="432" cy="432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61" name="AutoShape 19"/>
            <p:cNvSpPr>
              <a:spLocks noChangeArrowheads="1"/>
            </p:cNvSpPr>
            <p:nvPr/>
          </p:nvSpPr>
          <p:spPr bwMode="auto">
            <a:xfrm>
              <a:off x="480" y="2400"/>
              <a:ext cx="432" cy="432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62" name="Rectangle 20"/>
            <p:cNvSpPr>
              <a:spLocks noChangeArrowheads="1"/>
            </p:cNvSpPr>
            <p:nvPr/>
          </p:nvSpPr>
          <p:spPr bwMode="auto">
            <a:xfrm>
              <a:off x="912" y="2544"/>
              <a:ext cx="192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381000" y="2286000"/>
            <a:ext cx="1676400" cy="685800"/>
            <a:chOff x="480" y="2400"/>
            <a:chExt cx="1056" cy="432"/>
          </a:xfrm>
        </p:grpSpPr>
        <p:sp>
          <p:nvSpPr>
            <p:cNvPr id="10257" name="AutoShape 13"/>
            <p:cNvSpPr>
              <a:spLocks noChangeArrowheads="1"/>
            </p:cNvSpPr>
            <p:nvPr/>
          </p:nvSpPr>
          <p:spPr bwMode="auto">
            <a:xfrm>
              <a:off x="1104" y="2400"/>
              <a:ext cx="432" cy="432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58" name="AutoShape 14"/>
            <p:cNvSpPr>
              <a:spLocks noChangeArrowheads="1"/>
            </p:cNvSpPr>
            <p:nvPr/>
          </p:nvSpPr>
          <p:spPr bwMode="auto">
            <a:xfrm>
              <a:off x="480" y="2400"/>
              <a:ext cx="432" cy="432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59" name="Rectangle 15"/>
            <p:cNvSpPr>
              <a:spLocks noChangeArrowheads="1"/>
            </p:cNvSpPr>
            <p:nvPr/>
          </p:nvSpPr>
          <p:spPr bwMode="auto">
            <a:xfrm>
              <a:off x="912" y="2544"/>
              <a:ext cx="192" cy="144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7191" name="AutoShape 23"/>
          <p:cNvSpPr>
            <a:spLocks noChangeArrowheads="1"/>
          </p:cNvSpPr>
          <p:nvPr/>
        </p:nvSpPr>
        <p:spPr bwMode="auto">
          <a:xfrm>
            <a:off x="4610100" y="2286000"/>
            <a:ext cx="685800" cy="6858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99CCFF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92" name="AutoShape 24"/>
          <p:cNvSpPr>
            <a:spLocks noChangeArrowheads="1"/>
          </p:cNvSpPr>
          <p:nvPr/>
        </p:nvSpPr>
        <p:spPr bwMode="auto">
          <a:xfrm>
            <a:off x="3619500" y="2286000"/>
            <a:ext cx="685800" cy="6858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99CCFF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4305300" y="2514600"/>
            <a:ext cx="304800" cy="228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3657600" y="1219200"/>
            <a:ext cx="1828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32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Sucrase</a:t>
            </a: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381000" y="13716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Sucrose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7772400" y="2224088"/>
            <a:ext cx="1219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Glucose</a:t>
            </a:r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7772400" y="32766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Fructose</a:t>
            </a: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3962400" y="3276600"/>
            <a:ext cx="1143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 b="1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sz="3200" b="1" baseline="-2500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GB" sz="3200" b="1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5" name="Picture 2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1026" name="s57b482e694a42c69d051a8ca792d80f" r:id="rId3" imgW="3657917" imgH="2743438"/>
        </mc:Choice>
        <mc:Fallback>
          <p:control name="s57b482e694a42c69d051a8ca792d80f" r:id="rId3" imgW="3657917" imgH="2743438">
            <p:pic>
              <p:nvPicPr>
                <p:cNvPr id="0" name="s57b482e694a42c69d051a8ca792d80f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8600" y="3962400"/>
                  <a:ext cx="3657600" cy="2743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L 0.35834 0.005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17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20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55556E-6 L 0.25833 -0.02223 " pathEditMode="relative" ptsTypes="AA">
                                      <p:cBhvr>
                                        <p:cTn id="34" dur="2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36667 0.11111 " pathEditMode="relative" ptsTypes="AA">
                                      <p:cBhvr>
                                        <p:cTn id="42" dur="2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1" grpId="0" animBg="1"/>
      <p:bldP spid="7191" grpId="1" animBg="1"/>
      <p:bldP spid="7192" grpId="0" animBg="1"/>
      <p:bldP spid="7192" grpId="1" animBg="1"/>
      <p:bldP spid="7193" grpId="0" animBg="1"/>
      <p:bldP spid="7193" grpId="1" animBg="1"/>
      <p:bldP spid="7196" grpId="0"/>
      <p:bldP spid="7197" grpId="0"/>
      <p:bldP spid="719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7"/>
  <p:tag name="ARTICULATE_USED_PAGE_ORIENTATION" val="1"/>
  <p:tag name="ARTICULATE_USED_PAGE_SIZE" val="1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330510-c:\ashraf\d\ashraf 2\lectures\saudia\145-zoo\gamal-lectures\new-articulate\lectures\lecture-11 enzyme\lecture 11.pptx"/>
  <p:tag name="ARTICULATE_PRESENTER_VERSION" val="7"/>
  <p:tag name="ARTICULATE_PROJECT_OPE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72"/>
  <p:tag name="ARTICULATE_USED_LAYOUT" val="2"/>
  <p:tag name="ARTICULATE_NAV_LEVEL" val="1"/>
  <p:tag name="ARTICULATE_SLIDE_PRESENTER_GUID" val="609f69e3-0862-402a-9931-91251efbad6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0"/>
  <p:tag name="ARTICULATE_USED_LAYOUT" val="7"/>
  <p:tag name="ARTICULATE_NAV_LEVEL" val="1"/>
  <p:tag name="ARTICULATE_SLIDE_PRESENTER_GUID" val="609f69e3-0862-402a-9931-91251efbad6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a1906a16-5f9b-4b8b-b272-9d8ce248f932"/>
  <p:tag name="VIDEO_SOURCE_TYPE" val="local"/>
  <p:tag name="VIDEO_TITLE" val="028F1.flv"/>
  <p:tag name="OVERRIDE_SWF" val="YES"/>
  <p:tag name="THUMBNAIL_IS_PLACEHOLDER" val="False"/>
  <p:tag name="SWF_MOVIE_PATH" val="5az0b35STDv.mp4"/>
  <p:tag name="SWF_MOVIE_PATH_ORIGINAL" val="5az0b35STDv.mp4"/>
  <p:tag name="SWF_MOVIE_PATH_SOURCE" val="C:\Ashraf\D\Ashraf 2\Lectures\Saudia\145-Zoo\Gamal-Lectures\New-Articulate\Lectures\Lecture-11 Enzyme\028F1.flv"/>
  <p:tag name="CONTAINER" val="inplayer"/>
  <p:tag name="ART_PLAYER" val="YES"/>
  <p:tag name="VIDEO_SHOW_CONTROLS" val="True"/>
  <p:tag name="WINDOW_SIZE_WIDTH" val="320"/>
  <p:tag name="WINDOW_SIZE_HEIGHT" val="240"/>
  <p:tag name="ARTICULATE_LAYER_TIMING" val="0.00"/>
  <p:tag name="VIDEO_MODE" val="video"/>
  <p:tag name="SWF_MOVIE_DURATION" val="212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1"/>
  <p:tag name="ARTICULATE_SLIDE_THUMBNAIL_REFRESH" val="1"/>
  <p:tag name="ARTICULATE_USED_LAYOUT" val="7"/>
  <p:tag name="ARTICULATE_NAV_LEVEL" val="1"/>
  <p:tag name="ARTICULATE_SLIDE_PRESENTER_GUID" val="609f69e3-0862-402a-9931-91251efbad6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3"/>
  <p:tag name="ARTICULATE_SLIDE_THUMBNAIL_REFRESH" val="1"/>
  <p:tag name="ARTICULATE_USED_LAYOUT" val="2"/>
  <p:tag name="ARTICULATE_NAV_LEVEL" val="1"/>
  <p:tag name="ARTICULATE_SLIDE_PRESENTER_GUID" val="609f69e3-0862-402a-9931-91251efbad6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6"/>
  <p:tag name="ARTICULATE_SLIDE_THUMBNAIL_REFRESH" val="1"/>
  <p:tag name="ARTICULATE_USED_LAYOUT" val="2"/>
  <p:tag name="ARTICULATE_NAV_LEVEL" val="1"/>
  <p:tag name="ARTICULATE_SLIDE_PRESENTER_GUID" val="609f69e3-0862-402a-9931-91251efbad6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8"/>
  <p:tag name="ARTICULATE_SLIDE_THUMBNAIL_REFRESH" val="1"/>
  <p:tag name="ARTICULATE_USED_LAYOUT" val="2"/>
  <p:tag name="ARTICULATE_NAV_LEVEL" val="1"/>
  <p:tag name="ARTICULATE_SLIDE_PRESENTER_GUID" val="609f69e3-0862-402a-9931-91251efbad6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0"/>
  <p:tag name="ARTICULATE_SLIDE_THUMBNAIL_REFRESH" val="1"/>
  <p:tag name="ARTICULATE_USED_LAYOUT" val="2"/>
  <p:tag name="ARTICULATE_NAV_LEVEL" val="1"/>
  <p:tag name="ARTICULATE_SLIDE_PRESENTER_GUID" val="609f69e3-0862-402a-9931-91251efbad6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3"/>
  <p:tag name="ARTICULATE_SLIDE_THUMBNAIL_REFRESH" val="1"/>
  <p:tag name="ARTICULATE_USED_LAYOUT" val="7"/>
  <p:tag name="ARTICULATE_NAV_LEVEL" val="1"/>
  <p:tag name="ARTICULATE_SLIDE_PRESENTER_GUID" val="609f69e3-0862-402a-9931-91251efbad6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9 Lecture-Enzyme\Quiz1.quiz"/>
  <p:tag name="QUIZMAKER_QUIZ_SLIDE_ID" val="282"/>
  <p:tag name="OVERRIDE" val="QUIZMAKER_QUIZ_SLIDE"/>
  <p:tag name="QUIZMAKER_QUIZ_TITLE" val="Quiz1"/>
  <p:tag name="ARTICULATE_DESCRIPTION" val="Quiz - 4 questions"/>
  <p:tag name="AQP_PASS_SCORE" val="60"/>
  <p:tag name="QUIZMAKER_LAST_MODIFY_DATE" val="41652.9353703704"/>
  <p:tag name="EMBEDDEDCONTENT_LASTWRITETIMEUTC" val="2014-01-13 19:26:56Z"/>
  <p:tag name="ELAPSEDTIME" val="5"/>
  <p:tag name="AQP_PASS_ACTION" val="2"/>
  <p:tag name="AQP_FAIL_ACTION" val="2"/>
  <p:tag name="ARTICULATE_SHOW_IN_MENU" val="multipleitems"/>
  <p:tag name="AUDIO_ID" val="282"/>
  <p:tag name="ARTICULATE_SLIDE_THUMBNAIL_REFRESH" val="1"/>
  <p:tag name="ARTICULATE_USED_LAYOUT" val="6"/>
  <p:tag name="ARTICULATE_NAV_LEVEL" val="1"/>
  <p:tag name="ARTICULATE_SLIDE_PRESENTER_GUID" val="609f69e3-0862-402a-9931-91251efbad6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6"/>
  <p:tag name="ARTICULATE_SLIDE_THUMBNAIL_REFRESH" val="1"/>
  <p:tag name="ARTICULATE_USED_LAYOUT" val="7"/>
  <p:tag name="ARTICULATE_NAV_LEVEL" val="1"/>
  <p:tag name="ARTICULATE_SLIDE_PRESENTER_GUID" val="609f69e3-0862-402a-9931-91251efbad69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81"/>
  <p:tag name="ARTICULATE_SLIDE_THUMBNAIL_REFRESH" val="1"/>
  <p:tag name="ARTICULATE_USED_LAYOUT" val="1"/>
  <p:tag name="ARTICULATE_NAV_LEVEL" val="1"/>
  <p:tag name="ARTICULATE_SLIDE_PRESENTER_GUID" val="609f69e3-0862-402a-9931-91251efbad69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7"/>
  <p:tag name="ARTICULATE_SLIDE_THUMBNAIL_REFRESH" val="1"/>
  <p:tag name="ARTICULATE_USED_LAYOUT" val="6"/>
  <p:tag name="ARTICULATE_NAV_LEVEL" val="1"/>
  <p:tag name="ARTICULATE_SLIDE_PRESENTER_GUID" val="609f69e3-0862-402a-9931-91251efbad6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7"/>
  <p:tag name="ARTICULATE_USED_LAYOUT" val="2"/>
  <p:tag name="ARTICULATE_NAV_LEVEL" val="1"/>
  <p:tag name="ARTICULATE_SLIDE_PRESENTER_GUID" val="609f69e3-0862-402a-9931-91251efbad69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8"/>
  <p:tag name="ARTICULATE_USED_LAYOUT" val="2"/>
  <p:tag name="ARTICULATE_NAV_LEVEL" val="1"/>
  <p:tag name="ARTICULATE_SLIDE_PRESENTER_GUID" val="609f69e3-0862-402a-9931-91251efbad6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8"/>
  <p:tag name="ARTICULATE_SLIDE_THUMBNAIL_REFRESH" val="1"/>
  <p:tag name="ARTICULATE_USED_LAYOUT" val="2"/>
  <p:tag name="ARTICULATE_NAV_LEVEL" val="1"/>
  <p:tag name="ARTICULATE_SLIDE_PRESENTER_GUID" val="609f69e3-0862-402a-9931-91251efbad6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9"/>
  <p:tag name="ARTICULATE_SLIDE_THUMBNAIL_REFRESH" val="1"/>
  <p:tag name="ARTICULATE_USED_LAYOUT" val="2"/>
  <p:tag name="ARTICULATE_NAV_LEVEL" val="1"/>
  <p:tag name="ARTICULATE_SLIDE_PRESENTER_GUID" val="609f69e3-0862-402a-9931-91251efbad6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0"/>
  <p:tag name="ARTICULATE_SLIDE_THUMBNAIL_REFRESH" val="1"/>
  <p:tag name="ARTICULATE_USED_LAYOUT" val="2"/>
  <p:tag name="ARTICULATE_NAV_LEVEL" val="1"/>
  <p:tag name="ARTICULATE_SLIDE_PRESENTER_GUID" val="609f69e3-0862-402a-9931-91251efbad6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3015</TotalTime>
  <Words>1147</Words>
  <Application>Microsoft Office PowerPoint</Application>
  <PresentationFormat>On-screen Show (4:3)</PresentationFormat>
  <Paragraphs>128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PowerPoint Presentation</vt:lpstr>
      <vt:lpstr>Hydrolysis of sucrose (table sugar)</vt:lpstr>
      <vt:lpstr>Enzymes speed up metabolic reactions by lowering energy barriers حواجز الطاقة</vt:lpstr>
      <vt:lpstr>PowerPoint Presentation</vt:lpstr>
      <vt:lpstr>PowerPoint Presentation</vt:lpstr>
      <vt:lpstr>Enzymes are substrate specific</vt:lpstr>
      <vt:lpstr>The active site is an enzyme’s catalytic center</vt:lpstr>
      <vt:lpstr>PowerPoint Presentation</vt:lpstr>
      <vt:lpstr>PowerPoint Presentation</vt:lpstr>
      <vt:lpstr>PowerPoint Presentation</vt:lpstr>
      <vt:lpstr>PowerPoint Presentation</vt:lpstr>
      <vt:lpstr>A)- Cellular factors affecting enzyme activity</vt:lpstr>
      <vt:lpstr>Cellular factors affecting enzyme activity</vt:lpstr>
      <vt:lpstr>PowerPoint Presentation</vt:lpstr>
      <vt:lpstr>PowerPoint Presentation</vt:lpstr>
      <vt:lpstr>Quiz1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Enzymes</dc:title>
  <dc:creator>Ash Ahm</dc:creator>
  <cp:lastModifiedBy>HP</cp:lastModifiedBy>
  <cp:revision>260</cp:revision>
  <dcterms:created xsi:type="dcterms:W3CDTF">2005-10-20T04:47:08Z</dcterms:created>
  <dcterms:modified xsi:type="dcterms:W3CDTF">2014-01-16T19:06:27Z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11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D10E0C57-DC7B-4A38-AF6B-61C30BEBFCAE</vt:lpwstr>
  </property>
  <property fmtid="{D5CDD505-2E9C-101B-9397-08002B2CF9AE}" pid="6" name="ArticulateProjectFull">
    <vt:lpwstr>C:\Ashraf\D\Ashraf 2\Lectures\Saudia\145-Zoo\Gamal-Lectures\New-Articulate\Lectures\Lecture-11 Enzyme\Lecture 11.ppta</vt:lpwstr>
  </property>
</Properties>
</file>