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4" r:id="rId3"/>
    <p:sldId id="259" r:id="rId4"/>
    <p:sldId id="260" r:id="rId5"/>
    <p:sldId id="269" r:id="rId6"/>
    <p:sldId id="264" r:id="rId7"/>
    <p:sldId id="265" r:id="rId8"/>
    <p:sldId id="270" r:id="rId9"/>
    <p:sldId id="266" r:id="rId10"/>
    <p:sldId id="271" r:id="rId11"/>
    <p:sldId id="267" r:id="rId12"/>
    <p:sldId id="272" r:id="rId13"/>
    <p:sldId id="268" r:id="rId14"/>
    <p:sldId id="273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11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44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47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0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9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7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91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2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1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66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5B11D-5280-3345-895B-D389B32D9BFA}" type="datetimeFigureOut">
              <a:rPr lang="en-US" smtClean="0"/>
              <a:t>21/03/2016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54B79-E60B-5A40-8203-72B634C3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4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/>
              <a:t>Introduction to Fungi (Mycology)</a:t>
            </a:r>
            <a:r>
              <a:rPr lang="en-GB" sz="4800" dirty="0" smtClean="0">
                <a:effectLst/>
              </a:rPr>
              <a:t>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076470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2162"/>
            <a:ext cx="8229600" cy="4525963"/>
          </a:xfrm>
        </p:spPr>
        <p:txBody>
          <a:bodyPr>
            <a:normAutofit/>
          </a:bodyPr>
          <a:lstStyle/>
          <a:p>
            <a:pPr marL="914400" lvl="1" indent="-457200">
              <a:lnSpc>
                <a:spcPct val="130000"/>
              </a:lnSpc>
              <a:buFont typeface="+mj-lt"/>
              <a:buAutoNum type="arabicPeriod" startAt="2"/>
              <a:tabLst>
                <a:tab pos="457200" algn="l"/>
              </a:tabLst>
            </a:pPr>
            <a:r>
              <a:rPr lang="en-US" b="1" u="sng" dirty="0" smtClean="0">
                <a:solidFill>
                  <a:srgbClr val="FF0000"/>
                </a:solidFill>
                <a:ea typeface="ＭＳ Ｐゴシック" charset="0"/>
                <a:cs typeface="Times New Roman" charset="0"/>
              </a:rPr>
              <a:t>Facultative saprophytes</a:t>
            </a:r>
            <a:r>
              <a:rPr lang="en-US" dirty="0" smtClean="0">
                <a:ea typeface="ＭＳ Ｐゴシック" charset="0"/>
                <a:cs typeface="Times New Roman" charset="0"/>
              </a:rPr>
              <a:t>, which usually live parasitically, but they can behave a saprophytes under certain conditions, e.g. </a:t>
            </a:r>
            <a:r>
              <a:rPr lang="en-US" dirty="0" smtClean="0">
                <a:solidFill>
                  <a:srgbClr val="7030A0"/>
                </a:solidFill>
                <a:ea typeface="ＭＳ Ｐゴシック" charset="0"/>
                <a:cs typeface="Times New Roman" charset="0"/>
              </a:rPr>
              <a:t>Smut fungi  </a:t>
            </a:r>
            <a:r>
              <a:rPr lang="ar-sa" i="1" dirty="0" smtClean="0">
                <a:solidFill>
                  <a:srgbClr val="7030A0"/>
                </a:solidFill>
                <a:ea typeface="ＭＳ Ｐゴシック" charset="0"/>
                <a:cs typeface="Times New Roman" charset="0"/>
              </a:rPr>
              <a:t>فطريات التفحم</a:t>
            </a:r>
            <a:r>
              <a:rPr lang="en-US" i="1" dirty="0" smtClean="0">
                <a:solidFill>
                  <a:srgbClr val="7030A0"/>
                </a:solidFill>
                <a:ea typeface="ＭＳ Ｐゴシック" charset="0"/>
                <a:cs typeface="Times New Roman" charset="0"/>
              </a:rPr>
              <a:t> </a:t>
            </a:r>
            <a:endParaRPr lang="en-US" i="1" dirty="0" smtClean="0">
              <a:solidFill>
                <a:srgbClr val="7030A0"/>
              </a:solidFill>
            </a:endParaRPr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282" y="2907760"/>
            <a:ext cx="4687296" cy="308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4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  <a:ea typeface="Times New Roman" pitchFamily="18" charset="0"/>
              </a:rPr>
              <a:t> C) Symbiotic fungi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rtl="0">
              <a:spcBef>
                <a:spcPct val="0"/>
              </a:spcBef>
              <a:buFont typeface="Arial" charset="0"/>
              <a:buNone/>
              <a:tabLst>
                <a:tab pos="457200" algn="l"/>
              </a:tabLst>
            </a:pPr>
            <a:r>
              <a:rPr lang="en-US" sz="2400" dirty="0">
                <a:latin typeface="Arial" charset="0"/>
                <a:cs typeface="Times New Roman" charset="0"/>
              </a:rPr>
              <a:t>L</a:t>
            </a:r>
            <a:r>
              <a:rPr lang="en-US" sz="2400" dirty="0" smtClean="0">
                <a:latin typeface="Arial" charset="0"/>
                <a:cs typeface="Times New Roman" charset="0"/>
              </a:rPr>
              <a:t>ive </a:t>
            </a:r>
            <a:r>
              <a:rPr lang="en-US" sz="2400" dirty="0">
                <a:latin typeface="Arial" charset="0"/>
                <a:cs typeface="Times New Roman" charset="0"/>
              </a:rPr>
              <a:t>in association with other organisms and there is a mutual benefit between the </a:t>
            </a:r>
            <a:r>
              <a:rPr lang="en-US" sz="2400" dirty="0" smtClean="0">
                <a:latin typeface="Arial" charset="0"/>
                <a:cs typeface="Times New Roman" charset="0"/>
              </a:rPr>
              <a:t>two; </a:t>
            </a:r>
          </a:p>
          <a:p>
            <a:pPr marL="0" indent="0" algn="just" rtl="0">
              <a:spcBef>
                <a:spcPct val="0"/>
              </a:spcBef>
              <a:buFont typeface="Arial" charset="0"/>
              <a:buNone/>
              <a:tabLst>
                <a:tab pos="457200" algn="l"/>
              </a:tabLst>
            </a:pPr>
            <a:endParaRPr lang="en-US" sz="2400" dirty="0">
              <a:latin typeface="Arial" charset="0"/>
              <a:cs typeface="Times New Roman" charset="0"/>
            </a:endParaRPr>
          </a:p>
          <a:p>
            <a:pPr marL="0" indent="0" algn="just" rtl="0">
              <a:spcBef>
                <a:spcPct val="0"/>
              </a:spcBef>
              <a:buFont typeface="Arial" charset="0"/>
              <a:buNone/>
              <a:tabLst>
                <a:tab pos="457200" algn="l"/>
              </a:tabLst>
            </a:pPr>
            <a:r>
              <a:rPr lang="en-US" sz="2400" dirty="0" smtClean="0">
                <a:latin typeface="Arial" charset="0"/>
                <a:cs typeface="Times New Roman" charset="0"/>
              </a:rPr>
              <a:t>For example: </a:t>
            </a:r>
            <a:endParaRPr lang="ar-sa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" y="3362384"/>
            <a:ext cx="3786188" cy="193899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0">
              <a:tabLst>
                <a:tab pos="457200" algn="l"/>
              </a:tabLst>
            </a:pPr>
            <a:r>
              <a:rPr lang="en-GB" sz="2400" i="1" dirty="0" smtClean="0">
                <a:solidFill>
                  <a:srgbClr val="FF0000"/>
                </a:solidFill>
                <a:cs typeface="Times New Roman" charset="0"/>
              </a:rPr>
              <a:t>1- </a:t>
            </a:r>
            <a:r>
              <a:rPr lang="ar-sa" sz="2400" i="1" dirty="0" smtClean="0">
                <a:solidFill>
                  <a:srgbClr val="FF0000"/>
                </a:solidFill>
                <a:cs typeface="Times New Roman" charset="0"/>
              </a:rPr>
              <a:t>الاشنات</a:t>
            </a:r>
            <a:endParaRPr lang="ar-sa" sz="2400" i="1" dirty="0">
              <a:solidFill>
                <a:srgbClr val="FF0000"/>
              </a:solidFill>
              <a:cs typeface="Times New Roman" charset="0"/>
            </a:endParaRPr>
          </a:p>
          <a:p>
            <a:pPr algn="r" rtl="0">
              <a:tabLst>
                <a:tab pos="457200" algn="l"/>
              </a:tabLst>
            </a:pPr>
            <a:r>
              <a:rPr lang="ar-sa" sz="2400" i="1" dirty="0">
                <a:cs typeface="Times New Roman" charset="0"/>
              </a:rPr>
              <a:t>هي علاقة بين فطر وطحلب</a:t>
            </a:r>
            <a:r>
              <a:rPr lang="en-US" sz="2400" i="1" dirty="0">
                <a:cs typeface="Times New Roman" charset="0"/>
              </a:rPr>
              <a:t> </a:t>
            </a:r>
          </a:p>
          <a:p>
            <a:pPr rtl="0">
              <a:tabLst>
                <a:tab pos="457200" algn="l"/>
              </a:tabLst>
            </a:pPr>
            <a:r>
              <a:rPr lang="en-US" sz="2400" i="1" dirty="0">
                <a:solidFill>
                  <a:srgbClr val="FF0000"/>
                </a:solidFill>
                <a:cs typeface="Times New Roman" charset="0"/>
              </a:rPr>
              <a:t>Lichens</a:t>
            </a:r>
          </a:p>
          <a:p>
            <a:pPr rtl="0">
              <a:tabLst>
                <a:tab pos="457200" algn="l"/>
              </a:tabLst>
            </a:pPr>
            <a:r>
              <a:rPr lang="en-US" sz="2400" i="1" dirty="0">
                <a:cs typeface="Times New Roman" charset="0"/>
              </a:rPr>
              <a:t>( association of a fungus and an alga ). </a:t>
            </a:r>
            <a:endParaRPr lang="en-US" sz="24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415" y="2741257"/>
            <a:ext cx="2926313" cy="1940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415" y="4796780"/>
            <a:ext cx="2931052" cy="194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04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457200" y="307333"/>
            <a:ext cx="5254492" cy="252992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r" rtl="0">
              <a:buNone/>
              <a:tabLst>
                <a:tab pos="457200" algn="l"/>
              </a:tabLst>
            </a:pPr>
            <a:r>
              <a:rPr lang="en-GB" sz="2400" i="1" u="sng" dirty="0" smtClean="0">
                <a:solidFill>
                  <a:srgbClr val="FF0000"/>
                </a:solidFill>
                <a:cs typeface="Times New Roman" charset="0"/>
              </a:rPr>
              <a:t>2- </a:t>
            </a:r>
            <a:r>
              <a:rPr lang="ar-sa" sz="2400" i="1" u="sng" dirty="0" smtClean="0">
                <a:solidFill>
                  <a:srgbClr val="FF0000"/>
                </a:solidFill>
                <a:cs typeface="Times New Roman" charset="0"/>
              </a:rPr>
              <a:t>الفطريات الجذرية</a:t>
            </a:r>
            <a:endParaRPr lang="en-US" sz="2400" i="1" u="sng" dirty="0">
              <a:cs typeface="Times New Roman" charset="0"/>
            </a:endParaRPr>
          </a:p>
          <a:p>
            <a:pPr marL="0" indent="0" algn="r" rtl="0">
              <a:buNone/>
              <a:tabLst>
                <a:tab pos="457200" algn="l"/>
              </a:tabLst>
            </a:pPr>
            <a:r>
              <a:rPr lang="ar-sa" sz="2400" i="1" dirty="0">
                <a:cs typeface="Times New Roman" charset="0"/>
              </a:rPr>
              <a:t>هي علاقة تكافلية بين الفطريات وجذور النباتات الراقية</a:t>
            </a:r>
            <a:endParaRPr lang="en-US" sz="2400" i="1" dirty="0">
              <a:cs typeface="Times New Roman" charset="0"/>
            </a:endParaRPr>
          </a:p>
          <a:p>
            <a:pPr marL="0" indent="0" rtl="0">
              <a:buNone/>
              <a:tabLst>
                <a:tab pos="457200" algn="l"/>
              </a:tabLst>
            </a:pPr>
            <a:r>
              <a:rPr lang="en-US" sz="2400" i="1" dirty="0" err="1" smtClean="0">
                <a:solidFill>
                  <a:srgbClr val="FF0000"/>
                </a:solidFill>
                <a:cs typeface="Times New Roman" charset="0"/>
              </a:rPr>
              <a:t>Mycorrhizas</a:t>
            </a:r>
            <a:endParaRPr lang="en-US" sz="2400" i="1" dirty="0"/>
          </a:p>
          <a:p>
            <a:pPr marL="0" indent="0" rtl="0">
              <a:buNone/>
              <a:tabLst>
                <a:tab pos="457200" algn="l"/>
              </a:tabLst>
            </a:pPr>
            <a:r>
              <a:rPr lang="en-US" sz="2400" i="1" dirty="0"/>
              <a:t>(Fungi symbiotically with roots of higher plants)</a:t>
            </a:r>
            <a:endParaRPr lang="en-US" sz="2400" i="1" dirty="0">
              <a:solidFill>
                <a:srgbClr val="FF0000"/>
              </a:solidFill>
              <a:cs typeface="Times New Roma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629104"/>
            <a:ext cx="3801491" cy="2796138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615" y="3629104"/>
            <a:ext cx="4031663" cy="2781751"/>
          </a:xfrm>
          <a:prstGeom prst="rect">
            <a:avLst/>
          </a:prstGeom>
          <a:ln w="19050"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8969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86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i="1" dirty="0" err="1" smtClean="0">
                <a:solidFill>
                  <a:srgbClr val="0000FF"/>
                </a:solidFill>
                <a:cs typeface="Times New Roman" charset="0"/>
              </a:rPr>
              <a:t>Mycorrhizas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7" name="Content Placeholder 6"/>
          <p:cNvSpPr>
            <a:spLocks noGrp="1" noChangeArrowheads="1"/>
          </p:cNvSpPr>
          <p:nvPr>
            <p:ph idx="1"/>
          </p:nvPr>
        </p:nvSpPr>
        <p:spPr bwMode="auto">
          <a:xfrm>
            <a:off x="457200" y="1092470"/>
            <a:ext cx="8229600" cy="585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rtl="0">
              <a:buFontTx/>
              <a:buAutoNum type="alphaUcParenR"/>
              <a:tabLst>
                <a:tab pos="457200" algn="l"/>
              </a:tabLst>
            </a:pPr>
            <a:r>
              <a:rPr lang="en-US" sz="2400" b="1" u="sng" dirty="0" smtClean="0">
                <a:solidFill>
                  <a:srgbClr val="FF0000"/>
                </a:solidFill>
                <a:cs typeface="Times New Roman" charset="0"/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  <a:cs typeface="Times New Roman" charset="0"/>
              </a:rPr>
              <a:t>Ectophytic</a:t>
            </a:r>
            <a:r>
              <a:rPr lang="en-US" sz="2400" b="1" u="sng" dirty="0" smtClean="0">
                <a:solidFill>
                  <a:srgbClr val="FF0000"/>
                </a:solidFill>
                <a:cs typeface="Times New Roman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cs typeface="Times New Roman" charset="0"/>
              </a:rPr>
              <a:t>mycorrhiza</a:t>
            </a:r>
            <a:r>
              <a:rPr lang="en-US" sz="2400" b="1" u="sng" dirty="0">
                <a:solidFill>
                  <a:srgbClr val="FF0000"/>
                </a:solidFill>
                <a:cs typeface="Times New Roman" charset="0"/>
              </a:rPr>
              <a:t>, </a:t>
            </a:r>
          </a:p>
          <a:p>
            <a:pPr marL="0" indent="0" algn="l" rtl="0">
              <a:buNone/>
              <a:tabLst>
                <a:tab pos="457200" algn="l"/>
              </a:tabLst>
            </a:pPr>
            <a:r>
              <a:rPr lang="en-US" sz="2400" dirty="0">
                <a:cs typeface="Times New Roman" charset="0"/>
              </a:rPr>
              <a:t>F</a:t>
            </a:r>
            <a:r>
              <a:rPr lang="en-US" sz="2400" dirty="0" smtClean="0">
                <a:cs typeface="Times New Roman" charset="0"/>
              </a:rPr>
              <a:t>ungus </a:t>
            </a:r>
            <a:r>
              <a:rPr lang="en-US" sz="2400" dirty="0">
                <a:cs typeface="Times New Roman" charset="0"/>
              </a:rPr>
              <a:t>forms an external investment of the root in the form of a crown of hyphae without penetrating into the cells other those of the </a:t>
            </a:r>
            <a:r>
              <a:rPr lang="en-US" sz="2400" dirty="0" smtClean="0">
                <a:cs typeface="Times New Roman" charset="0"/>
              </a:rPr>
              <a:t>epidermis. </a:t>
            </a:r>
          </a:p>
          <a:p>
            <a:pPr algn="r">
              <a:tabLst>
                <a:tab pos="457200" algn="l"/>
              </a:tabLst>
            </a:pPr>
            <a:r>
              <a:rPr lang="ar-sa" sz="2400" i="1" dirty="0" smtClean="0">
                <a:latin typeface="Times New Roman"/>
                <a:cs typeface="Times New Roman"/>
              </a:rPr>
              <a:t>يتشكل الفطر في المناطق الخارجية من الجذر على شكل تاج من الخيوط دون التوغل إلى خلايا</a:t>
            </a:r>
            <a:r>
              <a:rPr lang="en-GB" sz="2400" i="1" dirty="0" smtClean="0">
                <a:latin typeface="Times New Roman"/>
                <a:cs typeface="Times New Roman"/>
              </a:rPr>
              <a:t> </a:t>
            </a:r>
            <a:r>
              <a:rPr lang="ar-sa" sz="2400" i="1" dirty="0" smtClean="0">
                <a:latin typeface="Times New Roman"/>
                <a:cs typeface="Times New Roman"/>
              </a:rPr>
              <a:t>أخرى من البشرة.</a:t>
            </a:r>
          </a:p>
          <a:p>
            <a:pPr marL="0" indent="0" algn="l" rtl="0">
              <a:buNone/>
              <a:tabLst>
                <a:tab pos="457200" algn="l"/>
              </a:tabLst>
            </a:pPr>
            <a:endParaRPr lang="en-US" sz="2400" dirty="0">
              <a:cs typeface="Times New Roman" charset="0"/>
            </a:endParaRPr>
          </a:p>
          <a:p>
            <a:pPr>
              <a:buFontTx/>
              <a:buAutoNum type="alphaUcParenR" startAt="2"/>
              <a:tabLst>
                <a:tab pos="457200" algn="l"/>
              </a:tabLst>
            </a:pPr>
            <a:r>
              <a:rPr lang="en-US" sz="2400" b="1" u="sng" dirty="0" err="1" smtClean="0">
                <a:solidFill>
                  <a:srgbClr val="FF0000"/>
                </a:solidFill>
                <a:cs typeface="Times New Roman" charset="0"/>
              </a:rPr>
              <a:t>Endophytic</a:t>
            </a:r>
            <a:r>
              <a:rPr lang="en-US" sz="2400" b="1" u="sng" dirty="0" smtClean="0">
                <a:solidFill>
                  <a:srgbClr val="FF0000"/>
                </a:solidFill>
                <a:cs typeface="Times New Roman" charset="0"/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  <a:cs typeface="Times New Roman" charset="0"/>
              </a:rPr>
              <a:t>mycorrhiza</a:t>
            </a:r>
            <a:r>
              <a:rPr lang="en-US" sz="2400" b="1" u="sng" dirty="0" smtClean="0">
                <a:solidFill>
                  <a:srgbClr val="FF0000"/>
                </a:solidFill>
                <a:cs typeface="Times New Roman" charset="0"/>
              </a:rPr>
              <a:t>, </a:t>
            </a:r>
          </a:p>
          <a:p>
            <a:pPr algn="r">
              <a:tabLst>
                <a:tab pos="457200" algn="l"/>
              </a:tabLst>
            </a:pPr>
            <a:r>
              <a:rPr lang="ar-sa" sz="2400" i="1" dirty="0" smtClean="0">
                <a:cs typeface="Times New Roman" charset="0"/>
              </a:rPr>
              <a:t>الخيوط الفطرية تتخترق داخل أجزاء من الجذور وتتصل بالغزل الفطري في التربة.</a:t>
            </a:r>
          </a:p>
          <a:p>
            <a:pPr marL="0" indent="0" algn="just">
              <a:buNone/>
              <a:tabLst>
                <a:tab pos="457200" algn="l"/>
              </a:tabLst>
            </a:pPr>
            <a:r>
              <a:rPr lang="en-US" sz="2400" dirty="0">
                <a:cs typeface="Times New Roman" charset="0"/>
              </a:rPr>
              <a:t>F</a:t>
            </a:r>
            <a:r>
              <a:rPr lang="en-US" sz="2400" dirty="0" smtClean="0">
                <a:cs typeface="Times New Roman" charset="0"/>
              </a:rPr>
              <a:t>ungal hyphae penetrate the inner parts of the roots and have little connection with the mycelium in the soil. </a:t>
            </a:r>
            <a:endParaRPr lang="en-US" sz="2400" dirty="0" smtClean="0"/>
          </a:p>
          <a:p>
            <a:pPr marL="0" indent="0" algn="l" rtl="0">
              <a:buNone/>
              <a:tabLst>
                <a:tab pos="457200" algn="l"/>
              </a:tabLst>
            </a:pPr>
            <a:endParaRPr lang="en-US" sz="2400" dirty="0" smtClean="0">
              <a:cs typeface="Times New Roman" charset="0"/>
            </a:endParaRPr>
          </a:p>
          <a:p>
            <a:pPr marL="0" indent="0" algn="l" rtl="0">
              <a:buNone/>
              <a:tabLst>
                <a:tab pos="457200" algn="l"/>
              </a:tabLs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025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873272"/>
            <a:ext cx="8953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061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Reproduction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B</a:t>
            </a:r>
            <a:r>
              <a:rPr lang="en-US" dirty="0" smtClean="0"/>
              <a:t>oth </a:t>
            </a:r>
            <a:r>
              <a:rPr lang="en-US" b="1" dirty="0">
                <a:solidFill>
                  <a:srgbClr val="0000FF"/>
                </a:solidFill>
              </a:rPr>
              <a:t>sexually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0000FF"/>
                </a:solidFill>
              </a:rPr>
              <a:t>asexually</a:t>
            </a:r>
            <a:r>
              <a:rPr lang="en-US" dirty="0" smtClean="0"/>
              <a:t>.</a:t>
            </a:r>
          </a:p>
          <a:p>
            <a:pPr lvl="0"/>
            <a:endParaRPr lang="en-GB" dirty="0"/>
          </a:p>
          <a:p>
            <a:pPr marL="0" lvl="0" indent="0">
              <a:buNone/>
            </a:pPr>
            <a:r>
              <a:rPr lang="en-US" dirty="0"/>
              <a:t>Asexual reproduction includes: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GB" b="1" dirty="0" smtClean="0"/>
              <a:t>F</a:t>
            </a:r>
            <a:r>
              <a:rPr lang="en-US" b="1" dirty="0" err="1" smtClean="0"/>
              <a:t>ragmentation</a:t>
            </a:r>
            <a:r>
              <a:rPr lang="en-US" b="1" dirty="0" smtClean="0"/>
              <a:t> 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Budding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asexual spores</a:t>
            </a:r>
            <a:r>
              <a:rPr lang="en-US" dirty="0"/>
              <a:t>: there’s two kinds of asexual spores</a:t>
            </a:r>
            <a:endParaRPr lang="en-GB" dirty="0"/>
          </a:p>
          <a:p>
            <a:pPr marL="514350" lvl="0" indent="-514350">
              <a:buFont typeface="+mj-lt"/>
              <a:buAutoNum type="alphaLcPeriod"/>
            </a:pPr>
            <a:r>
              <a:rPr lang="en-US" b="1" dirty="0" err="1">
                <a:solidFill>
                  <a:srgbClr val="0000FF"/>
                </a:solidFill>
              </a:rPr>
              <a:t>Sporangiospores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are produced by </a:t>
            </a:r>
            <a:r>
              <a:rPr lang="en-US" b="1" dirty="0"/>
              <a:t>sporangia</a:t>
            </a:r>
            <a:r>
              <a:rPr lang="en-US" dirty="0"/>
              <a:t> which are located on top of a filament called a </a:t>
            </a:r>
            <a:r>
              <a:rPr lang="en-US" b="1" dirty="0" err="1"/>
              <a:t>sporangiophore</a:t>
            </a:r>
            <a:r>
              <a:rPr lang="en-US" b="1" dirty="0"/>
              <a:t>.</a:t>
            </a:r>
            <a:endParaRPr lang="en-GB" dirty="0"/>
          </a:p>
          <a:p>
            <a:pPr marL="514350" indent="-514350">
              <a:buFont typeface="+mj-lt"/>
              <a:buAutoNum type="alphaLcPeriod"/>
            </a:pPr>
            <a:r>
              <a:rPr lang="en-US" b="1" dirty="0">
                <a:solidFill>
                  <a:srgbClr val="0000FF"/>
                </a:solidFill>
              </a:rPr>
              <a:t>Conidia</a:t>
            </a:r>
            <a:r>
              <a:rPr lang="en-US" b="1" dirty="0"/>
              <a:t> </a:t>
            </a:r>
            <a:r>
              <a:rPr lang="en-US" dirty="0"/>
              <a:t>are formed at the tips of specialized hyphae called </a:t>
            </a:r>
            <a:r>
              <a:rPr lang="en-US" b="1" dirty="0"/>
              <a:t>conidiophores</a:t>
            </a:r>
            <a:r>
              <a:rPr lang="en-US" dirty="0"/>
              <a:t>.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561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Main Characteristics of Fungi</a:t>
            </a:r>
            <a:r>
              <a:rPr lang="en-GB" dirty="0" smtClean="0">
                <a:solidFill>
                  <a:srgbClr val="0000FF"/>
                </a:solidFill>
                <a:effectLst/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2" y="1417638"/>
            <a:ext cx="8830254" cy="4525963"/>
          </a:xfrm>
        </p:spPr>
        <p:txBody>
          <a:bodyPr>
            <a:noAutofit/>
          </a:bodyPr>
          <a:lstStyle/>
          <a:p>
            <a:pPr lvl="0">
              <a:lnSpc>
                <a:spcPct val="140000"/>
              </a:lnSpc>
            </a:pPr>
            <a:r>
              <a:rPr lang="en-US" sz="2000" dirty="0"/>
              <a:t>Eukaryotic cells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Non-photosynthetic (heterotrophic)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Most fungi are </a:t>
            </a:r>
            <a:r>
              <a:rPr lang="en-US" sz="2000" b="1" dirty="0" smtClean="0">
                <a:solidFill>
                  <a:srgbClr val="0000FF"/>
                </a:solidFill>
              </a:rPr>
              <a:t>multicellular</a:t>
            </a:r>
            <a:r>
              <a:rPr lang="en-US" sz="2000" b="1" dirty="0" smtClean="0"/>
              <a:t> (molds)</a:t>
            </a:r>
            <a:r>
              <a:rPr lang="en-US" sz="2000" dirty="0" smtClean="0"/>
              <a:t> but </a:t>
            </a:r>
            <a:r>
              <a:rPr lang="en-US" sz="2000" b="1" dirty="0" smtClean="0">
                <a:solidFill>
                  <a:srgbClr val="0000FF"/>
                </a:solidFill>
              </a:rPr>
              <a:t>unicellular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/>
              <a:t>(</a:t>
            </a:r>
            <a:r>
              <a:rPr lang="en-US" sz="2000" b="1" dirty="0" smtClean="0"/>
              <a:t>yeasts)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cell walls of Fungi are made of </a:t>
            </a:r>
            <a:r>
              <a:rPr lang="en-US" sz="2000" b="1" dirty="0">
                <a:solidFill>
                  <a:srgbClr val="0000FF"/>
                </a:solidFill>
              </a:rPr>
              <a:t>chitin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/>
              <a:t>(polysaccharides)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Some fungi have cross walls, or </a:t>
            </a:r>
            <a:r>
              <a:rPr lang="en-US" sz="2000" b="1" dirty="0">
                <a:solidFill>
                  <a:srgbClr val="0000FF"/>
                </a:solidFill>
              </a:rPr>
              <a:t>septa</a:t>
            </a:r>
            <a:r>
              <a:rPr lang="en-US" sz="2000" dirty="0"/>
              <a:t>, which divide the filaments into compartments having a single nucleus.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Filaments of fungi are called </a:t>
            </a:r>
            <a:r>
              <a:rPr lang="en-US" sz="2000" b="1" dirty="0">
                <a:solidFill>
                  <a:srgbClr val="0000FF"/>
                </a:solidFill>
              </a:rPr>
              <a:t>hyphae</a:t>
            </a:r>
            <a:r>
              <a:rPr lang="en-US" sz="2000" dirty="0"/>
              <a:t>.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The </a:t>
            </a:r>
            <a:r>
              <a:rPr lang="en-US" sz="2000" b="1" dirty="0"/>
              <a:t>mycelium</a:t>
            </a:r>
            <a:r>
              <a:rPr lang="en-US" sz="2000" dirty="0"/>
              <a:t> is a mat of hyphae visible to the </a:t>
            </a:r>
            <a:r>
              <a:rPr lang="en-US" sz="2000" dirty="0" smtClean="0"/>
              <a:t>naked </a:t>
            </a:r>
            <a:r>
              <a:rPr lang="en-US" sz="2000" dirty="0"/>
              <a:t>eye (e.g. bread mold)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Some hyphae may </a:t>
            </a:r>
            <a:r>
              <a:rPr lang="en-US" sz="2000" b="1" dirty="0"/>
              <a:t>divided</a:t>
            </a:r>
            <a:r>
              <a:rPr lang="en-US" sz="2000" dirty="0"/>
              <a:t> by cross sections called </a:t>
            </a:r>
            <a:r>
              <a:rPr lang="en-US" sz="2000" b="1" dirty="0"/>
              <a:t>septa</a:t>
            </a:r>
            <a:endParaRPr lang="en-GB" sz="2000" dirty="0"/>
          </a:p>
          <a:p>
            <a:pPr lvl="0">
              <a:lnSpc>
                <a:spcPct val="140000"/>
              </a:lnSpc>
            </a:pPr>
            <a:r>
              <a:rPr lang="en-US" sz="2000" dirty="0"/>
              <a:t>Some cells </a:t>
            </a:r>
            <a:r>
              <a:rPr lang="en-US" sz="2000" b="1" dirty="0"/>
              <a:t>lack septa</a:t>
            </a:r>
            <a:r>
              <a:rPr lang="en-US" sz="2000" dirty="0"/>
              <a:t> and are </a:t>
            </a:r>
            <a:r>
              <a:rPr lang="en-US" sz="2000" b="1" dirty="0"/>
              <a:t>multi-nucleated</a:t>
            </a:r>
            <a:r>
              <a:rPr lang="en-US" sz="2000" dirty="0"/>
              <a:t>, or </a:t>
            </a:r>
            <a:r>
              <a:rPr lang="en-US" sz="2000" b="1" dirty="0" err="1">
                <a:solidFill>
                  <a:srgbClr val="0000FF"/>
                </a:solidFill>
              </a:rPr>
              <a:t>coenocytic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/>
              <a:t>(have many nuclei</a:t>
            </a:r>
            <a:r>
              <a:rPr lang="en-US" sz="2000" dirty="0" smtClean="0"/>
              <a:t>).</a:t>
            </a:r>
            <a:endParaRPr lang="en-GB" sz="2000" dirty="0"/>
          </a:p>
          <a:p>
            <a:pPr>
              <a:lnSpc>
                <a:spcPct val="14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926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28625" y="428625"/>
            <a:ext cx="7772400" cy="1470025"/>
          </a:xfrm>
        </p:spPr>
        <p:txBody>
          <a:bodyPr>
            <a:normAutofit fontScale="90000"/>
          </a:bodyPr>
          <a:lstStyle/>
          <a:p>
            <a:pPr rtl="0" eaLnBrk="1" hangingPunct="1"/>
            <a:r>
              <a:rPr lang="en-US" sz="3600" b="1" dirty="0">
                <a:solidFill>
                  <a:srgbClr val="0000FF"/>
                </a:solidFill>
              </a:rPr>
              <a:t/>
            </a:r>
            <a:br>
              <a:rPr lang="en-US" sz="3600" b="1" dirty="0">
                <a:solidFill>
                  <a:srgbClr val="0000FF"/>
                </a:solidFill>
              </a:rPr>
            </a:br>
            <a:r>
              <a:rPr lang="ar-sa" sz="3600" b="1" dirty="0">
                <a:solidFill>
                  <a:srgbClr val="0000FF"/>
                </a:solidFill>
              </a:rPr>
              <a:t/>
            </a:r>
            <a:br>
              <a:rPr lang="ar-sa" sz="3600" b="1" dirty="0">
                <a:solidFill>
                  <a:srgbClr val="0000FF"/>
                </a:solidFill>
              </a:rPr>
            </a:br>
            <a:r>
              <a:rPr lang="ar-sa" sz="3600" b="1" dirty="0">
                <a:solidFill>
                  <a:srgbClr val="0000FF"/>
                </a:solidFill>
              </a:rPr>
              <a:t>مملكة الفطريات</a:t>
            </a:r>
            <a:r>
              <a:rPr lang="en-US" sz="3600" b="1" dirty="0">
                <a:solidFill>
                  <a:srgbClr val="0000FF"/>
                </a:solidFill>
              </a:rPr>
              <a:t/>
            </a:r>
            <a:br>
              <a:rPr lang="en-US" sz="3600" b="1" dirty="0">
                <a:solidFill>
                  <a:srgbClr val="0000FF"/>
                </a:solidFill>
              </a:rPr>
            </a:br>
            <a:r>
              <a:rPr lang="en-US" sz="3600" b="1" dirty="0">
                <a:solidFill>
                  <a:srgbClr val="0000FF"/>
                </a:solidFill>
              </a:rPr>
              <a:t>KINGDOM   FUNGI</a:t>
            </a:r>
            <a:br>
              <a:rPr lang="en-US" sz="3600" b="1" dirty="0">
                <a:solidFill>
                  <a:srgbClr val="0000FF"/>
                </a:solidFill>
              </a:rPr>
            </a:br>
            <a:r>
              <a:rPr lang="en-US" sz="3600" dirty="0">
                <a:solidFill>
                  <a:srgbClr val="0000FF"/>
                </a:solidFill>
              </a:rPr>
              <a:t/>
            </a:r>
            <a:br>
              <a:rPr lang="en-US" sz="3600" dirty="0">
                <a:solidFill>
                  <a:srgbClr val="0000FF"/>
                </a:solidFill>
              </a:rPr>
            </a:b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85750" y="1785938"/>
            <a:ext cx="8501063" cy="1285875"/>
          </a:xfrm>
        </p:spPr>
        <p:txBody>
          <a:bodyPr/>
          <a:lstStyle/>
          <a:p>
            <a:pPr algn="r" rtl="0"/>
            <a:r>
              <a:rPr lang="ar-sa">
                <a:solidFill>
                  <a:schemeClr val="tx1"/>
                </a:solidFill>
              </a:rPr>
              <a:t>علماء النبات يقسمون الفطريات إلى قسمين:</a:t>
            </a:r>
            <a:endParaRPr lang="en-US">
              <a:solidFill>
                <a:schemeClr val="tx1"/>
              </a:solidFill>
            </a:endParaRPr>
          </a:p>
          <a:p>
            <a:pPr algn="just" rtl="0"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</a:rPr>
              <a:t>Botanists usually recognize </a:t>
            </a:r>
            <a:r>
              <a:rPr lang="en-US">
                <a:solidFill>
                  <a:srgbClr val="FF0000"/>
                </a:solidFill>
              </a:rPr>
              <a:t>two divisions </a:t>
            </a:r>
            <a:r>
              <a:rPr lang="en-US">
                <a:solidFill>
                  <a:schemeClr val="tx1"/>
                </a:solidFill>
              </a:rPr>
              <a:t>in fungi.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428625" y="3571875"/>
            <a:ext cx="3956261" cy="255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rtl="0"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 </a:t>
            </a:r>
            <a:r>
              <a:rPr lang="ar-sa" sz="2000" i="1" dirty="0"/>
              <a:t>الفطريات </a:t>
            </a:r>
            <a:r>
              <a:rPr lang="ar-sa" sz="2000" i="1" dirty="0" smtClean="0"/>
              <a:t>الهلامية</a:t>
            </a:r>
            <a:endParaRPr lang="en-US" sz="2000" i="1" dirty="0"/>
          </a:p>
          <a:p>
            <a:pPr algn="ctr" rtl="0">
              <a:spcBef>
                <a:spcPct val="20000"/>
              </a:spcBef>
            </a:pPr>
            <a:r>
              <a:rPr lang="en-US" sz="2000" i="1" dirty="0" err="1">
                <a:solidFill>
                  <a:srgbClr val="FF0000"/>
                </a:solidFill>
                <a:latin typeface="Calibri" charset="0"/>
              </a:rPr>
              <a:t>Myxomycota</a:t>
            </a:r>
            <a:r>
              <a:rPr lang="en-US" sz="2000" i="1" dirty="0">
                <a:latin typeface="Calibri" charset="0"/>
              </a:rPr>
              <a:t> </a:t>
            </a:r>
          </a:p>
          <a:p>
            <a:pPr algn="ctr" rtl="0"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(slime </a:t>
            </a:r>
            <a:r>
              <a:rPr lang="en-US" sz="2000" i="1" dirty="0" smtClean="0">
                <a:latin typeface="Calibri" charset="0"/>
              </a:rPr>
              <a:t>molds</a:t>
            </a:r>
            <a:r>
              <a:rPr lang="en-US" sz="2000" i="1" dirty="0">
                <a:latin typeface="Calibri" charset="0"/>
              </a:rPr>
              <a:t>) </a:t>
            </a:r>
          </a:p>
          <a:p>
            <a:pPr algn="ctr" rtl="0">
              <a:spcBef>
                <a:spcPct val="20000"/>
              </a:spcBef>
            </a:pPr>
            <a:r>
              <a:rPr lang="ar-sa" sz="2000" i="1" dirty="0">
                <a:latin typeface="Calibri" charset="0"/>
              </a:rPr>
              <a:t>تفتقد للجدر الخلوية خلال معظم دورة حياتها</a:t>
            </a:r>
            <a:endParaRPr lang="en-US" sz="2000" i="1" dirty="0">
              <a:latin typeface="Calibri" charset="0"/>
            </a:endParaRPr>
          </a:p>
          <a:p>
            <a:pPr algn="ctr" rtl="0"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lack cell walls during most of their life cycle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5286375" y="3571875"/>
            <a:ext cx="2714625" cy="179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rtl="0">
              <a:lnSpc>
                <a:spcPct val="80000"/>
              </a:lnSpc>
              <a:spcBef>
                <a:spcPct val="20000"/>
              </a:spcBef>
            </a:pPr>
            <a:r>
              <a:rPr lang="ar-sa" sz="2000" i="1" dirty="0">
                <a:latin typeface="Calibri" charset="0"/>
              </a:rPr>
              <a:t>الفطريات الحقيقية</a:t>
            </a:r>
            <a:endParaRPr lang="en-US" sz="2000" i="1" dirty="0">
              <a:latin typeface="Calibri" charset="0"/>
            </a:endParaRPr>
          </a:p>
          <a:p>
            <a:pPr algn="ctr" rtl="0">
              <a:lnSpc>
                <a:spcPct val="80000"/>
              </a:lnSpc>
              <a:spcBef>
                <a:spcPct val="20000"/>
              </a:spcBef>
            </a:pPr>
            <a:r>
              <a:rPr lang="en-US" sz="2000" i="1" dirty="0" err="1">
                <a:solidFill>
                  <a:srgbClr val="FF0000"/>
                </a:solidFill>
                <a:latin typeface="Calibri" charset="0"/>
              </a:rPr>
              <a:t>Eumycota</a:t>
            </a:r>
            <a:endParaRPr lang="en-US" sz="2000" i="1" dirty="0">
              <a:solidFill>
                <a:srgbClr val="FF0000"/>
              </a:solidFill>
              <a:latin typeface="Calibri" charset="0"/>
            </a:endParaRPr>
          </a:p>
          <a:p>
            <a:pPr algn="ctr" rtl="0">
              <a:lnSpc>
                <a:spcPct val="80000"/>
              </a:lnSpc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(true fungi)</a:t>
            </a:r>
          </a:p>
          <a:p>
            <a:pPr algn="ctr" rtl="0">
              <a:lnSpc>
                <a:spcPct val="80000"/>
              </a:lnSpc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 </a:t>
            </a:r>
            <a:r>
              <a:rPr lang="ar-sa" sz="2000" i="1" dirty="0">
                <a:latin typeface="Calibri" charset="0"/>
              </a:rPr>
              <a:t>تمتلك جدر خلوية صلبة</a:t>
            </a:r>
            <a:endParaRPr lang="en-US" sz="2000" i="1" dirty="0">
              <a:latin typeface="Calibri" charset="0"/>
            </a:endParaRPr>
          </a:p>
          <a:p>
            <a:pPr algn="ctr" rtl="0">
              <a:lnSpc>
                <a:spcPct val="80000"/>
              </a:lnSpc>
              <a:spcBef>
                <a:spcPct val="20000"/>
              </a:spcBef>
            </a:pPr>
            <a:r>
              <a:rPr lang="en-US" sz="2000" i="1" dirty="0">
                <a:latin typeface="Calibri" charset="0"/>
              </a:rPr>
              <a:t>possess rigid cell walls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2428875" y="2643188"/>
            <a:ext cx="2071688" cy="78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500563" y="2643188"/>
            <a:ext cx="2000250" cy="7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603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922339" y="77784"/>
            <a:ext cx="71519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ar-sa" sz="3200" b="1" i="1" dirty="0">
                <a:solidFill>
                  <a:srgbClr val="0000FF"/>
                </a:solidFill>
                <a:cs typeface="Times New Roman" charset="0"/>
              </a:rPr>
              <a:t>قسم </a:t>
            </a:r>
            <a:r>
              <a:rPr lang="ar-sa" sz="3200" b="1" i="1" dirty="0" smtClean="0">
                <a:solidFill>
                  <a:srgbClr val="0000FF"/>
                </a:solidFill>
                <a:cs typeface="Times New Roman" charset="0"/>
              </a:rPr>
              <a:t>الفطريات الحقيقية</a:t>
            </a:r>
            <a:endParaRPr lang="ar-sa" sz="3200" b="1" i="1" dirty="0">
              <a:solidFill>
                <a:srgbClr val="0000FF"/>
              </a:solidFill>
              <a:cs typeface="Times New Roman" charset="0"/>
            </a:endParaRPr>
          </a:p>
          <a:p>
            <a:pPr algn="ctr" eaLnBrk="0" hangingPunct="0"/>
            <a:r>
              <a:rPr lang="en-US" sz="3200" b="1" i="1" dirty="0">
                <a:solidFill>
                  <a:srgbClr val="0000FF"/>
                </a:solidFill>
                <a:cs typeface="Times New Roman" charset="0"/>
              </a:rPr>
              <a:t>DIVISION  EUMYCOTA ( TRUE FUNGI )</a:t>
            </a:r>
            <a:endParaRPr lang="en-US" sz="3200" i="1" dirty="0">
              <a:solidFill>
                <a:srgbClr val="0000FF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85750" y="990869"/>
            <a:ext cx="8572500" cy="310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tabLst>
                <a:tab pos="457200" algn="l"/>
              </a:tabLst>
              <a:defRPr/>
            </a:pPr>
            <a:r>
              <a:rPr lang="en-US" sz="2800" b="1" u="sng" dirty="0">
                <a:solidFill>
                  <a:srgbClr val="FF0000"/>
                </a:solidFill>
              </a:rPr>
              <a:t>Main </a:t>
            </a:r>
            <a:r>
              <a:rPr lang="en-US" sz="2800" b="1" u="sng" dirty="0" smtClean="0">
                <a:solidFill>
                  <a:srgbClr val="FF0000"/>
                </a:solidFill>
              </a:rPr>
              <a:t>Characteristics: </a:t>
            </a:r>
          </a:p>
          <a:p>
            <a:pPr algn="just" eaLnBrk="0" hangingPunct="0">
              <a:tabLst>
                <a:tab pos="457200" algn="l"/>
              </a:tabLst>
              <a:defRPr/>
            </a:pPr>
            <a:endParaRPr lang="en-US" sz="2800" b="1" u="sng" dirty="0" smtClean="0">
              <a:solidFill>
                <a:srgbClr val="FF0000"/>
              </a:solidFill>
            </a:endParaRPr>
          </a:p>
          <a:p>
            <a:pPr marL="342900" indent="-342900" algn="just" eaLnBrk="0" hangingPunct="0">
              <a:buFont typeface="Arial"/>
              <a:buChar char="•"/>
              <a:tabLst>
                <a:tab pos="457200" algn="l"/>
              </a:tabLst>
              <a:defRPr/>
            </a:pPr>
            <a:r>
              <a:rPr lang="en-US" sz="2800" dirty="0" smtClean="0">
                <a:ea typeface="Times New Roman" pitchFamily="18" charset="0"/>
                <a:cs typeface="+mj-cs"/>
              </a:rPr>
              <a:t>The fungal body or </a:t>
            </a:r>
            <a:r>
              <a:rPr lang="en-US" sz="2800" dirty="0" err="1" smtClean="0">
                <a:ea typeface="Times New Roman" pitchFamily="18" charset="0"/>
                <a:cs typeface="+mj-cs"/>
              </a:rPr>
              <a:t>thallus</a:t>
            </a:r>
            <a:r>
              <a:rPr lang="en-US" sz="2800" dirty="0" smtClean="0">
                <a:ea typeface="Times New Roman" pitchFamily="18" charset="0"/>
                <a:cs typeface="+mj-cs"/>
              </a:rPr>
              <a:t> is known as </a:t>
            </a:r>
            <a:r>
              <a:rPr lang="en-US" sz="2800" u="sng" dirty="0" smtClean="0">
                <a:solidFill>
                  <a:srgbClr val="0000FF"/>
                </a:solidFill>
                <a:ea typeface="Times New Roman" pitchFamily="18" charset="0"/>
                <a:cs typeface="+mj-cs"/>
              </a:rPr>
              <a:t>mycelium</a:t>
            </a:r>
            <a:r>
              <a:rPr lang="en-US" sz="2800" dirty="0" smtClean="0">
                <a:ea typeface="Times New Roman" pitchFamily="18" charset="0"/>
                <a:cs typeface="+mj-cs"/>
              </a:rPr>
              <a:t>, which is composed threads known as </a:t>
            </a:r>
            <a:r>
              <a:rPr lang="en-US" sz="2800" u="sng" dirty="0" smtClean="0">
                <a:solidFill>
                  <a:srgbClr val="0000FF"/>
                </a:solidFill>
                <a:ea typeface="Times New Roman" pitchFamily="18" charset="0"/>
                <a:cs typeface="+mj-cs"/>
              </a:rPr>
              <a:t>hyphae</a:t>
            </a:r>
            <a:r>
              <a:rPr lang="en-US" sz="2800" dirty="0" smtClean="0">
                <a:solidFill>
                  <a:srgbClr val="0000FF"/>
                </a:solidFill>
                <a:ea typeface="Times New Roman" pitchFamily="18" charset="0"/>
                <a:cs typeface="+mj-cs"/>
              </a:rPr>
              <a:t> </a:t>
            </a:r>
            <a:r>
              <a:rPr lang="en-US" sz="2800" dirty="0" smtClean="0">
                <a:ea typeface="Times New Roman" pitchFamily="18" charset="0"/>
                <a:cs typeface="+mj-cs"/>
              </a:rPr>
              <a:t>(</a:t>
            </a:r>
            <a:r>
              <a:rPr lang="en-US" sz="2800" dirty="0" err="1" smtClean="0">
                <a:ea typeface="Times New Roman" pitchFamily="18" charset="0"/>
                <a:cs typeface="+mj-cs"/>
              </a:rPr>
              <a:t>septate</a:t>
            </a:r>
            <a:r>
              <a:rPr lang="en-US" sz="2800" dirty="0" smtClean="0">
                <a:ea typeface="Times New Roman" pitchFamily="18" charset="0"/>
                <a:cs typeface="+mj-cs"/>
              </a:rPr>
              <a:t> or non-</a:t>
            </a:r>
            <a:r>
              <a:rPr lang="en-US" sz="2800" dirty="0" err="1" smtClean="0">
                <a:ea typeface="Times New Roman" pitchFamily="18" charset="0"/>
                <a:cs typeface="+mj-cs"/>
              </a:rPr>
              <a:t>septate</a:t>
            </a:r>
            <a:r>
              <a:rPr lang="en-US" sz="2800" dirty="0" smtClean="0">
                <a:ea typeface="Times New Roman" pitchFamily="18" charset="0"/>
                <a:cs typeface="+mj-cs"/>
              </a:rPr>
              <a:t>). </a:t>
            </a:r>
          </a:p>
          <a:p>
            <a:pPr algn="just" rtl="0" eaLnBrk="0" hangingPunct="0">
              <a:tabLst>
                <a:tab pos="457200" algn="l"/>
              </a:tabLst>
              <a:defRPr/>
            </a:pPr>
            <a:endParaRPr lang="en-US" sz="2800" dirty="0" smtClean="0">
              <a:ea typeface="Times New Roman" pitchFamily="18" charset="0"/>
              <a:cs typeface="+mj-cs"/>
            </a:endParaRPr>
          </a:p>
          <a:p>
            <a:pPr marL="342900" indent="-342900" algn="just" rtl="0">
              <a:buFont typeface="Arial"/>
              <a:buChar char="•"/>
              <a:tabLst>
                <a:tab pos="457200" algn="l"/>
              </a:tabLst>
              <a:defRPr/>
            </a:pPr>
            <a:endParaRPr lang="en-US" sz="2800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577" y="4099413"/>
            <a:ext cx="4753636" cy="21165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09" y="3326006"/>
            <a:ext cx="3477668" cy="311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55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0" hangingPunct="0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dirty="0">
                <a:solidFill>
                  <a:srgbClr val="C00000"/>
                </a:solidFill>
                <a:ea typeface="Times New Roman" pitchFamily="18" charset="0"/>
              </a:rPr>
              <a:t>Heterotrophic</a:t>
            </a:r>
            <a:r>
              <a:rPr lang="en-US" dirty="0">
                <a:ea typeface="Times New Roman" pitchFamily="18" charset="0"/>
              </a:rPr>
              <a:t>. </a:t>
            </a:r>
          </a:p>
          <a:p>
            <a:pPr algn="just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Aerobic</a:t>
            </a:r>
            <a:r>
              <a:rPr lang="en-US" dirty="0" smtClean="0">
                <a:ea typeface="Times New Roman" pitchFamily="18" charset="0"/>
                <a:cs typeface="Arial" pitchFamily="34" charset="0"/>
              </a:rPr>
              <a:t>.</a:t>
            </a:r>
            <a:endParaRPr lang="en-US" dirty="0"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dirty="0">
                <a:ea typeface="Times New Roman" pitchFamily="18" charset="0"/>
                <a:cs typeface="Arial" pitchFamily="34" charset="0"/>
              </a:rPr>
              <a:t>The reserve food material is usually </a:t>
            </a:r>
            <a:r>
              <a:rPr lang="en-US" u="sng" dirty="0">
                <a:solidFill>
                  <a:srgbClr val="0000FF"/>
                </a:solidFill>
                <a:ea typeface="Times New Roman" pitchFamily="18" charset="0"/>
                <a:cs typeface="Arial" pitchFamily="34" charset="0"/>
              </a:rPr>
              <a:t>glycogen</a:t>
            </a:r>
            <a:r>
              <a:rPr lang="en-US" dirty="0">
                <a:ea typeface="Times New Roman" pitchFamily="18" charset="0"/>
                <a:cs typeface="Arial" pitchFamily="34" charset="0"/>
              </a:rPr>
              <a:t>. </a:t>
            </a:r>
            <a:endParaRPr lang="en-US" dirty="0"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en-US" dirty="0"/>
          </a:p>
        </p:txBody>
      </p:sp>
      <p:sp>
        <p:nvSpPr>
          <p:cNvPr id="4" name="Title 3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ar-sa" sz="3200" b="1" i="1" dirty="0">
                <a:solidFill>
                  <a:srgbClr val="0000FF"/>
                </a:solidFill>
                <a:cs typeface="Times New Roman" charset="0"/>
              </a:rPr>
              <a:t>قسم </a:t>
            </a:r>
            <a:r>
              <a:rPr lang="ar-sa" sz="3200" b="1" i="1" dirty="0" smtClean="0">
                <a:solidFill>
                  <a:srgbClr val="0000FF"/>
                </a:solidFill>
                <a:cs typeface="Times New Roman" charset="0"/>
              </a:rPr>
              <a:t>الفطريات الحقيقية</a:t>
            </a:r>
            <a:endParaRPr lang="ar-sa" sz="3200" b="1" i="1" dirty="0">
              <a:solidFill>
                <a:srgbClr val="0000FF"/>
              </a:solidFill>
              <a:cs typeface="Times New Roman" charset="0"/>
            </a:endParaRPr>
          </a:p>
          <a:p>
            <a:pPr algn="ctr" eaLnBrk="0" hangingPunct="0"/>
            <a:r>
              <a:rPr lang="en-US" sz="3200" b="1" i="1" dirty="0">
                <a:solidFill>
                  <a:srgbClr val="0000FF"/>
                </a:solidFill>
                <a:cs typeface="Times New Roman" charset="0"/>
              </a:rPr>
              <a:t>DIVISION  EUMYCOTA ( TRUE FUNGI )</a:t>
            </a:r>
            <a:endParaRPr lang="en-US" sz="32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15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eaLnBrk="0" hangingPunct="0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sz="3000" dirty="0">
                <a:ea typeface="Times New Roman" pitchFamily="18" charset="0"/>
              </a:rPr>
              <a:t>Cell wall in the majority of fungi is </a:t>
            </a:r>
            <a:r>
              <a:rPr lang="en-US" sz="3000" u="sng" dirty="0">
                <a:solidFill>
                  <a:srgbClr val="0000FF"/>
                </a:solidFill>
                <a:ea typeface="Times New Roman" pitchFamily="18" charset="0"/>
              </a:rPr>
              <a:t>chitin</a:t>
            </a:r>
            <a:r>
              <a:rPr lang="en-US" sz="3000" dirty="0">
                <a:solidFill>
                  <a:srgbClr val="0000FF"/>
                </a:solidFill>
                <a:ea typeface="Times New Roman" pitchFamily="18" charset="0"/>
              </a:rPr>
              <a:t> </a:t>
            </a:r>
            <a:r>
              <a:rPr lang="en-US" sz="3000" dirty="0">
                <a:ea typeface="Times New Roman" pitchFamily="18" charset="0"/>
              </a:rPr>
              <a:t>and </a:t>
            </a:r>
            <a:r>
              <a:rPr lang="en-US" sz="3000" u="sng" dirty="0">
                <a:ea typeface="Times New Roman" pitchFamily="18" charset="0"/>
              </a:rPr>
              <a:t>cellulose</a:t>
            </a:r>
            <a:r>
              <a:rPr lang="en-US" sz="3000" dirty="0">
                <a:ea typeface="Times New Roman" pitchFamily="18" charset="0"/>
              </a:rPr>
              <a:t> is usually absent from walls of most fungi. </a:t>
            </a:r>
          </a:p>
          <a:p>
            <a:pPr marL="0" indent="0" algn="just" eaLnBrk="0" hangingPunct="0">
              <a:lnSpc>
                <a:spcPct val="130000"/>
              </a:lnSpc>
              <a:buNone/>
              <a:tabLst>
                <a:tab pos="457200" algn="l"/>
              </a:tabLst>
              <a:defRPr/>
            </a:pPr>
            <a:endParaRPr lang="en-US" sz="2800" dirty="0" smtClean="0">
              <a:ea typeface="Times New Roman" pitchFamily="18" charset="0"/>
            </a:endParaRPr>
          </a:p>
          <a:p>
            <a:pPr algn="just" eaLnBrk="0" hangingPunct="0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sz="3000" dirty="0" smtClean="0">
                <a:ea typeface="Times New Roman" pitchFamily="18" charset="0"/>
              </a:rPr>
              <a:t>With </a:t>
            </a:r>
            <a:r>
              <a:rPr lang="en-US" sz="3000" dirty="0">
                <a:ea typeface="Times New Roman" pitchFamily="18" charset="0"/>
              </a:rPr>
              <a:t>regard to the </a:t>
            </a:r>
            <a:r>
              <a:rPr lang="en-US" sz="3000" b="1" u="sng" dirty="0">
                <a:ea typeface="Times New Roman" pitchFamily="18" charset="0"/>
              </a:rPr>
              <a:t>mode of </a:t>
            </a:r>
            <a:r>
              <a:rPr lang="en-US" sz="3000" b="1" u="sng" dirty="0" smtClean="0">
                <a:ea typeface="Times New Roman" pitchFamily="18" charset="0"/>
              </a:rPr>
              <a:t>living</a:t>
            </a:r>
            <a:r>
              <a:rPr lang="en-US" sz="3000" dirty="0" smtClean="0">
                <a:ea typeface="Times New Roman" pitchFamily="18" charset="0"/>
              </a:rPr>
              <a:t>, </a:t>
            </a:r>
            <a:r>
              <a:rPr lang="en-US" sz="3000" dirty="0">
                <a:ea typeface="Times New Roman" pitchFamily="18" charset="0"/>
              </a:rPr>
              <a:t>fungi can be divided into the three following types : </a:t>
            </a:r>
            <a:endParaRPr lang="en-US" sz="3000" dirty="0"/>
          </a:p>
          <a:p>
            <a:pPr marL="0" indent="0" algn="just" eaLnBrk="0" hangingPunct="0">
              <a:lnSpc>
                <a:spcPct val="130000"/>
              </a:lnSpc>
              <a:buNone/>
              <a:tabLst>
                <a:tab pos="457200" algn="l"/>
              </a:tabLst>
              <a:defRPr/>
            </a:pPr>
            <a:r>
              <a:rPr lang="en-US" sz="3000" dirty="0">
                <a:ea typeface="Times New Roman" pitchFamily="18" charset="0"/>
              </a:rPr>
              <a:t>                a) </a:t>
            </a:r>
            <a:r>
              <a:rPr lang="en-US" sz="3000" dirty="0">
                <a:solidFill>
                  <a:srgbClr val="FF0000"/>
                </a:solidFill>
                <a:ea typeface="Times New Roman" pitchFamily="18" charset="0"/>
              </a:rPr>
              <a:t>Parasitic</a:t>
            </a:r>
            <a:r>
              <a:rPr lang="en-US" sz="3000" dirty="0">
                <a:ea typeface="Times New Roman" pitchFamily="18" charset="0"/>
              </a:rPr>
              <a:t> fungi</a:t>
            </a:r>
            <a:endParaRPr lang="en-US" sz="3000" dirty="0"/>
          </a:p>
          <a:p>
            <a:pPr marL="0" indent="0" algn="just" eaLnBrk="0" hangingPunct="0">
              <a:lnSpc>
                <a:spcPct val="130000"/>
              </a:lnSpc>
              <a:buNone/>
              <a:tabLst>
                <a:tab pos="457200" algn="l"/>
              </a:tabLst>
              <a:defRPr/>
            </a:pPr>
            <a:r>
              <a:rPr lang="en-US" sz="3000" dirty="0">
                <a:ea typeface="Times New Roman" pitchFamily="18" charset="0"/>
              </a:rPr>
              <a:t>                b) </a:t>
            </a:r>
            <a:r>
              <a:rPr lang="en-US" sz="3000" dirty="0">
                <a:solidFill>
                  <a:srgbClr val="FF0000"/>
                </a:solidFill>
                <a:ea typeface="Times New Roman" pitchFamily="18" charset="0"/>
              </a:rPr>
              <a:t>Saprophytic</a:t>
            </a:r>
            <a:r>
              <a:rPr lang="en-US" sz="3000" dirty="0">
                <a:ea typeface="Times New Roman" pitchFamily="18" charset="0"/>
              </a:rPr>
              <a:t> fungi</a:t>
            </a:r>
            <a:endParaRPr lang="en-US" sz="3000" dirty="0"/>
          </a:p>
          <a:p>
            <a:pPr marL="0" indent="0" algn="just" eaLnBrk="0" hangingPunct="0">
              <a:lnSpc>
                <a:spcPct val="130000"/>
              </a:lnSpc>
              <a:buNone/>
              <a:tabLst>
                <a:tab pos="457200" algn="l"/>
              </a:tabLst>
              <a:defRPr/>
            </a:pPr>
            <a:r>
              <a:rPr lang="en-US" sz="3000" dirty="0">
                <a:ea typeface="Times New Roman" pitchFamily="18" charset="0"/>
              </a:rPr>
              <a:t>                c) </a:t>
            </a:r>
            <a:r>
              <a:rPr lang="en-US" sz="3000" dirty="0">
                <a:solidFill>
                  <a:srgbClr val="FF0000"/>
                </a:solidFill>
                <a:ea typeface="Times New Roman" pitchFamily="18" charset="0"/>
              </a:rPr>
              <a:t>Symbiotic</a:t>
            </a:r>
            <a:r>
              <a:rPr lang="en-US" sz="3000" dirty="0">
                <a:ea typeface="Times New Roman" pitchFamily="18" charset="0"/>
              </a:rPr>
              <a:t> fungi </a:t>
            </a:r>
          </a:p>
          <a:p>
            <a:pPr algn="just" eaLnBrk="0" hangingPunct="0">
              <a:tabLst>
                <a:tab pos="457200" algn="l"/>
              </a:tabLst>
              <a:defRPr/>
            </a:pPr>
            <a:endParaRPr lang="en-US" sz="2800" dirty="0">
              <a:ea typeface="Times New Roman" pitchFamily="18" charset="0"/>
            </a:endParaRPr>
          </a:p>
          <a:p>
            <a:pPr>
              <a:lnSpc>
                <a:spcPct val="130000"/>
              </a:lnSpc>
            </a:pPr>
            <a:endParaRPr lang="en-US" sz="2800" dirty="0"/>
          </a:p>
        </p:txBody>
      </p:sp>
      <p:sp>
        <p:nvSpPr>
          <p:cNvPr id="4" name="Title 3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ar-sa" sz="3200" b="1" i="1" dirty="0">
                <a:solidFill>
                  <a:srgbClr val="0000FF"/>
                </a:solidFill>
                <a:cs typeface="Times New Roman" charset="0"/>
              </a:rPr>
              <a:t>قسم </a:t>
            </a:r>
            <a:r>
              <a:rPr lang="ar-sa" sz="3200" b="1" i="1" dirty="0" smtClean="0">
                <a:solidFill>
                  <a:srgbClr val="0000FF"/>
                </a:solidFill>
                <a:cs typeface="Times New Roman" charset="0"/>
              </a:rPr>
              <a:t>الفطريات الحقيقية</a:t>
            </a:r>
            <a:endParaRPr lang="ar-sa" sz="3200" b="1" i="1" dirty="0">
              <a:solidFill>
                <a:srgbClr val="0000FF"/>
              </a:solidFill>
              <a:cs typeface="Times New Roman" charset="0"/>
            </a:endParaRPr>
          </a:p>
          <a:p>
            <a:pPr algn="ctr" eaLnBrk="0" hangingPunct="0"/>
            <a:r>
              <a:rPr lang="en-US" sz="3200" b="1" i="1" dirty="0">
                <a:solidFill>
                  <a:srgbClr val="0000FF"/>
                </a:solidFill>
                <a:cs typeface="Times New Roman" charset="0"/>
              </a:rPr>
              <a:t>DIVISION  EUMYCOTA ( TRUE FUNGI )</a:t>
            </a:r>
            <a:endParaRPr lang="en-US" sz="32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852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00FF"/>
                </a:solidFill>
                <a:cs typeface="Times New Roman" pitchFamily="18" charset="0"/>
              </a:rPr>
              <a:t>A) Parasitic </a:t>
            </a:r>
            <a:r>
              <a:rPr lang="en-US" sz="4000" dirty="0" smtClean="0">
                <a:solidFill>
                  <a:srgbClr val="0000FF"/>
                </a:solidFill>
                <a:cs typeface="Times New Roman" pitchFamily="18" charset="0"/>
              </a:rPr>
              <a:t>fungi </a:t>
            </a:r>
            <a:r>
              <a:rPr lang="en-US" sz="4000" dirty="0">
                <a:solidFill>
                  <a:srgbClr val="0000FF"/>
                </a:solidFill>
                <a:cs typeface="Arial" pitchFamily="34" charset="0"/>
              </a:rPr>
              <a:t/>
            </a:r>
            <a:br>
              <a:rPr lang="en-US" sz="4000" dirty="0">
                <a:solidFill>
                  <a:srgbClr val="0000FF"/>
                </a:solidFill>
                <a:cs typeface="Arial" pitchFamily="34" charset="0"/>
              </a:rPr>
            </a:b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190"/>
            <a:ext cx="8229600" cy="52332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Times New Roman" pitchFamily="18" charset="0"/>
              </a:rPr>
              <a:t>They are two types: </a:t>
            </a:r>
          </a:p>
          <a:p>
            <a:pPr lvl="1" algn="just">
              <a:lnSpc>
                <a:spcPct val="130000"/>
              </a:lnSpc>
              <a:buFontTx/>
              <a:buAutoNum type="arabicPeriod"/>
              <a:tabLst>
                <a:tab pos="457200" algn="l"/>
              </a:tabLst>
              <a:defRPr/>
            </a:pPr>
            <a:r>
              <a:rPr lang="en-US" sz="2400" b="1" u="sng" dirty="0">
                <a:solidFill>
                  <a:srgbClr val="FF0000"/>
                </a:solidFill>
                <a:cs typeface="Times New Roman" pitchFamily="18" charset="0"/>
              </a:rPr>
              <a:t>Obligate parasites</a:t>
            </a:r>
            <a:r>
              <a:rPr lang="en-US" sz="2400" dirty="0">
                <a:cs typeface="Times New Roman" pitchFamily="18" charset="0"/>
              </a:rPr>
              <a:t>, which live and grow only on their living host, e.g. </a:t>
            </a:r>
            <a:r>
              <a:rPr lang="en-US" sz="2400" i="1" dirty="0">
                <a:solidFill>
                  <a:srgbClr val="7030A0"/>
                </a:solidFill>
                <a:cs typeface="Times New Roman" pitchFamily="18" charset="0"/>
              </a:rPr>
              <a:t>Puccinia </a:t>
            </a:r>
            <a:r>
              <a:rPr lang="en-US" sz="2400" i="1" dirty="0" err="1">
                <a:solidFill>
                  <a:srgbClr val="7030A0"/>
                </a:solidFill>
                <a:cs typeface="Times New Roman" pitchFamily="18" charset="0"/>
              </a:rPr>
              <a:t>graminis</a:t>
            </a:r>
            <a:r>
              <a:rPr lang="en-US" sz="2400" dirty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2400" dirty="0">
                <a:cs typeface="Times New Roman" pitchFamily="18" charset="0"/>
              </a:rPr>
              <a:t>on wheat and </a:t>
            </a:r>
            <a:r>
              <a:rPr lang="en-US" sz="2400" dirty="0" smtClean="0">
                <a:cs typeface="Times New Roman" pitchFamily="18" charset="0"/>
              </a:rPr>
              <a:t>causes </a:t>
            </a:r>
            <a:r>
              <a:rPr lang="en-US" sz="2400" dirty="0">
                <a:solidFill>
                  <a:srgbClr val="0000FF"/>
                </a:solidFill>
                <a:cs typeface="Times New Roman" pitchFamily="18" charset="0"/>
              </a:rPr>
              <a:t>wheat </a:t>
            </a:r>
            <a:r>
              <a:rPr lang="en-US" sz="2400" dirty="0" smtClean="0">
                <a:solidFill>
                  <a:srgbClr val="0000FF"/>
                </a:solidFill>
                <a:cs typeface="Times New Roman" pitchFamily="18" charset="0"/>
              </a:rPr>
              <a:t>rust.</a:t>
            </a:r>
          </a:p>
          <a:p>
            <a:pPr marL="457200" lvl="1" indent="0" algn="just">
              <a:lnSpc>
                <a:spcPct val="130000"/>
              </a:lnSpc>
              <a:buNone/>
              <a:tabLst>
                <a:tab pos="457200" algn="l"/>
              </a:tabLst>
              <a:defRPr/>
            </a:pPr>
            <a:endParaRPr lang="en-US" sz="2400" dirty="0">
              <a:solidFill>
                <a:srgbClr val="0000FF"/>
              </a:solidFill>
              <a:cs typeface="Arial" pitchFamily="34" charset="0"/>
            </a:endParaRPr>
          </a:p>
          <a:p>
            <a:pPr marL="457200" lvl="1" indent="0" algn="just">
              <a:buNone/>
              <a:tabLst>
                <a:tab pos="457200" algn="l"/>
              </a:tabLst>
              <a:defRPr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98135"/>
            <a:ext cx="4212716" cy="28119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112" y="3598135"/>
            <a:ext cx="3864806" cy="281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5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77" y="300033"/>
            <a:ext cx="8229600" cy="4525963"/>
          </a:xfrm>
        </p:spPr>
        <p:txBody>
          <a:bodyPr/>
          <a:lstStyle/>
          <a:p>
            <a:pPr marL="914400" lvl="1" indent="-457200" algn="just">
              <a:lnSpc>
                <a:spcPct val="130000"/>
              </a:lnSpc>
              <a:buFont typeface="+mj-lt"/>
              <a:buAutoNum type="arabicPeriod" startAt="2"/>
              <a:tabLst>
                <a:tab pos="457200" algn="l"/>
              </a:tabLst>
              <a:defRPr/>
            </a:pPr>
            <a:r>
              <a:rPr lang="en-US" sz="2400" b="1" u="sng" dirty="0">
                <a:solidFill>
                  <a:srgbClr val="FF0000"/>
                </a:solidFill>
                <a:cs typeface="Times New Roman" pitchFamily="18" charset="0"/>
              </a:rPr>
              <a:t>Facultative parasites</a:t>
            </a:r>
            <a:r>
              <a:rPr lang="en-US" sz="2400" dirty="0">
                <a:cs typeface="Times New Roman" pitchFamily="18" charset="0"/>
              </a:rPr>
              <a:t>, which live usually as saprophytes on dead organic matter in the soil, but they can parasitize their hosts if found nearby them, e.g. </a:t>
            </a:r>
            <a:r>
              <a:rPr lang="en-US" sz="2400" i="1" dirty="0" err="1">
                <a:solidFill>
                  <a:srgbClr val="7030A0"/>
                </a:solidFill>
                <a:cs typeface="Times New Roman" pitchFamily="18" charset="0"/>
              </a:rPr>
              <a:t>Fusarium</a:t>
            </a:r>
            <a:r>
              <a:rPr lang="en-US" sz="2400" dirty="0">
                <a:solidFill>
                  <a:srgbClr val="7030A0"/>
                </a:solidFill>
                <a:cs typeface="Times New Roman" pitchFamily="18" charset="0"/>
              </a:rPr>
              <a:t> sp</a:t>
            </a:r>
            <a:r>
              <a:rPr lang="en-US" sz="2400" dirty="0">
                <a:cs typeface="Times New Roman" pitchFamily="18" charset="0"/>
              </a:rPr>
              <a:t>. which causes with disease to many plants. </a:t>
            </a:r>
          </a:p>
          <a:p>
            <a:pPr lvl="1" algn="just">
              <a:lnSpc>
                <a:spcPct val="130000"/>
              </a:lnSpc>
              <a:tabLst>
                <a:tab pos="457200" algn="l"/>
              </a:tabLst>
              <a:defRPr/>
            </a:pPr>
            <a:r>
              <a:rPr lang="en-US" sz="2400" dirty="0">
                <a:cs typeface="Times New Roman" charset="0"/>
              </a:rPr>
              <a:t>The parasitic fungi can infect not only </a:t>
            </a:r>
            <a:r>
              <a:rPr lang="en-US" sz="2400" dirty="0">
                <a:solidFill>
                  <a:srgbClr val="C00000"/>
                </a:solidFill>
                <a:cs typeface="Times New Roman" charset="0"/>
              </a:rPr>
              <a:t>higher plants</a:t>
            </a:r>
            <a:r>
              <a:rPr lang="en-US" sz="2400" dirty="0">
                <a:cs typeface="Times New Roman" charset="0"/>
              </a:rPr>
              <a:t>, but also </a:t>
            </a:r>
            <a:r>
              <a:rPr lang="en-US" sz="2400" dirty="0">
                <a:solidFill>
                  <a:srgbClr val="C00000"/>
                </a:solidFill>
                <a:cs typeface="Times New Roman" charset="0"/>
              </a:rPr>
              <a:t>insects</a:t>
            </a:r>
            <a:r>
              <a:rPr lang="en-US" sz="2400" dirty="0">
                <a:cs typeface="Times New Roman" charset="0"/>
              </a:rPr>
              <a:t> such as house flies, which can be killed by such infection. Some skin diseases of </a:t>
            </a:r>
            <a:r>
              <a:rPr lang="en-US" sz="2400" dirty="0">
                <a:solidFill>
                  <a:srgbClr val="C00000"/>
                </a:solidFill>
                <a:cs typeface="Times New Roman" charset="0"/>
              </a:rPr>
              <a:t>humans</a:t>
            </a:r>
            <a:r>
              <a:rPr lang="en-US" sz="2400" dirty="0">
                <a:cs typeface="Times New Roman" charset="0"/>
              </a:rPr>
              <a:t> are due to fungal infections. 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345" y="4456934"/>
            <a:ext cx="3418511" cy="2280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802" y="4456934"/>
            <a:ext cx="3040160" cy="22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50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9920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buNone/>
              <a:tabLst>
                <a:tab pos="457200" algn="l"/>
              </a:tabLst>
            </a:pPr>
            <a:r>
              <a:rPr lang="en-US" sz="2800" b="1" dirty="0" smtClean="0">
                <a:cs typeface="Times New Roman" charset="0"/>
              </a:rPr>
              <a:t>It can be also divided into:</a:t>
            </a:r>
            <a:endParaRPr lang="en-US" sz="2800" dirty="0" smtClean="0"/>
          </a:p>
          <a:p>
            <a:pPr marL="914400" lvl="1" indent="-457200">
              <a:lnSpc>
                <a:spcPct val="13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en-US" b="1" u="sng" dirty="0" smtClean="0">
                <a:solidFill>
                  <a:srgbClr val="FF0000"/>
                </a:solidFill>
                <a:ea typeface="ＭＳ Ｐゴシック" charset="0"/>
                <a:cs typeface="Times New Roman" charset="0"/>
              </a:rPr>
              <a:t>Obligate saprophytes</a:t>
            </a:r>
            <a:r>
              <a:rPr lang="en-US" dirty="0" smtClean="0">
                <a:ea typeface="ＭＳ Ｐゴシック" charset="0"/>
                <a:cs typeface="Times New Roman" charset="0"/>
              </a:rPr>
              <a:t>, which live only </a:t>
            </a:r>
            <a:r>
              <a:rPr lang="en-US" dirty="0" err="1" smtClean="0">
                <a:ea typeface="ＭＳ Ｐゴシック" charset="0"/>
                <a:cs typeface="Times New Roman" charset="0"/>
              </a:rPr>
              <a:t>saprophyically</a:t>
            </a:r>
            <a:r>
              <a:rPr lang="en-US" dirty="0" smtClean="0">
                <a:ea typeface="ＭＳ Ｐゴシック" charset="0"/>
                <a:cs typeface="Times New Roman" charset="0"/>
              </a:rPr>
              <a:t> on dead organic matter, i.e. they do not infect living plants or animals, e.g. </a:t>
            </a:r>
            <a:r>
              <a:rPr lang="en-US" i="1" dirty="0" err="1" smtClean="0">
                <a:solidFill>
                  <a:srgbClr val="7030A0"/>
                </a:solidFill>
                <a:ea typeface="ＭＳ Ｐゴシック" charset="0"/>
                <a:cs typeface="Times New Roman" charset="0"/>
              </a:rPr>
              <a:t>Rhizopus</a:t>
            </a:r>
            <a:r>
              <a:rPr lang="en-US" dirty="0" smtClean="0">
                <a:ea typeface="ＭＳ Ｐゴシック" charset="0"/>
                <a:cs typeface="Times New Roman" charset="0"/>
              </a:rPr>
              <a:t> (bread mold)</a:t>
            </a:r>
          </a:p>
          <a:p>
            <a:pPr marL="457200" lvl="1" indent="0" algn="just">
              <a:lnSpc>
                <a:spcPct val="130000"/>
              </a:lnSpc>
              <a:buNone/>
              <a:tabLst>
                <a:tab pos="457200" algn="l"/>
              </a:tabLst>
            </a:pP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FF"/>
                </a:solidFill>
                <a:cs typeface="Times New Roman" pitchFamily="18" charset="0"/>
              </a:rPr>
              <a:t>B) </a:t>
            </a:r>
            <a:r>
              <a:rPr lang="en-US" sz="4000" dirty="0" smtClean="0">
                <a:solidFill>
                  <a:srgbClr val="0000FF"/>
                </a:solidFill>
                <a:ea typeface="Times New Roman" pitchFamily="18" charset="0"/>
              </a:rPr>
              <a:t>Saprophytic</a:t>
            </a:r>
            <a:r>
              <a:rPr lang="en-US" sz="4000" dirty="0" smtClean="0">
                <a:solidFill>
                  <a:srgbClr val="FF0000"/>
                </a:solidFill>
                <a:ea typeface="Times New Roman" pitchFamily="18" charset="0"/>
              </a:rPr>
              <a:t> </a:t>
            </a:r>
            <a:r>
              <a:rPr lang="en-US" sz="4000" dirty="0" smtClean="0">
                <a:solidFill>
                  <a:srgbClr val="0000FF"/>
                </a:solidFill>
                <a:cs typeface="Times New Roman" pitchFamily="18" charset="0"/>
              </a:rPr>
              <a:t>fungi </a:t>
            </a:r>
            <a:r>
              <a:rPr lang="en-US" sz="4000" dirty="0">
                <a:solidFill>
                  <a:srgbClr val="0000FF"/>
                </a:solidFill>
                <a:cs typeface="Arial" pitchFamily="34" charset="0"/>
              </a:rPr>
              <a:t/>
            </a:r>
            <a:br>
              <a:rPr lang="en-US" sz="4000" dirty="0">
                <a:solidFill>
                  <a:srgbClr val="0000FF"/>
                </a:solidFill>
                <a:cs typeface="Arial" pitchFamily="34" charset="0"/>
              </a:rPr>
            </a:b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588" y="4230551"/>
            <a:ext cx="3661212" cy="2416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52" y="4230551"/>
            <a:ext cx="3502028" cy="24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23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667</Words>
  <Application>Microsoft Macintosh PowerPoint</Application>
  <PresentationFormat>On-screen Show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Introduction to Fungi (Mycology) </vt:lpstr>
      <vt:lpstr>Main Characteristics of Fungi </vt:lpstr>
      <vt:lpstr>  مملكة الفطريات KINGDOM   FUNGI  </vt:lpstr>
      <vt:lpstr>PowerPoint Presentation</vt:lpstr>
      <vt:lpstr>قسم الفطريات الحقيقية DIVISION  EUMYCOTA ( TRUE FUNGI )</vt:lpstr>
      <vt:lpstr>قسم الفطريات الحقيقية DIVISION  EUMYCOTA ( TRUE FUNGI )</vt:lpstr>
      <vt:lpstr>A) Parasitic fungi  </vt:lpstr>
      <vt:lpstr>PowerPoint Presentation</vt:lpstr>
      <vt:lpstr>B) Saprophytic fungi  </vt:lpstr>
      <vt:lpstr>PowerPoint Presentation</vt:lpstr>
      <vt:lpstr> C) Symbiotic fungi </vt:lpstr>
      <vt:lpstr>PowerPoint Presentation</vt:lpstr>
      <vt:lpstr>Mycorrhizas</vt:lpstr>
      <vt:lpstr>PowerPoint Presentation</vt:lpstr>
      <vt:lpstr>Reproduction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Ayman Mubarak</dc:creator>
  <cp:lastModifiedBy>Ayman Mubarak</cp:lastModifiedBy>
  <cp:revision>24</cp:revision>
  <dcterms:created xsi:type="dcterms:W3CDTF">2015-11-02T09:14:40Z</dcterms:created>
  <dcterms:modified xsi:type="dcterms:W3CDTF">2016-03-20T22:00:58Z</dcterms:modified>
</cp:coreProperties>
</file>