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0" r:id="rId3"/>
    <p:sldId id="262" r:id="rId4"/>
    <p:sldId id="264" r:id="rId5"/>
    <p:sldId id="265" r:id="rId6"/>
    <p:sldId id="257" r:id="rId7"/>
    <p:sldId id="267" r:id="rId8"/>
    <p:sldId id="266" r:id="rId9"/>
  </p:sldIdLst>
  <p:sldSz cx="9144000" cy="6858000" type="screen4x3"/>
  <p:notesSz cx="6858000" cy="9144000"/>
  <p:custDataLst>
    <p:tags r:id="rId1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FF0000"/>
    <a:srgbClr val="3333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C17A8A3-B166-4956-ABD0-9817C8E7E80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476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8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E318B-4DF4-4875-8886-1EADC24EAD6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67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BF496-8246-41FA-9A56-EC2071AA38A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387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EBEB7-251B-4B1E-BD5C-CBCFB7A53F7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62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DB344-D983-4E73-A888-83D64FA4D4D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372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DAC56-AD62-4671-9B0B-B8E7881BE40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24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A4E50-CCB5-4CAD-8C16-E3EB8161512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389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6E4F6-C5AC-49E9-8960-E56B6521B5A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407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C567B-9411-4FAD-B054-985EAABCAF9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12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43327-EBED-4D54-ABD1-6D3C0EF39A8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69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B8F6B-9607-4CA9-9049-44C811ACF7E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70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B5006-C109-45CA-9832-D6359E05B64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5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A481388-6A9C-443A-A001-06786002BF6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11.xml"/><Relationship Id="rId7" Type="http://schemas.openxmlformats.org/officeDocument/2006/relationships/image" Target="../media/image1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2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1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18.png"/><Relationship Id="rId5" Type="http://schemas.openxmlformats.org/officeDocument/2006/relationships/tags" Target="../tags/tag17.xml"/><Relationship Id="rId10" Type="http://schemas.openxmlformats.org/officeDocument/2006/relationships/image" Target="../media/image17.png"/><Relationship Id="rId4" Type="http://schemas.openxmlformats.org/officeDocument/2006/relationships/tags" Target="../tags/tag16.xml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92A572-C86E-4727-A2A0-8A7C4D052C41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21666" r="9998" b="21667"/>
          <a:stretch>
            <a:fillRect/>
          </a:stretch>
        </p:blipFill>
        <p:spPr bwMode="auto">
          <a:xfrm>
            <a:off x="76200" y="3429000"/>
            <a:ext cx="8991600" cy="27495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76200" y="1942880"/>
            <a:ext cx="8991600" cy="1409920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58" name="Text Box 13"/>
          <p:cNvSpPr txBox="1">
            <a:spLocks noChangeArrowheads="1"/>
          </p:cNvSpPr>
          <p:nvPr/>
        </p:nvSpPr>
        <p:spPr bwMode="auto">
          <a:xfrm>
            <a:off x="1905000" y="1035050"/>
            <a:ext cx="510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The </a:t>
            </a:r>
            <a:r>
              <a:rPr lang="en-US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Control of Metabolism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52400" y="2498724"/>
            <a:ext cx="8915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Metabolic control often depends on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allosteric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regulation </a:t>
            </a:r>
            <a:r>
              <a:rPr lang="ar-EG" altLang="en-US" b="1" dirty="0"/>
              <a:t>التحكم الجانب</a:t>
            </a:r>
            <a:r>
              <a:rPr lang="ar-SA" altLang="en-US" b="1" dirty="0"/>
              <a:t>ي</a:t>
            </a:r>
            <a:r>
              <a:rPr lang="en-US" altLang="en-US" b="1" dirty="0"/>
              <a:t>.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localization of enzymes within a cell helps order metabolism.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2400300" y="1942880"/>
            <a:ext cx="4343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ar-EG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AWI-3-8" pitchFamily="2" charset="-78"/>
              </a:rPr>
              <a:t>التحكم فى الأيض</a:t>
            </a:r>
            <a:endParaRPr lang="en-GB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AWI-3-8" pitchFamily="2" charset="-78"/>
            </a:endParaRPr>
          </a:p>
        </p:txBody>
      </p:sp>
      <p:sp>
        <p:nvSpPr>
          <p:cNvPr id="2061" name="Rectangle 17"/>
          <p:cNvSpPr>
            <a:spLocks noChangeArrowheads="1"/>
          </p:cNvSpPr>
          <p:nvPr/>
        </p:nvSpPr>
        <p:spPr bwMode="auto">
          <a:xfrm>
            <a:off x="381000" y="6400800"/>
            <a:ext cx="85631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FF"/>
                </a:solidFill>
              </a:rPr>
              <a:t>http://www.northland.cc.mn.us/biology/Biology1111/animations/enzyme.html</a:t>
            </a:r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2" descr="Picture1.bmp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6096000" cy="2146300"/>
          </a:xfrm>
        </p:spPr>
        <p:txBody>
          <a:bodyPr>
            <a:spAutoFit/>
          </a:bodyPr>
          <a:lstStyle/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many cases, the molecules that naturally regulate enzyme activity behave like reversible noncompetitive inhibitors.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molecules often bind weakly to an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 site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which is a specific receptor on the enzyme that is not the active site.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molecules can either </a:t>
            </a:r>
            <a:r>
              <a:rPr lang="en-US" alt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inhibit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or </a:t>
            </a:r>
            <a:r>
              <a:rPr lang="en-US" alt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stimulate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enzyme activity.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28600" y="3630612"/>
            <a:ext cx="4800600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1)- </a:t>
            </a:r>
            <a:r>
              <a:rPr lang="en-US" altLang="en-US" sz="2000" b="1" u="sng" dirty="0" err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</a:t>
            </a:r>
            <a:r>
              <a:rPr lang="en-US" altLang="en-US" sz="20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Regulation: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ar-EG" altLang="en-US" b="1" dirty="0"/>
              <a:t>التنظيم الألوستير</a:t>
            </a:r>
            <a:r>
              <a:rPr lang="ar-SA" altLang="en-US" b="1" dirty="0"/>
              <a:t>ي</a:t>
            </a:r>
            <a:endParaRPr lang="en-US" altLang="en-US" sz="20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</a:t>
            </a:r>
            <a:r>
              <a:rPr lang="en-US" altLang="en-US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allosterically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regulated enzymes are constructed of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two or more polypeptide chains.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subunit has its own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site. </a:t>
            </a:r>
            <a:r>
              <a:rPr lang="en-US" altLang="en-U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sites 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often located where subunits are joined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whole protein exists in two conformational shapes,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 form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the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inactive form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9" b="7030"/>
          <a:stretch>
            <a:fillRect/>
          </a:stretch>
        </p:blipFill>
        <p:spPr bwMode="auto">
          <a:xfrm>
            <a:off x="5029200" y="3573462"/>
            <a:ext cx="4038600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096000" y="1371600"/>
            <a:ext cx="2971800" cy="1828800"/>
            <a:chOff x="3888" y="768"/>
            <a:chExt cx="1872" cy="1152"/>
          </a:xfrm>
        </p:grpSpPr>
        <p:pic>
          <p:nvPicPr>
            <p:cNvPr id="3082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8248"/>
            <a:stretch>
              <a:fillRect/>
            </a:stretch>
          </p:blipFill>
          <p:spPr bwMode="auto">
            <a:xfrm>
              <a:off x="3888" y="768"/>
              <a:ext cx="1872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3" name="Group 12"/>
            <p:cNvGrpSpPr>
              <a:grpSpLocks/>
            </p:cNvGrpSpPr>
            <p:nvPr/>
          </p:nvGrpSpPr>
          <p:grpSpPr bwMode="auto">
            <a:xfrm>
              <a:off x="4168" y="1176"/>
              <a:ext cx="880" cy="576"/>
              <a:chOff x="4176" y="1152"/>
              <a:chExt cx="880" cy="576"/>
            </a:xfrm>
          </p:grpSpPr>
          <p:sp>
            <p:nvSpPr>
              <p:cNvPr id="6154" name="Text Box 10"/>
              <p:cNvSpPr txBox="1">
                <a:spLocks noChangeArrowheads="1"/>
              </p:cNvSpPr>
              <p:nvPr/>
            </p:nvSpPr>
            <p:spPr bwMode="auto">
              <a:xfrm>
                <a:off x="4176" y="1152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200" b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Allosteric site</a:t>
                </a:r>
                <a:endParaRPr lang="en-GB" sz="12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085" name="Line 11"/>
              <p:cNvSpPr>
                <a:spLocks noChangeShapeType="1"/>
              </p:cNvSpPr>
              <p:nvPr/>
            </p:nvSpPr>
            <p:spPr bwMode="auto">
              <a:xfrm>
                <a:off x="4480" y="1344"/>
                <a:ext cx="576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905000" y="288925"/>
            <a:ext cx="510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The </a:t>
            </a:r>
            <a:r>
              <a:rPr lang="en-US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Control of Metabolism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  <p:bldP spid="6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662920"/>
            <a:ext cx="4495800" cy="234525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a)- Allosteric activators</a:t>
            </a:r>
            <a:r>
              <a:rPr lang="ar-EG" altLang="en-US" sz="1800" b="1" dirty="0" smtClean="0"/>
              <a:t>منشطات</a:t>
            </a:r>
            <a:r>
              <a:rPr lang="ar-EG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It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stabilizes the conformation that has a functional active site.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b)- Allosteric inhibitors</a:t>
            </a:r>
            <a:r>
              <a:rPr lang="ar-EG" altLang="en-US" sz="1800" b="1" dirty="0" smtClean="0"/>
              <a:t>مثبطات</a:t>
            </a:r>
            <a:r>
              <a:rPr lang="ar-EG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It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stabilizes the conformation that lacks an active site.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1" b="4985"/>
          <a:stretch>
            <a:fillRect/>
          </a:stretch>
        </p:blipFill>
        <p:spPr bwMode="auto">
          <a:xfrm>
            <a:off x="4876800" y="1603587"/>
            <a:ext cx="4114800" cy="2685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6200" y="4418820"/>
            <a:ext cx="8915400" cy="228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7338" indent="-228600">
              <a:spcBef>
                <a:spcPct val="20000"/>
              </a:spcBef>
              <a:buClr>
                <a:srgbClr val="FF0000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many cases, both inhibitors and activators are similar enough in shape that they compete for the same allosteric sites.</a:t>
            </a:r>
          </a:p>
          <a:p>
            <a:pPr marL="287338" indent="-228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molecules may be products and substrates of a metabolic pathway.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example, some catabolic pathways have allosteric sites that are inhibited when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binds, but activated when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(adenosine monophosphate) binds.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levels are low,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levels are high, and the pathway is turned on until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levels rise,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levels fall and inhibition by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occurs.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905000" y="288925"/>
            <a:ext cx="510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600" dirty="0" smtClean="0">
                <a:solidFill>
                  <a:srgbClr val="FF0000"/>
                </a:solidFill>
                <a:latin typeface="Impact" pitchFamily="34" charset="0"/>
              </a:rPr>
              <a:t>The </a:t>
            </a:r>
            <a:r>
              <a:rPr lang="en-US" altLang="en-US" sz="3600" dirty="0">
                <a:solidFill>
                  <a:srgbClr val="FF0000"/>
                </a:solidFill>
                <a:latin typeface="Impact" pitchFamily="34" charset="0"/>
              </a:rPr>
              <a:t>Control of Metabolism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/>
      <p:bldP spid="81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C278878-CBA9-498B-979B-52FD8DB866F1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92088"/>
            <a:ext cx="4114800" cy="6500241"/>
          </a:xfrm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c)- Feedback inhibition</a:t>
            </a:r>
            <a:r>
              <a:rPr lang="en-US" altLang="en-US" sz="28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التثبيط</a:t>
            </a:r>
            <a:r>
              <a:rPr lang="ar-EG" alt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بالأثر الراجع</a:t>
            </a:r>
            <a:r>
              <a:rPr lang="ar-SA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It is one of the common methods of metabolic control in which a metabolic pathway is turned off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يتوقف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its end product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الناتج النهائ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Example: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production of </a:t>
            </a:r>
            <a:r>
              <a:rPr lang="en-US" altLang="en-US" sz="2000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Isoleucine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</a:t>
            </a:r>
            <a:r>
              <a:rPr lang="en-US" altLang="en-US" sz="2000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Thereonine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</a:t>
            </a:r>
            <a:r>
              <a:rPr lang="en-US" altLang="en-US" sz="2000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Thereonine</a:t>
            </a:r>
            <a:r>
              <a:rPr lang="en-US" altLang="en-US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deaminase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:-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end product acts as an inhibitor of an enzyme in the pathway.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the product is abundant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متوفر</a:t>
            </a:r>
            <a:r>
              <a:rPr lang="en-US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pathway is turned off, when rare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قليل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pathway is active.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2"/>
          <a:stretch>
            <a:fillRect/>
          </a:stretch>
        </p:blipFill>
        <p:spPr bwMode="auto">
          <a:xfrm>
            <a:off x="4267200" y="457200"/>
            <a:ext cx="48006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417512"/>
            <a:ext cx="8382000" cy="575468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n-US" altLang="en-US" sz="2800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800" b="1" u="sng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)- </a:t>
            </a:r>
            <a:r>
              <a:rPr lang="en-US" altLang="en-US" sz="2800" b="1" u="sng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Cooperativity</a:t>
            </a:r>
            <a:r>
              <a:rPr lang="en-US" altLang="en-US" sz="2800" b="1" u="sng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regulation</a:t>
            </a:r>
            <a:r>
              <a:rPr lang="en-US" altLang="en-US" sz="2800" dirty="0" smtClean="0">
                <a:solidFill>
                  <a:srgbClr val="0033CC"/>
                </a:solidFill>
              </a:rPr>
              <a:t> </a:t>
            </a:r>
            <a:r>
              <a:rPr lang="ar-EG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التنظيم</a:t>
            </a:r>
            <a:r>
              <a:rPr lang="ar-EG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التضامن</a:t>
            </a:r>
            <a:r>
              <a:rPr lang="ar-SA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endParaRPr lang="en-US" alt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It occurs in enzymes with                                              multiple catalytic subunits.                                                  Lending a substrate to                                                    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active site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stabilizes                                                favorable conformational                                                     changes at all other                                                       subunits, a process called                                           </a:t>
            </a:r>
            <a:r>
              <a:rPr lang="en-US" alt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cooperativity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التضامنية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mechanism amplifies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يـُزيد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response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استجابة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enzymes to substrates, making the enzym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accept additional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إضاف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substrates.</a:t>
            </a:r>
            <a:r>
              <a:rPr lang="en-US" alt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37"/>
          <a:stretch>
            <a:fillRect/>
          </a:stretch>
        </p:blipFill>
        <p:spPr bwMode="auto">
          <a:xfrm>
            <a:off x="4800600" y="1425575"/>
            <a:ext cx="4114800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4EA56BE-91B7-4E44-82FA-C8A0889A51ED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315200" cy="487362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metabolic</a:t>
            </a:r>
            <a:r>
              <a:rPr lang="en-GB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control </a:t>
            </a:r>
            <a:r>
              <a:rPr lang="en-GB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i.e.</a:t>
            </a:r>
            <a:r>
              <a:rPr lang="en-GB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 activity</a:t>
            </a:r>
            <a:r>
              <a:rPr lang="en-GB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52400" y="1690688"/>
            <a:ext cx="4267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1)- 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Regulation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04800" y="1279525"/>
            <a:ext cx="861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cell is controlling its metabolism by regulating enzyme activity: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1000" y="2325469"/>
            <a:ext cx="8153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Regulatory molecules that bind weakly to an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Alosteric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the enzyme (</a:t>
            </a:r>
            <a:r>
              <a:rPr lang="en-GB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 Enzymes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in order to 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inhibit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or 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stimulate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enzyme 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activity</a:t>
            </a:r>
            <a:endParaRPr lang="en-GB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990600" y="3290888"/>
            <a:ext cx="281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A)- Allosteric activator. 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990600" y="3748088"/>
            <a:ext cx="281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B)- Allosteric inhibitor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990600" y="4281488"/>
            <a:ext cx="297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C)- Feedback inhibition. 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52400" y="48768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2- </a:t>
            </a:r>
            <a:r>
              <a:rPr lang="en-GB" sz="2400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Cooperativity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09600" y="541020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Stabilizes  favorable conformational changes at all other subunits to make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enzyme more efficient.</a:t>
            </a: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80" name="Rectangle 15"/>
          <p:cNvSpPr>
            <a:spLocks noChangeArrowheads="1"/>
          </p:cNvSpPr>
          <p:nvPr/>
        </p:nvSpPr>
        <p:spPr bwMode="auto">
          <a:xfrm>
            <a:off x="501650" y="6262688"/>
            <a:ext cx="7880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http://www.northland.cc.mn.us/biology/Biology1111/animations/enzyme.html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8" grpId="0"/>
      <p:bldP spid="3079" grpId="0"/>
      <p:bldP spid="3080" grpId="0"/>
      <p:bldP spid="3082" grpId="0"/>
      <p:bldP spid="3083" grpId="0"/>
      <p:bldP spid="30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C567B-9411-4FAD-B054-985EAABCAF9F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42" name="Picture 41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43" name="Picture 42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4" name="Picture 43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81243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9571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PROJECT_OPEN" val="1"/>
  <p:tag name="ARTICULATE_USED_PAGE_SIZE" val="1"/>
  <p:tag name="ARTICULATE_USED_PAGE_ORIENTATION" val="1"/>
  <p:tag name="ARTICULATE_PRESENTER_VERSION" val="7"/>
  <p:tag name="TAG_BACKING_FORM_KEY" val="1311522-c:\ashraf\d\ashraf 2\lectures\saudia\145-zoo\gamal-lectures\new-articulate\lectures\lecture-12 enzyme\lecture 12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RTICULATE_SLIDE_THUMBNAIL_REFRESH" val="1"/>
  <p:tag name="ARTICULATE_USED_LAYOUT" val="1"/>
  <p:tag name="ARTICULATE_NAV_LEVEL" val="1"/>
  <p:tag name="ARTICULATE_SLIDE_PRESENTER_GUID" val="764800fe-fa3c-4ab1-a07e-ef8139f5274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764800fe-fa3c-4ab1-a07e-ef8139f5274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9"/>
  <p:tag name="ARTICULATE_USED_LAYOUT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764800fe-fa3c-4ab1-a07e-ef8139f5274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764800fe-fa3c-4ab1-a07e-ef8139f5274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764800fe-fa3c-4ab1-a07e-ef8139f5274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764800fe-fa3c-4ab1-a07e-ef8139f5274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764800fe-fa3c-4ab1-a07e-ef8139f5274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0 Lecture-Enzyme\Quiz1.quiz"/>
  <p:tag name="QUIZMAKER_QUIZ_SLIDE_ID" val="267"/>
  <p:tag name="OVERRIDE" val="QUIZMAKER_QUIZ_SLIDE"/>
  <p:tag name="QUIZMAKER_QUIZ_TITLE" val="Quiz1"/>
  <p:tag name="ARTICULATE_DESCRIPTION" val="Quiz - 4 questions"/>
  <p:tag name="AQP_PASS_SCORE" val="60"/>
  <p:tag name="QUIZMAKER_LAST_MODIFY_DATE" val="41652.9739699074"/>
  <p:tag name="EMBEDDEDCONTENT_LASTWRITETIMEUTC" val="2014-01-13 20:22:31Z"/>
  <p:tag name="ELAPSEDTIME" val="5"/>
  <p:tag name="AQP_PASS_ACTION" val="2"/>
  <p:tag name="AQP_FAIL_ACTION" val="2"/>
  <p:tag name="ARTICULATE_SHOW_IN_MENU" val="multipleitems"/>
  <p:tag name="ARTICULATE_USED_LAYOUT" val="6"/>
  <p:tag name="ARTICULATE_NAV_LEVEL" val="1"/>
  <p:tag name="ARTICULATE_SLIDE_PRESENTER_GUID" val="764800fe-fa3c-4ab1-a07e-ef8139f5274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UDIO_ID" val="267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3817</TotalTime>
  <Words>513</Words>
  <Application>Microsoft Office PowerPoint</Application>
  <PresentationFormat>On-screen Show (4:3)</PresentationFormat>
  <Paragraphs>62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metabolic control (i.e. enzyme activity) 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93</cp:revision>
  <dcterms:created xsi:type="dcterms:W3CDTF">2006-03-14T19:43:05Z</dcterms:created>
  <dcterms:modified xsi:type="dcterms:W3CDTF">2014-01-16T08:58:33Z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4066F551-C6C6-44F6-97C8-3BFEDC007547</vt:lpwstr>
  </property>
  <property fmtid="{D5CDD505-2E9C-101B-9397-08002B2CF9AE}" pid="3" name="ArticulatePath">
    <vt:lpwstr>Lecture 12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2\Lectures\Saudia\145-Zoo\Gamal-Lectures\New-Articulate\Lectures\Lecture-12 Enzyme\Lecture 12.ppta</vt:lpwstr>
  </property>
</Properties>
</file>