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7" r:id="rId4"/>
    <p:sldId id="268" r:id="rId5"/>
    <p:sldId id="269" r:id="rId6"/>
    <p:sldId id="271" r:id="rId7"/>
    <p:sldId id="272" r:id="rId8"/>
    <p:sldId id="266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07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7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5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1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6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3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9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6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0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5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9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5A5A0-FB90-1F4A-A581-811C4ADBF823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72D44-FCD0-7445-8288-6E72CA0CB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file://localhost/http/::upload.wikimedia.org:wikipedia:commons:9:9a:Structure_of_Rhizopus_spp.-english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65437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Aparajita" charset="0"/>
                <a:cs typeface="Aparajita" charset="0"/>
              </a:rPr>
              <a:t>Classification of </a:t>
            </a:r>
            <a:r>
              <a:rPr lang="en-US" b="1" dirty="0" err="1" smtClean="0">
                <a:latin typeface="Aparajita" charset="0"/>
                <a:cs typeface="Aparajita" charset="0"/>
              </a:rPr>
              <a:t>Eumycota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494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813" y="285750"/>
            <a:ext cx="7772400" cy="1145330"/>
          </a:xfrm>
        </p:spPr>
        <p:txBody>
          <a:bodyPr>
            <a:noAutofit/>
          </a:bodyPr>
          <a:lstStyle/>
          <a:p>
            <a:pPr rtl="0" eaLnBrk="1" hangingPunct="1"/>
            <a:r>
              <a:rPr lang="ar-sa" sz="2600" b="1" i="1" dirty="0">
                <a:latin typeface="Aparajita" charset="0"/>
                <a:cs typeface="Aparajita" charset="0"/>
              </a:rPr>
              <a:t> تصنيف الفطريات الحقيقية</a:t>
            </a:r>
            <a:r>
              <a:rPr lang="en-US" sz="2600" b="1" i="1" dirty="0">
                <a:latin typeface="Aparajita" charset="0"/>
                <a:cs typeface="Aparajita" charset="0"/>
              </a:rPr>
              <a:t/>
            </a:r>
            <a:br>
              <a:rPr lang="en-US" sz="2600" b="1" i="1" dirty="0">
                <a:latin typeface="Aparajita" charset="0"/>
                <a:cs typeface="Aparajita" charset="0"/>
              </a:rPr>
            </a:br>
            <a:r>
              <a:rPr lang="en-US" sz="2600" b="1" dirty="0">
                <a:latin typeface="Aparajita" charset="0"/>
                <a:cs typeface="Aparajita" charset="0"/>
              </a:rPr>
              <a:t>Classification of </a:t>
            </a:r>
            <a:r>
              <a:rPr lang="en-US" sz="2600" b="1" dirty="0" err="1">
                <a:latin typeface="Aparajita" charset="0"/>
                <a:cs typeface="Aparajita" charset="0"/>
              </a:rPr>
              <a:t>Eumycota</a:t>
            </a:r>
            <a:r>
              <a:rPr lang="en-US" sz="2600" b="1" i="1" dirty="0">
                <a:latin typeface="Aparajita" charset="0"/>
                <a:cs typeface="Aparajita" charset="0"/>
              </a:rPr>
              <a:t> </a:t>
            </a:r>
            <a:endParaRPr lang="ar-sa" sz="2200" i="1" dirty="0">
              <a:latin typeface="Aparajita" charset="0"/>
              <a:cs typeface="Aparajita" charset="0"/>
            </a:endParaRP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85748" y="1718752"/>
            <a:ext cx="8531839" cy="4203795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Aparajita" charset="0"/>
                <a:cs typeface="Aparajita" charset="0"/>
              </a:rPr>
              <a:t>True fungi are grouped into five subdivision based on their method of reproduction.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 rtl="0" eaLnBrk="1" hangingPunct="1"/>
            <a:endParaRPr lang="en-US" sz="2400" b="1" dirty="0" smtClean="0">
              <a:solidFill>
                <a:schemeClr val="tx1"/>
              </a:solidFill>
              <a:latin typeface="Aparajita" charset="0"/>
              <a:cs typeface="Aparajita" charset="0"/>
            </a:endParaRP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cs typeface="Aparajita" charset="0"/>
              </a:rPr>
              <a:t>Mastigomyc</a:t>
            </a:r>
            <a:r>
              <a:rPr lang="en-GB" sz="2400" b="1" dirty="0" err="1" smtClean="0">
                <a:solidFill>
                  <a:schemeClr val="tx1"/>
                </a:solidFill>
                <a:cs typeface="Aparajita" charset="0"/>
              </a:rPr>
              <a:t>otina</a:t>
            </a:r>
            <a:endParaRPr lang="en-US" sz="2400" b="1" dirty="0" smtClean="0">
              <a:solidFill>
                <a:schemeClr val="tx1"/>
              </a:solidFill>
              <a:cs typeface="Aparajita" charset="0"/>
            </a:endParaRPr>
          </a:p>
          <a:p>
            <a:pPr marL="514350" indent="-514350" algn="l" rtl="0" eaLnBrk="1" hangingPunct="1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cs typeface="Aparajita" charset="0"/>
              </a:rPr>
              <a:t>Zygomycotina</a:t>
            </a:r>
            <a:r>
              <a:rPr lang="en-US" sz="2400" b="1" dirty="0" smtClean="0">
                <a:solidFill>
                  <a:schemeClr val="tx1"/>
                </a:solidFill>
                <a:cs typeface="Aparajita" charset="0"/>
              </a:rPr>
              <a:t> </a:t>
            </a:r>
            <a:endParaRPr lang="en-US" sz="2400" b="1" dirty="0">
              <a:solidFill>
                <a:schemeClr val="tx1"/>
              </a:solidFill>
              <a:cs typeface="Aparajita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cs typeface="Aparajita" pitchFamily="34" charset="0"/>
              </a:rPr>
              <a:t>Ascomycotina</a:t>
            </a:r>
            <a:endParaRPr lang="en-US" sz="2400" b="1" dirty="0" smtClean="0">
              <a:solidFill>
                <a:schemeClr val="tx1"/>
              </a:solidFill>
              <a:cs typeface="Aparajita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cs typeface="Aparajita" charset="0"/>
              </a:rPr>
              <a:t>Basidiomycotina</a:t>
            </a:r>
            <a:endParaRPr lang="en-US" sz="2400" b="1" dirty="0" smtClean="0">
              <a:solidFill>
                <a:schemeClr val="tx1"/>
              </a:solidFill>
              <a:cs typeface="Aparajita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b="1" dirty="0" err="1" smtClean="0">
                <a:solidFill>
                  <a:schemeClr val="tx1"/>
                </a:solidFill>
                <a:cs typeface="Aparajita" pitchFamily="34" charset="0"/>
              </a:rPr>
              <a:t>Deuteromycotina</a:t>
            </a:r>
            <a:r>
              <a:rPr lang="en-US" sz="2400" b="1" dirty="0" smtClean="0">
                <a:solidFill>
                  <a:schemeClr val="tx1"/>
                </a:solidFill>
                <a:cs typeface="Aparajita" pitchFamily="34" charset="0"/>
              </a:rPr>
              <a:t>  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cs typeface="Aparajita" pitchFamily="34" charset="0"/>
              </a:rPr>
              <a:t>(Imperfect fungi)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Aparajita" charset="0"/>
              <a:cs typeface="Aparajita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643188" y="3429000"/>
            <a:ext cx="3429000" cy="1500188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00" dirty="0">
              <a:latin typeface="Aparajita" pitchFamily="34" charset="0"/>
              <a:ea typeface="+mn-ea"/>
              <a:cs typeface="Aparajita" pitchFamily="34" charset="0"/>
            </a:endParaRPr>
          </a:p>
        </p:txBody>
      </p:sp>
      <p:sp>
        <p:nvSpPr>
          <p:cNvPr id="8" name="Right Bracket 7"/>
          <p:cNvSpPr/>
          <p:nvPr/>
        </p:nvSpPr>
        <p:spPr>
          <a:xfrm>
            <a:off x="6899708" y="3631364"/>
            <a:ext cx="357711" cy="1825096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/>
          <p:cNvSpPr/>
          <p:nvPr/>
        </p:nvSpPr>
        <p:spPr>
          <a:xfrm>
            <a:off x="6899708" y="3053342"/>
            <a:ext cx="357711" cy="37565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ket 11"/>
          <p:cNvSpPr/>
          <p:nvPr/>
        </p:nvSpPr>
        <p:spPr>
          <a:xfrm>
            <a:off x="5201157" y="3161103"/>
            <a:ext cx="357711" cy="1416006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96472" y="3450368"/>
            <a:ext cx="995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Asexual &amp; sexual spores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21424" y="4163798"/>
            <a:ext cx="1268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Non-motile spores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57419" y="3018262"/>
            <a:ext cx="1711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motile spores</a:t>
            </a:r>
          </a:p>
          <a:p>
            <a:pPr algn="ctr"/>
            <a:r>
              <a:rPr lang="en-US" dirty="0" smtClean="0"/>
              <a:t>Zoospores</a:t>
            </a:r>
            <a:endParaRPr lang="en-US" dirty="0"/>
          </a:p>
        </p:txBody>
      </p:sp>
      <p:sp>
        <p:nvSpPr>
          <p:cNvPr id="20" name="Right Bracket 19"/>
          <p:cNvSpPr/>
          <p:nvPr/>
        </p:nvSpPr>
        <p:spPr>
          <a:xfrm>
            <a:off x="5201157" y="4929188"/>
            <a:ext cx="357711" cy="52727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696472" y="4810129"/>
            <a:ext cx="971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Asexual spores</a:t>
            </a:r>
            <a:endParaRPr lang="en-US" dirty="0"/>
          </a:p>
        </p:txBody>
      </p:sp>
      <p:sp>
        <p:nvSpPr>
          <p:cNvPr id="14" name="Right Bracket 13"/>
          <p:cNvSpPr/>
          <p:nvPr/>
        </p:nvSpPr>
        <p:spPr>
          <a:xfrm>
            <a:off x="3221594" y="3161103"/>
            <a:ext cx="357711" cy="588214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ket 14"/>
          <p:cNvSpPr/>
          <p:nvPr/>
        </p:nvSpPr>
        <p:spPr>
          <a:xfrm>
            <a:off x="3202269" y="4040454"/>
            <a:ext cx="357711" cy="1416006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79305" y="4338719"/>
            <a:ext cx="1420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septate</a:t>
            </a:r>
            <a:r>
              <a:rPr lang="en-US" dirty="0" smtClean="0"/>
              <a:t> hyphae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31705" y="3127202"/>
            <a:ext cx="1420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Non-</a:t>
            </a:r>
            <a:r>
              <a:rPr lang="en-US" dirty="0" err="1" smtClean="0"/>
              <a:t>septate</a:t>
            </a:r>
            <a:r>
              <a:rPr lang="en-US" dirty="0" smtClean="0"/>
              <a:t> (</a:t>
            </a:r>
            <a:r>
              <a:rPr lang="en-US" dirty="0" err="1" smtClean="0">
                <a:cs typeface="Aparajita" pitchFamily="34" charset="0"/>
              </a:rPr>
              <a:t>coenocytic</a:t>
            </a:r>
            <a:r>
              <a:rPr lang="en-US" dirty="0" smtClean="0">
                <a:cs typeface="Aparajita" pitchFamily="34" charset="0"/>
              </a:rPr>
              <a:t>) </a:t>
            </a:r>
            <a:r>
              <a:rPr lang="en-US" dirty="0" smtClean="0"/>
              <a:t>hyphae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990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64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latin typeface="Aparajita" charset="0"/>
                <a:cs typeface="Aparajita" charset="0"/>
              </a:rPr>
              <a:t>Sub-division: </a:t>
            </a:r>
            <a:r>
              <a:rPr lang="en-US" sz="3600" b="1" dirty="0" err="1" smtClean="0">
                <a:solidFill>
                  <a:srgbClr val="0000FF"/>
                </a:solidFill>
                <a:latin typeface="Aparajita" charset="0"/>
                <a:cs typeface="Aparajita" charset="0"/>
              </a:rPr>
              <a:t>Mastigomycotina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3142" y="1189536"/>
            <a:ext cx="5749097" cy="4865569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Class: </a:t>
            </a:r>
            <a:r>
              <a:rPr lang="en-US" sz="2400" b="1" i="1" dirty="0" err="1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Oomycetes</a:t>
            </a:r>
            <a:endParaRPr lang="en-US" sz="2400" b="1" i="1" dirty="0">
              <a:solidFill>
                <a:srgbClr val="FF0000"/>
              </a:solidFill>
              <a:latin typeface="Aparajita" pitchFamily="34" charset="0"/>
              <a:cs typeface="Aparajita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Hyphae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are 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coenocytic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(non-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septate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)</a:t>
            </a:r>
          </a:p>
          <a:p>
            <a:pPr marL="514350" indent="-51435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Sexual </a:t>
            </a:r>
            <a:r>
              <a:rPr lang="en-US" sz="2400" dirty="0" err="1">
                <a:latin typeface="Aparajita" pitchFamily="34" charset="0"/>
                <a:cs typeface="Aparajita" pitchFamily="34" charset="0"/>
              </a:rPr>
              <a:t>gametangia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 are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dissimilar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F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emale </a:t>
            </a:r>
            <a:r>
              <a:rPr lang="en-US" sz="2400" dirty="0" err="1">
                <a:latin typeface="Aparajita" pitchFamily="34" charset="0"/>
                <a:cs typeface="Aparajita" pitchFamily="34" charset="0"/>
              </a:rPr>
              <a:t>gametangia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(</a:t>
            </a:r>
            <a:r>
              <a:rPr lang="en-US" sz="2400" b="1" dirty="0" err="1" smtClean="0">
                <a:solidFill>
                  <a:srgbClr val="0000FF"/>
                </a:solidFill>
                <a:latin typeface="Aparajita" pitchFamily="34" charset="0"/>
                <a:cs typeface="Aparajita" pitchFamily="34" charset="0"/>
              </a:rPr>
              <a:t>oogonia</a:t>
            </a:r>
            <a:r>
              <a:rPr lang="en-US" sz="2400" b="1" dirty="0" smtClean="0">
                <a:solidFill>
                  <a:srgbClr val="0000FF"/>
                </a:solidFill>
                <a:latin typeface="Aparajita" pitchFamily="34" charset="0"/>
                <a:cs typeface="Aparajita" pitchFamily="34" charset="0"/>
              </a:rPr>
              <a:t>)</a:t>
            </a:r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marL="342900" indent="-34290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M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ale </a:t>
            </a:r>
            <a:r>
              <a:rPr lang="en-US" sz="2400" dirty="0" err="1" smtClean="0">
                <a:latin typeface="Aparajita" pitchFamily="34" charset="0"/>
                <a:cs typeface="Aparajita" pitchFamily="34" charset="0"/>
              </a:rPr>
              <a:t>gametangia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(</a:t>
            </a:r>
            <a:r>
              <a:rPr lang="en-US" sz="2400" b="1" dirty="0" smtClean="0">
                <a:solidFill>
                  <a:srgbClr val="0000FF"/>
                </a:solidFill>
                <a:latin typeface="Aparajita" pitchFamily="34" charset="0"/>
                <a:cs typeface="Aparajita" pitchFamily="34" charset="0"/>
              </a:rPr>
              <a:t>antheridia)</a:t>
            </a:r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 </a:t>
            </a:r>
            <a:endParaRPr lang="en-US" sz="2400" dirty="0">
              <a:latin typeface="Aparajita" pitchFamily="34" charset="0"/>
              <a:cs typeface="Aparajita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400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40" y="4297348"/>
            <a:ext cx="5949561" cy="2399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081" y="4159654"/>
            <a:ext cx="2903641" cy="24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7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85765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  <a:cs typeface="Aparajita" charset="0"/>
              </a:rPr>
              <a:t>Zygomycotina</a:t>
            </a:r>
            <a:r>
              <a:rPr lang="en-US" sz="3600" b="1" dirty="0" smtClean="0">
                <a:solidFill>
                  <a:srgbClr val="0000FF"/>
                </a:solidFill>
                <a:cs typeface="Aparajita" charset="0"/>
              </a:rPr>
              <a:t/>
            </a:r>
            <a:br>
              <a:rPr lang="en-US" sz="3600" b="1" dirty="0" smtClean="0">
                <a:solidFill>
                  <a:srgbClr val="0000FF"/>
                </a:solidFill>
                <a:cs typeface="Aparajita" charset="0"/>
              </a:rPr>
            </a:br>
            <a:r>
              <a:rPr lang="ar-sa" sz="3200" b="1" i="1" dirty="0" smtClean="0">
                <a:solidFill>
                  <a:srgbClr val="0000FF"/>
                </a:solidFill>
                <a:cs typeface="Aparajita" charset="0"/>
              </a:rPr>
              <a:t>الفطريات التزاوجية او الاقترانية</a:t>
            </a:r>
            <a:r>
              <a:rPr lang="en-US" sz="3200" i="1" dirty="0" smtClean="0">
                <a:solidFill>
                  <a:srgbClr val="0000FF"/>
                </a:solidFill>
                <a:cs typeface="Aparajita" charset="0"/>
              </a:rPr>
              <a:t> </a:t>
            </a:r>
            <a:endParaRPr lang="en-US" sz="3200" i="1" dirty="0">
              <a:solidFill>
                <a:srgbClr val="0000FF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 smtClean="0">
                <a:cs typeface="Aparajita" pitchFamily="34" charset="0"/>
              </a:rPr>
              <a:t>Hyphae </a:t>
            </a:r>
            <a:r>
              <a:rPr lang="en-US" sz="2400" dirty="0">
                <a:cs typeface="Aparajita" pitchFamily="34" charset="0"/>
              </a:rPr>
              <a:t>are </a:t>
            </a:r>
            <a:r>
              <a:rPr lang="en-US" sz="2400" dirty="0" err="1">
                <a:cs typeface="Aparajita" pitchFamily="34" charset="0"/>
              </a:rPr>
              <a:t>coenocytic</a:t>
            </a:r>
            <a:r>
              <a:rPr lang="en-US" sz="2400" dirty="0">
                <a:cs typeface="Aparajita" pitchFamily="34" charset="0"/>
              </a:rPr>
              <a:t> (non-</a:t>
            </a:r>
            <a:r>
              <a:rPr lang="en-US" sz="2400" dirty="0" err="1">
                <a:cs typeface="Aparajita" pitchFamily="34" charset="0"/>
              </a:rPr>
              <a:t>septate</a:t>
            </a:r>
            <a:r>
              <a:rPr lang="en-US" sz="2400" dirty="0" smtClean="0">
                <a:cs typeface="Aparajita" pitchFamily="34" charset="0"/>
              </a:rPr>
              <a:t>).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>
                <a:cs typeface="Aparajita" charset="0"/>
              </a:rPr>
              <a:t>The hyphae are filled or lined with </a:t>
            </a:r>
            <a:r>
              <a:rPr lang="en-US" sz="2400" dirty="0" smtClean="0">
                <a:cs typeface="Aparajita" charset="0"/>
              </a:rPr>
              <a:t>continuous multinucleated </a:t>
            </a:r>
            <a:r>
              <a:rPr lang="en-US" sz="2400" dirty="0">
                <a:cs typeface="Aparajita" charset="0"/>
              </a:rPr>
              <a:t>protoplasm. </a:t>
            </a:r>
            <a:endParaRPr lang="en-US" sz="2400" dirty="0" smtClean="0">
              <a:cs typeface="Aparajita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US" sz="2400" dirty="0">
                <a:cs typeface="Aparajita" charset="0"/>
              </a:rPr>
              <a:t>This </a:t>
            </a:r>
            <a:r>
              <a:rPr lang="en-US" sz="2400" dirty="0" smtClean="0">
                <a:cs typeface="Aparajita" charset="0"/>
              </a:rPr>
              <a:t>includes </a:t>
            </a:r>
            <a:r>
              <a:rPr lang="en-US" sz="2400" dirty="0">
                <a:cs typeface="Aparajita" charset="0"/>
              </a:rPr>
              <a:t>both parasitic and saprophytic species.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endParaRPr lang="en-US" sz="2400" dirty="0">
              <a:latin typeface="Aparajita" pitchFamily="34" charset="0"/>
              <a:cs typeface="Aparajita" pitchFamily="34" charset="0"/>
            </a:endParaRPr>
          </a:p>
          <a:p>
            <a:pPr rtl="0" eaLnBrk="1" hangingPunct="1"/>
            <a:endParaRPr lang="ar-sa" sz="2400" dirty="0">
              <a:solidFill>
                <a:schemeClr val="tx1"/>
              </a:solidFill>
              <a:latin typeface="Aparajit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804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38448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30000"/>
              </a:lnSpc>
              <a:buFont typeface="+mj-lt"/>
              <a:buAutoNum type="arabicPeriod" startAt="3"/>
            </a:pPr>
            <a:r>
              <a:rPr lang="en-US" sz="2400" dirty="0" smtClean="0">
                <a:solidFill>
                  <a:schemeClr val="tx1"/>
                </a:solidFill>
                <a:cs typeface="Aparajita" charset="0"/>
              </a:rPr>
              <a:t>Sexual </a:t>
            </a:r>
            <a:r>
              <a:rPr lang="en-US" sz="2400" dirty="0" err="1" smtClean="0">
                <a:solidFill>
                  <a:schemeClr val="tx1"/>
                </a:solidFill>
                <a:cs typeface="Aparajita" charset="0"/>
              </a:rPr>
              <a:t>gametangia</a:t>
            </a:r>
            <a:r>
              <a:rPr lang="en-US" sz="2400" dirty="0" smtClean="0">
                <a:solidFill>
                  <a:schemeClr val="tx1"/>
                </a:solidFill>
                <a:cs typeface="Aparajita" charset="0"/>
              </a:rPr>
              <a:t> are similar</a:t>
            </a:r>
            <a:endParaRPr lang="en-US" sz="2400" dirty="0" smtClean="0">
              <a:cs typeface="Aparajita" charset="0"/>
            </a:endParaRPr>
          </a:p>
          <a:p>
            <a:pPr marL="514350" lvl="0" indent="-514350">
              <a:lnSpc>
                <a:spcPct val="130000"/>
              </a:lnSpc>
              <a:buFont typeface="+mj-lt"/>
              <a:buAutoNum type="arabicPeriod" startAt="3"/>
            </a:pPr>
            <a:r>
              <a:rPr lang="en-US" sz="2400" dirty="0"/>
              <a:t>Sexual reproduction is by </a:t>
            </a:r>
            <a:r>
              <a:rPr lang="en-US" sz="2400" b="1" dirty="0">
                <a:solidFill>
                  <a:srgbClr val="0000FF"/>
                </a:solidFill>
              </a:rPr>
              <a:t>conjugation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/>
              <a:t>(fusing) hyphae from two different strains, followed </a:t>
            </a:r>
            <a:r>
              <a:rPr lang="en-US" sz="2400" dirty="0" smtClean="0"/>
              <a:t>by </a:t>
            </a:r>
            <a:r>
              <a:rPr lang="en-US" sz="2400" dirty="0" err="1" smtClean="0"/>
              <a:t>plasmogamy</a:t>
            </a:r>
            <a:r>
              <a:rPr lang="en-US" sz="2400" dirty="0" smtClean="0"/>
              <a:t>, </a:t>
            </a:r>
            <a:r>
              <a:rPr lang="en-US" sz="2400" dirty="0" err="1" smtClean="0"/>
              <a:t>karyogamy</a:t>
            </a:r>
            <a:r>
              <a:rPr lang="en-US" sz="2400" dirty="0" smtClean="0"/>
              <a:t>, meiosis and then the </a:t>
            </a:r>
            <a:r>
              <a:rPr lang="en-US" sz="2400" dirty="0">
                <a:solidFill>
                  <a:srgbClr val="0000FF"/>
                </a:solidFill>
              </a:rPr>
              <a:t>production </a:t>
            </a:r>
            <a:r>
              <a:rPr lang="en-US" sz="2400" dirty="0" smtClean="0">
                <a:solidFill>
                  <a:srgbClr val="0000FF"/>
                </a:solidFill>
              </a:rPr>
              <a:t>of </a:t>
            </a:r>
            <a:r>
              <a:rPr lang="en-US" sz="2400" dirty="0" err="1" smtClean="0">
                <a:solidFill>
                  <a:srgbClr val="0000FF"/>
                </a:solidFill>
              </a:rPr>
              <a:t>Zygospores</a:t>
            </a:r>
            <a:r>
              <a:rPr lang="en-US" sz="2400" dirty="0" smtClean="0"/>
              <a:t>.</a:t>
            </a:r>
          </a:p>
          <a:p>
            <a:pPr marL="514350" lvl="0" indent="-514350">
              <a:lnSpc>
                <a:spcPct val="130000"/>
              </a:lnSpc>
              <a:buFont typeface="+mj-lt"/>
              <a:buAutoNum type="arabicPeriod" startAt="3"/>
            </a:pPr>
            <a:r>
              <a:rPr lang="en-US" sz="2400" dirty="0" smtClean="0"/>
              <a:t>For example: </a:t>
            </a:r>
            <a:r>
              <a:rPr lang="en-US" sz="2400" b="1" i="1" dirty="0" err="1" smtClean="0">
                <a:latin typeface="Aparajita" charset="0"/>
                <a:cs typeface="Aparajita" charset="0"/>
              </a:rPr>
              <a:t>Rhizopus</a:t>
            </a:r>
            <a:r>
              <a:rPr lang="en-US" sz="2400" b="1" i="1" dirty="0" smtClean="0">
                <a:latin typeface="Aparajita" charset="0"/>
                <a:cs typeface="Aparajita" charset="0"/>
              </a:rPr>
              <a:t> </a:t>
            </a:r>
            <a:endParaRPr lang="en-GB" sz="2400" dirty="0"/>
          </a:p>
          <a:p>
            <a:pPr marL="0" indent="0">
              <a:lnSpc>
                <a:spcPct val="130000"/>
              </a:lnSpc>
              <a:buNone/>
            </a:pPr>
            <a:endParaRPr lang="en-US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0000FF"/>
                </a:solidFill>
                <a:cs typeface="Aparajita" charset="0"/>
              </a:rPr>
              <a:t>Zygomycotina</a:t>
            </a:r>
            <a:r>
              <a:rPr lang="en-US" sz="3600" b="1" dirty="0" smtClean="0">
                <a:solidFill>
                  <a:srgbClr val="0000FF"/>
                </a:solidFill>
                <a:cs typeface="Aparajita" charset="0"/>
              </a:rPr>
              <a:t/>
            </a:r>
            <a:br>
              <a:rPr lang="en-US" sz="3600" b="1" dirty="0" smtClean="0">
                <a:solidFill>
                  <a:srgbClr val="0000FF"/>
                </a:solidFill>
                <a:cs typeface="Aparajita" charset="0"/>
              </a:rPr>
            </a:br>
            <a:r>
              <a:rPr lang="ar-sa" sz="3200" b="1" i="1" dirty="0" smtClean="0">
                <a:solidFill>
                  <a:srgbClr val="0000FF"/>
                </a:solidFill>
                <a:cs typeface="Aparajita" charset="0"/>
              </a:rPr>
              <a:t>الفطريات التزاوجية او الاقترانية</a:t>
            </a:r>
            <a:r>
              <a:rPr lang="en-US" sz="3200" i="1" dirty="0" smtClean="0">
                <a:solidFill>
                  <a:srgbClr val="0000FF"/>
                </a:solidFill>
                <a:cs typeface="Aparajita" charset="0"/>
              </a:rPr>
              <a:t> </a:t>
            </a:r>
            <a:endParaRPr lang="en-US" sz="3200" i="1" dirty="0">
              <a:solidFill>
                <a:srgbClr val="0000FF"/>
              </a:solidFill>
            </a:endParaRPr>
          </a:p>
        </p:txBody>
      </p:sp>
      <p:pic>
        <p:nvPicPr>
          <p:cNvPr id="6" name="Picture 5" descr="http://classconnection.s3.amazonaws.com/181/flashcards/794181/png/613347673489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496" y="3688843"/>
            <a:ext cx="3091152" cy="303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44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49" y="272127"/>
            <a:ext cx="8122611" cy="641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79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502" y="888501"/>
            <a:ext cx="66294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87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3321" y="571500"/>
            <a:ext cx="8229600" cy="776288"/>
          </a:xfrm>
          <a:prstGeom prst="rect">
            <a:avLst/>
          </a:prstGeom>
        </p:spPr>
        <p:txBody>
          <a:bodyPr anchor="ctr"/>
          <a:lstStyle>
            <a:lvl1pPr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en-US" sz="2600" b="1" i="1" dirty="0">
                <a:latin typeface="Aparajita" charset="0"/>
                <a:cs typeface="Aparajita" charset="0"/>
              </a:rPr>
              <a:t/>
            </a:r>
            <a:br>
              <a:rPr lang="en-US" sz="2600" b="1" i="1" dirty="0">
                <a:latin typeface="Aparajita" charset="0"/>
                <a:cs typeface="Aparajita" charset="0"/>
              </a:rPr>
            </a:br>
            <a:r>
              <a:rPr lang="en-US" sz="2600" b="1" i="1" dirty="0">
                <a:latin typeface="Aparajita" charset="0"/>
                <a:cs typeface="Aparajita" charset="0"/>
              </a:rPr>
              <a:t/>
            </a:r>
            <a:br>
              <a:rPr lang="en-US" sz="2600" b="1" i="1" dirty="0">
                <a:latin typeface="Aparajita" charset="0"/>
                <a:cs typeface="Aparajita" charset="0"/>
              </a:rPr>
            </a:br>
            <a:r>
              <a:rPr lang="en-US" sz="2600" b="1" i="1" dirty="0" err="1">
                <a:latin typeface="Aparajita" charset="0"/>
                <a:cs typeface="Aparajita" charset="0"/>
              </a:rPr>
              <a:t>Rhizopus</a:t>
            </a:r>
            <a:r>
              <a:rPr lang="en-US" sz="2600" b="1" i="1" dirty="0">
                <a:latin typeface="Aparajita" charset="0"/>
                <a:cs typeface="Aparajita" charset="0"/>
              </a:rPr>
              <a:t>  </a:t>
            </a:r>
            <a:r>
              <a:rPr lang="en-US" sz="2600" b="1" dirty="0" smtClean="0">
                <a:latin typeface="Aparajita" charset="0"/>
                <a:cs typeface="Aparajita" charset="0"/>
              </a:rPr>
              <a:t>(Black bread mold </a:t>
            </a:r>
            <a:r>
              <a:rPr lang="en-US" sz="2600" b="1" dirty="0">
                <a:latin typeface="Aparajita" charset="0"/>
                <a:cs typeface="Aparajita" charset="0"/>
              </a:rPr>
              <a:t>) </a:t>
            </a:r>
            <a:r>
              <a:rPr lang="ar-sa" sz="2600" b="1" i="1" dirty="0">
                <a:latin typeface="Aparajita" charset="0"/>
                <a:cs typeface="Aparajita" charset="0"/>
              </a:rPr>
              <a:t>عفن الخُبز الأسود</a:t>
            </a:r>
            <a:r>
              <a:rPr lang="en-US" sz="2600" b="1" i="1" dirty="0">
                <a:latin typeface="Aparajita" charset="0"/>
                <a:cs typeface="Aparajita" charset="0"/>
              </a:rPr>
              <a:t/>
            </a:r>
            <a:br>
              <a:rPr lang="en-US" sz="2600" b="1" i="1" dirty="0">
                <a:latin typeface="Aparajita" charset="0"/>
                <a:cs typeface="Aparajita" charset="0"/>
              </a:rPr>
            </a:br>
            <a:r>
              <a:rPr lang="en-US" sz="2000" i="1" dirty="0">
                <a:latin typeface="Calibri" charset="0"/>
              </a:rPr>
              <a:t/>
            </a:r>
            <a:br>
              <a:rPr lang="en-US" sz="2000" i="1" dirty="0">
                <a:latin typeface="Calibri" charset="0"/>
              </a:rPr>
            </a:br>
            <a:endParaRPr lang="ar-sa" sz="2000" i="1" dirty="0">
              <a:latin typeface="Calibri" charset="0"/>
              <a:cs typeface="Times New Roman" charset="0"/>
            </a:endParaRPr>
          </a:p>
        </p:txBody>
      </p:sp>
      <p:pic>
        <p:nvPicPr>
          <p:cNvPr id="8" name="Picture 7" descr="C:\Users\yyyyy\Desktop\Picture1g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05" y="4187743"/>
            <a:ext cx="3472650" cy="2483441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469" y="4187745"/>
            <a:ext cx="3253251" cy="248344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32046" y="1478138"/>
            <a:ext cx="778411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²"/>
            </a:pPr>
            <a:r>
              <a:rPr lang="en-US" sz="2400" dirty="0" smtClean="0">
                <a:cs typeface="Aparajita" charset="0"/>
              </a:rPr>
              <a:t>It is a </a:t>
            </a:r>
            <a:r>
              <a:rPr lang="en-US" sz="2400" dirty="0" smtClean="0">
                <a:solidFill>
                  <a:srgbClr val="FF0000"/>
                </a:solidFill>
                <a:cs typeface="Aparajita" charset="0"/>
              </a:rPr>
              <a:t>saprophytic</a:t>
            </a:r>
            <a:r>
              <a:rPr lang="en-US" sz="2400" dirty="0" smtClean="0">
                <a:cs typeface="Aparajita" charset="0"/>
              </a:rPr>
              <a:t> fungus, which can grow on moist bread, stored fruits, vegetables, and synthetic nutritive media.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 typeface="Wingdings" charset="2"/>
              <a:buChar char="²"/>
            </a:pPr>
            <a:r>
              <a:rPr lang="en-US" sz="2400" dirty="0"/>
              <a:t>S</a:t>
            </a:r>
            <a:r>
              <a:rPr lang="en-US" sz="2400" dirty="0" smtClean="0"/>
              <a:t>exual reproduction by the production of </a:t>
            </a:r>
            <a:r>
              <a:rPr lang="en-US" sz="2400" dirty="0" err="1">
                <a:solidFill>
                  <a:srgbClr val="0000FF"/>
                </a:solidFill>
              </a:rPr>
              <a:t>z</a:t>
            </a:r>
            <a:r>
              <a:rPr lang="en-US" sz="2400" dirty="0" err="1" smtClean="0">
                <a:solidFill>
                  <a:srgbClr val="0000FF"/>
                </a:solidFill>
              </a:rPr>
              <a:t>ygospores</a:t>
            </a:r>
            <a:r>
              <a:rPr lang="en-US" sz="2400" dirty="0" smtClean="0"/>
              <a:t>. 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²"/>
            </a:pPr>
            <a:r>
              <a:rPr lang="en-US" sz="2400" dirty="0" smtClean="0"/>
              <a:t>Asexual reproduction by the production of </a:t>
            </a:r>
            <a:r>
              <a:rPr lang="en-US" sz="2400" dirty="0" err="1" smtClean="0">
                <a:solidFill>
                  <a:srgbClr val="0000FF"/>
                </a:solidFill>
              </a:rPr>
              <a:t>sporangispores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631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7187" y="657215"/>
            <a:ext cx="5688138" cy="5514313"/>
          </a:xfrm>
        </p:spPr>
        <p:txBody>
          <a:bodyPr rtlCol="1">
            <a:noAutofit/>
          </a:bodyPr>
          <a:lstStyle/>
          <a:p>
            <a:pPr rtl="0" eaLnBrk="1" fontAlgn="auto" hangingPunct="1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b="1" dirty="0">
                <a:latin typeface="+mj-lt"/>
                <a:ea typeface="+mn-ea"/>
                <a:cs typeface="Aparajita" pitchFamily="34" charset="0"/>
              </a:rPr>
              <a:t>Vegetative </a:t>
            </a:r>
            <a:r>
              <a:rPr lang="en-US" sz="2800" b="1" dirty="0" smtClean="0">
                <a:latin typeface="+mj-lt"/>
                <a:ea typeface="+mn-ea"/>
                <a:cs typeface="Aparajita" pitchFamily="34" charset="0"/>
              </a:rPr>
              <a:t>structure</a:t>
            </a:r>
            <a:endParaRPr lang="en-US" sz="2800" b="1" dirty="0">
              <a:latin typeface="+mj-lt"/>
              <a:ea typeface="+mn-ea"/>
              <a:cs typeface="Aparajita" pitchFamily="34" charset="0"/>
            </a:endParaRPr>
          </a:p>
          <a:p>
            <a:pPr rtl="0" eaLnBrk="1" fontAlgn="auto" hangingPunct="1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latin typeface="Aparajita" pitchFamily="34" charset="0"/>
                <a:ea typeface="+mn-ea"/>
                <a:cs typeface="Aparajita" pitchFamily="34" charset="0"/>
              </a:rPr>
              <a:t>The </a:t>
            </a:r>
            <a:r>
              <a:rPr lang="en-US" sz="2400" dirty="0">
                <a:latin typeface="Aparajita" pitchFamily="34" charset="0"/>
                <a:ea typeface="+mn-ea"/>
                <a:cs typeface="Aparajita" pitchFamily="34" charset="0"/>
              </a:rPr>
              <a:t>mycelium consists of </a:t>
            </a:r>
            <a:r>
              <a:rPr lang="en-US" sz="2400" dirty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branched</a:t>
            </a:r>
            <a:r>
              <a:rPr lang="en-US" sz="2400" dirty="0">
                <a:latin typeface="Aparajita" pitchFamily="34" charset="0"/>
                <a:ea typeface="+mn-ea"/>
                <a:cs typeface="Aparajita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non-</a:t>
            </a:r>
            <a:r>
              <a:rPr lang="en-US" sz="2400" dirty="0" err="1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septate</a:t>
            </a:r>
            <a:r>
              <a:rPr lang="en-US" sz="2400" dirty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 hyphae</a:t>
            </a:r>
            <a:r>
              <a:rPr lang="en-US" sz="2400" dirty="0">
                <a:latin typeface="Aparajita" pitchFamily="34" charset="0"/>
                <a:ea typeface="+mn-ea"/>
                <a:cs typeface="Aparajita" pitchFamily="34" charset="0"/>
              </a:rPr>
              <a:t>, which grow creeping upon the </a:t>
            </a:r>
            <a:r>
              <a:rPr lang="en-US" sz="2400" dirty="0" smtClean="0">
                <a:latin typeface="Aparajita" pitchFamily="34" charset="0"/>
                <a:ea typeface="+mn-ea"/>
                <a:cs typeface="Aparajita" pitchFamily="34" charset="0"/>
              </a:rPr>
              <a:t>substratum called </a:t>
            </a:r>
            <a:r>
              <a:rPr lang="en-US" sz="2400" b="1" dirty="0" smtClean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stolon</a:t>
            </a:r>
            <a:endParaRPr lang="en-US" sz="2400" b="1" dirty="0">
              <a:solidFill>
                <a:srgbClr val="0000FF"/>
              </a:solidFill>
              <a:latin typeface="Aparajita" pitchFamily="34" charset="0"/>
              <a:ea typeface="+mn-ea"/>
              <a:cs typeface="Aparajita" pitchFamily="34" charset="0"/>
            </a:endParaRPr>
          </a:p>
          <a:p>
            <a:pPr rtl="0" eaLnBrk="1" fontAlgn="auto" hangingPunct="1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FF"/>
                </a:solidFill>
                <a:latin typeface="Aparajita" pitchFamily="34" charset="0"/>
                <a:cs typeface="Aparajita" pitchFamily="34" charset="0"/>
              </a:rPr>
              <a:t>R</a:t>
            </a:r>
            <a:r>
              <a:rPr lang="en-US" sz="2400" dirty="0" smtClean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hizoids</a:t>
            </a:r>
            <a:r>
              <a:rPr lang="en-US" sz="2400" dirty="0" smtClean="0">
                <a:latin typeface="Aparajita" pitchFamily="34" charset="0"/>
                <a:ea typeface="+mn-ea"/>
                <a:cs typeface="Aparajita" pitchFamily="34" charset="0"/>
              </a:rPr>
              <a:t> for </a:t>
            </a:r>
            <a:r>
              <a:rPr lang="en-US" sz="2400" dirty="0">
                <a:latin typeface="Aparajita" pitchFamily="34" charset="0"/>
                <a:ea typeface="+mn-ea"/>
                <a:cs typeface="Aparajita" pitchFamily="34" charset="0"/>
              </a:rPr>
              <a:t>absorption of the necessary food </a:t>
            </a:r>
            <a:r>
              <a:rPr lang="en-US" sz="2400" dirty="0" smtClean="0">
                <a:latin typeface="Aparajita" pitchFamily="34" charset="0"/>
                <a:ea typeface="+mn-ea"/>
                <a:cs typeface="Aparajita" pitchFamily="34" charset="0"/>
              </a:rPr>
              <a:t>material.</a:t>
            </a:r>
          </a:p>
          <a:p>
            <a:pPr rtl="0" eaLnBrk="1" fontAlgn="auto" hangingPunct="1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 err="1" smtClean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Sporangiophores</a:t>
            </a:r>
            <a:r>
              <a:rPr lang="en-US" sz="2400" dirty="0" smtClean="0">
                <a:latin typeface="Aparajita" pitchFamily="34" charset="0"/>
                <a:ea typeface="+mn-ea"/>
                <a:cs typeface="Aparajita" pitchFamily="34" charset="0"/>
              </a:rPr>
              <a:t> with a single </a:t>
            </a:r>
            <a:r>
              <a:rPr lang="en-US" sz="2400" dirty="0" smtClean="0">
                <a:solidFill>
                  <a:srgbClr val="0000FF"/>
                </a:solidFill>
                <a:latin typeface="Aparajita" pitchFamily="34" charset="0"/>
                <a:ea typeface="+mn-ea"/>
                <a:cs typeface="Aparajita" pitchFamily="34" charset="0"/>
              </a:rPr>
              <a:t>sporangium</a:t>
            </a:r>
            <a:r>
              <a:rPr lang="en-US" sz="2400" dirty="0">
                <a:latin typeface="Aparajita" pitchFamily="34" charset="0"/>
                <a:ea typeface="+mn-ea"/>
                <a:cs typeface="Aparajita" pitchFamily="34" charset="0"/>
              </a:rPr>
              <a:t>. </a:t>
            </a:r>
          </a:p>
        </p:txBody>
      </p:sp>
      <p:pic>
        <p:nvPicPr>
          <p:cNvPr id="5" name="Picture 2" descr="http://upload.wikimedia.org/wikipedia/commons/9/9a/Structure_of_Rhizopus_spp.-english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537" y="3314027"/>
            <a:ext cx="3533337" cy="328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816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221</Words>
  <Application>Microsoft Macintosh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Classification of Eumycota</vt:lpstr>
      <vt:lpstr> تصنيف الفطريات الحقيقية Classification of Eumycota </vt:lpstr>
      <vt:lpstr>Sub-division: Mastigomycotina</vt:lpstr>
      <vt:lpstr>Zygomycotina الفطريات التزاوجية او الاقترانية </vt:lpstr>
      <vt:lpstr>Zygomycotina الفطريات التزاوجية او الاقترانية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22</cp:revision>
  <dcterms:created xsi:type="dcterms:W3CDTF">2015-11-05T22:29:47Z</dcterms:created>
  <dcterms:modified xsi:type="dcterms:W3CDTF">2016-03-26T18:38:34Z</dcterms:modified>
</cp:coreProperties>
</file>