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9" r:id="rId3"/>
    <p:sldId id="280" r:id="rId4"/>
    <p:sldId id="261" r:id="rId5"/>
    <p:sldId id="263" r:id="rId6"/>
    <p:sldId id="265" r:id="rId7"/>
    <p:sldId id="264" r:id="rId8"/>
    <p:sldId id="266" r:id="rId9"/>
    <p:sldId id="257" r:id="rId10"/>
    <p:sldId id="267" r:id="rId11"/>
    <p:sldId id="268" r:id="rId12"/>
    <p:sldId id="270" r:id="rId13"/>
    <p:sldId id="271" r:id="rId14"/>
    <p:sldId id="281" r:id="rId15"/>
    <p:sldId id="275" r:id="rId16"/>
    <p:sldId id="276" r:id="rId17"/>
    <p:sldId id="283" r:id="rId18"/>
    <p:sldId id="282" r:id="rId19"/>
  </p:sldIdLst>
  <p:sldSz cx="9144000" cy="6858000" type="screen4x3"/>
  <p:notesSz cx="6858000" cy="9144000"/>
  <p:custDataLst>
    <p:tags r:id="rId2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FF"/>
    <a:srgbClr val="FF3300"/>
    <a:srgbClr val="DDDDDD"/>
    <a:srgbClr val="4D4D4D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72" autoAdjust="0"/>
    <p:restoredTop sz="95261" autoAdjust="0"/>
  </p:normalViewPr>
  <p:slideViewPr>
    <p:cSldViewPr>
      <p:cViewPr varScale="1">
        <p:scale>
          <a:sx n="86" d="100"/>
          <a:sy n="86" d="100"/>
        </p:scale>
        <p:origin x="-124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C3C3E27-AD45-408C-A3F5-D3F9985D2E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4824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812FD7-C766-405B-AC5A-1884AEBD5709}" type="slidenum">
              <a:rPr lang="en-US" altLang="en-US" smtClean="0"/>
              <a:pPr eaLnBrk="1" hangingPunct="1"/>
              <a:t>18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4BB8F-D97F-4DFA-BAAA-A42BC8A7CA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601906"/>
      </p:ext>
    </p:extLst>
  </p:cSld>
  <p:clrMapOvr>
    <a:masterClrMapping/>
  </p:clrMapOvr>
  <p:transition spd="med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0DF59-F955-477F-A713-F64B695FD8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043627"/>
      </p:ext>
    </p:extLst>
  </p:cSld>
  <p:clrMapOvr>
    <a:masterClrMapping/>
  </p:clrMapOvr>
  <p:transition spd="med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58976-070A-4ACA-BBA1-CCCF86E5AB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226581"/>
      </p:ext>
    </p:extLst>
  </p:cSld>
  <p:clrMapOvr>
    <a:masterClrMapping/>
  </p:clrMapOvr>
  <p:transition spd="med"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30D3D-4319-4A45-B6B7-E50AC2E9F7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298098"/>
      </p:ext>
    </p:extLst>
  </p:cSld>
  <p:clrMapOvr>
    <a:masterClrMapping/>
  </p:clrMapOvr>
  <p:transition spd="med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ACAC4-4036-45FE-A546-6EE8374AE1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486921"/>
      </p:ext>
    </p:extLst>
  </p:cSld>
  <p:clrMapOvr>
    <a:masterClrMapping/>
  </p:clrMapOvr>
  <p:transition spd="med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857D-F703-45A7-9F88-0310363CB0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055567"/>
      </p:ext>
    </p:extLst>
  </p:cSld>
  <p:clrMapOvr>
    <a:masterClrMapping/>
  </p:clrMapOvr>
  <p:transition spd="med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7F9C0-38C4-403B-B44F-0F5428A3D9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248929"/>
      </p:ext>
    </p:extLst>
  </p:cSld>
  <p:clrMapOvr>
    <a:masterClrMapping/>
  </p:clrMapOvr>
  <p:transition spd="med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AC35D-A98E-43F9-971C-0D5763C470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203621"/>
      </p:ext>
    </p:extLst>
  </p:cSld>
  <p:clrMapOvr>
    <a:masterClrMapping/>
  </p:clrMapOvr>
  <p:transition spd="med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9ABDC-2686-4704-8DE9-60E8EF65FE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121526"/>
      </p:ext>
    </p:extLst>
  </p:cSld>
  <p:clrMapOvr>
    <a:masterClrMapping/>
  </p:clrMapOvr>
  <p:transition spd="med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264D8-9F03-4810-B9AF-AEC78845F5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36427"/>
      </p:ext>
    </p:extLst>
  </p:cSld>
  <p:clrMapOvr>
    <a:masterClrMapping/>
  </p:clrMapOvr>
  <p:transition spd="med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07DE9-78F7-46C6-9308-3A669A4827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656397"/>
      </p:ext>
    </p:extLst>
  </p:cSld>
  <p:clrMapOvr>
    <a:masterClrMapping/>
  </p:clrMapOvr>
  <p:transition spd="med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36E7040-D76F-458B-9459-3B89B9D36E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sh dir="r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8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21.xml"/><Relationship Id="rId7" Type="http://schemas.openxmlformats.org/officeDocument/2006/relationships/image" Target="../media/image12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22.xml"/><Relationship Id="rId9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tags" Target="../tags/tag25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18.png"/><Relationship Id="rId5" Type="http://schemas.openxmlformats.org/officeDocument/2006/relationships/tags" Target="../tags/tag27.xml"/><Relationship Id="rId10" Type="http://schemas.openxmlformats.org/officeDocument/2006/relationships/image" Target="../media/image17.png"/><Relationship Id="rId4" Type="http://schemas.openxmlformats.org/officeDocument/2006/relationships/tags" Target="../tags/tag26.xml"/><Relationship Id="rId9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4E363E2-393E-4343-9D06-BD515D297398}" type="slidenum">
              <a:rPr lang="en-GB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400" smtClean="0"/>
          </a:p>
        </p:txBody>
      </p:sp>
      <p:grpSp>
        <p:nvGrpSpPr>
          <p:cNvPr id="2051" name="Group 12"/>
          <p:cNvGrpSpPr>
            <a:grpSpLocks/>
          </p:cNvGrpSpPr>
          <p:nvPr/>
        </p:nvGrpSpPr>
        <p:grpSpPr bwMode="auto">
          <a:xfrm>
            <a:off x="685800" y="1622425"/>
            <a:ext cx="7372350" cy="5006975"/>
            <a:chOff x="368" y="638"/>
            <a:chExt cx="4948" cy="3538"/>
          </a:xfrm>
        </p:grpSpPr>
        <p:pic>
          <p:nvPicPr>
            <p:cNvPr id="2058" name="Picture 9"/>
            <p:cNvPicPr>
              <a:picLocks noChangeAspect="1" noChangeArrowheads="1"/>
            </p:cNvPicPr>
            <p:nvPr/>
          </p:nvPicPr>
          <p:blipFill>
            <a:blip r:embed="rId4">
              <a:lum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92"/>
            <a:stretch>
              <a:fillRect/>
            </a:stretch>
          </p:blipFill>
          <p:spPr bwMode="auto">
            <a:xfrm>
              <a:off x="444" y="643"/>
              <a:ext cx="4872" cy="3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Oval 10"/>
            <p:cNvSpPr>
              <a:spLocks noChangeArrowheads="1"/>
            </p:cNvSpPr>
            <p:nvPr/>
          </p:nvSpPr>
          <p:spPr bwMode="auto">
            <a:xfrm rot="-2750620">
              <a:off x="156" y="850"/>
              <a:ext cx="1824" cy="1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2060" name="Rectangle 11"/>
            <p:cNvSpPr>
              <a:spLocks noChangeArrowheads="1"/>
            </p:cNvSpPr>
            <p:nvPr/>
          </p:nvSpPr>
          <p:spPr bwMode="auto">
            <a:xfrm>
              <a:off x="1632" y="960"/>
              <a:ext cx="1440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381000" y="1133475"/>
            <a:ext cx="845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CELLULAR RESPIRATION: 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Harvesting chemical energy</a:t>
            </a:r>
            <a:endParaRPr lang="en-US" altLang="en-US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1219200" y="1743075"/>
            <a:ext cx="6934200" cy="4667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alt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Section A: The Principles of Energy Harvest</a:t>
            </a:r>
          </a:p>
        </p:txBody>
      </p:sp>
      <p:sp>
        <p:nvSpPr>
          <p:cNvPr id="2056" name="Rectangle 15"/>
          <p:cNvSpPr>
            <a:spLocks noChangeArrowheads="1"/>
          </p:cNvSpPr>
          <p:nvPr/>
        </p:nvSpPr>
        <p:spPr bwMode="auto">
          <a:xfrm>
            <a:off x="838200" y="2514600"/>
            <a:ext cx="7696200" cy="41910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13" name="Group 12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7151" cy="1019175"/>
            <a:chOff x="323528" y="0"/>
            <a:chExt cx="8286750" cy="1019406"/>
          </a:xfrm>
        </p:grpSpPr>
        <p:sp>
          <p:nvSpPr>
            <p:cNvPr id="14" name="Rounded Rectangle 13"/>
            <p:cNvSpPr/>
            <p:nvPr/>
          </p:nvSpPr>
          <p:spPr bwMode="auto">
            <a:xfrm>
              <a:off x="323528" y="837275"/>
              <a:ext cx="8286750" cy="71445"/>
            </a:xfrm>
            <a:prstGeom prst="roundRect">
              <a:avLst/>
            </a:prstGeom>
            <a:solidFill>
              <a:srgbClr val="CC006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15" name="Picture 12" descr="Picture1.bmp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644" y="116632"/>
              <a:ext cx="1584176" cy="653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2" r="7692"/>
            <a:stretch>
              <a:fillRect/>
            </a:stretch>
          </p:blipFill>
          <p:spPr bwMode="auto">
            <a:xfrm>
              <a:off x="4211960" y="0"/>
              <a:ext cx="864096" cy="1019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6" descr="C:\Users\mmoustafa\Desktop\amada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188640"/>
              <a:ext cx="201622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10" name="Line 26"/>
          <p:cNvSpPr>
            <a:spLocks noChangeShapeType="1"/>
          </p:cNvSpPr>
          <p:nvPr/>
        </p:nvSpPr>
        <p:spPr bwMode="auto">
          <a:xfrm>
            <a:off x="6248400" y="22860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65918"/>
            <a:ext cx="6313294" cy="487363"/>
          </a:xfrm>
        </p:spPr>
        <p:txBody>
          <a:bodyPr/>
          <a:lstStyle/>
          <a:p>
            <a:pPr algn="l" eaLnBrk="1" hangingPunct="1">
              <a:defRPr/>
            </a:pPr>
            <a:r>
              <a:rPr lang="en-GB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How dose ATP drive cellular work ?</a:t>
            </a: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 rot="5400000">
            <a:off x="4210050" y="2571750"/>
            <a:ext cx="457200" cy="6438900"/>
          </a:xfrm>
          <a:prstGeom prst="can">
            <a:avLst>
              <a:gd name="adj" fmla="val 87369"/>
            </a:avLst>
          </a:prstGeom>
          <a:gradFill rotWithShape="1">
            <a:gsLst>
              <a:gs pos="0">
                <a:srgbClr val="FFFF00">
                  <a:gamma/>
                  <a:shade val="22353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22353"/>
                  <a:invGamma/>
                </a:srgbClr>
              </a:gs>
            </a:gsLst>
            <a:lin ang="0" scaled="1"/>
          </a:gradFill>
          <a:ln w="28575">
            <a:solidFill>
              <a:schemeClr val="tx1"/>
            </a:solidFill>
            <a:round/>
            <a:headEnd/>
            <a:tailEnd/>
          </a:ln>
          <a:effectLst>
            <a:outerShdw dist="117088" dir="8363922" algn="ctr" rotWithShape="0">
              <a:srgbClr val="4D4D4D"/>
            </a:outerShdw>
          </a:effectLst>
        </p:spPr>
        <p:txBody>
          <a:bodyPr rot="10800000" vert="eaVert" wrap="none" anchor="ctr"/>
          <a:lstStyle/>
          <a:p>
            <a:pPr algn="ctr">
              <a:defRPr/>
            </a:pPr>
            <a:r>
              <a:rPr lang="en-GB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Microtubule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6200" y="4572000"/>
            <a:ext cx="2438400" cy="1752600"/>
            <a:chOff x="48" y="2160"/>
            <a:chExt cx="1536" cy="1104"/>
          </a:xfrm>
        </p:grpSpPr>
        <p:sp>
          <p:nvSpPr>
            <p:cNvPr id="11295" name="AutoShape 5"/>
            <p:cNvSpPr>
              <a:spLocks noChangeArrowheads="1"/>
            </p:cNvSpPr>
            <p:nvPr/>
          </p:nvSpPr>
          <p:spPr bwMode="auto">
            <a:xfrm>
              <a:off x="1008" y="2160"/>
              <a:ext cx="576" cy="1104"/>
            </a:xfrm>
            <a:custGeom>
              <a:avLst/>
              <a:gdLst>
                <a:gd name="T0" fmla="*/ 288 w 21600"/>
                <a:gd name="T1" fmla="*/ 0 h 21600"/>
                <a:gd name="T2" fmla="*/ 97 w 21600"/>
                <a:gd name="T3" fmla="*/ 799 h 21600"/>
                <a:gd name="T4" fmla="*/ 288 w 21600"/>
                <a:gd name="T5" fmla="*/ 219 h 21600"/>
                <a:gd name="T6" fmla="*/ 479 w 21600"/>
                <a:gd name="T7" fmla="*/ 799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457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4438"/>
                  </a:moveTo>
                  <a:cubicBezTo>
                    <a:pt x="4676" y="13363"/>
                    <a:pt x="4289" y="12096"/>
                    <a:pt x="4289" y="10800"/>
                  </a:cubicBezTo>
                  <a:cubicBezTo>
                    <a:pt x="4289" y="7204"/>
                    <a:pt x="7204" y="4289"/>
                    <a:pt x="10800" y="4289"/>
                  </a:cubicBezTo>
                  <a:cubicBezTo>
                    <a:pt x="14395" y="4289"/>
                    <a:pt x="17311" y="7204"/>
                    <a:pt x="17311" y="10800"/>
                  </a:cubicBezTo>
                  <a:cubicBezTo>
                    <a:pt x="17311" y="12096"/>
                    <a:pt x="16923" y="13363"/>
                    <a:pt x="16199" y="14438"/>
                  </a:cubicBezTo>
                  <a:lnTo>
                    <a:pt x="19756" y="16835"/>
                  </a:lnTo>
                  <a:cubicBezTo>
                    <a:pt x="20957" y="15052"/>
                    <a:pt x="21600" y="12950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2950"/>
                    <a:pt x="642" y="15052"/>
                    <a:pt x="1843" y="16835"/>
                  </a:cubicBezTo>
                  <a:lnTo>
                    <a:pt x="5400" y="14438"/>
                  </a:ln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50000">
                  <a:srgbClr val="00FFFF"/>
                </a:gs>
                <a:gs pos="100000">
                  <a:srgbClr val="FF0000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8100000" algn="ctr" rotWithShape="0">
                <a:srgbClr val="4D4D4D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6" name="Text Box 6"/>
            <p:cNvSpPr txBox="1">
              <a:spLocks noChangeArrowheads="1"/>
            </p:cNvSpPr>
            <p:nvPr/>
          </p:nvSpPr>
          <p:spPr bwMode="auto">
            <a:xfrm>
              <a:off x="48" y="2294"/>
              <a:ext cx="76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000" b="1"/>
                <a:t>Motor Protein</a:t>
              </a:r>
            </a:p>
          </p:txBody>
        </p:sp>
        <p:sp>
          <p:nvSpPr>
            <p:cNvPr id="11297" name="Line 7"/>
            <p:cNvSpPr>
              <a:spLocks noChangeShapeType="1"/>
            </p:cNvSpPr>
            <p:nvPr/>
          </p:nvSpPr>
          <p:spPr bwMode="auto">
            <a:xfrm>
              <a:off x="672" y="2496"/>
              <a:ext cx="3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392" name="Oval 8"/>
          <p:cNvSpPr>
            <a:spLocks noChangeArrowheads="1"/>
          </p:cNvSpPr>
          <p:nvPr/>
        </p:nvSpPr>
        <p:spPr bwMode="auto">
          <a:xfrm>
            <a:off x="1066800" y="3276600"/>
            <a:ext cx="1828800" cy="685800"/>
          </a:xfrm>
          <a:prstGeom prst="ellipse">
            <a:avLst/>
          </a:prstGeom>
          <a:gradFill rotWithShape="1">
            <a:gsLst>
              <a:gs pos="0">
                <a:srgbClr val="0033CC"/>
              </a:gs>
              <a:gs pos="100000">
                <a:srgbClr val="0033CC">
                  <a:gamma/>
                  <a:shade val="2549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Organelle</a:t>
            </a:r>
          </a:p>
        </p:txBody>
      </p:sp>
      <p:sp>
        <p:nvSpPr>
          <p:cNvPr id="16393" name="Oval 9"/>
          <p:cNvSpPr>
            <a:spLocks noChangeArrowheads="1"/>
          </p:cNvSpPr>
          <p:nvPr/>
        </p:nvSpPr>
        <p:spPr bwMode="auto">
          <a:xfrm>
            <a:off x="2413000" y="4851400"/>
            <a:ext cx="381000" cy="3810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800" b="1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16394" name="AutoShape 10"/>
          <p:cNvSpPr>
            <a:spLocks noChangeArrowheads="1"/>
          </p:cNvSpPr>
          <p:nvPr/>
        </p:nvSpPr>
        <p:spPr bwMode="auto">
          <a:xfrm>
            <a:off x="1981200" y="5715000"/>
            <a:ext cx="1524000" cy="1066800"/>
          </a:xfrm>
          <a:prstGeom prst="irregularSeal1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000" b="1"/>
              <a:t>Energy</a:t>
            </a:r>
          </a:p>
        </p:txBody>
      </p:sp>
      <p:sp>
        <p:nvSpPr>
          <p:cNvPr id="16396" name="Oval 12"/>
          <p:cNvSpPr>
            <a:spLocks noChangeArrowheads="1"/>
          </p:cNvSpPr>
          <p:nvPr/>
        </p:nvSpPr>
        <p:spPr bwMode="auto">
          <a:xfrm>
            <a:off x="5943600" y="2133600"/>
            <a:ext cx="381000" cy="3810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</a:t>
            </a:r>
          </a:p>
        </p:txBody>
      </p:sp>
      <p:grpSp>
        <p:nvGrpSpPr>
          <p:cNvPr id="11274" name="Group 13"/>
          <p:cNvGrpSpPr>
            <a:grpSpLocks/>
          </p:cNvGrpSpPr>
          <p:nvPr/>
        </p:nvGrpSpPr>
        <p:grpSpPr bwMode="auto">
          <a:xfrm>
            <a:off x="6477000" y="1219200"/>
            <a:ext cx="2667000" cy="1524000"/>
            <a:chOff x="3224" y="2832"/>
            <a:chExt cx="2296" cy="1200"/>
          </a:xfrm>
        </p:grpSpPr>
        <p:grpSp>
          <p:nvGrpSpPr>
            <p:cNvPr id="11283" name="Group 14"/>
            <p:cNvGrpSpPr>
              <a:grpSpLocks/>
            </p:cNvGrpSpPr>
            <p:nvPr/>
          </p:nvGrpSpPr>
          <p:grpSpPr bwMode="auto">
            <a:xfrm>
              <a:off x="4240" y="2832"/>
              <a:ext cx="1280" cy="1200"/>
              <a:chOff x="2224" y="1104"/>
              <a:chExt cx="1280" cy="1200"/>
            </a:xfrm>
          </p:grpSpPr>
          <p:sp>
            <p:nvSpPr>
              <p:cNvPr id="11290" name="AutoShape 15"/>
              <p:cNvSpPr>
                <a:spLocks noChangeArrowheads="1"/>
              </p:cNvSpPr>
              <p:nvPr/>
            </p:nvSpPr>
            <p:spPr bwMode="auto">
              <a:xfrm rot="1476510">
                <a:off x="2832" y="1104"/>
                <a:ext cx="672" cy="576"/>
              </a:xfrm>
              <a:prstGeom prst="hexagon">
                <a:avLst>
                  <a:gd name="adj" fmla="val 29167"/>
                  <a:gd name="vf" fmla="val 115470"/>
                </a:avLst>
              </a:prstGeom>
              <a:solidFill>
                <a:srgbClr val="FF66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291" name="AutoShape 16"/>
              <p:cNvSpPr>
                <a:spLocks noChangeArrowheads="1"/>
              </p:cNvSpPr>
              <p:nvPr/>
            </p:nvSpPr>
            <p:spPr bwMode="auto">
              <a:xfrm rot="-1604631">
                <a:off x="2431" y="1154"/>
                <a:ext cx="480" cy="524"/>
              </a:xfrm>
              <a:prstGeom prst="pentagon">
                <a:avLst/>
              </a:prstGeom>
              <a:solidFill>
                <a:srgbClr val="FF66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292" name="AutoShape 17"/>
              <p:cNvSpPr>
                <a:spLocks noChangeArrowheads="1"/>
              </p:cNvSpPr>
              <p:nvPr/>
            </p:nvSpPr>
            <p:spPr bwMode="auto">
              <a:xfrm rot="-1425581">
                <a:off x="2222" y="1872"/>
                <a:ext cx="481" cy="435"/>
              </a:xfrm>
              <a:prstGeom prst="pentagon">
                <a:avLst/>
              </a:prstGeom>
              <a:solidFill>
                <a:srgbClr val="CC00FF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293" name="Line 18"/>
              <p:cNvSpPr>
                <a:spLocks noChangeShapeType="1"/>
              </p:cNvSpPr>
              <p:nvPr/>
            </p:nvSpPr>
            <p:spPr bwMode="auto">
              <a:xfrm>
                <a:off x="2655" y="1712"/>
                <a:ext cx="0" cy="24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94" name="Line 19"/>
              <p:cNvSpPr>
                <a:spLocks noChangeShapeType="1"/>
              </p:cNvSpPr>
              <p:nvPr/>
            </p:nvSpPr>
            <p:spPr bwMode="auto">
              <a:xfrm>
                <a:off x="2222" y="1904"/>
                <a:ext cx="0" cy="24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284" name="Group 20"/>
            <p:cNvGrpSpPr>
              <a:grpSpLocks/>
            </p:cNvGrpSpPr>
            <p:nvPr/>
          </p:nvGrpSpPr>
          <p:grpSpPr bwMode="auto">
            <a:xfrm>
              <a:off x="3696" y="3504"/>
              <a:ext cx="536" cy="288"/>
              <a:chOff x="1680" y="1776"/>
              <a:chExt cx="536" cy="288"/>
            </a:xfrm>
          </p:grpSpPr>
          <p:sp>
            <p:nvSpPr>
              <p:cNvPr id="11288" name="Line 21"/>
              <p:cNvSpPr>
                <a:spLocks noChangeShapeType="1"/>
              </p:cNvSpPr>
              <p:nvPr/>
            </p:nvSpPr>
            <p:spPr bwMode="auto">
              <a:xfrm flipH="1">
                <a:off x="1976" y="1913"/>
                <a:ext cx="24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6" name="Oval 22"/>
              <p:cNvSpPr>
                <a:spLocks noChangeArrowheads="1"/>
              </p:cNvSpPr>
              <p:nvPr/>
            </p:nvSpPr>
            <p:spPr bwMode="auto">
              <a:xfrm>
                <a:off x="1680" y="1779"/>
                <a:ext cx="288" cy="288"/>
              </a:xfrm>
              <a:prstGeom prst="ellipse">
                <a:avLst/>
              </a:prstGeom>
              <a:solidFill>
                <a:srgbClr val="0033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GB" sz="28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</a:t>
                </a:r>
              </a:p>
            </p:txBody>
          </p:sp>
        </p:grpSp>
        <p:grpSp>
          <p:nvGrpSpPr>
            <p:cNvPr id="11285" name="Group 23"/>
            <p:cNvGrpSpPr>
              <a:grpSpLocks/>
            </p:cNvGrpSpPr>
            <p:nvPr/>
          </p:nvGrpSpPr>
          <p:grpSpPr bwMode="auto">
            <a:xfrm>
              <a:off x="3224" y="3504"/>
              <a:ext cx="472" cy="288"/>
              <a:chOff x="1208" y="1776"/>
              <a:chExt cx="472" cy="288"/>
            </a:xfrm>
          </p:grpSpPr>
          <p:sp>
            <p:nvSpPr>
              <p:cNvPr id="16408" name="Oval 24"/>
              <p:cNvSpPr>
                <a:spLocks noChangeArrowheads="1"/>
              </p:cNvSpPr>
              <p:nvPr/>
            </p:nvSpPr>
            <p:spPr bwMode="auto">
              <a:xfrm>
                <a:off x="1208" y="1779"/>
                <a:ext cx="288" cy="288"/>
              </a:xfrm>
              <a:prstGeom prst="ellipse">
                <a:avLst/>
              </a:prstGeom>
              <a:solidFill>
                <a:srgbClr val="0033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GB" sz="28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</a:t>
                </a:r>
              </a:p>
            </p:txBody>
          </p:sp>
          <p:sp>
            <p:nvSpPr>
              <p:cNvPr id="11287" name="Line 25"/>
              <p:cNvSpPr>
                <a:spLocks noChangeShapeType="1"/>
              </p:cNvSpPr>
              <p:nvPr/>
            </p:nvSpPr>
            <p:spPr bwMode="auto">
              <a:xfrm flipH="1">
                <a:off x="1488" y="1920"/>
                <a:ext cx="1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7" name="Group 29"/>
          <p:cNvGrpSpPr>
            <a:grpSpLocks/>
          </p:cNvGrpSpPr>
          <p:nvPr/>
        </p:nvGrpSpPr>
        <p:grpSpPr bwMode="auto">
          <a:xfrm>
            <a:off x="6070600" y="2514600"/>
            <a:ext cx="1905000" cy="1143000"/>
            <a:chOff x="3880" y="864"/>
            <a:chExt cx="1200" cy="720"/>
          </a:xfrm>
        </p:grpSpPr>
        <p:sp>
          <p:nvSpPr>
            <p:cNvPr id="11281" name="Line 27"/>
            <p:cNvSpPr>
              <a:spLocks noChangeShapeType="1"/>
            </p:cNvSpPr>
            <p:nvPr/>
          </p:nvSpPr>
          <p:spPr bwMode="auto">
            <a:xfrm flipH="1" flipV="1">
              <a:off x="4032" y="864"/>
              <a:ext cx="1008" cy="7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12" name="Text Box 28"/>
            <p:cNvSpPr txBox="1">
              <a:spLocks noChangeArrowheads="1"/>
            </p:cNvSpPr>
            <p:nvPr/>
          </p:nvSpPr>
          <p:spPr bwMode="auto">
            <a:xfrm rot="2119534">
              <a:off x="3880" y="1192"/>
              <a:ext cx="1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Cell respiration</a:t>
              </a:r>
              <a:endParaRPr lang="en-GB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8" name="Group 32"/>
          <p:cNvGrpSpPr>
            <a:grpSpLocks/>
          </p:cNvGrpSpPr>
          <p:nvPr/>
        </p:nvGrpSpPr>
        <p:grpSpPr bwMode="auto">
          <a:xfrm>
            <a:off x="5943600" y="2108200"/>
            <a:ext cx="533400" cy="381000"/>
            <a:chOff x="2784" y="624"/>
            <a:chExt cx="336" cy="240"/>
          </a:xfrm>
        </p:grpSpPr>
        <p:sp>
          <p:nvSpPr>
            <p:cNvPr id="11279" name="Oval 30"/>
            <p:cNvSpPr>
              <a:spLocks noChangeArrowheads="1"/>
            </p:cNvSpPr>
            <p:nvPr/>
          </p:nvSpPr>
          <p:spPr bwMode="auto">
            <a:xfrm>
              <a:off x="2784" y="624"/>
              <a:ext cx="240" cy="240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 b="1">
                  <a:solidFill>
                    <a:schemeClr val="bg1"/>
                  </a:solidFill>
                </a:rPr>
                <a:t>P</a:t>
              </a:r>
              <a:endParaRPr lang="en-GB" altLang="en-US" sz="2400" b="1">
                <a:solidFill>
                  <a:schemeClr val="bg1"/>
                </a:solidFill>
              </a:endParaRPr>
            </a:p>
          </p:txBody>
        </p:sp>
        <p:sp>
          <p:nvSpPr>
            <p:cNvPr id="11280" name="Line 31"/>
            <p:cNvSpPr>
              <a:spLocks noChangeShapeType="1"/>
            </p:cNvSpPr>
            <p:nvPr/>
          </p:nvSpPr>
          <p:spPr bwMode="auto">
            <a:xfrm>
              <a:off x="3024" y="736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3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6" name="Picture 3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0 0.11111 " pathEditMode="relative" ptsTypes="AA">
                                      <p:cBhvr>
                                        <p:cTn id="23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48844E-6 L -0.3875 0.3996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75" y="19981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3" dur="1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5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11111 L 0.45834 0.11111 " pathEditMode="relative" rAng="0" ptsTypes="AA">
                                      <p:cBhvr>
                                        <p:cTn id="50" dur="8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17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45834 0.0 " pathEditMode="relative" rAng="0" ptsTypes="AA">
                                      <p:cBhvr>
                                        <p:cTn id="52" dur="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45834 0.0 " pathEditMode="relative" rAng="0" ptsTypes="AA">
                                      <p:cBhvr>
                                        <p:cTn id="54" dur="8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6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834 -2.59944E-6 L 0.59861 -0.17946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14" y="-8973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62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834 0.11111 L 0.45834 0.01111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4" presetID="35" presetClass="emph" presetSubtype="0" repeatCount="indefinite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10" grpId="0" animBg="1"/>
      <p:bldP spid="16387" grpId="0" animBg="1"/>
      <p:bldP spid="16392" grpId="0" animBg="1"/>
      <p:bldP spid="16392" grpId="1" animBg="1"/>
      <p:bldP spid="16392" grpId="2" animBg="1"/>
      <p:bldP spid="16392" grpId="3" animBg="1"/>
      <p:bldP spid="16393" grpId="0" animBg="1"/>
      <p:bldP spid="16393" grpId="1" animBg="1"/>
      <p:bldP spid="16393" grpId="2" animBg="1"/>
      <p:bldP spid="16394" grpId="0" animBg="1"/>
      <p:bldP spid="16394" grpId="1" animBg="1"/>
      <p:bldP spid="16394" grpId="2" animBg="1"/>
      <p:bldP spid="16396" grpId="0" animBg="1"/>
      <p:bldP spid="16396" grpId="1" animBg="1"/>
      <p:bldP spid="16396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200150"/>
            <a:ext cx="8763000" cy="2049792"/>
          </a:xfrm>
        </p:spPr>
        <p:txBody>
          <a:bodyPr>
            <a:spAutoFit/>
          </a:bodyPr>
          <a:lstStyle/>
          <a:p>
            <a:pPr indent="-22701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Catabolic pathways relocate </a:t>
            </a:r>
            <a:r>
              <a:rPr lang="ar-EG" alt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يبدل أماكن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electrons stored in food molecules, releasing energy that is used to synthesize </a:t>
            </a:r>
            <a:r>
              <a:rPr lang="ar-EG" alt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لتخليق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ATP.</a:t>
            </a:r>
          </a:p>
          <a:p>
            <a:pPr indent="-22701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Oxidation-</a:t>
            </a:r>
            <a:r>
              <a:rPr lang="en-US" altLang="en-US" sz="1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reduction</a:t>
            </a:r>
            <a:r>
              <a:rPr lang="en-US" alt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reactions (</a:t>
            </a:r>
            <a:r>
              <a:rPr lang="en-US" altLang="en-US" sz="1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Red</a:t>
            </a:r>
            <a:r>
              <a:rPr lang="en-US" alt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 reactions):</a:t>
            </a:r>
          </a:p>
          <a:p>
            <a:pPr marL="568325" indent="3175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Are reactions that result in the transfer of one or more electrons from one reactant to another</a:t>
            </a:r>
          </a:p>
          <a:p>
            <a:pPr indent="-22701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Oxidation: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the loss </a:t>
            </a:r>
            <a:r>
              <a:rPr lang="ar-EG" altLang="en-US" sz="1600" dirty="0" smtClean="0">
                <a:solidFill>
                  <a:srgbClr val="000000"/>
                </a:solidFill>
              </a:rPr>
              <a:t>فقـد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electrons.</a:t>
            </a:r>
          </a:p>
          <a:p>
            <a:pPr indent="-227013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Reduction: 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 the addition </a:t>
            </a:r>
            <a:r>
              <a:rPr lang="ar-EG" altLang="en-US" sz="1600" dirty="0" smtClean="0">
                <a:solidFill>
                  <a:srgbClr val="000000"/>
                </a:solidFill>
              </a:rPr>
              <a:t>إكتساب</a:t>
            </a: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electrons.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234631"/>
            <a:ext cx="7543800" cy="683264"/>
          </a:xfrm>
        </p:spPr>
        <p:txBody>
          <a:bodyPr>
            <a:spAutoFit/>
          </a:bodyPr>
          <a:lstStyle/>
          <a:p>
            <a:pPr marL="463550" indent="-463550" algn="l" eaLnBrk="1" hangingPunct="1">
              <a:lnSpc>
                <a:spcPct val="80000"/>
              </a:lnSpc>
              <a:defRPr/>
            </a:pP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Red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reactions release energy when electrons move closer to electronegative atoms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914400" y="5165725"/>
            <a:ext cx="685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4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altLang="en-US" sz="4400" b="1" baseline="30000"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09600" y="5272088"/>
            <a:ext cx="7391400" cy="625475"/>
            <a:chOff x="384" y="2515"/>
            <a:chExt cx="4656" cy="394"/>
          </a:xfrm>
        </p:grpSpPr>
        <p:sp>
          <p:nvSpPr>
            <p:cNvPr id="12322" name="Text Box 8"/>
            <p:cNvSpPr txBox="1">
              <a:spLocks noChangeArrowheads="1"/>
            </p:cNvSpPr>
            <p:nvPr/>
          </p:nvSpPr>
          <p:spPr bwMode="auto">
            <a:xfrm>
              <a:off x="384" y="2515"/>
              <a:ext cx="33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latin typeface="Times New Roman" pitchFamily="18" charset="0"/>
                  <a:cs typeface="Times New Roman" pitchFamily="18" charset="0"/>
                </a:rPr>
                <a:t>X</a:t>
              </a:r>
            </a:p>
          </p:txBody>
        </p:sp>
        <p:sp>
          <p:nvSpPr>
            <p:cNvPr id="12323" name="Text Box 9"/>
            <p:cNvSpPr txBox="1">
              <a:spLocks noChangeArrowheads="1"/>
            </p:cNvSpPr>
            <p:nvPr/>
          </p:nvSpPr>
          <p:spPr bwMode="auto">
            <a:xfrm>
              <a:off x="1584" y="2515"/>
              <a:ext cx="33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latin typeface="Times New Roman" pitchFamily="18" charset="0"/>
                  <a:cs typeface="Times New Roman" pitchFamily="18" charset="0"/>
                </a:rPr>
                <a:t>Y</a:t>
              </a:r>
            </a:p>
          </p:txBody>
        </p:sp>
        <p:sp>
          <p:nvSpPr>
            <p:cNvPr id="12324" name="Text Box 10"/>
            <p:cNvSpPr txBox="1">
              <a:spLocks noChangeArrowheads="1"/>
            </p:cNvSpPr>
            <p:nvPr/>
          </p:nvSpPr>
          <p:spPr bwMode="auto">
            <a:xfrm>
              <a:off x="3456" y="2515"/>
              <a:ext cx="33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latin typeface="Times New Roman" pitchFamily="18" charset="0"/>
                  <a:cs typeface="Times New Roman" pitchFamily="18" charset="0"/>
                </a:rPr>
                <a:t>X</a:t>
              </a:r>
            </a:p>
          </p:txBody>
        </p:sp>
        <p:sp>
          <p:nvSpPr>
            <p:cNvPr id="12325" name="Text Box 11"/>
            <p:cNvSpPr txBox="1">
              <a:spLocks noChangeArrowheads="1"/>
            </p:cNvSpPr>
            <p:nvPr/>
          </p:nvSpPr>
          <p:spPr bwMode="auto">
            <a:xfrm>
              <a:off x="4704" y="2515"/>
              <a:ext cx="33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>
                  <a:latin typeface="Times New Roman" pitchFamily="18" charset="0"/>
                  <a:cs typeface="Times New Roman" pitchFamily="18" charset="0"/>
                </a:rPr>
                <a:t>Y</a:t>
              </a:r>
            </a:p>
          </p:txBody>
        </p:sp>
        <p:sp>
          <p:nvSpPr>
            <p:cNvPr id="12326" name="Text Box 12"/>
            <p:cNvSpPr txBox="1">
              <a:spLocks noChangeArrowheads="1"/>
            </p:cNvSpPr>
            <p:nvPr/>
          </p:nvSpPr>
          <p:spPr bwMode="auto">
            <a:xfrm>
              <a:off x="1056" y="2544"/>
              <a:ext cx="33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/>
                <a:t>+</a:t>
              </a:r>
            </a:p>
          </p:txBody>
        </p:sp>
        <p:sp>
          <p:nvSpPr>
            <p:cNvPr id="12327" name="Text Box 13"/>
            <p:cNvSpPr txBox="1">
              <a:spLocks noChangeArrowheads="1"/>
            </p:cNvSpPr>
            <p:nvPr/>
          </p:nvSpPr>
          <p:spPr bwMode="auto">
            <a:xfrm>
              <a:off x="4080" y="2544"/>
              <a:ext cx="33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b="1"/>
                <a:t>+</a:t>
              </a:r>
            </a:p>
          </p:txBody>
        </p:sp>
        <p:sp>
          <p:nvSpPr>
            <p:cNvPr id="12328" name="Line 14"/>
            <p:cNvSpPr>
              <a:spLocks noChangeShapeType="1"/>
            </p:cNvSpPr>
            <p:nvPr/>
          </p:nvSpPr>
          <p:spPr bwMode="auto">
            <a:xfrm>
              <a:off x="2064" y="2736"/>
              <a:ext cx="120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5715000" y="5067300"/>
            <a:ext cx="3921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 b="1">
                <a:solidFill>
                  <a:srgbClr val="0033CC"/>
                </a:solidFill>
              </a:rPr>
              <a:t>+</a:t>
            </a: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5105400" y="5775325"/>
            <a:ext cx="3621088" cy="701675"/>
            <a:chOff x="3216" y="2414"/>
            <a:chExt cx="2281" cy="442"/>
          </a:xfrm>
        </p:grpSpPr>
        <p:sp>
          <p:nvSpPr>
            <p:cNvPr id="12320" name="Rectangle 17"/>
            <p:cNvSpPr>
              <a:spLocks noChangeArrowheads="1"/>
            </p:cNvSpPr>
            <p:nvPr/>
          </p:nvSpPr>
          <p:spPr bwMode="auto">
            <a:xfrm>
              <a:off x="3216" y="2414"/>
              <a:ext cx="1021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2000" b="1" dirty="0">
                  <a:solidFill>
                    <a:srgbClr val="FF0000"/>
                  </a:solidFill>
                </a:rPr>
                <a:t>Oxidation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2000" b="1" dirty="0">
                  <a:solidFill>
                    <a:srgbClr val="FF0000"/>
                  </a:solidFill>
                </a:rPr>
                <a:t>(</a:t>
              </a:r>
              <a:r>
                <a:rPr lang="en-GB" altLang="en-US" sz="1400" b="1" dirty="0">
                  <a:solidFill>
                    <a:srgbClr val="0033CC"/>
                  </a:solidFill>
                </a:rPr>
                <a:t>reducing agent</a:t>
              </a:r>
              <a:r>
                <a:rPr lang="en-GB" altLang="en-US" sz="2000" b="1" dirty="0">
                  <a:solidFill>
                    <a:srgbClr val="FF0000"/>
                  </a:solidFill>
                </a:rPr>
                <a:t>)</a:t>
              </a:r>
            </a:p>
          </p:txBody>
        </p:sp>
        <p:sp>
          <p:nvSpPr>
            <p:cNvPr id="12321" name="Rectangle 18"/>
            <p:cNvSpPr>
              <a:spLocks noChangeArrowheads="1"/>
            </p:cNvSpPr>
            <p:nvPr/>
          </p:nvSpPr>
          <p:spPr bwMode="auto">
            <a:xfrm>
              <a:off x="4464" y="2414"/>
              <a:ext cx="1033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2000" b="1">
                  <a:solidFill>
                    <a:srgbClr val="0033CC"/>
                  </a:solidFill>
                </a:rPr>
                <a:t>Reduction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2000" b="1">
                  <a:solidFill>
                    <a:srgbClr val="0033CC"/>
                  </a:solidFill>
                </a:rPr>
                <a:t>(</a:t>
              </a:r>
              <a:r>
                <a:rPr lang="en-GB" altLang="en-US" sz="1400" b="1">
                  <a:solidFill>
                    <a:srgbClr val="FF0000"/>
                  </a:solidFill>
                </a:rPr>
                <a:t>oxidizing agent</a:t>
              </a:r>
              <a:r>
                <a:rPr lang="en-GB" altLang="en-US" sz="2000" b="1">
                  <a:solidFill>
                    <a:srgbClr val="0033CC"/>
                  </a:solidFill>
                </a:rPr>
                <a:t>)</a:t>
              </a:r>
            </a:p>
          </p:txBody>
        </p:sp>
      </p:grpSp>
      <p:sp>
        <p:nvSpPr>
          <p:cNvPr id="17427" name="AutoShape 19"/>
          <p:cNvSpPr>
            <a:spLocks noChangeArrowheads="1"/>
          </p:cNvSpPr>
          <p:nvPr/>
        </p:nvSpPr>
        <p:spPr bwMode="auto">
          <a:xfrm>
            <a:off x="6400800" y="6400800"/>
            <a:ext cx="1143000" cy="457200"/>
          </a:xfrm>
          <a:prstGeom prst="irregularSeal1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Energy</a:t>
            </a:r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304800" y="6153150"/>
            <a:ext cx="4267200" cy="476250"/>
            <a:chOff x="96" y="3792"/>
            <a:chExt cx="2688" cy="300"/>
          </a:xfrm>
        </p:grpSpPr>
        <p:sp>
          <p:nvSpPr>
            <p:cNvPr id="17428" name="Text Box 20"/>
            <p:cNvSpPr txBox="1">
              <a:spLocks noChangeArrowheads="1"/>
            </p:cNvSpPr>
            <p:nvPr/>
          </p:nvSpPr>
          <p:spPr bwMode="auto">
            <a:xfrm>
              <a:off x="96" y="3792"/>
              <a:ext cx="2688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vl="1" eaLnBrk="0" hangingPunct="0">
                <a:lnSpc>
                  <a:spcPct val="90000"/>
                </a:lnSpc>
                <a:spcBef>
                  <a:spcPts val="1500"/>
                </a:spcBef>
                <a:buClr>
                  <a:srgbClr val="339933"/>
                </a:buClr>
                <a:buFont typeface="Times" pitchFamily="18" charset="0"/>
                <a:buNone/>
                <a:defRPr/>
              </a:pPr>
              <a:r>
                <a:rPr lang="en-US" altLang="en-US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Na + Cl       Na</a:t>
              </a:r>
              <a:r>
                <a:rPr lang="en-US" altLang="en-US" sz="2800" b="1" baseline="3000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  <a:r>
                <a:rPr lang="en-US" altLang="en-US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+ Cl</a:t>
              </a:r>
              <a:r>
                <a:rPr lang="en-US" altLang="en-US" sz="2800" b="1" baseline="3000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-</a:t>
              </a:r>
              <a:endParaRPr lang="en-GB" sz="28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2319" name="Line 21"/>
            <p:cNvSpPr>
              <a:spLocks noChangeShapeType="1"/>
            </p:cNvSpPr>
            <p:nvPr/>
          </p:nvSpPr>
          <p:spPr bwMode="auto">
            <a:xfrm>
              <a:off x="1248" y="3936"/>
              <a:ext cx="3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31" name="AutoShape 23"/>
          <p:cNvSpPr>
            <a:spLocks noChangeArrowheads="1"/>
          </p:cNvSpPr>
          <p:nvPr/>
        </p:nvSpPr>
        <p:spPr bwMode="auto">
          <a:xfrm>
            <a:off x="5181600" y="2514600"/>
            <a:ext cx="3810000" cy="609600"/>
          </a:xfrm>
          <a:prstGeom prst="flowChartAlternateProcess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spcBef>
                <a:spcPts val="0"/>
              </a:spcBef>
              <a:buClr>
                <a:srgbClr val="339933"/>
              </a:buClr>
              <a:defRPr/>
            </a:pPr>
            <a:r>
              <a:rPr lang="en-US" alt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Redox reactions require</a:t>
            </a:r>
          </a:p>
          <a:p>
            <a:pPr algn="ctr" eaLnBrk="0" hangingPunct="0">
              <a:spcBef>
                <a:spcPts val="0"/>
              </a:spcBef>
              <a:buClr>
                <a:srgbClr val="339933"/>
              </a:buClr>
              <a:defRPr/>
            </a:pPr>
            <a:r>
              <a:rPr lang="en-US" alt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both a </a:t>
            </a:r>
            <a:r>
              <a:rPr lang="en-US" altLang="en-US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donor</a:t>
            </a:r>
            <a:r>
              <a:rPr lang="en-US" alt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and </a:t>
            </a:r>
            <a:r>
              <a:rPr lang="en-US" altLang="en-US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acceptor</a:t>
            </a:r>
            <a:r>
              <a:rPr lang="en-US" alt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of </a:t>
            </a:r>
            <a:r>
              <a:rPr lang="en-US" altLang="en-US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r>
              <a:rPr lang="en-US" alt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en-GB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1319" name="Group 55"/>
          <p:cNvGraphicFramePr>
            <a:graphicFrameLocks noGrp="1"/>
          </p:cNvGraphicFramePr>
          <p:nvPr/>
        </p:nvGraphicFramePr>
        <p:xfrm>
          <a:off x="1524000" y="3352800"/>
          <a:ext cx="6019800" cy="1475040"/>
        </p:xfrm>
        <a:graphic>
          <a:graphicData uri="http://schemas.openxmlformats.org/drawingml/2006/table">
            <a:tbl>
              <a:tblPr/>
              <a:tblGrid>
                <a:gridCol w="3009900"/>
                <a:gridCol w="3009900"/>
              </a:tblGrid>
              <a:tr h="56067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Oxidation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(Reducing agent)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Reduction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(Oxidizing agent)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0470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Lose  electrons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Gain electrons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0470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Lose  hydrogen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Gain hydrogen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0470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Gain oxygen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Lose oxygen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pSp>
        <p:nvGrpSpPr>
          <p:cNvPr id="25" name="Group 2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7" name="Picture 2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6.2963E-6 C 0.00868 -0.02013 0.01754 -0.04004 0.07639 -0.05486 C 0.13524 -0.06967 0.24271 -0.09212 0.35295 -0.08819 C 0.4632 -0.08425 0.67379 -0.04652 0.7382 -0.03148 C 0.80261 -0.01643 0.73941 -0.0037 0.73976 0.00186 " pathEditMode="relative" ptsTypes="aaaaA">
                                      <p:cBhvr>
                                        <p:cTn id="45" dur="3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0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1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4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uiExpand="1" build="p"/>
      <p:bldP spid="17414" grpId="0"/>
      <p:bldP spid="17414" grpId="1"/>
      <p:bldP spid="17423" grpId="0"/>
      <p:bldP spid="17427" grpId="0" animBg="1"/>
      <p:bldP spid="17427" grpId="1" animBg="1"/>
      <p:bldP spid="174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5237163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cellular respiration, glucose and other fuel molecules are oxidized, releasing energy.</a:t>
            </a: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8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8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8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8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8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endParaRPr lang="en-US" altLang="en-US" sz="18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Glucose is oxidized, oxygen is reduced, and electrons loose potential energy.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GB" sz="1800" b="1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GB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is the source of electrons that transfere to </a:t>
            </a:r>
            <a:r>
              <a:rPr lang="en-GB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GB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10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Thus, molecules that have an abundance of </a:t>
            </a:r>
            <a:r>
              <a:rPr lang="ar-EG" altLang="en-US" sz="1800" smtClean="0">
                <a:solidFill>
                  <a:srgbClr val="000000"/>
                </a:solidFill>
              </a:rPr>
              <a:t>وفرة من</a:t>
            </a: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hydrogen are excellent fuels because their bonds are a source of electrons that “fall” closer to oxygen.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Enzymes lower the barrier of activation energy, allowing these fuels to be oxidized slowly.</a:t>
            </a: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GB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When </a:t>
            </a:r>
            <a:r>
              <a:rPr lang="en-GB" sz="1800" b="1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GB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moves to </a:t>
            </a:r>
            <a:r>
              <a:rPr lang="en-GB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GB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it leaves bonds which degenerated to release energy.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GB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resulting energy is used by the cell to synthesis </a:t>
            </a:r>
            <a:r>
              <a:rPr lang="en-GB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GB" sz="1800" b="1" smtClean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GB" b="1" smtClean="0"/>
              <a:t> </a:t>
            </a:r>
            <a:endParaRPr lang="en-US" altLang="en-US" sz="18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1600200" y="152400"/>
            <a:ext cx="6477000" cy="762000"/>
          </a:xfrm>
        </p:spPr>
        <p:txBody>
          <a:bodyPr/>
          <a:lstStyle/>
          <a:p>
            <a:pPr marL="463550" indent="-463550" algn="l" eaLnBrk="1" hangingPunct="1">
              <a:lnSpc>
                <a:spcPct val="80000"/>
              </a:lnSpc>
              <a:defRPr/>
            </a:pP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Electrons “fall” </a:t>
            </a:r>
            <a:r>
              <a:rPr lang="en-US" altLang="en-US" sz="24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from organic molecules 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</a:t>
            </a:r>
            <a:r>
              <a:rPr lang="en-US" altLang="en-US" sz="24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4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oxygen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during cellular respiration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609600" y="2590800"/>
            <a:ext cx="8318500" cy="544513"/>
            <a:chOff x="336" y="1152"/>
            <a:chExt cx="5240" cy="343"/>
          </a:xfrm>
        </p:grpSpPr>
        <p:sp>
          <p:nvSpPr>
            <p:cNvPr id="19473" name="Text Box 17"/>
            <p:cNvSpPr txBox="1">
              <a:spLocks noChangeArrowheads="1"/>
            </p:cNvSpPr>
            <p:nvPr/>
          </p:nvSpPr>
          <p:spPr bwMode="auto">
            <a:xfrm>
              <a:off x="336" y="1152"/>
              <a:ext cx="168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GB" sz="2800" b="1" baseline="-25000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6</a:t>
              </a:r>
              <a:r>
                <a:rPr lang="en-GB" sz="2800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GB" sz="2800" b="1" baseline="-25000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12</a:t>
              </a:r>
              <a:r>
                <a:rPr lang="en-GB" sz="2800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GB" sz="2800" b="1" baseline="-25000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6</a:t>
              </a:r>
              <a:r>
                <a:rPr lang="en-GB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sz="2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GB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en-GB" sz="28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6O</a:t>
              </a:r>
              <a:r>
                <a:rPr lang="en-GB" sz="2800" b="1" baseline="-2500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19474" name="Text Box 18"/>
            <p:cNvSpPr txBox="1">
              <a:spLocks noChangeArrowheads="1"/>
            </p:cNvSpPr>
            <p:nvPr/>
          </p:nvSpPr>
          <p:spPr bwMode="auto">
            <a:xfrm>
              <a:off x="2552" y="1168"/>
              <a:ext cx="302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6CO</a:t>
              </a:r>
              <a:r>
                <a:rPr lang="en-GB" sz="28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GB" sz="2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+ 6H</a:t>
              </a:r>
              <a:r>
                <a:rPr lang="en-GB" sz="28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GB" sz="2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O +</a:t>
              </a:r>
              <a:r>
                <a:rPr lang="en-GB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sz="2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GB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ATP </a:t>
              </a:r>
              <a:r>
                <a:rPr lang="en-GB" sz="2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GB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Heat</a:t>
              </a:r>
              <a:r>
                <a:rPr lang="en-GB" sz="2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  <p:sp>
          <p:nvSpPr>
            <p:cNvPr id="13330" name="Line 19"/>
            <p:cNvSpPr>
              <a:spLocks noChangeShapeType="1"/>
            </p:cNvSpPr>
            <p:nvPr/>
          </p:nvSpPr>
          <p:spPr bwMode="auto">
            <a:xfrm flipV="1">
              <a:off x="1872" y="1360"/>
              <a:ext cx="672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6324600" y="3062288"/>
            <a:ext cx="2590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/>
              <a:t>Energy = 686 kcal/mol</a:t>
            </a:r>
          </a:p>
        </p:txBody>
      </p:sp>
      <p:sp>
        <p:nvSpPr>
          <p:cNvPr id="19477" name="Freeform 21"/>
          <p:cNvSpPr>
            <a:spLocks/>
          </p:cNvSpPr>
          <p:nvPr/>
        </p:nvSpPr>
        <p:spPr bwMode="auto">
          <a:xfrm>
            <a:off x="1981200" y="2171700"/>
            <a:ext cx="3810000" cy="495300"/>
          </a:xfrm>
          <a:custGeom>
            <a:avLst/>
            <a:gdLst>
              <a:gd name="T0" fmla="*/ 0 w 2400"/>
              <a:gd name="T1" fmla="*/ 2147483647 h 312"/>
              <a:gd name="T2" fmla="*/ 2147483647 w 2400"/>
              <a:gd name="T3" fmla="*/ 2147483647 h 312"/>
              <a:gd name="T4" fmla="*/ 2147483647 w 2400"/>
              <a:gd name="T5" fmla="*/ 2147483647 h 312"/>
              <a:gd name="T6" fmla="*/ 0 60000 65536"/>
              <a:gd name="T7" fmla="*/ 0 60000 65536"/>
              <a:gd name="T8" fmla="*/ 0 60000 65536"/>
              <a:gd name="T9" fmla="*/ 0 w 2400"/>
              <a:gd name="T10" fmla="*/ 0 h 312"/>
              <a:gd name="T11" fmla="*/ 2400 w 2400"/>
              <a:gd name="T12" fmla="*/ 312 h 3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00" h="312">
                <a:moveTo>
                  <a:pt x="0" y="168"/>
                </a:moveTo>
                <a:cubicBezTo>
                  <a:pt x="424" y="84"/>
                  <a:pt x="848" y="0"/>
                  <a:pt x="1248" y="24"/>
                </a:cubicBezTo>
                <a:cubicBezTo>
                  <a:pt x="1648" y="48"/>
                  <a:pt x="2208" y="264"/>
                  <a:pt x="2400" y="312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1143000" y="1752600"/>
            <a:ext cx="1371600" cy="990600"/>
            <a:chOff x="624" y="528"/>
            <a:chExt cx="864" cy="624"/>
          </a:xfrm>
        </p:grpSpPr>
        <p:sp>
          <p:nvSpPr>
            <p:cNvPr id="13326" name="Freeform 23"/>
            <p:cNvSpPr>
              <a:spLocks/>
            </p:cNvSpPr>
            <p:nvPr/>
          </p:nvSpPr>
          <p:spPr bwMode="auto">
            <a:xfrm>
              <a:off x="624" y="904"/>
              <a:ext cx="864" cy="248"/>
            </a:xfrm>
            <a:custGeom>
              <a:avLst/>
              <a:gdLst>
                <a:gd name="T0" fmla="*/ 0 w 864"/>
                <a:gd name="T1" fmla="*/ 200 h 248"/>
                <a:gd name="T2" fmla="*/ 288 w 864"/>
                <a:gd name="T3" fmla="*/ 8 h 248"/>
                <a:gd name="T4" fmla="*/ 864 w 864"/>
                <a:gd name="T5" fmla="*/ 248 h 248"/>
                <a:gd name="T6" fmla="*/ 0 60000 65536"/>
                <a:gd name="T7" fmla="*/ 0 60000 65536"/>
                <a:gd name="T8" fmla="*/ 0 60000 65536"/>
                <a:gd name="T9" fmla="*/ 0 w 864"/>
                <a:gd name="T10" fmla="*/ 0 h 248"/>
                <a:gd name="T11" fmla="*/ 864 w 864"/>
                <a:gd name="T12" fmla="*/ 248 h 2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4" h="248">
                  <a:moveTo>
                    <a:pt x="0" y="200"/>
                  </a:moveTo>
                  <a:cubicBezTo>
                    <a:pt x="72" y="100"/>
                    <a:pt x="144" y="0"/>
                    <a:pt x="288" y="8"/>
                  </a:cubicBezTo>
                  <a:cubicBezTo>
                    <a:pt x="432" y="16"/>
                    <a:pt x="768" y="208"/>
                    <a:pt x="864" y="248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7" name="Text Box 24"/>
            <p:cNvSpPr txBox="1">
              <a:spLocks noChangeArrowheads="1"/>
            </p:cNvSpPr>
            <p:nvPr/>
          </p:nvSpPr>
          <p:spPr bwMode="auto">
            <a:xfrm>
              <a:off x="816" y="528"/>
              <a:ext cx="432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44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GB" altLang="en-US" sz="4400" b="1" baseline="30000">
                  <a:latin typeface="Times New Roman" pitchFamily="18" charset="0"/>
                  <a:cs typeface="Times New Roman" pitchFamily="18" charset="0"/>
                </a:rPr>
                <a:t>-</a:t>
              </a:r>
            </a:p>
          </p:txBody>
        </p:sp>
      </p:grp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03250" y="3124200"/>
            <a:ext cx="2673350" cy="641350"/>
            <a:chOff x="284" y="1488"/>
            <a:chExt cx="1684" cy="404"/>
          </a:xfrm>
        </p:grpSpPr>
        <p:sp>
          <p:nvSpPr>
            <p:cNvPr id="13324" name="Rectangle 26"/>
            <p:cNvSpPr>
              <a:spLocks noChangeArrowheads="1"/>
            </p:cNvSpPr>
            <p:nvPr/>
          </p:nvSpPr>
          <p:spPr bwMode="auto">
            <a:xfrm>
              <a:off x="1204" y="1488"/>
              <a:ext cx="76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800" b="1"/>
                <a:t>Oxidizing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800" b="1"/>
                <a:t> agent</a:t>
              </a:r>
            </a:p>
          </p:txBody>
        </p:sp>
        <p:sp>
          <p:nvSpPr>
            <p:cNvPr id="13325" name="Rectangle 27"/>
            <p:cNvSpPr>
              <a:spLocks noChangeArrowheads="1"/>
            </p:cNvSpPr>
            <p:nvPr/>
          </p:nvSpPr>
          <p:spPr bwMode="auto">
            <a:xfrm>
              <a:off x="284" y="1488"/>
              <a:ext cx="772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800" b="1"/>
                <a:t>Reducing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800" b="1"/>
                <a:t> agent</a:t>
              </a:r>
            </a:p>
          </p:txBody>
        </p:sp>
      </p:grpSp>
      <p:sp>
        <p:nvSpPr>
          <p:cNvPr id="19484" name="AutoShape 28"/>
          <p:cNvSpPr>
            <a:spLocks noChangeArrowheads="1"/>
          </p:cNvSpPr>
          <p:nvPr/>
        </p:nvSpPr>
        <p:spPr bwMode="auto">
          <a:xfrm>
            <a:off x="6781800" y="3352800"/>
            <a:ext cx="1295400" cy="533400"/>
          </a:xfrm>
          <a:prstGeom prst="irregularSeal1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/>
              <a:t>Energy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0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1" name="Picture 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94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45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uiExpand="1" build="p"/>
      <p:bldP spid="19476" grpId="0" uiExpand="1"/>
      <p:bldP spid="19477" grpId="0" uiExpand="1" animBg="1"/>
      <p:bldP spid="19484" grpId="0" uiExpand="1" animBg="1"/>
      <p:bldP spid="19484" grpId="1" uiExpan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26433"/>
            <a:ext cx="8686800" cy="5555367"/>
          </a:xfrm>
        </p:spPr>
        <p:txBody>
          <a:bodyPr>
            <a:spAutoFit/>
          </a:bodyPr>
          <a:lstStyle/>
          <a:p>
            <a:pPr marL="174625" indent="-174625" eaLnBrk="1" hangingPunct="1">
              <a:spcBef>
                <a:spcPts val="600"/>
              </a:spcBef>
              <a:spcAft>
                <a:spcPts val="6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Cellular respiration does not oxidize glucose in a single step that transfers all the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hydrogen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oxygen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at one time.</a:t>
            </a:r>
          </a:p>
          <a:p>
            <a:pPr marL="174625" indent="-174625" eaLnBrk="1" hangingPunct="1">
              <a:spcBef>
                <a:spcPts val="600"/>
              </a:spcBef>
              <a:spcAft>
                <a:spcPts val="6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Rather, glucose and other fuels are broken down gradually </a:t>
            </a:r>
            <a:r>
              <a:rPr lang="ar-EG" altLang="en-US" sz="1800" dirty="0" smtClean="0">
                <a:solidFill>
                  <a:srgbClr val="000000"/>
                </a:solidFill>
              </a:rPr>
              <a:t>تدريجيا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a series of steps, each catalyzed by a specific enzyme.</a:t>
            </a:r>
          </a:p>
          <a:p>
            <a:pPr marL="174625" indent="-174625" eaLnBrk="1" hangingPunct="1">
              <a:spcBef>
                <a:spcPts val="600"/>
              </a:spcBef>
              <a:spcAft>
                <a:spcPts val="6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 key steps </a:t>
            </a:r>
            <a:r>
              <a:rPr lang="ar-EG" altLang="en-US" sz="1800" dirty="0" smtClean="0">
                <a:solidFill>
                  <a:srgbClr val="000000"/>
                </a:solidFill>
              </a:rPr>
              <a:t>فى الخطوات الأساسية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hydrogen atoms move from glucose and passed first to the coenzyme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18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1800" b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en-US" sz="1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n-US" altLang="en-US" sz="1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icotinamide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denine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inucleotide).</a:t>
            </a:r>
          </a:p>
          <a:p>
            <a:pPr marL="174625" indent="-174625" eaLnBrk="1" hangingPunct="1">
              <a:spcBef>
                <a:spcPts val="600"/>
              </a:spcBef>
              <a:spcAft>
                <a:spcPts val="600"/>
              </a:spcAft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Dehydrogenase enzymes strip two hydrogen atoms from the fuel (</a:t>
            </a:r>
            <a:r>
              <a:rPr lang="en-US" alt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e.g., glucose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), pass two electrons to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18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release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18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174625" indent="-174625" eaLnBrk="1" hangingPunct="1">
              <a:spcBef>
                <a:spcPts val="600"/>
              </a:spcBef>
              <a:spcAft>
                <a:spcPts val="600"/>
              </a:spcAft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changes the oxidized form,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to the reduced form</a:t>
            </a:r>
            <a: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1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1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Thus, NAD+ is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oxidizing agent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as it accept electrons.</a:t>
            </a:r>
            <a:endParaRPr lang="en-US" altLang="en-US" sz="16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2743200" algn="l"/>
              </a:tabLst>
              <a:defRPr/>
            </a:pPr>
            <a:r>
              <a:rPr lang="en-US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2000" b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functions as the oxidizing agent in many of the redox steps during the catabolism of glucose.</a:t>
            </a:r>
          </a:p>
          <a:p>
            <a:pPr lvl="1" eaLnBrk="1" hangingPunct="1">
              <a:lnSpc>
                <a:spcPct val="80000"/>
              </a:lnSpc>
              <a:buFontTx/>
              <a:buNone/>
              <a:tabLst>
                <a:tab pos="2743200" algn="l"/>
              </a:tabLst>
              <a:defRPr/>
            </a:pPr>
            <a:endParaRPr lang="en-US" altLang="en-US" sz="2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lnSpc>
                <a:spcPct val="80000"/>
              </a:lnSpc>
              <a:buFontTx/>
              <a:buNone/>
              <a:tabLst>
                <a:tab pos="2743200" algn="l"/>
              </a:tabLst>
              <a:defRPr/>
            </a:pPr>
            <a:endParaRPr lang="en-US" altLang="en-US" sz="2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27013" indent="-227013" eaLnBrk="1" hangingPunct="1">
              <a:spcBef>
                <a:spcPct val="0"/>
              </a:spcBef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 electrons “fall” from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oxygen, their energy is used to synthesize ATP.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009107" cy="762000"/>
          </a:xfrm>
        </p:spPr>
        <p:txBody>
          <a:bodyPr/>
          <a:lstStyle/>
          <a:p>
            <a:pPr marL="53975" algn="l" eaLnBrk="1" hangingPunct="1">
              <a:lnSpc>
                <a:spcPct val="80000"/>
              </a:lnSpc>
              <a:defRPr/>
            </a:pP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“fall” of electrons </a:t>
            </a:r>
            <a:r>
              <a:rPr lang="ar-EG" altLang="en-US" sz="1800" dirty="0" smtClean="0">
                <a:solidFill>
                  <a:schemeClr val="tx1"/>
                </a:solidFill>
              </a:rPr>
              <a:t>الإنحدار الإليكترون</a:t>
            </a:r>
            <a:r>
              <a:rPr lang="ar-SA" altLang="en-US" sz="1800" dirty="0" smtClean="0">
                <a:solidFill>
                  <a:schemeClr val="tx1"/>
                </a:solidFill>
              </a:rPr>
              <a:t>ي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during respiration is  stepwise </a:t>
            </a:r>
            <a:r>
              <a:rPr lang="ar-EG" altLang="en-US" sz="1800" dirty="0" smtClean="0">
                <a:solidFill>
                  <a:schemeClr val="tx1"/>
                </a:solidFill>
              </a:rPr>
              <a:t>مرحل</a:t>
            </a:r>
            <a:r>
              <a:rPr lang="ar-SA" altLang="en-US" sz="1800" dirty="0" smtClean="0">
                <a:solidFill>
                  <a:schemeClr val="tx1"/>
                </a:solidFill>
              </a:rPr>
              <a:t>ي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by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20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an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 transport chain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838200" y="5410200"/>
            <a:ext cx="7467600" cy="523875"/>
            <a:chOff x="384" y="3424"/>
            <a:chExt cx="4704" cy="330"/>
          </a:xfrm>
        </p:grpSpPr>
        <p:sp>
          <p:nvSpPr>
            <p:cNvPr id="20486" name="Text Box 6"/>
            <p:cNvSpPr txBox="1">
              <a:spLocks noChangeArrowheads="1"/>
            </p:cNvSpPr>
            <p:nvPr/>
          </p:nvSpPr>
          <p:spPr bwMode="auto">
            <a:xfrm>
              <a:off x="384" y="3504"/>
              <a:ext cx="470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en-US" sz="20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H-C-OH + NAD</a:t>
              </a:r>
              <a:r>
                <a:rPr lang="en-US" altLang="en-US" sz="2000" b="1" baseline="30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  <a:r>
                <a:rPr lang="en-US" altLang="en-US" sz="20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                                       C=O + NADH + H</a:t>
              </a:r>
              <a:r>
                <a:rPr lang="en-US" altLang="en-US" sz="2000" b="1" baseline="30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  <a:endParaRPr lang="en-GB" sz="2000" b="1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20488" name="Text Box 8"/>
            <p:cNvSpPr txBox="1">
              <a:spLocks noChangeArrowheads="1"/>
            </p:cNvSpPr>
            <p:nvPr/>
          </p:nvSpPr>
          <p:spPr bwMode="auto">
            <a:xfrm>
              <a:off x="1824" y="3424"/>
              <a:ext cx="1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en-US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Dehydrogenase</a:t>
              </a:r>
              <a:endParaRPr lang="en-GB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4345" name="Line 9"/>
            <p:cNvSpPr>
              <a:spLocks noChangeShapeType="1"/>
            </p:cNvSpPr>
            <p:nvPr/>
          </p:nvSpPr>
          <p:spPr bwMode="auto">
            <a:xfrm>
              <a:off x="1728" y="3648"/>
              <a:ext cx="14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267200"/>
          </a:xfrm>
        </p:spPr>
        <p:txBody>
          <a:bodyPr/>
          <a:lstStyle/>
          <a:p>
            <a:pPr indent="-298450">
              <a:lnSpc>
                <a:spcPct val="150000"/>
              </a:lnSpc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most common carrier is </a:t>
            </a:r>
            <a:r>
              <a:rPr lang="en-US" sz="2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sz="2800" b="1" baseline="300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indent="-298450">
              <a:lnSpc>
                <a:spcPct val="150000"/>
              </a:lnSpc>
              <a:defRPr/>
            </a:pPr>
            <a:r>
              <a:rPr lang="en-US" sz="2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atoms have one proton and one electron</a:t>
            </a:r>
          </a:p>
          <a:p>
            <a:pPr indent="-298450">
              <a:lnSpc>
                <a:spcPct val="150000"/>
              </a:lnSpc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When two </a:t>
            </a:r>
            <a:r>
              <a:rPr lang="en-US" sz="2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 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atoms are removed from a substrate </a:t>
            </a:r>
            <a:r>
              <a:rPr lang="en-US" sz="2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sz="2800" b="1" baseline="300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accepts the electrons from both atoms and a proton from one of them</a:t>
            </a:r>
          </a:p>
          <a:p>
            <a:pPr indent="-298450">
              <a:lnSpc>
                <a:spcPct val="150000"/>
              </a:lnSpc>
              <a:defRPr/>
            </a:pPr>
            <a:r>
              <a:rPr lang="en-US" sz="2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sz="2800" b="1" baseline="300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sz="2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+ 2H→ NADH + H</a:t>
            </a:r>
            <a:r>
              <a:rPr lang="en-US" sz="2800" b="1" baseline="300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n-US" sz="2800" b="1" dirty="0" smtClean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38400" y="152400"/>
            <a:ext cx="36576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4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Hints</a:t>
            </a:r>
            <a:endParaRPr lang="en-US" sz="4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03325"/>
            <a:ext cx="8915400" cy="701675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Cellular respiration uses an </a:t>
            </a:r>
            <a:r>
              <a:rPr lang="en-US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 transport chain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 smtClean="0">
                <a:solidFill>
                  <a:srgbClr val="000000"/>
                </a:solidFill>
              </a:rPr>
              <a:t>سلسلة نقل</a:t>
            </a:r>
            <a:r>
              <a:rPr lang="ar-EG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 smtClean="0">
                <a:solidFill>
                  <a:srgbClr val="000000"/>
                </a:solidFill>
              </a:rPr>
              <a:t>الإليكترونات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break </a:t>
            </a:r>
            <a:r>
              <a:rPr lang="ar-EG" altLang="en-US" sz="2000" dirty="0" smtClean="0">
                <a:solidFill>
                  <a:srgbClr val="000000"/>
                </a:solidFill>
              </a:rPr>
              <a:t>يـُقـَسم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fall of electrons to O</a:t>
            </a:r>
            <a:r>
              <a:rPr lang="en-US" altLang="en-US" sz="2000" b="1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into several steps </a:t>
            </a:r>
            <a:r>
              <a:rPr lang="ar-EG" altLang="en-US" sz="2000" dirty="0" smtClean="0">
                <a:solidFill>
                  <a:srgbClr val="000000"/>
                </a:solidFill>
              </a:rPr>
              <a:t>عدة خطوات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76200" y="2072819"/>
            <a:ext cx="54102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electron transport chain, consisting of several molecules (</a:t>
            </a:r>
            <a:r>
              <a:rPr lang="en-US" altLang="en-US" sz="2000" dirty="0">
                <a:solidFill>
                  <a:srgbClr val="0000FF"/>
                </a:solidFill>
              </a:rPr>
              <a:t>primarily proteins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), is built into the </a:t>
            </a:r>
            <a:r>
              <a:rPr lang="en-US" altLang="en-US" sz="20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inner membrane of a </a:t>
            </a:r>
            <a:r>
              <a:rPr lang="en-US" altLang="en-US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mitochondrion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takes electrons from food to the “top” of the chain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1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 the “bottom”, oxygen captures the electrons and 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2000" b="1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form water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1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free energy change from “top” to “bottom” is  -53 kcal/mole of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1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Electrons are passed by increasingly electronegative molecules in the chain until they are caught by oxygen (the most electronegative).</a:t>
            </a:r>
          </a:p>
        </p:txBody>
      </p:sp>
      <p:pic>
        <p:nvPicPr>
          <p:cNvPr id="16388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77"/>
          <a:stretch>
            <a:fillRect/>
          </a:stretch>
        </p:blipFill>
        <p:spPr bwMode="auto">
          <a:xfrm>
            <a:off x="5236346" y="3124200"/>
            <a:ext cx="38100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209800" y="295799"/>
            <a:ext cx="44390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lectron transport chain</a:t>
            </a:r>
            <a:r>
              <a:rPr lang="en-US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build="p"/>
      <p:bldP spid="2458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49250" y="3505200"/>
            <a:ext cx="7956550" cy="2971800"/>
            <a:chOff x="220" y="1968"/>
            <a:chExt cx="5012" cy="1872"/>
          </a:xfrm>
        </p:grpSpPr>
        <p:sp>
          <p:nvSpPr>
            <p:cNvPr id="17438" name="Oval 3"/>
            <p:cNvSpPr>
              <a:spLocks noChangeArrowheads="1"/>
            </p:cNvSpPr>
            <p:nvPr/>
          </p:nvSpPr>
          <p:spPr bwMode="auto">
            <a:xfrm>
              <a:off x="384" y="1968"/>
              <a:ext cx="4848" cy="1872"/>
            </a:xfrm>
            <a:prstGeom prst="ellipse">
              <a:avLst/>
            </a:prstGeom>
            <a:solidFill>
              <a:srgbClr val="99CC00">
                <a:alpha val="49019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26628" name="Text Box 4"/>
            <p:cNvSpPr txBox="1">
              <a:spLocks noChangeArrowheads="1"/>
            </p:cNvSpPr>
            <p:nvPr/>
          </p:nvSpPr>
          <p:spPr bwMode="auto">
            <a:xfrm rot="-419445">
              <a:off x="1104" y="2073"/>
              <a:ext cx="155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Electron Fall</a:t>
              </a:r>
            </a:p>
          </p:txBody>
        </p:sp>
        <p:sp>
          <p:nvSpPr>
            <p:cNvPr id="17440" name="Text Box 5"/>
            <p:cNvSpPr txBox="1">
              <a:spLocks noChangeArrowheads="1"/>
            </p:cNvSpPr>
            <p:nvPr/>
          </p:nvSpPr>
          <p:spPr bwMode="auto">
            <a:xfrm rot="1284778">
              <a:off x="220" y="3451"/>
              <a:ext cx="105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800" b="1"/>
                <a:t>The Cell</a:t>
              </a:r>
            </a:p>
          </p:txBody>
        </p:sp>
      </p:grpSp>
      <p:sp>
        <p:nvSpPr>
          <p:cNvPr id="26630" name="Rectangle 6"/>
          <p:cNvSpPr>
            <a:spLocks noGrp="1" noChangeArrowheads="1"/>
          </p:cNvSpPr>
          <p:nvPr>
            <p:ph type="title"/>
          </p:nvPr>
        </p:nvSpPr>
        <p:spPr>
          <a:xfrm>
            <a:off x="1219200" y="198438"/>
            <a:ext cx="6705600" cy="563562"/>
          </a:xfrm>
        </p:spPr>
        <p:txBody>
          <a:bodyPr/>
          <a:lstStyle/>
          <a:p>
            <a:pPr eaLnBrk="1" hangingPunct="1">
              <a:defRPr/>
            </a:pPr>
            <a:r>
              <a:rPr lang="en-GB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Summary of electron “Fall” steps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381000" y="1385887"/>
            <a:ext cx="739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Falling of all </a:t>
            </a:r>
            <a:r>
              <a:rPr lang="en-GB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atoms from glucose to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is gradually not at once. 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381000" y="1749425"/>
            <a:ext cx="655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>
                <a:effectLst>
                  <a:outerShdw blurRad="38100" dist="38100" dir="2700000" algn="tl">
                    <a:srgbClr val="C0C0C0"/>
                  </a:outerShdw>
                </a:effectLst>
              </a:rPr>
              <a:t>- It occurs in steps, each one is catalyzed by an enzyme. 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381000" y="2133600"/>
            <a:ext cx="792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GB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atoms of glucose pass first to the co-enzyme 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GB" b="1" baseline="30000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GB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to form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GB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381000" y="2590800"/>
            <a:ext cx="7467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Then from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GB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to electron transport chain, and finally to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GB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releases </a:t>
            </a:r>
            <a:r>
              <a:rPr lang="en-GB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energy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to form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3505200" y="4038600"/>
            <a:ext cx="4495800" cy="1828800"/>
            <a:chOff x="2208" y="2304"/>
            <a:chExt cx="2832" cy="1152"/>
          </a:xfrm>
        </p:grpSpPr>
        <p:sp>
          <p:nvSpPr>
            <p:cNvPr id="17436" name="AutoShape 13"/>
            <p:cNvSpPr>
              <a:spLocks noChangeArrowheads="1"/>
            </p:cNvSpPr>
            <p:nvPr/>
          </p:nvSpPr>
          <p:spPr bwMode="auto">
            <a:xfrm>
              <a:off x="2208" y="2544"/>
              <a:ext cx="2832" cy="912"/>
            </a:xfrm>
            <a:prstGeom prst="flowChartTerminator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FFCCCC"/>
                </a:gs>
                <a:gs pos="100000">
                  <a:srgbClr val="FFFF00"/>
                </a:gs>
              </a:gsLst>
              <a:lin ang="54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8100000" algn="ctr" rotWithShape="0">
                <a:srgbClr val="4D4D4D">
                  <a:alpha val="50000"/>
                </a:srgb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38" name="Text Box 14"/>
            <p:cNvSpPr txBox="1">
              <a:spLocks noChangeArrowheads="1"/>
            </p:cNvSpPr>
            <p:nvPr/>
          </p:nvSpPr>
          <p:spPr bwMode="auto">
            <a:xfrm>
              <a:off x="3024" y="2304"/>
              <a:ext cx="1248" cy="25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DDDDDD"/>
              </a:outerShdw>
            </a:effec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Mitochondrion</a:t>
              </a: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838200" y="4419600"/>
            <a:ext cx="7010400" cy="604838"/>
            <a:chOff x="528" y="2568"/>
            <a:chExt cx="4416" cy="381"/>
          </a:xfrm>
        </p:grpSpPr>
        <p:sp>
          <p:nvSpPr>
            <p:cNvPr id="26640" name="Text Box 16"/>
            <p:cNvSpPr txBox="1">
              <a:spLocks noChangeArrowheads="1"/>
            </p:cNvSpPr>
            <p:nvPr/>
          </p:nvSpPr>
          <p:spPr bwMode="auto">
            <a:xfrm>
              <a:off x="528" y="2688"/>
              <a:ext cx="44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Food</a:t>
              </a:r>
              <a:r>
                <a:rPr lang="en-GB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         </a:t>
              </a:r>
              <a:r>
                <a:rPr lang="en-GB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NAD</a:t>
              </a:r>
              <a:r>
                <a:rPr lang="en-GB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</a:t>
              </a:r>
              <a:r>
                <a:rPr lang="en-GB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          </a:t>
              </a:r>
              <a:r>
                <a:rPr lang="en-GB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en-GB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Transport chain</a:t>
              </a:r>
              <a:r>
                <a:rPr lang="en-GB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             </a:t>
              </a:r>
              <a:r>
                <a:rPr lang="en-GB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Oxygen</a:t>
              </a:r>
            </a:p>
          </p:txBody>
        </p:sp>
        <p:sp>
          <p:nvSpPr>
            <p:cNvPr id="17429" name="Line 17"/>
            <p:cNvSpPr>
              <a:spLocks noChangeShapeType="1"/>
            </p:cNvSpPr>
            <p:nvPr/>
          </p:nvSpPr>
          <p:spPr bwMode="auto">
            <a:xfrm>
              <a:off x="960" y="2784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0" name="Text Box 18"/>
            <p:cNvSpPr txBox="1">
              <a:spLocks noChangeArrowheads="1"/>
            </p:cNvSpPr>
            <p:nvPr/>
          </p:nvSpPr>
          <p:spPr bwMode="auto">
            <a:xfrm>
              <a:off x="1008" y="2640"/>
              <a:ext cx="38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200" b="1"/>
                <a:t>NAD</a:t>
              </a:r>
              <a:r>
                <a:rPr lang="en-GB" altLang="en-US" sz="1200" b="1" baseline="30000"/>
                <a:t>+</a:t>
              </a:r>
            </a:p>
          </p:txBody>
        </p:sp>
        <p:sp>
          <p:nvSpPr>
            <p:cNvPr id="17431" name="Text Box 19"/>
            <p:cNvSpPr txBox="1">
              <a:spLocks noChangeArrowheads="1"/>
            </p:cNvSpPr>
            <p:nvPr/>
          </p:nvSpPr>
          <p:spPr bwMode="auto">
            <a:xfrm>
              <a:off x="960" y="2776"/>
              <a:ext cx="38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200" b="1"/>
                <a:t>H</a:t>
              </a:r>
              <a:endParaRPr lang="en-GB" altLang="en-US" sz="1200" b="1" baseline="30000"/>
            </a:p>
          </p:txBody>
        </p:sp>
        <p:sp>
          <p:nvSpPr>
            <p:cNvPr id="17432" name="Line 20"/>
            <p:cNvSpPr>
              <a:spLocks noChangeShapeType="1"/>
            </p:cNvSpPr>
            <p:nvPr/>
          </p:nvSpPr>
          <p:spPr bwMode="auto">
            <a:xfrm>
              <a:off x="1896" y="2784"/>
              <a:ext cx="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3" name="Line 21"/>
            <p:cNvSpPr>
              <a:spLocks noChangeShapeType="1"/>
            </p:cNvSpPr>
            <p:nvPr/>
          </p:nvSpPr>
          <p:spPr bwMode="auto">
            <a:xfrm>
              <a:off x="3600" y="2784"/>
              <a:ext cx="57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46" name="Text Box 22"/>
            <p:cNvSpPr txBox="1">
              <a:spLocks noChangeArrowheads="1"/>
            </p:cNvSpPr>
            <p:nvPr/>
          </p:nvSpPr>
          <p:spPr bwMode="auto">
            <a:xfrm>
              <a:off x="1968" y="2568"/>
              <a:ext cx="3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</a:t>
              </a:r>
              <a:endParaRPr lang="en-GB" sz="2000" b="1" i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26647" name="Text Box 23"/>
            <p:cNvSpPr txBox="1">
              <a:spLocks noChangeArrowheads="1"/>
            </p:cNvSpPr>
            <p:nvPr/>
          </p:nvSpPr>
          <p:spPr bwMode="auto">
            <a:xfrm>
              <a:off x="3632" y="2568"/>
              <a:ext cx="3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</a:t>
              </a:r>
              <a:endParaRPr lang="en-GB" sz="2000" b="1" i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5486400" y="5257800"/>
            <a:ext cx="1447800" cy="457200"/>
            <a:chOff x="3456" y="3072"/>
            <a:chExt cx="912" cy="288"/>
          </a:xfrm>
        </p:grpSpPr>
        <p:sp>
          <p:nvSpPr>
            <p:cNvPr id="26649" name="Text Box 25"/>
            <p:cNvSpPr txBox="1">
              <a:spLocks noChangeArrowheads="1"/>
            </p:cNvSpPr>
            <p:nvPr/>
          </p:nvSpPr>
          <p:spPr bwMode="auto">
            <a:xfrm>
              <a:off x="3456" y="3072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ADP</a:t>
              </a:r>
            </a:p>
          </p:txBody>
        </p:sp>
        <p:sp>
          <p:nvSpPr>
            <p:cNvPr id="17427" name="Line 26"/>
            <p:cNvSpPr>
              <a:spLocks noChangeShapeType="1"/>
            </p:cNvSpPr>
            <p:nvPr/>
          </p:nvSpPr>
          <p:spPr bwMode="auto">
            <a:xfrm flipH="1">
              <a:off x="3984" y="3168"/>
              <a:ext cx="384" cy="4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2971800" y="5257800"/>
            <a:ext cx="2590800" cy="457200"/>
            <a:chOff x="1872" y="3072"/>
            <a:chExt cx="1632" cy="288"/>
          </a:xfrm>
        </p:grpSpPr>
        <p:sp>
          <p:nvSpPr>
            <p:cNvPr id="26652" name="Text Box 28"/>
            <p:cNvSpPr txBox="1">
              <a:spLocks noChangeArrowheads="1"/>
            </p:cNvSpPr>
            <p:nvPr/>
          </p:nvSpPr>
          <p:spPr bwMode="auto">
            <a:xfrm>
              <a:off x="2544" y="3072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ATP</a:t>
              </a:r>
            </a:p>
          </p:txBody>
        </p:sp>
        <p:sp>
          <p:nvSpPr>
            <p:cNvPr id="17424" name="Line 29"/>
            <p:cNvSpPr>
              <a:spLocks noChangeShapeType="1"/>
            </p:cNvSpPr>
            <p:nvPr/>
          </p:nvSpPr>
          <p:spPr bwMode="auto">
            <a:xfrm flipH="1">
              <a:off x="3024" y="3216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5" name="Line 30"/>
            <p:cNvSpPr>
              <a:spLocks noChangeShapeType="1"/>
            </p:cNvSpPr>
            <p:nvPr/>
          </p:nvSpPr>
          <p:spPr bwMode="auto">
            <a:xfrm flipH="1">
              <a:off x="1872" y="3216"/>
              <a:ext cx="6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655" name="AutoShape 31"/>
          <p:cNvSpPr>
            <a:spLocks noChangeArrowheads="1"/>
          </p:cNvSpPr>
          <p:nvPr/>
        </p:nvSpPr>
        <p:spPr bwMode="auto">
          <a:xfrm>
            <a:off x="6934200" y="5029200"/>
            <a:ext cx="914400" cy="609600"/>
          </a:xfrm>
          <a:prstGeom prst="irregularSeal1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Energy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3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6" name="Picture 3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0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2" grpId="0"/>
      <p:bldP spid="26633" grpId="0"/>
      <p:bldP spid="26634" grpId="0"/>
      <p:bldP spid="26635" grpId="0"/>
      <p:bldP spid="26655" grpId="0" animBg="1"/>
      <p:bldP spid="26655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Quiz2</a:t>
            </a:r>
            <a:endParaRPr lang="en-US"/>
          </a:p>
        </p:txBody>
      </p:sp>
      <p:sp>
        <p:nvSpPr>
          <p:cNvPr id="3" name="Slide Number Placeholder 2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DAC35D-A98E-43F9-971C-0D5763C4704D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pic>
        <p:nvPicPr>
          <p:cNvPr id="30" name="Picture 29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362200"/>
            <a:ext cx="5740400" cy="3085088"/>
          </a:xfrm>
          <a:prstGeom prst="rect">
            <a:avLst/>
          </a:prstGeom>
        </p:spPr>
      </p:pic>
      <p:pic>
        <p:nvPicPr>
          <p:cNvPr id="31" name="Picture 30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2" name="Picture 31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5588000"/>
            <a:ext cx="2560320" cy="61447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80707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4086225" y="52388"/>
            <a:ext cx="4929188" cy="6762750"/>
            <a:chOff x="4085582" y="51992"/>
            <a:chExt cx="4929222" cy="6762464"/>
          </a:xfrm>
        </p:grpSpPr>
        <p:sp>
          <p:nvSpPr>
            <p:cNvPr id="12" name="Rectangle 11"/>
            <p:cNvSpPr/>
            <p:nvPr/>
          </p:nvSpPr>
          <p:spPr>
            <a:xfrm>
              <a:off x="4085582" y="51992"/>
              <a:ext cx="4929222" cy="6762464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" name="Picture 15" descr="Ashraf-Picture2.bmp.ti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rcRect t="2674" b="17106"/>
            <a:stretch>
              <a:fillRect/>
            </a:stretch>
          </p:blipFill>
          <p:spPr>
            <a:xfrm>
              <a:off x="4975676" y="2492896"/>
              <a:ext cx="3052708" cy="326953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40" name="TextBox 16"/>
            <p:cNvSpPr txBox="1">
              <a:spLocks noChangeArrowheads="1"/>
            </p:cNvSpPr>
            <p:nvPr/>
          </p:nvSpPr>
          <p:spPr bwMode="auto">
            <a:xfrm>
              <a:off x="4788024" y="5862935"/>
              <a:ext cx="36781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400" b="1" i="1"/>
                <a:t>Prof. Ashraf M. Ahmed</a:t>
              </a:r>
            </a:p>
          </p:txBody>
        </p:sp>
        <p:sp>
          <p:nvSpPr>
            <p:cNvPr id="18441" name="TextBox 17"/>
            <p:cNvSpPr txBox="1">
              <a:spLocks noChangeArrowheads="1"/>
            </p:cNvSpPr>
            <p:nvPr/>
          </p:nvSpPr>
          <p:spPr bwMode="auto">
            <a:xfrm>
              <a:off x="5429256" y="6345816"/>
              <a:ext cx="242889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2000" b="1">
                  <a:solidFill>
                    <a:srgbClr val="0000FF"/>
                  </a:solidFill>
                </a:rPr>
                <a:t>aalii@ksu.edu.sa</a:t>
              </a:r>
            </a:p>
          </p:txBody>
        </p:sp>
        <p:pic>
          <p:nvPicPr>
            <p:cNvPr id="18442" name="Picture 9" descr="email22.bmp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6632"/>
              <a:ext cx="4819040" cy="90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xtBox 12"/>
            <p:cNvSpPr txBox="1">
              <a:spLocks noChangeArrowheads="1"/>
            </p:cNvSpPr>
            <p:nvPr/>
          </p:nvSpPr>
          <p:spPr bwMode="auto">
            <a:xfrm>
              <a:off x="5364088" y="1188041"/>
              <a:ext cx="24482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600" b="1" dirty="0" smtClean="0"/>
                <a:t>College </a:t>
              </a:r>
              <a:r>
                <a:rPr lang="en-US" altLang="en-US" sz="1600" b="1" dirty="0"/>
                <a:t>of Science, </a:t>
              </a:r>
            </a:p>
            <a:p>
              <a:pPr algn="ctr" eaLnBrk="1" hangingPunct="1"/>
              <a:r>
                <a:rPr lang="en-US" altLang="en-US" sz="1600" b="1" dirty="0"/>
                <a:t>Zoology Department</a:t>
              </a:r>
              <a:endParaRPr lang="ar-SA" altLang="en-US" sz="1600" b="1" dirty="0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 l="4658" t="19679" r="6347"/>
          <a:stretch>
            <a:fillRect/>
          </a:stretch>
        </p:blipFill>
        <p:spPr bwMode="auto">
          <a:xfrm>
            <a:off x="4139952" y="4653136"/>
            <a:ext cx="4536504" cy="117564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1981200"/>
            <a:ext cx="4724400" cy="533400"/>
          </a:xfrm>
          <a:effectLst>
            <a:outerShdw dist="35921" dir="2700000" algn="ctr" rotWithShape="0">
              <a:schemeClr val="bg1"/>
            </a:outerShdw>
          </a:effectLst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>
                <a:solidFill>
                  <a:srgbClr val="0000FF"/>
                </a:solidFill>
                <a:latin typeface="Impact" pitchFamily="34" charset="0"/>
              </a:rPr>
              <a:t>General Animal Biology (Zoo-145)</a:t>
            </a:r>
          </a:p>
        </p:txBody>
      </p:sp>
      <p:pic>
        <p:nvPicPr>
          <p:cNvPr id="18437" name="Picture 1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/>
          <a:stretch>
            <a:fillRect/>
          </a:stretch>
        </p:blipFill>
        <p:spPr bwMode="auto">
          <a:xfrm>
            <a:off x="49213" y="39688"/>
            <a:ext cx="39433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6035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CBAB02E-1AA1-4B9C-B987-5540769A6ADE}" type="slidenum">
              <a:rPr lang="en-GB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GB" altLang="en-US" sz="1400" smtClean="0"/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429000" y="228600"/>
            <a:ext cx="533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defRPr/>
            </a:pPr>
            <a:r>
              <a:rPr kumimoji="1" lang="ar-SA" sz="4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anose="02020603050405020304" pitchFamily="18" charset="0"/>
              </a:rPr>
              <a:t>مـراحـل الـتـنـفـــس</a:t>
            </a:r>
            <a:endParaRPr kumimoji="1" lang="en-GB" sz="4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6019800" y="3505200"/>
            <a:ext cx="2133600" cy="1600200"/>
          </a:xfrm>
          <a:prstGeom prst="star8">
            <a:avLst>
              <a:gd name="adj" fmla="val 38250"/>
            </a:avLst>
          </a:prstGeom>
          <a:gradFill rotWithShape="0">
            <a:gsLst>
              <a:gs pos="0">
                <a:srgbClr val="7600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135003" dir="2928844" algn="ctr" rotWithShape="0">
              <a:srgbClr val="4D4D4D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1" eaLnBrk="1" hangingPunct="1"/>
            <a:r>
              <a:rPr kumimoji="1" lang="ar-SA" altLang="en-US" sz="5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الــدم</a:t>
            </a:r>
            <a:endParaRPr kumimoji="1" lang="en-GB" altLang="en-US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6705600" y="1524000"/>
            <a:ext cx="1828800" cy="1143000"/>
          </a:xfrm>
          <a:prstGeom prst="cloudCallout">
            <a:avLst>
              <a:gd name="adj1" fmla="val -21093"/>
              <a:gd name="adj2" fmla="val 86528"/>
            </a:avLst>
          </a:prstGeom>
          <a:solidFill>
            <a:srgbClr val="FFFF00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algn="ctr" rtl="1">
              <a:defRPr/>
            </a:pPr>
            <a:r>
              <a:rPr kumimoji="1" lang="ar-S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حويصلات هوائية</a:t>
            </a:r>
            <a:endParaRPr kumimoji="1" lang="en-GB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58000" y="5410200"/>
            <a:ext cx="1447800" cy="1143000"/>
          </a:xfrm>
          <a:prstGeom prst="cloudCallout">
            <a:avLst>
              <a:gd name="adj1" fmla="val -12500"/>
              <a:gd name="adj2" fmla="val -99722"/>
            </a:avLst>
          </a:prstGeom>
          <a:solidFill>
            <a:srgbClr val="FFFF00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algn="ctr" rtl="1">
              <a:defRPr/>
            </a:pPr>
            <a:r>
              <a:rPr kumimoji="1" lang="ar-S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خلايا الجـســم</a:t>
            </a:r>
            <a:endParaRPr kumimoji="1" lang="en-GB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810000" y="2316163"/>
            <a:ext cx="3048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defRPr/>
            </a:pPr>
            <a:r>
              <a:rPr kumimoji="1" lang="ar-SA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1- تـنـفـس خـارجـي</a:t>
            </a:r>
            <a:endParaRPr kumimoji="1" lang="en-GB" sz="32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886200" y="5973763"/>
            <a:ext cx="2819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defRPr/>
            </a:pPr>
            <a:r>
              <a:rPr kumimoji="1" lang="ar-SA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2- تـنـفـس داخـلــي</a:t>
            </a:r>
            <a:endParaRPr kumimoji="1" lang="en-GB" sz="32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2" name="Picture 8" descr="ag00334_"/>
          <p:cNvPicPr>
            <a:picLocks noChangeAspect="1" noChangeArrowheads="1" noCrop="1"/>
          </p:cNvPicPr>
          <p:nvPr/>
        </p:nvPicPr>
        <p:blipFill>
          <a:blip r:embed="rId4">
            <a:lum bright="-12000" contrast="70000"/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590800"/>
            <a:ext cx="990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 descr="ag00334_"/>
          <p:cNvPicPr>
            <a:picLocks noChangeAspect="1" noChangeArrowheads="1" noCrop="1"/>
          </p:cNvPicPr>
          <p:nvPr/>
        </p:nvPicPr>
        <p:blipFill>
          <a:blip r:embed="rId4">
            <a:lum bright="-12000" contras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724400"/>
            <a:ext cx="990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4" name="AutoShape 10"/>
          <p:cNvSpPr>
            <a:spLocks noChangeArrowheads="1"/>
          </p:cNvSpPr>
          <p:nvPr/>
        </p:nvSpPr>
        <p:spPr bwMode="auto">
          <a:xfrm>
            <a:off x="609600" y="3124200"/>
            <a:ext cx="2743200" cy="1981200"/>
          </a:xfrm>
          <a:prstGeom prst="flowChartDisplay">
            <a:avLst/>
          </a:prstGeom>
          <a:solidFill>
            <a:srgbClr val="0000FF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dist="135003" dir="8328844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6155" name="Picture 11" descr="ag00334_"/>
          <p:cNvPicPr>
            <a:picLocks noChangeAspect="1" noChangeArrowheads="1" noCrop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276600"/>
            <a:ext cx="2133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762000" y="5181600"/>
            <a:ext cx="2743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defRPr/>
            </a:pPr>
            <a:r>
              <a:rPr kumimoji="1" lang="ar-SA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3- تـنـفـس خـلـوي</a:t>
            </a:r>
            <a:endParaRPr kumimoji="1" lang="en-GB" sz="3200" b="1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157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138896"/>
              </p:ext>
            </p:extLst>
          </p:nvPr>
        </p:nvGraphicFramePr>
        <p:xfrm>
          <a:off x="50800" y="76200"/>
          <a:ext cx="2159000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Image" r:id="rId5" imgW="3562904" imgH="4770669" progId="PhotoDeluxe.Image.2">
                  <p:embed/>
                </p:oleObj>
              </mc:Choice>
              <mc:Fallback>
                <p:oleObj name="Image" r:id="rId5" imgW="3562904" imgH="4770669" progId="PhotoDeluxe.Image.2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" y="76200"/>
                        <a:ext cx="2159000" cy="28956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7" grpId="0" animBg="1" autoUpdateAnimBg="0"/>
      <p:bldP spid="6148" grpId="0" animBg="1" autoUpdateAnimBg="0"/>
      <p:bldP spid="6149" grpId="0" animBg="1" autoUpdateAnimBg="0"/>
      <p:bldP spid="6150" grpId="0" autoUpdateAnimBg="0"/>
      <p:bldP spid="6151" grpId="0" autoUpdateAnimBg="0"/>
      <p:bldP spid="6154" grpId="0" animBg="1"/>
      <p:bldP spid="615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>
              <a:defRPr/>
            </a:pPr>
            <a:r>
              <a:rPr lang="en-US" sz="32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Overall process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86800" cy="4678363"/>
          </a:xfrm>
        </p:spPr>
        <p:txBody>
          <a:bodyPr/>
          <a:lstStyle/>
          <a:p>
            <a:pPr marL="609600" indent="-609600">
              <a:lnSpc>
                <a:spcPct val="130000"/>
              </a:lnSpc>
              <a:buFontTx/>
              <a:buAutoNum type="alphaLcParenR"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Organic compounds + O</a:t>
            </a:r>
            <a:r>
              <a:rPr lang="en-US" sz="2400" b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→ CO</a:t>
            </a:r>
            <a:r>
              <a:rPr lang="en-US" sz="2400" b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+ H</a:t>
            </a:r>
            <a:r>
              <a:rPr lang="en-US" sz="2400" b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 + energy</a:t>
            </a:r>
          </a:p>
          <a:p>
            <a:pPr marL="609600" indent="-609600">
              <a:lnSpc>
                <a:spcPct val="130000"/>
              </a:lnSpc>
              <a:buFontTx/>
              <a:buAutoNum type="alphaLcParenR"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Food is the fuel for cellular respiration.</a:t>
            </a:r>
          </a:p>
          <a:p>
            <a:pPr marL="609600" indent="-609600">
              <a:lnSpc>
                <a:spcPct val="130000"/>
              </a:lnSpc>
              <a:buFontTx/>
              <a:buAutoNum type="alphaLcParenR"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Cellular respiration is a </a:t>
            </a:r>
            <a:r>
              <a:rPr lang="en-US" sz="2400" b="1" u="sng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catabolic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pathway: it releases energy by breaking down complex molecules.</a:t>
            </a:r>
          </a:p>
          <a:p>
            <a:pPr marL="609600" indent="-609600">
              <a:lnSpc>
                <a:spcPct val="130000"/>
              </a:lnSpc>
              <a:buFontTx/>
              <a:buAutoNum type="alphaLcParenR"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Cellular respiration involves movement of electrons (gain or loss).</a:t>
            </a:r>
          </a:p>
          <a:p>
            <a:pPr marL="609600" indent="-609600">
              <a:lnSpc>
                <a:spcPct val="130000"/>
              </a:lnSpc>
              <a:buFontTx/>
              <a:buAutoNum type="alphaLcParenR"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We will study the breakdown of glucose as an example.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066800" y="228600"/>
            <a:ext cx="7010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Principles of Energy Harvest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28600" y="1393825"/>
            <a:ext cx="8915400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125000"/>
              </a:lnSpc>
              <a:buFontTx/>
              <a:buAutoNum type="arabicPeriod"/>
              <a:tabLst>
                <a:tab pos="342900" algn="l"/>
              </a:tabLst>
              <a:defRPr/>
            </a:pP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Cellular respiration and fermentation </a:t>
            </a:r>
            <a:r>
              <a:rPr lang="ar-EG" altLang="en-US" sz="2000" dirty="0"/>
              <a:t>التخمر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are catabolic, energy-yielding </a:t>
            </a:r>
            <a:r>
              <a:rPr lang="ar-EG" altLang="en-US" sz="2000" dirty="0"/>
              <a:t>مُنتِج للطاقة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/>
              <a:t>هدْم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pathways.</a:t>
            </a:r>
          </a:p>
          <a:p>
            <a:pPr marL="342900" indent="-342900" eaLnBrk="0" hangingPunct="0">
              <a:lnSpc>
                <a:spcPct val="125000"/>
              </a:lnSpc>
              <a:tabLst>
                <a:tab pos="342900" algn="l"/>
              </a:tabLst>
              <a:defRPr/>
            </a:pPr>
            <a:endParaRPr lang="en-US" altLang="en-US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0" hangingPunct="0">
              <a:lnSpc>
                <a:spcPct val="125000"/>
              </a:lnSpc>
              <a:buFontTx/>
              <a:buAutoNum type="arabicPeriod" startAt="2"/>
              <a:tabLst>
                <a:tab pos="342900" algn="l"/>
              </a:tabLst>
              <a:defRPr/>
            </a:pP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Cells recycle the ATP they use for work.</a:t>
            </a:r>
          </a:p>
          <a:p>
            <a:pPr marL="342900" indent="-342900" eaLnBrk="0" hangingPunct="0">
              <a:lnSpc>
                <a:spcPct val="125000"/>
              </a:lnSpc>
              <a:tabLst>
                <a:tab pos="342900" algn="l"/>
              </a:tabLst>
              <a:defRPr/>
            </a:pPr>
            <a:endParaRPr lang="en-US" altLang="en-US" sz="1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0" hangingPunct="0">
              <a:lnSpc>
                <a:spcPct val="125000"/>
              </a:lnSpc>
              <a:buFontTx/>
              <a:buAutoNum type="arabicPeriod" startAt="3"/>
              <a:tabLst>
                <a:tab pos="342900" algn="l"/>
              </a:tabLst>
              <a:defRPr/>
            </a:pPr>
            <a:r>
              <a:rPr lang="en-US" altLang="en-US" sz="2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Redox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reactions </a:t>
            </a:r>
            <a:r>
              <a:rPr lang="ar-EG" altLang="en-US" sz="2000" dirty="0"/>
              <a:t>تفاعلات الأكسدة-الإختزال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release energy when electrons move closer to electronegative atoms.</a:t>
            </a:r>
          </a:p>
          <a:p>
            <a:pPr marL="342900" indent="-342900" eaLnBrk="0" hangingPunct="0">
              <a:lnSpc>
                <a:spcPct val="125000"/>
              </a:lnSpc>
              <a:tabLst>
                <a:tab pos="342900" algn="l"/>
              </a:tabLst>
              <a:defRPr/>
            </a:pPr>
            <a:endParaRPr lang="en-US" altLang="en-US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0" hangingPunct="0">
              <a:lnSpc>
                <a:spcPct val="125000"/>
              </a:lnSpc>
              <a:buFontTx/>
              <a:buAutoNum type="arabicPeriod" startAt="4"/>
              <a:tabLst>
                <a:tab pos="342900" algn="l"/>
              </a:tabLst>
              <a:defRPr/>
            </a:pP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Electrons “fall” </a:t>
            </a:r>
            <a:r>
              <a:rPr lang="ar-EG" altLang="en-US" sz="2000" dirty="0"/>
              <a:t>تنتقل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from organic molecules to oxygen during cellular respiration.</a:t>
            </a:r>
          </a:p>
          <a:p>
            <a:pPr marL="342900" indent="-342900" eaLnBrk="0" hangingPunct="0">
              <a:lnSpc>
                <a:spcPct val="125000"/>
              </a:lnSpc>
              <a:tabLst>
                <a:tab pos="342900" algn="l"/>
              </a:tabLst>
              <a:defRPr/>
            </a:pPr>
            <a:endParaRPr lang="en-US" altLang="en-US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0" hangingPunct="0">
              <a:lnSpc>
                <a:spcPct val="125000"/>
              </a:lnSpc>
              <a:tabLst>
                <a:tab pos="342900" algn="l"/>
              </a:tabLst>
              <a:defRPr/>
            </a:pP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5.  The “fall” of electrons during respiration is stepwise </a:t>
            </a:r>
            <a:r>
              <a:rPr lang="ar-EG" altLang="en-US" sz="2000" dirty="0"/>
              <a:t>مَرْحَل</a:t>
            </a:r>
            <a:r>
              <a:rPr lang="ar-SA" altLang="en-US" sz="2000" dirty="0"/>
              <a:t>ي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altLang="en-US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via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NAD</a:t>
            </a:r>
            <a:r>
              <a:rPr lang="en-US" altLang="en-US" sz="2400" b="1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and an </a:t>
            </a: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 Transport Chain.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87462"/>
            <a:ext cx="8915400" cy="5418138"/>
          </a:xfrm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Organic molecules store energy in their arrangement of atoms.</a:t>
            </a:r>
          </a:p>
          <a:p>
            <a:pPr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Enzymes catalyze the systematic degradation of organic molecules that are rich in energy to simpler products with less energy.</a:t>
            </a:r>
          </a:p>
          <a:p>
            <a:pPr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Some of the released energy is used to do work and the rest is dissipated as heat.</a:t>
            </a:r>
          </a:p>
          <a:p>
            <a:pPr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Metabolic pathways that release the energy stored in complex organic molecules are 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catabolic </a:t>
            </a:r>
            <a:r>
              <a:rPr lang="ar-EG" altLang="en-US" sz="1800" dirty="0" smtClean="0"/>
              <a:t>هد</a:t>
            </a:r>
            <a:r>
              <a:rPr lang="ar-SA" altLang="en-US" sz="1800" dirty="0" smtClean="0"/>
              <a:t>ْ</a:t>
            </a:r>
            <a:r>
              <a:rPr lang="ar-EG" altLang="en-US" sz="1800" dirty="0" smtClean="0"/>
              <a:t>م</a:t>
            </a:r>
            <a:r>
              <a:rPr lang="ar-SA" altLang="en-US" sz="1800" dirty="0" smtClean="0"/>
              <a:t>ي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Fermentation is a type of catabolic process leads to the partial degradation </a:t>
            </a:r>
            <a:r>
              <a:rPr lang="ar-EG" altLang="en-US" sz="1800" dirty="0" smtClean="0">
                <a:solidFill>
                  <a:srgbClr val="000000"/>
                </a:solidFill>
              </a:rPr>
              <a:t>التحلل الجزئ</a:t>
            </a:r>
            <a:r>
              <a:rPr lang="ar-SA" altLang="en-US" sz="1800" dirty="0" smtClean="0">
                <a:solidFill>
                  <a:srgbClr val="000000"/>
                </a:solidFill>
              </a:rPr>
              <a:t>ي</a:t>
            </a: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sugars in the absence of oxygen.</a:t>
            </a:r>
          </a:p>
          <a:p>
            <a:pPr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Cellular respiration is a more important catabolic process, uses oxygen as a reactant to complete the breakdown of a variety of organic molecules.</a:t>
            </a:r>
          </a:p>
          <a:p>
            <a:pPr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process is:</a:t>
            </a:r>
          </a:p>
          <a:p>
            <a:pPr marL="1085850" lvl="2"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Organic compounds + O</a:t>
            </a:r>
            <a:r>
              <a:rPr lang="en-US" altLang="en-US" sz="1800" b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-&gt; CO</a:t>
            </a:r>
            <a:r>
              <a:rPr lang="en-US" altLang="en-US" sz="1800" b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H</a:t>
            </a:r>
            <a:r>
              <a:rPr lang="en-US" altLang="en-US" sz="1800" b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 +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Energy</a:t>
            </a:r>
          </a:p>
          <a:p>
            <a:pPr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Carbohydrates, fats, and proteins can all be used as the fuel, but we will start learning with glucose.</a:t>
            </a:r>
          </a:p>
          <a:p>
            <a:pPr marL="1085850" lvl="2" eaLnBrk="1" hangingPunct="1">
              <a:lnSpc>
                <a:spcPct val="11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n-US" altLang="en-US" sz="1800" b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1800" b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12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altLang="en-US" sz="1800" b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+ 6O</a:t>
            </a:r>
            <a:r>
              <a:rPr lang="en-US" altLang="en-US" sz="1800" b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-&gt; 6CO</a:t>
            </a:r>
            <a:r>
              <a:rPr lang="en-US" altLang="en-US" sz="1800" b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+ 6H</a:t>
            </a:r>
            <a:r>
              <a:rPr lang="en-US" altLang="en-US" sz="1800" b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 + Energy (ATP +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heat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086600" cy="609600"/>
          </a:xfrm>
        </p:spPr>
        <p:txBody>
          <a:bodyPr/>
          <a:lstStyle/>
          <a:p>
            <a:pPr marL="53975" eaLnBrk="1" hangingPunct="1">
              <a:lnSpc>
                <a:spcPct val="80000"/>
              </a:lnSpc>
              <a:defRPr/>
            </a:pP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Cellular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respiration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fermentation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catabolic, energy-yielding </a:t>
            </a:r>
            <a:r>
              <a:rPr lang="ar-EG" altLang="en-US" sz="1800" dirty="0" smtClean="0">
                <a:solidFill>
                  <a:schemeClr val="tx1"/>
                </a:solidFill>
              </a:rPr>
              <a:t>مُنتج للطاقة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pathways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2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2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2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val 2"/>
          <p:cNvSpPr>
            <a:spLocks noChangeArrowheads="1"/>
          </p:cNvSpPr>
          <p:nvPr/>
        </p:nvSpPr>
        <p:spPr bwMode="auto">
          <a:xfrm>
            <a:off x="228600" y="1524000"/>
            <a:ext cx="2362200" cy="1295400"/>
          </a:xfrm>
          <a:prstGeom prst="ellipse">
            <a:avLst/>
          </a:prstGeom>
          <a:solidFill>
            <a:srgbClr val="0000FF"/>
          </a:solidFill>
          <a:ln w="28575">
            <a:solidFill>
              <a:srgbClr val="FF0000"/>
            </a:solidFill>
            <a:round/>
            <a:headEnd/>
            <a:tailEnd/>
          </a:ln>
          <a:effectLst>
            <a:outerShdw dist="117088" dir="7836078" algn="ctr" rotWithShape="0">
              <a:srgbClr val="4D4D4D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Food</a:t>
            </a:r>
          </a:p>
          <a:p>
            <a:pPr algn="ctr">
              <a:defRPr/>
            </a:pPr>
            <a:r>
              <a:rPr lang="en-GB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(</a:t>
            </a:r>
            <a:r>
              <a:rPr lang="en-GB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Fuel of energy</a:t>
            </a:r>
            <a:r>
              <a:rPr lang="en-GB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)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2667000" y="1752600"/>
            <a:ext cx="2590800" cy="9144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22353"/>
                  <a:invGamma/>
                </a:srgbClr>
              </a:gs>
            </a:gsLst>
            <a:lin ang="5400000" scaled="1"/>
          </a:gradFill>
          <a:ln w="19050">
            <a:solidFill>
              <a:srgbClr val="0000FF"/>
            </a:solidFill>
            <a:miter lim="800000"/>
            <a:headEnd/>
            <a:tailEnd/>
          </a:ln>
          <a:effectLst>
            <a:outerShdw dist="92457" dir="6356724" algn="ctr" rotWithShape="0">
              <a:srgbClr val="4D4D4D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Respiration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276600" y="1219200"/>
            <a:ext cx="990600" cy="2133600"/>
            <a:chOff x="2064" y="480"/>
            <a:chExt cx="624" cy="1344"/>
          </a:xfrm>
        </p:grpSpPr>
        <p:sp>
          <p:nvSpPr>
            <p:cNvPr id="7187" name="Text Box 5"/>
            <p:cNvSpPr txBox="1">
              <a:spLocks noChangeArrowheads="1"/>
            </p:cNvSpPr>
            <p:nvPr/>
          </p:nvSpPr>
          <p:spPr bwMode="auto">
            <a:xfrm>
              <a:off x="2112" y="1344"/>
              <a:ext cx="576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44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GB" altLang="en-US" sz="4800" b="1" baseline="-2500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7188" name="Text Box 6"/>
            <p:cNvSpPr txBox="1">
              <a:spLocks noChangeArrowheads="1"/>
            </p:cNvSpPr>
            <p:nvPr/>
          </p:nvSpPr>
          <p:spPr bwMode="auto">
            <a:xfrm>
              <a:off x="2064" y="480"/>
              <a:ext cx="576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44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GB" altLang="en-US" sz="4800" b="1" baseline="-2500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</p:grpSp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5257800" y="1447800"/>
            <a:ext cx="2057400" cy="1371600"/>
          </a:xfrm>
          <a:prstGeom prst="irregularSeal1">
            <a:avLst/>
          </a:prstGeom>
          <a:gradFill rotWithShape="1">
            <a:gsLst>
              <a:gs pos="0">
                <a:srgbClr val="FF00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8509" dir="6633363" algn="ctr" rotWithShape="0">
              <a:srgbClr val="4D4D4D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Energy</a:t>
            </a:r>
          </a:p>
        </p:txBody>
      </p:sp>
      <p:sp>
        <p:nvSpPr>
          <p:cNvPr id="14344" name="AutoShape 8"/>
          <p:cNvSpPr>
            <a:spLocks noChangeArrowheads="1"/>
          </p:cNvSpPr>
          <p:nvPr/>
        </p:nvSpPr>
        <p:spPr bwMode="auto">
          <a:xfrm rot="10800000">
            <a:off x="5638800" y="3352800"/>
            <a:ext cx="1295400" cy="2362200"/>
          </a:xfrm>
          <a:custGeom>
            <a:avLst/>
            <a:gdLst>
              <a:gd name="T0" fmla="*/ 54403202 w 21600"/>
              <a:gd name="T1" fmla="*/ 0 h 21600"/>
              <a:gd name="T2" fmla="*/ 54403202 w 21600"/>
              <a:gd name="T3" fmla="*/ 145407846 h 21600"/>
              <a:gd name="T4" fmla="*/ 11642408 w 21600"/>
              <a:gd name="T5" fmla="*/ 258332817 h 21600"/>
              <a:gd name="T6" fmla="*/ 77688017 w 21600"/>
              <a:gd name="T7" fmla="*/ 72703923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100000">
                <a:srgbClr val="202000"/>
              </a:gs>
            </a:gsLst>
            <a:lin ang="2700000" scaled="1"/>
          </a:gra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108509" dir="6633363" algn="ctr" rotWithShape="0">
              <a:srgbClr val="4D4D4D"/>
            </a:outerShdw>
          </a:effectLst>
        </p:spPr>
        <p:txBody>
          <a:bodyPr rot="10800000" wrap="none" anchor="ctr"/>
          <a:lstStyle/>
          <a:p>
            <a:endParaRPr lang="en-US"/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7315200" y="1219200"/>
            <a:ext cx="1676400" cy="2073275"/>
            <a:chOff x="4608" y="480"/>
            <a:chExt cx="1056" cy="1306"/>
          </a:xfrm>
        </p:grpSpPr>
        <p:sp>
          <p:nvSpPr>
            <p:cNvPr id="14346" name="Text Box 10"/>
            <p:cNvSpPr txBox="1">
              <a:spLocks noChangeArrowheads="1"/>
            </p:cNvSpPr>
            <p:nvPr/>
          </p:nvSpPr>
          <p:spPr bwMode="auto">
            <a:xfrm>
              <a:off x="4848" y="480"/>
              <a:ext cx="81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</a:t>
              </a:r>
              <a:r>
                <a:rPr lang="en-GB" sz="4000" b="1" baseline="-2500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r>
                <a:rPr lang="en-GB" sz="4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</a:t>
              </a:r>
            </a:p>
          </p:txBody>
        </p:sp>
        <p:sp>
          <p:nvSpPr>
            <p:cNvPr id="14347" name="Text Box 11"/>
            <p:cNvSpPr txBox="1">
              <a:spLocks noChangeArrowheads="1"/>
            </p:cNvSpPr>
            <p:nvPr/>
          </p:nvSpPr>
          <p:spPr bwMode="auto">
            <a:xfrm>
              <a:off x="4848" y="1344"/>
              <a:ext cx="81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4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</a:t>
              </a:r>
              <a:r>
                <a:rPr lang="en-GB" sz="4000" b="1" baseline="-2500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</a:p>
          </p:txBody>
        </p:sp>
        <p:sp>
          <p:nvSpPr>
            <p:cNvPr id="14348" name="Text Box 12"/>
            <p:cNvSpPr txBox="1">
              <a:spLocks noChangeArrowheads="1"/>
            </p:cNvSpPr>
            <p:nvPr/>
          </p:nvSpPr>
          <p:spPr bwMode="auto">
            <a:xfrm>
              <a:off x="4608" y="720"/>
              <a:ext cx="480" cy="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6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</a:p>
          </p:txBody>
        </p:sp>
      </p:grp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2133600" y="4648200"/>
            <a:ext cx="3048000" cy="838200"/>
          </a:xfrm>
          <a:prstGeom prst="rect">
            <a:avLst/>
          </a:prstGeom>
          <a:solidFill>
            <a:srgbClr val="FFFF00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127000" dir="7612194" algn="ctr" rotWithShape="0">
              <a:srgbClr val="4D4D4D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Cellular Activities</a:t>
            </a:r>
          </a:p>
        </p:txBody>
      </p:sp>
      <p:sp>
        <p:nvSpPr>
          <p:cNvPr id="14350" name="Rectangle 14"/>
          <p:cNvSpPr>
            <a:spLocks noGrp="1" noChangeArrowheads="1"/>
          </p:cNvSpPr>
          <p:nvPr>
            <p:ph type="title"/>
          </p:nvPr>
        </p:nvSpPr>
        <p:spPr>
          <a:xfrm>
            <a:off x="1600200" y="228600"/>
            <a:ext cx="5715000" cy="563563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Cellular Respiration</a:t>
            </a:r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304800" y="6172200"/>
            <a:ext cx="8534400" cy="457200"/>
            <a:chOff x="240" y="3504"/>
            <a:chExt cx="5376" cy="288"/>
          </a:xfrm>
        </p:grpSpPr>
        <p:sp>
          <p:nvSpPr>
            <p:cNvPr id="14352" name="Text Box 16"/>
            <p:cNvSpPr txBox="1">
              <a:spLocks noChangeArrowheads="1"/>
            </p:cNvSpPr>
            <p:nvPr/>
          </p:nvSpPr>
          <p:spPr bwMode="auto">
            <a:xfrm>
              <a:off x="240" y="3504"/>
              <a:ext cx="26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Organic compounds + O</a:t>
              </a:r>
              <a:r>
                <a:rPr lang="en-GB" sz="24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</a:p>
          </p:txBody>
        </p:sp>
        <p:sp>
          <p:nvSpPr>
            <p:cNvPr id="14353" name="Text Box 17"/>
            <p:cNvSpPr txBox="1">
              <a:spLocks noChangeArrowheads="1"/>
            </p:cNvSpPr>
            <p:nvPr/>
          </p:nvSpPr>
          <p:spPr bwMode="auto">
            <a:xfrm>
              <a:off x="3456" y="3504"/>
              <a:ext cx="21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Energy + CO</a:t>
              </a:r>
              <a:r>
                <a:rPr lang="en-GB" sz="24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+ H</a:t>
              </a:r>
              <a:r>
                <a:rPr lang="en-GB" sz="24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</a:t>
              </a:r>
            </a:p>
          </p:txBody>
        </p:sp>
        <p:sp>
          <p:nvSpPr>
            <p:cNvPr id="7183" name="AutoShape 18"/>
            <p:cNvSpPr>
              <a:spLocks noChangeArrowheads="1"/>
            </p:cNvSpPr>
            <p:nvPr/>
          </p:nvSpPr>
          <p:spPr bwMode="auto">
            <a:xfrm>
              <a:off x="2688" y="3600"/>
              <a:ext cx="768" cy="144"/>
            </a:xfrm>
            <a:prstGeom prst="notchedRightArrow">
              <a:avLst>
                <a:gd name="adj1" fmla="val 50000"/>
                <a:gd name="adj2" fmla="val 133333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22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3" name="Picture 2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9" grpId="0" animBg="1"/>
      <p:bldP spid="14343" grpId="0" animBg="1"/>
      <p:bldP spid="14343" grpId="1" animBg="1"/>
      <p:bldP spid="14344" grpId="0" animBg="1"/>
      <p:bldP spid="1434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686800" cy="4938275"/>
          </a:xfrm>
        </p:spPr>
        <p:txBody>
          <a:bodyPr>
            <a:spAutoFit/>
          </a:bodyPr>
          <a:lstStyle/>
          <a:p>
            <a:pPr eaLnBrk="1" hangingPunct="1">
              <a:lnSpc>
                <a:spcPct val="115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F63F1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n-US" sz="2400" b="1" dirty="0" smtClean="0">
                <a:solidFill>
                  <a:srgbClr val="F63F1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denosine </a:t>
            </a:r>
            <a:r>
              <a:rPr lang="en-US" altLang="en-US" sz="2400" b="1" dirty="0" smtClean="0">
                <a:solidFill>
                  <a:srgbClr val="F63F1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ri-</a:t>
            </a:r>
            <a:r>
              <a:rPr lang="en-US" altLang="en-US" sz="2400" b="1" dirty="0" smtClean="0">
                <a:solidFill>
                  <a:srgbClr val="F63F1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hosphate) is the important molecule in cellular </a:t>
            </a:r>
            <a:r>
              <a:rPr lang="en-US" altLang="en-US" sz="2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energetics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>
                <a:solidFill>
                  <a:srgbClr val="000000"/>
                </a:solidFill>
              </a:rPr>
              <a:t>عمليات إنتاج الطاقة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9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57250" lvl="1" eaLnBrk="1" hangingPunct="1">
              <a:lnSpc>
                <a:spcPct val="15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attachment of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three negatively-charged phosphate groups (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 an unstable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SA" altLang="en-US" sz="1800" dirty="0"/>
              <a:t>غ</a:t>
            </a:r>
            <a:r>
              <a:rPr lang="ar-EG" altLang="en-US" sz="1800" dirty="0" smtClean="0"/>
              <a:t>ير مستقر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energy-storing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1800" dirty="0" smtClean="0"/>
              <a:t>مخزن للطاقة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arrangement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857250" lvl="1" eaLnBrk="1" hangingPunct="1">
              <a:lnSpc>
                <a:spcPct val="15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Loss of the</a:t>
            </a:r>
            <a:r>
              <a:rPr lang="en-US" alt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end phosphate group </a:t>
            </a:r>
            <a:r>
              <a:rPr lang="en-US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release energy</a:t>
            </a:r>
            <a:r>
              <a:rPr lang="en-GB" alt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857250" lvl="1" eaLnBrk="1" hangingPunct="1">
              <a:lnSpc>
                <a:spcPct val="150000"/>
              </a:lnSpc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Thus, it can diffuse to any part of the cell and </a:t>
            </a:r>
            <a:r>
              <a:rPr lang="en-US" sz="18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and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release energy.</a:t>
            </a:r>
          </a:p>
          <a:p>
            <a:pPr marL="571500" lvl="1" indent="0" eaLnBrk="1" hangingPunct="1">
              <a:lnSpc>
                <a:spcPct val="150000"/>
              </a:lnSpc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endParaRPr lang="en-US" altLang="en-US" sz="9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price of most cellular work is the conversion of </a:t>
            </a:r>
            <a:r>
              <a:rPr lang="en-US" alt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 to </a:t>
            </a:r>
            <a:r>
              <a:rPr lang="en-US" altLang="en-US" sz="24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ADP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phosphate (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marL="0" indent="0" eaLnBrk="1" hangingPunct="1">
              <a:buClr>
                <a:srgbClr val="339933"/>
              </a:buClr>
              <a:buNone/>
              <a:tabLst>
                <a:tab pos="2743200" algn="l"/>
              </a:tabLst>
              <a:defRPr/>
            </a:pPr>
            <a:endParaRPr lang="en-US" altLang="en-US" sz="2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 animal cell regenerates </a:t>
            </a:r>
            <a:r>
              <a:rPr lang="ar-EG" altLang="en-US" sz="1800" dirty="0" smtClean="0">
                <a:solidFill>
                  <a:srgbClr val="000000"/>
                </a:solidFill>
              </a:rPr>
              <a:t>تعيد إنتاج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from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ADP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by adding </a:t>
            </a:r>
            <a:r>
              <a:rPr lang="en-US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via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catabolism </a:t>
            </a:r>
            <a:r>
              <a:rPr lang="ar-EG" altLang="en-US" sz="1800" dirty="0" smtClean="0"/>
              <a:t>هدم</a:t>
            </a:r>
            <a:r>
              <a:rPr lang="en-US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organic molecules.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5438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Cells recycle the </a:t>
            </a:r>
            <a:r>
              <a:rPr lang="en-US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US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they use for work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98438"/>
            <a:ext cx="7543800" cy="715962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GB" sz="3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denosine </a:t>
            </a:r>
            <a:r>
              <a:rPr lang="en-GB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en-GB" sz="3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ri-</a:t>
            </a:r>
            <a:r>
              <a:rPr lang="en-GB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GB" sz="3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hosphate (</a:t>
            </a:r>
            <a:r>
              <a:rPr lang="en-GB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  <a:r>
              <a:rPr lang="en-GB" sz="36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n-GB" sz="3600" b="1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768600" y="1447800"/>
            <a:ext cx="2032000" cy="1905000"/>
            <a:chOff x="2224" y="1104"/>
            <a:chExt cx="1280" cy="1200"/>
          </a:xfrm>
        </p:grpSpPr>
        <p:sp>
          <p:nvSpPr>
            <p:cNvPr id="9252" name="AutoShape 4"/>
            <p:cNvSpPr>
              <a:spLocks noChangeArrowheads="1"/>
            </p:cNvSpPr>
            <p:nvPr/>
          </p:nvSpPr>
          <p:spPr bwMode="auto">
            <a:xfrm rot="1476510">
              <a:off x="2832" y="1104"/>
              <a:ext cx="672" cy="576"/>
            </a:xfrm>
            <a:prstGeom prst="hexagon">
              <a:avLst>
                <a:gd name="adj" fmla="val 29167"/>
                <a:gd name="vf" fmla="val 115470"/>
              </a:avLst>
            </a:prstGeom>
            <a:solidFill>
              <a:srgbClr val="FF66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dist="120483" dir="4293903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253" name="AutoShape 5"/>
            <p:cNvSpPr>
              <a:spLocks noChangeArrowheads="1"/>
            </p:cNvSpPr>
            <p:nvPr/>
          </p:nvSpPr>
          <p:spPr bwMode="auto">
            <a:xfrm rot="-1604631">
              <a:off x="2431" y="1154"/>
              <a:ext cx="480" cy="524"/>
            </a:xfrm>
            <a:prstGeom prst="pentagon">
              <a:avLst/>
            </a:prstGeom>
            <a:solidFill>
              <a:srgbClr val="FF66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dist="120483" dir="4293903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254" name="AutoShape 6"/>
            <p:cNvSpPr>
              <a:spLocks noChangeArrowheads="1"/>
            </p:cNvSpPr>
            <p:nvPr/>
          </p:nvSpPr>
          <p:spPr bwMode="auto">
            <a:xfrm rot="-1425581">
              <a:off x="2224" y="1872"/>
              <a:ext cx="480" cy="432"/>
            </a:xfrm>
            <a:prstGeom prst="pentagon">
              <a:avLst/>
            </a:prstGeom>
            <a:solidFill>
              <a:srgbClr val="CC00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dist="120483" dir="4293903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255" name="Line 7"/>
            <p:cNvSpPr>
              <a:spLocks noChangeShapeType="1"/>
            </p:cNvSpPr>
            <p:nvPr/>
          </p:nvSpPr>
          <p:spPr bwMode="auto">
            <a:xfrm>
              <a:off x="2656" y="1712"/>
              <a:ext cx="0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120483" dir="4293903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6" name="Line 8"/>
            <p:cNvSpPr>
              <a:spLocks noChangeShapeType="1"/>
            </p:cNvSpPr>
            <p:nvPr/>
          </p:nvSpPr>
          <p:spPr bwMode="auto">
            <a:xfrm>
              <a:off x="2224" y="1904"/>
              <a:ext cx="0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120483" dir="4293903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905000" y="2514600"/>
            <a:ext cx="850900" cy="457200"/>
            <a:chOff x="1680" y="1776"/>
            <a:chExt cx="536" cy="288"/>
          </a:xfrm>
        </p:grpSpPr>
        <p:sp>
          <p:nvSpPr>
            <p:cNvPr id="9250" name="Line 10"/>
            <p:cNvSpPr>
              <a:spLocks noChangeShapeType="1"/>
            </p:cNvSpPr>
            <p:nvPr/>
          </p:nvSpPr>
          <p:spPr bwMode="auto">
            <a:xfrm flipH="1">
              <a:off x="1976" y="1912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71" name="Oval 11"/>
            <p:cNvSpPr>
              <a:spLocks noChangeArrowheads="1"/>
            </p:cNvSpPr>
            <p:nvPr/>
          </p:nvSpPr>
          <p:spPr bwMode="auto">
            <a:xfrm>
              <a:off x="1680" y="1776"/>
              <a:ext cx="288" cy="288"/>
            </a:xfrm>
            <a:prstGeom prst="ellipse">
              <a:avLst/>
            </a:prstGeom>
            <a:solidFill>
              <a:srgbClr val="0033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381000" y="2514600"/>
            <a:ext cx="762000" cy="457200"/>
            <a:chOff x="720" y="1776"/>
            <a:chExt cx="480" cy="288"/>
          </a:xfrm>
        </p:grpSpPr>
        <p:sp>
          <p:nvSpPr>
            <p:cNvPr id="15373" name="Oval 13"/>
            <p:cNvSpPr>
              <a:spLocks noChangeArrowheads="1"/>
            </p:cNvSpPr>
            <p:nvPr/>
          </p:nvSpPr>
          <p:spPr bwMode="auto">
            <a:xfrm>
              <a:off x="720" y="1776"/>
              <a:ext cx="288" cy="288"/>
            </a:xfrm>
            <a:prstGeom prst="ellipse">
              <a:avLst/>
            </a:prstGeom>
            <a:solidFill>
              <a:srgbClr val="0033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</a:t>
              </a:r>
            </a:p>
          </p:txBody>
        </p:sp>
        <p:sp>
          <p:nvSpPr>
            <p:cNvPr id="9249" name="Line 14"/>
            <p:cNvSpPr>
              <a:spLocks noChangeShapeType="1"/>
            </p:cNvSpPr>
            <p:nvPr/>
          </p:nvSpPr>
          <p:spPr bwMode="auto">
            <a:xfrm flipH="1">
              <a:off x="1008" y="1920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1155700" y="2514600"/>
            <a:ext cx="749300" cy="457200"/>
            <a:chOff x="1208" y="1776"/>
            <a:chExt cx="472" cy="288"/>
          </a:xfrm>
        </p:grpSpPr>
        <p:sp>
          <p:nvSpPr>
            <p:cNvPr id="15376" name="Oval 16"/>
            <p:cNvSpPr>
              <a:spLocks noChangeArrowheads="1"/>
            </p:cNvSpPr>
            <p:nvPr/>
          </p:nvSpPr>
          <p:spPr bwMode="auto">
            <a:xfrm>
              <a:off x="1208" y="1776"/>
              <a:ext cx="288" cy="288"/>
            </a:xfrm>
            <a:prstGeom prst="ellipse">
              <a:avLst/>
            </a:prstGeom>
            <a:solidFill>
              <a:srgbClr val="0033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</a:t>
              </a:r>
            </a:p>
          </p:txBody>
        </p:sp>
        <p:sp>
          <p:nvSpPr>
            <p:cNvPr id="9247" name="Line 17"/>
            <p:cNvSpPr>
              <a:spLocks noChangeShapeType="1"/>
            </p:cNvSpPr>
            <p:nvPr/>
          </p:nvSpPr>
          <p:spPr bwMode="auto">
            <a:xfrm flipH="1">
              <a:off x="1488" y="1920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378" name="Oval 18"/>
          <p:cNvSpPr>
            <a:spLocks noChangeArrowheads="1"/>
          </p:cNvSpPr>
          <p:nvPr/>
        </p:nvSpPr>
        <p:spPr bwMode="auto">
          <a:xfrm>
            <a:off x="4572000" y="5257800"/>
            <a:ext cx="457200" cy="4572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</a:t>
            </a:r>
          </a:p>
        </p:txBody>
      </p: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5270500" y="4191000"/>
            <a:ext cx="3644900" cy="1905000"/>
            <a:chOff x="3224" y="2832"/>
            <a:chExt cx="2296" cy="1200"/>
          </a:xfrm>
        </p:grpSpPr>
        <p:grpSp>
          <p:nvGrpSpPr>
            <p:cNvPr id="9234" name="Group 20"/>
            <p:cNvGrpSpPr>
              <a:grpSpLocks/>
            </p:cNvGrpSpPr>
            <p:nvPr/>
          </p:nvGrpSpPr>
          <p:grpSpPr bwMode="auto">
            <a:xfrm>
              <a:off x="4240" y="2832"/>
              <a:ext cx="1280" cy="1200"/>
              <a:chOff x="2224" y="1104"/>
              <a:chExt cx="1280" cy="1200"/>
            </a:xfrm>
          </p:grpSpPr>
          <p:sp>
            <p:nvSpPr>
              <p:cNvPr id="9241" name="AutoShape 21"/>
              <p:cNvSpPr>
                <a:spLocks noChangeArrowheads="1"/>
              </p:cNvSpPr>
              <p:nvPr/>
            </p:nvSpPr>
            <p:spPr bwMode="auto">
              <a:xfrm rot="1476510">
                <a:off x="2832" y="1104"/>
                <a:ext cx="672" cy="576"/>
              </a:xfrm>
              <a:prstGeom prst="hexagon">
                <a:avLst>
                  <a:gd name="adj" fmla="val 29167"/>
                  <a:gd name="vf" fmla="val 115470"/>
                </a:avLst>
              </a:prstGeom>
              <a:solidFill>
                <a:srgbClr val="FF66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242" name="AutoShape 22"/>
              <p:cNvSpPr>
                <a:spLocks noChangeArrowheads="1"/>
              </p:cNvSpPr>
              <p:nvPr/>
            </p:nvSpPr>
            <p:spPr bwMode="auto">
              <a:xfrm rot="-1604631">
                <a:off x="2431" y="1154"/>
                <a:ext cx="480" cy="524"/>
              </a:xfrm>
              <a:prstGeom prst="pentagon">
                <a:avLst/>
              </a:prstGeom>
              <a:solidFill>
                <a:srgbClr val="FF66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243" name="AutoShape 23"/>
              <p:cNvSpPr>
                <a:spLocks noChangeArrowheads="1"/>
              </p:cNvSpPr>
              <p:nvPr/>
            </p:nvSpPr>
            <p:spPr bwMode="auto">
              <a:xfrm rot="-1425581">
                <a:off x="2224" y="1872"/>
                <a:ext cx="480" cy="432"/>
              </a:xfrm>
              <a:prstGeom prst="pentagon">
                <a:avLst/>
              </a:prstGeom>
              <a:solidFill>
                <a:srgbClr val="CC00FF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244" name="Line 24"/>
              <p:cNvSpPr>
                <a:spLocks noChangeShapeType="1"/>
              </p:cNvSpPr>
              <p:nvPr/>
            </p:nvSpPr>
            <p:spPr bwMode="auto">
              <a:xfrm>
                <a:off x="2656" y="1712"/>
                <a:ext cx="0" cy="24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5" name="Line 25"/>
              <p:cNvSpPr>
                <a:spLocks noChangeShapeType="1"/>
              </p:cNvSpPr>
              <p:nvPr/>
            </p:nvSpPr>
            <p:spPr bwMode="auto">
              <a:xfrm>
                <a:off x="2224" y="1904"/>
                <a:ext cx="0" cy="24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235" name="Group 26"/>
            <p:cNvGrpSpPr>
              <a:grpSpLocks/>
            </p:cNvGrpSpPr>
            <p:nvPr/>
          </p:nvGrpSpPr>
          <p:grpSpPr bwMode="auto">
            <a:xfrm>
              <a:off x="3696" y="3504"/>
              <a:ext cx="536" cy="288"/>
              <a:chOff x="1680" y="1776"/>
              <a:chExt cx="536" cy="288"/>
            </a:xfrm>
          </p:grpSpPr>
          <p:sp>
            <p:nvSpPr>
              <p:cNvPr id="9239" name="Line 27"/>
              <p:cNvSpPr>
                <a:spLocks noChangeShapeType="1"/>
              </p:cNvSpPr>
              <p:nvPr/>
            </p:nvSpPr>
            <p:spPr bwMode="auto">
              <a:xfrm flipH="1">
                <a:off x="1976" y="1912"/>
                <a:ext cx="24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8" name="Oval 28"/>
              <p:cNvSpPr>
                <a:spLocks noChangeArrowheads="1"/>
              </p:cNvSpPr>
              <p:nvPr/>
            </p:nvSpPr>
            <p:spPr bwMode="auto">
              <a:xfrm>
                <a:off x="1680" y="1776"/>
                <a:ext cx="288" cy="288"/>
              </a:xfrm>
              <a:prstGeom prst="ellipse">
                <a:avLst/>
              </a:prstGeom>
              <a:solidFill>
                <a:srgbClr val="0033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GB" sz="28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</a:t>
                </a:r>
              </a:p>
            </p:txBody>
          </p:sp>
        </p:grpSp>
        <p:grpSp>
          <p:nvGrpSpPr>
            <p:cNvPr id="9236" name="Group 29"/>
            <p:cNvGrpSpPr>
              <a:grpSpLocks/>
            </p:cNvGrpSpPr>
            <p:nvPr/>
          </p:nvGrpSpPr>
          <p:grpSpPr bwMode="auto">
            <a:xfrm>
              <a:off x="3224" y="3504"/>
              <a:ext cx="472" cy="288"/>
              <a:chOff x="1208" y="1776"/>
              <a:chExt cx="472" cy="288"/>
            </a:xfrm>
          </p:grpSpPr>
          <p:sp>
            <p:nvSpPr>
              <p:cNvPr id="15390" name="Oval 30"/>
              <p:cNvSpPr>
                <a:spLocks noChangeArrowheads="1"/>
              </p:cNvSpPr>
              <p:nvPr/>
            </p:nvSpPr>
            <p:spPr bwMode="auto">
              <a:xfrm>
                <a:off x="1208" y="1776"/>
                <a:ext cx="288" cy="288"/>
              </a:xfrm>
              <a:prstGeom prst="ellipse">
                <a:avLst/>
              </a:prstGeom>
              <a:solidFill>
                <a:srgbClr val="0033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GB" sz="28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</a:t>
                </a:r>
              </a:p>
            </p:txBody>
          </p:sp>
          <p:sp>
            <p:nvSpPr>
              <p:cNvPr id="9238" name="Line 31"/>
              <p:cNvSpPr>
                <a:spLocks noChangeShapeType="1"/>
              </p:cNvSpPr>
              <p:nvPr/>
            </p:nvSpPr>
            <p:spPr bwMode="auto">
              <a:xfrm flipH="1">
                <a:off x="1488" y="192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2391" dir="4972499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5392" name="Rectangle 32"/>
          <p:cNvSpPr>
            <a:spLocks noChangeArrowheads="1"/>
          </p:cNvSpPr>
          <p:nvPr/>
        </p:nvSpPr>
        <p:spPr bwMode="auto">
          <a:xfrm>
            <a:off x="5029200" y="1981200"/>
            <a:ext cx="22479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5400" b="1">
                <a:effectLst>
                  <a:outerShdw blurRad="38100" dist="38100" dir="2700000" algn="tl">
                    <a:srgbClr val="C0C0C0"/>
                  </a:outerShdw>
                </a:effectLst>
              </a:rPr>
              <a:t>+  H</a:t>
            </a:r>
            <a:r>
              <a:rPr lang="en-GB" sz="54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GB" sz="5400" b="1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</p:txBody>
      </p:sp>
      <p:sp>
        <p:nvSpPr>
          <p:cNvPr id="15393" name="Line 33"/>
          <p:cNvSpPr>
            <a:spLocks noChangeShapeType="1"/>
          </p:cNvSpPr>
          <p:nvPr/>
        </p:nvSpPr>
        <p:spPr bwMode="auto">
          <a:xfrm>
            <a:off x="5029200" y="54864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4" name="AutoShape 34"/>
          <p:cNvSpPr>
            <a:spLocks noChangeArrowheads="1"/>
          </p:cNvSpPr>
          <p:nvPr/>
        </p:nvSpPr>
        <p:spPr bwMode="auto">
          <a:xfrm>
            <a:off x="1752600" y="4648200"/>
            <a:ext cx="2209800" cy="1676400"/>
          </a:xfrm>
          <a:prstGeom prst="irregularSeal1">
            <a:avLst/>
          </a:prstGeom>
          <a:gradFill rotWithShape="1">
            <a:gsLst>
              <a:gs pos="0">
                <a:srgbClr val="FF00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Energy</a:t>
            </a:r>
          </a:p>
        </p:txBody>
      </p:sp>
      <p:sp>
        <p:nvSpPr>
          <p:cNvPr id="15395" name="Text Box 35"/>
          <p:cNvSpPr txBox="1">
            <a:spLocks noChangeArrowheads="1"/>
          </p:cNvSpPr>
          <p:nvPr/>
        </p:nvSpPr>
        <p:spPr bwMode="auto">
          <a:xfrm>
            <a:off x="914400" y="1447800"/>
            <a:ext cx="213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Adenosine</a:t>
            </a:r>
          </a:p>
        </p:txBody>
      </p:sp>
      <p:sp>
        <p:nvSpPr>
          <p:cNvPr id="15396" name="Text Box 36"/>
          <p:cNvSpPr txBox="1">
            <a:spLocks noChangeArrowheads="1"/>
          </p:cNvSpPr>
          <p:nvPr/>
        </p:nvSpPr>
        <p:spPr bwMode="auto">
          <a:xfrm>
            <a:off x="228600" y="3138488"/>
            <a:ext cx="2514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8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Triphosphate</a:t>
            </a:r>
          </a:p>
        </p:txBody>
      </p:sp>
      <p:sp>
        <p:nvSpPr>
          <p:cNvPr id="15397" name="AutoShape 37"/>
          <p:cNvSpPr>
            <a:spLocks noChangeArrowheads="1"/>
          </p:cNvSpPr>
          <p:nvPr/>
        </p:nvSpPr>
        <p:spPr bwMode="auto">
          <a:xfrm rot="-2462381">
            <a:off x="5610225" y="2847975"/>
            <a:ext cx="533400" cy="2133600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00FF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5398" name="Text Box 38"/>
          <p:cNvSpPr txBox="1">
            <a:spLocks noChangeArrowheads="1"/>
          </p:cNvSpPr>
          <p:nvPr/>
        </p:nvSpPr>
        <p:spPr bwMode="auto">
          <a:xfrm>
            <a:off x="4343400" y="6172200"/>
            <a:ext cx="396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 b="1">
                <a:solidFill>
                  <a:srgbClr val="FF0000"/>
                </a:solidFill>
              </a:rPr>
              <a:t>A</a:t>
            </a:r>
            <a:r>
              <a:rPr lang="en-GB" altLang="en-US" sz="2400" b="1"/>
              <a:t>denosine </a:t>
            </a:r>
            <a:r>
              <a:rPr lang="en-GB" altLang="en-US" sz="2400" b="1">
                <a:solidFill>
                  <a:srgbClr val="FF0000"/>
                </a:solidFill>
              </a:rPr>
              <a:t>D</a:t>
            </a:r>
            <a:r>
              <a:rPr lang="en-GB" altLang="en-US" sz="2400" b="1"/>
              <a:t>i-</a:t>
            </a:r>
            <a:r>
              <a:rPr lang="en-GB" altLang="en-US" sz="2400" b="1">
                <a:solidFill>
                  <a:srgbClr val="FF0000"/>
                </a:solidFill>
              </a:rPr>
              <a:t>P</a:t>
            </a:r>
            <a:r>
              <a:rPr lang="en-GB" altLang="en-US" sz="2400" b="1"/>
              <a:t>hosphate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42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3" name="Picture 4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5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2000"/>
                                        <p:tgtEl>
                                          <p:spTgt spid="153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05833 -0.14445 " pathEditMode="relative" ptsTypes="AA">
                                      <p:cBhvr>
                                        <p:cTn id="60" dur="2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2" dur="2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4" presetID="35" presetClass="emph" presetSubtype="0" repeatCount="indefinite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10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8" grpId="0" animBg="1"/>
      <p:bldP spid="15378" grpId="1" animBg="1"/>
      <p:bldP spid="15378" grpId="2" animBg="1"/>
      <p:bldP spid="15392" grpId="0"/>
      <p:bldP spid="15393" grpId="0" animBg="1"/>
      <p:bldP spid="15393" grpId="1" animBg="1"/>
      <p:bldP spid="15394" grpId="0" animBg="1"/>
      <p:bldP spid="15394" grpId="1" animBg="1"/>
      <p:bldP spid="15395" grpId="0"/>
      <p:bldP spid="15396" grpId="0"/>
      <p:bldP spid="15397" grpId="0" animBg="1"/>
      <p:bldP spid="153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88"/>
          <a:stretch>
            <a:fillRect/>
          </a:stretch>
        </p:blipFill>
        <p:spPr bwMode="auto">
          <a:xfrm>
            <a:off x="4419600" y="2682875"/>
            <a:ext cx="4724400" cy="355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28600" y="1425575"/>
            <a:ext cx="86106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transfer of the terminal phosphate group from ATP to another molecule is </a:t>
            </a:r>
            <a:r>
              <a:rPr lang="en-US" altLang="en-US" sz="24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phosphorylation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ar-EG" altLang="en-US" sz="2000" dirty="0">
                <a:solidFill>
                  <a:srgbClr val="000000"/>
                </a:solidFill>
              </a:rPr>
              <a:t>فـَسْـفـَرة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defRPr/>
            </a:pPr>
            <a:endParaRPr lang="en-US" alt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defRPr/>
            </a:pP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changes the shape                                                                  of the receiving molecule                                                      in order to work                                                                  (</a:t>
            </a: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transport, mechanical,                                                                or chemical</a:t>
            </a:r>
            <a:r>
              <a:rPr lang="en-US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</a:t>
            </a:r>
          </a:p>
          <a:p>
            <a:pPr lvl="1">
              <a:defRPr/>
            </a:pPr>
            <a:endParaRPr lang="en-US" alt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defRPr/>
            </a:pP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When the phosphate </a:t>
            </a:r>
            <a:r>
              <a:rPr lang="en-US" altLang="en-US" sz="24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400" b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groups leaves the </a:t>
            </a:r>
          </a:p>
          <a:p>
            <a:pPr lvl="1">
              <a:defRPr/>
            </a:pP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molecule, the </a:t>
            </a:r>
          </a:p>
          <a:p>
            <a:pPr lvl="1">
              <a:defRPr/>
            </a:pP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molecule returns to </a:t>
            </a:r>
          </a:p>
          <a:p>
            <a:pPr lvl="1">
              <a:defRPr/>
            </a:pP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its original </a:t>
            </a:r>
            <a:r>
              <a:rPr lang="en-US" alt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shape</a:t>
            </a:r>
            <a:r>
              <a:rPr lang="en-US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GB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8100" y="1292"/>
            <a:ext cx="9029700" cy="1266444"/>
            <a:chOff x="38100" y="1292"/>
            <a:chExt cx="9029700" cy="1266444"/>
          </a:xfrm>
        </p:grpSpPr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1219200" y="1114425"/>
              <a:ext cx="7696200" cy="0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88" t="8064" r="4047"/>
            <a:stretch>
              <a:fillRect/>
            </a:stretch>
          </p:blipFill>
          <p:spPr bwMode="auto">
            <a:xfrm>
              <a:off x="38100" y="76200"/>
              <a:ext cx="971550" cy="106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04" r="11176"/>
            <a:stretch/>
          </p:blipFill>
          <p:spPr>
            <a:xfrm>
              <a:off x="8075907" y="1292"/>
              <a:ext cx="991893" cy="1266444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1752600" y="152400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Importance of ATP</a:t>
            </a:r>
            <a:endParaRPr lang="en-US" sz="4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8"/>
  <p:tag name="ARTICULATE_PROJECT_OPEN" val="1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ARTICULATE_REFERENCE_COUNT" val="0"/>
  <p:tag name="TAG_BACKING_FORM_KEY" val="1508590-c:\ashraf\d\ashraf 2\lectures\saudia\145-zoo\gamal-lectures\new-articulate\lectures\lecture-13 respiration\lecture 13.pptx"/>
  <p:tag name="ARTICULATE_PRESENTER_VERSION" val="7"/>
  <p:tag name="ARTICULATE_USED_PAGE_ORIENTATION" val="1"/>
  <p:tag name="ARTICULATE_USED_PAGE_SIZ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6"/>
  <p:tag name="ARTICULATE_PLAYER_CONTROL_PLAYPAUSE" val="True"/>
  <p:tag name="ARTICULATE_PLAYER_SEEKBAR" val="True"/>
  <p:tag name="ARTICULATE_PLAYER_CONTROL_GLOSSARY" val="False"/>
  <p:tag name="ARTICULATE_PLAYER_CONTROL_MENU" val="True"/>
  <p:tag name="ARTICULATE_PLAYER_CONTROL_RESOURCES" val="True"/>
  <p:tag name="ARTICULATE_PLAYER_CONTROL_NOTES" val="False"/>
  <p:tag name="ARTICULATE_PLAYER_IS_DEFAULT" val="True"/>
  <p:tag name="ARTICULATE_PLAYER_CONTROL_NEXT" val="True"/>
  <p:tag name="ARTICULATE_PLAYER_CONTROL_PREVIOUS" val="True"/>
  <p:tag name="ARTICULATE_HIDE_SLIDE" val="0"/>
  <p:tag name="ARTICULATE_LOCK_SLIDE" val="0"/>
  <p:tag name="ARTICULATE_SLIDE_PAUSE" val="1"/>
  <p:tag name="ARTICULATE_SLIDE_PRESENTER_GUID" val="5ae39678-fa2d-40c3-a972-ed4d954bda87"/>
  <p:tag name="ARTICULATE_NAV_LEVEL" val="1"/>
  <p:tag name="AUDIO_ID" val="26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PLAYER_CONTROL_PLAYPAUSE" val="True"/>
  <p:tag name="ARTICULATE_PLAYER_SEEKBAR" val="True"/>
  <p:tag name="ARTICULATE_PLAYER_CONTROL_GLOSSARY" val="False"/>
  <p:tag name="ARTICULATE_PLAYER_CONTROL_MENU" val="True"/>
  <p:tag name="ARTICULATE_PLAYER_CONTROL_RESOURCES" val="True"/>
  <p:tag name="ARTICULATE_PLAYER_CONTROL_NOTES" val="False"/>
  <p:tag name="ARTICULATE_PLAYER_IS_DEFAULT" val="True"/>
  <p:tag name="ARTICULATE_PLAYER_CONTROL_NEXT" val="True"/>
  <p:tag name="ARTICULATE_PLAYER_CONTROL_PREVIOUS" val="True"/>
  <p:tag name="ARTICULATE_HIDE_SLIDE" val="0"/>
  <p:tag name="ARTICULATE_LOCK_SLIDE" val="0"/>
  <p:tag name="ARTICULATE_SLIDE_PAUSE" val="1"/>
  <p:tag name="ARTICULATE_SLIDE_PRESENTER_GUID" val="5ae39678-fa2d-40c3-a972-ed4d954bda87"/>
  <p:tag name="ARTICULATE_NAV_LEVEL" val="1"/>
  <p:tag name="AUDIO_ID" val="25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6"/>
  <p:tag name="ARTICULATE_PLAYER_CONTROL_PLAYPAUSE" val="True"/>
  <p:tag name="ARTICULATE_PLAYER_SEEKBAR" val="True"/>
  <p:tag name="ARTICULATE_PLAYER_CONTROL_GLOSSARY" val="False"/>
  <p:tag name="ARTICULATE_PLAYER_CONTROL_MENU" val="True"/>
  <p:tag name="ARTICULATE_PLAYER_CONTROL_RESOURCES" val="True"/>
  <p:tag name="ARTICULATE_PLAYER_CONTROL_NOTES" val="False"/>
  <p:tag name="ARTICULATE_PLAYER_IS_DEFAULT" val="True"/>
  <p:tag name="ARTICULATE_PLAYER_CONTROL_NEXT" val="True"/>
  <p:tag name="ARTICULATE_PLAYER_CONTROL_PREVIOUS" val="True"/>
  <p:tag name="ARTICULATE_HIDE_SLIDE" val="0"/>
  <p:tag name="ARTICULATE_LOCK_SLIDE" val="0"/>
  <p:tag name="ARTICULATE_SLIDE_PAUSE" val="1"/>
  <p:tag name="ARTICULATE_SLIDE_PRESENTER_GUID" val="5ae39678-fa2d-40c3-a972-ed4d954bda87"/>
  <p:tag name="ARTICULATE_NAV_LEVEL" val="1"/>
  <p:tag name="AUDIO_ID" val="26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PLAYER_CONTROL_PLAYPAUSE" val="True"/>
  <p:tag name="ARTICULATE_PLAYER_SEEKBAR" val="True"/>
  <p:tag name="ARTICULATE_PLAYER_CONTROL_GLOSSARY" val="False"/>
  <p:tag name="ARTICULATE_PLAYER_CONTROL_MENU" val="True"/>
  <p:tag name="ARTICULATE_PLAYER_CONTROL_RESOURCES" val="True"/>
  <p:tag name="ARTICULATE_PLAYER_CONTROL_NOTES" val="False"/>
  <p:tag name="ARTICULATE_PLAYER_IS_DEFAULT" val="True"/>
  <p:tag name="ARTICULATE_PLAYER_CONTROL_NEXT" val="True"/>
  <p:tag name="ARTICULATE_PLAYER_CONTROL_PREVIOUS" val="True"/>
  <p:tag name="ARTICULATE_HIDE_SLIDE" val="0"/>
  <p:tag name="ARTICULATE_LOCK_SLIDE" val="0"/>
  <p:tag name="ARTICULATE_SLIDE_PAUSE" val="1"/>
  <p:tag name="ARTICULATE_SLIDE_PRESENTER_GUID" val="5ae39678-fa2d-40c3-a972-ed4d954bda87"/>
  <p:tag name="ARTICULATE_NAV_LEVEL" val="1"/>
  <p:tag name="AUDIO_ID" val="26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PLAYER_CONTROL_PLAYPAUSE" val="True"/>
  <p:tag name="ARTICULATE_PLAYER_SEEKBAR" val="True"/>
  <p:tag name="ARTICULATE_PLAYER_CONTROL_GLOSSARY" val="False"/>
  <p:tag name="ARTICULATE_PLAYER_CONTROL_MENU" val="True"/>
  <p:tag name="ARTICULATE_PLAYER_CONTROL_RESOURCES" val="True"/>
  <p:tag name="ARTICULATE_PLAYER_CONTROL_NOTES" val="False"/>
  <p:tag name="ARTICULATE_PLAYER_IS_DEFAULT" val="True"/>
  <p:tag name="ARTICULATE_PLAYER_CONTROL_NEXT" val="True"/>
  <p:tag name="ARTICULATE_PLAYER_CONTROL_PREVIOUS" val="True"/>
  <p:tag name="ARTICULATE_HIDE_SLIDE" val="0"/>
  <p:tag name="ARTICULATE_LOCK_SLIDE" val="0"/>
  <p:tag name="ARTICULATE_SLIDE_PAUSE" val="1"/>
  <p:tag name="ARTICULATE_SLIDE_PRESENTER_GUID" val="5ae39678-fa2d-40c3-a972-ed4d954bda87"/>
  <p:tag name="ARTICULATE_NAV_LEVEL" val="1"/>
  <p:tag name="AUDIO_ID" val="27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PLAYER_CONTROL_PLAYPAUSE" val="True"/>
  <p:tag name="ARTICULATE_PLAYER_SEEKBAR" val="True"/>
  <p:tag name="ARTICULATE_PLAYER_CONTROL_GLOSSARY" val="False"/>
  <p:tag name="ARTICULATE_PLAYER_CONTROL_MENU" val="True"/>
  <p:tag name="ARTICULATE_PLAYER_CONTROL_RESOURCES" val="True"/>
  <p:tag name="ARTICULATE_PLAYER_CONTROL_NOTES" val="False"/>
  <p:tag name="ARTICULATE_PLAYER_IS_DEFAULT" val="True"/>
  <p:tag name="ARTICULATE_PLAYER_CONTROL_NEXT" val="True"/>
  <p:tag name="ARTICULATE_PLAYER_CONTROL_PREVIOUS" val="True"/>
  <p:tag name="ARTICULATE_HIDE_SLIDE" val="0"/>
  <p:tag name="ARTICULATE_LOCK_SLIDE" val="0"/>
  <p:tag name="ARTICULATE_SLIDE_PAUSE" val="1"/>
  <p:tag name="ARTICULATE_SLIDE_PRESENTER_GUID" val="5ae39678-fa2d-40c3-a972-ed4d954bda87"/>
  <p:tag name="ARTICULATE_NAV_LEVEL" val="1"/>
  <p:tag name="AUDIO_ID" val="27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PLAYER_CONTROL_PLAYPAUSE" val="True"/>
  <p:tag name="ARTICULATE_PLAYER_SEEKBAR" val="True"/>
  <p:tag name="ARTICULATE_PLAYER_CONTROL_GLOSSARY" val="False"/>
  <p:tag name="ARTICULATE_PLAYER_CONTROL_MENU" val="True"/>
  <p:tag name="ARTICULATE_PLAYER_CONTROL_RESOURCES" val="True"/>
  <p:tag name="ARTICULATE_PLAYER_CONTROL_NOTES" val="False"/>
  <p:tag name="ARTICULATE_PLAYER_IS_DEFAULT" val="True"/>
  <p:tag name="ARTICULATE_PLAYER_CONTROL_NEXT" val="True"/>
  <p:tag name="ARTICULATE_PLAYER_CONTROL_PREVIOUS" val="True"/>
  <p:tag name="ARTICULATE_HIDE_SLIDE" val="0"/>
  <p:tag name="ARTICULATE_LOCK_SLIDE" val="0"/>
  <p:tag name="ARTICULATE_SLIDE_PAUSE" val="1"/>
  <p:tag name="ARTICULATE_SLIDE_PRESENTER_GUID" val="5ae39678-fa2d-40c3-a972-ed4d954bda87"/>
  <p:tag name="ARTICULATE_NAV_LEVEL" val="1"/>
  <p:tag name="AUDIO_ID" val="28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PLAYER_CONTROL_PLAYPAUSE" val="True"/>
  <p:tag name="ARTICULATE_PLAYER_SEEKBAR" val="True"/>
  <p:tag name="ARTICULATE_PLAYER_CONTROL_GLOSSARY" val="False"/>
  <p:tag name="ARTICULATE_PLAYER_CONTROL_MENU" val="True"/>
  <p:tag name="ARTICULATE_PLAYER_CONTROL_RESOURCES" val="True"/>
  <p:tag name="ARTICULATE_PLAYER_CONTROL_NOTES" val="False"/>
  <p:tag name="ARTICULATE_PLAYER_IS_DEFAULT" val="True"/>
  <p:tag name="ARTICULATE_PLAYER_CONTROL_NEXT" val="True"/>
  <p:tag name="ARTICULATE_PLAYER_CONTROL_PREVIOUS" val="True"/>
  <p:tag name="ARTICULATE_HIDE_SLIDE" val="0"/>
  <p:tag name="ARTICULATE_LOCK_SLIDE" val="0"/>
  <p:tag name="ARTICULATE_SLIDE_PAUSE" val="1"/>
  <p:tag name="ARTICULATE_SLIDE_PRESENTER_GUID" val="5ae39678-fa2d-40c3-a972-ed4d954bda87"/>
  <p:tag name="ARTICULATE_NAV_LEVEL" val="1"/>
  <p:tag name="AUDIO_ID" val="27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6"/>
  <p:tag name="ARTICULATE_PLAYER_CONTROL_PLAYPAUSE" val="True"/>
  <p:tag name="ARTICULATE_PLAYER_SEEKBAR" val="True"/>
  <p:tag name="ARTICULATE_PLAYER_CONTROL_GLOSSARY" val="False"/>
  <p:tag name="ARTICULATE_PLAYER_CONTROL_MENU" val="True"/>
  <p:tag name="ARTICULATE_PLAYER_CONTROL_RESOURCES" val="True"/>
  <p:tag name="ARTICULATE_PLAYER_CONTROL_NOTES" val="False"/>
  <p:tag name="ARTICULATE_PLAYER_IS_DEFAULT" val="True"/>
  <p:tag name="ARTICULATE_PLAYER_CONTROL_NEXT" val="True"/>
  <p:tag name="ARTICULATE_PLAYER_CONTROL_PREVIOUS" val="True"/>
  <p:tag name="ARTICULATE_HIDE_SLIDE" val="0"/>
  <p:tag name="ARTICULATE_LOCK_SLIDE" val="0"/>
  <p:tag name="ARTICULATE_SLIDE_PAUSE" val="1"/>
  <p:tag name="ARTICULATE_SLIDE_PRESENTER_GUID" val="5ae39678-fa2d-40c3-a972-ed4d954bda87"/>
  <p:tag name="ARTICULATE_NAV_LEVEL" val="1"/>
  <p:tag name="AUDIO_ID" val="27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Ashraf\D\Faculty file\e-Larning\1433-1434\المحتوى الرقمي\Zoo-145\Without-Sound\13 Lecture-Respiration\Quiz2.quiz"/>
  <p:tag name="QUIZMAKER_QUIZ_SLIDE_ID" val="283"/>
  <p:tag name="OVERRIDE" val="QUIZMAKER_QUIZ_SLIDE"/>
  <p:tag name="QUIZMAKER_QUIZ_TITLE" val="Quiz2"/>
  <p:tag name="ARTICULATE_DESCRIPTION" val="Quiz - 4 questions"/>
  <p:tag name="AQP_PASS_SCORE" val="60"/>
  <p:tag name="QUIZMAKER_LAST_MODIFY_DATE" val="41652.9912847222"/>
  <p:tag name="EMBEDDEDCONTENT_LASTWRITETIMEUTC" val="2014-01-13 20:47:27Z"/>
  <p:tag name="ELAPSEDTIME" val="5"/>
  <p:tag name="AQP_PASS_ACTION" val="2"/>
  <p:tag name="AQP_FAIL_ACTION" val="2"/>
  <p:tag name="ARTICULATE_SHOW_IN_MENU" val="multipleitems"/>
  <p:tag name="ARTICULATE_SLIDE_THUMBNAIL_REFRESH" val="1"/>
  <p:tag name="ARTICULATE_USED_LAYOUT" val="6"/>
  <p:tag name="ARTICULATE_PLAYER_CONTROLS_SET" val="True"/>
  <p:tag name="ARTICULATE_PLAYER_CONTROL_PLAYPAUSE" val="False"/>
  <p:tag name="ARTICULATE_PLAYER_SEEKBAR" val="False"/>
  <p:tag name="ARTICULATE_PLAYER_CONTROL_GLOSSARY" val="False"/>
  <p:tag name="ARTICULATE_PLAYER_CONTROL_MENU" val="True"/>
  <p:tag name="ARTICULATE_PLAYER_CONTROL_RESOURCES" val="True"/>
  <p:tag name="ARTICULATE_PLAYER_CONTROL_NOTES" val="False"/>
  <p:tag name="ARTICULATE_PLAYER_IS_DEFAULT" val="False"/>
  <p:tag name="ARTICULATE_PLAYER_CONTROL_NEXT" val="True"/>
  <p:tag name="ARTICULATE_PLAYER_CONTROL_PREVIOUS" val="True"/>
  <p:tag name="ARTICULATE_HIDE_SLIDE" val="0"/>
  <p:tag name="ARTICULATE_LOCK_SLIDE" val="0"/>
  <p:tag name="ARTICULATE_SLIDE_PAUSE" val="1"/>
  <p:tag name="ARTICULATE_SLIDE_PRESENTER_GUID" val="5ae39678-fa2d-40c3-a972-ed4d954bda87"/>
  <p:tag name="ARTICULATE_NAV_LEVEL" val="1"/>
  <p:tag name="AUDIO_ID" val="28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7"/>
  <p:tag name="ARTICULATE_PLAYER_CONTROL_PLAYPAUSE" val="True"/>
  <p:tag name="ARTICULATE_PLAYER_SEEKBAR" val="True"/>
  <p:tag name="ARTICULATE_PLAYER_CONTROL_GLOSSARY" val="False"/>
  <p:tag name="ARTICULATE_PLAYER_CONTROL_MENU" val="True"/>
  <p:tag name="ARTICULATE_PLAYER_CONTROL_RESOURCES" val="True"/>
  <p:tag name="ARTICULATE_PLAYER_CONTROL_NOTES" val="False"/>
  <p:tag name="ARTICULATE_PLAYER_IS_DEFAULT" val="True"/>
  <p:tag name="ARTICULATE_PLAYER_CONTROL_NEXT" val="True"/>
  <p:tag name="ARTICULATE_PLAYER_CONTROL_PREVIOUS" val="True"/>
  <p:tag name="ARTICULATE_HIDE_SLIDE" val="0"/>
  <p:tag name="ARTICULATE_LOCK_SLIDE" val="0"/>
  <p:tag name="ARTICULATE_SLIDE_PAUSE" val="0"/>
  <p:tag name="ARTICULATE_SLIDE_PRESENTER_GUID" val="5ae39678-fa2d-40c3-a972-ed4d954bda87"/>
  <p:tag name="ARTICULATE_NAV_LEVEL" val="1"/>
  <p:tag name="AUDIO_ID" val="25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B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c36053-3428-461a-b770-225e36c90266"/>
  <p:tag name="ARTICULATE_PLAYLIST_ID" val="-1"/>
  <p:tag name="ARTICULATE_SLIDE_NAV" val="17"/>
  <p:tag name="ARTICULATE_SLIDE_THUMBNAIL_REFRESH" val="1"/>
  <p:tag name="ARTICULATE_USED_LAYOUT" val="1"/>
  <p:tag name="ARTICULATE_PLAYER_CONTROL_PLAYPAUSE" val="True"/>
  <p:tag name="ARTICULATE_PLAYER_SEEKBAR" val="True"/>
  <p:tag name="ARTICULATE_PLAYER_CONTROL_GLOSSARY" val="False"/>
  <p:tag name="ARTICULATE_PLAYER_CONTROL_MENU" val="True"/>
  <p:tag name="ARTICULATE_PLAYER_CONTROL_RESOURCES" val="True"/>
  <p:tag name="ARTICULATE_PLAYER_CONTROL_NOTES" val="False"/>
  <p:tag name="ARTICULATE_PLAYER_IS_DEFAULT" val="True"/>
  <p:tag name="ARTICULATE_PLAYER_CONTROL_NEXT" val="True"/>
  <p:tag name="ARTICULATE_PLAYER_CONTROL_PREVIOUS" val="True"/>
  <p:tag name="ARTICULATE_HIDE_SLIDE" val="0"/>
  <p:tag name="ARTICULATE_LOCK_SLIDE" val="0"/>
  <p:tag name="ARTICULATE_SLIDE_PAUSE" val="0"/>
  <p:tag name="ARTICULATE_SLIDE_PRESENTER_GUID" val="5ae39678-fa2d-40c3-a972-ed4d954bda87"/>
  <p:tag name="ARTICULATE_NAV_LEVEL" val="1"/>
  <p:tag name="AUDIO_ID" val="28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6d7afbce09946128653d101d6d5370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LAYER_CONTROL_PLAYPAUSE" val="True"/>
  <p:tag name="ARTICULATE_PLAYER_SEEKBAR" val="True"/>
  <p:tag name="ARTICULATE_PLAYER_CONTROL_GLOSSARY" val="False"/>
  <p:tag name="ARTICULATE_PLAYER_CONTROL_MENU" val="True"/>
  <p:tag name="ARTICULATE_PLAYER_CONTROL_RESOURCES" val="True"/>
  <p:tag name="ARTICULATE_PLAYER_CONTROL_NOTES" val="False"/>
  <p:tag name="ARTICULATE_PLAYER_IS_DEFAULT" val="True"/>
  <p:tag name="ARTICULATE_PLAYER_CONTROL_NEXT" val="True"/>
  <p:tag name="ARTICULATE_PLAYER_CONTROL_PREVIOUS" val="True"/>
  <p:tag name="ARTICULATE_HIDE_SLIDE" val="0"/>
  <p:tag name="ARTICULATE_LOCK_SLIDE" val="0"/>
  <p:tag name="ARTICULATE_SLIDE_PAUSE" val="1"/>
  <p:tag name="ARTICULATE_SLIDE_PRESENTER_GUID" val="5ae39678-fa2d-40c3-a972-ed4d954bda87"/>
  <p:tag name="ARTICULATE_NAV_LEVEL" val="1"/>
  <p:tag name="AUDIO_ID" val="259"/>
  <p:tag name="ARTICULATE_USED_LAYOUT" val="7"/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PLAYER_CONTROL_PLAYPAUSE" val="True"/>
  <p:tag name="ARTICULATE_PLAYER_SEEKBAR" val="True"/>
  <p:tag name="ARTICULATE_PLAYER_CONTROL_GLOSSARY" val="False"/>
  <p:tag name="ARTICULATE_PLAYER_CONTROL_MENU" val="True"/>
  <p:tag name="ARTICULATE_PLAYER_CONTROL_RESOURCES" val="True"/>
  <p:tag name="ARTICULATE_PLAYER_CONTROL_NOTES" val="False"/>
  <p:tag name="ARTICULATE_PLAYER_IS_DEFAULT" val="True"/>
  <p:tag name="ARTICULATE_PLAYER_CONTROL_NEXT" val="True"/>
  <p:tag name="ARTICULATE_PLAYER_CONTROL_PREVIOUS" val="True"/>
  <p:tag name="ARTICULATE_HIDE_SLIDE" val="0"/>
  <p:tag name="ARTICULATE_LOCK_SLIDE" val="0"/>
  <p:tag name="ARTICULATE_SLIDE_PAUSE" val="1"/>
  <p:tag name="ARTICULATE_SLIDE_PRESENTER_GUID" val="5ae39678-fa2d-40c3-a972-ed4d954bda87"/>
  <p:tag name="ARTICULATE_NAV_LEVEL" val="1"/>
  <p:tag name="AUDIO_ID" val="28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PLAYER_CONTROL_PLAYPAUSE" val="True"/>
  <p:tag name="ARTICULATE_PLAYER_SEEKBAR" val="True"/>
  <p:tag name="ARTICULATE_PLAYER_CONTROL_GLOSSARY" val="False"/>
  <p:tag name="ARTICULATE_PLAYER_CONTROL_MENU" val="True"/>
  <p:tag name="ARTICULATE_PLAYER_CONTROL_RESOURCES" val="True"/>
  <p:tag name="ARTICULATE_PLAYER_CONTROL_NOTES" val="False"/>
  <p:tag name="ARTICULATE_PLAYER_IS_DEFAULT" val="True"/>
  <p:tag name="ARTICULATE_PLAYER_CONTROL_NEXT" val="True"/>
  <p:tag name="ARTICULATE_PLAYER_CONTROL_PREVIOUS" val="True"/>
  <p:tag name="ARTICULATE_HIDE_SLIDE" val="0"/>
  <p:tag name="ARTICULATE_LOCK_SLIDE" val="0"/>
  <p:tag name="ARTICULATE_SLIDE_PAUSE" val="1"/>
  <p:tag name="ARTICULATE_SLIDE_PRESENTER_GUID" val="5ae39678-fa2d-40c3-a972-ed4d954bda87"/>
  <p:tag name="ARTICULATE_NAV_LEVEL" val="1"/>
  <p:tag name="AUDIO_ID" val="26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PLAYER_CONTROL_PLAYPAUSE" val="True"/>
  <p:tag name="ARTICULATE_PLAYER_SEEKBAR" val="True"/>
  <p:tag name="ARTICULATE_PLAYER_CONTROL_GLOSSARY" val="False"/>
  <p:tag name="ARTICULATE_PLAYER_CONTROL_MENU" val="True"/>
  <p:tag name="ARTICULATE_PLAYER_CONTROL_RESOURCES" val="True"/>
  <p:tag name="ARTICULATE_PLAYER_CONTROL_NOTES" val="False"/>
  <p:tag name="ARTICULATE_PLAYER_IS_DEFAULT" val="True"/>
  <p:tag name="ARTICULATE_PLAYER_CONTROL_NEXT" val="True"/>
  <p:tag name="ARTICULATE_PLAYER_CONTROL_PREVIOUS" val="True"/>
  <p:tag name="ARTICULATE_HIDE_SLIDE" val="0"/>
  <p:tag name="ARTICULATE_LOCK_SLIDE" val="0"/>
  <p:tag name="ARTICULATE_SLIDE_PAUSE" val="1"/>
  <p:tag name="ARTICULATE_SLIDE_PRESENTER_GUID" val="5ae39678-fa2d-40c3-a972-ed4d954bda87"/>
  <p:tag name="ARTICULATE_NAV_LEVEL" val="1"/>
  <p:tag name="AUDIO_ID" val="26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6"/>
  <p:tag name="ARTICULATE_PLAYER_CONTROL_PLAYPAUSE" val="True"/>
  <p:tag name="ARTICULATE_PLAYER_SEEKBAR" val="True"/>
  <p:tag name="ARTICULATE_PLAYER_CONTROL_GLOSSARY" val="False"/>
  <p:tag name="ARTICULATE_PLAYER_CONTROL_MENU" val="True"/>
  <p:tag name="ARTICULATE_PLAYER_CONTROL_RESOURCES" val="True"/>
  <p:tag name="ARTICULATE_PLAYER_CONTROL_NOTES" val="False"/>
  <p:tag name="ARTICULATE_PLAYER_IS_DEFAULT" val="True"/>
  <p:tag name="ARTICULATE_PLAYER_CONTROL_NEXT" val="True"/>
  <p:tag name="ARTICULATE_PLAYER_CONTROL_PREVIOUS" val="True"/>
  <p:tag name="ARTICULATE_HIDE_SLIDE" val="0"/>
  <p:tag name="ARTICULATE_LOCK_SLIDE" val="0"/>
  <p:tag name="ARTICULATE_SLIDE_PAUSE" val="1"/>
  <p:tag name="ARTICULATE_SLIDE_PRESENTER_GUID" val="5ae39678-fa2d-40c3-a972-ed4d954bda87"/>
  <p:tag name="ARTICULATE_NAV_LEVEL" val="1"/>
  <p:tag name="AUDIO_ID" val="26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USED_LAYOUT" val="2"/>
  <p:tag name="ARTICULATE_PLAYER_CONTROL_PLAYPAUSE" val="True"/>
  <p:tag name="ARTICULATE_PLAYER_SEEKBAR" val="True"/>
  <p:tag name="ARTICULATE_PLAYER_CONTROL_GLOSSARY" val="False"/>
  <p:tag name="ARTICULATE_PLAYER_CONTROL_MENU" val="True"/>
  <p:tag name="ARTICULATE_PLAYER_CONTROL_RESOURCES" val="True"/>
  <p:tag name="ARTICULATE_PLAYER_CONTROL_NOTES" val="False"/>
  <p:tag name="ARTICULATE_PLAYER_IS_DEFAULT" val="True"/>
  <p:tag name="ARTICULATE_PLAYER_CONTROL_NEXT" val="True"/>
  <p:tag name="ARTICULATE_PLAYER_CONTROL_PREVIOUS" val="True"/>
  <p:tag name="ARTICULATE_HIDE_SLIDE" val="0"/>
  <p:tag name="ARTICULATE_LOCK_SLIDE" val="0"/>
  <p:tag name="ARTICULATE_SLIDE_PAUSE" val="1"/>
  <p:tag name="ARTICULATE_SLIDE_PRESENTER_GUID" val="5ae39678-fa2d-40c3-a972-ed4d954bda87"/>
  <p:tag name="ARTICULATE_NAV_LEVEL" val="1"/>
  <p:tag name="AUDIO_ID" val="264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1846</TotalTime>
  <Words>1261</Words>
  <Application>Microsoft Office PowerPoint</Application>
  <PresentationFormat>On-screen Show (4:3)</PresentationFormat>
  <Paragraphs>195</Paragraphs>
  <Slides>18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Default Design</vt:lpstr>
      <vt:lpstr>Image</vt:lpstr>
      <vt:lpstr>PowerPoint Presentation</vt:lpstr>
      <vt:lpstr>PowerPoint Presentation</vt:lpstr>
      <vt:lpstr>Overall process</vt:lpstr>
      <vt:lpstr>PowerPoint Presentation</vt:lpstr>
      <vt:lpstr>Cellular respiration and fermentation are catabolic, energy-yielding مُنتج للطاقة pathways</vt:lpstr>
      <vt:lpstr>Cellular Respiration</vt:lpstr>
      <vt:lpstr>Cells recycle the ATP they use for work</vt:lpstr>
      <vt:lpstr>Adenosine Tri-Phosphate (ATP)</vt:lpstr>
      <vt:lpstr>PowerPoint Presentation</vt:lpstr>
      <vt:lpstr>How dose ATP drive cellular work ?</vt:lpstr>
      <vt:lpstr>Redox reactions release energy when electrons move closer to electronegative atoms</vt:lpstr>
      <vt:lpstr>Electrons “fall” from organic molecules to oxygen during cellular respiration</vt:lpstr>
      <vt:lpstr>The “fall” of electrons الإنحدار الإليكتروني during respiration is  stepwise مرحلي, by NAD+ and an electron transport chain</vt:lpstr>
      <vt:lpstr>PowerPoint Presentation</vt:lpstr>
      <vt:lpstr>PowerPoint Presentation</vt:lpstr>
      <vt:lpstr>Summary of electron “Fall” steps</vt:lpstr>
      <vt:lpstr>Quiz2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HP</cp:lastModifiedBy>
  <cp:revision>126</cp:revision>
  <dcterms:created xsi:type="dcterms:W3CDTF">2006-03-22T20:37:44Z</dcterms:created>
  <dcterms:modified xsi:type="dcterms:W3CDTF">2014-01-16T09:01:00Z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Lecture 13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7</vt:lpwstr>
  </property>
  <property fmtid="{D5CDD505-2E9C-101B-9397-08002B2CF9AE}" pid="5" name="ArticulateGUID">
    <vt:lpwstr>81ED4AC0-AFA8-46E6-8233-8C34A65A369A</vt:lpwstr>
  </property>
  <property fmtid="{D5CDD505-2E9C-101B-9397-08002B2CF9AE}" pid="6" name="ArticulateProjectFull">
    <vt:lpwstr>C:\Ashraf\D\Ashraf 2\Lectures\Saudia\145-Zoo\Gamal-Lectures\New-Articulate\Lectures\Lecture-13 Respiration\Lecture 13.ppta</vt:lpwstr>
  </property>
</Properties>
</file>