
<file path=[Content_Types].xml><?xml version="1.0" encoding="utf-8"?>
<Types xmlns="http://schemas.openxmlformats.org/package/2006/content-types">
  <Default Extension="xml" ContentType="application/xml"/>
  <Default Extension="mp4" ContentType="video/unknown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9" r:id="rId4"/>
    <p:sldId id="262" r:id="rId5"/>
    <p:sldId id="268" r:id="rId6"/>
    <p:sldId id="264" r:id="rId7"/>
    <p:sldId id="260" r:id="rId8"/>
    <p:sldId id="265" r:id="rId9"/>
    <p:sldId id="258" r:id="rId10"/>
    <p:sldId id="263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92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83175-06FA-744E-AB7A-8A759A298BA5}" type="datetimeFigureOut">
              <a:rPr lang="en-US" smtClean="0"/>
              <a:t>28/03/2016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A9E0A-E354-EE4B-9B89-4EB0E4458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982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83175-06FA-744E-AB7A-8A759A298BA5}" type="datetimeFigureOut">
              <a:rPr lang="en-US" smtClean="0"/>
              <a:t>28/03/2016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A9E0A-E354-EE4B-9B89-4EB0E4458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178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83175-06FA-744E-AB7A-8A759A298BA5}" type="datetimeFigureOut">
              <a:rPr lang="en-US" smtClean="0"/>
              <a:t>28/03/2016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A9E0A-E354-EE4B-9B89-4EB0E4458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503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83175-06FA-744E-AB7A-8A759A298BA5}" type="datetimeFigureOut">
              <a:rPr lang="en-US" smtClean="0"/>
              <a:t>28/03/2016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A9E0A-E354-EE4B-9B89-4EB0E4458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737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83175-06FA-744E-AB7A-8A759A298BA5}" type="datetimeFigureOut">
              <a:rPr lang="en-US" smtClean="0"/>
              <a:t>28/03/2016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A9E0A-E354-EE4B-9B89-4EB0E4458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284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83175-06FA-744E-AB7A-8A759A298BA5}" type="datetimeFigureOut">
              <a:rPr lang="en-US" smtClean="0"/>
              <a:t>28/03/2016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A9E0A-E354-EE4B-9B89-4EB0E4458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156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83175-06FA-744E-AB7A-8A759A298BA5}" type="datetimeFigureOut">
              <a:rPr lang="en-US" smtClean="0"/>
              <a:t>28/03/2016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A9E0A-E354-EE4B-9B89-4EB0E4458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480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83175-06FA-744E-AB7A-8A759A298BA5}" type="datetimeFigureOut">
              <a:rPr lang="en-US" smtClean="0"/>
              <a:t>28/03/2016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A9E0A-E354-EE4B-9B89-4EB0E4458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044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83175-06FA-744E-AB7A-8A759A298BA5}" type="datetimeFigureOut">
              <a:rPr lang="en-US" smtClean="0"/>
              <a:t>28/03/2016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A9E0A-E354-EE4B-9B89-4EB0E4458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238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83175-06FA-744E-AB7A-8A759A298BA5}" type="datetimeFigureOut">
              <a:rPr lang="en-US" smtClean="0"/>
              <a:t>28/03/2016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A9E0A-E354-EE4B-9B89-4EB0E4458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111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83175-06FA-744E-AB7A-8A759A298BA5}" type="datetimeFigureOut">
              <a:rPr lang="en-US" smtClean="0"/>
              <a:t>28/03/2016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A9E0A-E354-EE4B-9B89-4EB0E4458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712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283175-06FA-744E-AB7A-8A759A298BA5}" type="datetimeFigureOut">
              <a:rPr lang="en-US" smtClean="0"/>
              <a:t>28/03/2016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A9E0A-E354-EE4B-9B89-4EB0E4458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528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http/::www.uoguelph.ca:~gbarron:MISCELLANEOUS:penici2.jpg" TargetMode="External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42117"/>
            <a:ext cx="7772400" cy="178858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parajita" charset="0"/>
                <a:cs typeface="Aparajita" charset="0"/>
              </a:rPr>
              <a:t/>
            </a:r>
            <a:br>
              <a:rPr lang="en-US" b="1" dirty="0">
                <a:latin typeface="Aparajita" charset="0"/>
                <a:cs typeface="Aparajita" charset="0"/>
              </a:rPr>
            </a:br>
            <a:r>
              <a:rPr lang="en-US" b="1" dirty="0" err="1">
                <a:latin typeface="Aparajita" charset="0"/>
                <a:cs typeface="Aparajita" charset="0"/>
              </a:rPr>
              <a:t>Ascomycotina</a:t>
            </a:r>
            <a:r>
              <a:rPr lang="en-US" dirty="0">
                <a:latin typeface="Aparajita" charset="0"/>
                <a:cs typeface="Aparajita" charset="0"/>
              </a:rPr>
              <a:t> </a:t>
            </a:r>
            <a:r>
              <a:rPr lang="en-US" b="1" dirty="0">
                <a:latin typeface="Aparajita" charset="0"/>
                <a:cs typeface="Aparajita" charset="0"/>
              </a:rPr>
              <a:t>(sac fungi)</a:t>
            </a:r>
            <a:br>
              <a:rPr lang="en-US" b="1" dirty="0">
                <a:latin typeface="Aparajita" charset="0"/>
                <a:cs typeface="Aparajita" charset="0"/>
              </a:rPr>
            </a:br>
            <a:r>
              <a:rPr lang="ar-sa" b="1" i="1" dirty="0">
                <a:latin typeface="Aparajita" charset="0"/>
                <a:cs typeface="Aparajita" charset="0"/>
              </a:rPr>
              <a:t>الفطريات الاسكية</a:t>
            </a:r>
            <a:br>
              <a:rPr lang="ar-sa" b="1" i="1" dirty="0">
                <a:latin typeface="Aparajita" charset="0"/>
                <a:cs typeface="Aparajita" charset="0"/>
              </a:rPr>
            </a:br>
            <a:r>
              <a:rPr lang="en-US" b="1" dirty="0">
                <a:latin typeface="Aparajita" charset="0"/>
                <a:cs typeface="Aparajita" charset="0"/>
              </a:rPr>
              <a:t/>
            </a:r>
            <a:br>
              <a:rPr lang="en-US" b="1" dirty="0">
                <a:latin typeface="Aparajita" charset="0"/>
                <a:cs typeface="Aparajita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93472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 eaLnBrk="1" hangingPunct="1"/>
            <a:r>
              <a:rPr lang="ar-sa" b="1" dirty="0"/>
              <a:t>الأهمية الاقتصادية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>Economic importance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619059"/>
            <a:ext cx="8589963" cy="4367754"/>
          </a:xfrm>
          <a:ln>
            <a:noFill/>
          </a:ln>
        </p:spPr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sz="2400" b="1" i="1" dirty="0" err="1" smtClean="0">
                <a:solidFill>
                  <a:srgbClr val="0000FF"/>
                </a:solidFill>
                <a:latin typeface="Andalus" charset="0"/>
              </a:rPr>
              <a:t>Aspergillus</a:t>
            </a:r>
            <a:r>
              <a:rPr lang="en-US" sz="2400" b="1" dirty="0" smtClean="0">
                <a:solidFill>
                  <a:srgbClr val="0000FF"/>
                </a:solidFill>
                <a:latin typeface="Andalus" charset="0"/>
              </a:rPr>
              <a:t>  </a:t>
            </a:r>
          </a:p>
          <a:p>
            <a:pPr algn="just">
              <a:lnSpc>
                <a:spcPct val="120000"/>
              </a:lnSpc>
            </a:pPr>
            <a:r>
              <a:rPr lang="en-US" sz="2400" dirty="0" smtClean="0">
                <a:latin typeface="Andalus" charset="0"/>
              </a:rPr>
              <a:t>Citric </a:t>
            </a:r>
            <a:r>
              <a:rPr lang="en-US" sz="2400" dirty="0">
                <a:latin typeface="Andalus" charset="0"/>
              </a:rPr>
              <a:t>and other organic </a:t>
            </a:r>
            <a:r>
              <a:rPr lang="en-US" sz="2400" dirty="0" smtClean="0">
                <a:latin typeface="Andalus" charset="0"/>
              </a:rPr>
              <a:t>acids</a:t>
            </a:r>
          </a:p>
          <a:p>
            <a:pPr lvl="0" algn="just">
              <a:lnSpc>
                <a:spcPct val="120000"/>
              </a:lnSpc>
            </a:pPr>
            <a:r>
              <a:rPr lang="en-US" sz="2400" dirty="0" err="1"/>
              <a:t>Aspergilloses</a:t>
            </a:r>
            <a:r>
              <a:rPr lang="en-US" sz="2400" dirty="0"/>
              <a:t> (Respiratory </a:t>
            </a:r>
            <a:r>
              <a:rPr lang="en-US" sz="2400" dirty="0" smtClean="0"/>
              <a:t>Disease</a:t>
            </a:r>
            <a:r>
              <a:rPr lang="en-GB" sz="2400" dirty="0"/>
              <a:t>)</a:t>
            </a:r>
            <a:r>
              <a:rPr lang="en-US" sz="2400" dirty="0" smtClean="0"/>
              <a:t>, </a:t>
            </a:r>
            <a:r>
              <a:rPr lang="en-US" sz="2400" dirty="0" err="1" smtClean="0"/>
              <a:t>Aflatoxin</a:t>
            </a:r>
            <a:r>
              <a:rPr lang="en-US" sz="2400" dirty="0" smtClean="0"/>
              <a:t> </a:t>
            </a:r>
            <a:r>
              <a:rPr lang="en-US" sz="2400" dirty="0"/>
              <a:t>(Carcinogen</a:t>
            </a:r>
            <a:r>
              <a:rPr lang="en-US" sz="2400" dirty="0" smtClean="0"/>
              <a:t>)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515124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b="1" dirty="0"/>
              <a:t>الأهمية الاقتصادية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>Economic importance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1724852"/>
            <a:ext cx="4910506" cy="318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 i="1" dirty="0" err="1" smtClean="0">
                <a:solidFill>
                  <a:srgbClr val="0000FF"/>
                </a:solidFill>
                <a:latin typeface="Andalus" charset="0"/>
              </a:rPr>
              <a:t>Penicillium</a:t>
            </a:r>
            <a:endParaRPr lang="en-US" sz="2400" b="1" i="1" dirty="0" smtClean="0">
              <a:solidFill>
                <a:srgbClr val="0000FF"/>
              </a:solidFill>
              <a:latin typeface="Andalus" charset="0"/>
            </a:endParaRPr>
          </a:p>
          <a:p>
            <a:pPr>
              <a:lnSpc>
                <a:spcPct val="120000"/>
              </a:lnSpc>
            </a:pPr>
            <a:endParaRPr lang="en-US" sz="2400" b="1" dirty="0">
              <a:solidFill>
                <a:srgbClr val="0000FF"/>
              </a:solidFill>
              <a:latin typeface="Andalus" charset="0"/>
            </a:endParaRPr>
          </a:p>
          <a:p>
            <a:pPr marL="342900" indent="-342900">
              <a:lnSpc>
                <a:spcPct val="120000"/>
              </a:lnSpc>
              <a:buFont typeface="Arial"/>
              <a:buChar char="•"/>
            </a:pPr>
            <a:r>
              <a:rPr lang="en-US" sz="2400" dirty="0">
                <a:latin typeface="Andalus" charset="0"/>
              </a:rPr>
              <a:t>Antibiotic production (</a:t>
            </a:r>
            <a:r>
              <a:rPr lang="en-US" sz="2400" i="1" dirty="0">
                <a:latin typeface="Andalus" charset="0"/>
              </a:rPr>
              <a:t>Penicillin</a:t>
            </a:r>
            <a:r>
              <a:rPr lang="en-US" sz="2400" i="1" dirty="0" smtClean="0">
                <a:latin typeface="Andalus" charset="0"/>
              </a:rPr>
              <a:t>)</a:t>
            </a:r>
          </a:p>
          <a:p>
            <a:pPr marL="342900" indent="-342900">
              <a:lnSpc>
                <a:spcPct val="120000"/>
              </a:lnSpc>
              <a:buFont typeface="Arial"/>
              <a:buChar char="•"/>
            </a:pPr>
            <a:endParaRPr lang="en-US" sz="2400" i="1" dirty="0">
              <a:latin typeface="Andalus" charset="0"/>
            </a:endParaRPr>
          </a:p>
          <a:p>
            <a:pPr>
              <a:lnSpc>
                <a:spcPct val="120000"/>
              </a:lnSpc>
            </a:pPr>
            <a:r>
              <a:rPr lang="en-US" sz="2400" dirty="0" smtClean="0">
                <a:latin typeface="Andalus" charset="0"/>
              </a:rPr>
              <a:t> </a:t>
            </a:r>
            <a:endParaRPr lang="en-US" sz="2400" dirty="0">
              <a:latin typeface="Andalus" charset="0"/>
            </a:endParaRPr>
          </a:p>
          <a:p>
            <a:pPr marL="342900" indent="-342900">
              <a:lnSpc>
                <a:spcPct val="120000"/>
              </a:lnSpc>
              <a:buFont typeface="Arial"/>
              <a:buChar char="•"/>
            </a:pPr>
            <a:r>
              <a:rPr lang="en-US" sz="2400" dirty="0">
                <a:latin typeface="Andalus" charset="0"/>
              </a:rPr>
              <a:t>Certain kinds of cheeses, such as Roquefort, Camembert.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119" y="4907262"/>
            <a:ext cx="2929557" cy="184255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256843" y="5693898"/>
            <a:ext cx="26097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err="1" smtClean="0">
                <a:latin typeface="Andalus" charset="0"/>
              </a:rPr>
              <a:t>Penicillium</a:t>
            </a:r>
            <a:r>
              <a:rPr lang="en-US" i="1" dirty="0" smtClean="0">
                <a:latin typeface="Andalus" charset="0"/>
              </a:rPr>
              <a:t> </a:t>
            </a:r>
            <a:r>
              <a:rPr lang="en-US" i="1" dirty="0" err="1">
                <a:latin typeface="Andalus" charset="0"/>
              </a:rPr>
              <a:t>c</a:t>
            </a:r>
            <a:r>
              <a:rPr lang="en-US" i="1" dirty="0" err="1" smtClean="0">
                <a:latin typeface="Andalus" charset="0"/>
              </a:rPr>
              <a:t>amemberti</a:t>
            </a:r>
            <a:endParaRPr lang="en-US" i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6600" y="1708359"/>
            <a:ext cx="3101036" cy="24033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41311" y="3972843"/>
            <a:ext cx="22454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err="1" smtClean="0"/>
              <a:t>Penicillium</a:t>
            </a:r>
            <a:r>
              <a:rPr lang="en-US" i="1" dirty="0" smtClean="0"/>
              <a:t> </a:t>
            </a:r>
            <a:r>
              <a:rPr lang="en-US" i="1" dirty="0" err="1" smtClean="0"/>
              <a:t>roqueforti</a:t>
            </a:r>
            <a:r>
              <a:rPr lang="en-US" i="1" dirty="0" smtClean="0"/>
              <a:t> </a:t>
            </a:r>
          </a:p>
          <a:p>
            <a:pPr algn="ctr"/>
            <a:r>
              <a:rPr lang="en-US" dirty="0" smtClean="0"/>
              <a:t>(blue cheese)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356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96925" y="196850"/>
            <a:ext cx="7772400" cy="1071563"/>
          </a:xfrm>
        </p:spPr>
        <p:txBody>
          <a:bodyPr>
            <a:normAutofit fontScale="90000"/>
          </a:bodyPr>
          <a:lstStyle/>
          <a:p>
            <a:pPr rtl="0" eaLnBrk="1" hangingPunct="1"/>
            <a:r>
              <a:rPr lang="en-US" sz="2800" b="1" dirty="0">
                <a:latin typeface="Aparajita" charset="0"/>
                <a:cs typeface="Aparajita" charset="0"/>
              </a:rPr>
              <a:t/>
            </a:r>
            <a:br>
              <a:rPr lang="en-US" sz="2800" b="1" dirty="0">
                <a:latin typeface="Aparajita" charset="0"/>
                <a:cs typeface="Aparajita" charset="0"/>
              </a:rPr>
            </a:br>
            <a:r>
              <a:rPr lang="en-US" sz="2800" b="1" dirty="0" err="1" smtClean="0">
                <a:latin typeface="Aparajita" charset="0"/>
                <a:cs typeface="Aparajita" charset="0"/>
              </a:rPr>
              <a:t>Ascomycotina</a:t>
            </a:r>
            <a:r>
              <a:rPr lang="en-US" sz="2800" dirty="0" smtClean="0">
                <a:latin typeface="Aparajita" charset="0"/>
                <a:cs typeface="Aparajita" charset="0"/>
              </a:rPr>
              <a:t> </a:t>
            </a:r>
            <a:r>
              <a:rPr lang="en-US" sz="2800" b="1" dirty="0">
                <a:latin typeface="Aparajita" charset="0"/>
                <a:cs typeface="Aparajita" charset="0"/>
              </a:rPr>
              <a:t>(sac fungi)</a:t>
            </a:r>
            <a:br>
              <a:rPr lang="en-US" sz="2800" b="1" dirty="0">
                <a:latin typeface="Aparajita" charset="0"/>
                <a:cs typeface="Aparajita" charset="0"/>
              </a:rPr>
            </a:br>
            <a:r>
              <a:rPr lang="ar-sa" sz="2800" b="1" i="1" dirty="0">
                <a:latin typeface="Aparajita" charset="0"/>
                <a:cs typeface="Aparajita" charset="0"/>
              </a:rPr>
              <a:t>الفطريات الاسكية</a:t>
            </a:r>
            <a:br>
              <a:rPr lang="ar-sa" sz="2800" b="1" i="1" dirty="0">
                <a:latin typeface="Aparajita" charset="0"/>
                <a:cs typeface="Aparajita" charset="0"/>
              </a:rPr>
            </a:br>
            <a:r>
              <a:rPr lang="en-US" sz="2800" b="1" dirty="0">
                <a:latin typeface="Aparajita" charset="0"/>
                <a:cs typeface="Aparajita" charset="0"/>
              </a:rPr>
              <a:t/>
            </a:r>
            <a:br>
              <a:rPr lang="en-US" sz="2800" b="1" dirty="0">
                <a:latin typeface="Aparajita" charset="0"/>
                <a:cs typeface="Aparajita" charset="0"/>
              </a:rPr>
            </a:br>
            <a:endParaRPr lang="ar-sa" sz="2800" dirty="0">
              <a:latin typeface="Aparajita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1016967"/>
            <a:ext cx="8204200" cy="5589693"/>
          </a:xfrm>
          <a:ln>
            <a:noFill/>
            <a:miter lim="800000"/>
            <a:headEnd/>
            <a:tailEnd/>
          </a:ln>
        </p:spPr>
        <p:txBody>
          <a:bodyPr>
            <a:noAutofit/>
          </a:bodyPr>
          <a:lstStyle/>
          <a:p>
            <a:pPr algn="just" rtl="0" eaLnBrk="1" hangingPunct="1">
              <a:lnSpc>
                <a:spcPct val="170000"/>
              </a:lnSpc>
            </a:pPr>
            <a:r>
              <a:rPr lang="en-US" sz="2400" b="1" dirty="0">
                <a:solidFill>
                  <a:schemeClr val="tx1"/>
                </a:solidFill>
                <a:latin typeface="Arial" charset="0"/>
                <a:cs typeface="Arial Unicode MS" charset="0"/>
              </a:rPr>
              <a:t>C</a:t>
            </a:r>
            <a:r>
              <a:rPr lang="en-US" sz="2400" b="1" dirty="0" smtClean="0">
                <a:solidFill>
                  <a:schemeClr val="tx1"/>
                </a:solidFill>
                <a:latin typeface="Arial" charset="0"/>
                <a:cs typeface="Arial Unicode MS" charset="0"/>
              </a:rPr>
              <a:t>haracterized by:</a:t>
            </a:r>
            <a:endParaRPr lang="en-US" sz="2400" b="1" dirty="0">
              <a:solidFill>
                <a:schemeClr val="tx1"/>
              </a:solidFill>
              <a:latin typeface="Arial" charset="0"/>
              <a:cs typeface="Arial Unicode MS" charset="0"/>
            </a:endParaRPr>
          </a:p>
          <a:p>
            <a:pPr marL="342900" indent="-342900" algn="just" rtl="0" eaLnBrk="1" hangingPunct="1">
              <a:lnSpc>
                <a:spcPct val="170000"/>
              </a:lnSpc>
              <a:buFont typeface="Arial"/>
              <a:buChar char="•"/>
            </a:pPr>
            <a:r>
              <a:rPr lang="en-US" sz="2000" dirty="0" err="1" smtClean="0">
                <a:solidFill>
                  <a:schemeClr val="tx1"/>
                </a:solidFill>
                <a:latin typeface="Arial" charset="0"/>
                <a:cs typeface="Arial Unicode MS" charset="0"/>
              </a:rPr>
              <a:t>Septate</a:t>
            </a:r>
            <a:r>
              <a:rPr lang="en-US" sz="2000" dirty="0" smtClean="0">
                <a:solidFill>
                  <a:schemeClr val="tx1"/>
                </a:solidFill>
                <a:latin typeface="Arial" charset="0"/>
                <a:cs typeface="Arial Unicode MS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Arial" charset="0"/>
                <a:cs typeface="Arial Unicode MS" charset="0"/>
              </a:rPr>
              <a:t>hyphae.</a:t>
            </a:r>
          </a:p>
          <a:p>
            <a:pPr marL="342900" indent="-342900" algn="just" rtl="0" eaLnBrk="1" hangingPunct="1">
              <a:lnSpc>
                <a:spcPct val="170000"/>
              </a:lnSpc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 charset="0"/>
                <a:cs typeface="Arial Unicode MS" charset="0"/>
              </a:rPr>
              <a:t>Production of </a:t>
            </a:r>
            <a:r>
              <a:rPr lang="en-US" sz="2000" dirty="0" err="1" smtClean="0">
                <a:solidFill>
                  <a:schemeClr val="tx1"/>
                </a:solidFill>
                <a:latin typeface="Arial" charset="0"/>
                <a:cs typeface="Arial Unicode MS" charset="0"/>
              </a:rPr>
              <a:t>asco</a:t>
            </a:r>
            <a:r>
              <a:rPr lang="en-US" sz="2000" dirty="0" smtClean="0">
                <a:solidFill>
                  <a:schemeClr val="tx1"/>
                </a:solidFill>
                <a:latin typeface="Arial" charset="0"/>
                <a:cs typeface="Arial Unicode MS" charset="0"/>
              </a:rPr>
              <a:t>-spores </a:t>
            </a:r>
            <a:r>
              <a:rPr lang="en-US" sz="2000" dirty="0">
                <a:solidFill>
                  <a:schemeClr val="tx1"/>
                </a:solidFill>
                <a:latin typeface="Arial" charset="0"/>
                <a:cs typeface="Arial Unicode MS" charset="0"/>
              </a:rPr>
              <a:t>enclosed inside sac-like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cs typeface="Arial Unicode MS" charset="0"/>
              </a:rPr>
              <a:t>asci</a:t>
            </a:r>
            <a:r>
              <a:rPr lang="en-US" sz="2000" dirty="0">
                <a:solidFill>
                  <a:schemeClr val="tx1"/>
                </a:solidFill>
                <a:latin typeface="Arial" charset="0"/>
                <a:cs typeface="Arial Unicode MS" charset="0"/>
              </a:rPr>
              <a:t>. </a:t>
            </a:r>
          </a:p>
          <a:p>
            <a:pPr marL="342900" indent="-342900" algn="just" rtl="0" eaLnBrk="1" hangingPunct="1">
              <a:lnSpc>
                <a:spcPct val="170000"/>
              </a:lnSpc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 charset="0"/>
                <a:cs typeface="Arial Unicode MS" charset="0"/>
              </a:rPr>
              <a:t>Some forms are </a:t>
            </a:r>
            <a:r>
              <a:rPr lang="en-US" sz="2000" dirty="0" smtClean="0">
                <a:solidFill>
                  <a:schemeClr val="tx1"/>
                </a:solidFill>
                <a:latin typeface="Arial" charset="0"/>
                <a:cs typeface="Arial Unicode MS" charset="0"/>
              </a:rPr>
              <a:t>unicellular</a:t>
            </a:r>
            <a:r>
              <a:rPr lang="en-US" sz="2000" dirty="0">
                <a:solidFill>
                  <a:schemeClr val="tx1"/>
                </a:solidFill>
                <a:latin typeface="Arial" charset="0"/>
                <a:cs typeface="Arial Unicode MS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Arial" charset="0"/>
                <a:cs typeface="Arial Unicode MS" charset="0"/>
              </a:rPr>
              <a:t>(yeast)</a:t>
            </a:r>
            <a:endParaRPr lang="en-US" sz="2000" dirty="0">
              <a:solidFill>
                <a:schemeClr val="tx1"/>
              </a:solidFill>
              <a:latin typeface="Arial" charset="0"/>
              <a:cs typeface="Arial Unicode MS" charset="0"/>
            </a:endParaRPr>
          </a:p>
          <a:p>
            <a:pPr marL="342900" indent="-342900" algn="just" rtl="0" eaLnBrk="1" hangingPunct="1">
              <a:lnSpc>
                <a:spcPct val="170000"/>
              </a:lnSpc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rial" charset="0"/>
                <a:cs typeface="Arial Unicode MS" charset="0"/>
              </a:rPr>
              <a:t>saprophytic </a:t>
            </a:r>
            <a:r>
              <a:rPr lang="en-US" sz="2000" dirty="0">
                <a:solidFill>
                  <a:schemeClr val="tx1"/>
                </a:solidFill>
                <a:latin typeface="Arial" charset="0"/>
                <a:cs typeface="Arial Unicode MS" charset="0"/>
              </a:rPr>
              <a:t>and many are </a:t>
            </a:r>
            <a:r>
              <a:rPr lang="en-US" sz="2000" dirty="0" smtClean="0">
                <a:solidFill>
                  <a:schemeClr val="tx1"/>
                </a:solidFill>
                <a:latin typeface="Arial" charset="0"/>
                <a:cs typeface="Arial Unicode MS" charset="0"/>
              </a:rPr>
              <a:t>parasitic </a:t>
            </a:r>
            <a:r>
              <a:rPr lang="en-US" sz="2000" dirty="0">
                <a:solidFill>
                  <a:schemeClr val="tx1"/>
                </a:solidFill>
                <a:latin typeface="Arial" charset="0"/>
                <a:cs typeface="Arial Unicode MS" charset="0"/>
              </a:rPr>
              <a:t>on higher plants causing diseases such as the powdery mildews, ergot disease and apple scab. </a:t>
            </a:r>
            <a:endParaRPr lang="en-US" sz="2000" dirty="0" smtClean="0">
              <a:solidFill>
                <a:schemeClr val="tx1"/>
              </a:solidFill>
              <a:latin typeface="Arial" charset="0"/>
              <a:cs typeface="Arial Unicode MS" charset="0"/>
            </a:endParaRPr>
          </a:p>
          <a:p>
            <a:pPr marL="342900" indent="-342900" algn="just" rtl="0" eaLnBrk="1" hangingPunct="1">
              <a:lnSpc>
                <a:spcPct val="170000"/>
              </a:lnSpc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rial" charset="0"/>
                <a:cs typeface="Arial Unicode MS" charset="0"/>
              </a:rPr>
              <a:t>Examples:</a:t>
            </a:r>
          </a:p>
          <a:p>
            <a:pPr algn="just" rtl="0" eaLnBrk="1" hangingPunct="1">
              <a:lnSpc>
                <a:spcPct val="170000"/>
              </a:lnSpc>
            </a:pPr>
            <a:r>
              <a:rPr lang="en-US" sz="2000" i="1" dirty="0" err="1" smtClean="0">
                <a:solidFill>
                  <a:schemeClr val="tx1"/>
                </a:solidFill>
                <a:latin typeface="Arial" charset="0"/>
                <a:cs typeface="Arial Unicode MS" charset="0"/>
              </a:rPr>
              <a:t>Aspergillus</a:t>
            </a:r>
            <a:r>
              <a:rPr lang="en-US" sz="2000" i="1" dirty="0">
                <a:solidFill>
                  <a:schemeClr val="tx1"/>
                </a:solidFill>
                <a:latin typeface="Arial" charset="0"/>
                <a:cs typeface="Arial Unicode MS" charset="0"/>
              </a:rPr>
              <a:t>, </a:t>
            </a:r>
            <a:r>
              <a:rPr lang="en-US" sz="2000" i="1" dirty="0" err="1">
                <a:solidFill>
                  <a:schemeClr val="tx1"/>
                </a:solidFill>
                <a:latin typeface="Arial" charset="0"/>
                <a:cs typeface="Arial Unicode MS" charset="0"/>
              </a:rPr>
              <a:t>Penicillium</a:t>
            </a:r>
            <a:r>
              <a:rPr lang="en-US" sz="2000" i="1" dirty="0">
                <a:solidFill>
                  <a:schemeClr val="tx1"/>
                </a:solidFill>
                <a:latin typeface="Arial" charset="0"/>
                <a:cs typeface="Arial Unicode MS" charset="0"/>
              </a:rPr>
              <a:t>, Saccharomyces, </a:t>
            </a:r>
            <a:r>
              <a:rPr lang="en-US" sz="2000" i="1" dirty="0" err="1">
                <a:solidFill>
                  <a:schemeClr val="tx1"/>
                </a:solidFill>
                <a:latin typeface="Arial" charset="0"/>
                <a:cs typeface="Arial Unicode MS" charset="0"/>
              </a:rPr>
              <a:t>Claviceps</a:t>
            </a:r>
            <a:r>
              <a:rPr lang="en-US" sz="2000" i="1" dirty="0">
                <a:solidFill>
                  <a:schemeClr val="tx1"/>
                </a:solidFill>
                <a:latin typeface="Arial" charset="0"/>
                <a:cs typeface="Arial Unicode MS" charset="0"/>
              </a:rPr>
              <a:t>, </a:t>
            </a:r>
            <a:r>
              <a:rPr lang="en-US" sz="2000" dirty="0">
                <a:solidFill>
                  <a:schemeClr val="tx1"/>
                </a:solidFill>
                <a:latin typeface="Arial" charset="0"/>
                <a:cs typeface="Arial Unicode MS" charset="0"/>
              </a:rPr>
              <a:t>and </a:t>
            </a:r>
            <a:r>
              <a:rPr lang="en-US" sz="2000" i="1" dirty="0" err="1">
                <a:solidFill>
                  <a:schemeClr val="tx1"/>
                </a:solidFill>
                <a:latin typeface="Arial" charset="0"/>
                <a:cs typeface="Arial Unicode MS" charset="0"/>
              </a:rPr>
              <a:t>Peziza</a:t>
            </a:r>
            <a:r>
              <a:rPr lang="en-US" sz="2000" i="1" dirty="0">
                <a:solidFill>
                  <a:schemeClr val="tx1"/>
                </a:solidFill>
                <a:latin typeface="Arial" charset="0"/>
                <a:cs typeface="Arial Unicode MS" charset="0"/>
              </a:rPr>
              <a:t>.</a:t>
            </a:r>
            <a:r>
              <a:rPr lang="en-US" sz="2000" dirty="0">
                <a:solidFill>
                  <a:schemeClr val="tx1"/>
                </a:solidFill>
                <a:latin typeface="Arial" charset="0"/>
                <a:cs typeface="Arial Unicode MS" charset="0"/>
              </a:rPr>
              <a:t> </a:t>
            </a:r>
          </a:p>
          <a:p>
            <a:pPr algn="just" rtl="0" eaLnBrk="1" hangingPunct="1">
              <a:lnSpc>
                <a:spcPct val="170000"/>
              </a:lnSpc>
            </a:pPr>
            <a:endParaRPr lang="ar-sa" sz="2000" dirty="0">
              <a:solidFill>
                <a:schemeClr val="tx1"/>
              </a:solidFill>
              <a:latin typeface="Arial" charset="0"/>
              <a:cs typeface="Arial Unicode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63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err="1"/>
              <a:t>Penicillium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150" y="1614226"/>
            <a:ext cx="3219976" cy="21284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5123" y="4258836"/>
            <a:ext cx="3328054" cy="21743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642" y="1417638"/>
            <a:ext cx="2325046" cy="2325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742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586"/>
            <a:ext cx="4381295" cy="5125074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en-US" sz="2000" dirty="0" smtClean="0"/>
              <a:t>In </a:t>
            </a:r>
            <a:r>
              <a:rPr lang="en-US" sz="2000" i="1" dirty="0" err="1" smtClean="0"/>
              <a:t>Penicillium</a:t>
            </a:r>
            <a:r>
              <a:rPr lang="en-US" sz="2000" i="1" dirty="0" smtClean="0"/>
              <a:t>,</a:t>
            </a:r>
            <a:r>
              <a:rPr lang="en-US" sz="2000" dirty="0" smtClean="0"/>
              <a:t> </a:t>
            </a:r>
            <a:r>
              <a:rPr lang="en-US" sz="2000" dirty="0"/>
              <a:t>the conidiophores are </a:t>
            </a:r>
            <a:r>
              <a:rPr lang="en-US" sz="2000" dirty="0" err="1" smtClean="0"/>
              <a:t>septate</a:t>
            </a:r>
            <a:r>
              <a:rPr lang="en-US" sz="2000" dirty="0" smtClean="0"/>
              <a:t> </a:t>
            </a:r>
            <a:r>
              <a:rPr lang="en-US" sz="2000" dirty="0"/>
              <a:t>and branched. The last branches terminate with the </a:t>
            </a:r>
            <a:r>
              <a:rPr lang="en-US" sz="2000" dirty="0" err="1"/>
              <a:t>sterigmata</a:t>
            </a:r>
            <a:r>
              <a:rPr lang="en-US" sz="2000" dirty="0"/>
              <a:t> (called </a:t>
            </a:r>
            <a:r>
              <a:rPr lang="en-US" sz="2000" dirty="0" err="1"/>
              <a:t>phialides</a:t>
            </a:r>
            <a:r>
              <a:rPr lang="en-US" sz="2000" dirty="0"/>
              <a:t>), which carry the chains of conidia. </a:t>
            </a:r>
            <a:endParaRPr lang="en-US" sz="2000" dirty="0" smtClean="0"/>
          </a:p>
          <a:p>
            <a:pPr marL="0" indent="0" rtl="0" eaLnBrk="1" hangingPunct="1">
              <a:lnSpc>
                <a:spcPct val="130000"/>
              </a:lnSpc>
              <a:buNone/>
            </a:pPr>
            <a:endParaRPr lang="en-US" sz="2000" dirty="0"/>
          </a:p>
          <a:p>
            <a:pPr rtl="0" eaLnBrk="1" hangingPunct="1">
              <a:lnSpc>
                <a:spcPct val="130000"/>
              </a:lnSpc>
            </a:pPr>
            <a:r>
              <a:rPr lang="en-US" sz="2000" dirty="0"/>
              <a:t>In </a:t>
            </a:r>
            <a:r>
              <a:rPr lang="en-US" sz="2000" i="1" dirty="0" err="1"/>
              <a:t>Penicillium</a:t>
            </a:r>
            <a:r>
              <a:rPr lang="en-US" sz="2000" dirty="0"/>
              <a:t> the </a:t>
            </a:r>
            <a:r>
              <a:rPr lang="en-US" sz="2000" dirty="0" err="1"/>
              <a:t>sterigmate</a:t>
            </a:r>
            <a:r>
              <a:rPr lang="en-US" sz="2000" dirty="0"/>
              <a:t> are in clusters, which may be in the order of primary, secondary and sometimes tertiary </a:t>
            </a:r>
            <a:r>
              <a:rPr lang="en-US" sz="2000" dirty="0" err="1"/>
              <a:t>sterigmata</a:t>
            </a:r>
            <a:r>
              <a:rPr lang="en-US" sz="2000" dirty="0" smtClean="0"/>
              <a:t>.</a:t>
            </a:r>
          </a:p>
          <a:p>
            <a:pPr marL="0" indent="0" rtl="0" eaLnBrk="1" hangingPunct="1">
              <a:lnSpc>
                <a:spcPct val="130000"/>
              </a:lnSpc>
              <a:buNone/>
            </a:pPr>
            <a:endParaRPr lang="en-US" sz="2000" dirty="0"/>
          </a:p>
          <a:p>
            <a:pPr eaLnBrk="1" hangingPunct="1">
              <a:lnSpc>
                <a:spcPct val="130000"/>
              </a:lnSpc>
            </a:pPr>
            <a:endParaRPr lang="ar-sa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9848" y="272129"/>
            <a:ext cx="2839697" cy="31993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7358" y="3643490"/>
            <a:ext cx="4008030" cy="276087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57045" y="293264"/>
            <a:ext cx="505868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3600" b="1" i="1" dirty="0" err="1"/>
              <a:t>Penicillium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870814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spergillus and Aspergillosis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06187" y="1100204"/>
            <a:ext cx="6607570" cy="495567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406187" y="352307"/>
            <a:ext cx="6423291" cy="74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GB" dirty="0">
                <a:latin typeface="Andalus" charset="0"/>
              </a:rPr>
              <a:t>https://</a:t>
            </a:r>
            <a:r>
              <a:rPr lang="en-GB" dirty="0" err="1">
                <a:latin typeface="Andalus" charset="0"/>
              </a:rPr>
              <a:t>www.youtube.com</a:t>
            </a:r>
            <a:r>
              <a:rPr lang="en-GB" dirty="0">
                <a:latin typeface="Andalus" charset="0"/>
              </a:rPr>
              <a:t>/</a:t>
            </a:r>
            <a:r>
              <a:rPr lang="en-GB" dirty="0" err="1">
                <a:latin typeface="Andalus" charset="0"/>
              </a:rPr>
              <a:t>watch?v</a:t>
            </a:r>
            <a:r>
              <a:rPr lang="en-GB" dirty="0">
                <a:latin typeface="Andalus" charset="0"/>
              </a:rPr>
              <a:t>=_de4qZpwP8Q</a:t>
            </a:r>
            <a:endParaRPr lang="en-US" dirty="0">
              <a:latin typeface="Andalus" charset="0"/>
            </a:endParaRPr>
          </a:p>
          <a:p>
            <a:pPr algn="just">
              <a:lnSpc>
                <a:spcPct val="120000"/>
              </a:lnSpc>
            </a:pPr>
            <a:endParaRPr lang="ar-sa" dirty="0">
              <a:latin typeface="Andalus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752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351055" cy="452596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en-US" sz="2000" i="1" dirty="0" smtClean="0"/>
              <a:t>In </a:t>
            </a:r>
            <a:r>
              <a:rPr lang="en-US" sz="2000" i="1" dirty="0" err="1" smtClean="0"/>
              <a:t>Aspergillus</a:t>
            </a:r>
            <a:r>
              <a:rPr lang="en-US" sz="2000" dirty="0" smtClean="0"/>
              <a:t>, the conidiophores are </a:t>
            </a:r>
            <a:r>
              <a:rPr lang="en-US" sz="2000" dirty="0" err="1" smtClean="0"/>
              <a:t>unbranched</a:t>
            </a:r>
            <a:r>
              <a:rPr lang="en-US" sz="2000" dirty="0" smtClean="0"/>
              <a:t>, non-</a:t>
            </a:r>
            <a:r>
              <a:rPr lang="en-US" sz="2000" dirty="0" err="1" smtClean="0"/>
              <a:t>septate</a:t>
            </a:r>
            <a:r>
              <a:rPr lang="en-US" sz="2000" dirty="0" smtClean="0"/>
              <a:t> and terminate with swollen heads, each of which carries radiating </a:t>
            </a:r>
            <a:r>
              <a:rPr lang="en-US" sz="2000" dirty="0" err="1" smtClean="0"/>
              <a:t>sterigmata</a:t>
            </a:r>
            <a:r>
              <a:rPr lang="en-US" sz="2000" dirty="0" smtClean="0"/>
              <a:t>.</a:t>
            </a:r>
          </a:p>
          <a:p>
            <a:pPr marL="0" indent="0">
              <a:lnSpc>
                <a:spcPct val="120000"/>
              </a:lnSpc>
              <a:buNone/>
            </a:pPr>
            <a:endParaRPr lang="en-US" sz="2000" dirty="0" smtClean="0"/>
          </a:p>
          <a:p>
            <a:pPr>
              <a:lnSpc>
                <a:spcPct val="120000"/>
              </a:lnSpc>
            </a:pPr>
            <a:r>
              <a:rPr lang="en-US" sz="2000" dirty="0" smtClean="0"/>
              <a:t>Chains of conidia, arranged in </a:t>
            </a:r>
            <a:r>
              <a:rPr lang="en-US" sz="2000" dirty="0" err="1" smtClean="0"/>
              <a:t>acropetal</a:t>
            </a:r>
            <a:r>
              <a:rPr lang="en-US" sz="2000" dirty="0" smtClean="0"/>
              <a:t> succession (the larger being terminal ) are carried by such </a:t>
            </a:r>
            <a:r>
              <a:rPr lang="en-US" sz="2000" dirty="0" err="1" smtClean="0"/>
              <a:t>sterigmata</a:t>
            </a:r>
            <a:r>
              <a:rPr lang="en-US" sz="2000" dirty="0" smtClean="0"/>
              <a:t>.</a:t>
            </a:r>
          </a:p>
          <a:p>
            <a:pPr>
              <a:lnSpc>
                <a:spcPct val="120000"/>
              </a:lnSpc>
            </a:pPr>
            <a:endParaRPr lang="en-US" sz="2000" dirty="0" smtClean="0"/>
          </a:p>
          <a:p>
            <a:pPr>
              <a:lnSpc>
                <a:spcPct val="120000"/>
              </a:lnSpc>
            </a:pPr>
            <a:r>
              <a:rPr lang="en-US" sz="2000" dirty="0" smtClean="0"/>
              <a:t>They allover appearance of </a:t>
            </a:r>
            <a:r>
              <a:rPr lang="en-US" sz="2000" i="1" dirty="0" err="1" smtClean="0"/>
              <a:t>Apergillus</a:t>
            </a:r>
            <a:r>
              <a:rPr lang="en-US" sz="2000" dirty="0" smtClean="0"/>
              <a:t> conidiophore is a radiating head while </a:t>
            </a:r>
            <a:r>
              <a:rPr lang="en-US" sz="2000" i="1" dirty="0" err="1" smtClean="0"/>
              <a:t>Penicillium</a:t>
            </a:r>
            <a:r>
              <a:rPr lang="en-US" sz="2000" dirty="0" smtClean="0"/>
              <a:t> look like a broom. </a:t>
            </a:r>
          </a:p>
          <a:p>
            <a:pPr>
              <a:lnSpc>
                <a:spcPct val="120000"/>
              </a:lnSpc>
            </a:pPr>
            <a:endParaRPr lang="en-US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0597" y="1218770"/>
            <a:ext cx="3950408" cy="23037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4578" y="3675925"/>
            <a:ext cx="3996427" cy="295521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980758" y="141729"/>
            <a:ext cx="505868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3600" b="1" i="1" dirty="0" err="1"/>
              <a:t>Aspergillus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303630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" y="357188"/>
            <a:ext cx="4614863" cy="5768975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buNone/>
            </a:pPr>
            <a:r>
              <a:rPr lang="en-US" sz="2400" b="1" dirty="0"/>
              <a:t>Similar characteristics</a:t>
            </a:r>
            <a:endParaRPr lang="en-US" sz="2400" b="1" dirty="0" smtClean="0"/>
          </a:p>
          <a:p>
            <a:pPr rtl="0" eaLnBrk="1" hangingPunct="1">
              <a:lnSpc>
                <a:spcPct val="110000"/>
              </a:lnSpc>
              <a:buFont typeface="Arial" charset="0"/>
              <a:buNone/>
            </a:pPr>
            <a:endParaRPr lang="en-US" sz="2400" b="1" dirty="0"/>
          </a:p>
          <a:p>
            <a:pPr rtl="0" eaLnBrk="1" hangingPunct="1">
              <a:lnSpc>
                <a:spcPct val="110000"/>
              </a:lnSpc>
            </a:pPr>
            <a:r>
              <a:rPr lang="en-US" sz="2000" dirty="0"/>
              <a:t>The mycelium of both genera is branched and </a:t>
            </a:r>
            <a:r>
              <a:rPr lang="en-US" sz="2000" dirty="0" err="1"/>
              <a:t>septate</a:t>
            </a:r>
            <a:r>
              <a:rPr lang="en-US" sz="2000" dirty="0"/>
              <a:t>. </a:t>
            </a:r>
            <a:endParaRPr lang="en-US" sz="2000" dirty="0" smtClean="0"/>
          </a:p>
          <a:p>
            <a:pPr rtl="0" eaLnBrk="1" hangingPunct="1">
              <a:lnSpc>
                <a:spcPct val="110000"/>
              </a:lnSpc>
            </a:pPr>
            <a:endParaRPr lang="en-US" sz="2000" dirty="0"/>
          </a:p>
          <a:p>
            <a:pPr rtl="0" eaLnBrk="1" hangingPunct="1">
              <a:lnSpc>
                <a:spcPct val="110000"/>
              </a:lnSpc>
            </a:pPr>
            <a:r>
              <a:rPr lang="en-US" sz="2000" dirty="0"/>
              <a:t>They grow </a:t>
            </a:r>
            <a:r>
              <a:rPr lang="en-US" sz="2000" dirty="0" err="1"/>
              <a:t>saprophytically</a:t>
            </a:r>
            <a:r>
              <a:rPr lang="en-US" sz="2000" dirty="0"/>
              <a:t> on all kinds of organic materials such as jams, bread, meats, grains and wood. </a:t>
            </a:r>
            <a:endParaRPr lang="en-US" sz="2000" dirty="0" smtClean="0"/>
          </a:p>
          <a:p>
            <a:pPr rtl="0" eaLnBrk="1" hangingPunct="1">
              <a:lnSpc>
                <a:spcPct val="110000"/>
              </a:lnSpc>
            </a:pPr>
            <a:endParaRPr lang="en-US" sz="2000" dirty="0"/>
          </a:p>
          <a:p>
            <a:pPr rtl="0" eaLnBrk="1" hangingPunct="1">
              <a:lnSpc>
                <a:spcPct val="110000"/>
              </a:lnSpc>
            </a:pPr>
            <a:r>
              <a:rPr lang="en-US" sz="2000" dirty="0"/>
              <a:t>They can grow also as saprophytes on stored fruits and vegetables causing their decay. </a:t>
            </a:r>
            <a:endParaRPr lang="en-US" sz="2000" dirty="0" smtClean="0"/>
          </a:p>
          <a:p>
            <a:pPr rtl="0" eaLnBrk="1" hangingPunct="1">
              <a:lnSpc>
                <a:spcPct val="110000"/>
              </a:lnSpc>
            </a:pPr>
            <a:endParaRPr lang="en-US" sz="2000" dirty="0"/>
          </a:p>
          <a:p>
            <a:pPr rtl="0" eaLnBrk="1" hangingPunct="1">
              <a:lnSpc>
                <a:spcPct val="110000"/>
              </a:lnSpc>
            </a:pPr>
            <a:r>
              <a:rPr lang="en-US" sz="2000" dirty="0"/>
              <a:t>They can be </a:t>
            </a:r>
            <a:r>
              <a:rPr lang="en-US" sz="2000" dirty="0" err="1"/>
              <a:t>subcultured</a:t>
            </a:r>
            <a:r>
              <a:rPr lang="en-US" sz="2000" dirty="0"/>
              <a:t> easily on synthetic nutritive media. </a:t>
            </a:r>
          </a:p>
          <a:p>
            <a:pPr eaLnBrk="1" hangingPunct="1">
              <a:lnSpc>
                <a:spcPct val="110000"/>
              </a:lnSpc>
            </a:pPr>
            <a:endParaRPr lang="ar-sa" sz="2000" dirty="0"/>
          </a:p>
        </p:txBody>
      </p:sp>
      <p:pic>
        <p:nvPicPr>
          <p:cNvPr id="5123" name="Picture 2" descr="wpe358.jpg (83711 bytes)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500063"/>
            <a:ext cx="3563938" cy="243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Content Placeholder 2"/>
          <p:cNvSpPr txBox="1">
            <a:spLocks/>
          </p:cNvSpPr>
          <p:nvPr/>
        </p:nvSpPr>
        <p:spPr bwMode="auto">
          <a:xfrm>
            <a:off x="5357813" y="2962275"/>
            <a:ext cx="3644900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just" rtl="0" eaLnBrk="1" hangingPunct="1">
              <a:spcBef>
                <a:spcPct val="20000"/>
              </a:spcBef>
              <a:buFont typeface="Arial" charset="0"/>
              <a:buNone/>
            </a:pPr>
            <a:r>
              <a:rPr lang="en-US" sz="3200" b="1" u="sng">
                <a:latin typeface="Calibri" charset="0"/>
              </a:rPr>
              <a:t>Penicillium</a:t>
            </a:r>
            <a:r>
              <a:rPr lang="en-US" sz="3200" b="1">
                <a:latin typeface="Calibri" charset="0"/>
              </a:rPr>
              <a:t> sp.</a:t>
            </a:r>
            <a:endParaRPr lang="ar-sa" sz="3200">
              <a:latin typeface="Calibri" charset="0"/>
            </a:endParaRPr>
          </a:p>
        </p:txBody>
      </p:sp>
      <p:sp>
        <p:nvSpPr>
          <p:cNvPr id="5126" name="Content Placeholder 2"/>
          <p:cNvSpPr txBox="1">
            <a:spLocks/>
          </p:cNvSpPr>
          <p:nvPr/>
        </p:nvSpPr>
        <p:spPr bwMode="auto">
          <a:xfrm>
            <a:off x="5357813" y="6175375"/>
            <a:ext cx="3238500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just" rtl="0" eaLnBrk="1" hangingPunct="1">
              <a:spcBef>
                <a:spcPct val="20000"/>
              </a:spcBef>
              <a:buFont typeface="Arial" charset="0"/>
              <a:buNone/>
            </a:pPr>
            <a:r>
              <a:rPr lang="en-US" sz="3200" b="1">
                <a:latin typeface="Calibri" charset="0"/>
              </a:rPr>
              <a:t> </a:t>
            </a:r>
            <a:r>
              <a:rPr lang="en-US" sz="3200" b="1" i="1" u="sng">
                <a:latin typeface="Calibri" charset="0"/>
              </a:rPr>
              <a:t>Aspergillus</a:t>
            </a:r>
            <a:r>
              <a:rPr lang="en-US" sz="3200" b="1">
                <a:latin typeface="Calibri" charset="0"/>
              </a:rPr>
              <a:t> sp. </a:t>
            </a:r>
            <a:endParaRPr lang="ar-sa" sz="3200">
              <a:latin typeface="Calibri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9496" y="3595688"/>
            <a:ext cx="2655945" cy="269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53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32706"/>
            <a:ext cx="3474077" cy="5289072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n-US" sz="2000" dirty="0" smtClean="0"/>
              <a:t>Both multiply asexually by conidia, which are carried on conidiophores.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sz="2000" dirty="0" smtClean="0"/>
              <a:t> </a:t>
            </a:r>
          </a:p>
          <a:p>
            <a:pPr>
              <a:lnSpc>
                <a:spcPct val="130000"/>
              </a:lnSpc>
            </a:pPr>
            <a:r>
              <a:rPr lang="en-US" sz="2000" dirty="0" smtClean="0"/>
              <a:t>These conidia capable of immediate germination. </a:t>
            </a:r>
          </a:p>
          <a:p>
            <a:pPr marL="0" indent="0">
              <a:lnSpc>
                <a:spcPct val="130000"/>
              </a:lnSpc>
              <a:buNone/>
            </a:pPr>
            <a:endParaRPr lang="en-US" sz="2000" dirty="0" smtClean="0"/>
          </a:p>
          <a:p>
            <a:pPr>
              <a:lnSpc>
                <a:spcPct val="130000"/>
              </a:lnSpc>
            </a:pPr>
            <a:r>
              <a:rPr lang="en-US" sz="2000" dirty="0" smtClean="0"/>
              <a:t>Sexual reproduction has been observed in several species of both </a:t>
            </a:r>
            <a:r>
              <a:rPr lang="en-US" sz="2000" i="1" dirty="0" err="1" smtClean="0"/>
              <a:t>Penicillium</a:t>
            </a:r>
            <a:r>
              <a:rPr lang="en-US" sz="2000" dirty="0" smtClean="0"/>
              <a:t> and </a:t>
            </a:r>
            <a:r>
              <a:rPr lang="en-US" sz="2000" i="1" dirty="0" err="1" smtClean="0"/>
              <a:t>Aspergillus</a:t>
            </a:r>
            <a:r>
              <a:rPr lang="en-US" sz="2000" dirty="0" smtClean="0"/>
              <a:t>. </a:t>
            </a:r>
          </a:p>
          <a:p>
            <a:pPr>
              <a:lnSpc>
                <a:spcPct val="130000"/>
              </a:lnSpc>
            </a:pP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735224" y="535287"/>
            <a:ext cx="319605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sz="2400" b="1" dirty="0" smtClean="0"/>
              <a:t>Similar characteristics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960" y="803568"/>
            <a:ext cx="5212958" cy="277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053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638" y="476250"/>
            <a:ext cx="8229600" cy="1143000"/>
          </a:xfrm>
        </p:spPr>
        <p:txBody>
          <a:bodyPr>
            <a:normAutofit fontScale="90000"/>
          </a:bodyPr>
          <a:lstStyle/>
          <a:p>
            <a:pPr rtl="0" eaLnBrk="1" hangingPunct="1"/>
            <a:r>
              <a:rPr lang="ar-sa" sz="4000" b="1" i="1"/>
              <a:t>فطر البنسيليوم والاسبيرجيلس</a:t>
            </a:r>
            <a:r>
              <a:rPr lang="en-US" sz="4000" b="1" i="1"/>
              <a:t/>
            </a:r>
            <a:br>
              <a:rPr lang="en-US" sz="4000" b="1" i="1"/>
            </a:br>
            <a:r>
              <a:rPr lang="en-US" sz="4000" b="1" i="1"/>
              <a:t>Penicillium</a:t>
            </a:r>
            <a:r>
              <a:rPr lang="en-US" sz="4000" b="1"/>
              <a:t>   and   Aspergillus</a:t>
            </a:r>
            <a:br>
              <a:rPr lang="en-US" sz="4000" b="1"/>
            </a:br>
            <a:endParaRPr lang="ar-sa" sz="4000"/>
          </a:p>
        </p:txBody>
      </p:sp>
      <p:pic>
        <p:nvPicPr>
          <p:cNvPr id="6" name="Picture 6" descr="Basipet.gif (6470 byte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157" y="3357707"/>
            <a:ext cx="2558916" cy="2379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bitun.jpg (4390 bytes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138" y="1416623"/>
            <a:ext cx="208597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721138" y="5808702"/>
            <a:ext cx="23574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b="1" dirty="0">
                <a:latin typeface="Aparajita" charset="0"/>
                <a:cs typeface="Aparajita" charset="0"/>
              </a:rPr>
              <a:t>Endogenous Spores (</a:t>
            </a:r>
            <a:r>
              <a:rPr lang="en-US" b="1" dirty="0" err="1">
                <a:latin typeface="Aparajita" charset="0"/>
                <a:cs typeface="Aparajita" charset="0"/>
              </a:rPr>
              <a:t>Ascus</a:t>
            </a:r>
            <a:r>
              <a:rPr lang="en-US" b="1" dirty="0">
                <a:latin typeface="Aparajita" charset="0"/>
                <a:cs typeface="Aparajita" charset="0"/>
              </a:rPr>
              <a:t>)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734047" y="5737221"/>
            <a:ext cx="25717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b="1" dirty="0">
                <a:latin typeface="Aparajita" charset="0"/>
                <a:cs typeface="Aparajita" charset="0"/>
              </a:rPr>
              <a:t>Exogenous Spores (conidia)</a:t>
            </a:r>
            <a:endParaRPr lang="ar-sa" b="1" dirty="0"/>
          </a:p>
        </p:txBody>
      </p:sp>
      <p:pic>
        <p:nvPicPr>
          <p:cNvPr id="10" name="Picture 8" descr="oidium.gif (7367 bytes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576" y="1619250"/>
            <a:ext cx="2725644" cy="241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5839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347</Words>
  <Application>Microsoft Macintosh PowerPoint</Application>
  <PresentationFormat>On-screen Show (4:3)</PresentationFormat>
  <Paragraphs>55</Paragraphs>
  <Slides>11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 Ascomycotina (sac fungi) الفطريات الاسكية  </vt:lpstr>
      <vt:lpstr> Ascomycotina (sac fungi) الفطريات الاسكية  </vt:lpstr>
      <vt:lpstr>Penicillium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فطر البنسيليوم والاسبيرجيلس Penicillium   and   Aspergillus </vt:lpstr>
      <vt:lpstr>الأهمية الاقتصادية Economic importance</vt:lpstr>
      <vt:lpstr>الأهمية الاقتصادية Economic importance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Ayman Mubarak</dc:creator>
  <cp:lastModifiedBy>Ayman Mubarak</cp:lastModifiedBy>
  <cp:revision>25</cp:revision>
  <dcterms:created xsi:type="dcterms:W3CDTF">2015-11-11T20:25:05Z</dcterms:created>
  <dcterms:modified xsi:type="dcterms:W3CDTF">2016-03-28T20:48:50Z</dcterms:modified>
</cp:coreProperties>
</file>