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0D38D4-A171-4526-BFC9-C9552782D82A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E4BCC-A7CD-42BC-A14B-59713CEE78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E4BCC-A7CD-42BC-A14B-59713CEE78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E4BCC-A7CD-42BC-A14B-59713CEE78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E4BCC-A7CD-42BC-A14B-59713CEE78D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E4BCC-A7CD-42BC-A14B-59713CEE78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E4BCC-A7CD-42BC-A14B-59713CEE78D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E4BCC-A7CD-42BC-A14B-59713CEE78D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E4BCC-A7CD-42BC-A14B-59713CEE78D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E4BCC-A7CD-42BC-A14B-59713CEE78D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2B82-8196-4826-8075-15E4AD00C918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AF3A-EADC-4B9B-A807-BE987B854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2B82-8196-4826-8075-15E4AD00C918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AF3A-EADC-4B9B-A807-BE987B854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2B82-8196-4826-8075-15E4AD00C918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AF3A-EADC-4B9B-A807-BE987B854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2B82-8196-4826-8075-15E4AD00C918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AF3A-EADC-4B9B-A807-BE987B854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2B82-8196-4826-8075-15E4AD00C918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AF3A-EADC-4B9B-A807-BE987B854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2B82-8196-4826-8075-15E4AD00C918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AF3A-EADC-4B9B-A807-BE987B854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2B82-8196-4826-8075-15E4AD00C918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AF3A-EADC-4B9B-A807-BE987B854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2B82-8196-4826-8075-15E4AD00C918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AF3A-EADC-4B9B-A807-BE987B854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2B82-8196-4826-8075-15E4AD00C918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AF3A-EADC-4B9B-A807-BE987B854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2B82-8196-4826-8075-15E4AD00C918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8AF3A-EADC-4B9B-A807-BE987B8549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52B82-8196-4826-8075-15E4AD00C918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58AF3A-EADC-4B9B-A807-BE987B8549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452B82-8196-4826-8075-15E4AD00C918}" type="datetimeFigureOut">
              <a:rPr lang="en-US" smtClean="0"/>
              <a:pPr/>
              <a:t>12/13/2010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58AF3A-EADC-4B9B-A807-BE987B85499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SA" dirty="0" smtClean="0"/>
              <a:t>تابع </a:t>
            </a:r>
            <a:r>
              <a:rPr lang="ar-SA" dirty="0" err="1" smtClean="0"/>
              <a:t>أيض</a:t>
            </a:r>
            <a:r>
              <a:rPr lang="ar-SA" dirty="0" smtClean="0"/>
              <a:t> البروتينات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مصير مجموعة الأمين المنزوعة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SA" sz="3200" dirty="0" smtClean="0">
                <a:cs typeface="+mj-cs"/>
              </a:rPr>
              <a:t>تستغل في تصنيع الأحماض </a:t>
            </a:r>
            <a:r>
              <a:rPr lang="ar-SA" sz="3200" dirty="0" err="1" smtClean="0">
                <a:cs typeface="+mj-cs"/>
              </a:rPr>
              <a:t>الأمينية</a:t>
            </a:r>
            <a:r>
              <a:rPr lang="ar-SA" sz="3200" dirty="0" smtClean="0">
                <a:cs typeface="+mj-cs"/>
              </a:rPr>
              <a:t> الغير أساسية.</a:t>
            </a:r>
          </a:p>
          <a:p>
            <a:pPr algn="r" rtl="1"/>
            <a:r>
              <a:rPr lang="ar-SA" sz="3200" dirty="0" smtClean="0">
                <a:cs typeface="+mj-cs"/>
              </a:rPr>
              <a:t>تستغل في تصنيع القواعد </a:t>
            </a:r>
            <a:r>
              <a:rPr lang="ar-SA" sz="3200" dirty="0" err="1" smtClean="0">
                <a:cs typeface="+mj-cs"/>
              </a:rPr>
              <a:t>النيتروجينية</a:t>
            </a:r>
            <a:r>
              <a:rPr lang="ar-SA" sz="3200" dirty="0" smtClean="0">
                <a:cs typeface="+mj-cs"/>
              </a:rPr>
              <a:t> (</a:t>
            </a:r>
            <a:r>
              <a:rPr lang="ar-SA" sz="3200" dirty="0" err="1" smtClean="0">
                <a:cs typeface="+mj-cs"/>
              </a:rPr>
              <a:t>البيورين</a:t>
            </a:r>
            <a:r>
              <a:rPr lang="ar-SA" sz="3200" dirty="0" smtClean="0">
                <a:cs typeface="+mj-cs"/>
              </a:rPr>
              <a:t> </a:t>
            </a:r>
            <a:r>
              <a:rPr lang="ar-SA" sz="3200" dirty="0" err="1" smtClean="0">
                <a:cs typeface="+mj-cs"/>
              </a:rPr>
              <a:t>والبيريدين</a:t>
            </a:r>
            <a:r>
              <a:rPr lang="ar-SA" sz="3200" dirty="0" smtClean="0">
                <a:cs typeface="+mj-cs"/>
              </a:rPr>
              <a:t>) التي تدخل في الأحماض النووية </a:t>
            </a:r>
            <a:r>
              <a:rPr lang="en-US" sz="3200" dirty="0" smtClean="0">
                <a:cs typeface="+mj-cs"/>
              </a:rPr>
              <a:t>DNA</a:t>
            </a:r>
            <a:r>
              <a:rPr lang="ar-SA" sz="3200" dirty="0" smtClean="0">
                <a:cs typeface="+mj-cs"/>
              </a:rPr>
              <a:t> و </a:t>
            </a:r>
            <a:r>
              <a:rPr lang="en-US" sz="3200" dirty="0" smtClean="0">
                <a:cs typeface="+mj-cs"/>
              </a:rPr>
              <a:t>RNA</a:t>
            </a:r>
            <a:r>
              <a:rPr lang="ar-SA" sz="3200" dirty="0" smtClean="0">
                <a:cs typeface="+mj-cs"/>
              </a:rPr>
              <a:t>.</a:t>
            </a:r>
          </a:p>
          <a:p>
            <a:pPr algn="r" rtl="1"/>
            <a:r>
              <a:rPr lang="ar-SA" sz="3200" dirty="0" smtClean="0">
                <a:cs typeface="+mj-cs"/>
              </a:rPr>
              <a:t>تستغل في تصنيع السكريات </a:t>
            </a:r>
            <a:r>
              <a:rPr lang="ar-SA" sz="3200" dirty="0" err="1" smtClean="0">
                <a:cs typeface="+mj-cs"/>
              </a:rPr>
              <a:t>الأمينية</a:t>
            </a:r>
            <a:r>
              <a:rPr lang="ar-SA" sz="3200" dirty="0" smtClean="0">
                <a:cs typeface="+mj-cs"/>
              </a:rPr>
              <a:t> مثل: </a:t>
            </a:r>
            <a:r>
              <a:rPr lang="ar-SA" sz="3200" dirty="0" err="1" smtClean="0">
                <a:cs typeface="+mj-cs"/>
              </a:rPr>
              <a:t>جلوكوزأمين</a:t>
            </a:r>
            <a:r>
              <a:rPr lang="ar-SA" sz="3200" dirty="0" smtClean="0">
                <a:cs typeface="+mj-cs"/>
              </a:rPr>
              <a:t> ، </a:t>
            </a:r>
            <a:r>
              <a:rPr lang="ar-SA" sz="3200" dirty="0" err="1" smtClean="0">
                <a:cs typeface="+mj-cs"/>
              </a:rPr>
              <a:t>جالاكتوزأمين</a:t>
            </a:r>
            <a:r>
              <a:rPr lang="ar-SA" sz="3200" dirty="0" smtClean="0">
                <a:cs typeface="+mj-cs"/>
              </a:rPr>
              <a:t>.</a:t>
            </a:r>
          </a:p>
          <a:p>
            <a:pPr algn="r" rtl="1"/>
            <a:r>
              <a:rPr lang="ar-SA" sz="3200" dirty="0" smtClean="0">
                <a:cs typeface="+mj-cs"/>
              </a:rPr>
              <a:t>ما يزيد عن حاجة الجسم يتم التخلص منه لأن </a:t>
            </a:r>
            <a:r>
              <a:rPr lang="ar-SA" sz="3200" dirty="0" err="1" smtClean="0">
                <a:cs typeface="+mj-cs"/>
              </a:rPr>
              <a:t>الأمونيا</a:t>
            </a:r>
            <a:r>
              <a:rPr lang="ar-SA" sz="3200" dirty="0" smtClean="0">
                <a:cs typeface="+mj-cs"/>
              </a:rPr>
              <a:t> سامة جداً يتخلص منها عن طريق:</a:t>
            </a:r>
          </a:p>
          <a:p>
            <a:pPr lvl="1" algn="r" rtl="1"/>
            <a:r>
              <a:rPr lang="ar-SA" sz="3000" dirty="0" smtClean="0">
                <a:cs typeface="+mj-cs"/>
              </a:rPr>
              <a:t>تحويلها إلى  </a:t>
            </a:r>
            <a:r>
              <a:rPr lang="ar-SA" sz="3000" dirty="0" err="1" smtClean="0">
                <a:cs typeface="+mj-cs"/>
              </a:rPr>
              <a:t>الجلوتامين</a:t>
            </a:r>
            <a:endParaRPr lang="ar-SA" sz="3000" dirty="0" smtClean="0">
              <a:cs typeface="+mj-cs"/>
            </a:endParaRPr>
          </a:p>
          <a:p>
            <a:pPr lvl="1" algn="r" rtl="1"/>
            <a:r>
              <a:rPr lang="ar-SA" sz="3000" dirty="0" smtClean="0">
                <a:cs typeface="+mj-cs"/>
              </a:rPr>
              <a:t>تحويلها إلى يوريا والتخلص منها</a:t>
            </a:r>
          </a:p>
          <a:p>
            <a:pPr lvl="1" algn="r" rtl="1"/>
            <a:r>
              <a:rPr lang="ar-SA" sz="3000" dirty="0" smtClean="0">
                <a:cs typeface="+mj-cs"/>
              </a:rPr>
              <a:t>تحويلها إلى </a:t>
            </a:r>
            <a:r>
              <a:rPr lang="ar-SA" sz="3000" dirty="0" err="1" smtClean="0">
                <a:cs typeface="+mj-cs"/>
              </a:rPr>
              <a:t>اليوريك</a:t>
            </a:r>
            <a:r>
              <a:rPr lang="ar-SA" sz="3000" dirty="0" smtClean="0">
                <a:cs typeface="+mj-cs"/>
              </a:rPr>
              <a:t> </a:t>
            </a:r>
            <a:r>
              <a:rPr lang="ar-SA" sz="3000" dirty="0" err="1" smtClean="0">
                <a:cs typeface="+mj-cs"/>
              </a:rPr>
              <a:t>اسيد</a:t>
            </a:r>
            <a:endParaRPr lang="ar-SA" sz="3000" dirty="0" smtClean="0"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cs typeface="+mj-cs"/>
              </a:rPr>
              <a:t>1- تحويلها إلى </a:t>
            </a:r>
            <a:r>
              <a:rPr lang="ar-SA" b="1" dirty="0" err="1" smtClean="0">
                <a:cs typeface="+mj-cs"/>
              </a:rPr>
              <a:t>الجلوتامين</a:t>
            </a:r>
            <a:r>
              <a:rPr lang="ar-SA" b="1" dirty="0" smtClean="0">
                <a:cs typeface="+mj-cs"/>
              </a:rPr>
              <a:t>:</a:t>
            </a:r>
          </a:p>
          <a:p>
            <a:pPr lvl="1" algn="r" rtl="1"/>
            <a:r>
              <a:rPr lang="ar-SA" dirty="0" smtClean="0">
                <a:cs typeface="+mj-cs"/>
              </a:rPr>
              <a:t>تتم عن طريق أنزيم </a:t>
            </a:r>
            <a:r>
              <a:rPr lang="ar-SA" dirty="0" err="1" smtClean="0">
                <a:cs typeface="+mj-cs"/>
              </a:rPr>
              <a:t>الجلوتامين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سينثيز</a:t>
            </a:r>
            <a:r>
              <a:rPr lang="ar-SA" dirty="0" smtClean="0">
                <a:cs typeface="+mj-cs"/>
              </a:rPr>
              <a:t>.</a:t>
            </a:r>
          </a:p>
          <a:p>
            <a:pPr algn="r" rtl="1"/>
            <a:endParaRPr lang="en-US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مصير مجموعة الأمين المنزوعة</a:t>
            </a:r>
            <a:endParaRPr lang="en-US" dirty="0"/>
          </a:p>
        </p:txBody>
      </p: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5095875" y="3116262"/>
            <a:ext cx="2232025" cy="2584450"/>
            <a:chOff x="1973" y="1570"/>
            <a:chExt cx="1406" cy="1628"/>
          </a:xfrm>
        </p:grpSpPr>
        <p:sp>
          <p:nvSpPr>
            <p:cNvPr id="6" name="Text Box 13"/>
            <p:cNvSpPr txBox="1">
              <a:spLocks noChangeArrowheads="1"/>
            </p:cNvSpPr>
            <p:nvPr/>
          </p:nvSpPr>
          <p:spPr bwMode="auto">
            <a:xfrm>
              <a:off x="1973" y="1570"/>
              <a:ext cx="1406" cy="1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en-US" sz="1600" dirty="0">
                  <a:latin typeface="Arial" charset="0"/>
                </a:rPr>
                <a:t>         O</a:t>
              </a:r>
            </a:p>
            <a:p>
              <a:pPr>
                <a:spcBef>
                  <a:spcPct val="50000"/>
                </a:spcBef>
              </a:pPr>
              <a:r>
                <a:rPr lang="en-US" sz="1600" dirty="0">
                  <a:latin typeface="Arial" charset="0"/>
                </a:rPr>
                <a:t>         C </a:t>
              </a:r>
              <a:r>
                <a:rPr lang="en-US" sz="1600" dirty="0">
                  <a:solidFill>
                    <a:srgbClr val="FF0000"/>
                  </a:solidFill>
                  <a:latin typeface="Arial" charset="0"/>
                </a:rPr>
                <a:t>–</a:t>
              </a:r>
              <a:r>
                <a:rPr lang="en-US" sz="1600" dirty="0">
                  <a:latin typeface="Arial" charset="0"/>
                </a:rPr>
                <a:t> </a:t>
              </a:r>
              <a:r>
                <a:rPr lang="en-US" sz="1600" dirty="0" smtClean="0">
                  <a:solidFill>
                    <a:srgbClr val="FF0000"/>
                  </a:solidFill>
                  <a:latin typeface="Arial" charset="0"/>
                </a:rPr>
                <a:t>NH</a:t>
              </a:r>
              <a:r>
                <a:rPr lang="en-US" sz="1600" baseline="-25000" dirty="0" smtClean="0">
                  <a:solidFill>
                    <a:srgbClr val="FF0000"/>
                  </a:solidFill>
                  <a:latin typeface="Arial" charset="0"/>
                </a:rPr>
                <a:t>2</a:t>
              </a:r>
              <a:endParaRPr lang="en-US" baseline="30000" dirty="0">
                <a:latin typeface="Arial" charset="0"/>
              </a:endParaRPr>
            </a:p>
            <a:p>
              <a:pPr algn="l" rtl="0">
                <a:spcBef>
                  <a:spcPct val="50000"/>
                </a:spcBef>
              </a:pPr>
              <a:r>
                <a:rPr lang="en-US" sz="1600" dirty="0">
                  <a:latin typeface="Arial" charset="0"/>
                </a:rPr>
                <a:t>         C H</a:t>
              </a:r>
              <a:r>
                <a:rPr lang="en-US" sz="1600" baseline="-25000" dirty="0">
                  <a:latin typeface="Arial" charset="0"/>
                </a:rPr>
                <a:t>2</a:t>
              </a:r>
            </a:p>
            <a:p>
              <a:pPr algn="l" rtl="0">
                <a:spcBef>
                  <a:spcPct val="50000"/>
                </a:spcBef>
              </a:pPr>
              <a:r>
                <a:rPr lang="en-US" sz="1600" dirty="0">
                  <a:latin typeface="Arial" charset="0"/>
                </a:rPr>
                <a:t>         C H</a:t>
              </a:r>
              <a:r>
                <a:rPr lang="en-US" sz="1600" baseline="-25000" dirty="0">
                  <a:latin typeface="Arial" charset="0"/>
                </a:rPr>
                <a:t>2</a:t>
              </a:r>
            </a:p>
            <a:p>
              <a:pPr>
                <a:spcBef>
                  <a:spcPct val="50000"/>
                </a:spcBef>
              </a:pPr>
              <a:r>
                <a:rPr lang="en-US" sz="1600" dirty="0">
                  <a:solidFill>
                    <a:schemeClr val="accent2"/>
                  </a:solidFill>
                  <a:latin typeface="Arial" charset="0"/>
                </a:rPr>
                <a:t>   </a:t>
              </a:r>
              <a:r>
                <a:rPr lang="en-US" sz="1600" dirty="0" smtClean="0">
                  <a:latin typeface="Arial" charset="0"/>
                </a:rPr>
                <a:t>H –</a:t>
              </a:r>
              <a:r>
                <a:rPr lang="en-US" sz="1600" baseline="-25000" dirty="0" smtClean="0">
                  <a:latin typeface="Arial" charset="0"/>
                </a:rPr>
                <a:t> </a:t>
              </a:r>
              <a:r>
                <a:rPr lang="en-US" sz="1600" dirty="0" smtClean="0">
                  <a:latin typeface="Arial" charset="0"/>
                </a:rPr>
                <a:t>C </a:t>
              </a:r>
              <a:r>
                <a:rPr lang="en-US" sz="1600" dirty="0" smtClean="0">
                  <a:solidFill>
                    <a:srgbClr val="0000FF"/>
                  </a:solidFill>
                  <a:latin typeface="Arial" charset="0"/>
                </a:rPr>
                <a:t>– NH</a:t>
              </a:r>
              <a:r>
                <a:rPr lang="en-US" sz="1600" baseline="-25000" dirty="0" smtClean="0">
                  <a:solidFill>
                    <a:srgbClr val="0000FF"/>
                  </a:solidFill>
                  <a:latin typeface="Arial" charset="0"/>
                </a:rPr>
                <a:t>3</a:t>
              </a:r>
              <a:r>
                <a:rPr lang="en-US" sz="1600" baseline="30000" dirty="0" smtClean="0">
                  <a:solidFill>
                    <a:srgbClr val="0000FF"/>
                  </a:solidFill>
                  <a:latin typeface="Arial" charset="0"/>
                </a:rPr>
                <a:t>+</a:t>
              </a:r>
              <a:endParaRPr lang="en-US" sz="1600" baseline="30000" dirty="0">
                <a:latin typeface="Arial" charset="0"/>
              </a:endParaRPr>
            </a:p>
            <a:p>
              <a:pPr algn="l" rtl="0">
                <a:spcBef>
                  <a:spcPct val="50000"/>
                </a:spcBef>
              </a:pPr>
              <a:r>
                <a:rPr lang="en-US" sz="1600" dirty="0">
                  <a:latin typeface="Arial" charset="0"/>
                </a:rPr>
                <a:t>         COO</a:t>
              </a:r>
              <a:r>
                <a:rPr lang="en-US" baseline="30000" dirty="0">
                  <a:latin typeface="Arial" charset="0"/>
                </a:rPr>
                <a:t>-</a:t>
              </a:r>
            </a:p>
          </p:txBody>
        </p:sp>
        <p:grpSp>
          <p:nvGrpSpPr>
            <p:cNvPr id="7" name="Group 14"/>
            <p:cNvGrpSpPr>
              <a:grpSpLocks/>
            </p:cNvGrpSpPr>
            <p:nvPr/>
          </p:nvGrpSpPr>
          <p:grpSpPr bwMode="auto">
            <a:xfrm>
              <a:off x="2381" y="1760"/>
              <a:ext cx="45" cy="999"/>
              <a:chOff x="3651" y="1842"/>
              <a:chExt cx="45" cy="999"/>
            </a:xfrm>
          </p:grpSpPr>
          <p:sp>
            <p:nvSpPr>
              <p:cNvPr id="10" name="Line 16"/>
              <p:cNvSpPr>
                <a:spLocks noChangeShapeType="1"/>
              </p:cNvSpPr>
              <p:nvPr/>
            </p:nvSpPr>
            <p:spPr bwMode="auto">
              <a:xfrm>
                <a:off x="3669" y="2305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Line 17"/>
              <p:cNvSpPr>
                <a:spLocks noChangeShapeType="1"/>
              </p:cNvSpPr>
              <p:nvPr/>
            </p:nvSpPr>
            <p:spPr bwMode="auto">
              <a:xfrm>
                <a:off x="3678" y="2532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18"/>
              <p:cNvSpPr>
                <a:spLocks noChangeShapeType="1"/>
              </p:cNvSpPr>
              <p:nvPr/>
            </p:nvSpPr>
            <p:spPr bwMode="auto">
              <a:xfrm>
                <a:off x="3669" y="2069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19"/>
              <p:cNvSpPr>
                <a:spLocks noChangeShapeType="1"/>
              </p:cNvSpPr>
              <p:nvPr/>
            </p:nvSpPr>
            <p:spPr bwMode="auto">
              <a:xfrm>
                <a:off x="3678" y="2750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4" name="Group 20"/>
              <p:cNvGrpSpPr>
                <a:grpSpLocks/>
              </p:cNvGrpSpPr>
              <p:nvPr/>
            </p:nvGrpSpPr>
            <p:grpSpPr bwMode="auto">
              <a:xfrm>
                <a:off x="3651" y="1842"/>
                <a:ext cx="45" cy="91"/>
                <a:chOff x="1429" y="3430"/>
                <a:chExt cx="45" cy="91"/>
              </a:xfrm>
            </p:grpSpPr>
            <p:sp>
              <p:nvSpPr>
                <p:cNvPr id="15" name="Line 21"/>
                <p:cNvSpPr>
                  <a:spLocks noChangeShapeType="1"/>
                </p:cNvSpPr>
                <p:nvPr/>
              </p:nvSpPr>
              <p:spPr bwMode="auto">
                <a:xfrm>
                  <a:off x="1429" y="3430"/>
                  <a:ext cx="0" cy="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" name="Line 22"/>
                <p:cNvSpPr>
                  <a:spLocks noChangeShapeType="1"/>
                </p:cNvSpPr>
                <p:nvPr/>
              </p:nvSpPr>
              <p:spPr bwMode="auto">
                <a:xfrm>
                  <a:off x="1474" y="3430"/>
                  <a:ext cx="0" cy="9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8" name="Text Box 23"/>
            <p:cNvSpPr txBox="1">
              <a:spLocks noChangeArrowheads="1"/>
            </p:cNvSpPr>
            <p:nvPr/>
          </p:nvSpPr>
          <p:spPr bwMode="auto">
            <a:xfrm>
              <a:off x="2171" y="2967"/>
              <a:ext cx="63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rtl="0">
                <a:spcBef>
                  <a:spcPct val="50000"/>
                </a:spcBef>
              </a:pPr>
              <a:r>
                <a:rPr lang="ar-SA" dirty="0" err="1" smtClean="0">
                  <a:latin typeface="Arial" charset="0"/>
                </a:rPr>
                <a:t>الجلوتامين</a:t>
              </a:r>
              <a:endParaRPr lang="en-US" dirty="0">
                <a:latin typeface="Arial" charset="0"/>
              </a:endParaRPr>
            </a:p>
          </p:txBody>
        </p:sp>
      </p:grpSp>
      <p:sp>
        <p:nvSpPr>
          <p:cNvPr id="17" name="Text Box 41"/>
          <p:cNvSpPr txBox="1">
            <a:spLocks noChangeArrowheads="1"/>
          </p:cNvSpPr>
          <p:nvPr/>
        </p:nvSpPr>
        <p:spPr bwMode="auto">
          <a:xfrm>
            <a:off x="990600" y="3108325"/>
            <a:ext cx="2232025" cy="217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sz="1600" dirty="0">
                <a:latin typeface="Arial" charset="0"/>
              </a:rPr>
              <a:t>         O</a:t>
            </a:r>
          </a:p>
          <a:p>
            <a:pPr algn="l" rtl="0">
              <a:spcBef>
                <a:spcPct val="50000"/>
              </a:spcBef>
            </a:pPr>
            <a:r>
              <a:rPr lang="en-US" sz="1600" dirty="0">
                <a:latin typeface="Arial" charset="0"/>
              </a:rPr>
              <a:t>         C – O</a:t>
            </a:r>
            <a:r>
              <a:rPr lang="en-US" baseline="30000" dirty="0">
                <a:latin typeface="Arial" charset="0"/>
              </a:rPr>
              <a:t>-</a:t>
            </a:r>
          </a:p>
          <a:p>
            <a:pPr algn="l" rtl="0">
              <a:spcBef>
                <a:spcPct val="50000"/>
              </a:spcBef>
            </a:pPr>
            <a:r>
              <a:rPr lang="en-US" sz="1600" dirty="0">
                <a:latin typeface="Arial" charset="0"/>
              </a:rPr>
              <a:t>         C H</a:t>
            </a:r>
            <a:r>
              <a:rPr lang="en-US" sz="1600" baseline="-25000" dirty="0">
                <a:latin typeface="Arial" charset="0"/>
              </a:rPr>
              <a:t>2</a:t>
            </a:r>
          </a:p>
          <a:p>
            <a:pPr algn="l" rtl="0">
              <a:spcBef>
                <a:spcPct val="50000"/>
              </a:spcBef>
            </a:pPr>
            <a:r>
              <a:rPr lang="en-US" sz="1600" dirty="0">
                <a:latin typeface="Arial" charset="0"/>
              </a:rPr>
              <a:t>         C H</a:t>
            </a:r>
            <a:r>
              <a:rPr lang="en-US" sz="1600" baseline="-25000" dirty="0">
                <a:latin typeface="Arial" charset="0"/>
              </a:rPr>
              <a:t>2</a:t>
            </a:r>
          </a:p>
          <a:p>
            <a:pPr algn="l" rtl="0">
              <a:spcBef>
                <a:spcPct val="50000"/>
              </a:spcBef>
            </a:pPr>
            <a:r>
              <a:rPr lang="en-US" sz="1600" dirty="0">
                <a:solidFill>
                  <a:schemeClr val="accent2"/>
                </a:solidFill>
                <a:latin typeface="Arial" charset="0"/>
              </a:rPr>
              <a:t>  </a:t>
            </a:r>
            <a:r>
              <a:rPr lang="en-US" sz="1600" dirty="0">
                <a:latin typeface="Arial" charset="0"/>
              </a:rPr>
              <a:t>H –</a:t>
            </a:r>
            <a:r>
              <a:rPr lang="en-US" sz="1600" baseline="-25000" dirty="0">
                <a:latin typeface="Arial" charset="0"/>
              </a:rPr>
              <a:t>  </a:t>
            </a:r>
            <a:r>
              <a:rPr lang="en-US" sz="1600" dirty="0">
                <a:latin typeface="Arial" charset="0"/>
              </a:rPr>
              <a:t>C </a:t>
            </a:r>
            <a:r>
              <a:rPr lang="en-US" sz="1600" dirty="0">
                <a:solidFill>
                  <a:srgbClr val="0000FF"/>
                </a:solidFill>
                <a:latin typeface="Arial" charset="0"/>
              </a:rPr>
              <a:t>– NH</a:t>
            </a:r>
            <a:r>
              <a:rPr lang="en-US" sz="1600" baseline="-25000" dirty="0">
                <a:solidFill>
                  <a:srgbClr val="0000FF"/>
                </a:solidFill>
                <a:latin typeface="Arial" charset="0"/>
              </a:rPr>
              <a:t>3</a:t>
            </a:r>
            <a:r>
              <a:rPr lang="en-US" sz="1600" baseline="30000" dirty="0">
                <a:solidFill>
                  <a:srgbClr val="0000FF"/>
                </a:solidFill>
                <a:latin typeface="Arial" charset="0"/>
              </a:rPr>
              <a:t>+</a:t>
            </a:r>
          </a:p>
          <a:p>
            <a:pPr algn="l" rtl="0">
              <a:spcBef>
                <a:spcPct val="50000"/>
              </a:spcBef>
            </a:pPr>
            <a:r>
              <a:rPr lang="en-US" sz="1600" dirty="0">
                <a:latin typeface="Arial" charset="0"/>
              </a:rPr>
              <a:t>         COO</a:t>
            </a:r>
            <a:r>
              <a:rPr lang="en-US" baseline="30000" dirty="0">
                <a:latin typeface="Arial" charset="0"/>
              </a:rPr>
              <a:t>-</a:t>
            </a:r>
          </a:p>
        </p:txBody>
      </p:sp>
      <p:sp>
        <p:nvSpPr>
          <p:cNvPr id="18" name="Text Box 49"/>
          <p:cNvSpPr txBox="1">
            <a:spLocks noChangeArrowheads="1"/>
          </p:cNvSpPr>
          <p:nvPr/>
        </p:nvSpPr>
        <p:spPr bwMode="auto">
          <a:xfrm>
            <a:off x="1098550" y="5341937"/>
            <a:ext cx="15684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dirty="0" smtClean="0">
                <a:latin typeface="Arial" charset="0"/>
              </a:rPr>
              <a:t>حامض </a:t>
            </a:r>
            <a:r>
              <a:rPr lang="ar-SA" dirty="0" err="1" smtClean="0">
                <a:latin typeface="Arial" charset="0"/>
              </a:rPr>
              <a:t>الجلوتاميك</a:t>
            </a:r>
            <a:endParaRPr lang="en-US" dirty="0">
              <a:latin typeface="Arial" charset="0"/>
            </a:endParaRPr>
          </a:p>
        </p:txBody>
      </p:sp>
      <p:sp>
        <p:nvSpPr>
          <p:cNvPr id="19" name="Text Box 50"/>
          <p:cNvSpPr txBox="1">
            <a:spLocks noChangeArrowheads="1"/>
          </p:cNvSpPr>
          <p:nvPr/>
        </p:nvSpPr>
        <p:spPr bwMode="auto">
          <a:xfrm>
            <a:off x="3611563" y="4129088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latin typeface="Arial" charset="0"/>
              </a:rPr>
              <a:t>+</a:t>
            </a:r>
          </a:p>
        </p:txBody>
      </p:sp>
      <p:sp>
        <p:nvSpPr>
          <p:cNvPr id="20" name="Text Box 54"/>
          <p:cNvSpPr txBox="1">
            <a:spLocks noChangeArrowheads="1"/>
          </p:cNvSpPr>
          <p:nvPr/>
        </p:nvSpPr>
        <p:spPr bwMode="auto">
          <a:xfrm>
            <a:off x="2935287" y="4117975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 smtClean="0">
                <a:solidFill>
                  <a:srgbClr val="FF0000"/>
                </a:solidFill>
                <a:latin typeface="Arial" charset="0"/>
              </a:rPr>
              <a:t>NH</a:t>
            </a:r>
            <a:r>
              <a:rPr lang="en-US" baseline="-25000" dirty="0" smtClean="0">
                <a:solidFill>
                  <a:srgbClr val="FF0000"/>
                </a:solidFill>
                <a:latin typeface="Arial" charset="0"/>
              </a:rPr>
              <a:t>2</a:t>
            </a:r>
            <a:endParaRPr lang="en-US" baseline="-25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1" name="Text Box 55"/>
          <p:cNvSpPr txBox="1">
            <a:spLocks noChangeArrowheads="1"/>
          </p:cNvSpPr>
          <p:nvPr/>
        </p:nvSpPr>
        <p:spPr bwMode="auto">
          <a:xfrm>
            <a:off x="6391275" y="4046537"/>
            <a:ext cx="11525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 smtClean="0">
                <a:latin typeface="Arial" charset="0"/>
              </a:rPr>
              <a:t>ADP </a:t>
            </a:r>
            <a:r>
              <a:rPr lang="en-US" dirty="0">
                <a:latin typeface="Arial" charset="0"/>
              </a:rPr>
              <a:t>+ </a:t>
            </a:r>
            <a:r>
              <a:rPr lang="en-US" dirty="0" smtClean="0">
                <a:latin typeface="Arial" charset="0"/>
              </a:rPr>
              <a:t>Pi</a:t>
            </a:r>
            <a:endParaRPr lang="en-US" dirty="0">
              <a:latin typeface="Arial" charset="0"/>
            </a:endParaRPr>
          </a:p>
        </p:txBody>
      </p:sp>
      <p:sp>
        <p:nvSpPr>
          <p:cNvPr id="22" name="Text Box 56"/>
          <p:cNvSpPr txBox="1">
            <a:spLocks noChangeArrowheads="1"/>
          </p:cNvSpPr>
          <p:nvPr/>
        </p:nvSpPr>
        <p:spPr bwMode="auto">
          <a:xfrm>
            <a:off x="3871912" y="4129087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 dirty="0" smtClean="0">
                <a:latin typeface="Arial" charset="0"/>
              </a:rPr>
              <a:t>ATP</a:t>
            </a:r>
            <a:endParaRPr lang="en-US" dirty="0">
              <a:latin typeface="Arial" charset="0"/>
            </a:endParaRPr>
          </a:p>
        </p:txBody>
      </p:sp>
      <p:sp>
        <p:nvSpPr>
          <p:cNvPr id="23" name="Line 57"/>
          <p:cNvSpPr>
            <a:spLocks noChangeShapeType="1"/>
          </p:cNvSpPr>
          <p:nvPr/>
        </p:nvSpPr>
        <p:spPr bwMode="auto">
          <a:xfrm>
            <a:off x="4448175" y="4343400"/>
            <a:ext cx="1079500" cy="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4" name="Text Box 50"/>
          <p:cNvSpPr txBox="1">
            <a:spLocks noChangeArrowheads="1"/>
          </p:cNvSpPr>
          <p:nvPr/>
        </p:nvSpPr>
        <p:spPr bwMode="auto">
          <a:xfrm>
            <a:off x="6202363" y="4038600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latin typeface="Arial" charset="0"/>
              </a:rPr>
              <a:t>+</a:t>
            </a:r>
          </a:p>
        </p:txBody>
      </p:sp>
      <p:sp>
        <p:nvSpPr>
          <p:cNvPr id="25" name="Text Box 50"/>
          <p:cNvSpPr txBox="1">
            <a:spLocks noChangeArrowheads="1"/>
          </p:cNvSpPr>
          <p:nvPr/>
        </p:nvSpPr>
        <p:spPr bwMode="auto">
          <a:xfrm>
            <a:off x="2647950" y="4124325"/>
            <a:ext cx="5032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latin typeface="Arial" charset="0"/>
              </a:rPr>
              <a:t>+</a:t>
            </a:r>
          </a:p>
        </p:txBody>
      </p:sp>
      <p:sp>
        <p:nvSpPr>
          <p:cNvPr id="26" name="Line 16"/>
          <p:cNvSpPr>
            <a:spLocks noChangeShapeType="1"/>
          </p:cNvSpPr>
          <p:nvPr/>
        </p:nvSpPr>
        <p:spPr bwMode="auto">
          <a:xfrm>
            <a:off x="1667412" y="4151134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17"/>
          <p:cNvSpPr>
            <a:spLocks noChangeShapeType="1"/>
          </p:cNvSpPr>
          <p:nvPr/>
        </p:nvSpPr>
        <p:spPr bwMode="auto">
          <a:xfrm>
            <a:off x="1663521" y="4511496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>
            <a:off x="1667412" y="3776484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19"/>
          <p:cNvSpPr>
            <a:spLocks noChangeShapeType="1"/>
          </p:cNvSpPr>
          <p:nvPr/>
        </p:nvSpPr>
        <p:spPr bwMode="auto">
          <a:xfrm>
            <a:off x="1681700" y="4857571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21"/>
          <p:cNvSpPr>
            <a:spLocks noChangeShapeType="1"/>
          </p:cNvSpPr>
          <p:nvPr/>
        </p:nvSpPr>
        <p:spPr bwMode="auto">
          <a:xfrm>
            <a:off x="1638837" y="3416121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22"/>
          <p:cNvSpPr>
            <a:spLocks noChangeShapeType="1"/>
          </p:cNvSpPr>
          <p:nvPr/>
        </p:nvSpPr>
        <p:spPr bwMode="auto">
          <a:xfrm>
            <a:off x="1710275" y="3416121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267200" y="38978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err="1" smtClean="0">
                <a:solidFill>
                  <a:srgbClr val="00B050"/>
                </a:solidFill>
              </a:rPr>
              <a:t>الجلوتامين</a:t>
            </a:r>
            <a:r>
              <a:rPr lang="ar-SA" dirty="0" smtClean="0">
                <a:solidFill>
                  <a:srgbClr val="00B050"/>
                </a:solidFill>
              </a:rPr>
              <a:t> </a:t>
            </a:r>
            <a:r>
              <a:rPr lang="ar-SA" dirty="0" err="1" smtClean="0">
                <a:solidFill>
                  <a:srgbClr val="00B050"/>
                </a:solidFill>
              </a:rPr>
              <a:t>سينثيز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r" rtl="1"/>
            <a:r>
              <a:rPr lang="ar-SA" sz="2800" dirty="0" smtClean="0">
                <a:cs typeface="+mj-cs"/>
              </a:rPr>
              <a:t>ينتقل </a:t>
            </a:r>
            <a:r>
              <a:rPr lang="ar-SA" sz="2800" dirty="0" err="1" smtClean="0">
                <a:cs typeface="+mj-cs"/>
              </a:rPr>
              <a:t>الجلوتامين</a:t>
            </a:r>
            <a:r>
              <a:rPr lang="ar-SA" sz="2800" dirty="0" smtClean="0">
                <a:cs typeface="+mj-cs"/>
              </a:rPr>
              <a:t> بالدم إلى الكلية.</a:t>
            </a:r>
          </a:p>
          <a:p>
            <a:pPr lvl="1" algn="r" rtl="1"/>
            <a:r>
              <a:rPr lang="ar-SA" sz="2800" dirty="0" smtClean="0">
                <a:cs typeface="+mj-cs"/>
              </a:rPr>
              <a:t>تفقد مجموعة الأمين بصورة أيون </a:t>
            </a:r>
            <a:r>
              <a:rPr lang="ar-SA" sz="2800" dirty="0" err="1" smtClean="0">
                <a:cs typeface="+mj-cs"/>
              </a:rPr>
              <a:t>أمونيا</a:t>
            </a:r>
            <a:r>
              <a:rPr lang="ar-SA" sz="2800" dirty="0" smtClean="0">
                <a:cs typeface="+mj-cs"/>
              </a:rPr>
              <a:t> (</a:t>
            </a:r>
            <a:r>
              <a:rPr lang="en-US" sz="2800" dirty="0" smtClean="0">
                <a:cs typeface="+mj-cs"/>
              </a:rPr>
              <a:t>NH</a:t>
            </a:r>
            <a:r>
              <a:rPr lang="en-US" sz="2800" baseline="-25000" dirty="0" smtClean="0">
                <a:cs typeface="+mj-cs"/>
              </a:rPr>
              <a:t>4</a:t>
            </a:r>
            <a:r>
              <a:rPr lang="en-US" sz="2800" baseline="30000" dirty="0" smtClean="0">
                <a:cs typeface="+mj-cs"/>
              </a:rPr>
              <a:t>+</a:t>
            </a:r>
            <a:r>
              <a:rPr lang="ar-SA" sz="2800" dirty="0" smtClean="0">
                <a:cs typeface="+mj-cs"/>
              </a:rPr>
              <a:t>) عن طريق أنزيم </a:t>
            </a:r>
            <a:r>
              <a:rPr lang="ar-SA" sz="2800" dirty="0" err="1" smtClean="0">
                <a:cs typeface="+mj-cs"/>
              </a:rPr>
              <a:t>الجلوتامينيز</a:t>
            </a:r>
            <a:r>
              <a:rPr lang="ar-SA" sz="2800" dirty="0" smtClean="0">
                <a:cs typeface="+mj-cs"/>
              </a:rPr>
              <a:t>.</a:t>
            </a:r>
          </a:p>
          <a:p>
            <a:pPr lvl="1" algn="r" rtl="1"/>
            <a:r>
              <a:rPr lang="ar-SA" sz="2800" dirty="0" smtClean="0">
                <a:cs typeface="+mj-cs"/>
              </a:rPr>
              <a:t>أيون </a:t>
            </a:r>
            <a:r>
              <a:rPr lang="ar-SA" sz="2800" dirty="0" err="1" smtClean="0">
                <a:cs typeface="+mj-cs"/>
              </a:rPr>
              <a:t>الأمونيا</a:t>
            </a:r>
            <a:r>
              <a:rPr lang="ar-SA" sz="2800" dirty="0" smtClean="0">
                <a:cs typeface="+mj-cs"/>
              </a:rPr>
              <a:t> الناتج يدخل البول.</a:t>
            </a:r>
          </a:p>
          <a:p>
            <a:pPr lvl="1" algn="r" rtl="1"/>
            <a:endParaRPr lang="en-US" sz="2800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مصير مجموعة الأمين المنزوعة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24600" y="3581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err="1" smtClean="0">
                <a:cs typeface="+mj-cs"/>
              </a:rPr>
              <a:t>الجلوتامين</a:t>
            </a:r>
            <a:endParaRPr lang="en-US" sz="2800" dirty="0"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67400" y="35814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+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334000" y="35814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cs typeface="+mj-cs"/>
              </a:rPr>
              <a:t>ماء</a:t>
            </a:r>
            <a:endParaRPr lang="en-US" sz="2800" dirty="0">
              <a:cs typeface="+mj-cs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4114800" y="3884611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28800" y="35814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cs typeface="+mj-cs"/>
              </a:rPr>
              <a:t>حامض </a:t>
            </a:r>
            <a:r>
              <a:rPr lang="ar-SA" sz="2800" dirty="0" err="1" smtClean="0">
                <a:cs typeface="+mj-cs"/>
              </a:rPr>
              <a:t>الجلوتاميك</a:t>
            </a:r>
            <a:endParaRPr lang="en-US" sz="2800" dirty="0"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0" y="359306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/>
              <a:t>+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35814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NH</a:t>
            </a:r>
            <a:r>
              <a:rPr lang="en-US" sz="2800" baseline="-25000" dirty="0" smtClean="0"/>
              <a:t>4</a:t>
            </a:r>
            <a:r>
              <a:rPr lang="en-US" sz="2800" baseline="30000" dirty="0" smtClean="0"/>
              <a:t>+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4114800" y="34290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ar-SA" sz="2400" dirty="0" err="1" smtClean="0">
                <a:solidFill>
                  <a:srgbClr val="00B050"/>
                </a:solidFill>
                <a:cs typeface="+mj-cs"/>
              </a:rPr>
              <a:t>الجلوتامينيز</a:t>
            </a:r>
            <a:endParaRPr lang="ar-SA" sz="2400" dirty="0" smtClean="0">
              <a:solidFill>
                <a:srgbClr val="00B050"/>
              </a:solidFill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b="1" dirty="0" smtClean="0">
                <a:cs typeface="+mj-cs"/>
              </a:rPr>
              <a:t>2- تحويلها إلى يوريا:</a:t>
            </a:r>
          </a:p>
          <a:p>
            <a:pPr lvl="1" algn="r" rtl="1"/>
            <a:r>
              <a:rPr lang="ar-SA" sz="3200" dirty="0" smtClean="0">
                <a:cs typeface="+mj-cs"/>
              </a:rPr>
              <a:t>تتكون في الكبد بشكل أساسي.</a:t>
            </a:r>
          </a:p>
          <a:p>
            <a:pPr lvl="1" algn="r" rtl="1"/>
            <a:r>
              <a:rPr lang="ar-SA" sz="3200" dirty="0" smtClean="0">
                <a:cs typeface="+mj-cs"/>
              </a:rPr>
              <a:t>تنتقل إلى الكلى عن طريق الدم ليتم إخراجها في البول. </a:t>
            </a:r>
            <a:endParaRPr lang="en-US" sz="3200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مصير مجموعة الأمين المنزوعة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دورة </a:t>
            </a:r>
            <a:r>
              <a:rPr lang="ar-SA" dirty="0" err="1" smtClean="0"/>
              <a:t>اليوريا</a:t>
            </a:r>
            <a:endParaRPr lang="en-US" dirty="0"/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1835150" y="1700213"/>
            <a:ext cx="4897438" cy="2089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2052638" y="1865313"/>
            <a:ext cx="8636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>
                <a:latin typeface="Arial" charset="0"/>
              </a:rPr>
              <a:t>NH</a:t>
            </a:r>
            <a:r>
              <a:rPr lang="en-US" baseline="-25000">
                <a:latin typeface="Arial" charset="0"/>
              </a:rPr>
              <a:t>4</a:t>
            </a:r>
            <a:r>
              <a:rPr lang="en-US" baseline="30000">
                <a:latin typeface="Arial" charset="0"/>
              </a:rPr>
              <a:t>+  </a:t>
            </a:r>
            <a:r>
              <a:rPr lang="en-US">
                <a:latin typeface="Arial" charset="0"/>
              </a:rPr>
              <a:t>+ HCO</a:t>
            </a:r>
            <a:r>
              <a:rPr lang="en-US" baseline="-25000">
                <a:latin typeface="Arial" charset="0"/>
              </a:rPr>
              <a:t>3</a:t>
            </a:r>
            <a:r>
              <a:rPr lang="en-US" baseline="30000">
                <a:latin typeface="Arial" charset="0"/>
              </a:rPr>
              <a:t>-</a:t>
            </a: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684213" y="1844675"/>
            <a:ext cx="863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en-US" dirty="0">
                <a:latin typeface="Arial" charset="0"/>
              </a:rPr>
              <a:t>NH</a:t>
            </a:r>
            <a:r>
              <a:rPr lang="en-US" baseline="-25000" dirty="0">
                <a:latin typeface="Arial" charset="0"/>
              </a:rPr>
              <a:t>4</a:t>
            </a:r>
            <a:r>
              <a:rPr lang="en-US" baseline="30000" dirty="0">
                <a:latin typeface="Arial" charset="0"/>
              </a:rPr>
              <a:t>+  </a:t>
            </a:r>
            <a:r>
              <a:rPr lang="en-US" dirty="0">
                <a:latin typeface="Arial" charset="0"/>
              </a:rPr>
              <a:t>+ </a:t>
            </a:r>
            <a:r>
              <a:rPr lang="en-US" dirty="0" smtClean="0">
                <a:latin typeface="Arial" charset="0"/>
              </a:rPr>
              <a:t>HCO</a:t>
            </a:r>
            <a:r>
              <a:rPr lang="en-US" baseline="-25000" dirty="0" smtClean="0">
                <a:latin typeface="Arial" charset="0"/>
              </a:rPr>
              <a:t>3</a:t>
            </a:r>
            <a:r>
              <a:rPr lang="en-US" baseline="30000" dirty="0" smtClean="0">
                <a:latin typeface="Arial" charset="0"/>
              </a:rPr>
              <a:t>-</a:t>
            </a:r>
            <a:endParaRPr lang="en-US" baseline="30000" dirty="0">
              <a:latin typeface="Arial" charset="0"/>
            </a:endParaRPr>
          </a:p>
        </p:txBody>
      </p:sp>
      <p:sp>
        <p:nvSpPr>
          <p:cNvPr id="46" name="Line 7"/>
          <p:cNvSpPr>
            <a:spLocks noChangeShapeType="1"/>
          </p:cNvSpPr>
          <p:nvPr/>
        </p:nvSpPr>
        <p:spPr bwMode="auto">
          <a:xfrm flipV="1">
            <a:off x="1524000" y="2590800"/>
            <a:ext cx="59436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9"/>
          <p:cNvSpPr>
            <a:spLocks noChangeShapeType="1"/>
          </p:cNvSpPr>
          <p:nvPr/>
        </p:nvSpPr>
        <p:spPr bwMode="auto">
          <a:xfrm>
            <a:off x="1476375" y="2105025"/>
            <a:ext cx="647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539750" y="5348288"/>
            <a:ext cx="1368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sz="2400" b="1" dirty="0" err="1" smtClean="0">
                <a:solidFill>
                  <a:srgbClr val="00B050"/>
                </a:solidFill>
                <a:latin typeface="Arial" charset="0"/>
              </a:rPr>
              <a:t>السيتوبلازم</a:t>
            </a:r>
            <a:endParaRPr lang="en-US" sz="2400" b="1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1916113" y="3306763"/>
            <a:ext cx="128428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sz="2200" b="1" dirty="0" err="1" smtClean="0">
                <a:solidFill>
                  <a:srgbClr val="00B050"/>
                </a:solidFill>
                <a:latin typeface="Arial" charset="0"/>
              </a:rPr>
              <a:t>الميتوكندريا</a:t>
            </a:r>
            <a:endParaRPr lang="en-US" sz="2200" b="1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53" name="Text Box 18"/>
          <p:cNvSpPr txBox="1">
            <a:spLocks noChangeArrowheads="1"/>
          </p:cNvSpPr>
          <p:nvPr/>
        </p:nvSpPr>
        <p:spPr bwMode="auto">
          <a:xfrm>
            <a:off x="2700338" y="1905000"/>
            <a:ext cx="2447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SA" b="1" i="1" dirty="0" err="1" smtClean="0">
                <a:solidFill>
                  <a:srgbClr val="0000FF"/>
                </a:solidFill>
                <a:latin typeface="Arial" charset="0"/>
                <a:cs typeface="Akhbar MT" pitchFamily="2" charset="-78"/>
              </a:rPr>
              <a:t>الكربوميل</a:t>
            </a:r>
            <a:r>
              <a:rPr lang="ar-SA" b="1" i="1" dirty="0" smtClean="0">
                <a:solidFill>
                  <a:srgbClr val="0000FF"/>
                </a:solidFill>
                <a:latin typeface="Arial" charset="0"/>
                <a:cs typeface="Akhbar MT" pitchFamily="2" charset="-78"/>
              </a:rPr>
              <a:t> </a:t>
            </a:r>
            <a:r>
              <a:rPr lang="ar-SA" b="1" i="1" dirty="0" err="1" smtClean="0">
                <a:solidFill>
                  <a:srgbClr val="0000FF"/>
                </a:solidFill>
                <a:latin typeface="Arial" charset="0"/>
                <a:cs typeface="Akhbar MT" pitchFamily="2" charset="-78"/>
              </a:rPr>
              <a:t>فوسفيت</a:t>
            </a:r>
            <a:r>
              <a:rPr lang="ar-SA" b="1" i="1" dirty="0" smtClean="0">
                <a:solidFill>
                  <a:srgbClr val="0000FF"/>
                </a:solidFill>
                <a:latin typeface="Arial" charset="0"/>
                <a:cs typeface="Akhbar MT" pitchFamily="2" charset="-78"/>
              </a:rPr>
              <a:t> </a:t>
            </a:r>
            <a:r>
              <a:rPr lang="ar-SA" b="1" i="1" dirty="0" err="1" smtClean="0">
                <a:solidFill>
                  <a:srgbClr val="0000FF"/>
                </a:solidFill>
                <a:latin typeface="Arial" charset="0"/>
                <a:cs typeface="Akhbar MT" pitchFamily="2" charset="-78"/>
              </a:rPr>
              <a:t>سينثيز</a:t>
            </a:r>
            <a:endParaRPr lang="en-US" b="1" i="1" dirty="0">
              <a:solidFill>
                <a:srgbClr val="0000FF"/>
              </a:solidFill>
              <a:latin typeface="Arial" charset="0"/>
              <a:cs typeface="Akhbar MT" pitchFamily="2" charset="-78"/>
            </a:endParaRPr>
          </a:p>
        </p:txBody>
      </p:sp>
      <p:sp>
        <p:nvSpPr>
          <p:cNvPr id="54" name="Text Box 19"/>
          <p:cNvSpPr txBox="1">
            <a:spLocks noChangeArrowheads="1"/>
          </p:cNvSpPr>
          <p:nvPr/>
        </p:nvSpPr>
        <p:spPr bwMode="auto">
          <a:xfrm>
            <a:off x="5148263" y="1844675"/>
            <a:ext cx="13684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SA" sz="2400" b="1" dirty="0" err="1" smtClean="0">
                <a:latin typeface="Arial" charset="0"/>
                <a:cs typeface="+mj-cs"/>
              </a:rPr>
              <a:t>الكربومايل</a:t>
            </a:r>
            <a:r>
              <a:rPr lang="ar-SA" sz="2400" b="1" dirty="0" smtClean="0">
                <a:latin typeface="Arial" charset="0"/>
                <a:cs typeface="+mj-cs"/>
              </a:rPr>
              <a:t> فوسفات</a:t>
            </a:r>
            <a:endParaRPr lang="en-US" sz="2400" b="1" dirty="0">
              <a:latin typeface="Arial" charset="0"/>
              <a:cs typeface="+mj-cs"/>
            </a:endParaRPr>
          </a:p>
        </p:txBody>
      </p:sp>
      <p:sp>
        <p:nvSpPr>
          <p:cNvPr id="55" name="Freeform 20"/>
          <p:cNvSpPr>
            <a:spLocks/>
          </p:cNvSpPr>
          <p:nvPr/>
        </p:nvSpPr>
        <p:spPr bwMode="auto">
          <a:xfrm>
            <a:off x="5148263" y="2565400"/>
            <a:ext cx="708025" cy="863600"/>
          </a:xfrm>
          <a:custGeom>
            <a:avLst/>
            <a:gdLst/>
            <a:ahLst/>
            <a:cxnLst>
              <a:cxn ang="0">
                <a:pos x="226" y="0"/>
              </a:cxn>
              <a:cxn ang="0">
                <a:pos x="317" y="226"/>
              </a:cxn>
              <a:cxn ang="0">
                <a:pos x="0" y="408"/>
              </a:cxn>
            </a:cxnLst>
            <a:rect l="0" t="0" r="r" b="b"/>
            <a:pathLst>
              <a:path w="355" h="408">
                <a:moveTo>
                  <a:pt x="226" y="0"/>
                </a:moveTo>
                <a:cubicBezTo>
                  <a:pt x="290" y="79"/>
                  <a:pt x="355" y="158"/>
                  <a:pt x="317" y="226"/>
                </a:cubicBezTo>
                <a:cubicBezTo>
                  <a:pt x="279" y="294"/>
                  <a:pt x="139" y="351"/>
                  <a:pt x="0" y="408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Text Box 22"/>
          <p:cNvSpPr txBox="1">
            <a:spLocks noChangeArrowheads="1"/>
          </p:cNvSpPr>
          <p:nvPr/>
        </p:nvSpPr>
        <p:spPr bwMode="auto">
          <a:xfrm>
            <a:off x="6156325" y="3278188"/>
            <a:ext cx="504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Pi</a:t>
            </a:r>
          </a:p>
        </p:txBody>
      </p:sp>
      <p:sp>
        <p:nvSpPr>
          <p:cNvPr id="57" name="Text Box 23"/>
          <p:cNvSpPr txBox="1">
            <a:spLocks noChangeArrowheads="1"/>
          </p:cNvSpPr>
          <p:nvPr/>
        </p:nvSpPr>
        <p:spPr bwMode="auto">
          <a:xfrm>
            <a:off x="4572000" y="2861846"/>
            <a:ext cx="2305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SA" b="1" i="1" dirty="0" err="1" smtClean="0">
                <a:solidFill>
                  <a:srgbClr val="0000FF"/>
                </a:solidFill>
                <a:latin typeface="Arial" charset="0"/>
                <a:cs typeface="Akhbar MT" pitchFamily="2" charset="-78"/>
              </a:rPr>
              <a:t>الأورنثين</a:t>
            </a:r>
            <a:r>
              <a:rPr lang="ar-SA" b="1" i="1" dirty="0" smtClean="0">
                <a:solidFill>
                  <a:srgbClr val="0000FF"/>
                </a:solidFill>
                <a:latin typeface="Arial" charset="0"/>
                <a:cs typeface="Akhbar MT" pitchFamily="2" charset="-78"/>
              </a:rPr>
              <a:t> </a:t>
            </a:r>
            <a:r>
              <a:rPr lang="ar-SA" b="1" i="1" dirty="0" err="1" smtClean="0">
                <a:solidFill>
                  <a:srgbClr val="0000FF"/>
                </a:solidFill>
                <a:latin typeface="Arial" charset="0"/>
                <a:cs typeface="Akhbar MT" pitchFamily="2" charset="-78"/>
              </a:rPr>
              <a:t>ترانسكاربوميليز</a:t>
            </a:r>
            <a:endParaRPr lang="en-US" b="1" i="1" dirty="0">
              <a:solidFill>
                <a:srgbClr val="0000FF"/>
              </a:solidFill>
              <a:latin typeface="Arial" charset="0"/>
              <a:cs typeface="Akhbar MT" pitchFamily="2" charset="-78"/>
            </a:endParaRPr>
          </a:p>
        </p:txBody>
      </p:sp>
      <p:sp>
        <p:nvSpPr>
          <p:cNvPr id="58" name="Text Box 24"/>
          <p:cNvSpPr txBox="1">
            <a:spLocks noChangeArrowheads="1"/>
          </p:cNvSpPr>
          <p:nvPr/>
        </p:nvSpPr>
        <p:spPr bwMode="auto">
          <a:xfrm>
            <a:off x="4067175" y="3349625"/>
            <a:ext cx="1081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sz="2400" b="1" dirty="0" err="1" smtClean="0">
                <a:latin typeface="Arial" charset="0"/>
                <a:cs typeface="+mj-cs"/>
              </a:rPr>
              <a:t>سيترولين</a:t>
            </a:r>
            <a:endParaRPr lang="en-US" sz="2400" b="1" dirty="0">
              <a:latin typeface="Arial" charset="0"/>
              <a:cs typeface="+mj-cs"/>
            </a:endParaRPr>
          </a:p>
        </p:txBody>
      </p:sp>
      <p:sp>
        <p:nvSpPr>
          <p:cNvPr id="59" name="Freeform 25"/>
          <p:cNvSpPr>
            <a:spLocks/>
          </p:cNvSpPr>
          <p:nvPr/>
        </p:nvSpPr>
        <p:spPr bwMode="auto">
          <a:xfrm>
            <a:off x="5694363" y="2349500"/>
            <a:ext cx="1441450" cy="1079500"/>
          </a:xfrm>
          <a:custGeom>
            <a:avLst/>
            <a:gdLst/>
            <a:ahLst/>
            <a:cxnLst>
              <a:cxn ang="0">
                <a:pos x="908" y="0"/>
              </a:cxn>
              <a:cxn ang="0">
                <a:pos x="91" y="408"/>
              </a:cxn>
              <a:cxn ang="0">
                <a:pos x="364" y="680"/>
              </a:cxn>
            </a:cxnLst>
            <a:rect l="0" t="0" r="r" b="b"/>
            <a:pathLst>
              <a:path w="908" h="680">
                <a:moveTo>
                  <a:pt x="908" y="0"/>
                </a:moveTo>
                <a:cubicBezTo>
                  <a:pt x="545" y="147"/>
                  <a:pt x="182" y="295"/>
                  <a:pt x="91" y="408"/>
                </a:cubicBezTo>
                <a:cubicBezTo>
                  <a:pt x="0" y="521"/>
                  <a:pt x="319" y="635"/>
                  <a:pt x="364" y="680"/>
                </a:cubicBezTo>
              </a:path>
            </a:pathLst>
          </a:custGeom>
          <a:noFill/>
          <a:ln w="9525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Text Box 26"/>
          <p:cNvSpPr txBox="1">
            <a:spLocks noChangeArrowheads="1"/>
          </p:cNvSpPr>
          <p:nvPr/>
        </p:nvSpPr>
        <p:spPr bwMode="auto">
          <a:xfrm>
            <a:off x="7092950" y="2054225"/>
            <a:ext cx="1295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sz="2800" b="1" dirty="0" err="1" smtClean="0">
                <a:latin typeface="Arial" charset="0"/>
                <a:cs typeface="+mj-cs"/>
              </a:rPr>
              <a:t>أورنثين</a:t>
            </a:r>
            <a:endParaRPr lang="en-US" sz="2800" b="1" dirty="0">
              <a:latin typeface="Arial" charset="0"/>
              <a:cs typeface="+mj-cs"/>
            </a:endParaRPr>
          </a:p>
        </p:txBody>
      </p:sp>
      <p:sp>
        <p:nvSpPr>
          <p:cNvPr id="61" name="Line 27"/>
          <p:cNvSpPr>
            <a:spLocks noChangeShapeType="1"/>
          </p:cNvSpPr>
          <p:nvPr/>
        </p:nvSpPr>
        <p:spPr bwMode="auto">
          <a:xfrm>
            <a:off x="4572000" y="3716338"/>
            <a:ext cx="0" cy="15843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2495550" y="4419600"/>
            <a:ext cx="2305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SA" b="1" i="1" dirty="0" err="1" smtClean="0">
                <a:solidFill>
                  <a:srgbClr val="0000FF"/>
                </a:solidFill>
                <a:latin typeface="Arial" charset="0"/>
                <a:cs typeface="Akhbar MT" pitchFamily="2" charset="-78"/>
              </a:rPr>
              <a:t>الأرجينينيوسكسينيتسينثيز</a:t>
            </a:r>
            <a:endParaRPr lang="en-US" b="1" i="1" dirty="0">
              <a:solidFill>
                <a:srgbClr val="0000FF"/>
              </a:solidFill>
              <a:latin typeface="Arial" charset="0"/>
              <a:cs typeface="Akhbar MT" pitchFamily="2" charset="-78"/>
            </a:endParaRP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>
            <a:off x="4716463" y="3860800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sz="2400" b="1" dirty="0" err="1" smtClean="0">
                <a:latin typeface="Arial" charset="0"/>
                <a:cs typeface="+mj-cs"/>
              </a:rPr>
              <a:t>الأسبارتيت</a:t>
            </a:r>
            <a:endParaRPr lang="en-US" sz="2400" b="1" dirty="0">
              <a:latin typeface="Arial" charset="0"/>
              <a:cs typeface="+mj-cs"/>
            </a:endParaRPr>
          </a:p>
        </p:txBody>
      </p:sp>
      <p:sp>
        <p:nvSpPr>
          <p:cNvPr id="64" name="Line 30"/>
          <p:cNvSpPr>
            <a:spLocks noChangeShapeType="1"/>
          </p:cNvSpPr>
          <p:nvPr/>
        </p:nvSpPr>
        <p:spPr bwMode="auto">
          <a:xfrm flipH="1">
            <a:off x="4572000" y="4221163"/>
            <a:ext cx="360363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7" name="Text Box 34"/>
          <p:cNvSpPr txBox="1">
            <a:spLocks noChangeArrowheads="1"/>
          </p:cNvSpPr>
          <p:nvPr/>
        </p:nvSpPr>
        <p:spPr bwMode="auto">
          <a:xfrm>
            <a:off x="3200400" y="5294313"/>
            <a:ext cx="22987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sz="2400" b="1" dirty="0" err="1" smtClean="0">
                <a:latin typeface="Arial" charset="0"/>
                <a:cs typeface="+mj-cs"/>
              </a:rPr>
              <a:t>الأرجينينيوسكسينيت</a:t>
            </a:r>
            <a:endParaRPr lang="en-US" sz="2400" b="1" dirty="0">
              <a:latin typeface="Arial" charset="0"/>
              <a:cs typeface="+mj-cs"/>
            </a:endParaRPr>
          </a:p>
        </p:txBody>
      </p:sp>
      <p:sp>
        <p:nvSpPr>
          <p:cNvPr id="68" name="Line 36"/>
          <p:cNvSpPr>
            <a:spLocks noChangeShapeType="1"/>
          </p:cNvSpPr>
          <p:nvPr/>
        </p:nvSpPr>
        <p:spPr bwMode="auto">
          <a:xfrm>
            <a:off x="6370638" y="5516563"/>
            <a:ext cx="433387" cy="217487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9" name="Text Box 37"/>
          <p:cNvSpPr txBox="1">
            <a:spLocks noChangeArrowheads="1"/>
          </p:cNvSpPr>
          <p:nvPr/>
        </p:nvSpPr>
        <p:spPr bwMode="auto">
          <a:xfrm>
            <a:off x="6227763" y="5675313"/>
            <a:ext cx="12239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sz="2400" b="1" dirty="0" err="1" smtClean="0">
                <a:latin typeface="Arial" charset="0"/>
                <a:cs typeface="+mj-cs"/>
              </a:rPr>
              <a:t>فيومريت</a:t>
            </a:r>
            <a:endParaRPr lang="en-US" sz="2400" b="1" dirty="0">
              <a:latin typeface="Arial" charset="0"/>
              <a:cs typeface="+mj-cs"/>
            </a:endParaRPr>
          </a:p>
        </p:txBody>
      </p:sp>
      <p:sp>
        <p:nvSpPr>
          <p:cNvPr id="70" name="Text Box 38"/>
          <p:cNvSpPr txBox="1">
            <a:spLocks noChangeArrowheads="1"/>
          </p:cNvSpPr>
          <p:nvPr/>
        </p:nvSpPr>
        <p:spPr bwMode="auto">
          <a:xfrm>
            <a:off x="5029200" y="5117068"/>
            <a:ext cx="23050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SA" b="1" i="1" dirty="0" err="1" smtClean="0">
                <a:solidFill>
                  <a:srgbClr val="0000FF"/>
                </a:solidFill>
                <a:latin typeface="Arial" charset="0"/>
                <a:cs typeface="Akhbar MT" pitchFamily="2" charset="-78"/>
              </a:rPr>
              <a:t>أرجينينوسكسينستلاييز</a:t>
            </a:r>
            <a:endParaRPr lang="en-US" b="1" i="1" dirty="0">
              <a:solidFill>
                <a:srgbClr val="0000FF"/>
              </a:solidFill>
              <a:latin typeface="Arial" charset="0"/>
              <a:cs typeface="Akhbar MT" pitchFamily="2" charset="-78"/>
            </a:endParaRPr>
          </a:p>
        </p:txBody>
      </p:sp>
      <p:sp>
        <p:nvSpPr>
          <p:cNvPr id="71" name="Text Box 39"/>
          <p:cNvSpPr txBox="1">
            <a:spLocks noChangeArrowheads="1"/>
          </p:cNvSpPr>
          <p:nvPr/>
        </p:nvSpPr>
        <p:spPr bwMode="auto">
          <a:xfrm>
            <a:off x="7235825" y="5300663"/>
            <a:ext cx="10795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sz="2400" b="1" dirty="0" err="1" smtClean="0">
                <a:latin typeface="Arial" charset="0"/>
                <a:cs typeface="+mj-cs"/>
              </a:rPr>
              <a:t>أرجنين</a:t>
            </a:r>
            <a:endParaRPr lang="en-US" sz="2400" b="1" dirty="0">
              <a:latin typeface="Arial" charset="0"/>
              <a:cs typeface="+mj-cs"/>
            </a:endParaRPr>
          </a:p>
        </p:txBody>
      </p:sp>
      <p:sp>
        <p:nvSpPr>
          <p:cNvPr id="72" name="Line 40"/>
          <p:cNvSpPr>
            <a:spLocks noChangeShapeType="1"/>
          </p:cNvSpPr>
          <p:nvPr/>
        </p:nvSpPr>
        <p:spPr bwMode="auto">
          <a:xfrm flipV="1">
            <a:off x="7524750" y="2492375"/>
            <a:ext cx="0" cy="28082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Text Box 41"/>
          <p:cNvSpPr txBox="1">
            <a:spLocks noChangeArrowheads="1"/>
          </p:cNvSpPr>
          <p:nvPr/>
        </p:nvSpPr>
        <p:spPr bwMode="auto">
          <a:xfrm>
            <a:off x="6616700" y="4006850"/>
            <a:ext cx="10795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SA" b="1" i="1" dirty="0" err="1" smtClean="0">
                <a:solidFill>
                  <a:srgbClr val="0000FF"/>
                </a:solidFill>
                <a:latin typeface="Arial" charset="0"/>
                <a:cs typeface="Akhbar MT" pitchFamily="2" charset="-78"/>
              </a:rPr>
              <a:t>أرجينيز</a:t>
            </a:r>
            <a:endParaRPr lang="en-US" b="1" i="1" dirty="0">
              <a:solidFill>
                <a:srgbClr val="0000FF"/>
              </a:solidFill>
              <a:latin typeface="Arial" charset="0"/>
              <a:cs typeface="Akhbar MT" pitchFamily="2" charset="-78"/>
            </a:endParaRPr>
          </a:p>
        </p:txBody>
      </p:sp>
      <p:sp>
        <p:nvSpPr>
          <p:cNvPr id="74" name="Text Box 42"/>
          <p:cNvSpPr txBox="1">
            <a:spLocks noChangeArrowheads="1"/>
          </p:cNvSpPr>
          <p:nvPr/>
        </p:nvSpPr>
        <p:spPr bwMode="auto">
          <a:xfrm>
            <a:off x="7835721" y="3810000"/>
            <a:ext cx="7207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ar-SA" sz="2800" b="1" dirty="0" smtClean="0">
                <a:latin typeface="Arial" charset="0"/>
                <a:cs typeface="+mj-cs"/>
              </a:rPr>
              <a:t>يوريا</a:t>
            </a:r>
            <a:endParaRPr lang="en-US" sz="2800" b="1" dirty="0">
              <a:latin typeface="Arial" charset="0"/>
              <a:cs typeface="+mj-cs"/>
            </a:endParaRPr>
          </a:p>
        </p:txBody>
      </p:sp>
      <p:sp>
        <p:nvSpPr>
          <p:cNvPr id="75" name="Line 43"/>
          <p:cNvSpPr>
            <a:spLocks noChangeShapeType="1"/>
          </p:cNvSpPr>
          <p:nvPr/>
        </p:nvSpPr>
        <p:spPr bwMode="auto">
          <a:xfrm flipV="1">
            <a:off x="7524750" y="4221163"/>
            <a:ext cx="576263" cy="5762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Line 47"/>
          <p:cNvSpPr>
            <a:spLocks noChangeShapeType="1"/>
          </p:cNvSpPr>
          <p:nvPr/>
        </p:nvSpPr>
        <p:spPr bwMode="auto">
          <a:xfrm flipV="1">
            <a:off x="5651500" y="5516563"/>
            <a:ext cx="288925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" name="Text Box 48"/>
          <p:cNvSpPr txBox="1">
            <a:spLocks noChangeArrowheads="1"/>
          </p:cNvSpPr>
          <p:nvPr/>
        </p:nvSpPr>
        <p:spPr bwMode="auto">
          <a:xfrm>
            <a:off x="5221288" y="5726113"/>
            <a:ext cx="7191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latin typeface="Arial" charset="0"/>
              </a:rPr>
              <a:t>H</a:t>
            </a:r>
            <a:r>
              <a:rPr lang="en-US" baseline="-25000">
                <a:latin typeface="Arial" charset="0"/>
              </a:rPr>
              <a:t>2</a:t>
            </a:r>
            <a:r>
              <a:rPr lang="en-US">
                <a:latin typeface="Arial" charset="0"/>
              </a:rPr>
              <a:t>O</a:t>
            </a:r>
          </a:p>
        </p:txBody>
      </p:sp>
      <p:sp>
        <p:nvSpPr>
          <p:cNvPr id="78" name="Text Box 49"/>
          <p:cNvSpPr txBox="1">
            <a:spLocks noChangeArrowheads="1"/>
          </p:cNvSpPr>
          <p:nvPr/>
        </p:nvSpPr>
        <p:spPr bwMode="auto">
          <a:xfrm>
            <a:off x="7885113" y="2781300"/>
            <a:ext cx="936625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</a:pPr>
            <a:r>
              <a:rPr lang="en-US">
                <a:latin typeface="Arial" charset="0"/>
              </a:rPr>
              <a:t>NH</a:t>
            </a:r>
            <a:r>
              <a:rPr lang="en-US" baseline="-25000">
                <a:latin typeface="Arial" charset="0"/>
              </a:rPr>
              <a:t>2</a:t>
            </a:r>
          </a:p>
          <a:p>
            <a:pPr algn="l" rtl="0">
              <a:spcBef>
                <a:spcPct val="50000"/>
              </a:spcBef>
            </a:pPr>
            <a:r>
              <a:rPr lang="en-US">
                <a:latin typeface="Arial" charset="0"/>
              </a:rPr>
              <a:t>C = O</a:t>
            </a:r>
          </a:p>
          <a:p>
            <a:pPr algn="l" rtl="0">
              <a:spcBef>
                <a:spcPct val="50000"/>
              </a:spcBef>
            </a:pPr>
            <a:r>
              <a:rPr lang="en-US">
                <a:latin typeface="Arial" charset="0"/>
              </a:rPr>
              <a:t>NH</a:t>
            </a:r>
            <a:r>
              <a:rPr lang="en-US" baseline="-25000">
                <a:latin typeface="Arial" charset="0"/>
              </a:rPr>
              <a:t>2</a:t>
            </a:r>
          </a:p>
        </p:txBody>
      </p:sp>
      <p:sp>
        <p:nvSpPr>
          <p:cNvPr id="79" name="Text Box 52"/>
          <p:cNvSpPr txBox="1">
            <a:spLocks noChangeArrowheads="1"/>
          </p:cNvSpPr>
          <p:nvPr/>
        </p:nvSpPr>
        <p:spPr bwMode="auto">
          <a:xfrm>
            <a:off x="7391400" y="5725180"/>
            <a:ext cx="7207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SA" sz="1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حامض أميني</a:t>
            </a:r>
            <a:endParaRPr lang="en-US" sz="14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81" name="Text Box 54"/>
          <p:cNvSpPr txBox="1">
            <a:spLocks noChangeArrowheads="1"/>
          </p:cNvSpPr>
          <p:nvPr/>
        </p:nvSpPr>
        <p:spPr bwMode="auto">
          <a:xfrm>
            <a:off x="6372225" y="6003925"/>
            <a:ext cx="86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SA" sz="1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تدخل دورة </a:t>
            </a:r>
            <a:r>
              <a:rPr lang="ar-SA" sz="1400" b="1" dirty="0" err="1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كربس</a:t>
            </a:r>
            <a:endParaRPr lang="en-US" sz="14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2895600" y="2284412"/>
            <a:ext cx="22098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5257800" y="5486400"/>
            <a:ext cx="1978025" cy="1049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 rot="5400000">
            <a:off x="7987327" y="3162837"/>
            <a:ext cx="152400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7974448" y="3580606"/>
            <a:ext cx="152400" cy="1588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Text Box 52"/>
          <p:cNvSpPr txBox="1">
            <a:spLocks noChangeArrowheads="1"/>
          </p:cNvSpPr>
          <p:nvPr/>
        </p:nvSpPr>
        <p:spPr bwMode="auto">
          <a:xfrm>
            <a:off x="4918075" y="4201180"/>
            <a:ext cx="7207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</a:pPr>
            <a:r>
              <a:rPr lang="ar-SA" sz="1400" b="1" dirty="0" smtClean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حامض أميني</a:t>
            </a:r>
            <a:endParaRPr lang="en-US" sz="1400" b="1" dirty="0">
              <a:solidFill>
                <a:schemeClr val="accent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93" name="Freeform 92"/>
          <p:cNvSpPr/>
          <p:nvPr/>
        </p:nvSpPr>
        <p:spPr>
          <a:xfrm>
            <a:off x="3382178" y="2286001"/>
            <a:ext cx="969485" cy="228599"/>
          </a:xfrm>
          <a:custGeom>
            <a:avLst/>
            <a:gdLst>
              <a:gd name="connsiteX0" fmla="*/ 0 w 969485"/>
              <a:gd name="connsiteY0" fmla="*/ 374573 h 374573"/>
              <a:gd name="connsiteX1" fmla="*/ 506776 w 969485"/>
              <a:gd name="connsiteY1" fmla="*/ 0 h 374573"/>
              <a:gd name="connsiteX2" fmla="*/ 506776 w 969485"/>
              <a:gd name="connsiteY2" fmla="*/ 0 h 374573"/>
              <a:gd name="connsiteX3" fmla="*/ 969485 w 969485"/>
              <a:gd name="connsiteY3" fmla="*/ 341523 h 374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9485" h="374573">
                <a:moveTo>
                  <a:pt x="0" y="374573"/>
                </a:moveTo>
                <a:lnTo>
                  <a:pt x="506776" y="0"/>
                </a:lnTo>
                <a:lnTo>
                  <a:pt x="506776" y="0"/>
                </a:lnTo>
                <a:lnTo>
                  <a:pt x="969485" y="341523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TextBox 93"/>
          <p:cNvSpPr txBox="1"/>
          <p:nvPr/>
        </p:nvSpPr>
        <p:spPr>
          <a:xfrm>
            <a:off x="2895600" y="2514600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2ATP + 2 H2O     2ADP + Pi</a:t>
            </a:r>
            <a:endParaRPr lang="en-US" sz="1200" dirty="0"/>
          </a:p>
        </p:txBody>
      </p:sp>
      <p:sp>
        <p:nvSpPr>
          <p:cNvPr id="95" name="Freeform 94"/>
          <p:cNvSpPr/>
          <p:nvPr/>
        </p:nvSpPr>
        <p:spPr>
          <a:xfrm rot="5400000">
            <a:off x="3962400" y="4419600"/>
            <a:ext cx="969485" cy="228599"/>
          </a:xfrm>
          <a:custGeom>
            <a:avLst/>
            <a:gdLst>
              <a:gd name="connsiteX0" fmla="*/ 0 w 969485"/>
              <a:gd name="connsiteY0" fmla="*/ 374573 h 374573"/>
              <a:gd name="connsiteX1" fmla="*/ 506776 w 969485"/>
              <a:gd name="connsiteY1" fmla="*/ 0 h 374573"/>
              <a:gd name="connsiteX2" fmla="*/ 506776 w 969485"/>
              <a:gd name="connsiteY2" fmla="*/ 0 h 374573"/>
              <a:gd name="connsiteX3" fmla="*/ 969485 w 969485"/>
              <a:gd name="connsiteY3" fmla="*/ 341523 h 374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9485" h="374573">
                <a:moveTo>
                  <a:pt x="0" y="374573"/>
                </a:moveTo>
                <a:lnTo>
                  <a:pt x="506776" y="0"/>
                </a:lnTo>
                <a:lnTo>
                  <a:pt x="506776" y="0"/>
                </a:lnTo>
                <a:lnTo>
                  <a:pt x="969485" y="341523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3886200" y="38862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ATP</a:t>
            </a:r>
            <a:endParaRPr lang="en-US" sz="1200" dirty="0"/>
          </a:p>
        </p:txBody>
      </p:sp>
      <p:sp>
        <p:nvSpPr>
          <p:cNvPr id="97" name="TextBox 96"/>
          <p:cNvSpPr txBox="1"/>
          <p:nvPr/>
        </p:nvSpPr>
        <p:spPr>
          <a:xfrm>
            <a:off x="3505200" y="49530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AMP + </a:t>
            </a:r>
            <a:r>
              <a:rPr lang="en-US" sz="1200" dirty="0" err="1" smtClean="0"/>
              <a:t>PPi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دورة </a:t>
            </a:r>
            <a:r>
              <a:rPr lang="ar-SA" dirty="0" err="1" smtClean="0"/>
              <a:t>اليوريا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b="1" dirty="0" smtClean="0">
                <a:cs typeface="Akhbar MT" pitchFamily="2" charset="-78"/>
              </a:rPr>
              <a:t>تنقسم إلى مرحلتين:</a:t>
            </a:r>
          </a:p>
          <a:p>
            <a:pPr algn="r" rtl="1"/>
            <a:r>
              <a:rPr lang="ar-SA" sz="2800" b="1" dirty="0" smtClean="0">
                <a:cs typeface="+mj-cs"/>
              </a:rPr>
              <a:t>1- مرحلة تتم في </a:t>
            </a:r>
            <a:r>
              <a:rPr lang="ar-SA" sz="2800" b="1" dirty="0" err="1" smtClean="0">
                <a:cs typeface="+mj-cs"/>
              </a:rPr>
              <a:t>الميتوكندريا</a:t>
            </a:r>
            <a:r>
              <a:rPr lang="ar-SA" sz="2800" b="1" dirty="0" smtClean="0">
                <a:cs typeface="+mj-cs"/>
              </a:rPr>
              <a:t>:</a:t>
            </a:r>
          </a:p>
          <a:p>
            <a:pPr lvl="1" algn="r" rtl="1"/>
            <a:r>
              <a:rPr lang="ar-SA" sz="2800" dirty="0" smtClean="0">
                <a:cs typeface="+mj-cs"/>
              </a:rPr>
              <a:t>تحتوي على خطوتين بأنزيمين.</a:t>
            </a:r>
          </a:p>
          <a:p>
            <a:pPr lvl="1" algn="r" rtl="1"/>
            <a:r>
              <a:rPr lang="ar-SA" sz="2800" dirty="0" smtClean="0">
                <a:cs typeface="+mj-cs"/>
              </a:rPr>
              <a:t>تبدأ باستخدام </a:t>
            </a:r>
            <a:r>
              <a:rPr lang="ar-SA" sz="2800" dirty="0" err="1" smtClean="0">
                <a:cs typeface="+mj-cs"/>
              </a:rPr>
              <a:t>الأمونيا</a:t>
            </a:r>
            <a:r>
              <a:rPr lang="ar-SA" sz="2800" dirty="0" smtClean="0">
                <a:cs typeface="+mj-cs"/>
              </a:rPr>
              <a:t> الطليقة مع </a:t>
            </a:r>
            <a:r>
              <a:rPr lang="ar-SA" sz="2800" dirty="0" err="1" smtClean="0">
                <a:cs typeface="+mj-cs"/>
              </a:rPr>
              <a:t>البيكربونات</a:t>
            </a:r>
            <a:r>
              <a:rPr lang="ar-SA" sz="2800" dirty="0" smtClean="0">
                <a:cs typeface="+mj-cs"/>
              </a:rPr>
              <a:t> (موجودة بالدم) لتكوين </a:t>
            </a:r>
            <a:r>
              <a:rPr lang="ar-SA" sz="2800" dirty="0" err="1" smtClean="0">
                <a:cs typeface="+mj-cs"/>
              </a:rPr>
              <a:t>الكاربميل</a:t>
            </a:r>
            <a:r>
              <a:rPr lang="ar-SA" sz="2800" dirty="0" smtClean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فوسفيت</a:t>
            </a:r>
            <a:r>
              <a:rPr lang="ar-SA" sz="2800" dirty="0" smtClean="0">
                <a:cs typeface="+mj-cs"/>
              </a:rPr>
              <a:t> عن طريق أنزيم </a:t>
            </a:r>
            <a:r>
              <a:rPr lang="ar-SA" sz="2800" dirty="0" err="1" smtClean="0">
                <a:solidFill>
                  <a:srgbClr val="FF0000"/>
                </a:solidFill>
                <a:cs typeface="+mj-cs"/>
              </a:rPr>
              <a:t>الكاربميل</a:t>
            </a:r>
            <a:r>
              <a:rPr lang="ar-SA" sz="2800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ar-SA" sz="2800" dirty="0" err="1" smtClean="0">
                <a:solidFill>
                  <a:srgbClr val="FF0000"/>
                </a:solidFill>
                <a:cs typeface="+mj-cs"/>
              </a:rPr>
              <a:t>فوسفيت</a:t>
            </a:r>
            <a:r>
              <a:rPr lang="ar-SA" sz="2800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ar-SA" sz="2800" dirty="0" err="1" smtClean="0">
                <a:solidFill>
                  <a:srgbClr val="FF0000"/>
                </a:solidFill>
                <a:cs typeface="+mj-cs"/>
              </a:rPr>
              <a:t>سينثيز</a:t>
            </a:r>
            <a:r>
              <a:rPr lang="ar-SA" sz="2800" dirty="0" smtClean="0">
                <a:cs typeface="+mj-cs"/>
              </a:rPr>
              <a:t>.</a:t>
            </a:r>
          </a:p>
          <a:p>
            <a:pPr lvl="1" algn="r" rtl="1"/>
            <a:r>
              <a:rPr lang="ar-SA" sz="2800" dirty="0" err="1" smtClean="0">
                <a:cs typeface="+mj-cs"/>
              </a:rPr>
              <a:t>الكربميل</a:t>
            </a:r>
            <a:r>
              <a:rPr lang="ar-SA" sz="2800" dirty="0" smtClean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فوسفيت</a:t>
            </a:r>
            <a:r>
              <a:rPr lang="ar-SA" sz="2800" dirty="0" smtClean="0">
                <a:cs typeface="+mj-cs"/>
              </a:rPr>
              <a:t> يمنح مجموعة </a:t>
            </a:r>
            <a:r>
              <a:rPr lang="ar-SA" sz="2800" dirty="0" err="1" smtClean="0">
                <a:cs typeface="+mj-cs"/>
              </a:rPr>
              <a:t>الكاربميل</a:t>
            </a:r>
            <a:r>
              <a:rPr lang="ar-SA" sz="2800" dirty="0" smtClean="0">
                <a:cs typeface="+mj-cs"/>
              </a:rPr>
              <a:t> على </a:t>
            </a:r>
            <a:r>
              <a:rPr lang="ar-SA" sz="2800" dirty="0" err="1" smtClean="0">
                <a:cs typeface="+mj-cs"/>
              </a:rPr>
              <a:t>الأورنثين</a:t>
            </a:r>
            <a:r>
              <a:rPr lang="ar-SA" sz="2800" dirty="0" smtClean="0">
                <a:cs typeface="+mj-cs"/>
              </a:rPr>
              <a:t> لتكوين </a:t>
            </a:r>
            <a:r>
              <a:rPr lang="ar-SA" sz="2800" dirty="0" err="1" smtClean="0">
                <a:cs typeface="+mj-cs"/>
              </a:rPr>
              <a:t>السترولين</a:t>
            </a:r>
            <a:r>
              <a:rPr lang="ar-SA" sz="2800" dirty="0" smtClean="0">
                <a:cs typeface="+mj-cs"/>
              </a:rPr>
              <a:t> </a:t>
            </a:r>
            <a:r>
              <a:rPr lang="ar-SA" sz="2800" dirty="0" err="1" smtClean="0">
                <a:cs typeface="+mj-cs"/>
              </a:rPr>
              <a:t>والفوسفيت</a:t>
            </a:r>
            <a:r>
              <a:rPr lang="ar-SA" sz="2800" dirty="0" smtClean="0">
                <a:cs typeface="+mj-cs"/>
              </a:rPr>
              <a:t> عن طريق أنزيم </a:t>
            </a:r>
            <a:r>
              <a:rPr lang="ar-SA" sz="2800" dirty="0" err="1" smtClean="0">
                <a:solidFill>
                  <a:srgbClr val="FF0000"/>
                </a:solidFill>
                <a:cs typeface="+mj-cs"/>
              </a:rPr>
              <a:t>الأورنثين</a:t>
            </a:r>
            <a:r>
              <a:rPr lang="ar-SA" sz="2800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ar-SA" sz="2800" dirty="0" err="1" smtClean="0">
                <a:solidFill>
                  <a:srgbClr val="FF0000"/>
                </a:solidFill>
                <a:cs typeface="+mj-cs"/>
              </a:rPr>
              <a:t>ترانسكاربميليز</a:t>
            </a:r>
            <a:r>
              <a:rPr lang="ar-SA" sz="2800" dirty="0" smtClean="0">
                <a:cs typeface="+mj-cs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b="1" dirty="0" smtClean="0">
                <a:cs typeface="+mj-cs"/>
              </a:rPr>
              <a:t>2- مرحلة تتم في </a:t>
            </a:r>
            <a:r>
              <a:rPr lang="ar-SA" sz="2800" b="1" dirty="0" err="1" smtClean="0">
                <a:cs typeface="+mj-cs"/>
              </a:rPr>
              <a:t>السيتوبلازم</a:t>
            </a:r>
            <a:r>
              <a:rPr lang="ar-SA" sz="2800" b="1" dirty="0" smtClean="0">
                <a:cs typeface="+mj-cs"/>
              </a:rPr>
              <a:t>:</a:t>
            </a:r>
          </a:p>
          <a:p>
            <a:pPr lvl="1" algn="r" rtl="1"/>
            <a:r>
              <a:rPr lang="ar-SA" sz="2800" dirty="0" smtClean="0">
                <a:cs typeface="+mj-cs"/>
              </a:rPr>
              <a:t>تحتوي على ثلاث خطوات </a:t>
            </a:r>
            <a:r>
              <a:rPr lang="ar-SA" sz="2800" dirty="0" err="1" smtClean="0">
                <a:cs typeface="+mj-cs"/>
              </a:rPr>
              <a:t>بأنزيميتها</a:t>
            </a:r>
            <a:r>
              <a:rPr lang="ar-SA" sz="2800" dirty="0" smtClean="0">
                <a:cs typeface="+mj-cs"/>
              </a:rPr>
              <a:t>.</a:t>
            </a:r>
          </a:p>
          <a:p>
            <a:pPr lvl="1" algn="r" rtl="1"/>
            <a:r>
              <a:rPr lang="ar-SA" sz="2800" dirty="0" smtClean="0">
                <a:cs typeface="+mj-cs"/>
              </a:rPr>
              <a:t>ينتقل </a:t>
            </a:r>
            <a:r>
              <a:rPr lang="ar-SA" sz="2800" dirty="0" err="1" smtClean="0">
                <a:cs typeface="+mj-cs"/>
              </a:rPr>
              <a:t>السترولين</a:t>
            </a:r>
            <a:r>
              <a:rPr lang="ar-SA" sz="2800" dirty="0" smtClean="0">
                <a:cs typeface="+mj-cs"/>
              </a:rPr>
              <a:t> إلى </a:t>
            </a:r>
            <a:r>
              <a:rPr lang="ar-SA" sz="2800" dirty="0" err="1" smtClean="0">
                <a:cs typeface="+mj-cs"/>
              </a:rPr>
              <a:t>السيتوبلازم</a:t>
            </a:r>
            <a:r>
              <a:rPr lang="ar-SA" sz="2800" dirty="0" smtClean="0">
                <a:cs typeface="+mj-cs"/>
              </a:rPr>
              <a:t> وتنقل له مجموعة الأمين الثانية على هيئة </a:t>
            </a:r>
            <a:r>
              <a:rPr lang="ar-SA" sz="2800" dirty="0" err="1" smtClean="0">
                <a:cs typeface="+mj-cs"/>
              </a:rPr>
              <a:t>الأسبارتيت</a:t>
            </a:r>
            <a:r>
              <a:rPr lang="ar-SA" sz="2800" dirty="0" smtClean="0">
                <a:cs typeface="+mj-cs"/>
              </a:rPr>
              <a:t> عن طريق أنزيم </a:t>
            </a:r>
            <a:r>
              <a:rPr lang="ar-SA" sz="2800" dirty="0" err="1" smtClean="0">
                <a:solidFill>
                  <a:srgbClr val="FF0000"/>
                </a:solidFill>
                <a:cs typeface="+mj-cs"/>
              </a:rPr>
              <a:t>الأرجينيوسكسينيت</a:t>
            </a:r>
            <a:r>
              <a:rPr lang="ar-SA" sz="2800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ar-SA" sz="2800" dirty="0" err="1" smtClean="0">
                <a:solidFill>
                  <a:srgbClr val="FF0000"/>
                </a:solidFill>
                <a:cs typeface="+mj-cs"/>
              </a:rPr>
              <a:t>سينثيز</a:t>
            </a:r>
            <a:r>
              <a:rPr lang="ar-SA" sz="2800" dirty="0" smtClean="0">
                <a:cs typeface="+mj-cs"/>
              </a:rPr>
              <a:t>.</a:t>
            </a:r>
          </a:p>
          <a:p>
            <a:pPr lvl="1" algn="r" rtl="1"/>
            <a:r>
              <a:rPr lang="ar-SA" sz="2800" dirty="0" smtClean="0">
                <a:cs typeface="+mj-cs"/>
              </a:rPr>
              <a:t>ينقسم </a:t>
            </a:r>
            <a:r>
              <a:rPr lang="ar-SA" sz="2800" dirty="0" err="1" smtClean="0">
                <a:cs typeface="+mj-cs"/>
              </a:rPr>
              <a:t>الأرجينيوسكسينيت</a:t>
            </a:r>
            <a:r>
              <a:rPr lang="ar-SA" sz="2800" dirty="0" smtClean="0">
                <a:cs typeface="+mj-cs"/>
              </a:rPr>
              <a:t> إلى </a:t>
            </a:r>
            <a:r>
              <a:rPr lang="ar-SA" sz="2800" dirty="0" err="1" smtClean="0">
                <a:cs typeface="+mj-cs"/>
              </a:rPr>
              <a:t>الفيوماريت</a:t>
            </a:r>
            <a:r>
              <a:rPr lang="ar-SA" sz="2800" dirty="0" smtClean="0">
                <a:cs typeface="+mj-cs"/>
              </a:rPr>
              <a:t> (الهيكل الكربوني من </a:t>
            </a:r>
            <a:r>
              <a:rPr lang="ar-SA" sz="2800" dirty="0" err="1" smtClean="0">
                <a:cs typeface="+mj-cs"/>
              </a:rPr>
              <a:t>الأسبارتيت</a:t>
            </a:r>
            <a:r>
              <a:rPr lang="ar-SA" sz="2800" dirty="0" smtClean="0">
                <a:cs typeface="+mj-cs"/>
              </a:rPr>
              <a:t> والذي يدخل دورة </a:t>
            </a:r>
            <a:r>
              <a:rPr lang="ar-SA" sz="2800" dirty="0" err="1" smtClean="0">
                <a:cs typeface="+mj-cs"/>
              </a:rPr>
              <a:t>كربس</a:t>
            </a:r>
            <a:r>
              <a:rPr lang="ar-SA" sz="2800" dirty="0" smtClean="0">
                <a:cs typeface="+mj-cs"/>
              </a:rPr>
              <a:t>) </a:t>
            </a:r>
            <a:r>
              <a:rPr lang="ar-SA" sz="2800" dirty="0" err="1" smtClean="0">
                <a:cs typeface="+mj-cs"/>
              </a:rPr>
              <a:t>والأرجنين</a:t>
            </a:r>
            <a:r>
              <a:rPr lang="ar-SA" sz="2800" dirty="0" smtClean="0">
                <a:cs typeface="+mj-cs"/>
              </a:rPr>
              <a:t> (حامض أميني)</a:t>
            </a:r>
            <a:r>
              <a:rPr lang="ar-SA" sz="2800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ar-SA" sz="2800" dirty="0" smtClean="0">
                <a:cs typeface="+mj-cs"/>
              </a:rPr>
              <a:t>عن طريق أنزيم </a:t>
            </a:r>
            <a:r>
              <a:rPr lang="ar-SA" sz="2800" dirty="0" err="1" smtClean="0">
                <a:solidFill>
                  <a:srgbClr val="FF0000"/>
                </a:solidFill>
                <a:cs typeface="+mj-cs"/>
              </a:rPr>
              <a:t>الأرجينيوسكسينيت</a:t>
            </a:r>
            <a:r>
              <a:rPr lang="ar-SA" sz="2800" dirty="0" smtClean="0">
                <a:solidFill>
                  <a:srgbClr val="FF0000"/>
                </a:solidFill>
                <a:cs typeface="+mj-cs"/>
              </a:rPr>
              <a:t> </a:t>
            </a:r>
            <a:r>
              <a:rPr lang="ar-SA" sz="2800" dirty="0" err="1" smtClean="0">
                <a:solidFill>
                  <a:srgbClr val="FF0000"/>
                </a:solidFill>
                <a:cs typeface="+mj-cs"/>
              </a:rPr>
              <a:t>لاييز</a:t>
            </a:r>
            <a:r>
              <a:rPr lang="ar-SA" sz="2800" dirty="0" smtClean="0">
                <a:cs typeface="+mj-cs"/>
              </a:rPr>
              <a:t>.</a:t>
            </a:r>
          </a:p>
          <a:p>
            <a:pPr lvl="1" algn="r" rtl="1"/>
            <a:r>
              <a:rPr lang="ar-SA" sz="2800" dirty="0" err="1" smtClean="0">
                <a:cs typeface="+mj-cs"/>
              </a:rPr>
              <a:t>الأرجنين</a:t>
            </a:r>
            <a:r>
              <a:rPr lang="ar-SA" sz="2800" dirty="0" smtClean="0">
                <a:cs typeface="+mj-cs"/>
              </a:rPr>
              <a:t> ينقسم إلى </a:t>
            </a:r>
            <a:r>
              <a:rPr lang="ar-SA" sz="2800" dirty="0" err="1" smtClean="0">
                <a:cs typeface="+mj-cs"/>
              </a:rPr>
              <a:t>اليوريا</a:t>
            </a:r>
            <a:r>
              <a:rPr lang="ar-SA" sz="2800" dirty="0" smtClean="0">
                <a:cs typeface="+mj-cs"/>
              </a:rPr>
              <a:t> (والتي تخرج من الجسم عن طريق البول) </a:t>
            </a:r>
            <a:r>
              <a:rPr lang="ar-SA" sz="2800" dirty="0" err="1" smtClean="0">
                <a:cs typeface="+mj-cs"/>
              </a:rPr>
              <a:t>والأورنثين</a:t>
            </a:r>
            <a:r>
              <a:rPr lang="ar-SA" sz="2800" dirty="0" smtClean="0">
                <a:cs typeface="+mj-cs"/>
              </a:rPr>
              <a:t> (الذي يستخدم مرة أخرى في الدورة) عن طريق أنزيم </a:t>
            </a:r>
            <a:r>
              <a:rPr lang="ar-SA" sz="2800" dirty="0" err="1" smtClean="0">
                <a:solidFill>
                  <a:srgbClr val="FF0000"/>
                </a:solidFill>
                <a:cs typeface="+mj-cs"/>
              </a:rPr>
              <a:t>الأرجينيز</a:t>
            </a:r>
            <a:r>
              <a:rPr lang="ar-SA" sz="2800" dirty="0" smtClean="0">
                <a:cs typeface="+mj-cs"/>
              </a:rPr>
              <a:t>.</a:t>
            </a:r>
          </a:p>
          <a:p>
            <a:pPr algn="r" rtl="1"/>
            <a:endParaRPr lang="en-US" sz="2800" b="1" dirty="0" smtClean="0">
              <a:cs typeface="+mj-cs"/>
            </a:endParaRPr>
          </a:p>
          <a:p>
            <a:pPr algn="r" rtl="1"/>
            <a:endParaRPr lang="en-US" sz="2800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دورة </a:t>
            </a:r>
            <a:r>
              <a:rPr lang="ar-SA" dirty="0" err="1" smtClean="0"/>
              <a:t>اليوريا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264</TotalTime>
  <Words>414</Words>
  <Application>Microsoft Office PowerPoint</Application>
  <PresentationFormat>On-screen Show (4:3)</PresentationFormat>
  <Paragraphs>97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تابع أيض البروتينات</vt:lpstr>
      <vt:lpstr>مصير مجموعة الأمين المنزوعة</vt:lpstr>
      <vt:lpstr>تابع مصير مجموعة الأمين المنزوعة</vt:lpstr>
      <vt:lpstr>تابع مصير مجموعة الأمين المنزوعة</vt:lpstr>
      <vt:lpstr>تابع مصير مجموعة الأمين المنزوعة</vt:lpstr>
      <vt:lpstr>دورة اليوريا</vt:lpstr>
      <vt:lpstr>تابع دورة اليوريا</vt:lpstr>
      <vt:lpstr>تابع دورة اليوريا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تابع أيض البروتينات</dc:title>
  <dc:creator>Mohammed</dc:creator>
  <cp:lastModifiedBy>nojood</cp:lastModifiedBy>
  <cp:revision>24</cp:revision>
  <dcterms:created xsi:type="dcterms:W3CDTF">2008-11-08T14:15:02Z</dcterms:created>
  <dcterms:modified xsi:type="dcterms:W3CDTF">2010-12-13T07:49:06Z</dcterms:modified>
</cp:coreProperties>
</file>