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321" r:id="rId6"/>
    <p:sldId id="296" r:id="rId7"/>
    <p:sldId id="322" r:id="rId8"/>
    <p:sldId id="323" r:id="rId9"/>
    <p:sldId id="324" r:id="rId10"/>
    <p:sldId id="269" r:id="rId11"/>
    <p:sldId id="326" r:id="rId12"/>
    <p:sldId id="325" r:id="rId13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FFFF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0" autoAdjust="0"/>
    <p:restoredTop sz="94660"/>
  </p:normalViewPr>
  <p:slideViewPr>
    <p:cSldViewPr>
      <p:cViewPr varScale="1">
        <p:scale>
          <a:sx n="90" d="100"/>
          <a:sy n="90" d="100"/>
        </p:scale>
        <p:origin x="-98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D75D0C-A6C7-4940-8D12-4744DFA24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325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4D5C2-88C4-40FD-AF51-80AA7A722A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29770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A885A-4E63-4EA1-96C9-6781A75F01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784743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F955-12FC-4571-B104-07F4B7758E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461921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FCABA-BA5E-4BE1-BC0E-7162894E76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74125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1A806-9935-4506-BB55-9882784E3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072994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E1138-D00F-46D0-BE02-6736028051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403736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889CB-71F3-4C17-A6F9-68545A1C70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931437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7A191-69AD-4A51-A506-1157C7F328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823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EEBB5-D3E3-4C79-9F01-6EABCCC089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80241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81D24-DFDF-4877-B615-579696DBF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829237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4F4CB-CE61-428D-B03F-077748C31A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482094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FDEE64-FCE6-4638-9C37-A8F210139E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hyperlink" Target="http://www.sumanasinc.com/webcontent/animations/content/cellularrespiration.html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5.xml"/><Relationship Id="rId7" Type="http://schemas.openxmlformats.org/officeDocument/2006/relationships/image" Target="../media/image13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6.xml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19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9.png"/><Relationship Id="rId5" Type="http://schemas.openxmlformats.org/officeDocument/2006/relationships/tags" Target="../tags/tag21.xml"/><Relationship Id="rId10" Type="http://schemas.openxmlformats.org/officeDocument/2006/relationships/image" Target="../media/image18.png"/><Relationship Id="rId4" Type="http://schemas.openxmlformats.org/officeDocument/2006/relationships/tags" Target="../tags/tag20.xml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685800" y="1455738"/>
            <a:ext cx="7372350" cy="4495800"/>
            <a:chOff x="368" y="638"/>
            <a:chExt cx="4948" cy="3538"/>
          </a:xfrm>
        </p:grpSpPr>
        <p:pic>
          <p:nvPicPr>
            <p:cNvPr id="2059" name="Picture 4"/>
            <p:cNvPicPr>
              <a:picLocks noChangeAspect="1" noChangeArrowheads="1"/>
            </p:cNvPicPr>
            <p:nvPr/>
          </p:nvPicPr>
          <p:blipFill>
            <a:blip r:embed="rId4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Oval 5"/>
            <p:cNvSpPr>
              <a:spLocks noChangeArrowheads="1"/>
            </p:cNvSpPr>
            <p:nvPr/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838200" y="2257425"/>
            <a:ext cx="7696200" cy="37623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889000" y="1577975"/>
            <a:ext cx="7620000" cy="369332"/>
          </a:xfrm>
          <a:prstGeom prst="rect">
            <a:avLst/>
          </a:prstGeom>
          <a:solidFill>
            <a:srgbClr val="0000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RESPIRATION: HARVESTING CHEMICAL ENERGY</a:t>
            </a:r>
          </a:p>
        </p:txBody>
      </p:sp>
      <p:sp>
        <p:nvSpPr>
          <p:cNvPr id="2057" name="Rectangle 15"/>
          <p:cNvSpPr>
            <a:spLocks noChangeArrowheads="1"/>
          </p:cNvSpPr>
          <p:nvPr/>
        </p:nvSpPr>
        <p:spPr bwMode="auto">
          <a:xfrm>
            <a:off x="304800" y="6248400"/>
            <a:ext cx="868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00CC"/>
                </a:solidFill>
                <a:hlinkClick r:id="rId5"/>
              </a:rPr>
              <a:t>http://www.sumanasinc.com/webcontent/animations/content/cellularrespiration.html</a:t>
            </a:r>
            <a:endParaRPr lang="en-GB" altLang="en-US" sz="1800" dirty="0">
              <a:solidFill>
                <a:srgbClr val="0000CC"/>
              </a:solidFill>
            </a:endParaRPr>
          </a:p>
        </p:txBody>
      </p:sp>
      <p:grpSp>
        <p:nvGrpSpPr>
          <p:cNvPr id="14" name="Group 1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6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5"/>
          <a:stretch>
            <a:fillRect/>
          </a:stretch>
        </p:blipFill>
        <p:spPr bwMode="auto">
          <a:xfrm>
            <a:off x="3886200" y="3635375"/>
            <a:ext cx="5183188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31925"/>
            <a:ext cx="8991600" cy="7016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sz="20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present, 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enters the mitochondrion where enzymes of the Krebs cycle complete the oxidation of this organic fuel to CO</a:t>
            </a:r>
            <a:r>
              <a:rPr lang="en-US" altLang="en-US" sz="20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543800" cy="762000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Krebs cycle</a:t>
            </a:r>
            <a:endParaRPr lang="en-US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52400" y="2300288"/>
            <a:ext cx="8382000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pyruvate enters the mitochondrion which modifies </a:t>
            </a:r>
            <a:r>
              <a:rPr lang="en-US" altLang="en-US" sz="20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20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acetyl-CoA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which enters the Krebs cycle in the matrix.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carboxyl group is removed as CO</a:t>
            </a:r>
            <a:r>
              <a:rPr lang="en-US" altLang="en-US" b="1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pair of electrons is                                                                         transferred from the                                                                              remaining two-carbon                                                                             fragments to NAD</a:t>
            </a:r>
            <a:r>
              <a:rPr lang="en-US" altLang="en-US" b="1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                                                                        NADH.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oxidized fragment,                                                                                       acetate, combines with                                                                             coenzyme A to form                                                                                  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acetyl-CoA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7A191-69AD-4A51-A506-1157C7F3286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08124624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90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990600" y="319088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Section B: The Process of Cellular Respiration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" y="1313998"/>
            <a:ext cx="8763000" cy="501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r>
              <a:rPr lang="en-US" altLang="en-US" sz="28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 involves three stages:</a:t>
            </a:r>
          </a:p>
          <a:p>
            <a:pPr marL="457200" indent="-457200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endParaRPr lang="en-US" altLang="en-U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0" hangingPunct="0">
              <a:lnSpc>
                <a:spcPct val="140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harvests chemical energy by oxidizing glucose to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produces about 5% of ATP (</a:t>
            </a:r>
            <a:r>
              <a:rPr lang="en-US" altLang="en-US" dirty="0">
                <a:solidFill>
                  <a:srgbClr val="0000CC"/>
                </a:solidFill>
              </a:rPr>
              <a:t>in cytoplasm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  <a:endParaRPr lang="en-US" altLang="en-US" sz="20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Krebs cycle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completes the energy-yielding oxidation of organic molecules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produces about 5% of ATP</a:t>
            </a:r>
            <a:r>
              <a:rPr lang="en-US" altLang="en-US" dirty="0"/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dirty="0">
                <a:solidFill>
                  <a:srgbClr val="0000CC"/>
                </a:solidFill>
              </a:rPr>
              <a:t>in mitochondrial matrix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457200" indent="-457200" eaLnBrk="0" hangingPunct="0">
              <a:lnSpc>
                <a:spcPct val="140000"/>
              </a:lnSpc>
              <a:buFontTx/>
              <a:buAutoNum type="arabicPeriod" startAt="3"/>
              <a:tabLst>
                <a:tab pos="3429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</a:t>
            </a:r>
            <a:r>
              <a:rPr lang="en-US" alt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chain</a:t>
            </a:r>
            <a:r>
              <a:rPr lang="en-US" alt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synthesis</a:t>
            </a:r>
            <a:r>
              <a:rPr lang="en-US" altLang="en-US" sz="2000" dirty="0"/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ATP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produces about 90% of ATP</a:t>
            </a:r>
            <a:r>
              <a:rPr lang="en-US" altLang="en-US" dirty="0"/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dirty="0">
                <a:solidFill>
                  <a:srgbClr val="0000CC"/>
                </a:solidFill>
              </a:rPr>
              <a:t>inner mitochondrial membrane</a:t>
            </a:r>
            <a:r>
              <a:rPr lang="en-US" altLang="en-US" sz="2000" dirty="0"/>
              <a:t>).</a:t>
            </a:r>
          </a:p>
          <a:p>
            <a:pPr marL="457200" indent="-457200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0" hangingPunct="0"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generates many ATP molecules. For each sugar molecule it oxidizes (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 ATP molecule</a:t>
            </a:r>
            <a:r>
              <a:rPr lang="en-US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5CCBDE0-7741-4291-99B9-1942D1991D2C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5105400" cy="13112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 occurs in three metabolic stages: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glycolysis, the Krebs cycle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the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oxidative phosphorylation.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781800" cy="914400"/>
          </a:xfrm>
        </p:spPr>
        <p:txBody>
          <a:bodyPr/>
          <a:lstStyle/>
          <a:p>
            <a:pPr marL="6350" indent="-6350" eaLnBrk="1" hangingPunct="1">
              <a:defRPr/>
            </a:pPr>
            <a:r>
              <a:rPr lang="en-US" altLang="en-US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 involves glycolysis, the Krebs cycle, and electron transport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7729538" y="3962400"/>
            <a:ext cx="141446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Fig. 9.6, Page 160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9"/>
          <a:stretch>
            <a:fillRect/>
          </a:stretch>
        </p:blipFill>
        <p:spPr bwMode="auto">
          <a:xfrm>
            <a:off x="5334000" y="1295400"/>
            <a:ext cx="3606800" cy="25431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6200" y="2819400"/>
            <a:ext cx="5105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 occurs in the </a:t>
            </a:r>
            <a:r>
              <a:rPr lang="en-US" alt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cytoplasm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begins catabolism by breaking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into two molecules of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76200" y="4333875"/>
            <a:ext cx="899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Krebs cycle occurs in the </a:t>
            </a:r>
            <a:r>
              <a:rPr lang="en-US" alt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mitochondrial matrix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degrades pyruvate to carbon dioxide.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12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Several steps in glycolysis and the Krebs cycle transfer electrons from substrates to </a:t>
            </a:r>
            <a:r>
              <a:rPr lang="en-US" alt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forming </a:t>
            </a:r>
            <a:r>
              <a:rPr lang="en-US" alt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passes these electrons to the electron transport chain.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128" grpId="0"/>
      <p:bldP spid="51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CC47A61-5FED-4C7C-A2CE-FA2464505687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368925" y="2514600"/>
            <a:ext cx="37750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6200" y="1203325"/>
            <a:ext cx="8458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I- Substrate-level </a:t>
            </a:r>
            <a:r>
              <a:rPr lang="en-US" altLang="en-US" sz="2800" b="1" u="sng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8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ATP is generated in </a:t>
            </a:r>
            <a:r>
              <a:rPr lang="en-US" alt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in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Krebs cycle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Phosphate group is transferred  from an organic molecule (the substrate) to ADP,                                      forming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10%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(4 ATP).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52400" y="5622925"/>
            <a:ext cx="5181600" cy="101600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Ultimately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 ATP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produced per mole of glucose that is degraded to carbon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n-US" altLang="en-US" sz="20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respiration.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3170238"/>
            <a:ext cx="556260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Oxidative </a:t>
            </a:r>
            <a:r>
              <a:rPr lang="en-US" altLang="en-US" sz="2800" b="1" u="sng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electrons passed along the chain, their energy stored in the mitochondrion in a form that can be used to synthesize the rest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90% of the ATP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(34 ATP).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 </a:t>
            </a:r>
            <a:r>
              <a:rPr lang="en-US" altLang="en-US" sz="20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</a:t>
            </a:r>
            <a:r>
              <a:rPr lang="en-US" altLang="en-US" sz="2000" b="1" u="sng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286000" y="2286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endParaRPr lang="en-GB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5" grpId="0" animBg="1"/>
      <p:bldP spid="717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4082" b="6250"/>
          <a:stretch>
            <a:fillRect/>
          </a:stretch>
        </p:blipFill>
        <p:spPr bwMode="auto">
          <a:xfrm>
            <a:off x="5257800" y="29718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441450"/>
            <a:ext cx="8839200" cy="5432425"/>
          </a:xfrm>
        </p:spPr>
        <p:txBody>
          <a:bodyPr>
            <a:spAutoFit/>
          </a:bodyPr>
          <a:lstStyle/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</a:t>
            </a:r>
            <a:r>
              <a:rPr lang="en-US" alt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glucose (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a six carbon-sugar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split into two molecules      (each is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three-carbon sugar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smaller sugars are oxidized and rearranged to form two molecules of </a:t>
            </a:r>
            <a:r>
              <a:rPr lang="en-US" altLang="en-US" sz="16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of the 10 steps in </a:t>
            </a:r>
            <a:r>
              <a:rPr lang="en-US" alt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catalyzed by a specific enzyme.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steps can be divided into two phases: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ar-SA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Energy investment phase: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إستهلاك طاقة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</a:t>
            </a:r>
          </a:p>
          <a:p>
            <a:pPr marL="609600" indent="-609600" eaLnBrk="1" hangingPunct="1"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is consumed to provides activation                                                                                                         energy by phosphorylating glucose                                                                                                                  (this requires 2 ATP per glucose).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ar-SA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2)- Energy payoff phase: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إنتاج طاقة</a:t>
            </a:r>
            <a:endParaRPr lang="en-GB" altLang="en-US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7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  </a:t>
            </a:r>
            <a:endParaRPr lang="en-US" altLang="en-US" sz="11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is produced by substrate-level                                                                                       phosphorylation and NAD</a:t>
            </a:r>
            <a:r>
              <a:rPr lang="en-US" altLang="en-US" sz="14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reduced to                                                                                                  NAD</a:t>
            </a:r>
            <a:r>
              <a:rPr lang="en-US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2619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ATP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2NADH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produced per                                                          glucose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609600" indent="-2619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the net yield from 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                                                                      </a:t>
            </a: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ATP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NADH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per glucose.</a:t>
            </a:r>
          </a:p>
          <a:p>
            <a:pPr marL="609600" indent="-2619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Oxygen is not required for </a:t>
            </a:r>
            <a:r>
              <a:rPr 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endParaRPr lang="en-US" alt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152400"/>
            <a:ext cx="6400800" cy="762000"/>
          </a:xfrm>
        </p:spPr>
        <p:txBody>
          <a:bodyPr wrap="square">
            <a:spAutoFit/>
          </a:bodyPr>
          <a:lstStyle/>
          <a:p>
            <a:pPr marL="463550" indent="-463550" algn="l" eaLnBrk="1" hangingPunct="1">
              <a:defRPr/>
            </a:pPr>
            <a:r>
              <a:rPr lang="en-US" alt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 Glycolysis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splitting glucose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): harvests chemical energy by oxidizing glucose to 2-pyruvate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2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2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2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2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2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6934200" cy="639762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Glycolysis (</a:t>
            </a:r>
            <a:r>
              <a:rPr lang="en-GB" sz="20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Splitting of glucose</a:t>
            </a:r>
            <a:r>
              <a:rPr lang="en-GB" sz="28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  </a:t>
            </a:r>
            <a:endParaRPr lang="en-GB" sz="1600" b="1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693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process of breaking a </a:t>
            </a:r>
            <a:r>
              <a:rPr lang="en-GB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into 2 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Pyruvates.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708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a source for some 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n-GB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and occurs in the </a:t>
            </a:r>
            <a: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GB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CYTOSOL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(cytoplasm).  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28600" y="3519488"/>
            <a:ext cx="79248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1800" b="1"/>
              <a:t>1)- Glucose is phosphorylated twice by adding 2 </a:t>
            </a:r>
            <a:r>
              <a:rPr lang="en-GB" altLang="en-US" sz="1800" b="1">
                <a:solidFill>
                  <a:srgbClr val="FF0000"/>
                </a:solidFill>
              </a:rPr>
              <a:t>P</a:t>
            </a:r>
            <a:r>
              <a:rPr lang="en-GB" altLang="en-US" sz="1800" b="1">
                <a:solidFill>
                  <a:srgbClr val="FF00FF"/>
                </a:solidFill>
              </a:rPr>
              <a:t/>
            </a:r>
            <a:br>
              <a:rPr lang="en-GB" altLang="en-US" sz="1800" b="1">
                <a:solidFill>
                  <a:srgbClr val="FF00FF"/>
                </a:solidFill>
              </a:rPr>
            </a:br>
            <a:r>
              <a:rPr lang="en-GB" altLang="en-US" sz="1800" b="1">
                <a:solidFill>
                  <a:srgbClr val="FF0000"/>
                </a:solidFill>
              </a:rPr>
              <a:t>    </a:t>
            </a:r>
            <a:r>
              <a:rPr lang="en-GB" altLang="en-US" sz="1800" b="1"/>
              <a:t> coming from 2 </a:t>
            </a:r>
            <a:r>
              <a:rPr lang="en-GB" altLang="en-US" sz="1800" b="1">
                <a:solidFill>
                  <a:srgbClr val="FF0000"/>
                </a:solidFill>
              </a:rPr>
              <a:t>ATP</a:t>
            </a:r>
            <a:r>
              <a:rPr lang="en-GB" altLang="en-US" sz="1800" b="1"/>
              <a:t> (</a:t>
            </a:r>
            <a:r>
              <a:rPr lang="en-GB" altLang="en-US" sz="1800" b="1">
                <a:solidFill>
                  <a:srgbClr val="0000CC"/>
                </a:solidFill>
              </a:rPr>
              <a:t>substrate-level-phosphorylation</a:t>
            </a:r>
            <a:r>
              <a:rPr lang="en-GB" altLang="en-US" sz="1800" b="1"/>
              <a:t>).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228600" y="3062288"/>
            <a:ext cx="438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A)- Energy investment phase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2590800" y="2438400"/>
            <a:ext cx="3152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has two phases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228600" y="4205288"/>
            <a:ext cx="861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b="1"/>
              <a:t>2)- Thus, Glucose (6-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b="1"/>
              <a:t>) splits into two small sugar</a:t>
            </a:r>
            <a:r>
              <a:rPr lang="en-GB"/>
              <a:t> </a:t>
            </a:r>
            <a:r>
              <a:rPr lang="en-GB" b="1"/>
              <a:t>molecules (each with 3-</a:t>
            </a:r>
            <a:r>
              <a:rPr lang="en-GB" b="1">
                <a:solidFill>
                  <a:srgbClr val="FF0000"/>
                </a:solidFill>
              </a:rPr>
              <a:t>C</a:t>
            </a:r>
            <a:r>
              <a:rPr lang="en-GB" b="1"/>
              <a:t>).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304800" y="591185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/>
              <a:t>The net yield of this process is the formation of </a:t>
            </a:r>
            <a:r>
              <a:rPr lang="en-GB" b="1" u="sng" dirty="0"/>
              <a:t>2 NAD</a:t>
            </a:r>
            <a:r>
              <a:rPr lang="en-GB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u="sng" dirty="0">
                <a:solidFill>
                  <a:srgbClr val="0033CC"/>
                </a:solidFill>
              </a:rPr>
              <a:t>, </a:t>
            </a:r>
            <a:r>
              <a:rPr lang="en-GB" b="1" u="sng" dirty="0">
                <a:solidFill>
                  <a:srgbClr val="FF00FF"/>
                </a:solidFill>
              </a:rPr>
              <a:t/>
            </a:r>
            <a:br>
              <a:rPr lang="en-GB" b="1" u="sng" dirty="0">
                <a:solidFill>
                  <a:srgbClr val="FF00FF"/>
                </a:solidFill>
              </a:rPr>
            </a:br>
            <a:r>
              <a:rPr lang="en-GB" b="1" dirty="0"/>
              <a:t>     </a:t>
            </a:r>
            <a:r>
              <a:rPr lang="en-GB" b="1" u="sng" dirty="0"/>
              <a:t>2 ATP </a:t>
            </a:r>
            <a:r>
              <a:rPr lang="en-GB" dirty="0"/>
              <a:t> </a:t>
            </a:r>
            <a:r>
              <a:rPr lang="en-GB" b="1" dirty="0"/>
              <a:t>and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GB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GB" b="1" dirty="0"/>
              <a:t> molecules.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152400" y="4876800"/>
            <a:ext cx="379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B)- Energy pay-off phase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304800" y="5424488"/>
            <a:ext cx="8305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4</a:t>
            </a:r>
            <a:r>
              <a:rPr lang="en-GB" altLang="en-US" sz="1800" b="1">
                <a:solidFill>
                  <a:srgbClr val="FF0000"/>
                </a:solidFill>
              </a:rPr>
              <a:t>ATP</a:t>
            </a:r>
            <a:r>
              <a:rPr lang="en-GB" altLang="en-US" sz="1800" b="1"/>
              <a:t> are formed by adding 4</a:t>
            </a:r>
            <a:r>
              <a:rPr lang="en-GB" altLang="en-US" sz="1800" b="1">
                <a:solidFill>
                  <a:srgbClr val="FF0000"/>
                </a:solidFill>
              </a:rPr>
              <a:t>P</a:t>
            </a:r>
            <a:r>
              <a:rPr lang="en-GB" altLang="en-US" sz="1800" b="1"/>
              <a:t> to 4</a:t>
            </a:r>
            <a:r>
              <a:rPr lang="en-GB" altLang="en-US" sz="1800" b="1">
                <a:solidFill>
                  <a:srgbClr val="0033CC"/>
                </a:solidFill>
              </a:rPr>
              <a:t>ADP</a:t>
            </a:r>
            <a:r>
              <a:rPr lang="en-GB" altLang="en-US" sz="1800" b="1"/>
              <a:t> molecules.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47108" grpId="0"/>
      <p:bldP spid="47110" grpId="0"/>
      <p:bldP spid="47111" grpId="0"/>
      <p:bldP spid="47113" grpId="0"/>
      <p:bldP spid="47114" grpId="0"/>
      <p:bldP spid="47116" grpId="0"/>
      <p:bldP spid="47117" grpId="0"/>
      <p:bldP spid="47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86106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process of producing some of the remaining energy (ATP) from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molecules. It occurs mainly in </a:t>
            </a:r>
            <a:r>
              <a:rPr lang="en-GB" sz="24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mitochondrial matrix</a:t>
            </a:r>
            <a:r>
              <a:rPr lang="en-GB" sz="2000" b="1">
                <a:solidFill>
                  <a:srgbClr val="0033CC"/>
                </a:solidFill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if oxygen is present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04800" y="2574925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main source for preparing most of the cellular NAD</a:t>
            </a: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(storing energy molecule),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and for producing some more of the cellular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04800" y="3413125"/>
            <a:ext cx="373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includes two cycles : 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752600" y="4419600"/>
            <a:ext cx="62484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2391" dir="7184693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40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Pre-Krebs cycle </a:t>
            </a:r>
            <a:r>
              <a:rPr lang="ar-EG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المرحلة التحضيرية</a:t>
            </a:r>
            <a:endParaRPr lang="en-GB" sz="24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1752600" y="5410200"/>
            <a:ext cx="62484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2391" dir="7184693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40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Krebs cycle</a:t>
            </a:r>
          </a:p>
        </p:txBody>
      </p:sp>
      <p:sp>
        <p:nvSpPr>
          <p:cNvPr id="49164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28600"/>
            <a:ext cx="6858000" cy="762000"/>
          </a:xfrm>
        </p:spPr>
        <p:txBody>
          <a:bodyPr/>
          <a:lstStyle/>
          <a:p>
            <a:pPr marL="463550" indent="-463550" algn="l" eaLnBrk="1" hangingPunct="1">
              <a:defRPr/>
            </a:pPr>
            <a:r>
              <a:rPr lang="en-US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The Krebs cycle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completes the energy-yielding oxidation of organic molecules (</a:t>
            </a:r>
            <a:r>
              <a:rPr lang="en-US" altLang="en-US" sz="18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mitochondrial matrix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dirty="0" smtClean="0">
                <a:solidFill>
                  <a:srgbClr val="0000CC"/>
                </a:solidFill>
              </a:rPr>
              <a:t>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6" grpId="0"/>
      <p:bldP spid="49157" grpId="0"/>
      <p:bldP spid="49158" grpId="0" animBg="1"/>
      <p:bldP spid="491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228600"/>
            <a:ext cx="441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Pre-Krebs cycle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04800" y="1484312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800" b="1" dirty="0"/>
              <a:t>Pyruvate is converted into </a:t>
            </a:r>
            <a:r>
              <a:rPr lang="en-GB" sz="28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acetyle</a:t>
            </a:r>
            <a:r>
              <a:rPr lang="en-GB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-CoA</a:t>
            </a:r>
            <a:r>
              <a:rPr lang="en-GB" sz="2800" b="1" dirty="0"/>
              <a:t> in the presence of </a:t>
            </a:r>
            <a:r>
              <a:rPr lang="en-GB" sz="3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3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800" b="1" baseline="-25000" dirty="0"/>
              <a:t> </a:t>
            </a:r>
            <a:r>
              <a:rPr lang="en-GB" sz="2800" b="1" dirty="0"/>
              <a:t> through 3 </a:t>
            </a:r>
            <a:r>
              <a:rPr lang="en-GB" sz="2800" b="1" dirty="0" smtClean="0"/>
              <a:t>steps.</a:t>
            </a:r>
            <a:endParaRPr lang="en-GB" sz="2800" b="1" baseline="-25000" dirty="0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09600" y="2252663"/>
            <a:ext cx="6324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a)-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C=O</a:t>
            </a:r>
            <a:r>
              <a:rPr lang="en-GB" sz="40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group of pyruvate is released as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GB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000" b="1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09600" y="2797175"/>
            <a:ext cx="8229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b)- The remaining two-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fragments are oxidized (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releasing </a:t>
            </a:r>
            <a:r>
              <a:rPr lang="en-GB" sz="3200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4000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into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GB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acetate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the resulting </a:t>
            </a:r>
            <a:r>
              <a:rPr lang="en-GB" sz="32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4000" b="1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transform </a:t>
            </a:r>
            <a:r>
              <a:rPr lang="en-GB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400" b="1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into </a:t>
            </a:r>
            <a:r>
              <a:rPr lang="en-GB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609600" y="3746500"/>
            <a:ext cx="8153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c)- The coenzyme-A (</a:t>
            </a:r>
            <a:r>
              <a:rPr lang="en-GB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transform acetate compound into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acetyle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GB" sz="2000" b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which will be ready for Krebs Cycle for further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oxidation.</a:t>
            </a:r>
            <a:endParaRPr lang="en-GB" sz="2000" b="1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828800" y="4905375"/>
            <a:ext cx="2590800" cy="803275"/>
            <a:chOff x="1344" y="3110"/>
            <a:chExt cx="1632" cy="506"/>
          </a:xfrm>
        </p:grpSpPr>
        <p:sp>
          <p:nvSpPr>
            <p:cNvPr id="9236" name="Freeform 8"/>
            <p:cNvSpPr>
              <a:spLocks/>
            </p:cNvSpPr>
            <p:nvPr/>
          </p:nvSpPr>
          <p:spPr bwMode="auto">
            <a:xfrm>
              <a:off x="1776" y="3328"/>
              <a:ext cx="1200" cy="288"/>
            </a:xfrm>
            <a:custGeom>
              <a:avLst/>
              <a:gdLst>
                <a:gd name="T0" fmla="*/ 0 w 1200"/>
                <a:gd name="T1" fmla="*/ 0 h 288"/>
                <a:gd name="T2" fmla="*/ 576 w 1200"/>
                <a:gd name="T3" fmla="*/ 288 h 288"/>
                <a:gd name="T4" fmla="*/ 1200 w 1200"/>
                <a:gd name="T5" fmla="*/ 0 h 288"/>
                <a:gd name="T6" fmla="*/ 0 60000 65536"/>
                <a:gd name="T7" fmla="*/ 0 60000 65536"/>
                <a:gd name="T8" fmla="*/ 0 60000 65536"/>
                <a:gd name="T9" fmla="*/ 0 w 1200"/>
                <a:gd name="T10" fmla="*/ 0 h 288"/>
                <a:gd name="T11" fmla="*/ 1200 w 1200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0" h="288">
                  <a:moveTo>
                    <a:pt x="0" y="0"/>
                  </a:moveTo>
                  <a:cubicBezTo>
                    <a:pt x="188" y="144"/>
                    <a:pt x="376" y="288"/>
                    <a:pt x="576" y="288"/>
                  </a:cubicBezTo>
                  <a:cubicBezTo>
                    <a:pt x="776" y="288"/>
                    <a:pt x="1096" y="48"/>
                    <a:pt x="1200" y="0"/>
                  </a:cubicBezTo>
                </a:path>
              </a:pathLst>
            </a:cu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1344" y="3110"/>
              <a:ext cx="72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 NAD</a:t>
              </a:r>
              <a:r>
                <a:rPr lang="en-GB" sz="3200" b="1" baseline="30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</p:grp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505200" y="48450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NAD</a:t>
            </a: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8600" y="5505450"/>
            <a:ext cx="7239000" cy="712788"/>
            <a:chOff x="144" y="3526"/>
            <a:chExt cx="4416" cy="449"/>
          </a:xfrm>
        </p:grpSpPr>
        <p:sp>
          <p:nvSpPr>
            <p:cNvPr id="50188" name="Text Box 12"/>
            <p:cNvSpPr txBox="1">
              <a:spLocks noChangeArrowheads="1"/>
            </p:cNvSpPr>
            <p:nvPr/>
          </p:nvSpPr>
          <p:spPr bwMode="auto">
            <a:xfrm>
              <a:off x="144" y="3536"/>
              <a:ext cx="1008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2Pyruvate</a:t>
              </a:r>
            </a:p>
          </p:txBody>
        </p:sp>
        <p:sp>
          <p:nvSpPr>
            <p:cNvPr id="50189" name="Text Box 13"/>
            <p:cNvSpPr txBox="1">
              <a:spLocks noChangeArrowheads="1"/>
            </p:cNvSpPr>
            <p:nvPr/>
          </p:nvSpPr>
          <p:spPr bwMode="auto">
            <a:xfrm>
              <a:off x="3216" y="3526"/>
              <a:ext cx="1344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2Acetyle-</a:t>
              </a:r>
              <a:r>
                <a:rPr lang="en-GB" sz="2400" b="1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CoA</a:t>
              </a:r>
              <a:endParaRPr lang="en-GB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34" name="Line 14"/>
            <p:cNvSpPr>
              <a:spLocks noChangeShapeType="1"/>
            </p:cNvSpPr>
            <p:nvPr/>
          </p:nvSpPr>
          <p:spPr bwMode="auto">
            <a:xfrm>
              <a:off x="1152" y="3686"/>
              <a:ext cx="206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91" name="Text Box 15"/>
            <p:cNvSpPr txBox="1">
              <a:spLocks noChangeArrowheads="1"/>
            </p:cNvSpPr>
            <p:nvPr/>
          </p:nvSpPr>
          <p:spPr bwMode="auto">
            <a:xfrm>
              <a:off x="1872" y="3648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CC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CoA</a:t>
              </a:r>
            </a:p>
          </p:txBody>
        </p:sp>
      </p:grp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7432675" y="5530850"/>
            <a:ext cx="163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+ CO</a:t>
            </a:r>
            <a:r>
              <a:rPr lang="en-GB" sz="20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+ H</a:t>
            </a:r>
            <a:r>
              <a:rPr lang="en-GB" sz="20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191000" y="5775325"/>
            <a:ext cx="3810000" cy="854075"/>
            <a:chOff x="2640" y="3696"/>
            <a:chExt cx="2400" cy="538"/>
          </a:xfrm>
        </p:grpSpPr>
        <p:sp>
          <p:nvSpPr>
            <p:cNvPr id="9230" name="Freeform 18"/>
            <p:cNvSpPr>
              <a:spLocks/>
            </p:cNvSpPr>
            <p:nvPr/>
          </p:nvSpPr>
          <p:spPr bwMode="auto">
            <a:xfrm>
              <a:off x="3696" y="3696"/>
              <a:ext cx="1344" cy="384"/>
            </a:xfrm>
            <a:custGeom>
              <a:avLst/>
              <a:gdLst>
                <a:gd name="T0" fmla="*/ 864 w 1344"/>
                <a:gd name="T1" fmla="*/ 0 h 384"/>
                <a:gd name="T2" fmla="*/ 1200 w 1344"/>
                <a:gd name="T3" fmla="*/ 240 h 384"/>
                <a:gd name="T4" fmla="*/ 0 w 1344"/>
                <a:gd name="T5" fmla="*/ 384 h 384"/>
                <a:gd name="T6" fmla="*/ 0 60000 65536"/>
                <a:gd name="T7" fmla="*/ 0 60000 65536"/>
                <a:gd name="T8" fmla="*/ 0 60000 65536"/>
                <a:gd name="T9" fmla="*/ 0 w 1344"/>
                <a:gd name="T10" fmla="*/ 0 h 384"/>
                <a:gd name="T11" fmla="*/ 1344 w 134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44" h="384">
                  <a:moveTo>
                    <a:pt x="864" y="0"/>
                  </a:moveTo>
                  <a:cubicBezTo>
                    <a:pt x="1104" y="88"/>
                    <a:pt x="1344" y="176"/>
                    <a:pt x="1200" y="240"/>
                  </a:cubicBezTo>
                  <a:cubicBezTo>
                    <a:pt x="1056" y="304"/>
                    <a:pt x="200" y="360"/>
                    <a:pt x="0" y="384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95" name="Text Box 19"/>
            <p:cNvSpPr txBox="1">
              <a:spLocks noChangeArrowheads="1"/>
            </p:cNvSpPr>
            <p:nvPr/>
          </p:nvSpPr>
          <p:spPr bwMode="auto">
            <a:xfrm>
              <a:off x="2640" y="3984"/>
              <a:ext cx="10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Krebs Cycle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  <p:bldP spid="50180" grpId="0"/>
      <p:bldP spid="50181" grpId="0"/>
      <p:bldP spid="50182" grpId="0"/>
      <p:bldP spid="50186" grpId="0"/>
      <p:bldP spid="501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457200" y="152400"/>
            <a:ext cx="351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Krebs cycle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" y="1141413"/>
            <a:ext cx="4648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It has eight steps starting with 2 </a:t>
            </a:r>
            <a:r>
              <a:rPr lang="en-GB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acetyle-CoA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compunds. They are summarized as in Fig. 9.12: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1752600" y="5272088"/>
            <a:ext cx="1676400" cy="111442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2 ATP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6 NAD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2 FAD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6200" y="5227638"/>
            <a:ext cx="1600200" cy="1311275"/>
            <a:chOff x="192" y="2592"/>
            <a:chExt cx="1248" cy="1104"/>
          </a:xfrm>
        </p:grpSpPr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1056" y="2592"/>
              <a:ext cx="384" cy="1104"/>
            </a:xfrm>
            <a:prstGeom prst="leftBrace">
              <a:avLst>
                <a:gd name="adj1" fmla="val 23958"/>
                <a:gd name="adj2" fmla="val 50000"/>
              </a:avLst>
            </a:prstGeom>
            <a:noFill/>
            <a:ln w="28575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6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192" y="2985"/>
              <a:ext cx="1104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Output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047875" y="6294438"/>
            <a:ext cx="3971925" cy="563562"/>
            <a:chOff x="2400" y="3600"/>
            <a:chExt cx="2409" cy="486"/>
          </a:xfrm>
        </p:grpSpPr>
        <p:sp>
          <p:nvSpPr>
            <p:cNvPr id="51212" name="Rectangle 12"/>
            <p:cNvSpPr>
              <a:spLocks noChangeArrowheads="1"/>
            </p:cNvSpPr>
            <p:nvPr/>
          </p:nvSpPr>
          <p:spPr bwMode="auto">
            <a:xfrm>
              <a:off x="2635" y="3744"/>
              <a:ext cx="2174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lavin </a:t>
              </a: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denine </a:t>
              </a: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inucleotide</a:t>
              </a:r>
            </a:p>
          </p:txBody>
        </p:sp>
        <p:sp>
          <p:nvSpPr>
            <p:cNvPr id="10256" name="Line 13"/>
            <p:cNvSpPr>
              <a:spLocks noChangeShapeType="1"/>
            </p:cNvSpPr>
            <p:nvPr/>
          </p:nvSpPr>
          <p:spPr bwMode="auto">
            <a:xfrm>
              <a:off x="2400" y="3600"/>
              <a:ext cx="288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152400" y="44196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Thus, the outcome of the two cycles is (for the 2 Acetyle-CoA molecules):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702175" y="228600"/>
            <a:ext cx="4441825" cy="6019800"/>
            <a:chOff x="2962" y="0"/>
            <a:chExt cx="2798" cy="3792"/>
          </a:xfrm>
        </p:grpSpPr>
        <p:pic>
          <p:nvPicPr>
            <p:cNvPr id="10252" name="Picture 15"/>
            <p:cNvPicPr>
              <a:picLocks noChangeAspect="1" noChangeArrowheads="1"/>
            </p:cNvPicPr>
            <p:nvPr/>
          </p:nvPicPr>
          <p:blipFill>
            <a:blip r:embed="rId3">
              <a:lum bright="-24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66"/>
            <a:stretch>
              <a:fillRect/>
            </a:stretch>
          </p:blipFill>
          <p:spPr bwMode="auto">
            <a:xfrm>
              <a:off x="2962" y="0"/>
              <a:ext cx="2798" cy="3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AutoShape 17"/>
            <p:cNvSpPr>
              <a:spLocks/>
            </p:cNvSpPr>
            <p:nvPr/>
          </p:nvSpPr>
          <p:spPr bwMode="auto">
            <a:xfrm>
              <a:off x="4704" y="624"/>
              <a:ext cx="192" cy="912"/>
            </a:xfrm>
            <a:prstGeom prst="rightBrace">
              <a:avLst>
                <a:gd name="adj1" fmla="val 39583"/>
                <a:gd name="adj2" fmla="val 50000"/>
              </a:avLst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51218" name="Text Box 18"/>
            <p:cNvSpPr txBox="1">
              <a:spLocks noChangeArrowheads="1"/>
            </p:cNvSpPr>
            <p:nvPr/>
          </p:nvSpPr>
          <p:spPr bwMode="auto">
            <a:xfrm>
              <a:off x="4800" y="816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Pre-Krebs Cycle</a:t>
              </a:r>
            </a:p>
          </p:txBody>
        </p:sp>
      </p:grp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0" y="2197100"/>
            <a:ext cx="53340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cycle begins when acetate from each acetyl-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combines with 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oxaloacetate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(4 C atoms) to form citrate (citric acid).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Ultimately, the 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oxaloacetate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recycled and the acetate is broken down to CO</a:t>
            </a:r>
            <a:r>
              <a:rPr lang="en-US" altLang="en-US" sz="16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cycle produces one ATP by substrate-level 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NADH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FADH</a:t>
            </a:r>
            <a:r>
              <a:rPr lang="en-US" altLang="en-US" sz="16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(another electron carrier)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 acetyl </a:t>
            </a:r>
            <a:r>
              <a:rPr lang="en-US" altLang="en-US" sz="16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7" grpId="0" animBg="1"/>
      <p:bldP spid="51222" grpId="0"/>
      <p:bldP spid="512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2"/>
  <p:tag name="ARTICULATE_PROJECT_OPEN" val="1"/>
  <p:tag name="ARTICULATE_USED_PAGE_ORIENTATION" val="1"/>
  <p:tag name="ARTICULATE_USED_PAGE_SIZE" val="1"/>
  <p:tag name="TAG_BACKING_FORM_KEY" val="1771248-c:\ashraf\d\ashraf 2\lectures\saudia\145-zoo\gamal-lectures\new-articulate\lectures\lecture-14 respiration\lecture 14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4 Lecture-Respiration\Quiz1.quiz"/>
  <p:tag name="QUIZMAKER_QUIZ_SLIDE_ID" val="326"/>
  <p:tag name="OVERRIDE" val="QUIZMAKER_QUIZ_SLIDE"/>
  <p:tag name="QUIZMAKER_QUIZ_TITLE" val="Quiz1"/>
  <p:tag name="ARTICULATE_DESCRIPTION" val="Quiz - 4 questions"/>
  <p:tag name="AQP_PASS_SCORE" val="60"/>
  <p:tag name="QUIZMAKER_LAST_MODIFY_DATE" val="41653.3002777778"/>
  <p:tag name="EMBEDDEDCONTENT_LASTWRITETIMEUTC" val="2014-01-14 04:12:24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944adeca-6e84-4cd6-a505-f9d47900f01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44adeca-6e84-4cd6-a505-f9d47900f01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944adeca-6e84-4cd6-a505-f9d47900f01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5744</TotalTime>
  <Words>939</Words>
  <Application>Microsoft Office PowerPoint</Application>
  <PresentationFormat>On-screen Show (4:3)</PresentationFormat>
  <Paragraphs>99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PowerPoint Presentation</vt:lpstr>
      <vt:lpstr>PowerPoint Presentation</vt:lpstr>
      <vt:lpstr>Respiration involves glycolysis, the Krebs cycle, and electron transport</vt:lpstr>
      <vt:lpstr>PowerPoint Presentation</vt:lpstr>
      <vt:lpstr>1- Glycolysis (splitting glucose): harvests chemical energy by oxidizing glucose to 2-pyruvate</vt:lpstr>
      <vt:lpstr>Summary of Glycolysis (Splitting of glucose)   </vt:lpstr>
      <vt:lpstr>2. The Krebs cycle completes the energy-yielding oxidation of organic molecules (in mitochondrial matrix) </vt:lpstr>
      <vt:lpstr>A)- Pre-Krebs cycle</vt:lpstr>
      <vt:lpstr>PowerPoint Presentation</vt:lpstr>
      <vt:lpstr>The Krebs cycle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169</cp:revision>
  <dcterms:created xsi:type="dcterms:W3CDTF">2006-03-25T20:15:58Z</dcterms:created>
  <dcterms:modified xsi:type="dcterms:W3CDTF">2014-01-16T09:03:49Z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14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02623A0B-61F7-4605-84DB-58EE50D80AF9</vt:lpwstr>
  </property>
  <property fmtid="{D5CDD505-2E9C-101B-9397-08002B2CF9AE}" pid="6" name="ArticulateProjectFull">
    <vt:lpwstr>C:\Ashraf\D\Ashraf 2\Lectures\Saudia\145-Zoo\Gamal-Lectures\New-Articulate\Lectures\Lecture-14 Respiration\Lecture 14.ppta</vt:lpwstr>
  </property>
</Properties>
</file>