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7" r:id="rId5"/>
    <p:sldId id="268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9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EF061-694F-2241-B5A5-19ED80F3A271}" type="datetimeFigureOut">
              <a:rPr lang="en-US" smtClean="0"/>
              <a:t>03/04/2016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EF3B-92EC-9940-8445-01AE8EE46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174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EF061-694F-2241-B5A5-19ED80F3A271}" type="datetimeFigureOut">
              <a:rPr lang="en-US" smtClean="0"/>
              <a:t>03/04/2016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EF3B-92EC-9940-8445-01AE8EE46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406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EF061-694F-2241-B5A5-19ED80F3A271}" type="datetimeFigureOut">
              <a:rPr lang="en-US" smtClean="0"/>
              <a:t>03/04/2016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EF3B-92EC-9940-8445-01AE8EE46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068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EF061-694F-2241-B5A5-19ED80F3A271}" type="datetimeFigureOut">
              <a:rPr lang="en-US" smtClean="0"/>
              <a:t>03/04/2016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EF3B-92EC-9940-8445-01AE8EE46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890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EF061-694F-2241-B5A5-19ED80F3A271}" type="datetimeFigureOut">
              <a:rPr lang="en-US" smtClean="0"/>
              <a:t>03/04/2016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EF3B-92EC-9940-8445-01AE8EE46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179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EF061-694F-2241-B5A5-19ED80F3A271}" type="datetimeFigureOut">
              <a:rPr lang="en-US" smtClean="0"/>
              <a:t>03/04/2016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EF3B-92EC-9940-8445-01AE8EE46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116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EF061-694F-2241-B5A5-19ED80F3A271}" type="datetimeFigureOut">
              <a:rPr lang="en-US" smtClean="0"/>
              <a:t>03/04/2016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EF3B-92EC-9940-8445-01AE8EE46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666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EF061-694F-2241-B5A5-19ED80F3A271}" type="datetimeFigureOut">
              <a:rPr lang="en-US" smtClean="0"/>
              <a:t>03/04/2016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EF3B-92EC-9940-8445-01AE8EE46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134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EF061-694F-2241-B5A5-19ED80F3A271}" type="datetimeFigureOut">
              <a:rPr lang="en-US" smtClean="0"/>
              <a:t>03/04/2016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EF3B-92EC-9940-8445-01AE8EE46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33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EF061-694F-2241-B5A5-19ED80F3A271}" type="datetimeFigureOut">
              <a:rPr lang="en-US" smtClean="0"/>
              <a:t>03/04/2016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EF3B-92EC-9940-8445-01AE8EE46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256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EF061-694F-2241-B5A5-19ED80F3A271}" type="datetimeFigureOut">
              <a:rPr lang="en-US" smtClean="0"/>
              <a:t>03/04/2016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EF3B-92EC-9940-8445-01AE8EE46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359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8EF061-694F-2241-B5A5-19ED80F3A271}" type="datetimeFigureOut">
              <a:rPr lang="en-US" smtClean="0"/>
              <a:t>03/04/2016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E1EF3B-92EC-9940-8445-01AE8EE46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615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3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701925"/>
            <a:ext cx="7772400" cy="1470025"/>
          </a:xfrm>
        </p:spPr>
        <p:txBody>
          <a:bodyPr/>
          <a:lstStyle/>
          <a:p>
            <a:r>
              <a:rPr lang="en-US" b="1" dirty="0" smtClean="0">
                <a:solidFill>
                  <a:srgbClr val="0000FF"/>
                </a:solidFill>
              </a:rPr>
              <a:t>BASIDIOMYCOTINA</a:t>
            </a:r>
            <a:endParaRPr 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743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243550" y="19318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4000" b="1" dirty="0">
                <a:solidFill>
                  <a:srgbClr val="0000FF"/>
                </a:solidFill>
                <a:latin typeface="Angsana New" charset="0"/>
                <a:cs typeface="Angsana New" charset="0"/>
              </a:rPr>
              <a:t/>
            </a:r>
            <a:br>
              <a:rPr lang="en-US" sz="4000" b="1" dirty="0">
                <a:solidFill>
                  <a:srgbClr val="0000FF"/>
                </a:solidFill>
                <a:latin typeface="Angsana New" charset="0"/>
                <a:cs typeface="Angsana New" charset="0"/>
              </a:rPr>
            </a:br>
            <a:r>
              <a:rPr lang="ar-sa" sz="4000" b="1" dirty="0">
                <a:solidFill>
                  <a:srgbClr val="0000FF"/>
                </a:solidFill>
                <a:latin typeface="Angsana New" charset="0"/>
                <a:cs typeface="Angsana New" charset="0"/>
              </a:rPr>
              <a:t/>
            </a:r>
            <a:br>
              <a:rPr lang="ar-sa" sz="4000" b="1" dirty="0">
                <a:solidFill>
                  <a:srgbClr val="0000FF"/>
                </a:solidFill>
                <a:latin typeface="Angsana New" charset="0"/>
                <a:cs typeface="Angsana New" charset="0"/>
              </a:rPr>
            </a:br>
            <a:r>
              <a:rPr lang="en-US" sz="4000" b="1" dirty="0" err="1" smtClean="0">
                <a:solidFill>
                  <a:srgbClr val="0000FF"/>
                </a:solidFill>
                <a:latin typeface="Angsana New" charset="0"/>
                <a:cs typeface="Angsana New" charset="0"/>
              </a:rPr>
              <a:t>Basidiomycontina</a:t>
            </a:r>
            <a:r>
              <a:rPr lang="en-US" sz="4000" b="1" dirty="0" smtClean="0">
                <a:solidFill>
                  <a:srgbClr val="0000FF"/>
                </a:solidFill>
                <a:latin typeface="Angsana New" charset="0"/>
                <a:cs typeface="Angsana New" charset="0"/>
              </a:rPr>
              <a:t/>
            </a:r>
            <a:br>
              <a:rPr lang="en-US" sz="4000" b="1" dirty="0" smtClean="0">
                <a:solidFill>
                  <a:srgbClr val="0000FF"/>
                </a:solidFill>
                <a:latin typeface="Angsana New" charset="0"/>
                <a:cs typeface="Angsana New" charset="0"/>
              </a:rPr>
            </a:br>
            <a:r>
              <a:rPr lang="ar-sa" sz="4000" b="1" i="1" dirty="0" smtClean="0">
                <a:solidFill>
                  <a:srgbClr val="0000FF"/>
                </a:solidFill>
                <a:latin typeface="Angsana New" charset="0"/>
                <a:cs typeface="Angsana New" charset="0"/>
              </a:rPr>
              <a:t>الفطريات البازيدية</a:t>
            </a:r>
            <a:r>
              <a:rPr lang="en-US" sz="4800" b="1" i="1" dirty="0" smtClean="0">
                <a:solidFill>
                  <a:srgbClr val="0000FF"/>
                </a:solidFill>
                <a:latin typeface="Angsana New" charset="0"/>
                <a:cs typeface="Angsana New" charset="0"/>
              </a:rPr>
              <a:t/>
            </a:r>
            <a:br>
              <a:rPr lang="en-US" sz="4800" b="1" i="1" dirty="0" smtClean="0">
                <a:solidFill>
                  <a:srgbClr val="0000FF"/>
                </a:solidFill>
                <a:latin typeface="Angsana New" charset="0"/>
                <a:cs typeface="Angsana New" charset="0"/>
              </a:rPr>
            </a:br>
            <a:r>
              <a:rPr lang="en-US" sz="4000" b="1" dirty="0">
                <a:solidFill>
                  <a:srgbClr val="0000FF"/>
                </a:solidFill>
                <a:latin typeface="Angsana New" charset="0"/>
                <a:cs typeface="Angsana New" charset="0"/>
              </a:rPr>
              <a:t/>
            </a:r>
            <a:br>
              <a:rPr lang="en-US" sz="4000" b="1" dirty="0">
                <a:solidFill>
                  <a:srgbClr val="0000FF"/>
                </a:solidFill>
                <a:latin typeface="Angsana New" charset="0"/>
                <a:cs typeface="Angsana New" charset="0"/>
              </a:rPr>
            </a:br>
            <a:r>
              <a:rPr lang="en-US" sz="4000" b="1" dirty="0">
                <a:solidFill>
                  <a:srgbClr val="0000FF"/>
                </a:solidFill>
                <a:latin typeface="Angsana New" charset="0"/>
                <a:cs typeface="Angsana New" charset="0"/>
              </a:rPr>
              <a:t/>
            </a:r>
            <a:br>
              <a:rPr lang="en-US" sz="4000" b="1" dirty="0">
                <a:solidFill>
                  <a:srgbClr val="0000FF"/>
                </a:solidFill>
                <a:latin typeface="Angsana New" charset="0"/>
                <a:cs typeface="Angsana New" charset="0"/>
              </a:rPr>
            </a:br>
            <a:endParaRPr lang="ar-sa" sz="4000" dirty="0">
              <a:solidFill>
                <a:srgbClr val="0000FF"/>
              </a:solidFill>
              <a:latin typeface="Angsana New" charset="0"/>
            </a:endParaRP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179388" y="1802374"/>
            <a:ext cx="6605221" cy="4790351"/>
          </a:xfrm>
          <a:ln>
            <a:noFill/>
            <a:miter lim="800000"/>
            <a:headEnd/>
            <a:tailEnd/>
          </a:ln>
        </p:spPr>
        <p:txBody>
          <a:bodyPr>
            <a:normAutofit fontScale="92500" lnSpcReduction="10000"/>
          </a:bodyPr>
          <a:lstStyle/>
          <a:p>
            <a:pPr algn="l" rtl="0" eaLnBrk="1" hangingPunct="1"/>
            <a:r>
              <a:rPr lang="en-US" sz="3000" b="1" dirty="0">
                <a:solidFill>
                  <a:schemeClr val="tx1"/>
                </a:solidFill>
                <a:latin typeface="Times"/>
                <a:cs typeface="Times"/>
              </a:rPr>
              <a:t>Characterization:</a:t>
            </a:r>
          </a:p>
          <a:p>
            <a:pPr marL="457200" indent="-457200" algn="l" rtl="0" eaLnBrk="1" hangingPunct="1">
              <a:lnSpc>
                <a:spcPct val="130000"/>
              </a:lnSpc>
              <a:buFont typeface="Arial"/>
              <a:buChar char="•"/>
            </a:pPr>
            <a:r>
              <a:rPr lang="en-US" sz="2800" dirty="0" err="1" smtClean="0">
                <a:solidFill>
                  <a:schemeClr val="tx1"/>
                </a:solidFill>
                <a:latin typeface="Times"/>
                <a:cs typeface="Times"/>
              </a:rPr>
              <a:t>Septate</a:t>
            </a:r>
            <a:r>
              <a:rPr lang="en-US" sz="2800" dirty="0" smtClean="0">
                <a:solidFill>
                  <a:schemeClr val="tx1"/>
                </a:solidFill>
                <a:latin typeface="Times"/>
                <a:cs typeface="Times"/>
              </a:rPr>
              <a:t> mycelium.</a:t>
            </a:r>
          </a:p>
          <a:p>
            <a:pPr marL="457200" indent="-457200" algn="l" rtl="0" eaLnBrk="1" hangingPunct="1">
              <a:lnSpc>
                <a:spcPct val="130000"/>
              </a:lnSpc>
              <a:buFont typeface="Arial"/>
              <a:buChar char="•"/>
            </a:pPr>
            <a:r>
              <a:rPr lang="en-US" sz="2800" dirty="0" smtClean="0">
                <a:solidFill>
                  <a:schemeClr val="tx1"/>
                </a:solidFill>
                <a:latin typeface="Times"/>
                <a:cs typeface="Times"/>
              </a:rPr>
              <a:t>Production of exogenous </a:t>
            </a:r>
            <a:r>
              <a:rPr lang="en-US" sz="2800" dirty="0" err="1" smtClean="0">
                <a:solidFill>
                  <a:schemeClr val="tx1"/>
                </a:solidFill>
                <a:latin typeface="Times"/>
                <a:cs typeface="Times"/>
              </a:rPr>
              <a:t>basidiospores</a:t>
            </a:r>
            <a:r>
              <a:rPr lang="en-US" sz="2800" dirty="0" smtClean="0">
                <a:solidFill>
                  <a:schemeClr val="tx1"/>
                </a:solidFill>
                <a:latin typeface="Times"/>
                <a:cs typeface="Times"/>
              </a:rPr>
              <a:t>. </a:t>
            </a:r>
          </a:p>
          <a:p>
            <a:pPr marL="457200" indent="-457200" algn="l" rtl="0" eaLnBrk="1" hangingPunct="1">
              <a:lnSpc>
                <a:spcPct val="130000"/>
              </a:lnSpc>
              <a:buFont typeface="Arial"/>
              <a:buChar char="•"/>
            </a:pPr>
            <a:r>
              <a:rPr lang="en-US" sz="2800" dirty="0" err="1" smtClean="0">
                <a:solidFill>
                  <a:schemeClr val="tx1"/>
                </a:solidFill>
                <a:latin typeface="Times"/>
                <a:cs typeface="Times"/>
              </a:rPr>
              <a:t>Basidia</a:t>
            </a:r>
            <a:r>
              <a:rPr lang="en-US" sz="2800" dirty="0" smtClean="0">
                <a:solidFill>
                  <a:schemeClr val="tx1"/>
                </a:solidFill>
                <a:latin typeface="Times"/>
                <a:cs typeface="Times"/>
              </a:rPr>
              <a:t> are either </a:t>
            </a:r>
            <a:r>
              <a:rPr lang="en-US" sz="2800" dirty="0" err="1" smtClean="0">
                <a:solidFill>
                  <a:schemeClr val="tx1"/>
                </a:solidFill>
                <a:latin typeface="Times"/>
                <a:cs typeface="Times"/>
              </a:rPr>
              <a:t>septate</a:t>
            </a:r>
            <a:r>
              <a:rPr lang="en-US" sz="2800" dirty="0" smtClean="0">
                <a:solidFill>
                  <a:schemeClr val="tx1"/>
                </a:solidFill>
                <a:latin typeface="Times"/>
                <a:cs typeface="Times"/>
              </a:rPr>
              <a:t> or non-</a:t>
            </a:r>
            <a:r>
              <a:rPr lang="en-US" sz="2800" dirty="0" err="1" smtClean="0">
                <a:solidFill>
                  <a:schemeClr val="tx1"/>
                </a:solidFill>
                <a:latin typeface="Times"/>
                <a:cs typeface="Times"/>
              </a:rPr>
              <a:t>septate</a:t>
            </a:r>
            <a:r>
              <a:rPr lang="en-US" sz="2800" dirty="0" smtClean="0">
                <a:solidFill>
                  <a:schemeClr val="tx1"/>
                </a:solidFill>
                <a:latin typeface="Times"/>
                <a:cs typeface="Times"/>
              </a:rPr>
              <a:t>. </a:t>
            </a:r>
          </a:p>
          <a:p>
            <a:pPr marL="457200" lvl="0" indent="-457200" algn="l">
              <a:lnSpc>
                <a:spcPct val="130000"/>
              </a:lnSpc>
              <a:buFont typeface="Arial"/>
              <a:buChar char="•"/>
            </a:pPr>
            <a:r>
              <a:rPr lang="en-US" sz="2800" dirty="0" err="1" smtClean="0">
                <a:solidFill>
                  <a:schemeClr val="tx1"/>
                </a:solidFill>
                <a:latin typeface="Times"/>
                <a:cs typeface="Times"/>
              </a:rPr>
              <a:t>Basidiospores</a:t>
            </a:r>
            <a:r>
              <a:rPr lang="en-US" sz="2800" dirty="0" smtClean="0">
                <a:solidFill>
                  <a:schemeClr val="tx1"/>
                </a:solidFill>
                <a:latin typeface="Times"/>
                <a:cs typeface="Times"/>
              </a:rPr>
              <a:t> are produced on the </a:t>
            </a:r>
            <a:r>
              <a:rPr lang="en-US" sz="2800" dirty="0" err="1" smtClean="0">
                <a:solidFill>
                  <a:schemeClr val="tx1"/>
                </a:solidFill>
                <a:latin typeface="Times"/>
                <a:cs typeface="Times"/>
              </a:rPr>
              <a:t>basidia</a:t>
            </a:r>
            <a:r>
              <a:rPr lang="en-US" sz="2800" dirty="0" smtClean="0">
                <a:solidFill>
                  <a:schemeClr val="tx1"/>
                </a:solidFill>
                <a:latin typeface="Times"/>
                <a:cs typeface="Times"/>
              </a:rPr>
              <a:t>, reproductive structures, which are found on the edges of the gills.</a:t>
            </a:r>
          </a:p>
          <a:p>
            <a:pPr marL="457200" indent="-457200" algn="l">
              <a:lnSpc>
                <a:spcPct val="130000"/>
              </a:lnSpc>
              <a:buFont typeface="Arial"/>
              <a:buChar char="•"/>
            </a:pPr>
            <a:r>
              <a:rPr lang="en-US" sz="2800" dirty="0" smtClean="0">
                <a:solidFill>
                  <a:schemeClr val="tx1"/>
                </a:solidFill>
                <a:latin typeface="Times"/>
                <a:cs typeface="Times"/>
              </a:rPr>
              <a:t>Examples: </a:t>
            </a:r>
            <a:r>
              <a:rPr lang="en-US" sz="2800" b="1" i="1" dirty="0" err="1" smtClean="0">
                <a:solidFill>
                  <a:schemeClr val="tx1"/>
                </a:solidFill>
                <a:latin typeface="Times"/>
                <a:cs typeface="Times"/>
              </a:rPr>
              <a:t>Agaricus</a:t>
            </a:r>
            <a:r>
              <a:rPr lang="en-US" sz="2800" b="1" i="1" dirty="0" smtClean="0">
                <a:solidFill>
                  <a:schemeClr val="tx1"/>
                </a:solidFill>
                <a:latin typeface="Times"/>
                <a:cs typeface="Times"/>
              </a:rPr>
              <a:t> </a:t>
            </a:r>
            <a:r>
              <a:rPr lang="en-US" sz="2800" b="1" dirty="0" smtClean="0">
                <a:solidFill>
                  <a:schemeClr val="tx1"/>
                </a:solidFill>
                <a:latin typeface="Times"/>
                <a:cs typeface="Times"/>
              </a:rPr>
              <a:t> (Mushroom), </a:t>
            </a:r>
            <a:r>
              <a:rPr lang="en-US" sz="2800" dirty="0" smtClean="0">
                <a:solidFill>
                  <a:schemeClr val="tx1"/>
                </a:solidFill>
                <a:latin typeface="Times"/>
                <a:cs typeface="Times"/>
              </a:rPr>
              <a:t>Puffballs.</a:t>
            </a: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2834" y="661013"/>
            <a:ext cx="2310668" cy="1859524"/>
          </a:xfrm>
          <a:prstGeom prst="rect">
            <a:avLst/>
          </a:prstGeom>
          <a:ln w="19050" cap="sq">
            <a:solidFill>
              <a:schemeClr val="tx2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2835" y="2722596"/>
            <a:ext cx="2310668" cy="1726142"/>
          </a:xfrm>
          <a:prstGeom prst="rect">
            <a:avLst/>
          </a:prstGeom>
          <a:ln w="19050" cap="sq">
            <a:solidFill>
              <a:schemeClr val="tx2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2834" y="4526328"/>
            <a:ext cx="2310668" cy="2066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4578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29600" cy="725487"/>
          </a:xfrm>
        </p:spPr>
        <p:txBody>
          <a:bodyPr>
            <a:normAutofit fontScale="90000"/>
          </a:bodyPr>
          <a:lstStyle/>
          <a:p>
            <a:pPr rtl="0" eaLnBrk="1" hangingPunct="1"/>
            <a:r>
              <a:rPr lang="en-US" sz="3200" b="1" i="1" dirty="0">
                <a:solidFill>
                  <a:srgbClr val="0000FF"/>
                </a:solidFill>
              </a:rPr>
              <a:t/>
            </a:r>
            <a:br>
              <a:rPr lang="en-US" sz="3200" b="1" i="1" dirty="0">
                <a:solidFill>
                  <a:srgbClr val="0000FF"/>
                </a:solidFill>
              </a:rPr>
            </a:br>
            <a:r>
              <a:rPr lang="en-US" sz="3200" b="1" i="1" dirty="0" err="1">
                <a:solidFill>
                  <a:srgbClr val="0000FF"/>
                </a:solidFill>
                <a:latin typeface="Arabic Typesetting" charset="0"/>
                <a:cs typeface="Arabic Typesetting" charset="0"/>
              </a:rPr>
              <a:t>Agaricus</a:t>
            </a:r>
            <a:r>
              <a:rPr lang="en-US" sz="3200" b="1" i="1" dirty="0">
                <a:solidFill>
                  <a:srgbClr val="0000FF"/>
                </a:solidFill>
                <a:latin typeface="Arabic Typesetting" charset="0"/>
                <a:cs typeface="Arabic Typesetting" charset="0"/>
              </a:rPr>
              <a:t> </a:t>
            </a:r>
            <a:r>
              <a:rPr lang="en-US" sz="3200" b="1" dirty="0" smtClean="0">
                <a:solidFill>
                  <a:srgbClr val="0000FF"/>
                </a:solidFill>
                <a:latin typeface="Arabic Typesetting" charset="0"/>
                <a:cs typeface="Arabic Typesetting" charset="0"/>
              </a:rPr>
              <a:t>(</a:t>
            </a:r>
            <a:r>
              <a:rPr lang="en-US" sz="3200" b="1" dirty="0">
                <a:solidFill>
                  <a:srgbClr val="0000FF"/>
                </a:solidFill>
                <a:latin typeface="Arabic Typesetting" charset="0"/>
                <a:cs typeface="Arabic Typesetting" charset="0"/>
              </a:rPr>
              <a:t>Mushroom)</a:t>
            </a:r>
            <a:br>
              <a:rPr lang="en-US" sz="3200" b="1" dirty="0">
                <a:solidFill>
                  <a:srgbClr val="0000FF"/>
                </a:solidFill>
                <a:latin typeface="Arabic Typesetting" charset="0"/>
                <a:cs typeface="Arabic Typesetting" charset="0"/>
              </a:rPr>
            </a:br>
            <a:r>
              <a:rPr lang="ar-sa" sz="3200" b="1" i="1" dirty="0">
                <a:solidFill>
                  <a:srgbClr val="0000FF"/>
                </a:solidFill>
                <a:latin typeface="Arabic Typesetting" charset="0"/>
                <a:cs typeface="Arabic Typesetting" charset="0"/>
              </a:rPr>
              <a:t>فطرة عيش الغراب أو المشروم</a:t>
            </a:r>
            <a:endParaRPr lang="ar-sa" sz="3200" i="1" dirty="0">
              <a:solidFill>
                <a:srgbClr val="0000FF"/>
              </a:solidFill>
              <a:latin typeface="Arabic Typesetting" charset="0"/>
              <a:cs typeface="Arabic Typesetting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1684104"/>
            <a:ext cx="5927292" cy="4369374"/>
          </a:xfrm>
        </p:spPr>
        <p:txBody>
          <a:bodyPr>
            <a:noAutofit/>
          </a:bodyPr>
          <a:lstStyle/>
          <a:p>
            <a:pPr algn="just" rtl="0" eaLnBrk="1" hangingPunct="1">
              <a:buFont typeface="Arial" charset="0"/>
              <a:buNone/>
            </a:pPr>
            <a:r>
              <a:rPr lang="en-US" b="1" dirty="0"/>
              <a:t>Characterization</a:t>
            </a:r>
          </a:p>
          <a:p>
            <a:pPr algn="just" rtl="0" eaLnBrk="1" hangingPunct="1"/>
            <a:r>
              <a:rPr lang="en-US" sz="2400" dirty="0">
                <a:solidFill>
                  <a:srgbClr val="FF0000"/>
                </a:solidFill>
              </a:rPr>
              <a:t>Saprophytic</a:t>
            </a:r>
            <a:r>
              <a:rPr lang="en-US" sz="2400" dirty="0"/>
              <a:t> fungus, </a:t>
            </a:r>
            <a:r>
              <a:rPr lang="en-US" sz="2400" dirty="0" err="1" smtClean="0"/>
              <a:t>septate</a:t>
            </a:r>
            <a:r>
              <a:rPr lang="en-US" sz="2400" dirty="0" smtClean="0"/>
              <a:t> </a:t>
            </a:r>
            <a:r>
              <a:rPr lang="en-US" sz="2400" dirty="0"/>
              <a:t>hyphae which feed on organic matter.</a:t>
            </a:r>
          </a:p>
          <a:p>
            <a:pPr algn="just" rtl="0" eaLnBrk="1" hangingPunct="1"/>
            <a:r>
              <a:rPr lang="en-US" sz="2400" dirty="0"/>
              <a:t>Mushrooms grow best around decayed trees or in </a:t>
            </a:r>
            <a:r>
              <a:rPr lang="en-US" sz="2400" dirty="0" err="1"/>
              <a:t>fertilizied</a:t>
            </a:r>
            <a:r>
              <a:rPr lang="en-US" sz="2400" dirty="0"/>
              <a:t> soils. It grows wild in fields and gardens, </a:t>
            </a:r>
            <a:endParaRPr lang="en-US" sz="2400" dirty="0" smtClean="0"/>
          </a:p>
          <a:p>
            <a:pPr algn="just" rtl="0" eaLnBrk="1" hangingPunct="1"/>
            <a:r>
              <a:rPr lang="en-US" sz="2400" dirty="0" smtClean="0"/>
              <a:t>The </a:t>
            </a:r>
            <a:r>
              <a:rPr lang="en-US" sz="2400" dirty="0">
                <a:solidFill>
                  <a:srgbClr val="FF0000"/>
                </a:solidFill>
              </a:rPr>
              <a:t>underground </a:t>
            </a:r>
            <a:r>
              <a:rPr lang="en-US" sz="2400" dirty="0"/>
              <a:t>mycelium gives rise to an </a:t>
            </a:r>
            <a:r>
              <a:rPr lang="en-US" sz="2400" dirty="0" err="1">
                <a:solidFill>
                  <a:srgbClr val="FF0000"/>
                </a:solidFill>
              </a:rPr>
              <a:t>overground</a:t>
            </a:r>
            <a:r>
              <a:rPr lang="en-US" sz="2400" dirty="0"/>
              <a:t> body composed of compact interwoven hyphae called the </a:t>
            </a:r>
            <a:r>
              <a:rPr lang="en-US" sz="2400" dirty="0" smtClean="0">
                <a:solidFill>
                  <a:srgbClr val="FF0000"/>
                </a:solidFill>
              </a:rPr>
              <a:t>fruiting </a:t>
            </a:r>
            <a:r>
              <a:rPr lang="en-US" sz="2400" dirty="0">
                <a:solidFill>
                  <a:srgbClr val="FF0000"/>
                </a:solidFill>
              </a:rPr>
              <a:t>body </a:t>
            </a:r>
            <a:r>
              <a:rPr lang="en-US" sz="2400" dirty="0"/>
              <a:t>or </a:t>
            </a:r>
            <a:r>
              <a:rPr lang="en-US" sz="2400" dirty="0" err="1">
                <a:solidFill>
                  <a:srgbClr val="FF0000"/>
                </a:solidFill>
              </a:rPr>
              <a:t>sporophore</a:t>
            </a:r>
            <a:r>
              <a:rPr lang="en-US" sz="2400" dirty="0"/>
              <a:t>. </a:t>
            </a:r>
          </a:p>
          <a:p>
            <a:pPr algn="just" rtl="0" eaLnBrk="1" hangingPunct="1"/>
            <a:endParaRPr lang="ar-sa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7213" y="1454929"/>
            <a:ext cx="2237616" cy="21593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0210" y="3808790"/>
            <a:ext cx="2573790" cy="1722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1308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FF"/>
                </a:solidFill>
              </a:rPr>
              <a:t>Mushroom structure</a:t>
            </a:r>
            <a:endParaRPr lang="en-US" b="1" dirty="0">
              <a:solidFill>
                <a:srgbClr val="0000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568" y="1687321"/>
            <a:ext cx="4220794" cy="304413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5380" y="1687321"/>
            <a:ext cx="3711420" cy="296913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6040" y="4656457"/>
            <a:ext cx="1748175" cy="2093664"/>
          </a:xfrm>
          <a:prstGeom prst="rect">
            <a:avLst/>
          </a:prstGeom>
        </p:spPr>
      </p:pic>
      <p:cxnSp>
        <p:nvCxnSpPr>
          <p:cNvPr id="10" name="Curved Connector 9"/>
          <p:cNvCxnSpPr/>
          <p:nvPr/>
        </p:nvCxnSpPr>
        <p:spPr>
          <a:xfrm rot="5400000">
            <a:off x="5660098" y="3702115"/>
            <a:ext cx="2800604" cy="1032370"/>
          </a:xfrm>
          <a:prstGeom prst="curvedConnector3">
            <a:avLst>
              <a:gd name="adj1" fmla="val 99068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8382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00FF"/>
                </a:solidFill>
              </a:rPr>
              <a:t>Mushroom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800" dirty="0"/>
              <a:t>In young stages the whole fruiting body is covered by a membrane which ruptures due to growth , leaving a remnant of it at the base of the </a:t>
            </a:r>
            <a:r>
              <a:rPr lang="en-US" sz="2800" dirty="0" smtClean="0"/>
              <a:t>fruiting </a:t>
            </a:r>
            <a:r>
              <a:rPr lang="en-US" sz="2800" dirty="0"/>
              <a:t>body called </a:t>
            </a:r>
            <a:r>
              <a:rPr lang="en-US" sz="2800" dirty="0">
                <a:solidFill>
                  <a:srgbClr val="0000FF"/>
                </a:solidFill>
              </a:rPr>
              <a:t>volva</a:t>
            </a:r>
            <a:r>
              <a:rPr lang="en-US" sz="2800" dirty="0"/>
              <a:t>. The fruiting body then becomes differentiated into a </a:t>
            </a:r>
            <a:r>
              <a:rPr lang="en-US" sz="2800" dirty="0">
                <a:solidFill>
                  <a:srgbClr val="0000FF"/>
                </a:solidFill>
              </a:rPr>
              <a:t>stalk</a:t>
            </a:r>
            <a:r>
              <a:rPr lang="en-US" sz="2800" dirty="0"/>
              <a:t> </a:t>
            </a:r>
            <a:r>
              <a:rPr lang="en-US" sz="2800" dirty="0" smtClean="0"/>
              <a:t>(</a:t>
            </a:r>
            <a:r>
              <a:rPr lang="en-US" sz="2800" dirty="0" smtClean="0">
                <a:solidFill>
                  <a:srgbClr val="0000FF"/>
                </a:solidFill>
              </a:rPr>
              <a:t>stem</a:t>
            </a:r>
            <a:r>
              <a:rPr lang="en-US" sz="2800" dirty="0" smtClean="0">
                <a:solidFill>
                  <a:srgbClr val="000000"/>
                </a:solidFill>
              </a:rPr>
              <a:t>)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and </a:t>
            </a:r>
            <a:r>
              <a:rPr lang="en-US" sz="2800" dirty="0"/>
              <a:t>a </a:t>
            </a:r>
            <a:r>
              <a:rPr lang="en-US" sz="2800" dirty="0">
                <a:solidFill>
                  <a:srgbClr val="0000FF"/>
                </a:solidFill>
              </a:rPr>
              <a:t>cap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(</a:t>
            </a:r>
            <a:r>
              <a:rPr lang="en-US" sz="2800" dirty="0" err="1" smtClean="0">
                <a:solidFill>
                  <a:srgbClr val="0000FF"/>
                </a:solidFill>
              </a:rPr>
              <a:t>pileus</a:t>
            </a:r>
            <a:r>
              <a:rPr lang="en-US" sz="2800" dirty="0" smtClean="0"/>
              <a:t>).</a:t>
            </a:r>
            <a:endParaRPr lang="en-US" sz="2800" dirty="0"/>
          </a:p>
          <a:p>
            <a:pPr algn="just"/>
            <a:r>
              <a:rPr lang="en-US" sz="2800" dirty="0"/>
              <a:t>The rim of the </a:t>
            </a:r>
            <a:r>
              <a:rPr lang="en-US" sz="2800" dirty="0" err="1">
                <a:solidFill>
                  <a:srgbClr val="0000FF"/>
                </a:solidFill>
              </a:rPr>
              <a:t>pileus</a:t>
            </a:r>
            <a:r>
              <a:rPr lang="en-US" sz="2800" dirty="0">
                <a:solidFill>
                  <a:srgbClr val="0000FF"/>
                </a:solidFill>
              </a:rPr>
              <a:t> </a:t>
            </a:r>
            <a:r>
              <a:rPr lang="en-US" sz="2800" dirty="0"/>
              <a:t>is attached to the upper part of the stalk by a membrane which ruptures, due to the horizontal growth of </a:t>
            </a:r>
            <a:r>
              <a:rPr lang="en-US" sz="2800" dirty="0" err="1"/>
              <a:t>pileus</a:t>
            </a:r>
            <a:r>
              <a:rPr lang="en-US" sz="2800" dirty="0"/>
              <a:t>, leaving a remnant on the stalk known as </a:t>
            </a:r>
            <a:r>
              <a:rPr lang="en-US" sz="2800" dirty="0" smtClean="0">
                <a:solidFill>
                  <a:srgbClr val="0000FF"/>
                </a:solidFill>
              </a:rPr>
              <a:t>annulus (ring)</a:t>
            </a:r>
            <a:r>
              <a:rPr lang="en-US" sz="2800" dirty="0" smtClean="0"/>
              <a:t>. </a:t>
            </a:r>
            <a:endParaRPr lang="en-US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070206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hangingPunct="1"/>
            <a:r>
              <a:rPr lang="en-US" b="1" dirty="0">
                <a:solidFill>
                  <a:srgbClr val="0000FF"/>
                </a:solidFill>
                <a:latin typeface="Aparajita" charset="0"/>
                <a:cs typeface="Aparajita" charset="0"/>
              </a:rPr>
              <a:t>Economic importance</a:t>
            </a:r>
            <a:endParaRPr lang="en-US" dirty="0">
              <a:solidFill>
                <a:srgbClr val="0000FF"/>
              </a:solidFill>
              <a:latin typeface="Aparajita" charset="0"/>
              <a:cs typeface="Aparajit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rtl="0" eaLnBrk="1" hangingPunct="1">
              <a:lnSpc>
                <a:spcPct val="110000"/>
              </a:lnSpc>
            </a:pPr>
            <a:r>
              <a:rPr lang="en-US" sz="2400" dirty="0" smtClean="0">
                <a:latin typeface="Aparajita" charset="0"/>
                <a:cs typeface="Aparajita" charset="0"/>
              </a:rPr>
              <a:t>Some </a:t>
            </a:r>
            <a:r>
              <a:rPr lang="en-US" sz="2400" dirty="0">
                <a:latin typeface="Aparajita" charset="0"/>
                <a:cs typeface="Aparajita" charset="0"/>
              </a:rPr>
              <a:t>of them are </a:t>
            </a:r>
            <a:r>
              <a:rPr lang="en-US" sz="2400" dirty="0">
                <a:solidFill>
                  <a:srgbClr val="0000FF"/>
                </a:solidFill>
                <a:latin typeface="Aparajita" charset="0"/>
                <a:cs typeface="Aparajita" charset="0"/>
              </a:rPr>
              <a:t>edible</a:t>
            </a:r>
            <a:r>
              <a:rPr lang="en-US" sz="2400" dirty="0">
                <a:latin typeface="Aparajita" charset="0"/>
                <a:cs typeface="Aparajita" charset="0"/>
              </a:rPr>
              <a:t> by human due to their nice flavor, taste and valuable content of protein and vitamin. </a:t>
            </a:r>
          </a:p>
          <a:p>
            <a:pPr rtl="0" eaLnBrk="1" hangingPunct="1">
              <a:lnSpc>
                <a:spcPct val="110000"/>
              </a:lnSpc>
            </a:pPr>
            <a:r>
              <a:rPr lang="en-US" sz="2400" dirty="0" smtClean="0">
                <a:latin typeface="Aparajita" charset="0"/>
                <a:cs typeface="Aparajita" charset="0"/>
              </a:rPr>
              <a:t>Other </a:t>
            </a:r>
            <a:r>
              <a:rPr lang="en-US" sz="2400" dirty="0">
                <a:latin typeface="Aparajita" charset="0"/>
                <a:cs typeface="Aparajita" charset="0"/>
              </a:rPr>
              <a:t>members are very </a:t>
            </a:r>
            <a:r>
              <a:rPr lang="en-US" sz="2400" dirty="0">
                <a:solidFill>
                  <a:srgbClr val="0000FF"/>
                </a:solidFill>
                <a:latin typeface="Aparajita" charset="0"/>
                <a:cs typeface="Aparajita" charset="0"/>
              </a:rPr>
              <a:t>poisonous</a:t>
            </a:r>
            <a:r>
              <a:rPr lang="en-US" sz="2400" dirty="0">
                <a:latin typeface="Aparajita" charset="0"/>
                <a:cs typeface="Aparajita" charset="0"/>
              </a:rPr>
              <a:t>. </a:t>
            </a:r>
          </a:p>
          <a:p>
            <a:pPr rtl="0" eaLnBrk="1" hangingPunct="1">
              <a:lnSpc>
                <a:spcPct val="110000"/>
              </a:lnSpc>
            </a:pPr>
            <a:r>
              <a:rPr lang="en-US" sz="2400" dirty="0">
                <a:latin typeface="Aparajita" charset="0"/>
                <a:cs typeface="Aparajita" charset="0"/>
              </a:rPr>
              <a:t>Some are </a:t>
            </a:r>
            <a:r>
              <a:rPr lang="en-US" sz="2400" dirty="0">
                <a:solidFill>
                  <a:srgbClr val="0000FF"/>
                </a:solidFill>
                <a:latin typeface="Aparajita" charset="0"/>
                <a:cs typeface="Aparajita" charset="0"/>
              </a:rPr>
              <a:t>parasitic</a:t>
            </a:r>
            <a:r>
              <a:rPr lang="en-US" sz="2400" dirty="0">
                <a:latin typeface="Aparajita" charset="0"/>
                <a:cs typeface="Aparajita" charset="0"/>
              </a:rPr>
              <a:t> on higher </a:t>
            </a:r>
            <a:r>
              <a:rPr lang="en-US" sz="2400" dirty="0" smtClean="0">
                <a:latin typeface="Aparajita" charset="0"/>
                <a:cs typeface="Aparajita" charset="0"/>
              </a:rPr>
              <a:t>plants causing </a:t>
            </a:r>
            <a:r>
              <a:rPr lang="en-US" sz="2400" dirty="0">
                <a:latin typeface="Aparajita" charset="0"/>
                <a:cs typeface="Aparajita" charset="0"/>
              </a:rPr>
              <a:t>diseases such as root rot of apple and wood destruction of many forest trees. </a:t>
            </a:r>
          </a:p>
          <a:p>
            <a:pPr rtl="0" eaLnBrk="1" hangingPunct="1">
              <a:lnSpc>
                <a:spcPct val="110000"/>
              </a:lnSpc>
            </a:pPr>
            <a:r>
              <a:rPr lang="en-US" sz="2400" dirty="0">
                <a:latin typeface="Aparajita" charset="0"/>
                <a:cs typeface="Aparajita" charset="0"/>
              </a:rPr>
              <a:t>Some mushrooms (</a:t>
            </a:r>
            <a:r>
              <a:rPr lang="en-US" sz="2400" dirty="0">
                <a:solidFill>
                  <a:srgbClr val="0000FF"/>
                </a:solidFill>
                <a:latin typeface="Aparajita" charset="0"/>
                <a:cs typeface="Aparajita" charset="0"/>
              </a:rPr>
              <a:t>hallucinogenic mushrooms</a:t>
            </a:r>
            <a:r>
              <a:rPr lang="en-US" sz="2400" dirty="0">
                <a:latin typeface="Aparajita" charset="0"/>
                <a:cs typeface="Aparajita" charset="0"/>
              </a:rPr>
              <a:t>) are being used experimentally in medicine as an aid to psychotherapy. </a:t>
            </a:r>
          </a:p>
          <a:p>
            <a:pPr rtl="0" eaLnBrk="1" hangingPunct="1">
              <a:lnSpc>
                <a:spcPct val="110000"/>
              </a:lnSpc>
            </a:pPr>
            <a:r>
              <a:rPr lang="en-US" sz="2400" dirty="0">
                <a:latin typeface="Aparajita" charset="0"/>
                <a:cs typeface="Aparajita" charset="0"/>
              </a:rPr>
              <a:t>A substance called </a:t>
            </a:r>
            <a:r>
              <a:rPr lang="en-US" sz="2400" dirty="0">
                <a:solidFill>
                  <a:srgbClr val="0000FF"/>
                </a:solidFill>
                <a:latin typeface="Aparajita" charset="0"/>
                <a:cs typeface="Aparajita" charset="0"/>
              </a:rPr>
              <a:t>psilocybin</a:t>
            </a:r>
            <a:r>
              <a:rPr lang="en-US" sz="2400" dirty="0">
                <a:latin typeface="Aparajita" charset="0"/>
                <a:cs typeface="Aparajita" charset="0"/>
              </a:rPr>
              <a:t>, extracted from such mushrooms, is being used in the study of schizophrenia.</a:t>
            </a:r>
          </a:p>
          <a:p>
            <a:pPr eaLnBrk="1" hangingPunct="1">
              <a:lnSpc>
                <a:spcPct val="110000"/>
              </a:lnSpc>
            </a:pPr>
            <a:endParaRPr lang="ar-sa" sz="2400" dirty="0">
              <a:latin typeface="Aparajit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60935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43971"/>
            <a:ext cx="8229600" cy="1290917"/>
          </a:xfrm>
        </p:spPr>
        <p:txBody>
          <a:bodyPr>
            <a:noAutofit/>
          </a:bodyPr>
          <a:lstStyle/>
          <a:p>
            <a:pPr lvl="0"/>
            <a:r>
              <a:rPr lang="en-US" sz="3600" b="1" i="1" dirty="0" err="1" smtClean="0">
                <a:solidFill>
                  <a:srgbClr val="0000FF"/>
                </a:solidFill>
              </a:rPr>
              <a:t>Deuteromycotina</a:t>
            </a:r>
            <a:r>
              <a:rPr lang="en-US" sz="3600" b="1" i="1" dirty="0" smtClean="0">
                <a:solidFill>
                  <a:srgbClr val="0000FF"/>
                </a:solidFill>
              </a:rPr>
              <a:t/>
            </a:r>
            <a:br>
              <a:rPr lang="en-US" sz="3600" b="1" i="1" dirty="0" smtClean="0">
                <a:solidFill>
                  <a:srgbClr val="0000FF"/>
                </a:solidFill>
              </a:rPr>
            </a:br>
            <a:r>
              <a:rPr lang="en-US" sz="3600" b="1" dirty="0" smtClean="0">
                <a:solidFill>
                  <a:srgbClr val="0000FF"/>
                </a:solidFill>
              </a:rPr>
              <a:t>(Imperfect fungi</a:t>
            </a:r>
            <a:r>
              <a:rPr lang="en-GB" sz="3600" b="1" dirty="0" smtClean="0">
                <a:solidFill>
                  <a:srgbClr val="0000FF"/>
                </a:solidFill>
              </a:rPr>
              <a:t>)</a:t>
            </a:r>
            <a:endParaRPr lang="en-US" sz="3600" b="1" i="1" dirty="0">
              <a:solidFill>
                <a:srgbClr val="0000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434888"/>
            <a:ext cx="8229600" cy="4975130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b="1" u="sng" dirty="0" err="1" smtClean="0"/>
              <a:t>Characterisation</a:t>
            </a:r>
            <a:r>
              <a:rPr lang="en-US" b="1" u="sng" dirty="0" smtClean="0"/>
              <a:t>:</a:t>
            </a:r>
            <a:endParaRPr lang="en-US" sz="3500" b="1" dirty="0" smtClean="0"/>
          </a:p>
          <a:p>
            <a:pPr lvl="0">
              <a:lnSpc>
                <a:spcPct val="150000"/>
              </a:lnSpc>
            </a:pPr>
            <a:r>
              <a:rPr lang="en-US" sz="2800" dirty="0" smtClean="0"/>
              <a:t>Athlete’s Foot</a:t>
            </a:r>
            <a:endParaRPr lang="en-GB" sz="2800" dirty="0" smtClean="0"/>
          </a:p>
          <a:p>
            <a:pPr lvl="0">
              <a:lnSpc>
                <a:spcPct val="150000"/>
              </a:lnSpc>
            </a:pPr>
            <a:r>
              <a:rPr lang="en-GB" sz="2800" dirty="0" smtClean="0"/>
              <a:t>A</a:t>
            </a:r>
            <a:r>
              <a:rPr lang="en-US" sz="2800" dirty="0" err="1" smtClean="0"/>
              <a:t>ll</a:t>
            </a:r>
            <a:r>
              <a:rPr lang="en-US" sz="2800" dirty="0" smtClean="0"/>
              <a:t> </a:t>
            </a:r>
            <a:r>
              <a:rPr lang="en-US" sz="2800" dirty="0" err="1" smtClean="0"/>
              <a:t>Deuteromycetes</a:t>
            </a:r>
            <a:r>
              <a:rPr lang="en-US" sz="2800" dirty="0" smtClean="0"/>
              <a:t> reproduce asexually by conidia formation.</a:t>
            </a:r>
            <a:endParaRPr lang="en-GB" sz="2800" dirty="0" smtClean="0"/>
          </a:p>
          <a:p>
            <a:pPr lvl="0">
              <a:lnSpc>
                <a:spcPct val="150000"/>
              </a:lnSpc>
            </a:pPr>
            <a:r>
              <a:rPr lang="en-GB" sz="2800" dirty="0" smtClean="0"/>
              <a:t>I</a:t>
            </a:r>
            <a:r>
              <a:rPr lang="en-US" sz="2800" dirty="0" smtClean="0"/>
              <a:t>t is called “imperfect” because a sexual reproductive stage has not been observed yet.</a:t>
            </a:r>
            <a:endParaRPr lang="en-GB" sz="2800" dirty="0" smtClean="0"/>
          </a:p>
          <a:p>
            <a:pPr>
              <a:lnSpc>
                <a:spcPct val="150000"/>
              </a:lnSpc>
            </a:pPr>
            <a:endParaRPr lang="en-GB" sz="3400" dirty="0" smtClean="0"/>
          </a:p>
        </p:txBody>
      </p:sp>
    </p:spTree>
    <p:extLst>
      <p:ext uri="{BB962C8B-B14F-4D97-AF65-F5344CB8AC3E}">
        <p14:creationId xmlns:p14="http://schemas.microsoft.com/office/powerpoint/2010/main" val="33721293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Athlete’s Foot 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7709" y="4880415"/>
            <a:ext cx="5894946" cy="153091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/>
              <a:t>caused by </a:t>
            </a:r>
            <a:r>
              <a:rPr lang="en-US" dirty="0" err="1" smtClean="0"/>
              <a:t>Epidermophyton</a:t>
            </a:r>
            <a:r>
              <a:rPr lang="en-US" dirty="0" smtClean="0"/>
              <a:t> </a:t>
            </a:r>
            <a:r>
              <a:rPr lang="en-US" dirty="0" err="1" smtClean="0"/>
              <a:t>floccosum</a:t>
            </a:r>
            <a:endParaRPr lang="en-GB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 descr="athfoot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737" y="2028445"/>
            <a:ext cx="3562766" cy="2556254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</p:pic>
      <p:pic>
        <p:nvPicPr>
          <p:cNvPr id="6" name="Picture 5" descr="Epidermophyton floccosum macroconidia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9296" y="2044116"/>
            <a:ext cx="3562766" cy="2540583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8087351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323</Words>
  <Application>Microsoft Macintosh PowerPoint</Application>
  <PresentationFormat>On-screen Show 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BASIDIOMYCOTINA</vt:lpstr>
      <vt:lpstr>  Basidiomycontina الفطريات البازيدية   </vt:lpstr>
      <vt:lpstr> Agaricus (Mushroom) فطرة عيش الغراب أو المشروم</vt:lpstr>
      <vt:lpstr>Mushroom structure</vt:lpstr>
      <vt:lpstr>Mushroom structure</vt:lpstr>
      <vt:lpstr>Economic importance</vt:lpstr>
      <vt:lpstr>Deuteromycotina (Imperfect fungi)</vt:lpstr>
      <vt:lpstr>Athlete’s Foot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BASIDIOMYCOTINA</dc:title>
  <dc:creator>Ayman Mubarak</dc:creator>
  <cp:lastModifiedBy>Ayman Mubarak</cp:lastModifiedBy>
  <cp:revision>11</cp:revision>
  <dcterms:created xsi:type="dcterms:W3CDTF">2015-11-15T19:34:54Z</dcterms:created>
  <dcterms:modified xsi:type="dcterms:W3CDTF">2016-04-02T21:25:05Z</dcterms:modified>
</cp:coreProperties>
</file>