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activeX/activeX1.xml" ContentType="application/vnd.ms-office.activeX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74" r:id="rId3"/>
    <p:sldId id="276" r:id="rId4"/>
    <p:sldId id="278" r:id="rId5"/>
    <p:sldId id="280" r:id="rId6"/>
    <p:sldId id="343" r:id="rId7"/>
    <p:sldId id="284" r:id="rId8"/>
    <p:sldId id="336" r:id="rId9"/>
    <p:sldId id="301" r:id="rId10"/>
    <p:sldId id="287" r:id="rId11"/>
    <p:sldId id="302" r:id="rId12"/>
    <p:sldId id="288" r:id="rId13"/>
    <p:sldId id="290" r:id="rId14"/>
    <p:sldId id="338" r:id="rId15"/>
    <p:sldId id="337" r:id="rId16"/>
    <p:sldId id="340" r:id="rId17"/>
    <p:sldId id="294" r:id="rId18"/>
    <p:sldId id="342" r:id="rId19"/>
    <p:sldId id="341" r:id="rId20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CC"/>
    <a:srgbClr val="FF0000"/>
    <a:srgbClr val="FFFF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5" autoAdjust="0"/>
    <p:restoredTop sz="94660"/>
  </p:normalViewPr>
  <p:slideViewPr>
    <p:cSldViewPr>
      <p:cViewPr varScale="1">
        <p:scale>
          <a:sx n="90" d="100"/>
          <a:sy n="90" d="100"/>
        </p:scale>
        <p:origin x="-112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3B28E7-7268-4C0E-A76F-E7F4037829A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06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C1516-801F-4F3C-80D8-1B51E10259F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705707"/>
      </p:ext>
    </p:extLst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9A44D-60C2-47C0-B014-03DE763301C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012330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A3186-E5E8-460B-AA5E-98A8EDCF8AD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435293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21358-0829-48D5-B0AC-3C9B999A763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945851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40E0C-9438-4C36-970F-003ECEE39C7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48877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06EF5-1FD5-47C8-9685-D6B0A16ED42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97756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2EED7-2D58-4590-971A-9A1D87277D1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251569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C211A-EAEB-4EB7-AC3B-1BF459E27FE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638950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2A970-FCD0-4379-A550-2BAB787638A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064374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C48BE-F05C-4E9D-B7C6-D79734AE9D9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642641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6C23D-2005-4FCB-9D1E-DC05594392B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737836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0A7189C-CA8F-48EA-9266-DA06650AD31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w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hyperlink" Target="http://www.sumanasinc.com/webcontent/animations/content/cellularrespiration.html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23.xml"/><Relationship Id="rId7" Type="http://schemas.openxmlformats.org/officeDocument/2006/relationships/image" Target="../media/image18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4.xml"/><Relationship Id="rId9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tags" Target="../tags/tag27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4.png"/><Relationship Id="rId5" Type="http://schemas.openxmlformats.org/officeDocument/2006/relationships/tags" Target="../tags/tag29.xml"/><Relationship Id="rId10" Type="http://schemas.openxmlformats.org/officeDocument/2006/relationships/image" Target="../media/image23.png"/><Relationship Id="rId4" Type="http://schemas.openxmlformats.org/officeDocument/2006/relationships/tags" Target="../tags/tag28.xml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control" Target="../activeX/activeX1.xml"/><Relationship Id="rId7" Type="http://schemas.openxmlformats.org/officeDocument/2006/relationships/image" Target="../media/image6.jpeg"/><Relationship Id="rId2" Type="http://schemas.openxmlformats.org/officeDocument/2006/relationships/tags" Target="../tags/tag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0BEAC7B-055E-4708-A54A-BE6686661978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smtClean="0"/>
          </a:p>
        </p:txBody>
      </p:sp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685800" y="1600200"/>
            <a:ext cx="7239000" cy="4648200"/>
            <a:chOff x="368" y="638"/>
            <a:chExt cx="4948" cy="3538"/>
          </a:xfrm>
        </p:grpSpPr>
        <p:pic>
          <p:nvPicPr>
            <p:cNvPr id="2059" name="Picture 4"/>
            <p:cNvPicPr>
              <a:picLocks noChangeAspect="1" noChangeArrowheads="1"/>
            </p:cNvPicPr>
            <p:nvPr/>
          </p:nvPicPr>
          <p:blipFill>
            <a:blip r:embed="rId4">
              <a:lum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92"/>
            <a:stretch>
              <a:fillRect/>
            </a:stretch>
          </p:blipFill>
          <p:spPr bwMode="auto">
            <a:xfrm>
              <a:off x="444" y="643"/>
              <a:ext cx="4872" cy="3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Oval 5"/>
            <p:cNvSpPr>
              <a:spLocks noChangeArrowheads="1"/>
            </p:cNvSpPr>
            <p:nvPr/>
          </p:nvSpPr>
          <p:spPr bwMode="auto">
            <a:xfrm rot="-2750620">
              <a:off x="156" y="850"/>
              <a:ext cx="1824" cy="1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1" name="Rectangle 6"/>
            <p:cNvSpPr>
              <a:spLocks noChangeArrowheads="1"/>
            </p:cNvSpPr>
            <p:nvPr/>
          </p:nvSpPr>
          <p:spPr bwMode="auto">
            <a:xfrm>
              <a:off x="1632" y="960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838200" y="2286000"/>
            <a:ext cx="7696200" cy="41148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066800" y="1219200"/>
            <a:ext cx="7162800" cy="914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Oxidative Phosphorylation and the Electron Transport Chain</a:t>
            </a:r>
          </a:p>
        </p:txBody>
      </p:sp>
      <p:sp>
        <p:nvSpPr>
          <p:cNvPr id="2057" name="Rectangle 16"/>
          <p:cNvSpPr>
            <a:spLocks noChangeArrowheads="1"/>
          </p:cNvSpPr>
          <p:nvPr/>
        </p:nvSpPr>
        <p:spPr bwMode="auto">
          <a:xfrm>
            <a:off x="457200" y="6430963"/>
            <a:ext cx="861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>
                <a:solidFill>
                  <a:srgbClr val="0000CC"/>
                </a:solidFill>
                <a:hlinkClick r:id="rId5"/>
              </a:rPr>
              <a:t>http://www.sumanasinc.com/webcontent/animations/content/cellularrespiration.html</a:t>
            </a:r>
            <a:endParaRPr lang="en-GB" altLang="en-US" sz="1600" b="1">
              <a:solidFill>
                <a:srgbClr val="0000CC"/>
              </a:solidFill>
            </a:endParaRPr>
          </a:p>
        </p:txBody>
      </p:sp>
      <p:grpSp>
        <p:nvGrpSpPr>
          <p:cNvPr id="14" name="Group 1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5" name="Rounded Rectangle 14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6" name="Picture 12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7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4"/>
          <a:stretch>
            <a:fillRect/>
          </a:stretch>
        </p:blipFill>
        <p:spPr bwMode="auto">
          <a:xfrm>
            <a:off x="0" y="1219200"/>
            <a:ext cx="9067799" cy="556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133600" y="304800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cell respiration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895600" y="152400"/>
            <a:ext cx="3505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Definitions:</a:t>
            </a:r>
            <a:r>
              <a:rPr lang="en-GB" sz="2000" dirty="0"/>
              <a:t> </a:t>
            </a:r>
            <a:r>
              <a:rPr lang="ar-EG" sz="2000" dirty="0"/>
              <a:t>تعريفات</a:t>
            </a:r>
            <a:endParaRPr lang="en-GB" sz="32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228600" y="1508125"/>
            <a:ext cx="8686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Chemiosmosis:</a:t>
            </a:r>
            <a:r>
              <a:rPr lang="en-GB" sz="2000" b="1" dirty="0"/>
              <a:t> a process </a:t>
            </a:r>
            <a:r>
              <a:rPr lang="en-GB" sz="2000" b="1" i="1" dirty="0"/>
              <a:t>via </a:t>
            </a:r>
            <a:r>
              <a:rPr lang="en-GB" sz="2000" b="1" dirty="0"/>
              <a:t>which </a:t>
            </a:r>
            <a:r>
              <a:rPr lang="en-GB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</a:t>
            </a:r>
            <a:r>
              <a:rPr lang="en-GB" sz="2000" b="1" dirty="0"/>
              <a:t> </a:t>
            </a:r>
            <a:br>
              <a:rPr lang="en-GB" sz="2000" b="1" dirty="0"/>
            </a:br>
            <a:r>
              <a:rPr lang="en-GB" sz="2000" b="1" dirty="0"/>
              <a:t>takes place at the end of the Electron Transport Chain to produce 90% of ATP </a:t>
            </a:r>
            <a:r>
              <a:rPr lang="en-GB" sz="2000" b="1" i="1" dirty="0"/>
              <a:t>via</a:t>
            </a:r>
            <a:r>
              <a:rPr lang="en-GB" sz="2000" b="1" dirty="0"/>
              <a:t> ATP-synthase. </a:t>
            </a:r>
          </a:p>
          <a:p>
            <a:pPr marL="576263" indent="-2286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b="1" dirty="0"/>
              <a:t>Or, is the process in which ATP synthesis powered by the flow of H+ back across ATP synthase.</a:t>
            </a:r>
            <a:r>
              <a:rPr lang="en-GB" dirty="0"/>
              <a:t> 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228600" y="34290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ATP-synthase:</a:t>
            </a:r>
            <a:r>
              <a:rPr lang="en-GB" sz="2000" b="1" dirty="0"/>
              <a:t> an enzyme presents in the inner mitochondrial</a:t>
            </a:r>
            <a:br>
              <a:rPr lang="en-GB" sz="2000" b="1" dirty="0"/>
            </a:br>
            <a:r>
              <a:rPr lang="en-GB" sz="2000" b="1" dirty="0" smtClean="0"/>
              <a:t>membrane </a:t>
            </a:r>
            <a:r>
              <a:rPr lang="en-GB" sz="2000" b="1" dirty="0"/>
              <a:t>and used in making ATP by using H</a:t>
            </a:r>
            <a:r>
              <a:rPr lang="en-GB" sz="2400" b="1" dirty="0"/>
              <a:t>+ (</a:t>
            </a:r>
            <a:r>
              <a:rPr lang="en-GB" sz="2000" dirty="0"/>
              <a:t>protons</a:t>
            </a:r>
            <a:r>
              <a:rPr lang="en-GB" sz="2400" b="1" dirty="0"/>
              <a:t>).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152400" y="4343400"/>
            <a:ext cx="8915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sz="28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GB" sz="2000" b="1" dirty="0"/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N</a:t>
            </a:r>
            <a:r>
              <a:rPr lang="en-GB" sz="2000" b="1" dirty="0" err="1"/>
              <a:t>icotinamide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FF0000"/>
                </a:solidFill>
              </a:rPr>
              <a:t>a</a:t>
            </a:r>
            <a:r>
              <a:rPr lang="en-GB" sz="2000" b="1" dirty="0"/>
              <a:t>denine </a:t>
            </a:r>
            <a:r>
              <a:rPr lang="en-GB" sz="2000" b="1" dirty="0">
                <a:solidFill>
                  <a:srgbClr val="FF0000"/>
                </a:solidFill>
              </a:rPr>
              <a:t>d</a:t>
            </a:r>
            <a:r>
              <a:rPr lang="en-GB" sz="2000" b="1" dirty="0"/>
              <a:t>inucleotide, which is a co-enzyme </a:t>
            </a:r>
            <a:r>
              <a:rPr lang="en-GB" sz="2000" b="1" dirty="0" smtClean="0"/>
              <a:t>that</a:t>
            </a:r>
            <a:r>
              <a:rPr lang="en-GB" sz="2000" b="1" dirty="0"/>
              <a:t> </a:t>
            </a:r>
            <a:r>
              <a:rPr lang="en-GB" sz="2000" b="1" dirty="0" smtClean="0"/>
              <a:t>helps </a:t>
            </a:r>
            <a:r>
              <a:rPr lang="en-GB" sz="2000" b="1" dirty="0"/>
              <a:t>electron transfer during redox reactions in cellular respiration.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228600" y="5486400"/>
            <a:ext cx="8839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FAD:</a:t>
            </a:r>
            <a:r>
              <a:rPr lang="en-GB" sz="2000" b="1" dirty="0"/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F</a:t>
            </a:r>
            <a:r>
              <a:rPr lang="en-GB" sz="2000" b="1" dirty="0" err="1"/>
              <a:t>lavin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FF0000"/>
                </a:solidFill>
              </a:rPr>
              <a:t>a</a:t>
            </a:r>
            <a:r>
              <a:rPr lang="en-GB" sz="2000" b="1" dirty="0"/>
              <a:t>denine </a:t>
            </a:r>
            <a:r>
              <a:rPr lang="en-GB" sz="2000" b="1" dirty="0">
                <a:solidFill>
                  <a:srgbClr val="FF0000"/>
                </a:solidFill>
              </a:rPr>
              <a:t>d</a:t>
            </a:r>
            <a:r>
              <a:rPr lang="en-GB" sz="2000" b="1" dirty="0"/>
              <a:t>inucleotide, which is an electron acceptor </a:t>
            </a:r>
            <a:r>
              <a:rPr lang="en-GB" sz="2000" b="1" dirty="0" smtClean="0"/>
              <a:t>that</a:t>
            </a:r>
            <a:r>
              <a:rPr lang="en-GB" sz="2000" b="1" dirty="0"/>
              <a:t> </a:t>
            </a:r>
            <a:r>
              <a:rPr lang="en-GB" sz="2000" b="1" dirty="0" smtClean="0"/>
              <a:t>helps </a:t>
            </a:r>
            <a:r>
              <a:rPr lang="en-GB" sz="2000" b="1" dirty="0"/>
              <a:t>electron transfer during Krebs Cycle and Electron Transport </a:t>
            </a:r>
            <a:r>
              <a:rPr lang="en-GB" sz="2000" b="1" dirty="0" smtClean="0"/>
              <a:t>Chain</a:t>
            </a:r>
            <a:r>
              <a:rPr lang="en-GB" sz="2000" dirty="0" smtClean="0"/>
              <a:t> </a:t>
            </a:r>
            <a:r>
              <a:rPr lang="en-GB" sz="2000" b="1" dirty="0"/>
              <a:t>in cellular respiration.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66838"/>
            <a:ext cx="8915400" cy="5686172"/>
          </a:xfrm>
        </p:spPr>
        <p:txBody>
          <a:bodyPr>
            <a:spAutoFit/>
          </a:bodyPr>
          <a:lstStyle/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Oxidation refers to the </a:t>
            </a:r>
            <a:r>
              <a:rPr lang="en-US" altLang="en-US" sz="20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loss of electrons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any electron acceptor, not just to oxygen.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glycolysis, glucose is oxidized to 2 pyruvate molecules with NAD</a:t>
            </a:r>
            <a:r>
              <a:rPr lang="en-US" altLang="en-US" sz="16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 the oxidizing agent (not O</a:t>
            </a:r>
            <a:r>
              <a:rPr lang="en-US" altLang="en-US" sz="16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energy from this oxidation produce 2 ATP.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oxygen is present, additional ATP can be generated when NADH delivers its electrons to the electron transport chain.</a:t>
            </a:r>
          </a:p>
          <a:p>
            <a:pPr marL="457200" lvl="1" indent="0" eaLnBrk="1" hangingPunct="1">
              <a:lnSpc>
                <a:spcPct val="90000"/>
              </a:lnSpc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 generates 2 ATP when oxygen is absent (anaerobic </a:t>
            </a:r>
            <a:r>
              <a:rPr lang="ar-EG" altLang="en-US" sz="1800" dirty="0" smtClean="0"/>
              <a:t>لاهوائ</a:t>
            </a:r>
            <a:r>
              <a:rPr lang="ar-SA" altLang="en-US" sz="1800" dirty="0" smtClean="0"/>
              <a:t>ي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Anaerobic catabolism of sugars can occur by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fermentation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Fermentation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 generate ATP from glucose by substrate-level phosphorylation as long as there is a supply of NAD</a:t>
            </a:r>
            <a:r>
              <a:rPr lang="en-US" altLang="en-US" sz="20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dirty="0" smtClean="0">
                <a:solidFill>
                  <a:srgbClr val="0000CC"/>
                </a:solidFill>
              </a:rPr>
              <a:t>the oxidizing agent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to accept electrons.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the NAD</a:t>
            </a:r>
            <a:r>
              <a:rPr lang="en-US" altLang="en-US" sz="16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pool is exhausted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إسـتـُنفـِذ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glycolysis shuts down.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Under aerobic </a:t>
            </a:r>
            <a:r>
              <a:rPr lang="ar-EG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هوائى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conditions, NADH transfers its electrons to the electron transfer chain, recycling NAD</a:t>
            </a:r>
            <a:r>
              <a:rPr lang="en-US" altLang="en-US" sz="16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457200" lvl="1" indent="0" eaLnBrk="1" hangingPunct="1">
              <a:lnSpc>
                <a:spcPct val="90000"/>
              </a:lnSpc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Under anaerobic conditions, various fermentation pathways generate ATP by glycolysis and recycle NAD</a:t>
            </a:r>
            <a:r>
              <a:rPr lang="en-US" altLang="en-US" sz="20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transferring electrons from NADH to pyruvate.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010400" cy="7620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alt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Fermentation: </a:t>
            </a:r>
            <a:r>
              <a:rPr lang="en-US" altLang="en-US" sz="2000" b="1" dirty="0" smtClean="0">
                <a:solidFill>
                  <a:schemeClr val="tx1"/>
                </a:solidFill>
              </a:rPr>
              <a:t>Enables </a:t>
            </a:r>
            <a:r>
              <a:rPr lang="ar-EG" altLang="en-US" sz="1800" dirty="0" smtClean="0">
                <a:solidFill>
                  <a:schemeClr val="tx1"/>
                </a:solidFill>
              </a:rPr>
              <a:t>يُمَكِن</a:t>
            </a:r>
            <a:r>
              <a:rPr lang="en-US" altLang="en-US" sz="2000" b="1" dirty="0" smtClean="0">
                <a:solidFill>
                  <a:schemeClr val="tx1"/>
                </a:solidFill>
              </a:rPr>
              <a:t> some cells to produce ATP without the help of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oxygen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4C2CB03-3848-45E4-BB1D-AF2C8440A405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smtClean="0"/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943600" y="1231900"/>
            <a:ext cx="32004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975350" y="3962400"/>
            <a:ext cx="3168650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090743"/>
            <a:ext cx="6019800" cy="2566857"/>
          </a:xfrm>
        </p:spPr>
        <p:txBody>
          <a:bodyPr wrap="square"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Alcohol fermentation: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 the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converted to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ethanol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two steps.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First,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converted to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acetaldehyde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the removal of CO</a:t>
            </a:r>
            <a:r>
              <a:rPr lang="en-US" altLang="en-US" sz="18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Second,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acetaldehyde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reduced by NADH                                              to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ethanol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Alcohol fermentation by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yeast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in 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winemaking.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76200" y="3687763"/>
            <a:ext cx="5943600" cy="317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Lactic acid fermentation: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the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 reduced directly by NADH to form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lactate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(ionized form of lactic acid).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Lactic acid fermentation by some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fungi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                                        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bacteria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to make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cheese and yogurt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Muscle cells switch from aerobic respiration                                            to lactic acid fermentation to generate ATP                                              when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en-US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scarce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نادر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1085850" lvl="2" indent="-228600"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waste product, lactate, may cause </a:t>
            </a:r>
            <a: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muscle fatigue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but ultimately it is </a:t>
            </a:r>
            <a: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converted back to pyruvate in the liver.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048000" y="228600"/>
            <a:ext cx="27799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Fermentation</a:t>
            </a:r>
            <a:endParaRPr lang="en-US" sz="3200" dirty="0">
              <a:solidFill>
                <a:srgbClr val="0000CC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/>
      <p:bldP spid="399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638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Examples 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anaerobic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respiration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09600" indent="-60960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09600" indent="-609600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A)- During exercise our bodies require a lot of energy</a:t>
            </a:r>
          </a:p>
          <a:p>
            <a:pPr marL="990600" lvl="1" indent="-304800">
              <a:lnSpc>
                <a:spcPct val="90000"/>
              </a:lnSpc>
              <a:buFontTx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body can only supply a limited amount of oxygen for cellular respiration.</a:t>
            </a:r>
          </a:p>
          <a:p>
            <a:pPr marL="990600" lvl="1" indent="-304800">
              <a:lnSpc>
                <a:spcPct val="90000"/>
              </a:lnSpc>
              <a:buFontTx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Energy is not produced at the rate required.</a:t>
            </a:r>
          </a:p>
          <a:p>
            <a:pPr marL="990600" lvl="1" indent="-304800">
              <a:lnSpc>
                <a:spcPct val="90000"/>
              </a:lnSpc>
              <a:buFontTx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Cells will use anaerobic respiration to release extra energy</a:t>
            </a:r>
          </a:p>
          <a:p>
            <a:pPr marL="990600" lvl="1" indent="-304800">
              <a:lnSpc>
                <a:spcPct val="90000"/>
              </a:lnSpc>
              <a:buFontTx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This produces lactic acid (a waste product).</a:t>
            </a:r>
          </a:p>
          <a:p>
            <a:pPr marL="990600" lvl="1" indent="-533400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90600" lvl="1" indent="-533400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B)- We use yeast to make bread</a:t>
            </a:r>
          </a:p>
          <a:p>
            <a:pPr marL="1033463" indent="-261938">
              <a:lnSpc>
                <a:spcPct val="9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n-US" sz="20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produced causes bread to rise by creating air pockets</a:t>
            </a:r>
          </a:p>
          <a:p>
            <a:pPr marL="1033463" indent="-261938">
              <a:lnSpc>
                <a:spcPct val="9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ethanol (alcohol) produced evaporated during baking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>
              <a:defRPr/>
            </a:pPr>
            <a:r>
              <a:rPr lang="en-US" sz="28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anaerobic respiration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 marL="609600" indent="-609600" algn="ctr">
              <a:lnSpc>
                <a:spcPct val="80000"/>
              </a:lnSpc>
              <a:buFontTx/>
              <a:buNone/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Without oxygen</a:t>
            </a:r>
          </a:p>
          <a:p>
            <a:pPr marL="609600" indent="-609600">
              <a:lnSpc>
                <a:spcPct val="80000"/>
              </a:lnSpc>
              <a:buFontTx/>
              <a:buNone/>
              <a:defRPr/>
            </a:pPr>
            <a:endParaRPr lang="en-US" sz="1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Pyruvate remains in the cytoplasm (no link reaction, no Krebs cycle).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Pyruvate is converted into waste and removed from the cells.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ATP is produced (except from glycolysis).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humans the waste=lactate (lactic acid).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yeast the waste=ethanol and CO</a:t>
            </a:r>
            <a:r>
              <a:rPr lang="en-US" sz="18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baseline="-25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Once the pyruvate is converted into waste, the cells can go through glycolysis again.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If pyruvate was not converted into waste the cells would not go through glycolysis.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(Glycolysis produces pyruvate.  If it is already present there is no reason to make more.).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229600" cy="76200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Fat and Protein Breakdown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buFontTx/>
              <a:buAutoNum type="alphaUcPeriod"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Fats</a:t>
            </a:r>
          </a:p>
          <a:p>
            <a:pPr marL="808038" indent="-231775"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have more energy per gram than carbohydrates or proteins. </a:t>
            </a:r>
          </a:p>
          <a:p>
            <a:pPr marL="808038" indent="-231775"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fatty acid chains are oxidized and broken into smaller 2 carbon chains.</a:t>
            </a:r>
          </a:p>
          <a:p>
            <a:pPr marL="808038" indent="-231775"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2 carbon chains are converted into acetyl CoA to enter the </a:t>
            </a:r>
            <a:r>
              <a:rPr 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Kreb’s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cycle.</a:t>
            </a:r>
          </a:p>
          <a:p>
            <a:pPr marL="609600" indent="-609600"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buFont typeface="+mj-lt"/>
              <a:buAutoNum type="alphaUcPeriod" startAt="2"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Proteins</a:t>
            </a:r>
          </a:p>
          <a:p>
            <a:pPr marL="858838"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must be converted into individual amino acids.</a:t>
            </a:r>
          </a:p>
          <a:p>
            <a:pPr marL="858838"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excess amino acids are converted by enzymes into intermediated of glycolysis and Krebs cycle.</a:t>
            </a:r>
          </a:p>
          <a:p>
            <a:pPr marL="858838"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amino acids go through deamination (amino groups are removed)</a:t>
            </a:r>
          </a:p>
          <a:p>
            <a:pPr marL="858838"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nitrogenous wastes from the amino groups are released as wastes.</a:t>
            </a:r>
          </a:p>
          <a:p>
            <a:pPr marL="858838"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new compounds enter glycolysis or Krebs.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539E2B2-A924-4A38-AC52-5FE51D5E7F6B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 smtClean="0"/>
          </a:p>
        </p:txBody>
      </p:sp>
      <p:grpSp>
        <p:nvGrpSpPr>
          <p:cNvPr id="17411" name="Group 16"/>
          <p:cNvGrpSpPr>
            <a:grpSpLocks/>
          </p:cNvGrpSpPr>
          <p:nvPr/>
        </p:nvGrpSpPr>
        <p:grpSpPr bwMode="auto">
          <a:xfrm>
            <a:off x="152400" y="2509838"/>
            <a:ext cx="4191000" cy="4119562"/>
            <a:chOff x="0" y="1581"/>
            <a:chExt cx="2640" cy="2595"/>
          </a:xfrm>
        </p:grpSpPr>
        <p:pic>
          <p:nvPicPr>
            <p:cNvPr id="17418" name="Picture 4"/>
            <p:cNvPicPr>
              <a:picLocks noChangeAspect="1" noChangeArrowheads="1"/>
            </p:cNvPicPr>
            <p:nvPr/>
          </p:nvPicPr>
          <p:blipFill>
            <a:blip r:embed="rId3">
              <a:lum bright="-12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66"/>
            <a:stretch>
              <a:fillRect/>
            </a:stretch>
          </p:blipFill>
          <p:spPr bwMode="auto">
            <a:xfrm>
              <a:off x="0" y="1581"/>
              <a:ext cx="2640" cy="2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9" name="Rectangle 5"/>
            <p:cNvSpPr>
              <a:spLocks noChangeArrowheads="1"/>
            </p:cNvSpPr>
            <p:nvPr/>
          </p:nvSpPr>
          <p:spPr bwMode="auto">
            <a:xfrm>
              <a:off x="257" y="3993"/>
              <a:ext cx="11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300" b="1">
                <a:latin typeface="Times" charset="0"/>
              </a:endParaRPr>
            </a:p>
          </p:txBody>
        </p:sp>
      </p:grp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8425"/>
            <a:ext cx="4114800" cy="234473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organisms (</a:t>
            </a:r>
            <a:r>
              <a:rPr lang="en-US" altLang="en-US" sz="18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facultative anaerobes </a:t>
            </a:r>
            <a:r>
              <a:rPr lang="ar-EG" altLang="en-US" sz="1800" smtClean="0"/>
              <a:t>اللاهوائية اختياريا</a:t>
            </a:r>
            <a:r>
              <a:rPr lang="en-US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including yeast and many bacteria, can survive using either fermentation or respiration.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a cellular level, human muscle cells can behave as facultative anaerobes, but nerve cells cannot.</a:t>
            </a:r>
          </a:p>
        </p:txBody>
      </p:sp>
      <p:sp>
        <p:nvSpPr>
          <p:cNvPr id="17413" name="Rectangle 10"/>
          <p:cNvSpPr>
            <a:spLocks noChangeArrowheads="1"/>
          </p:cNvSpPr>
          <p:nvPr/>
        </p:nvSpPr>
        <p:spPr bwMode="auto">
          <a:xfrm>
            <a:off x="228600" y="76200"/>
            <a:ext cx="4114800" cy="662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800600" y="76200"/>
            <a:ext cx="4127500" cy="6629400"/>
            <a:chOff x="3120" y="48"/>
            <a:chExt cx="2600" cy="4176"/>
          </a:xfrm>
        </p:grpSpPr>
        <p:pic>
          <p:nvPicPr>
            <p:cNvPr id="17415" name="Picture 7"/>
            <p:cNvPicPr>
              <a:picLocks noChangeAspect="1" noChangeArrowheads="1"/>
            </p:cNvPicPr>
            <p:nvPr/>
          </p:nvPicPr>
          <p:blipFill>
            <a:blip r:embed="rId4">
              <a:lum bright="-12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55"/>
            <a:stretch>
              <a:fillRect/>
            </a:stretch>
          </p:blipFill>
          <p:spPr bwMode="auto">
            <a:xfrm>
              <a:off x="3160" y="816"/>
              <a:ext cx="2560" cy="3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40" name="Text Box 8"/>
            <p:cNvSpPr txBox="1">
              <a:spLocks noChangeArrowheads="1"/>
            </p:cNvSpPr>
            <p:nvPr/>
          </p:nvSpPr>
          <p:spPr bwMode="auto">
            <a:xfrm>
              <a:off x="3120" y="96"/>
              <a:ext cx="2592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rgbClr val="339933"/>
                </a:buClr>
                <a:defRPr/>
              </a:pPr>
              <a:r>
                <a:rPr lang="en-US" altLang="en-US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Proteins and fats</a:t>
              </a:r>
              <a:r>
                <a:rPr lang="en-US" alt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,</a:t>
              </a:r>
              <a:r>
                <a:rPr lang="en-US" alt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can also enter the respiratory pathways, including glycolysis and the Krebs cycle, like carbohydrates.</a:t>
              </a:r>
              <a:endParaRPr lang="en-GB"/>
            </a:p>
          </p:txBody>
        </p:sp>
        <p:sp>
          <p:nvSpPr>
            <p:cNvPr id="17417" name="Rectangle 11"/>
            <p:cNvSpPr>
              <a:spLocks noChangeArrowheads="1"/>
            </p:cNvSpPr>
            <p:nvPr/>
          </p:nvSpPr>
          <p:spPr bwMode="auto">
            <a:xfrm>
              <a:off x="3120" y="48"/>
              <a:ext cx="2592" cy="41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Quiz2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C211A-EAEB-4EB7-AC3B-1BF459E27FED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44222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586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2438400" y="114300"/>
            <a:ext cx="4435985" cy="8763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3- Electron transport chain:</a:t>
            </a:r>
            <a:r>
              <a:rPr lang="en-US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</a:t>
            </a:r>
            <a:r>
              <a:rPr lang="en-US" altLang="en-US" sz="24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phosphorelation</a:t>
            </a:r>
            <a:r>
              <a:rPr lang="en-US" altLang="en-US" sz="4000" dirty="0" smtClean="0"/>
              <a:t> </a:t>
            </a:r>
            <a:endParaRPr lang="en-US" altLang="en-US" sz="16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075" name="Group 7"/>
          <p:cNvGrpSpPr>
            <a:grpSpLocks/>
          </p:cNvGrpSpPr>
          <p:nvPr/>
        </p:nvGrpSpPr>
        <p:grpSpPr bwMode="auto">
          <a:xfrm>
            <a:off x="5257800" y="3581400"/>
            <a:ext cx="3886200" cy="3048000"/>
            <a:chOff x="368" y="638"/>
            <a:chExt cx="4948" cy="3538"/>
          </a:xfrm>
        </p:grpSpPr>
        <p:pic>
          <p:nvPicPr>
            <p:cNvPr id="3081" name="Picture 8"/>
            <p:cNvPicPr>
              <a:picLocks noChangeAspect="1" noChangeArrowheads="1"/>
            </p:cNvPicPr>
            <p:nvPr/>
          </p:nvPicPr>
          <p:blipFill>
            <a:blip r:embed="rId3">
              <a:lum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92"/>
            <a:stretch>
              <a:fillRect/>
            </a:stretch>
          </p:blipFill>
          <p:spPr bwMode="auto">
            <a:xfrm>
              <a:off x="444" y="643"/>
              <a:ext cx="4872" cy="3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Oval 9"/>
            <p:cNvSpPr>
              <a:spLocks noChangeArrowheads="1"/>
            </p:cNvSpPr>
            <p:nvPr/>
          </p:nvSpPr>
          <p:spPr bwMode="auto">
            <a:xfrm rot="-2750620">
              <a:off x="156" y="850"/>
              <a:ext cx="1824" cy="1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083" name="Rectangle 10"/>
            <p:cNvSpPr>
              <a:spLocks noChangeArrowheads="1"/>
            </p:cNvSpPr>
            <p:nvPr/>
          </p:nvSpPr>
          <p:spPr bwMode="auto">
            <a:xfrm>
              <a:off x="1632" y="960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52400" y="4210050"/>
            <a:ext cx="59436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Thousands of copies of the electron transport chain are found in the extensive surface of the </a:t>
            </a:r>
            <a:r>
              <a:rPr lang="en-US" altLang="en-U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cristae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>
                <a:solidFill>
                  <a:srgbClr val="000000"/>
                </a:solidFill>
              </a:rPr>
              <a:t>the inner membrane of the mitochondrion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Electrons drop in free energy as they pass down the electron transport chain.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2768600"/>
          </a:xfr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Only 4 of 38 ATP ultimately produced by respiration of glucose are derived from substrate-level phosphorylation (</a:t>
            </a:r>
            <a:r>
              <a:rPr lang="en-US" altLang="en-US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from glycolysis and 2 from Krebs Cycle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vast majority of the ATP (</a:t>
            </a: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90%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comes from the energy in the electrons carried by NADH and FADH</a:t>
            </a:r>
            <a:r>
              <a:rPr lang="en-US" altLang="en-US" sz="2000" b="1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energy in these electrons is used in the electron transport chain to power </a:t>
            </a:r>
            <a:r>
              <a:rPr lang="ar-EG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لتدعم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ATP synthesis.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F178667-4B47-4901-8AFE-589621986A3E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400" smtClean="0"/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445125" y="1447800"/>
            <a:ext cx="369887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6705600" y="5486400"/>
            <a:ext cx="8763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500" b="1">
                <a:latin typeface="Times" charset="0"/>
              </a:rPr>
              <a:t>Fig. 9.13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76200" y="4165699"/>
            <a:ext cx="52578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1775" indent="-231775">
              <a:spcBef>
                <a:spcPct val="20000"/>
              </a:spcBef>
              <a:buClr>
                <a:srgbClr val="FF0000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from 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</a:t>
            </a:r>
            <a:r>
              <a:rPr lang="en-US" altLang="en-U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FAD</a:t>
            </a:r>
            <a:r>
              <a:rPr lang="en-US" altLang="en-U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en-US" sz="2000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ultimately pass to oxygen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en-US" sz="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1775" indent="-231775">
              <a:spcBef>
                <a:spcPct val="20000"/>
              </a:spcBef>
              <a:buClr>
                <a:srgbClr val="FF0000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 transport chain generates no ATP directly. Rather, its function is to </a:t>
            </a:r>
            <a:r>
              <a:rPr lang="en-US" alt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US" alt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free energy drop from food to oxygen into </a:t>
            </a:r>
            <a:r>
              <a:rPr lang="en-US" alt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series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alt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smaller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steps that release energy in manageable amounts </a:t>
            </a:r>
            <a:r>
              <a:rPr lang="ar-EG" altLang="en-US" dirty="0">
                <a:solidFill>
                  <a:srgbClr val="000000"/>
                </a:solidFill>
              </a:rPr>
              <a:t>كميات مناسبة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en-US" sz="2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14033"/>
            <a:ext cx="5562600" cy="2800767"/>
          </a:xfrm>
        </p:spPr>
        <p:txBody>
          <a:bodyPr wrap="square">
            <a:spAutoFit/>
          </a:bodyPr>
          <a:lstStyle/>
          <a:p>
            <a:pPr marL="231775" indent="-2238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carried by </a:t>
            </a:r>
            <a:r>
              <a:rPr lang="en-US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</a:t>
            </a:r>
            <a:r>
              <a:rPr lang="en-US" altLang="en-US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transferred to the first molecule in the electron transport chain (the </a:t>
            </a:r>
            <a:r>
              <a:rPr lang="en-US" alt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flavoprotein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FMN).</a:t>
            </a:r>
            <a:endParaRPr lang="en-US" altLang="en-US" sz="9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1775" indent="-2238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electrons continue along the chain which includes several </a:t>
            </a:r>
            <a:r>
              <a:rPr lang="en-US" altLang="en-US" sz="2000" u="sng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Cytochrome</a:t>
            </a:r>
            <a:r>
              <a:rPr lang="en-US" altLang="en-US" sz="2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proteins and one lipid carrier.</a:t>
            </a:r>
          </a:p>
          <a:p>
            <a:pPr marL="231775" indent="-223838"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electrons carried by </a:t>
            </a:r>
            <a:r>
              <a:rPr lang="en-US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FAD</a:t>
            </a:r>
            <a:r>
              <a:rPr lang="en-US" altLang="en-US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en-US" sz="2000" baseline="-25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have                                                  lower free energy and are added to                                                       a later point in the chain.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514600" y="304800"/>
            <a:ext cx="43396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DCF406-ACFD-46C3-BB2D-5B357B0DA3EE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smtClean="0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28600" y="5140325"/>
            <a:ext cx="5257800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Chemiosmosis:</a:t>
            </a:r>
            <a:r>
              <a:rPr lang="en-US" alt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osmos = puch</a:t>
            </a:r>
            <a:r>
              <a:rPr lang="en-US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It is the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phosphorelation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that results in ATP production in the inner membrane of mitochondria.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5410200" y="1981200"/>
            <a:ext cx="3733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52400" y="3233738"/>
            <a:ext cx="51054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ATP synthase molecules are the only place that will allow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b="1" baseline="30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diffuse back to the matrix </a:t>
            </a:r>
            <a:r>
              <a:rPr lang="en-US" altLang="en-US" sz="2400" b="1">
                <a:solidFill>
                  <a:srgbClr val="000000"/>
                </a:solidFill>
              </a:rPr>
              <a:t>(</a:t>
            </a:r>
            <a:r>
              <a:rPr lang="en-US" altLang="en-US" sz="2400" b="1">
                <a:solidFill>
                  <a:srgbClr val="FF0000"/>
                </a:solidFill>
              </a:rPr>
              <a:t>exergonic flow of H</a:t>
            </a:r>
            <a:r>
              <a:rPr lang="en-US" altLang="en-US" sz="2400" b="1" baseline="30000">
                <a:solidFill>
                  <a:srgbClr val="FF0000"/>
                </a:solidFill>
              </a:rPr>
              <a:t>+</a:t>
            </a:r>
            <a:r>
              <a:rPr lang="en-US" altLang="en-US" sz="2400" b="1">
                <a:solidFill>
                  <a:srgbClr val="000000"/>
                </a:solidFill>
              </a:rPr>
              <a:t>).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flow of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b="1" baseline="30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by the enzyme to generate ATP a process called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chemiosmosis.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63741"/>
            <a:ext cx="8839200" cy="2012859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ATP-synthase</a:t>
            </a:r>
            <a:r>
              <a:rPr lang="en-US" alt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cristae actually makes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18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used the energy of an existing proton gradient to power ATP synthesis.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proton gradient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develops between                                                              the 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intermembrane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space and the matrix.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concentration of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the                                                                     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proton-motive force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4600" y="152400"/>
            <a:ext cx="43396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  <a:endParaRPr lang="en-US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2" grpId="0"/>
      <p:bldP spid="2457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5BA4539-472B-4C96-AED4-7D8832B687D5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4"/>
          <a:stretch>
            <a:fillRect/>
          </a:stretch>
        </p:blipFill>
        <p:spPr bwMode="auto">
          <a:xfrm>
            <a:off x="0" y="1267736"/>
            <a:ext cx="9144000" cy="551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438400" y="1752600"/>
            <a:ext cx="14970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Times" charset="0"/>
              </a:rPr>
              <a:t>Fig. 9.15, Page 168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81000" y="152400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 of NADH and FADH</a:t>
            </a:r>
            <a:r>
              <a:rPr lang="en-US" altLang="en-US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give a maximum yield </a:t>
            </a:r>
          </a:p>
          <a:p>
            <a:pPr algn="ctr"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</a:t>
            </a:r>
            <a:r>
              <a:rPr lang="en-US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34 ATP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produced by </a:t>
            </a:r>
            <a:r>
              <a:rPr lang="en-US" altLang="en-US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1000" y="152400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 of NADH and FADH</a:t>
            </a:r>
            <a:r>
              <a:rPr lang="en-US" altLang="en-US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give a maximum yield </a:t>
            </a:r>
          </a:p>
          <a:p>
            <a:pPr algn="ctr"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</a:t>
            </a:r>
            <a:r>
              <a:rPr lang="en-US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34 ATP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produced by </a:t>
            </a:r>
            <a:r>
              <a:rPr lang="en-US" altLang="en-US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1026" name="s0398dc54605411db05583953eeebf61" r:id="rId3" imgW="6629975" imgH="3977985"/>
        </mc:Choice>
        <mc:Fallback>
          <p:control name="s0398dc54605411db05583953eeebf61" r:id="rId3" imgW="6629975" imgH="3977985">
            <p:pic>
              <p:nvPicPr>
                <p:cNvPr id="0" name="s0398dc54605411db05583953eeebf6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71600" y="1965325"/>
                  <a:ext cx="6629400" cy="39782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87876145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501675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respiration, most energy flows from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      NADH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proton-motive force      ATP.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produced by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substrate-level phosphorylation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during glycolysis and the Krebs cycle, but 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comes from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 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(through electron transport chain)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 produced in Glycolysis and Krebs cycle gives a maximum yield of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substrate-level phosphorylation.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 produced in electron transport chain gives a maximum yield of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34 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oxidative phosphorylation via ATP-synthase.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Substrate-level phosphorylation and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give a bottom line of 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38 ATP.</a:t>
            </a: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086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generates many ATP molecules for each sugar molecule it oxidizes</a:t>
            </a:r>
            <a:endParaRPr lang="en-US" altLang="en-US" sz="24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2" name="AutoShape 7"/>
          <p:cNvSpPr>
            <a:spLocks noChangeArrowheads="1"/>
          </p:cNvSpPr>
          <p:nvPr/>
        </p:nvSpPr>
        <p:spPr bwMode="auto">
          <a:xfrm>
            <a:off x="7216775" y="155575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CC"/>
              </a:solidFill>
            </a:endParaRPr>
          </a:p>
        </p:txBody>
      </p:sp>
      <p:sp>
        <p:nvSpPr>
          <p:cNvPr id="7173" name="AutoShape 8"/>
          <p:cNvSpPr>
            <a:spLocks noChangeArrowheads="1"/>
          </p:cNvSpPr>
          <p:nvPr/>
        </p:nvSpPr>
        <p:spPr bwMode="auto">
          <a:xfrm>
            <a:off x="8305800" y="15240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CC"/>
              </a:solidFill>
            </a:endParaRPr>
          </a:p>
        </p:txBody>
      </p:sp>
      <p:sp>
        <p:nvSpPr>
          <p:cNvPr id="7174" name="AutoShape 9"/>
          <p:cNvSpPr>
            <a:spLocks noChangeArrowheads="1"/>
          </p:cNvSpPr>
          <p:nvPr/>
        </p:nvSpPr>
        <p:spPr bwMode="auto">
          <a:xfrm>
            <a:off x="6629400" y="18288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CC"/>
              </a:solidFill>
            </a:endParaRPr>
          </a:p>
        </p:txBody>
      </p:sp>
      <p:sp>
        <p:nvSpPr>
          <p:cNvPr id="7175" name="AutoShape 10"/>
          <p:cNvSpPr>
            <a:spLocks noChangeArrowheads="1"/>
          </p:cNvSpPr>
          <p:nvPr/>
        </p:nvSpPr>
        <p:spPr bwMode="auto">
          <a:xfrm>
            <a:off x="3843338" y="1851025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CC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5486400"/>
          </a:xfrm>
        </p:spPr>
        <p:txBody>
          <a:bodyPr/>
          <a:lstStyle/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General electron pathway </a:t>
            </a:r>
            <a:r>
              <a:rPr lang="en-US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food→NADH→ETC→oxygen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ETC is a series of electron carriers located in the inner membrane of the mitochondria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NADH supplies two electrons to the ETC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sz="16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+ 2H→ NADH + H</a:t>
            </a:r>
            <a:r>
              <a:rPr lang="en-US" sz="16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the ETC electrons move through the chain reducing and oxidizing the molecules as they pass.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ETC is made mostly of proteins.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NADH molecules transport the electrons to the ETC -FADH</a:t>
            </a:r>
            <a:r>
              <a:rPr lang="en-US" sz="16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added at a lower energy level.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electrons move down the mitochondrial membrane through the electron carriers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concentration gradient is generated -positive in the </a:t>
            </a:r>
            <a:r>
              <a:rPr lang="en-US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intermembrane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space.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At the end of the ETC oxygen accepts hydrogen and one electron to form water.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H</a:t>
            </a:r>
            <a:r>
              <a:rPr lang="en-US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ions that passed through the proteins into the cytoplasm flow through ATP synthase into the mitochondrial matrix.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energy generated by the proton movement creates ATP by joining ADP and P</a:t>
            </a:r>
            <a:r>
              <a:rPr lang="en-US" sz="16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NADH produces 3 ATP per molecule.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FADH</a:t>
            </a:r>
            <a:r>
              <a:rPr lang="en-US" sz="16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produces 2 ATP per molecule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1143000" y="242888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Electron Transport Chain (ETC)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65532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Summary of</a:t>
            </a:r>
            <a:r>
              <a:rPr lang="en-US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 Cellular </a:t>
            </a:r>
            <a:r>
              <a:rPr lang="en-GB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Respiration 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76200" y="1187450"/>
            <a:ext cx="899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Glycolysis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occurs in the cytosol and breaks glucose into two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pyruvates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76200" y="1584325"/>
            <a:ext cx="883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Krebs Cycle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takes place within the mitochondrial matrix, and breaks</a:t>
            </a:r>
            <a:b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a pyruvate into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GB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 produce some ATP and NAD</a:t>
            </a:r>
            <a:r>
              <a:rPr lang="en-GB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76200" y="2346325"/>
            <a:ext cx="883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Some steps of Glycolysis and Krebs Cycle are Redox in which</a:t>
            </a:r>
            <a:b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dehydrogenase enzyme reduces NAD</a:t>
            </a:r>
            <a:r>
              <a:rPr lang="en-GB" sz="2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into NAD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76200" y="3810000"/>
            <a:ext cx="8686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GB" sz="20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  <a:r>
              <a:rPr lang="en-GB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accepts </a:t>
            </a:r>
            <a:r>
              <a:rPr lang="en-GB" sz="24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3200" b="1" baseline="30000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from</a:t>
            </a:r>
            <a:r>
              <a:rPr lang="en-GB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passes these </a:t>
            </a:r>
            <a:r>
              <a:rPr lang="en-GB" sz="24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3200" b="1" baseline="30000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en-GB" sz="3200" b="1" baseline="30000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3200" b="1" baseline="30000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 b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from one protein molecule to another.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76200" y="4648200"/>
            <a:ext cx="883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At the end of the chain, </a:t>
            </a:r>
            <a:r>
              <a:rPr lang="en-GB" sz="24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3200" b="1" baseline="30000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combine with both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24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form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8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release energy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76200" y="5546725"/>
            <a:ext cx="8991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These energy are used by mitochondria to synthesis 90% of the cellular</a:t>
            </a:r>
            <a:b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ATP </a:t>
            </a:r>
            <a:r>
              <a:rPr lang="en-GB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via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ATP-synthase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a process called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in</a:t>
            </a:r>
            <a:b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the inner membrane of mitochondria.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76200" y="3108325"/>
            <a:ext cx="876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Some of ATP is produced at these two steps via (</a:t>
            </a:r>
            <a:r>
              <a:rPr lang="en-GB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substrate-level-</a:t>
            </a:r>
            <a:br>
              <a:rPr lang="en-GB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GB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PAGE_ORIENTATION" val="1"/>
  <p:tag name="ARTICULATE_USED_PAGE_SIZE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SLIDE_COUNT" val="19"/>
  <p:tag name="TAG_BACKING_FORM_KEY" val="7144850-c:\ashraf\d\ashraf 2\lectures\saudia\145-zoo\gamal-lectures\new-articulate\lectures\lecture-15 respiration\lecture 15.pptx"/>
  <p:tag name="ARTICULATE_PRESENTER_VERSION" val="7"/>
  <p:tag name="ARTICULATE_PROJECT_OPE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f8881618-44bc-4f85-bf82-b0fe85af165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5 Lecture-Respiration\Quiz2.quiz"/>
  <p:tag name="QUIZMAKER_QUIZ_SLIDE_ID" val="342"/>
  <p:tag name="OVERRIDE" val="QUIZMAKER_QUIZ_SLIDE"/>
  <p:tag name="QUIZMAKER_QUIZ_TITLE" val="Quiz2"/>
  <p:tag name="ARTICULATE_DESCRIPTION" val="Quiz - 4 questions"/>
  <p:tag name="AQP_PASS_SCORE" val="60"/>
  <p:tag name="QUIZMAKER_LAST_MODIFY_DATE" val="41653.334212963"/>
  <p:tag name="EMBEDDEDCONTENT_LASTWRITETIMEUTC" val="2014-01-14 05:01:16Z"/>
  <p:tag name="ELAPSEDTIME" val="5"/>
  <p:tag name="AQP_PASS_ACTION" val="2"/>
  <p:tag name="AQP_FAIL_ACTION" val="2"/>
  <p:tag name="ARTICULATE_SHOW_IN_MENU" val="multipleitems"/>
  <p:tag name="ARTICULATE_USED_LAYOUT" val="6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1"/>
  <p:tag name="ARTICULATE_SLIDE_THUMBNAIL_REFRESH" val="1"/>
  <p:tag name="ARTICULATE_USED_LAYOUT" val="1"/>
  <p:tag name="ARTICULATE_NAV_LEVEL" val="1"/>
  <p:tag name="ARTICULATE_SLIDE_PRESENTER_GUID" val="f8881618-44bc-4f85-bf82-b0fe85af165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LAYOUT" val="2"/>
  <p:tag name="ARTICULATE_NAV_LEVEL" val="1"/>
  <p:tag name="ARTICULATE_SLIDE_PRESENTER_GUID" val="f8881618-44bc-4f85-bf82-b0fe85af165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f44354bd-4cc2-4d9d-ad55-b9fd251ca9da"/>
  <p:tag name="VIDEO_SOURCE_TYPE" val="local"/>
  <p:tag name="VIDEO_TITLE" val="etc.swf"/>
  <p:tag name="OVERRIDE_SWF" val="YES"/>
  <p:tag name="THUMBNAIL_IS_PLACEHOLDER" val="False"/>
  <p:tag name="SWF_MOVIE_PATH" val="etc.swf"/>
  <p:tag name="SWF_MOVIE_PATH_ORIGINAL" val="etc.swf"/>
  <p:tag name="SWF_MOVIE_PATH_SOURCE" val="C:\Ashraf\D\Ashraf 2\Lectures\Saudia\145-Zoo\Gamal-Lectures\New-Articulate\Lectures\Lecture-15 Respiration\etc.swf"/>
  <p:tag name="CONTAINER" val="inplayer"/>
  <p:tag name="ART_PLAYER" val="YES"/>
  <p:tag name="VIDEO_SHOW_CONTROLS" val="False"/>
  <p:tag name="WINDOW_SIZE_WIDTH" val="500"/>
  <p:tag name="WINDOW_SIZE_HEIGHT" val="300"/>
  <p:tag name="ARTICULATE_LAYER_TIMING" val="0.00"/>
  <p:tag name="VIDEO_MODE" val="swf"/>
  <p:tag name="SWF_MOVIE_DURATION" val="18833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5254</TotalTime>
  <Words>1526</Words>
  <Application>Microsoft Office PowerPoint</Application>
  <PresentationFormat>On-screen Show (4:3)</PresentationFormat>
  <Paragraphs>152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3- Electron transport chain: oxidative phosphorelation </vt:lpstr>
      <vt:lpstr>PowerPoint Presentation</vt:lpstr>
      <vt:lpstr>PowerPoint Presentation</vt:lpstr>
      <vt:lpstr>PowerPoint Presentation</vt:lpstr>
      <vt:lpstr>PowerPoint Presentation</vt:lpstr>
      <vt:lpstr>Cellular respiration generates many ATP molecules for each sugar molecule it oxidizes</vt:lpstr>
      <vt:lpstr>PowerPoint Presentation</vt:lpstr>
      <vt:lpstr>Summary of Cellular Respiration </vt:lpstr>
      <vt:lpstr>PowerPoint Presentation</vt:lpstr>
      <vt:lpstr>PowerPoint Presentation</vt:lpstr>
      <vt:lpstr>Fermentation: Enables يُمَكِن some cells to produce ATP without the help of oxygen</vt:lpstr>
      <vt:lpstr>PowerPoint Presentation</vt:lpstr>
      <vt:lpstr>PowerPoint Presentation</vt:lpstr>
      <vt:lpstr>Summary of anaerobic respiration</vt:lpstr>
      <vt:lpstr>Fat and Protein Breakdown</vt:lpstr>
      <vt:lpstr>PowerPoint Presentation</vt:lpstr>
      <vt:lpstr>Quiz2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183</cp:revision>
  <dcterms:created xsi:type="dcterms:W3CDTF">2006-03-25T20:15:58Z</dcterms:created>
  <dcterms:modified xsi:type="dcterms:W3CDTF">2014-01-16T19:07:03Z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814B750F-B929-485D-8212-ADFEEC9E5E59</vt:lpwstr>
  </property>
  <property fmtid="{D5CDD505-2E9C-101B-9397-08002B2CF9AE}" pid="3" name="ArticulatePath">
    <vt:lpwstr>Lecture 15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2\Lectures\Saudia\145-Zoo\Gamal-Lectures\New-Articulate\Lectures\Lecture-15 Respiration\Lecture 15.ppta</vt:lpwstr>
  </property>
</Properties>
</file>