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5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6.xml" ContentType="application/vnd.openxmlformats-officedocument.presentationml.notesSlide+xml"/>
  <Override PartName="/ppt/tags/tag27.xml" ContentType="application/vnd.openxmlformats-officedocument.presentationml.tags+xml"/>
  <Override PartName="/ppt/activeX/activeX1.xml" ContentType="application/vnd.ms-office.activeX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8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9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0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activeX/activeX2.xml" ContentType="application/vnd.ms-office.activeX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1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2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3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4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5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6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7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8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44" r:id="rId2"/>
    <p:sldId id="345" r:id="rId3"/>
    <p:sldId id="346" r:id="rId4"/>
    <p:sldId id="274" r:id="rId5"/>
    <p:sldId id="276" r:id="rId6"/>
    <p:sldId id="278" r:id="rId7"/>
    <p:sldId id="280" r:id="rId8"/>
    <p:sldId id="343" r:id="rId9"/>
    <p:sldId id="284" r:id="rId10"/>
    <p:sldId id="336" r:id="rId11"/>
    <p:sldId id="301" r:id="rId12"/>
    <p:sldId id="287" r:id="rId13"/>
    <p:sldId id="348" r:id="rId14"/>
    <p:sldId id="302" r:id="rId15"/>
    <p:sldId id="288" r:id="rId16"/>
    <p:sldId id="290" r:id="rId17"/>
    <p:sldId id="338" r:id="rId18"/>
    <p:sldId id="337" r:id="rId19"/>
    <p:sldId id="340" r:id="rId20"/>
    <p:sldId id="294" r:id="rId21"/>
    <p:sldId id="342" r:id="rId22"/>
    <p:sldId id="347" r:id="rId23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0000"/>
    <a:srgbClr val="FFFF00"/>
    <a:srgbClr val="0000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75" autoAdjust="0"/>
    <p:restoredTop sz="94660"/>
  </p:normalViewPr>
  <p:slideViewPr>
    <p:cSldViewPr>
      <p:cViewPr varScale="1">
        <p:scale>
          <a:sx n="115" d="100"/>
          <a:sy n="115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3B28E7-7268-4C0E-A76F-E7F4037829A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06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396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0893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941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29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288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286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6825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928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4860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22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453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824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72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812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112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622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630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B28E7-7268-4C0E-A76F-E7F4037829AD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936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C1516-801F-4F3C-80D8-1B51E10259F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705707"/>
      </p:ext>
    </p:extLst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9A44D-60C2-47C0-B014-03DE763301C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012330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A3186-E5E8-460B-AA5E-98A8EDCF8AD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435293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21358-0829-48D5-B0AC-3C9B999A763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94585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40E0C-9438-4C36-970F-003ECEE39C7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48877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06EF5-1FD5-47C8-9685-D6B0A16ED42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97756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2EED7-2D58-4590-971A-9A1D87277D1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251569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C211A-EAEB-4EB7-AC3B-1BF459E27FE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638950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2A970-FCD0-4379-A550-2BAB787638A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06437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C48BE-F05C-4E9D-B7C6-D79734AE9D9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642641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6C23D-2005-4FCB-9D1E-DC05594392B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737836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0A7189C-CA8F-48EA-9266-DA06650AD31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4.xml"/><Relationship Id="rId7" Type="http://schemas.openxmlformats.org/officeDocument/2006/relationships/image" Target="../media/image12.jpe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7.xml"/><Relationship Id="rId7" Type="http://schemas.openxmlformats.org/officeDocument/2006/relationships/image" Target="../media/image12.jpe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40.xml"/><Relationship Id="rId7" Type="http://schemas.openxmlformats.org/officeDocument/2006/relationships/image" Target="../media/image11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4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2.vml"/><Relationship Id="rId6" Type="http://schemas.openxmlformats.org/officeDocument/2006/relationships/tags" Target="../tags/tag44.xml"/><Relationship Id="rId11" Type="http://schemas.openxmlformats.org/officeDocument/2006/relationships/image" Target="../media/image20.png"/><Relationship Id="rId5" Type="http://schemas.openxmlformats.org/officeDocument/2006/relationships/control" Target="../activeX/activeX2.xml"/><Relationship Id="rId10" Type="http://schemas.microsoft.com/office/2007/relationships/hdphoto" Target="../media/hdphoto1.wdp"/><Relationship Id="rId4" Type="http://schemas.openxmlformats.org/officeDocument/2006/relationships/tags" Target="../tags/tag43.xml"/><Relationship Id="rId9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7.xml"/><Relationship Id="rId7" Type="http://schemas.openxmlformats.org/officeDocument/2006/relationships/image" Target="../media/image12.jpe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50.xml"/><Relationship Id="rId7" Type="http://schemas.openxmlformats.org/officeDocument/2006/relationships/image" Target="../media/image12.jpe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53.xml"/><Relationship Id="rId7" Type="http://schemas.openxmlformats.org/officeDocument/2006/relationships/image" Target="../media/image22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21.png"/><Relationship Id="rId5" Type="http://schemas.openxmlformats.org/officeDocument/2006/relationships/notesSlide" Target="../notesSlides/notesSlide13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56.xml"/><Relationship Id="rId7" Type="http://schemas.openxmlformats.org/officeDocument/2006/relationships/image" Target="../media/image12.jpe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59.xml"/><Relationship Id="rId7" Type="http://schemas.openxmlformats.org/officeDocument/2006/relationships/image" Target="../media/image12.jpe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62.xml"/><Relationship Id="rId7" Type="http://schemas.openxmlformats.org/officeDocument/2006/relationships/image" Target="../media/image12.jpeg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5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6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5.jpeg"/><Relationship Id="rId5" Type="http://schemas.openxmlformats.org/officeDocument/2006/relationships/tags" Target="../tags/tag7.xml"/><Relationship Id="rId10" Type="http://schemas.openxmlformats.org/officeDocument/2006/relationships/image" Target="../media/image4.wmf"/><Relationship Id="rId4" Type="http://schemas.openxmlformats.org/officeDocument/2006/relationships/tags" Target="../tags/tag6.xml"/><Relationship Id="rId9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7" Type="http://schemas.openxmlformats.org/officeDocument/2006/relationships/image" Target="../media/image23.pn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image" Target="../media/image24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68.xml"/><Relationship Id="rId7" Type="http://schemas.openxmlformats.org/officeDocument/2006/relationships/image" Target="../media/image25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69.xml"/><Relationship Id="rId9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3" Type="http://schemas.openxmlformats.org/officeDocument/2006/relationships/tags" Target="../tags/tag72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31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image" Target="../media/image30.png"/><Relationship Id="rId5" Type="http://schemas.openxmlformats.org/officeDocument/2006/relationships/tags" Target="../tags/tag74.xml"/><Relationship Id="rId10" Type="http://schemas.openxmlformats.org/officeDocument/2006/relationships/image" Target="../media/image29.png"/><Relationship Id="rId4" Type="http://schemas.openxmlformats.org/officeDocument/2006/relationships/tags" Target="../tags/tag73.xml"/><Relationship Id="rId9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1.xml"/><Relationship Id="rId7" Type="http://schemas.openxmlformats.org/officeDocument/2006/relationships/image" Target="../media/image7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12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15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2.xml"/><Relationship Id="rId11" Type="http://schemas.microsoft.com/office/2007/relationships/hdphoto" Target="../media/hdphoto1.wdp"/><Relationship Id="rId5" Type="http://schemas.openxmlformats.org/officeDocument/2006/relationships/tags" Target="../tags/tag17.xml"/><Relationship Id="rId10" Type="http://schemas.openxmlformats.org/officeDocument/2006/relationships/image" Target="../media/image12.jpeg"/><Relationship Id="rId4" Type="http://schemas.openxmlformats.org/officeDocument/2006/relationships/tags" Target="../tags/tag16.xm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20.xml"/><Relationship Id="rId7" Type="http://schemas.openxmlformats.org/officeDocument/2006/relationships/image" Target="../media/image11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23.xml"/><Relationship Id="rId7" Type="http://schemas.openxmlformats.org/officeDocument/2006/relationships/image" Target="../media/image11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26.xml"/><Relationship Id="rId7" Type="http://schemas.openxmlformats.org/officeDocument/2006/relationships/image" Target="../media/image11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tags" Target="../tags/tag2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1.xml"/><Relationship Id="rId7" Type="http://schemas.openxmlformats.org/officeDocument/2006/relationships/image" Target="../media/image12.jpe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660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5486400"/>
          </a:xfrm>
        </p:spPr>
        <p:txBody>
          <a:bodyPr/>
          <a:lstStyle/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General electron pathway </a:t>
            </a:r>
            <a:r>
              <a:rPr lang="en-US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food→NADH→ETC→oxygen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ETC is a series of electron carriers located in the inner membrane of the mitochondria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NADH supplies two electrons to the ETC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sz="16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+ 2H→ NADH + H</a:t>
            </a:r>
            <a:r>
              <a:rPr lang="en-US" sz="16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the ETC electrons move through the chain reducing and oxidizing the molecules as they pass.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ETC is made mostly of proteins.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NADH molecules transport the electrons to the ETC -FADH</a:t>
            </a:r>
            <a:r>
              <a:rPr lang="en-US" sz="16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is added at a lower energy level.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electrons move down the mitochondrial membrane through the electron carriers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concentration gradient is generated -positive in the </a:t>
            </a:r>
            <a:r>
              <a:rPr lang="en-US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intermembrane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space.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At the end of the ETC oxygen accepts hydrogen and one electron to form water.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H</a:t>
            </a:r>
            <a:r>
              <a:rPr lang="en-US" sz="1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ions that passed through the proteins into the cytoplasm flow through ATP synthase into the mitochondrial matrix.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energy generated by the proton movement creates ATP by joining ADP and P</a:t>
            </a:r>
            <a:r>
              <a:rPr lang="en-US" sz="16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NADH produces 3 ATP per molecule.</a:t>
            </a:r>
          </a:p>
          <a:p>
            <a:pPr marL="398463" indent="-398463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FADH</a:t>
            </a:r>
            <a:r>
              <a:rPr lang="en-US" sz="16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produces 2 ATP per molecule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1143000" y="242888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Summary of Electron Transport Chain (ETC)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65532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Summary of</a:t>
            </a:r>
            <a:r>
              <a:rPr lang="en-US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Cellular </a:t>
            </a:r>
            <a:r>
              <a:rPr lang="en-GB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Respiration 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76200" y="1187450"/>
            <a:ext cx="899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Glycolysis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occurs in the cytosol and breaks glucose into two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pyruvates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76200" y="1584325"/>
            <a:ext cx="883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Krebs Cycle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takes place within the mitochondrial matrix, and breaks</a:t>
            </a:r>
            <a: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a pyruvate into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GB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 produce some ATP and NAD</a:t>
            </a:r>
            <a:r>
              <a:rPr lang="en-GB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76200" y="2346325"/>
            <a:ext cx="883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Some steps of Glycolysis and Krebs Cycle are Redox in which</a:t>
            </a:r>
            <a: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dehydrogenase enzyme reduces NAD</a:t>
            </a:r>
            <a:r>
              <a:rPr lang="en-GB" sz="2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into NAD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76200" y="3810000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GB" sz="20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</a:t>
            </a:r>
            <a:r>
              <a:rPr lang="en-GB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accepts </a:t>
            </a:r>
            <a:r>
              <a:rPr lang="en-GB" sz="24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3200" b="1" baseline="30000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from</a:t>
            </a:r>
            <a:r>
              <a:rPr lang="en-GB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passes these </a:t>
            </a:r>
            <a:r>
              <a:rPr lang="en-GB" sz="24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3200" b="1" baseline="30000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3200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3200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3200" b="1" baseline="30000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 b="1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from one protein molecule to another.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76200" y="4648200"/>
            <a:ext cx="8839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At the end of the chain, </a:t>
            </a:r>
            <a:r>
              <a:rPr lang="en-GB" sz="24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3200" b="1" baseline="30000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combine with both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24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form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8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24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4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release energy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76200" y="5546725"/>
            <a:ext cx="8991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These energy are used by mitochondria to synthesis 90% of the cellular</a:t>
            </a:r>
            <a: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ATP </a:t>
            </a:r>
            <a:r>
              <a:rPr lang="en-GB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via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ATP-synthase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a process called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in</a:t>
            </a:r>
            <a: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the inner membrane of mitochondria.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76200" y="3108325"/>
            <a:ext cx="876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Some of ATP is produced at these two steps via (</a:t>
            </a:r>
            <a:r>
              <a:rPr lang="en-GB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substrate-level-</a:t>
            </a:r>
            <a:r>
              <a:rPr lang="en-GB" sz="200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00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GB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" name="Picture 1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64"/>
          <a:stretch>
            <a:fillRect/>
          </a:stretch>
        </p:blipFill>
        <p:spPr bwMode="auto">
          <a:xfrm>
            <a:off x="0" y="1219200"/>
            <a:ext cx="9067799" cy="556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133600" y="304800"/>
            <a:ext cx="518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Summary of cell respiration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33600" y="304800"/>
            <a:ext cx="518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Summary of cell respiration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668866" y="6465890"/>
            <a:ext cx="2743200" cy="366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Press the Play bottom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743200" y="6235700"/>
            <a:ext cx="114300" cy="3190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05000" y="821270"/>
            <a:ext cx="563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3333FF"/>
                </a:solidFill>
              </a:rPr>
              <a:t>http://highered.mcgraw-hill.com/sites/dl/free/0072437316/120060/ravenanimation.html</a:t>
            </a: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2057" name="sa962bb8222f432b94baacdba44213cb" r:id="rId5" imgW="5258256" imgH="4580017"/>
        </mc:Choice>
        <mc:Fallback>
          <p:control name="sa962bb8222f432b94baacdba44213cb" r:id="rId5" imgW="5258256" imgH="4580017">
            <p:pic>
              <p:nvPicPr>
                <p:cNvPr id="0" name="sa962bb8222f432b94baacdba44213cb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14600" y="1295400"/>
                  <a:ext cx="5257800" cy="45799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12610710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2895600" y="152400"/>
            <a:ext cx="3505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Definitions:</a:t>
            </a:r>
            <a:r>
              <a:rPr lang="en-GB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dirty="0">
                <a:ln w="11430"/>
              </a:rPr>
              <a:t>تعريفات</a:t>
            </a:r>
            <a:endParaRPr lang="en-GB" sz="3200" u="sng" dirty="0">
              <a:ln w="11430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228600" y="1508125"/>
            <a:ext cx="8686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Chemiosmosis:</a:t>
            </a:r>
            <a:r>
              <a:rPr lang="en-GB" sz="2000" b="1" dirty="0"/>
              <a:t> a process </a:t>
            </a:r>
            <a:r>
              <a:rPr lang="en-GB" sz="2000" b="1" i="1" dirty="0"/>
              <a:t>via </a:t>
            </a:r>
            <a:r>
              <a:rPr lang="en-GB" sz="2000" b="1" dirty="0"/>
              <a:t>which </a:t>
            </a:r>
            <a:r>
              <a:rPr lang="en-GB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FF00FF"/>
                </a:solidFill>
              </a:rPr>
              <a:t/>
            </a:r>
            <a:br>
              <a:rPr lang="en-GB" sz="2000" b="1" dirty="0">
                <a:solidFill>
                  <a:srgbClr val="FF00FF"/>
                </a:solidFill>
              </a:rPr>
            </a:br>
            <a:r>
              <a:rPr lang="en-GB" sz="2000" b="1" dirty="0"/>
              <a:t>takes place at the end of the Electron Transport Chain to produce 90% of ATP </a:t>
            </a:r>
            <a:r>
              <a:rPr lang="en-GB" sz="2000" b="1" i="1" dirty="0"/>
              <a:t>via</a:t>
            </a:r>
            <a:r>
              <a:rPr lang="en-GB" sz="2000" b="1" dirty="0"/>
              <a:t> ATP-synthase. </a:t>
            </a:r>
          </a:p>
          <a:p>
            <a:pPr marL="576263" indent="-2286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GB" b="1" dirty="0"/>
              <a:t>Or, is the process in which ATP synthesis powered by the flow of H+ back across ATP synthase.</a:t>
            </a:r>
            <a:r>
              <a:rPr lang="en-GB" dirty="0"/>
              <a:t> 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228600" y="342900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ATP-synthase:</a:t>
            </a:r>
            <a:r>
              <a:rPr lang="en-GB" sz="2000" b="1" dirty="0"/>
              <a:t> an enzyme presents in the inner mitochondrial</a:t>
            </a:r>
            <a:r>
              <a:rPr lang="en-GB" sz="2000" b="1" dirty="0">
                <a:solidFill>
                  <a:srgbClr val="FF00FF"/>
                </a:solidFill>
              </a:rPr>
              <a:t/>
            </a:r>
            <a:br>
              <a:rPr lang="en-GB" sz="2000" b="1" dirty="0">
                <a:solidFill>
                  <a:srgbClr val="FF00FF"/>
                </a:solidFill>
              </a:rPr>
            </a:br>
            <a:r>
              <a:rPr lang="en-GB" sz="2000" b="1" dirty="0" smtClean="0"/>
              <a:t>membrane </a:t>
            </a:r>
            <a:r>
              <a:rPr lang="en-GB" sz="2000" b="1" dirty="0"/>
              <a:t>and used in making ATP by using H</a:t>
            </a:r>
            <a:r>
              <a:rPr lang="en-GB" sz="2400" b="1" dirty="0"/>
              <a:t>+ (</a:t>
            </a:r>
            <a:r>
              <a:rPr lang="en-GB" sz="2000" dirty="0"/>
              <a:t>protons</a:t>
            </a:r>
            <a:r>
              <a:rPr lang="en-GB" sz="2400" b="1" dirty="0"/>
              <a:t>).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152400" y="4343400"/>
            <a:ext cx="8915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sz="28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GB" sz="2000" b="1" dirty="0"/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N</a:t>
            </a:r>
            <a:r>
              <a:rPr lang="en-GB" sz="2000" b="1" dirty="0" err="1"/>
              <a:t>icotinamide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FF0000"/>
                </a:solidFill>
              </a:rPr>
              <a:t>a</a:t>
            </a:r>
            <a:r>
              <a:rPr lang="en-GB" sz="2000" b="1" dirty="0"/>
              <a:t>denine </a:t>
            </a:r>
            <a:r>
              <a:rPr lang="en-GB" sz="2000" b="1" dirty="0">
                <a:solidFill>
                  <a:srgbClr val="FF0000"/>
                </a:solidFill>
              </a:rPr>
              <a:t>d</a:t>
            </a:r>
            <a:r>
              <a:rPr lang="en-GB" sz="2000" b="1" dirty="0"/>
              <a:t>inucleotide, which is a co-enzyme </a:t>
            </a:r>
            <a:r>
              <a:rPr lang="en-GB" sz="2000" b="1" dirty="0" smtClean="0"/>
              <a:t>that</a:t>
            </a:r>
            <a:r>
              <a:rPr lang="en-GB" sz="2000" b="1" dirty="0"/>
              <a:t> </a:t>
            </a:r>
            <a:r>
              <a:rPr lang="en-GB" sz="2000" b="1" dirty="0" smtClean="0"/>
              <a:t>helps </a:t>
            </a:r>
            <a:r>
              <a:rPr lang="en-GB" sz="2000" b="1" dirty="0"/>
              <a:t>electron transfer during redox reactions in cellular respiration.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228600" y="5486400"/>
            <a:ext cx="8839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FAD:</a:t>
            </a:r>
            <a:r>
              <a:rPr lang="en-GB" sz="2000" b="1" dirty="0"/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F</a:t>
            </a:r>
            <a:r>
              <a:rPr lang="en-GB" sz="2000" b="1" dirty="0" err="1"/>
              <a:t>lavin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FF0000"/>
                </a:solidFill>
              </a:rPr>
              <a:t>a</a:t>
            </a:r>
            <a:r>
              <a:rPr lang="en-GB" sz="2000" b="1" dirty="0"/>
              <a:t>denine </a:t>
            </a:r>
            <a:r>
              <a:rPr lang="en-GB" sz="2000" b="1" dirty="0">
                <a:solidFill>
                  <a:srgbClr val="FF0000"/>
                </a:solidFill>
              </a:rPr>
              <a:t>d</a:t>
            </a:r>
            <a:r>
              <a:rPr lang="en-GB" sz="2000" b="1" dirty="0"/>
              <a:t>inucleotide, which is an electron acceptor </a:t>
            </a:r>
            <a:r>
              <a:rPr lang="en-GB" sz="2000" b="1" dirty="0" smtClean="0"/>
              <a:t>that</a:t>
            </a:r>
            <a:r>
              <a:rPr lang="en-GB" sz="2000" b="1" dirty="0"/>
              <a:t> </a:t>
            </a:r>
            <a:r>
              <a:rPr lang="en-GB" sz="2000" b="1" dirty="0" smtClean="0"/>
              <a:t>helps </a:t>
            </a:r>
            <a:r>
              <a:rPr lang="en-GB" sz="2000" b="1" dirty="0"/>
              <a:t>electron transfer during Krebs Cycle and Electron Transport </a:t>
            </a:r>
            <a:r>
              <a:rPr lang="en-GB" sz="2000" b="1" dirty="0" smtClean="0"/>
              <a:t>Chain</a:t>
            </a:r>
            <a:r>
              <a:rPr lang="en-GB" sz="2000" dirty="0" smtClean="0"/>
              <a:t> </a:t>
            </a:r>
            <a:r>
              <a:rPr lang="en-GB" sz="2000" b="1" dirty="0"/>
              <a:t>in cellular respiration.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66838"/>
            <a:ext cx="8915400" cy="5686172"/>
          </a:xfrm>
        </p:spPr>
        <p:txBody>
          <a:bodyPr>
            <a:spAutoFit/>
          </a:bodyPr>
          <a:lstStyle/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Oxidation refers to the </a:t>
            </a:r>
            <a:r>
              <a:rPr lang="en-US" altLang="en-US" sz="20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loss of electrons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any electron acceptor, not just to oxygen.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glycolysis, glucose is oxidized to 2 pyruvate molecules with NAD</a:t>
            </a:r>
            <a:r>
              <a:rPr lang="en-US" altLang="en-US" sz="16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 the oxidizing agent (not O</a:t>
            </a:r>
            <a:r>
              <a:rPr lang="en-US" altLang="en-US" sz="16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energy from this oxidation produce 2 ATP.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oxygen is present, additional ATP can be generated when NADH delivers its electrons to the electron transport chain.</a:t>
            </a:r>
          </a:p>
          <a:p>
            <a:pPr marL="457200" lvl="1" indent="0" eaLnBrk="1" hangingPunct="1">
              <a:lnSpc>
                <a:spcPct val="90000"/>
              </a:lnSpc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Glycolysis generates 2 ATP when oxygen is absent (anaerobic </a:t>
            </a:r>
            <a:r>
              <a:rPr lang="ar-EG" altLang="en-US" sz="1800" dirty="0" smtClean="0"/>
              <a:t>لاهوائ</a:t>
            </a:r>
            <a:r>
              <a:rPr lang="ar-SA" altLang="en-US" sz="1800" dirty="0" smtClean="0"/>
              <a:t>ي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Anaerobic catabolism of sugars can occur by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fermentation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Fermentation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 generate ATP from glucose by substrate-level phosphorylation as long as there is a supply of NAD</a:t>
            </a:r>
            <a:r>
              <a:rPr lang="en-US" altLang="en-US" sz="20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000" dirty="0" smtClean="0">
                <a:solidFill>
                  <a:srgbClr val="0000CC"/>
                </a:solidFill>
              </a:rPr>
              <a:t>the oxidizing agent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to accept electrons.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the NAD</a:t>
            </a:r>
            <a:r>
              <a:rPr lang="en-US" altLang="en-US" sz="16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pool is exhausted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إسـتـُنفـِذ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glycolysis shuts down.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Under aerobic </a:t>
            </a:r>
            <a:r>
              <a:rPr lang="ar-EG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هوائى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conditions, NADH transfers its electrons to the electron transfer chain, recycling NAD</a:t>
            </a:r>
            <a:r>
              <a:rPr lang="en-US" altLang="en-US" sz="16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457200" lvl="1" indent="0" eaLnBrk="1" hangingPunct="1">
              <a:lnSpc>
                <a:spcPct val="90000"/>
              </a:lnSpc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3838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Under anaerobic conditions, various fermentation pathways generate ATP by glycolysis and recycle NAD</a:t>
            </a:r>
            <a:r>
              <a:rPr lang="en-US" altLang="en-US" sz="20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transferring electrons from NADH to pyruvate.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0104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Fermentation: </a:t>
            </a:r>
            <a:r>
              <a:rPr lang="en-US" altLang="en-US" sz="2000" b="1" dirty="0" smtClean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Enables </a:t>
            </a:r>
            <a:r>
              <a:rPr lang="ar-EG" altLang="en-US" sz="1600" dirty="0" smtClean="0">
                <a:ln w="11430"/>
                <a:solidFill>
                  <a:schemeClr val="tx1"/>
                </a:solidFill>
              </a:rPr>
              <a:t>يُمَكِن</a:t>
            </a:r>
            <a:r>
              <a:rPr lang="en-US" altLang="en-US" sz="1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altLang="en-US" sz="2000" b="1" dirty="0" smtClean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some cells to produce ATP without the help of</a:t>
            </a:r>
            <a:r>
              <a:rPr lang="en-US" alt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oxygen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4C2CB03-3848-45E4-BB1D-AF2C8440A405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GB" altLang="en-US" sz="1400" smtClean="0"/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943600" y="1231900"/>
            <a:ext cx="32004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7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975350" y="3962400"/>
            <a:ext cx="3168650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090743"/>
            <a:ext cx="6019800" cy="2566857"/>
          </a:xfrm>
        </p:spPr>
        <p:txBody>
          <a:bodyPr wrap="square"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Alcohol fermentation: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  the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converted to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ethanol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two steps.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First,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converted to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acetaldehyde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the removal of CO</a:t>
            </a:r>
            <a:r>
              <a:rPr lang="en-US" altLang="en-US" sz="18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Second,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acetaldehyde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reduced by NADH                                              to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ethanol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Alcohol fermentation by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yeast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used in 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winemaking.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76200" y="3687763"/>
            <a:ext cx="5943600" cy="3176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Lactic acid fermentation: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the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pyruvate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 reduced directly by NADH to form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lactate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(ionized form of lactic acid).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Lactic acid fermentation by some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fungi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                                        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bacteria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used to make </a:t>
            </a: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cheese and yogurt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Muscle cells switch from aerobic respiration                                            to lactic acid fermentation to generate ATP                                              when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en-US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scarce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نادر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1085850" lvl="2" indent="-228600">
              <a:lnSpc>
                <a:spcPct val="90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waste product, lactate, may cause </a:t>
            </a:r>
            <a: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muscle fatigue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but ultimately it is </a:t>
            </a:r>
            <a: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converted back to pyruvate in the liver.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048000" y="228600"/>
            <a:ext cx="2779928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200" b="1" dirty="0" smtClean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Fermentation</a:t>
            </a:r>
            <a:endParaRPr lang="en-US" sz="3200" b="1" dirty="0">
              <a:ln w="11430"/>
              <a:solidFill>
                <a:srgbClr val="3333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uiExpand="1" build="p"/>
      <p:bldP spid="399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638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Examples </a:t>
            </a: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anaerobic</a:t>
            </a: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respiration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09600" indent="-60960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09600" indent="-609600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A)- During exercise our bodies require a lot of energy</a:t>
            </a:r>
          </a:p>
          <a:p>
            <a:pPr marL="990600" lvl="1" indent="-304800">
              <a:lnSpc>
                <a:spcPct val="90000"/>
              </a:lnSpc>
              <a:buFontTx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body can only supply a limited amount of oxygen for cellular respiration.</a:t>
            </a:r>
          </a:p>
          <a:p>
            <a:pPr marL="990600" lvl="1" indent="-304800">
              <a:lnSpc>
                <a:spcPct val="90000"/>
              </a:lnSpc>
              <a:buFontTx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Energy is not produced at the rate required.</a:t>
            </a:r>
          </a:p>
          <a:p>
            <a:pPr marL="990600" lvl="1" indent="-304800">
              <a:lnSpc>
                <a:spcPct val="90000"/>
              </a:lnSpc>
              <a:buFontTx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Cells will use anaerobic respiration to release extra energy</a:t>
            </a:r>
          </a:p>
          <a:p>
            <a:pPr marL="990600" lvl="1" indent="-304800">
              <a:lnSpc>
                <a:spcPct val="90000"/>
              </a:lnSpc>
              <a:buFontTx/>
              <a:buChar char="•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This produces lactic acid (a waste product).</a:t>
            </a:r>
          </a:p>
          <a:p>
            <a:pPr marL="990600" lvl="1" indent="-533400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90600" lvl="1" indent="-533400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B)- We use yeast to make bread</a:t>
            </a:r>
          </a:p>
          <a:p>
            <a:pPr marL="1033463" indent="-261938">
              <a:lnSpc>
                <a:spcPct val="9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n-US" sz="20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produced causes bread to rise by creating air pockets</a:t>
            </a:r>
          </a:p>
          <a:p>
            <a:pPr marL="1033463" indent="-261938">
              <a:lnSpc>
                <a:spcPct val="90000"/>
              </a:lnSpc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ethanol (alcohol) produced is evaporating during baking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2800" b="1" dirty="0" smtClean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Summary of anaerobic respiration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marL="609600" indent="-609600" algn="ctr">
              <a:lnSpc>
                <a:spcPct val="80000"/>
              </a:lnSpc>
              <a:buFontTx/>
              <a:buNone/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Without oxygen</a:t>
            </a:r>
          </a:p>
          <a:p>
            <a:pPr marL="609600" indent="-609600">
              <a:lnSpc>
                <a:spcPct val="80000"/>
              </a:lnSpc>
              <a:buFontTx/>
              <a:buNone/>
              <a:defRPr/>
            </a:pPr>
            <a:endParaRPr lang="en-US" sz="12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Pyruvate remains in the cytoplasm (no link reaction, no Krebs cycle).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Pyruvate is converted into waste and removed from the cells.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ATP is produced (except from glycolysis).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humans the waste = lactate (lactic acid).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yeast the waste = ethanol and CO</a:t>
            </a:r>
            <a:r>
              <a:rPr lang="en-US" sz="18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baseline="-25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Once 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pyruvate is converted into waste, the cells can go through glycolysis again.</a:t>
            </a:r>
          </a:p>
          <a:p>
            <a:pPr marL="398463" indent="-322263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22263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If 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pyruvate was not converted into waste the cells would not go through glycolysis.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2296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2800" b="1" dirty="0" smtClean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Fat and Protein Breakdown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4267200" cy="5105400"/>
          </a:xfrm>
          <a:ln>
            <a:solidFill>
              <a:schemeClr val="tx1"/>
            </a:solidFill>
          </a:ln>
        </p:spPr>
        <p:txBody>
          <a:bodyPr/>
          <a:lstStyle/>
          <a:p>
            <a:pPr marL="347663" indent="-347663">
              <a:buFontTx/>
              <a:buAutoNum type="alphaUcPeriod"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Fats</a:t>
            </a:r>
          </a:p>
          <a:p>
            <a:pPr marL="579438" indent="-231775"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have more energy per gram than carbohydrates or proteins. </a:t>
            </a:r>
          </a:p>
          <a:p>
            <a:pPr marL="579438" indent="-231775"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fatty acid chains are oxidized and broken into smaller 2 carbon chains.</a:t>
            </a:r>
          </a:p>
          <a:p>
            <a:pPr marL="579438" indent="-231775"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2 carbon chains are converted into acetyl CoA to enter the </a:t>
            </a:r>
            <a:r>
              <a:rPr lang="en-US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Kreb’s</a:t>
            </a: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cycle.</a:t>
            </a:r>
          </a:p>
          <a:p>
            <a:pPr marL="609600" indent="-609600">
              <a:buFontTx/>
              <a:buNone/>
              <a:defRPr/>
            </a:pPr>
            <a:endParaRPr lang="en-US" sz="1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98463">
              <a:buFont typeface="+mj-lt"/>
              <a:buAutoNum type="alphaUcPeriod" startAt="2"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Proteins</a:t>
            </a:r>
          </a:p>
          <a:p>
            <a:pPr marL="579438" indent="-231775"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must be converted into individual amino acids.</a:t>
            </a:r>
          </a:p>
          <a:p>
            <a:pPr marL="579438" indent="-231775"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excess amino acids are converted by enzymes into intermediated of glycolysis and Krebs cycle.</a:t>
            </a:r>
          </a:p>
          <a:p>
            <a:pPr marL="579438" indent="-231775"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amino acids go through deamination (amino groups are removed)</a:t>
            </a:r>
          </a:p>
          <a:p>
            <a:pPr marL="579438" indent="-231775"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nitrogenous wastes from the amino groups are released as wastes.</a:t>
            </a:r>
          </a:p>
          <a:p>
            <a:pPr marL="579438" indent="-231775"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new compounds enter glycolysis or Krebs.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9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4864100" y="1295400"/>
            <a:ext cx="4064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4E363E2-393E-4343-9D06-BD515D297398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grpSp>
        <p:nvGrpSpPr>
          <p:cNvPr id="2051" name="Group 12"/>
          <p:cNvGrpSpPr>
            <a:grpSpLocks/>
          </p:cNvGrpSpPr>
          <p:nvPr/>
        </p:nvGrpSpPr>
        <p:grpSpPr bwMode="auto">
          <a:xfrm>
            <a:off x="533400" y="1622425"/>
            <a:ext cx="7772400" cy="5006975"/>
            <a:chOff x="368" y="638"/>
            <a:chExt cx="4948" cy="3538"/>
          </a:xfrm>
        </p:grpSpPr>
        <p:pic>
          <p:nvPicPr>
            <p:cNvPr id="2058" name="Picture 9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8">
              <a:lum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92"/>
            <a:stretch>
              <a:fillRect/>
            </a:stretch>
          </p:blipFill>
          <p:spPr bwMode="auto">
            <a:xfrm>
              <a:off x="444" y="643"/>
              <a:ext cx="4872" cy="3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Oval 10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rot="-2750620">
              <a:off x="156" y="850"/>
              <a:ext cx="1824" cy="1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60" name="Rectangle 11"/>
            <p:cNvSpPr>
              <a:spLocks noChangeArrowheads="1"/>
            </p:cNvSpPr>
            <p:nvPr/>
          </p:nvSpPr>
          <p:spPr bwMode="auto">
            <a:xfrm>
              <a:off x="1632" y="960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066800" y="1962090"/>
            <a:ext cx="7086600" cy="400110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en-US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CELLULAR RESPIRATION: </a:t>
            </a:r>
            <a:r>
              <a:rPr lang="en-US" alt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Harvesting chemical energy</a:t>
            </a:r>
            <a:endParaRPr lang="en-US" alt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56" name="Rectangle 15"/>
          <p:cNvSpPr>
            <a:spLocks noChangeArrowheads="1"/>
          </p:cNvSpPr>
          <p:nvPr/>
        </p:nvSpPr>
        <p:spPr bwMode="auto">
          <a:xfrm>
            <a:off x="838200" y="2514600"/>
            <a:ext cx="7696200" cy="41910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5" name="Picture 12" descr="Picture1.bmp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C:\Users\mmoustafa\Desktop\amada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796637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792832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304800" y="6477000"/>
            <a:ext cx="7315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230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539E2B2-A924-4A38-AC52-5FE51D5E7F6B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en-GB" altLang="en-US" sz="1400" smtClean="0"/>
          </a:p>
        </p:txBody>
      </p:sp>
      <p:grpSp>
        <p:nvGrpSpPr>
          <p:cNvPr id="17411" name="Group 16"/>
          <p:cNvGrpSpPr>
            <a:grpSpLocks/>
          </p:cNvGrpSpPr>
          <p:nvPr/>
        </p:nvGrpSpPr>
        <p:grpSpPr bwMode="auto">
          <a:xfrm>
            <a:off x="152400" y="2509838"/>
            <a:ext cx="4191000" cy="4119562"/>
            <a:chOff x="0" y="1581"/>
            <a:chExt cx="2640" cy="2595"/>
          </a:xfrm>
        </p:grpSpPr>
        <p:pic>
          <p:nvPicPr>
            <p:cNvPr id="17418" name="Picture 4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6">
              <a:lum bright="-12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66"/>
            <a:stretch>
              <a:fillRect/>
            </a:stretch>
          </p:blipFill>
          <p:spPr bwMode="auto">
            <a:xfrm>
              <a:off x="0" y="1581"/>
              <a:ext cx="2640" cy="2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9" name="Rectangle 5"/>
            <p:cNvSpPr>
              <a:spLocks noChangeArrowheads="1"/>
            </p:cNvSpPr>
            <p:nvPr/>
          </p:nvSpPr>
          <p:spPr bwMode="auto">
            <a:xfrm>
              <a:off x="257" y="3993"/>
              <a:ext cx="11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300" b="1">
                <a:latin typeface="Times" charset="0"/>
              </a:endParaRPr>
            </a:p>
          </p:txBody>
        </p:sp>
      </p:grp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8425"/>
            <a:ext cx="4114800" cy="234473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organisms (</a:t>
            </a:r>
            <a:r>
              <a:rPr lang="en-US" altLang="en-US" sz="18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facultative anaerobes </a:t>
            </a:r>
            <a:r>
              <a:rPr lang="ar-EG" altLang="en-US" sz="1800" smtClean="0"/>
              <a:t>اللاهوائية اختياريا</a:t>
            </a:r>
            <a:r>
              <a:rPr lang="en-US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including yeast and many bacteria, can survive using either fermentation or respiration.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a cellular level, human muscle cells can behave as facultative anaerobes, but nerve cells cannot.</a:t>
            </a:r>
          </a:p>
        </p:txBody>
      </p:sp>
      <p:sp>
        <p:nvSpPr>
          <p:cNvPr id="17413" name="Rectangle 10"/>
          <p:cNvSpPr>
            <a:spLocks noChangeArrowheads="1"/>
          </p:cNvSpPr>
          <p:nvPr/>
        </p:nvSpPr>
        <p:spPr bwMode="auto">
          <a:xfrm>
            <a:off x="228600" y="76200"/>
            <a:ext cx="4114800" cy="662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800600" y="76200"/>
            <a:ext cx="4127500" cy="6629400"/>
            <a:chOff x="3120" y="48"/>
            <a:chExt cx="2600" cy="4176"/>
          </a:xfrm>
        </p:grpSpPr>
        <p:pic>
          <p:nvPicPr>
            <p:cNvPr id="17415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lum bright="-12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55"/>
            <a:stretch>
              <a:fillRect/>
            </a:stretch>
          </p:blipFill>
          <p:spPr bwMode="auto">
            <a:xfrm>
              <a:off x="3160" y="816"/>
              <a:ext cx="2560" cy="3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40" name="Text Box 8"/>
            <p:cNvSpPr txBox="1">
              <a:spLocks noChangeArrowheads="1"/>
            </p:cNvSpPr>
            <p:nvPr/>
          </p:nvSpPr>
          <p:spPr bwMode="auto">
            <a:xfrm>
              <a:off x="3120" y="96"/>
              <a:ext cx="2592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rgbClr val="339933"/>
                </a:buClr>
                <a:defRPr/>
              </a:pPr>
              <a:r>
                <a:rPr lang="en-US" altLang="en-US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Proteins and fats</a:t>
              </a:r>
              <a:r>
                <a:rPr lang="en-US" alt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,</a:t>
              </a:r>
              <a:r>
                <a:rPr lang="en-US" alt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can also enter the respiratory pathways, including glycolysis and the Krebs cycle, like carbohydrates.</a:t>
              </a:r>
              <a:endParaRPr lang="en-GB"/>
            </a:p>
          </p:txBody>
        </p:sp>
        <p:sp>
          <p:nvSpPr>
            <p:cNvPr id="17417" name="Rectangle 11"/>
            <p:cNvSpPr>
              <a:spLocks noChangeArrowheads="1"/>
            </p:cNvSpPr>
            <p:nvPr/>
          </p:nvSpPr>
          <p:spPr bwMode="auto">
            <a:xfrm>
              <a:off x="3120" y="48"/>
              <a:ext cx="2592" cy="41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Quiz2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C211A-EAEB-4EB7-AC3B-1BF459E27FED}" type="slidenum">
              <a:rPr lang="ar-SA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44222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Prof. </a:t>
            </a:r>
            <a:r>
              <a:rPr lang="en-GB" dirty="0" err="1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Ashraf</a:t>
            </a:r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 M. Ahmed</a:t>
            </a:r>
            <a:endParaRPr lang="en-GB" dirty="0">
              <a:ln w="11430"/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221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Energy Harvest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C211A-EAEB-4EB7-AC3B-1BF459E27FED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37344073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1219200" y="171450"/>
            <a:ext cx="6629400" cy="8763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32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3- Electron transport chain:</a:t>
            </a: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en-US" sz="2400" b="1" dirty="0" smtClean="0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en-US" alt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oxidative </a:t>
            </a:r>
            <a:r>
              <a:rPr lang="en-US" alt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phosphorelation</a:t>
            </a:r>
            <a:r>
              <a:rPr lang="en-US" alt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r>
              <a:rPr lang="en-US" alt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altLang="en-US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3075" name="Group 7"/>
          <p:cNvGrpSpPr>
            <a:grpSpLocks/>
          </p:cNvGrpSpPr>
          <p:nvPr/>
        </p:nvGrpSpPr>
        <p:grpSpPr bwMode="auto">
          <a:xfrm>
            <a:off x="5257800" y="3581400"/>
            <a:ext cx="3886200" cy="3048000"/>
            <a:chOff x="368" y="638"/>
            <a:chExt cx="4948" cy="3538"/>
          </a:xfrm>
        </p:grpSpPr>
        <p:pic>
          <p:nvPicPr>
            <p:cNvPr id="3081" name="Picture 8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8">
              <a:lum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92"/>
            <a:stretch>
              <a:fillRect/>
            </a:stretch>
          </p:blipFill>
          <p:spPr bwMode="auto">
            <a:xfrm>
              <a:off x="444" y="643"/>
              <a:ext cx="4872" cy="3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Oval 9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 rot="-2750620">
              <a:off x="156" y="850"/>
              <a:ext cx="1824" cy="1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3083" name="Rectangle 10"/>
            <p:cNvSpPr>
              <a:spLocks noChangeArrowheads="1"/>
            </p:cNvSpPr>
            <p:nvPr/>
          </p:nvSpPr>
          <p:spPr bwMode="auto">
            <a:xfrm>
              <a:off x="1632" y="960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52400" y="4133850"/>
            <a:ext cx="59436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Thousands of copies of the electron transport chain are found in the extensive surface of the </a:t>
            </a:r>
            <a:r>
              <a:rPr lang="en-US" alt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cristae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b="1" i="1" dirty="0">
                <a:solidFill>
                  <a:srgbClr val="000000"/>
                </a:solidFill>
              </a:rPr>
              <a:t>the inner membrane of the mitochondrion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Electrons drop in free energy as they pass down the electron transport chain.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2768600"/>
          </a:xfr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Only 4 of 38 ATP ultimately produced by respiration of glucose are derived from substrate-level phosphorylation (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from glycolysis and 2 from Krebs Cycle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vast majority of the ATP (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90%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comes from the energy in the electrons carried by NADH and FADH</a:t>
            </a:r>
            <a:r>
              <a:rPr lang="en-US" altLang="en-US" sz="20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energy in these electrons is used in the electron transport chain to power </a:t>
            </a:r>
            <a:r>
              <a:rPr lang="ar-EG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لتدعم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ATP synthesis.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200400" y="6477000"/>
            <a:ext cx="6019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F178667-4B47-4901-8AFE-589621986A3E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smtClean="0"/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445125" y="1447800"/>
            <a:ext cx="369887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6705600" y="5486400"/>
            <a:ext cx="8763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500" b="1">
                <a:latin typeface="Times" charset="0"/>
              </a:rPr>
              <a:t>Fig. 9.13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76200" y="4165699"/>
            <a:ext cx="52578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1775" indent="-231775">
              <a:spcBef>
                <a:spcPct val="20000"/>
              </a:spcBef>
              <a:buClr>
                <a:srgbClr val="FF0000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from 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</a:t>
            </a:r>
            <a:r>
              <a:rPr lang="en-US" altLang="en-U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FAD</a:t>
            </a:r>
            <a:r>
              <a:rPr lang="en-US" altLang="en-U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altLang="en-US" sz="2000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ultimately pass to oxygen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altLang="en-US" sz="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1775" indent="-231775">
              <a:spcBef>
                <a:spcPct val="20000"/>
              </a:spcBef>
              <a:buClr>
                <a:srgbClr val="FF0000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electron transport chain generates no ATP directly. Rather, its function is to </a:t>
            </a:r>
            <a:r>
              <a:rPr lang="en-US" alt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US" alt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free energy drop from food to oxygen into </a:t>
            </a:r>
            <a:r>
              <a:rPr lang="en-US" alt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series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US" alt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smaller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steps that release energy in manageable amounts </a:t>
            </a:r>
            <a:r>
              <a:rPr lang="ar-EG" altLang="en-US" dirty="0">
                <a:solidFill>
                  <a:srgbClr val="000000"/>
                </a:solidFill>
              </a:rPr>
              <a:t>كميات مناسبة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altLang="en-US" sz="2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314033"/>
            <a:ext cx="5562600" cy="2800767"/>
          </a:xfrm>
        </p:spPr>
        <p:txBody>
          <a:bodyPr wrap="square">
            <a:spAutoFit/>
          </a:bodyPr>
          <a:lstStyle/>
          <a:p>
            <a:pPr marL="231775" indent="-223838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carried by </a:t>
            </a:r>
            <a:r>
              <a:rPr lang="en-US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</a:t>
            </a:r>
            <a:r>
              <a:rPr lang="en-US" altLang="en-US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transferred to the first molecule in the electron transport chain (the </a:t>
            </a:r>
            <a:r>
              <a:rPr lang="en-US" alt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flavoprotein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FMN).</a:t>
            </a:r>
            <a:endParaRPr lang="en-US" altLang="en-US" sz="9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1775" indent="-223838" eaLnBrk="1" hangingPunct="1">
              <a:lnSpc>
                <a:spcPct val="90000"/>
              </a:lnSpc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electrons continue along the chain which includes several </a:t>
            </a:r>
            <a:r>
              <a:rPr lang="en-US" altLang="en-US" sz="2000" u="sng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Cytochrome</a:t>
            </a:r>
            <a:r>
              <a:rPr lang="en-US" altLang="en-US" sz="20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proteins and one lipid carrier.</a:t>
            </a:r>
          </a:p>
          <a:p>
            <a:pPr marL="231775" indent="-223838" eaLnBrk="1" hangingPunct="1"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electrons carried by </a:t>
            </a:r>
            <a:r>
              <a:rPr lang="en-US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FAD</a:t>
            </a:r>
            <a:r>
              <a:rPr lang="en-US" altLang="en-US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altLang="en-US" sz="2000" baseline="-25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have                                                  lower free energy and are added to                                                       a later point in the chain.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1905000" y="191869"/>
            <a:ext cx="551946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 smtClean="0">
                <a:ln w="11430"/>
                <a:solidFill>
                  <a:srgbClr val="FF0000"/>
                </a:solidFill>
              </a:rPr>
              <a:t>Electron transport chain</a:t>
            </a:r>
            <a:endParaRPr lang="en-US" sz="3600" b="1" dirty="0">
              <a:ln w="11430"/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DCF406-ACFD-46C3-BB2D-5B357B0DA3EE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 smtClean="0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28600" y="5140325"/>
            <a:ext cx="5257800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Chemiosmosis:</a:t>
            </a:r>
            <a:r>
              <a:rPr lang="en-US" altLang="en-US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osmos = puch</a:t>
            </a:r>
            <a:r>
              <a:rPr lang="en-US" alt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It is the </a:t>
            </a:r>
            <a:r>
              <a:rPr lang="en-US" altLang="en-U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phosphorelation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that results in ATP production in the inner membrane of mitochondria.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5410200" y="1981200"/>
            <a:ext cx="3733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52400" y="3233738"/>
            <a:ext cx="51054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ATP synthase molecules are the only place that will allow </a:t>
            </a:r>
            <a:r>
              <a:rPr lang="en-US" altLang="en-U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b="1" baseline="30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diffuse back to the matrix </a:t>
            </a:r>
            <a:r>
              <a:rPr lang="en-US" altLang="en-US" sz="2400" b="1">
                <a:solidFill>
                  <a:srgbClr val="000000"/>
                </a:solidFill>
              </a:rPr>
              <a:t>(</a:t>
            </a:r>
            <a:r>
              <a:rPr lang="en-US" altLang="en-US" sz="2400" b="1">
                <a:solidFill>
                  <a:srgbClr val="FF0000"/>
                </a:solidFill>
              </a:rPr>
              <a:t>exergonic flow of H</a:t>
            </a:r>
            <a:r>
              <a:rPr lang="en-US" altLang="en-US" sz="2400" b="1" baseline="30000">
                <a:solidFill>
                  <a:srgbClr val="FF0000"/>
                </a:solidFill>
              </a:rPr>
              <a:t>+</a:t>
            </a:r>
            <a:r>
              <a:rPr lang="en-US" altLang="en-US" sz="2400" b="1">
                <a:solidFill>
                  <a:srgbClr val="000000"/>
                </a:solidFill>
              </a:rPr>
              <a:t>).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flow of </a:t>
            </a:r>
            <a:r>
              <a:rPr lang="en-US" altLang="en-U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b="1" baseline="30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used by the enzyme to generate ATP a process called </a:t>
            </a:r>
            <a:r>
              <a:rPr lang="en-US" altLang="en-U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chemiosmosis.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63741"/>
            <a:ext cx="8839200" cy="2012859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ATP-synthase</a:t>
            </a:r>
            <a:r>
              <a:rPr lang="en-US" alt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cristae actually makes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ADP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18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 used the energy of an existing proton gradient to power ATP synthesis.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proton gradient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develops between                                                              the 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intermembrane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space and the matrix.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concentration of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the                                                                      </a:t>
            </a:r>
            <a:r>
              <a:rPr lang="en-US" alt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proton-motive force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1905000" y="191869"/>
            <a:ext cx="551946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 smtClean="0">
                <a:ln w="11430"/>
                <a:solidFill>
                  <a:srgbClr val="FF0000"/>
                </a:solidFill>
              </a:rPr>
              <a:t>Electron transport chain</a:t>
            </a:r>
            <a:endParaRPr lang="en-US" sz="3600" b="1" dirty="0">
              <a:ln w="11430"/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82" grpId="0"/>
      <p:bldP spid="24578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5BA4539-472B-4C96-AED4-7D8832B687D5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GB" altLang="en-US" sz="140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4"/>
          <a:stretch>
            <a:fillRect/>
          </a:stretch>
        </p:blipFill>
        <p:spPr bwMode="auto">
          <a:xfrm>
            <a:off x="0" y="1267736"/>
            <a:ext cx="9144000" cy="551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81000" y="152400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 of NADH and FADH</a:t>
            </a:r>
            <a:r>
              <a:rPr lang="en-US" altLang="en-US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give a maximum yield </a:t>
            </a:r>
          </a:p>
          <a:p>
            <a:pPr algn="ctr"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</a:t>
            </a:r>
            <a:r>
              <a:rPr lang="en-US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34 ATP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produced by </a:t>
            </a:r>
            <a:r>
              <a:rPr lang="en-US" altLang="en-US" b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550223"/>
            <a:ext cx="815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</a:t>
            </a:r>
            <a:r>
              <a:rPr lang="en-US" sz="1400" b="1" dirty="0" smtClean="0">
                <a:solidFill>
                  <a:srgbClr val="3333FF"/>
                </a:solidFill>
              </a:rPr>
              <a:t>: http</a:t>
            </a:r>
            <a:r>
              <a:rPr lang="en-US" sz="1400" b="1" dirty="0">
                <a:solidFill>
                  <a:srgbClr val="3333FF"/>
                </a:solidFill>
              </a:rPr>
              <a:t>://highered.mcgraw-hill.com/sites/dl/free/0072437316/120060/ravenanimation.html</a:t>
            </a: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1034" name="s9df3fbb90844bf78cc162e46c40910b" r:id="rId3" imgW="6039348" imgH="6095238"/>
        </mc:Choice>
        <mc:Fallback>
          <p:control name="s9df3fbb90844bf78cc162e46c40910b" r:id="rId3" imgW="6039348" imgH="6095238">
            <p:pic>
              <p:nvPicPr>
                <p:cNvPr id="0" name="s9df3fbb90844bf78cc162e46c40910b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47800" y="7938"/>
                  <a:ext cx="6038850" cy="6096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87876145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501675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respiration, most energy flows from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      NADH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proton-motive force      ATP.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ATP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produced by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substrate-level phosphorylation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during glycolysis and the Krebs cycle, but 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most ATP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comes from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 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(through electron transport chain)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 produced in Glycolysis and Krebs cycle gives a maximum yield of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ATP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substrate-level phosphorylation.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 produced in electron transport chain gives a maximum yield of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34 ATP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oxidative phosphorylation via ATP-synthase.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Substrate-level phosphorylation and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oxidative phosphorylation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give a bottom line of 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38 ATP.</a:t>
            </a: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086600" cy="914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altLang="en-US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Cellular respiration generates many ATP molecules for each sugar molecule it oxidizes</a:t>
            </a:r>
            <a:endParaRPr lang="en-US" altLang="en-US" sz="2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172" name="AutoShape 7"/>
          <p:cNvSpPr>
            <a:spLocks noChangeArrowheads="1"/>
          </p:cNvSpPr>
          <p:nvPr/>
        </p:nvSpPr>
        <p:spPr bwMode="auto">
          <a:xfrm>
            <a:off x="7216775" y="155575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CC"/>
              </a:solidFill>
            </a:endParaRPr>
          </a:p>
        </p:txBody>
      </p:sp>
      <p:sp>
        <p:nvSpPr>
          <p:cNvPr id="7173" name="AutoShape 8"/>
          <p:cNvSpPr>
            <a:spLocks noChangeArrowheads="1"/>
          </p:cNvSpPr>
          <p:nvPr/>
        </p:nvSpPr>
        <p:spPr bwMode="auto">
          <a:xfrm>
            <a:off x="8305800" y="152400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CC"/>
              </a:solidFill>
            </a:endParaRPr>
          </a:p>
        </p:txBody>
      </p:sp>
      <p:sp>
        <p:nvSpPr>
          <p:cNvPr id="7174" name="AutoShape 9"/>
          <p:cNvSpPr>
            <a:spLocks noChangeArrowheads="1"/>
          </p:cNvSpPr>
          <p:nvPr/>
        </p:nvSpPr>
        <p:spPr bwMode="auto">
          <a:xfrm>
            <a:off x="6629400" y="182880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CC"/>
              </a:solidFill>
            </a:endParaRPr>
          </a:p>
        </p:txBody>
      </p:sp>
      <p:sp>
        <p:nvSpPr>
          <p:cNvPr id="7175" name="AutoShape 10"/>
          <p:cNvSpPr>
            <a:spLocks noChangeArrowheads="1"/>
          </p:cNvSpPr>
          <p:nvPr/>
        </p:nvSpPr>
        <p:spPr bwMode="auto">
          <a:xfrm>
            <a:off x="3843338" y="1851025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CC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2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12453870-c:\users\amahmedkeele\desktop\lectures\lecture-15 respiration\lecture 15.pptx"/>
  <p:tag name="ARTICULATE_PRESENTER_VERSION" val="7"/>
  <p:tag name="ARTICULATE_USED_PAGE_ORIENTATION" val="1"/>
  <p:tag name="ARTICULATE_USED_PAGE_SIZE" val="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4"/>
  <p:tag name="ARTICULATE_AUDIO_RECORDED" val="1"/>
  <p:tag name="ELAPSEDTIME" val="188.8"/>
  <p:tag name="ANNOTATION_TYPE_1" val="0"/>
  <p:tag name="ANNOTATION_START_1" val="30.5"/>
  <p:tag name="ANNOTATION_END_1" val="51.4"/>
  <p:tag name="ANNOTATION_TOP_1" val="167"/>
  <p:tag name="ANNOTATION_LEFT_1" val="6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1.4"/>
  <p:tag name="ANNOTATION_END_2" val="104.7"/>
  <p:tag name="ANNOTATION_TOP_2" val="289"/>
  <p:tag name="ANNOTATION_LEFT_2" val="6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04.7"/>
  <p:tag name="ANNOTATION_END_3" val="131.5"/>
  <p:tag name="ANNOTATION_TOP_3" val="371"/>
  <p:tag name="ANNOTATION_LEFT_3" val="7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31.5"/>
  <p:tag name="ANNOTATION_END_4" val="157.5"/>
  <p:tag name="ANNOTATION_TOP_4" val="470"/>
  <p:tag name="ANNOTATION_LEFT_4" val="7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57.5"/>
  <p:tag name="ANNOTATION_END_5" val="158.5"/>
  <p:tag name="ANNOTATION_TOP_5" val="601"/>
  <p:tag name="ANNOTATION_LEFT_5" val="65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58.5"/>
  <p:tag name="ANNOTATION_END_6" val="159.1"/>
  <p:tag name="ANNOTATION_TOP_6" val="581"/>
  <p:tag name="ANNOTATION_LEFT_6" val="65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59.1"/>
  <p:tag name="ANNOTATION_END_7" val="159.8"/>
  <p:tag name="ANNOTATION_TOP_7" val="606"/>
  <p:tag name="ANNOTATION_LEFT_7" val="69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59.8"/>
  <p:tag name="ANNOTATION_END_8" val="160.8"/>
  <p:tag name="ANNOTATION_TOP_8" val="582"/>
  <p:tag name="ANNOTATION_LEFT_8" val="69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60.8"/>
  <p:tag name="ANNOTATION_END_9" val="163.8"/>
  <p:tag name="ANNOTATION_TOP_9" val="563"/>
  <p:tag name="ANNOTATION_LEFT_9" val="64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63.8"/>
  <p:tag name="ANNOTATION_TOP_10" val="631"/>
  <p:tag name="ANNOTATION_LEFT_10" val="5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COUNT" val="10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70255c3181c4bdaa19934cf620d2b2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5fb5b93829b4d05bdde7ce729041c7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833cffd46114021bdd572637a0b4be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7422e0f2459422f874fd4e7ed90ddf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6"/>
  <p:tag name="ARTICULATE_AUDIO_RECORDED" val="1"/>
  <p:tag name="ELAPSEDTIME" val="165.2"/>
  <p:tag name="ANNOTATION_TYPE_1" val="0"/>
  <p:tag name="ANNOTATION_START_1" val="9.0"/>
  <p:tag name="ANNOTATION_END_1" val="9.4"/>
  <p:tag name="ANNOTATION_TOP_1" val="311"/>
  <p:tag name="ANNOTATION_LEFT_1" val="65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4"/>
  <p:tag name="ANNOTATION_END_2" val="9.8"/>
  <p:tag name="ANNOTATION_TOP_2" val="323"/>
  <p:tag name="ANNOTATION_LEFT_2" val="66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9.8"/>
  <p:tag name="ANNOTATION_END_3" val="10.1"/>
  <p:tag name="ANNOTATION_TOP_3" val="358"/>
  <p:tag name="ANNOTATION_LEFT_3" val="71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0.1"/>
  <p:tag name="ANNOTATION_END_4" val="10.5"/>
  <p:tag name="ANNOTATION_TOP_4" val="367"/>
  <p:tag name="ANNOTATION_LEFT_4" val="74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0.5"/>
  <p:tag name="ANNOTATION_END_5" val="10.8"/>
  <p:tag name="ANNOTATION_TOP_5" val="379"/>
  <p:tag name="ANNOTATION_LEFT_5" val="78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0.8"/>
  <p:tag name="ANNOTATION_END_6" val="11.1"/>
  <p:tag name="ANNOTATION_TOP_6" val="395"/>
  <p:tag name="ANNOTATION_LEFT_6" val="80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1.1"/>
  <p:tag name="ANNOTATION_END_7" val="11.4"/>
  <p:tag name="ANNOTATION_TOP_7" val="408"/>
  <p:tag name="ANNOTATION_LEFT_7" val="83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1.4"/>
  <p:tag name="ANNOTATION_END_8" val="11.7"/>
  <p:tag name="ANNOTATION_TOP_8" val="425"/>
  <p:tag name="ANNOTATION_LEFT_8" val="86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1.7"/>
  <p:tag name="ANNOTATION_END_9" val="12.4"/>
  <p:tag name="ANNOTATION_TOP_9" val="442"/>
  <p:tag name="ANNOTATION_LEFT_9" val="894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2.4"/>
  <p:tag name="ANNOTATION_END_10" val="12.8"/>
  <p:tag name="ANNOTATION_TOP_10" val="313"/>
  <p:tag name="ANNOTATION_LEFT_10" val="69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2.8"/>
  <p:tag name="ANNOTATION_END_11" val="13.1"/>
  <p:tag name="ANNOTATION_TOP_11" val="351"/>
  <p:tag name="ANNOTATION_LEFT_11" val="75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3.1"/>
  <p:tag name="ANNOTATION_END_12" val="13.5"/>
  <p:tag name="ANNOTATION_TOP_12" val="373"/>
  <p:tag name="ANNOTATION_LEFT_12" val="78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3.5"/>
  <p:tag name="ANNOTATION_END_13" val="13.9"/>
  <p:tag name="ANNOTATION_TOP_13" val="406"/>
  <p:tag name="ANNOTATION_LEFT_13" val="826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3.9"/>
  <p:tag name="ANNOTATION_END_14" val="15.9"/>
  <p:tag name="ANNOTATION_TOP_14" val="450"/>
  <p:tag name="ANNOTATION_LEFT_14" val="90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5.9"/>
  <p:tag name="ANNOTATION_END_15" val="31.7"/>
  <p:tag name="ANNOTATION_TOP_15" val="154"/>
  <p:tag name="ANNOTATION_LEFT_15" val="4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31.7"/>
  <p:tag name="ANNOTATION_END_16" val="36.6"/>
  <p:tag name="ANNOTATION_TOP_16" val="203"/>
  <p:tag name="ANNOTATION_LEFT_16" val="64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36.6"/>
  <p:tag name="ANNOTATION_END_17" val="38.7"/>
  <p:tag name="ANNOTATION_TOP_17" val="308"/>
  <p:tag name="ANNOTATION_LEFT_17" val="63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38.7"/>
  <p:tag name="ANNOTATION_END_18" val="42.3"/>
  <p:tag name="ANNOTATION_TOP_18" val="210"/>
  <p:tag name="ANNOTATION_LEFT_18" val="174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42.3"/>
  <p:tag name="ANNOTATION_END_19" val="47.0"/>
  <p:tag name="ANNOTATION_TOP_19" val="252"/>
  <p:tag name="ANNOTATION_LEFT_19" val="5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47.0"/>
  <p:tag name="ANNOTATION_END_20" val="47.9"/>
  <p:tag name="ANNOTATION_TOP_20" val="281"/>
  <p:tag name="ANNOTATION_LEFT_20" val="16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47.9"/>
  <p:tag name="ANNOTATION_END_21" val="50.0"/>
  <p:tag name="ANNOTATION_TOP_21" val="281"/>
  <p:tag name="ANNOTATION_LEFT_21" val="24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50.0"/>
  <p:tag name="ANNOTATION_END_22" val="50.4"/>
  <p:tag name="ANNOTATION_TOP_22" val="302"/>
  <p:tag name="ANNOTATION_LEFT_22" val="644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50.4"/>
  <p:tag name="ANNOTATION_END_23" val="50.7"/>
  <p:tag name="ANNOTATION_TOP_23" val="365"/>
  <p:tag name="ANNOTATION_LEFT_23" val="715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50.7"/>
  <p:tag name="ANNOTATION_END_24" val="51.2"/>
  <p:tag name="ANNOTATION_TOP_24" val="385"/>
  <p:tag name="ANNOTATION_LEFT_24" val="773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51.2"/>
  <p:tag name="ANNOTATION_END_25" val="52.8"/>
  <p:tag name="ANNOTATION_TOP_25" val="422"/>
  <p:tag name="ANNOTATION_LEFT_25" val="870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52.8"/>
  <p:tag name="ANNOTATION_END_26" val="59.3"/>
  <p:tag name="ANNOTATION_TOP_26" val="277"/>
  <p:tag name="ANNOTATION_LEFT_26" val="238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59.3"/>
  <p:tag name="ANNOTATION_END_27" val="79.5"/>
  <p:tag name="ANNOTATION_TOP_27" val="347"/>
  <p:tag name="ANNOTATION_LEFT_27" val="49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79.5"/>
  <p:tag name="ANNOTATION_END_28" val="81.2"/>
  <p:tag name="ANNOTATION_TOP_28" val="307"/>
  <p:tag name="ANNOTATION_LEFT_28" val="750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81.2"/>
  <p:tag name="ANNOTATION_END_29" val="84.3"/>
  <p:tag name="ANNOTATION_TOP_29" val="297"/>
  <p:tag name="ANNOTATION_LEFT_29" val="642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84.3"/>
  <p:tag name="ANNOTATION_END_30" val="93.8"/>
  <p:tag name="ANNOTATION_TOP_30" val="305"/>
  <p:tag name="ANNOTATION_LEFT_30" val="733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93.8"/>
  <p:tag name="ANNOTATION_END_31" val="95.9"/>
  <p:tag name="ANNOTATION_TOP_31" val="455"/>
  <p:tag name="ANNOTATION_LEFT_31" val="42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95.9"/>
  <p:tag name="ANNOTATION_END_32" val="98.1"/>
  <p:tag name="ANNOTATION_TOP_32" val="459"/>
  <p:tag name="ANNOTATION_LEFT_32" val="23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98.1"/>
  <p:tag name="ANNOTATION_END_33" val="99.7"/>
  <p:tag name="ANNOTATION_TOP_33" val="455"/>
  <p:tag name="ANNOTATION_LEFT_33" val="358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99.7"/>
  <p:tag name="ANNOTATION_END_34" val="102.0"/>
  <p:tag name="ANNOTATION_TOP_34" val="498"/>
  <p:tag name="ANNOTATION_LEFT_34" val="52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02.0"/>
  <p:tag name="ANNOTATION_END_35" val="103.7"/>
  <p:tag name="ANNOTATION_TOP_35" val="305"/>
  <p:tag name="ANNOTATION_LEFT_35" val="648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03.7"/>
  <p:tag name="ANNOTATION_END_36" val="104.6"/>
  <p:tag name="ANNOTATION_TOP_36" val="343"/>
  <p:tag name="ANNOTATION_LEFT_36" val="725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04.6"/>
  <p:tag name="ANNOTATION_END_37" val="105.1"/>
  <p:tag name="ANNOTATION_TOP_37" val="362"/>
  <p:tag name="ANNOTATION_LEFT_37" val="740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05.1"/>
  <p:tag name="ANNOTATION_END_38" val="105.6"/>
  <p:tag name="ANNOTATION_TOP_38" val="374"/>
  <p:tag name="ANNOTATION_LEFT_38" val="767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05.6"/>
  <p:tag name="ANNOTATION_END_39" val="106.0"/>
  <p:tag name="ANNOTATION_TOP_39" val="384"/>
  <p:tag name="ANNOTATION_LEFT_39" val="786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06.0"/>
  <p:tag name="ANNOTATION_END_40" val="106.3"/>
  <p:tag name="ANNOTATION_TOP_40" val="398"/>
  <p:tag name="ANNOTATION_LEFT_40" val="807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06.3"/>
  <p:tag name="ANNOTATION_END_41" val="106.7"/>
  <p:tag name="ANNOTATION_TOP_41" val="411"/>
  <p:tag name="ANNOTATION_LEFT_41" val="829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06.7"/>
  <p:tag name="ANNOTATION_END_42" val="107.1"/>
  <p:tag name="ANNOTATION_TOP_42" val="419"/>
  <p:tag name="ANNOTATION_LEFT_42" val="845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07.1"/>
  <p:tag name="ANNOTATION_END_43" val="107.4"/>
  <p:tag name="ANNOTATION_TOP_43" val="432"/>
  <p:tag name="ANNOTATION_LEFT_43" val="867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07.4"/>
  <p:tag name="ANNOTATION_END_44" val="107.7"/>
  <p:tag name="ANNOTATION_TOP_44" val="448"/>
  <p:tag name="ANNOTATION_LEFT_44" val="890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07.7"/>
  <p:tag name="ANNOTATION_END_45" val="108.1"/>
  <p:tag name="ANNOTATION_TOP_45" val="461"/>
  <p:tag name="ANNOTATION_LEFT_45" val="916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08.1"/>
  <p:tag name="ANNOTATION_END_46" val="109.1"/>
  <p:tag name="ANNOTATION_TOP_46" val="475"/>
  <p:tag name="ANNOTATION_LEFT_46" val="923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09.1"/>
  <p:tag name="ANNOTATION_END_47" val="111.4"/>
  <p:tag name="ANNOTATION_TOP_47" val="633"/>
  <p:tag name="ANNOTATION_LEFT_47" val="917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11.4"/>
  <p:tag name="ANNOTATION_END_48" val="112.2"/>
  <p:tag name="ANNOTATION_TOP_48" val="627"/>
  <p:tag name="ANNOTATION_LEFT_48" val="870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12.2"/>
  <p:tag name="ANNOTATION_END_49" val="115.0"/>
  <p:tag name="ANNOTATION_TOP_49" val="693"/>
  <p:tag name="ANNOTATION_LEFT_49" val="931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15.0"/>
  <p:tag name="ANNOTATION_END_50" val="119.3"/>
  <p:tag name="ANNOTATION_TOP_50" val="529"/>
  <p:tag name="ANNOTATION_LEFT_50" val="50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19.3"/>
  <p:tag name="ANNOTATION_END_51" val="126.1"/>
  <p:tag name="ANNOTATION_TOP_51" val="561"/>
  <p:tag name="ANNOTATION_LEFT_51" val="52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126.1"/>
  <p:tag name="ANNOTATION_END_52" val="129.2"/>
  <p:tag name="ANNOTATION_TOP_52" val="563"/>
  <p:tag name="ANNOTATION_LEFT_52" val="293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129.2"/>
  <p:tag name="ANNOTATION_END_53" val="130.0"/>
  <p:tag name="ANNOTATION_TOP_53" val="597"/>
  <p:tag name="ANNOTATION_LEFT_53" val="90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130.0"/>
  <p:tag name="ANNOTATION_END_54" val="131.3"/>
  <p:tag name="ANNOTATION_TOP_54" val="595"/>
  <p:tag name="ANNOTATION_LEFT_54" val="223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131.3"/>
  <p:tag name="ANNOTATION_END_55" val="132.9"/>
  <p:tag name="ANNOTATION_TOP_55" val="592"/>
  <p:tag name="ANNOTATION_LEFT_55" val="315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132.9"/>
  <p:tag name="ANNOTATION_END_56" val="134.2"/>
  <p:tag name="ANNOTATION_TOP_56" val="626"/>
  <p:tag name="ANNOTATION_LEFT_56" val="116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134.2"/>
  <p:tag name="ANNOTATION_END_57" val="135.2"/>
  <p:tag name="ANNOTATION_TOP_57" val="624"/>
  <p:tag name="ANNOTATION_LEFT_57" val="226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135.2"/>
  <p:tag name="ANNOTATION_END_58" val="135.8"/>
  <p:tag name="ANNOTATION_TOP_58" val="629"/>
  <p:tag name="ANNOTATION_LEFT_58" val="315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135.8"/>
  <p:tag name="ANNOTATION_END_59" val="137.2"/>
  <p:tag name="ANNOTATION_TOP_59" val="626"/>
  <p:tag name="ANNOTATION_LEFT_59" val="399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137.2"/>
  <p:tag name="ANNOTATION_END_60" val="138.1"/>
  <p:tag name="ANNOTATION_TOP_60" val="648"/>
  <p:tag name="ANNOTATION_LEFT_60" val="124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138.1"/>
  <p:tag name="ANNOTATION_TOP_61" val="653"/>
  <p:tag name="ANNOTATION_LEFT_61" val="171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COUNT" val="61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112990ca0e44125b3987d31e8e142e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4"/>
  <p:tag name="ARTICULATE_NAV_LEVEL" val="1"/>
  <p:tag name="ARTICULATE_SLIDE_PRESENTER_GUID" val="7e5105eb-1eaf-485a-af17-fd726b1ab72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258a2b1f2514828b1b21bcaa1626f6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8"/>
  <p:tag name="ARTICULATE_AUDIO_RECORDED" val="1"/>
  <p:tag name="TIMELINE" val="66.6/246.6/351.6"/>
  <p:tag name="ELAPSEDTIME" val="384.1"/>
  <p:tag name="ANNOTATION_TYPE_1" val="0"/>
  <p:tag name="ANNOTATION_START_1" val="16.9"/>
  <p:tag name="ANNOTATION_END_1" val="24.3"/>
  <p:tag name="ANNOTATION_TOP_1" val="171"/>
  <p:tag name="ANNOTATION_LEFT_1" val="6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4.3"/>
  <p:tag name="ANNOTATION_END_2" val="27.9"/>
  <p:tag name="ANNOTATION_TOP_2" val="165"/>
  <p:tag name="ANNOTATION_LEFT_2" val="22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7.9"/>
  <p:tag name="ANNOTATION_END_3" val="43.9"/>
  <p:tag name="ANNOTATION_TOP_3" val="165"/>
  <p:tag name="ANNOTATION_LEFT_3" val="5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3.9"/>
  <p:tag name="ANNOTATION_END_4" val="45.5"/>
  <p:tag name="ANNOTATION_TOP_4" val="160"/>
  <p:tag name="ANNOTATION_LEFT_4" val="28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5.5"/>
  <p:tag name="ANNOTATION_END_5" val="46.3"/>
  <p:tag name="ANNOTATION_TOP_5" val="158"/>
  <p:tag name="ANNOTATION_LEFT_5" val="46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6.3"/>
  <p:tag name="ANNOTATION_END_6" val="48.3"/>
  <p:tag name="ANNOTATION_TOP_6" val="163"/>
  <p:tag name="ANNOTATION_LEFT_6" val="62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8.3"/>
  <p:tag name="ANNOTATION_END_7" val="60.6"/>
  <p:tag name="ANNOTATION_TOP_7" val="161"/>
  <p:tag name="ANNOTATION_LEFT_7" val="72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0.6"/>
  <p:tag name="ANNOTATION_END_8" val="62.1"/>
  <p:tag name="ANNOTATION_TOP_8" val="160"/>
  <p:tag name="ANNOTATION_LEFT_8" val="840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2.1"/>
  <p:tag name="ANNOTATION_END_9" val="63.8"/>
  <p:tag name="ANNOTATION_TOP_9" val="167"/>
  <p:tag name="ANNOTATION_LEFT_9" val="739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3.8"/>
  <p:tag name="ANNOTATION_END_10" val="68.8"/>
  <p:tag name="ANNOTATION_TOP_10" val="159"/>
  <p:tag name="ANNOTATION_LEFT_10" val="61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8.8"/>
  <p:tag name="ANNOTATION_END_11" val="74.8"/>
  <p:tag name="ANNOTATION_TOP_11" val="201"/>
  <p:tag name="ANNOTATION_LEFT_11" val="6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4.8"/>
  <p:tag name="ANNOTATION_END_12" val="93.0"/>
  <p:tag name="ANNOTATION_TOP_12" val="200"/>
  <p:tag name="ANNOTATION_LEFT_12" val="75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3.0"/>
  <p:tag name="ANNOTATION_END_13" val="97.0"/>
  <p:tag name="ANNOTATION_TOP_13" val="593"/>
  <p:tag name="ANNOTATION_LEFT_13" val="60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7.0"/>
  <p:tag name="ANNOTATION_END_14" val="105.2"/>
  <p:tag name="ANNOTATION_TOP_14" val="253"/>
  <p:tag name="ANNOTATION_LEFT_14" val="65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05.2"/>
  <p:tag name="ANNOTATION_END_15" val="105.6"/>
  <p:tag name="ANNOTATION_TOP_15" val="375"/>
  <p:tag name="ANNOTATION_LEFT_15" val="59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05.6"/>
  <p:tag name="ANNOTATION_END_16" val="106.0"/>
  <p:tag name="ANNOTATION_TOP_16" val="426"/>
  <p:tag name="ANNOTATION_LEFT_16" val="585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6.0"/>
  <p:tag name="ANNOTATION_END_17" val="106.4"/>
  <p:tag name="ANNOTATION_TOP_17" val="451"/>
  <p:tag name="ANNOTATION_LEFT_17" val="58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06.4"/>
  <p:tag name="ANNOTATION_END_18" val="107.0"/>
  <p:tag name="ANNOTATION_TOP_18" val="476"/>
  <p:tag name="ANNOTATION_LEFT_18" val="58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7.0"/>
  <p:tag name="ANNOTATION_END_19" val="107.4"/>
  <p:tag name="ANNOTATION_TOP_19" val="483"/>
  <p:tag name="ANNOTATION_LEFT_19" val="58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7.4"/>
  <p:tag name="ANNOTATION_END_20" val="107.8"/>
  <p:tag name="ANNOTATION_TOP_20" val="451"/>
  <p:tag name="ANNOTATION_LEFT_20" val="59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07.8"/>
  <p:tag name="ANNOTATION_END_21" val="108.2"/>
  <p:tag name="ANNOTATION_TOP_21" val="410"/>
  <p:tag name="ANNOTATION_LEFT_21" val="58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08.2"/>
  <p:tag name="ANNOTATION_END_22" val="108.7"/>
  <p:tag name="ANNOTATION_TOP_22" val="387"/>
  <p:tag name="ANNOTATION_LEFT_22" val="59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08.7"/>
  <p:tag name="ANNOTATION_END_23" val="126.6"/>
  <p:tag name="ANNOTATION_TOP_23" val="362"/>
  <p:tag name="ANNOTATION_LEFT_23" val="59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26.6"/>
  <p:tag name="ANNOTATION_END_24" val="136.1"/>
  <p:tag name="ANNOTATION_TOP_24" val="421"/>
  <p:tag name="ANNOTATION_LEFT_24" val="74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36.1"/>
  <p:tag name="ANNOTATION_END_25" val="139.1"/>
  <p:tag name="ANNOTATION_TOP_25" val="277"/>
  <p:tag name="ANNOTATION_LEFT_25" val="598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39.1"/>
  <p:tag name="ANNOTATION_END_26" val="139.6"/>
  <p:tag name="ANNOTATION_TOP_26" val="276"/>
  <p:tag name="ANNOTATION_LEFT_26" val="732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39.6"/>
  <p:tag name="ANNOTATION_END_27" val="139.9"/>
  <p:tag name="ANNOTATION_TOP_27" val="331"/>
  <p:tag name="ANNOTATION_LEFT_27" val="76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39.9"/>
  <p:tag name="ANNOTATION_END_28" val="140.4"/>
  <p:tag name="ANNOTATION_TOP_28" val="357"/>
  <p:tag name="ANNOTATION_LEFT_28" val="764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40.4"/>
  <p:tag name="ANNOTATION_END_29" val="140.8"/>
  <p:tag name="ANNOTATION_TOP_29" val="377"/>
  <p:tag name="ANNOTATION_LEFT_29" val="76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40.8"/>
  <p:tag name="ANNOTATION_END_30" val="141.2"/>
  <p:tag name="ANNOTATION_TOP_30" val="400"/>
  <p:tag name="ANNOTATION_LEFT_30" val="764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41.2"/>
  <p:tag name="ANNOTATION_END_31" val="141.5"/>
  <p:tag name="ANNOTATION_TOP_31" val="437"/>
  <p:tag name="ANNOTATION_LEFT_31" val="759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41.5"/>
  <p:tag name="ANNOTATION_END_32" val="141.9"/>
  <p:tag name="ANNOTATION_TOP_32" val="461"/>
  <p:tag name="ANNOTATION_LEFT_32" val="75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41.9"/>
  <p:tag name="ANNOTATION_END_33" val="142.2"/>
  <p:tag name="ANNOTATION_TOP_33" val="499"/>
  <p:tag name="ANNOTATION_LEFT_33" val="754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42.2"/>
  <p:tag name="ANNOTATION_END_34" val="142.5"/>
  <p:tag name="ANNOTATION_TOP_34" val="514"/>
  <p:tag name="ANNOTATION_LEFT_34" val="754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42.5"/>
  <p:tag name="ANNOTATION_END_35" val="142.8"/>
  <p:tag name="ANNOTATION_TOP_35" val="548"/>
  <p:tag name="ANNOTATION_LEFT_35" val="745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42.8"/>
  <p:tag name="ANNOTATION_END_36" val="143.6"/>
  <p:tag name="ANNOTATION_TOP_36" val="557"/>
  <p:tag name="ANNOTATION_LEFT_36" val="724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43.6"/>
  <p:tag name="ANNOTATION_END_37" val="153.4"/>
  <p:tag name="ANNOTATION_TOP_37" val="600"/>
  <p:tag name="ANNOTATION_LEFT_37" val="620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53.4"/>
  <p:tag name="ANNOTATION_END_38" val="155.0"/>
  <p:tag name="ANNOTATION_TOP_38" val="677"/>
  <p:tag name="ANNOTATION_LEFT_38" val="655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55.0"/>
  <p:tag name="ANNOTATION_END_39" val="156.3"/>
  <p:tag name="ANNOTATION_TOP_39" val="631"/>
  <p:tag name="ANNOTATION_LEFT_39" val="655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56.3"/>
  <p:tag name="ANNOTATION_END_40" val="159.5"/>
  <p:tag name="ANNOTATION_TOP_40" val="661"/>
  <p:tag name="ANNOTATION_LEFT_40" val="902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59.5"/>
  <p:tag name="ANNOTATION_END_41" val="160.3"/>
  <p:tag name="ANNOTATION_TOP_41" val="675"/>
  <p:tag name="ANNOTATION_LEFT_41" val="658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60.3"/>
  <p:tag name="ANNOTATION_END_42" val="160.5"/>
  <p:tag name="ANNOTATION_TOP_42" val="638"/>
  <p:tag name="ANNOTATION_LEFT_42" val="644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60.5"/>
  <p:tag name="ANNOTATION_END_43" val="163.1"/>
  <p:tag name="ANNOTATION_TOP_43" val="628"/>
  <p:tag name="ANNOTATION_LEFT_43" val="650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63.1"/>
  <p:tag name="ANNOTATION_END_44" val="166.4"/>
  <p:tag name="ANNOTATION_TOP_44" val="660"/>
  <p:tag name="ANNOTATION_LEFT_44" val="876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66.4"/>
  <p:tag name="ANNOTATION_END_45" val="167.2"/>
  <p:tag name="ANNOTATION_TOP_45" val="422"/>
  <p:tag name="ANNOTATION_LEFT_45" val="780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67.2"/>
  <p:tag name="ANNOTATION_END_46" val="167.6"/>
  <p:tag name="ANNOTATION_TOP_46" val="466"/>
  <p:tag name="ANNOTATION_LEFT_46" val="769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67.6"/>
  <p:tag name="ANNOTATION_END_47" val="168.0"/>
  <p:tag name="ANNOTATION_TOP_47" val="505"/>
  <p:tag name="ANNOTATION_LEFT_47" val="761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68.0"/>
  <p:tag name="ANNOTATION_END_48" val="182.4"/>
  <p:tag name="ANNOTATION_TOP_48" val="561"/>
  <p:tag name="ANNOTATION_LEFT_48" val="760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82.4"/>
  <p:tag name="ANNOTATION_END_49" val="190.3"/>
  <p:tag name="ANNOTATION_TOP_49" val="222"/>
  <p:tag name="ANNOTATION_LEFT_49" val="100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90.3"/>
  <p:tag name="ANNOTATION_END_50" val="194.8"/>
  <p:tag name="ANNOTATION_TOP_50" val="273"/>
  <p:tag name="ANNOTATION_LEFT_50" val="598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94.8"/>
  <p:tag name="ANNOTATION_END_51" val="197.0"/>
  <p:tag name="ANNOTATION_TOP_51" val="548"/>
  <p:tag name="ANNOTATION_LEFT_51" val="625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197.0"/>
  <p:tag name="ANNOTATION_END_52" val="198.2"/>
  <p:tag name="ANNOTATION_TOP_52" val="291"/>
  <p:tag name="ANNOTATION_LEFT_52" val="590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198.2"/>
  <p:tag name="ANNOTATION_END_53" val="202.8"/>
  <p:tag name="ANNOTATION_TOP_53" val="550"/>
  <p:tag name="ANNOTATION_LEFT_53" val="605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202.8"/>
  <p:tag name="ANNOTATION_END_54" val="209.1"/>
  <p:tag name="ANNOTATION_TOP_54" val="271"/>
  <p:tag name="ANNOTATION_LEFT_54" val="683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209.1"/>
  <p:tag name="ANNOTATION_END_55" val="215.2"/>
  <p:tag name="ANNOTATION_TOP_55" val="272"/>
  <p:tag name="ANNOTATION_LEFT_55" val="718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215.2"/>
  <p:tag name="ANNOTATION_END_56" val="215.4"/>
  <p:tag name="ANNOTATION_TOP_56" val="303"/>
  <p:tag name="ANNOTATION_LEFT_56" val="750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215.4"/>
  <p:tag name="ANNOTATION_END_57" val="215.7"/>
  <p:tag name="ANNOTATION_TOP_57" val="377"/>
  <p:tag name="ANNOTATION_LEFT_57" val="756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215.7"/>
  <p:tag name="ANNOTATION_END_58" val="216.0"/>
  <p:tag name="ANNOTATION_TOP_58" val="429"/>
  <p:tag name="ANNOTATION_LEFT_58" val="759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216.0"/>
  <p:tag name="ANNOTATION_END_59" val="216.4"/>
  <p:tag name="ANNOTATION_TOP_59" val="457"/>
  <p:tag name="ANNOTATION_LEFT_59" val="760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216.4"/>
  <p:tag name="ANNOTATION_END_60" val="216.7"/>
  <p:tag name="ANNOTATION_TOP_60" val="563"/>
  <p:tag name="ANNOTATION_LEFT_60" val="753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216.7"/>
  <p:tag name="ANNOTATION_END_61" val="219.3"/>
  <p:tag name="ANNOTATION_TOP_61" val="592"/>
  <p:tag name="ANNOTATION_LEFT_61" val="736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219.3"/>
  <p:tag name="ANNOTATION_END_62" val="226.5"/>
  <p:tag name="ANNOTATION_TOP_62" val="290"/>
  <p:tag name="ANNOTATION_LEFT_62" val="101"/>
  <p:tag name="ANNOTATION_WIDTH_62" val="121"/>
  <p:tag name="ANNOTATION_HEIGHT_62" val="121"/>
  <p:tag name="ANNOTATION_ANIMATION_62" val="3"/>
  <p:tag name="ANNOTATION_ROTATION_62" val="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226.5"/>
  <p:tag name="ANNOTATION_END_63" val="239.7"/>
  <p:tag name="ANNOTATION_TOP_63" val="327"/>
  <p:tag name="ANNOTATION_LEFT_63" val="96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239.7"/>
  <p:tag name="ANNOTATION_END_64" val="240.1"/>
  <p:tag name="ANNOTATION_TOP_64" val="293"/>
  <p:tag name="ANNOTATION_LEFT_64" val="770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240.1"/>
  <p:tag name="ANNOTATION_END_65" val="241.1"/>
  <p:tag name="ANNOTATION_TOP_65" val="272"/>
  <p:tag name="ANNOTATION_LEFT_65" val="708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241.1"/>
  <p:tag name="ANNOTATION_END_66" val="241.7"/>
  <p:tag name="ANNOTATION_TOP_66" val="362"/>
  <p:tag name="ANNOTATION_LEFT_66" val="746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241.7"/>
  <p:tag name="ANNOTATION_END_67" val="242.0"/>
  <p:tag name="ANNOTATION_TOP_67" val="409"/>
  <p:tag name="ANNOTATION_LEFT_67" val="763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242.0"/>
  <p:tag name="ANNOTATION_END_68" val="242.5"/>
  <p:tag name="ANNOTATION_TOP_68" val="445"/>
  <p:tag name="ANNOTATION_LEFT_68" val="776"/>
  <p:tag name="ANNOTATION_WIDTH_68" val="121"/>
  <p:tag name="ANNOTATION_HEIGHT_68" val="121"/>
  <p:tag name="ANNOTATION_ANIMATION_68" val="3"/>
  <p:tag name="ANNOTATION_ROTATION_68" val="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242.5"/>
  <p:tag name="ANNOTATION_END_69" val="242.8"/>
  <p:tag name="ANNOTATION_TOP_69" val="474"/>
  <p:tag name="ANNOTATION_LEFT_69" val="780"/>
  <p:tag name="ANNOTATION_WIDTH_69" val="121"/>
  <p:tag name="ANNOTATION_HEIGHT_69" val="121"/>
  <p:tag name="ANNOTATION_ANIMATION_69" val="3"/>
  <p:tag name="ANNOTATION_ROTATION_69" val="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242.8"/>
  <p:tag name="ANNOTATION_END_70" val="243.2"/>
  <p:tag name="ANNOTATION_TOP_70" val="500"/>
  <p:tag name="ANNOTATION_LEFT_70" val="780"/>
  <p:tag name="ANNOTATION_WIDTH_70" val="121"/>
  <p:tag name="ANNOTATION_HEIGHT_70" val="121"/>
  <p:tag name="ANNOTATION_ANIMATION_70" val="3"/>
  <p:tag name="ANNOTATION_ROTATION_70" val="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243.2"/>
  <p:tag name="ANNOTATION_END_71" val="247.6"/>
  <p:tag name="ANNOTATION_TOP_71" val="534"/>
  <p:tag name="ANNOTATION_LEFT_71" val="781"/>
  <p:tag name="ANNOTATION_WIDTH_71" val="121"/>
  <p:tag name="ANNOTATION_HEIGHT_71" val="121"/>
  <p:tag name="ANNOTATION_ANIMATION_71" val="3"/>
  <p:tag name="ANNOTATION_ROTATION_71" val="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247.6"/>
  <p:tag name="ANNOTATION_END_72" val="280.4"/>
  <p:tag name="ANNOTATION_TOP_72" val="366"/>
  <p:tag name="ANNOTATION_LEFT_72" val="57"/>
  <p:tag name="ANNOTATION_WIDTH_72" val="121"/>
  <p:tag name="ANNOTATION_HEIGHT_72" val="121"/>
  <p:tag name="ANNOTATION_ANIMATION_72" val="3"/>
  <p:tag name="ANNOTATION_ROTATION_72" val="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280.4"/>
  <p:tag name="ANNOTATION_END_73" val="287.5"/>
  <p:tag name="ANNOTATION_TOP_73" val="472"/>
  <p:tag name="ANNOTATION_LEFT_73" val="49"/>
  <p:tag name="ANNOTATION_WIDTH_73" val="121"/>
  <p:tag name="ANNOTATION_HEIGHT_73" val="121"/>
  <p:tag name="ANNOTATION_ANIMATION_73" val="3"/>
  <p:tag name="ANNOTATION_ROTATION_73" val="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287.5"/>
  <p:tag name="ANNOTATION_END_74" val="292.8"/>
  <p:tag name="ANNOTATION_TOP_74" val="521"/>
  <p:tag name="ANNOTATION_LEFT_74" val="63"/>
  <p:tag name="ANNOTATION_WIDTH_74" val="121"/>
  <p:tag name="ANNOTATION_HEIGHT_74" val="121"/>
  <p:tag name="ANNOTATION_ANIMATION_74" val="3"/>
  <p:tag name="ANNOTATION_ROTATION_74" val="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2"/>
  <p:tag name="ANNOTATION_START_75" val="292.8"/>
  <p:tag name="ANNOTATION_END_75" val="292.8"/>
  <p:tag name="ANNOTATION_TOP_75" val="-40"/>
  <p:tag name="ANNOTATION_LEFT_75" val="-40"/>
  <p:tag name="ANNOTATION_WIDTH_75" val="1042"/>
  <p:tag name="ANNOTATION_HEIGHT_75" val="801"/>
  <p:tag name="ANNOTATION_ANIMATION_75" val="4"/>
  <p:tag name="ANNOTATION_ROTATION_75" val="0"/>
  <p:tag name="ANNOTATION_SUB_TYPE_75" val="11"/>
  <p:tag name="ANNOTATION_LOOP_COUNT_75" val="1"/>
  <p:tag name="ANNOTATION_BOX_RADIUS_75" val="0"/>
  <p:tag name="ANNOTATION_SCALE_75" val="0"/>
  <p:tag name="ANNOTATION_BORDER_ALPHA_75" val="100"/>
  <p:tag name="ANNOTATION_BORDER_COLOR_75" val="16777215"/>
  <p:tag name="ANNOTATION_FILL_COLOR_75" val="10855845"/>
  <p:tag name="ANNOTATION_FILL_ALPHA_75" val="50"/>
  <p:tag name="ANNOTATION_BORDER_WIDTH_75" val="2"/>
  <p:tag name="ANNOTATION_SLIDE_WIDTH_75" val="960"/>
  <p:tag name="ANNOTATION_SLIDE_HEIGHT_75" val="720"/>
  <p:tag name="ANNOTATION_TYPE_76" val="2"/>
  <p:tag name="ANNOTATION_START_76" val="292.8"/>
  <p:tag name="ANNOTATION_END_76" val="328.8"/>
  <p:tag name="ANNOTATION_TOP_76" val="505"/>
  <p:tag name="ANNOTATION_LEFT_76" val="52"/>
  <p:tag name="ANNOTATION_WIDTH_76" val="191"/>
  <p:tag name="ANNOTATION_HEIGHT_76" val="33"/>
  <p:tag name="ANNOTATION_ANIMATION_76" val="4"/>
  <p:tag name="ANNOTATION_ROTATION_76" val="0"/>
  <p:tag name="ANNOTATION_SUB_TYPE_76" val="11"/>
  <p:tag name="ANNOTATION_LOOP_COUNT_76" val="1"/>
  <p:tag name="ANNOTATION_BOX_RADIUS_76" val="5"/>
  <p:tag name="ANNOTATION_SCALE_76" val="0"/>
  <p:tag name="ANNOTATION_BORDER_ALPHA_76" val="100"/>
  <p:tag name="ANNOTATION_BORDER_COLOR_76" val="16777215"/>
  <p:tag name="ANNOTATION_FILL_COLOR_76" val="10855845"/>
  <p:tag name="ANNOTATION_FILL_ALPHA_76" val="50"/>
  <p:tag name="ANNOTATION_BORDER_WIDTH_76" val="2"/>
  <p:tag name="ANNOTATION_SLIDE_WIDTH_76" val="960"/>
  <p:tag name="ANNOTATION_SLIDE_HEIGHT_76" val="720"/>
  <p:tag name="ANNOTATION_TYPE_77" val="0"/>
  <p:tag name="ANNOTATION_START_77" val="328.8"/>
  <p:tag name="ANNOTATION_END_77" val="334.6"/>
  <p:tag name="ANNOTATION_TOP_77" val="332"/>
  <p:tag name="ANNOTATION_LEFT_77" val="103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334.6"/>
  <p:tag name="ANNOTATION_END_78" val="343.1"/>
  <p:tag name="ANNOTATION_TOP_78" val="422"/>
  <p:tag name="ANNOTATION_LEFT_78" val="200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343.1"/>
  <p:tag name="ANNOTATION_END_79" val="343.9"/>
  <p:tag name="ANNOTATION_TOP_79" val="301"/>
  <p:tag name="ANNOTATION_LEFT_79" val="89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343.9"/>
  <p:tag name="ANNOTATION_END_80" val="345.0"/>
  <p:tag name="ANNOTATION_TOP_80" val="496"/>
  <p:tag name="ANNOTATION_LEFT_80" val="64"/>
  <p:tag name="ANNOTATION_WIDTH_80" val="121"/>
  <p:tag name="ANNOTATION_HEIGHT_80" val="121"/>
  <p:tag name="ANNOTATION_ANIMATION_80" val="3"/>
  <p:tag name="ANNOTATION_ROTATION_80" val="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345.0"/>
  <p:tag name="ANNOTATION_END_81" val="354.7"/>
  <p:tag name="ANNOTATION_TOP_81" val="516"/>
  <p:tag name="ANNOTATION_LEFT_81" val="62"/>
  <p:tag name="ANNOTATION_WIDTH_81" val="121"/>
  <p:tag name="ANNOTATION_HEIGHT_81" val="121"/>
  <p:tag name="ANNOTATION_ANIMATION_81" val="3"/>
  <p:tag name="ANNOTATION_ROTATION_81" val="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354.7"/>
  <p:tag name="ANNOTATION_END_82" val="356.7"/>
  <p:tag name="ANNOTATION_TOP_82" val="573"/>
  <p:tag name="ANNOTATION_LEFT_82" val="74"/>
  <p:tag name="ANNOTATION_WIDTH_82" val="121"/>
  <p:tag name="ANNOTATION_HEIGHT_82" val="121"/>
  <p:tag name="ANNOTATION_ANIMATION_82" val="3"/>
  <p:tag name="ANNOTATION_ROTATION_82" val="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356.7"/>
  <p:tag name="ANNOTATION_END_83" val="360.8"/>
  <p:tag name="ANNOTATION_TOP_83" val="615"/>
  <p:tag name="ANNOTATION_LEFT_83" val="61"/>
  <p:tag name="ANNOTATION_WIDTH_83" val="121"/>
  <p:tag name="ANNOTATION_HEIGHT_83" val="121"/>
  <p:tag name="ANNOTATION_ANIMATION_83" val="3"/>
  <p:tag name="ANNOTATION_ROTATION_83" val="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360.8"/>
  <p:tag name="ANNOTATION_TOP_84" val="638"/>
  <p:tag name="ANNOTATION_LEFT_84" val="67"/>
  <p:tag name="ANNOTATION_WIDTH_84" val="121"/>
  <p:tag name="ANNOTATION_HEIGHT_84" val="121"/>
  <p:tag name="ANNOTATION_ANIMATION_84" val="3"/>
  <p:tag name="ANNOTATION_ROTATION_84" val="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COUNT" val="84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862111a2bdd4bbe84669e907ee96ab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b35ddcf2eb245d2a77d040cc2959d0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0"/>
  <p:tag name="ARTICULATE_AUDIO_RECORDED" val="1"/>
  <p:tag name="ELAPSEDTIME" val="143.1"/>
  <p:tag name="ANNOTATION_TYPE_1" val="0"/>
  <p:tag name="ANNOTATION_START_1" val="13.1"/>
  <p:tag name="ANNOTATION_END_1" val="17.3"/>
  <p:tag name="ANNOTATION_TOP_1" val="518"/>
  <p:tag name="ANNOTATION_LEFT_1" val="18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7.3"/>
  <p:tag name="ANNOTATION_END_2" val="19.7"/>
  <p:tag name="ANNOTATION_TOP_2" val="659"/>
  <p:tag name="ANNOTATION_LEFT_2" val="22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9.7"/>
  <p:tag name="ANNOTATION_END_3" val="22.6"/>
  <p:tag name="ANNOTATION_TOP_3" val="304"/>
  <p:tag name="ANNOTATION_LEFT_3" val="21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2.6"/>
  <p:tag name="ANNOTATION_END_4" val="26.1"/>
  <p:tag name="ANNOTATION_TOP_4" val="207"/>
  <p:tag name="ANNOTATION_LEFT_4" val="17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6.1"/>
  <p:tag name="ANNOTATION_END_5" val="26.8"/>
  <p:tag name="ANNOTATION_TOP_5" val="451"/>
  <p:tag name="ANNOTATION_LEFT_5" val="30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6.8"/>
  <p:tag name="ANNOTATION_END_6" val="27.3"/>
  <p:tag name="ANNOTATION_TOP_6" val="439"/>
  <p:tag name="ANNOTATION_LEFT_6" val="46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7.3"/>
  <p:tag name="ANNOTATION_END_7" val="28.7"/>
  <p:tag name="ANNOTATION_TOP_7" val="441"/>
  <p:tag name="ANNOTATION_LEFT_7" val="60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8.7"/>
  <p:tag name="ANNOTATION_END_8" val="29.5"/>
  <p:tag name="ANNOTATION_TOP_8" val="437"/>
  <p:tag name="ANNOTATION_LEFT_8" val="48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9.5"/>
  <p:tag name="ANNOTATION_END_9" val="37.5"/>
  <p:tag name="ANNOTATION_TOP_9" val="457"/>
  <p:tag name="ANNOTATION_LEFT_9" val="27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37.5"/>
  <p:tag name="ANNOTATION_END_10" val="39.2"/>
  <p:tag name="ANNOTATION_TOP_10" val="595"/>
  <p:tag name="ANNOTATION_LEFT_10" val="21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39.2"/>
  <p:tag name="ANNOTATION_END_11" val="42.5"/>
  <p:tag name="ANNOTATION_TOP_11" val="576"/>
  <p:tag name="ANNOTATION_LEFT_11" val="21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2.5"/>
  <p:tag name="ANNOTATION_END_12" val="46.2"/>
  <p:tag name="ANNOTATION_TOP_12" val="578"/>
  <p:tag name="ANNOTATION_LEFT_12" val="28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46.2"/>
  <p:tag name="ANNOTATION_END_13" val="47.0"/>
  <p:tag name="ANNOTATION_TOP_13" val="470"/>
  <p:tag name="ANNOTATION_LEFT_13" val="27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47.0"/>
  <p:tag name="ANNOTATION_END_14" val="47.7"/>
  <p:tag name="ANNOTATION_TOP_14" val="469"/>
  <p:tag name="ANNOTATION_LEFT_14" val="48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47.7"/>
  <p:tag name="ANNOTATION_END_15" val="48.6"/>
  <p:tag name="ANNOTATION_TOP_15" val="464"/>
  <p:tag name="ANNOTATION_LEFT_15" val="60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48.6"/>
  <p:tag name="ANNOTATION_END_16" val="49.5"/>
  <p:tag name="ANNOTATION_TOP_16" val="463"/>
  <p:tag name="ANNOTATION_LEFT_16" val="48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49.5"/>
  <p:tag name="ANNOTATION_END_17" val="51.5"/>
  <p:tag name="ANNOTATION_TOP_17" val="470"/>
  <p:tag name="ANNOTATION_LEFT_17" val="272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51.5"/>
  <p:tag name="ANNOTATION_END_18" val="53.1"/>
  <p:tag name="ANNOTATION_TOP_18" val="571"/>
  <p:tag name="ANNOTATION_LEFT_18" val="27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53.1"/>
  <p:tag name="ANNOTATION_END_19" val="59.4"/>
  <p:tag name="ANNOTATION_TOP_19" val="324"/>
  <p:tag name="ANNOTATION_LEFT_19" val="30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59.4"/>
  <p:tag name="ANNOTATION_END_20" val="73.4"/>
  <p:tag name="ANNOTATION_TOP_20" val="288"/>
  <p:tag name="ANNOTATION_LEFT_20" val="33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73.4"/>
  <p:tag name="ANNOTATION_END_21" val="76.6"/>
  <p:tag name="ANNOTATION_TOP_21" val="273"/>
  <p:tag name="ANNOTATION_LEFT_21" val="431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76.6"/>
  <p:tag name="ANNOTATION_END_22" val="77.0"/>
  <p:tag name="ANNOTATION_TOP_22" val="254"/>
  <p:tag name="ANNOTATION_LEFT_22" val="534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77.0"/>
  <p:tag name="ANNOTATION_END_23" val="77.4"/>
  <p:tag name="ANNOTATION_TOP_23" val="260"/>
  <p:tag name="ANNOTATION_LEFT_23" val="623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77.4"/>
  <p:tag name="ANNOTATION_END_24" val="77.8"/>
  <p:tag name="ANNOTATION_TOP_24" val="262"/>
  <p:tag name="ANNOTATION_LEFT_24" val="709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77.8"/>
  <p:tag name="ANNOTATION_END_25" val="78.1"/>
  <p:tag name="ANNOTATION_TOP_25" val="264"/>
  <p:tag name="ANNOTATION_LEFT_25" val="777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78.1"/>
  <p:tag name="ANNOTATION_END_26" val="78.8"/>
  <p:tag name="ANNOTATION_TOP_26" val="268"/>
  <p:tag name="ANNOTATION_LEFT_26" val="816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78.8"/>
  <p:tag name="ANNOTATION_END_27" val="83.7"/>
  <p:tag name="ANNOTATION_TOP_27" val="294"/>
  <p:tag name="ANNOTATION_LEFT_27" val="816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83.7"/>
  <p:tag name="ANNOTATION_END_28" val="84.1"/>
  <p:tag name="ANNOTATION_TOP_28" val="377"/>
  <p:tag name="ANNOTATION_LEFT_28" val="806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84.1"/>
  <p:tag name="ANNOTATION_END_29" val="84.7"/>
  <p:tag name="ANNOTATION_TOP_29" val="421"/>
  <p:tag name="ANNOTATION_LEFT_29" val="806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84.7"/>
  <p:tag name="ANNOTATION_END_30" val="85.2"/>
  <p:tag name="ANNOTATION_TOP_30" val="463"/>
  <p:tag name="ANNOTATION_LEFT_30" val="806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85.2"/>
  <p:tag name="ANNOTATION_END_31" val="85.6"/>
  <p:tag name="ANNOTATION_TOP_31" val="500"/>
  <p:tag name="ANNOTATION_LEFT_31" val="807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85.6"/>
  <p:tag name="ANNOTATION_END_32" val="91.0"/>
  <p:tag name="ANNOTATION_TOP_32" val="518"/>
  <p:tag name="ANNOTATION_LEFT_32" val="805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91.0"/>
  <p:tag name="ANNOTATION_END_33" val="97.0"/>
  <p:tag name="ANNOTATION_TOP_33" val="438"/>
  <p:tag name="ANNOTATION_LEFT_33" val="801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97.0"/>
  <p:tag name="ANNOTATION_END_34" val="97.9"/>
  <p:tag name="ANNOTATION_TOP_34" val="583"/>
  <p:tag name="ANNOTATION_LEFT_34" val="767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97.9"/>
  <p:tag name="ANNOTATION_END_35" val="99.9"/>
  <p:tag name="ANNOTATION_TOP_35" val="586"/>
  <p:tag name="ANNOTATION_LEFT_35" val="709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99.9"/>
  <p:tag name="ANNOTATION_END_36" val="105.9"/>
  <p:tag name="ANNOTATION_TOP_36" val="581"/>
  <p:tag name="ANNOTATION_LEFT_36" val="865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05.9"/>
  <p:tag name="ANNOTATION_END_37" val="106.7"/>
  <p:tag name="ANNOTATION_TOP_37" val="673"/>
  <p:tag name="ANNOTATION_LEFT_37" val="366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06.7"/>
  <p:tag name="ANNOTATION_END_38" val="107.3"/>
  <p:tag name="ANNOTATION_TOP_38" val="676"/>
  <p:tag name="ANNOTATION_LEFT_38" val="470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07.3"/>
  <p:tag name="ANNOTATION_END_39" val="108.0"/>
  <p:tag name="ANNOTATION_TOP_39" val="560"/>
  <p:tag name="ANNOTATION_LEFT_39" val="279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08.0"/>
  <p:tag name="ANNOTATION_END_40" val="110.4"/>
  <p:tag name="ANNOTATION_TOP_40" val="523"/>
  <p:tag name="ANNOTATION_LEFT_40" val="636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10.4"/>
  <p:tag name="ANNOTATION_END_41" val="110.8"/>
  <p:tag name="ANNOTATION_TOP_41" val="357"/>
  <p:tag name="ANNOTATION_LEFT_41" val="756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10.8"/>
  <p:tag name="ANNOTATION_END_42" val="111.2"/>
  <p:tag name="ANNOTATION_TOP_42" val="391"/>
  <p:tag name="ANNOTATION_LEFT_42" val="759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11.2"/>
  <p:tag name="ANNOTATION_END_43" val="111.5"/>
  <p:tag name="ANNOTATION_TOP_43" val="455"/>
  <p:tag name="ANNOTATION_LEFT_43" val="771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11.5"/>
  <p:tag name="ANNOTATION_END_44" val="111.7"/>
  <p:tag name="ANNOTATION_TOP_44" val="505"/>
  <p:tag name="ANNOTATION_LEFT_44" val="778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11.7"/>
  <p:tag name="ANNOTATION_END_45" val="112.0"/>
  <p:tag name="ANNOTATION_TOP_45" val="557"/>
  <p:tag name="ANNOTATION_LEFT_45" val="780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12.0"/>
  <p:tag name="ANNOTATION_END_46" val="112.2"/>
  <p:tag name="ANNOTATION_TOP_46" val="599"/>
  <p:tag name="ANNOTATION_LEFT_46" val="777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12.2"/>
  <p:tag name="ANNOTATION_END_47" val="113.2"/>
  <p:tag name="ANNOTATION_TOP_47" val="631"/>
  <p:tag name="ANNOTATION_LEFT_47" val="776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13.2"/>
  <p:tag name="ANNOTATION_END_48" val="132.0"/>
  <p:tag name="ANNOTATION_TOP_48" val="669"/>
  <p:tag name="ANNOTATION_LEFT_48" val="720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32.0"/>
  <p:tag name="ANNOTATION_TOP_49" val="158"/>
  <p:tag name="ANNOTATION_LEFT_49" val="107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COUNT" val="49"/>
  <p:tag name="ARTICULATE_NAV_LEVEL" val="1"/>
  <p:tag name="ARTICULATE_SLIDE_PRESENTER_GUID" val="7e5105eb-1eaf-485a-af17-fd726b1ab72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0bc4d6cb98e4f26af5530cb195159b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ce5d5dd9fc941e6b98a0f379482c1d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3"/>
  <p:tag name="ARTICULATE_NAV_LEVEL" val="1"/>
  <p:tag name="ARTICULATE_SLIDE_PRESENTER_GUID" val="7e5105eb-1eaf-485a-af17-fd726b1ab72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e0607187-fb90-47f0-9482-840ca2e113fd"/>
  <p:tag name="VIDEO_SOURCE_TYPE" val="local"/>
  <p:tag name="VIDEO_TITLE" val="Electron Transport.swf"/>
  <p:tag name="OVERRIDE_SWF" val="YES"/>
  <p:tag name="THUMBNAIL_IS_PLACEHOLDER" val="False"/>
  <p:tag name="SWF_MOVIE_PATH" val="Electron Transport.swf"/>
  <p:tag name="SWF_MOVIE_PATH_ORIGINAL" val="Electron Transport.swf"/>
  <p:tag name="SWF_MOVIE_PATH_SOURCE" val="C:\Users\amahmedkeele\Desktop\Lectures\Lecture-15 Respiration\Electron Transport.swf"/>
  <p:tag name="CONTAINER" val="movieloader"/>
  <p:tag name="ART_PLAYER" val="YES"/>
  <p:tag name="VIDEO_SHOW_CONTROLS" val="True"/>
  <p:tag name="WINDOW_SIZE_WIDTH" val="525"/>
  <p:tag name="WINDOW_SIZE_HEIGHT" val="530"/>
  <p:tag name="ARTICULATE_LAYER_TIMING" val="0.00"/>
  <p:tag name="VIDEO_MODE" val="video"/>
  <p:tag name="SWF_MOVIE_DURATION" val="118800"/>
  <p:tag name="VIDEO_KEY" val="245d8921-4806-4278-938c-3cd174bd899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4"/>
  <p:tag name="ARTICULATE_AUDIO_RECORDED" val="1"/>
  <p:tag name="ELAPSEDTIME" val="74.6"/>
  <p:tag name="ANNOTATION_TYPE_1" val="0"/>
  <p:tag name="ANNOTATION_START_1" val="4.6"/>
  <p:tag name="ANNOTATION_END_1" val="8.9"/>
  <p:tag name="ANNOTATION_TOP_1" val="171"/>
  <p:tag name="ANNOTATION_LEFT_1" val="9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.9"/>
  <p:tag name="ANNOTATION_END_2" val="10.7"/>
  <p:tag name="ANNOTATION_TOP_2" val="171"/>
  <p:tag name="ANNOTATION_LEFT_2" val="65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0.7"/>
  <p:tag name="ANNOTATION_END_3" val="13.3"/>
  <p:tag name="ANNOTATION_TOP_3" val="171"/>
  <p:tag name="ANNOTATION_LEFT_3" val="79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3.3"/>
  <p:tag name="ANNOTATION_END_4" val="18.0"/>
  <p:tag name="ANNOTATION_TOP_4" val="216"/>
  <p:tag name="ANNOTATION_LEFT_4" val="10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8.0"/>
  <p:tag name="ANNOTATION_END_5" val="21.3"/>
  <p:tag name="ANNOTATION_TOP_5" val="210"/>
  <p:tag name="ANNOTATION_LEFT_5" val="45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1.3"/>
  <p:tag name="ANNOTATION_END_6" val="25.7"/>
  <p:tag name="ANNOTATION_TOP_6" val="215"/>
  <p:tag name="ANNOTATION_LEFT_6" val="74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5.7"/>
  <p:tag name="ANNOTATION_END_7" val="31.1"/>
  <p:tag name="ANNOTATION_TOP_7" val="269"/>
  <p:tag name="ANNOTATION_LEFT_7" val="9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1.1"/>
  <p:tag name="ANNOTATION_END_8" val="34.6"/>
  <p:tag name="ANNOTATION_TOP_8" val="302"/>
  <p:tag name="ANNOTATION_LEFT_8" val="65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4.6"/>
  <p:tag name="ANNOTATION_END_9" val="39.1"/>
  <p:tag name="ANNOTATION_TOP_9" val="335"/>
  <p:tag name="ANNOTATION_LEFT_9" val="9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39.1"/>
  <p:tag name="ANNOTATION_END_10" val="44.9"/>
  <p:tag name="ANNOTATION_TOP_10" val="421"/>
  <p:tag name="ANNOTATION_LEFT_10" val="9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4.9"/>
  <p:tag name="ANNOTATION_END_11" val="48.7"/>
  <p:tag name="ANNOTATION_TOP_11" val="450"/>
  <p:tag name="ANNOTATION_LEFT_11" val="32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8.7"/>
  <p:tag name="ANNOTATION_END_12" val="52.4"/>
  <p:tag name="ANNOTATION_TOP_12" val="524"/>
  <p:tag name="ANNOTATION_LEFT_12" val="9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2.4"/>
  <p:tag name="ANNOTATION_END_13" val="62.3"/>
  <p:tag name="ANNOTATION_TOP_13" val="552"/>
  <p:tag name="ANNOTATION_LEFT_13" val="19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62.3"/>
  <p:tag name="ANNOTATION_TOP_14" val="624"/>
  <p:tag name="ANNOTATION_LEFT_14" val="9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COUNT" val="14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5"/>
  <p:tag name="ORIGINAL_AUDIO_FILEPATH" val="C:\Users\amahmedkeele\Desktop\Lectures\Lecture-13 Respiration\s27.wav"/>
  <p:tag name="ELAPSEDTIME" val="0"/>
  <p:tag name="ARTICULATE_NAV_LEVEL" val="1"/>
  <p:tag name="ARTICULATE_SLIDE_PRESENTER_GUID" val="7e5105eb-1eaf-485a-af17-fd726b1ab72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9c873330e944d39876a872464ee1c8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4e7616eddf2414db87c6489c0bc28e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36"/>
  <p:tag name="ARTICULATE_AUDIO_RECORDED" val="1"/>
  <p:tag name="ELAPSEDTIME" val="22.9"/>
  <p:tag name="ANNOTATION_COUNT" val="0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c7847b2b96e4badab71a425c5c753e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2b0c78657364b68b8a9617b75b3474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1"/>
  <p:tag name="ARTICULATE_AUDIO_RECORDED" val="1"/>
  <p:tag name="ELAPSEDTIME" val="15.8"/>
  <p:tag name="ANNOTATION_TYPE_1" val="0"/>
  <p:tag name="ANNOTATION_START_1" val="4.1"/>
  <p:tag name="ANNOTATION_END_1" val="5.6"/>
  <p:tag name="ANNOTATION_TOP_1" val="146"/>
  <p:tag name="ANNOTATION_LEFT_1" val="2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.6"/>
  <p:tag name="ANNOTATION_END_2" val="7.2"/>
  <p:tag name="ANNOTATION_TOP_2" val="190"/>
  <p:tag name="ANNOTATION_LEFT_2" val="3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7.2"/>
  <p:tag name="ANNOTATION_TOP_3" val="434"/>
  <p:tag name="ANNOTATION_LEFT_3" val="4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COUNT" val="3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9a086db66104b7c915dbd046a9bc4a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e5d9884b4364df788b7491e243bc1f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7"/>
  <p:tag name="ARTICULATE_AUDIO_RECORDED" val="1"/>
  <p:tag name="ELAPSEDTIME" val="116.4"/>
  <p:tag name="ANNOTATION_TYPE_1" val="0"/>
  <p:tag name="ANNOTATION_START_1" val="16.6"/>
  <p:tag name="ANNOTATION_END_1" val="23.5"/>
  <p:tag name="ANNOTATION_TOP_1" val="322"/>
  <p:tag name="ANNOTATION_LEFT_1" val="9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3.5"/>
  <p:tag name="ANNOTATION_END_2" val="29.2"/>
  <p:tag name="ANNOTATION_TOP_2" val="354"/>
  <p:tag name="ANNOTATION_LEFT_2" val="16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9.2"/>
  <p:tag name="ANNOTATION_END_3" val="35.6"/>
  <p:tag name="ANNOTATION_TOP_3" val="550"/>
  <p:tag name="ANNOTATION_LEFT_3" val="12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5.6"/>
  <p:tag name="ANNOTATION_END_4" val="36.3"/>
  <p:tag name="ANNOTATION_TOP_4" val="362"/>
  <p:tag name="ANNOTATION_LEFT_4" val="24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6.3"/>
  <p:tag name="ANNOTATION_END_5" val="37.8"/>
  <p:tag name="ANNOTATION_TOP_5" val="364"/>
  <p:tag name="ANNOTATION_LEFT_5" val="26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7.8"/>
  <p:tag name="ANNOTATION_END_6" val="46.6"/>
  <p:tag name="ANNOTATION_TOP_6" val="364"/>
  <p:tag name="ANNOTATION_LEFT_6" val="28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6.6"/>
  <p:tag name="ANNOTATION_END_7" val="47.8"/>
  <p:tag name="ANNOTATION_TOP_7" val="363"/>
  <p:tag name="ANNOTATION_LEFT_7" val="344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7.8"/>
  <p:tag name="ANNOTATION_END_8" val="56.4"/>
  <p:tag name="ANNOTATION_TOP_8" val="348"/>
  <p:tag name="ANNOTATION_LEFT_8" val="43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6.4"/>
  <p:tag name="ANNOTATION_END_9" val="65.1"/>
  <p:tag name="ANNOTATION_TOP_9" val="548"/>
  <p:tag name="ANNOTATION_LEFT_9" val="47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5.1"/>
  <p:tag name="ANNOTATION_END_10" val="68.2"/>
  <p:tag name="ANNOTATION_TOP_10" val="175"/>
  <p:tag name="ANNOTATION_LEFT_10" val="27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8.2"/>
  <p:tag name="ANNOTATION_END_11" val="72.4"/>
  <p:tag name="ANNOTATION_TOP_11" val="238"/>
  <p:tag name="ANNOTATION_LEFT_11" val="35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2.4"/>
  <p:tag name="ANNOTATION_END_12" val="74.8"/>
  <p:tag name="ANNOTATION_TOP_12" val="233"/>
  <p:tag name="ANNOTATION_LEFT_12" val="63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4.8"/>
  <p:tag name="ANNOTATION_END_13" val="75.3"/>
  <p:tag name="ANNOTATION_TOP_13" val="181"/>
  <p:tag name="ANNOTATION_LEFT_13" val="323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75.3"/>
  <p:tag name="ANNOTATION_END_14" val="75.9"/>
  <p:tag name="ANNOTATION_TOP_14" val="230"/>
  <p:tag name="ANNOTATION_LEFT_14" val="36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75.9"/>
  <p:tag name="ANNOTATION_END_15" val="76.4"/>
  <p:tag name="ANNOTATION_TOP_15" val="224"/>
  <p:tag name="ANNOTATION_LEFT_15" val="55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76.4"/>
  <p:tag name="ANNOTATION_END_16" val="90.2"/>
  <p:tag name="ANNOTATION_TOP_16" val="239"/>
  <p:tag name="ANNOTATION_LEFT_16" val="64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90.2"/>
  <p:tag name="ANNOTATION_END_17" val="96.9"/>
  <p:tag name="ANNOTATION_TOP_17" val="544"/>
  <p:tag name="ANNOTATION_LEFT_17" val="710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6.9"/>
  <p:tag name="ANNOTATION_END_18" val="98.5"/>
  <p:tag name="ANNOTATION_TOP_18" val="545"/>
  <p:tag name="ANNOTATION_LEFT_18" val="75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98.5"/>
  <p:tag name="ANNOTATION_END_19" val="99.5"/>
  <p:tag name="ANNOTATION_TOP_19" val="548"/>
  <p:tag name="ANNOTATION_LEFT_19" val="480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99.5"/>
  <p:tag name="ANNOTATION_END_20" val="100.5"/>
  <p:tag name="ANNOTATION_TOP_20" val="545"/>
  <p:tag name="ANNOTATION_LEFT_20" val="12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00.5"/>
  <p:tag name="ANNOTATION_TOP_21" val="664"/>
  <p:tag name="ANNOTATION_LEFT_21" val="450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COUNT" val="21"/>
  <p:tag name="ARTICULATE_NAV_LEVEL" val="1"/>
  <p:tag name="ARTICULATE_SLIDE_PRESENTER_GUID" val="7e5105eb-1eaf-485a-af17-fd726b1ab72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9f0081c00c14d9a81fc34b0dcd1cbf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1e264e2096c465c9a56212c1da95c0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8"/>
  <p:tag name="ARTICULATE_NAV_LEVEL" val="1"/>
  <p:tag name="ARTICULATE_SLIDE_PRESENTER_GUID" val="7e5105eb-1eaf-485a-af17-fd726b1ab72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  <p:tag name="ARTICULATE_USED_LAYOUT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f17e0c85c314644995385f29857352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eceb50095f24405b2b71397a176dbb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1759e3e7-d5ac-450f-9fd5-8ff30ec4c5a4"/>
  <p:tag name="VIDEO_SOURCE_TYPE" val="local"/>
  <p:tag name="VIDEO_TITLE" val="respiration.swf"/>
  <p:tag name="OVERRIDE_SWF" val="YES"/>
  <p:tag name="THUMBNAIL_IS_PLACEHOLDER" val="False"/>
  <p:tag name="SWF_MOVIE_PATH" val="respiration.swf"/>
  <p:tag name="SWF_MOVIE_PATH_ORIGINAL" val="respiration.swf"/>
  <p:tag name="SWF_MOVIE_PATH_SOURCE" val="C:\Users\amahmedkeele\Desktop\Lectures\Lecture-15 Respiration\respiration.swf"/>
  <p:tag name="CONTAINER" val="movieloader"/>
  <p:tag name="ART_PLAYER" val="YES"/>
  <p:tag name="VIDEO_SHOW_CONTROLS" val="True"/>
  <p:tag name="WINDOW_SIZE_WIDTH" val="450"/>
  <p:tag name="WINDOW_SIZE_HEIGHT" val="392"/>
  <p:tag name="ARTICULATE_LAYER_TIMING" val="0.00"/>
  <p:tag name="VIDEO_MODE" val="video"/>
  <p:tag name="SWF_MOVIE_DURATION" val="236083"/>
  <p:tag name="VIDEO_KEY" val="f9e8a4ca-16e5-4f41-91a7-caa5452fa2d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2"/>
  <p:tag name="ARTICULATE_AUDIO_RECORDED" val="1"/>
  <p:tag name="ELAPSEDTIME" val="28.6"/>
  <p:tag name="ANNOTATION_TYPE_1" val="0"/>
  <p:tag name="ANNOTATION_START_1" val="15.9"/>
  <p:tag name="ANNOTATION_END_1" val="18.5"/>
  <p:tag name="ANNOTATION_TOP_1" val="188"/>
  <p:tag name="ANNOTATION_LEFT_1" val="7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8.5"/>
  <p:tag name="ANNOTATION_END_2" val="20.9"/>
  <p:tag name="ANNOTATION_TOP_2" val="387"/>
  <p:tag name="ANNOTATION_LEFT_2" val="6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0.9"/>
  <p:tag name="ANNOTATION_END_3" val="22.2"/>
  <p:tag name="ANNOTATION_TOP_3" val="493"/>
  <p:tag name="ANNOTATION_LEFT_3" val="6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2.2"/>
  <p:tag name="ANNOTATION_TOP_4" val="599"/>
  <p:tag name="ANNOTATION_LEFT_4" val="6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COUNT" val="4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897d7286ee64d109e0a47ccc3429cd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7fef2ebbc3947ab80bfdca2b3d1161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8"/>
  <p:tag name="ARTICULATE_AUDIO_RECORDED" val="1"/>
  <p:tag name="ELAPSEDTIME" val="363.5"/>
  <p:tag name="ANNOTATION_TYPE_1" val="0"/>
  <p:tag name="ANNOTATION_START_1" val="13.0"/>
  <p:tag name="ANNOTATION_END_1" val="14.8"/>
  <p:tag name="ANNOTATION_TOP_1" val="36"/>
  <p:tag name="ANNOTATION_LEFT_1" val="44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4.8"/>
  <p:tag name="ANNOTATION_END_2" val="22.1"/>
  <p:tag name="ANNOTATION_TOP_2" val="86"/>
  <p:tag name="ANNOTATION_LEFT_2" val="17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2.1"/>
  <p:tag name="ANNOTATION_END_3" val="115.8"/>
  <p:tag name="ANNOTATION_TOP_3" val="78"/>
  <p:tag name="ANNOTATION_LEFT_3" val="56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15.8"/>
  <p:tag name="ANNOTATION_END_4" val="146.8"/>
  <p:tag name="ANNOTATION_TOP_4" val="159"/>
  <p:tag name="ANNOTATION_LEFT_4" val="6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46.8"/>
  <p:tag name="ANNOTATION_END_5" val="165.7"/>
  <p:tag name="ANNOTATION_TOP_5" val="222"/>
  <p:tag name="ANNOTATION_LEFT_5" val="8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65.7"/>
  <p:tag name="ANNOTATION_END_6" val="175.2"/>
  <p:tag name="ANNOTATION_TOP_6" val="274"/>
  <p:tag name="ANNOTATION_LEFT_6" val="10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75.2"/>
  <p:tag name="ANNOTATION_END_7" val="189.3"/>
  <p:tag name="ANNOTATION_TOP_7" val="302"/>
  <p:tag name="ANNOTATION_LEFT_7" val="10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89.3"/>
  <p:tag name="ANNOTATION_END_8" val="195.0"/>
  <p:tag name="ANNOTATION_TOP_8" val="378"/>
  <p:tag name="ANNOTATION_LEFT_8" val="5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95.0"/>
  <p:tag name="ANNOTATION_END_9" val="210.4"/>
  <p:tag name="ANNOTATION_TOP_9" val="374"/>
  <p:tag name="ANNOTATION_LEFT_9" val="724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2"/>
  <p:tag name="ANNOTATION_START_10" val="210.4"/>
  <p:tag name="ANNOTATION_END_10" val="210.4"/>
  <p:tag name="ANNOTATION_TOP_10" val="-40"/>
  <p:tag name="ANNOTATION_LEFT_10" val="-40"/>
  <p:tag name="ANNOTATION_WIDTH_10" val="1042"/>
  <p:tag name="ANNOTATION_HEIGHT_10" val="801"/>
  <p:tag name="ANNOTATION_ANIMATION_10" val="4"/>
  <p:tag name="ANNOTATION_ROTATION_10" val="0"/>
  <p:tag name="ANNOTATION_SUB_TYPE_10" val="11"/>
  <p:tag name="ANNOTATION_LOOP_COUNT_10" val="1"/>
  <p:tag name="ANNOTATION_BOX_RADIUS_10" val="0"/>
  <p:tag name="ANNOTATION_SCALE_10" val="0"/>
  <p:tag name="ANNOTATION_BORDER_ALPHA_10" val="100"/>
  <p:tag name="ANNOTATION_BORDER_COLOR_10" val="16777215"/>
  <p:tag name="ANNOTATION_FILL_COLOR_10" val="10855845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210.4"/>
  <p:tag name="ANNOTATION_END_11" val="215.6"/>
  <p:tag name="ANNOTATION_TOP_11" val="364"/>
  <p:tag name="ANNOTATION_LEFT_11" val="759"/>
  <p:tag name="ANNOTATION_WIDTH_11" val="99"/>
  <p:tag name="ANNOTATION_HEIGHT_11" val="25"/>
  <p:tag name="ANNOTATION_ANIMATION_11" val="4"/>
  <p:tag name="ANNOTATION_ROTATION_11" val="0"/>
  <p:tag name="ANNOTATION_SUB_TYPE_11" val="11"/>
  <p:tag name="ANNOTATION_LOOP_COUNT_11" val="1"/>
  <p:tag name="ANNOTATION_BOX_RADIUS_11" val="5"/>
  <p:tag name="ANNOTATION_SCALE_11" val="0"/>
  <p:tag name="ANNOTATION_BORDER_ALPHA_11" val="100"/>
  <p:tag name="ANNOTATION_BORDER_COLOR_11" val="16777215"/>
  <p:tag name="ANNOTATION_FILL_COLOR_11" val="10855845"/>
  <p:tag name="ANNOTATION_FILL_ALPHA_11" val="50"/>
  <p:tag name="ANNOTATION_BORDER_WIDTH_11" val="2"/>
  <p:tag name="ANNOTATION_SLIDE_WIDTH_11" val="960"/>
  <p:tag name="ANNOTATION_SLIDE_HEIGHT_11" val="720"/>
  <p:tag name="ANNOTATION_TYPE_12" val="2"/>
  <p:tag name="ANNOTATION_START_12" val="215.6"/>
  <p:tag name="ANNOTATION_END_12" val="215.6"/>
  <p:tag name="ANNOTATION_TOP_12" val="-40"/>
  <p:tag name="ANNOTATION_LEFT_12" val="-40"/>
  <p:tag name="ANNOTATION_WIDTH_12" val="1042"/>
  <p:tag name="ANNOTATION_HEIGHT_12" val="801"/>
  <p:tag name="ANNOTATION_ANIMATION_12" val="4"/>
  <p:tag name="ANNOTATION_ROTATION_12" val="0"/>
  <p:tag name="ANNOTATION_SUB_TYPE_12" val="11"/>
  <p:tag name="ANNOTATION_LOOP_COUNT_12" val="1"/>
  <p:tag name="ANNOTATION_BOX_RADIUS_12" val="0"/>
  <p:tag name="ANNOTATION_SCALE_12" val="0"/>
  <p:tag name="ANNOTATION_BORDER_ALPHA_12" val="100"/>
  <p:tag name="ANNOTATION_BORDER_COLOR_12" val="16777215"/>
  <p:tag name="ANNOTATION_FILL_COLOR_12" val="10855845"/>
  <p:tag name="ANNOTATION_FILL_ALPHA_12" val="50"/>
  <p:tag name="ANNOTATION_BORDER_WIDTH_12" val="2"/>
  <p:tag name="ANNOTATION_SLIDE_WIDTH_12" val="960"/>
  <p:tag name="ANNOTATION_SLIDE_HEIGHT_12" val="720"/>
  <p:tag name="ANNOTATION_TYPE_13" val="2"/>
  <p:tag name="ANNOTATION_START_13" val="215.6"/>
  <p:tag name="ANNOTATION_END_13" val="221.8"/>
  <p:tag name="ANNOTATION_TOP_13" val="364"/>
  <p:tag name="ANNOTATION_LEFT_13" val="725"/>
  <p:tag name="ANNOTATION_WIDTH_13" val="36"/>
  <p:tag name="ANNOTATION_HEIGHT_13" val="23"/>
  <p:tag name="ANNOTATION_ANIMATION_13" val="4"/>
  <p:tag name="ANNOTATION_ROTATION_13" val="0"/>
  <p:tag name="ANNOTATION_SUB_TYPE_13" val="11"/>
  <p:tag name="ANNOTATION_LOOP_COUNT_13" val="1"/>
  <p:tag name="ANNOTATION_BOX_RADIUS_13" val="5"/>
  <p:tag name="ANNOTATION_SCALE_13" val="0"/>
  <p:tag name="ANNOTATION_BORDER_ALPHA_13" val="100"/>
  <p:tag name="ANNOTATION_BORDER_COLOR_13" val="16777215"/>
  <p:tag name="ANNOTATION_FILL_COLOR_13" val="10855845"/>
  <p:tag name="ANNOTATION_FILL_ALPHA_13" val="50"/>
  <p:tag name="ANNOTATION_BORDER_WIDTH_13" val="2"/>
  <p:tag name="ANNOTATION_SLIDE_WIDTH_13" val="960"/>
  <p:tag name="ANNOTATION_SLIDE_HEIGHT_13" val="720"/>
  <p:tag name="ANNOTATION_TYPE_14" val="2"/>
  <p:tag name="ANNOTATION_START_14" val="221.8"/>
  <p:tag name="ANNOTATION_END_14" val="235.5"/>
  <p:tag name="ANNOTATION_TOP_14" val="-40"/>
  <p:tag name="ANNOTATION_LEFT_14" val="-40"/>
  <p:tag name="ANNOTATION_WIDTH_14" val="1042"/>
  <p:tag name="ANNOTATION_HEIGHT_14" val="801"/>
  <p:tag name="ANNOTATION_ANIMATION_14" val="4"/>
  <p:tag name="ANNOTATION_ROTATION_14" val="0"/>
  <p:tag name="ANNOTATION_SUB_TYPE_14" val="11"/>
  <p:tag name="ANNOTATION_LOOP_COUNT_14" val="1"/>
  <p:tag name="ANNOTATION_BOX_RADIUS_14" val="0"/>
  <p:tag name="ANNOTATION_SCALE_14" val="0"/>
  <p:tag name="ANNOTATION_BORDER_ALPHA_14" val="100"/>
  <p:tag name="ANNOTATION_BORDER_COLOR_14" val="16777215"/>
  <p:tag name="ANNOTATION_FILL_COLOR_14" val="10855845"/>
  <p:tag name="ANNOTATION_FILL_ALPHA_14" val="50"/>
  <p:tag name="ANNOTATION_BORDER_WIDTH_14" val="2"/>
  <p:tag name="ANNOTATION_SLIDE_WIDTH_14" val="960"/>
  <p:tag name="ANNOTATION_SLIDE_HEIGHT_14" val="720"/>
  <p:tag name="ANNOTATION_TYPE_15" val="0"/>
  <p:tag name="ANNOTATION_START_15" val="235.5"/>
  <p:tag name="ANNOTATION_END_15" val="250.5"/>
  <p:tag name="ANNOTATION_TOP_15" val="413"/>
  <p:tag name="ANNOTATION_LEFT_15" val="6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50.5"/>
  <p:tag name="ANNOTATION_END_16" val="255.2"/>
  <p:tag name="ANNOTATION_TOP_16" val="400"/>
  <p:tag name="ANNOTATION_LEFT_16" val="64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55.2"/>
  <p:tag name="ANNOTATION_END_17" val="281.1"/>
  <p:tag name="ANNOTATION_TOP_17" val="461"/>
  <p:tag name="ANNOTATION_LEFT_17" val="6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81.1"/>
  <p:tag name="ANNOTATION_END_18" val="304.7"/>
  <p:tag name="ANNOTATION_TOP_18" val="546"/>
  <p:tag name="ANNOTATION_LEFT_18" val="10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304.7"/>
  <p:tag name="ANNOTATION_END_19" val="317.0"/>
  <p:tag name="ANNOTATION_TOP_19" val="575"/>
  <p:tag name="ANNOTATION_LEFT_19" val="11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317.0"/>
  <p:tag name="ANNOTATION_END_20" val="327.4"/>
  <p:tag name="ANNOTATION_TOP_20" val="642"/>
  <p:tag name="ANNOTATION_LEFT_20" val="59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327.4"/>
  <p:tag name="ANNOTATION_TOP_21" val="666"/>
  <p:tag name="ANNOTATION_LEFT_21" val="475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COUNT" val="21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ff0d22aa9fd4c7f8a1533da18b75e0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7841f6635374c5ab13eced8e5fd493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0"/>
  <p:tag name="ARTICULATE_AUDIO_RECORDED" val="1"/>
  <p:tag name="TIMELINE" val="2.1/148.0"/>
  <p:tag name="ELAPSEDTIME" val="361.1"/>
  <p:tag name="ANNOTATION_TYPE_1" val="0"/>
  <p:tag name="ANNOTATION_START_1" val="31.3"/>
  <p:tag name="ANNOTATION_END_1" val="34.4"/>
  <p:tag name="ANNOTATION_TOP_1" val="175"/>
  <p:tag name="ANNOTATION_LEFT_1" val="38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4.4"/>
  <p:tag name="ANNOTATION_END_2" val="36.7"/>
  <p:tag name="ANNOTATION_TOP_2" val="246"/>
  <p:tag name="ANNOTATION_LEFT_2" val="63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6.7"/>
  <p:tag name="ANNOTATION_END_3" val="38.5"/>
  <p:tag name="ANNOTATION_TOP_3" val="213"/>
  <p:tag name="ANNOTATION_LEFT_3" val="65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8.5"/>
  <p:tag name="ANNOTATION_END_4" val="39.5"/>
  <p:tag name="ANNOTATION_TOP_4" val="218"/>
  <p:tag name="ANNOTATION_LEFT_4" val="74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9.5"/>
  <p:tag name="ANNOTATION_END_5" val="40.6"/>
  <p:tag name="ANNOTATION_TOP_5" val="203"/>
  <p:tag name="ANNOTATION_LEFT_5" val="88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0.6"/>
  <p:tag name="ANNOTATION_END_6" val="51.5"/>
  <p:tag name="ANNOTATION_TOP_6" val="301"/>
  <p:tag name="ANNOTATION_LEFT_6" val="87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1.5"/>
  <p:tag name="ANNOTATION_END_7" val="62.9"/>
  <p:tag name="ANNOTATION_TOP_7" val="164"/>
  <p:tag name="ANNOTATION_LEFT_7" val="80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2.9"/>
  <p:tag name="ANNOTATION_END_8" val="63.7"/>
  <p:tag name="ANNOTATION_TOP_8" val="204"/>
  <p:tag name="ANNOTATION_LEFT_8" val="89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3.7"/>
  <p:tag name="ANNOTATION_END_9" val="83.8"/>
  <p:tag name="ANNOTATION_TOP_9" val="315"/>
  <p:tag name="ANNOTATION_LEFT_9" val="88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3.8"/>
  <p:tag name="ANNOTATION_END_10" val="87.5"/>
  <p:tag name="ANNOTATION_TOP_10" val="213"/>
  <p:tag name="ANNOTATION_LEFT_10" val="107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7.5"/>
  <p:tag name="ANNOTATION_END_11" val="89.7"/>
  <p:tag name="ANNOTATION_TOP_11" val="208"/>
  <p:tag name="ANNOTATION_LEFT_11" val="45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9.7"/>
  <p:tag name="ANNOTATION_END_12" val="91.9"/>
  <p:tag name="ANNOTATION_TOP_12" val="235"/>
  <p:tag name="ANNOTATION_LEFT_12" val="20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1.9"/>
  <p:tag name="ANNOTATION_END_13" val="95.0"/>
  <p:tag name="ANNOTATION_TOP_13" val="328"/>
  <p:tag name="ANNOTATION_LEFT_13" val="88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5.0"/>
  <p:tag name="ANNOTATION_END_14" val="96.7"/>
  <p:tag name="ANNOTATION_TOP_14" val="230"/>
  <p:tag name="ANNOTATION_LEFT_14" val="87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6.7"/>
  <p:tag name="ANNOTATION_END_15" val="98.9"/>
  <p:tag name="ANNOTATION_TOP_15" val="275"/>
  <p:tag name="ANNOTATION_LEFT_15" val="90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98.9"/>
  <p:tag name="ANNOTATION_END_16" val="103.1"/>
  <p:tag name="ANNOTATION_TOP_16" val="336"/>
  <p:tag name="ANNOTATION_LEFT_16" val="644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3.1"/>
  <p:tag name="ANNOTATION_END_17" val="105.1"/>
  <p:tag name="ANNOTATION_TOP_17" val="271"/>
  <p:tag name="ANNOTATION_LEFT_17" val="10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05.1"/>
  <p:tag name="ANNOTATION_END_18" val="107.0"/>
  <p:tag name="ANNOTATION_TOP_18" val="270"/>
  <p:tag name="ANNOTATION_LEFT_18" val="21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7.0"/>
  <p:tag name="ANNOTATION_END_19" val="107.8"/>
  <p:tag name="ANNOTATION_TOP_19" val="270"/>
  <p:tag name="ANNOTATION_LEFT_19" val="52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7.8"/>
  <p:tag name="ANNOTATION_END_20" val="110.7"/>
  <p:tag name="ANNOTATION_TOP_20" val="302"/>
  <p:tag name="ANNOTATION_LEFT_20" val="153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10.7"/>
  <p:tag name="ANNOTATION_END_21" val="112.4"/>
  <p:tag name="ANNOTATION_TOP_21" val="367"/>
  <p:tag name="ANNOTATION_LEFT_21" val="847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12.4"/>
  <p:tag name="ANNOTATION_END_22" val="128.5"/>
  <p:tag name="ANNOTATION_TOP_22" val="342"/>
  <p:tag name="ANNOTATION_LEFT_22" val="65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28.5"/>
  <p:tag name="ANNOTATION_END_23" val="142.8"/>
  <p:tag name="ANNOTATION_TOP_23" val="332"/>
  <p:tag name="ANNOTATION_LEFT_23" val="39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42.8"/>
  <p:tag name="ANNOTATION_END_24" val="157.1"/>
  <p:tag name="ANNOTATION_TOP_24" val="358"/>
  <p:tag name="ANNOTATION_LEFT_24" val="93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57.1"/>
  <p:tag name="ANNOTATION_END_25" val="160.7"/>
  <p:tag name="ANNOTATION_TOP_25" val="527"/>
  <p:tag name="ANNOTATION_LEFT_25" val="66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60.7"/>
  <p:tag name="ANNOTATION_END_26" val="161.4"/>
  <p:tag name="ANNOTATION_TOP_26" val="505"/>
  <p:tag name="ANNOTATION_LEFT_26" val="730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61.4"/>
  <p:tag name="ANNOTATION_END_27" val="165.5"/>
  <p:tag name="ANNOTATION_TOP_27" val="536"/>
  <p:tag name="ANNOTATION_LEFT_27" val="88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65.5"/>
  <p:tag name="ANNOTATION_END_28" val="168.3"/>
  <p:tag name="ANNOTATION_TOP_28" val="450"/>
  <p:tag name="ANNOTATION_LEFT_28" val="790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68.3"/>
  <p:tag name="ANNOTATION_END_29" val="171.7"/>
  <p:tag name="ANNOTATION_TOP_29" val="576"/>
  <p:tag name="ANNOTATION_LEFT_29" val="873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71.7"/>
  <p:tag name="ANNOTATION_END_30" val="174.7"/>
  <p:tag name="ANNOTATION_TOP_30" val="641"/>
  <p:tag name="ANNOTATION_LEFT_30" val="662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74.7"/>
  <p:tag name="ANNOTATION_END_31" val="175.7"/>
  <p:tag name="ANNOTATION_TOP_31" val="509"/>
  <p:tag name="ANNOTATION_LEFT_31" val="486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75.7"/>
  <p:tag name="ANNOTATION_END_32" val="178.7"/>
  <p:tag name="ANNOTATION_TOP_32" val="530"/>
  <p:tag name="ANNOTATION_LEFT_32" val="109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78.7"/>
  <p:tag name="ANNOTATION_END_33" val="195.1"/>
  <p:tag name="ANNOTATION_TOP_33" val="647"/>
  <p:tag name="ANNOTATION_LEFT_33" val="651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95.1"/>
  <p:tag name="ANNOTATION_END_34" val="204.0"/>
  <p:tag name="ANNOTATION_TOP_34" val="530"/>
  <p:tag name="ANNOTATION_LEFT_34" val="397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04.0"/>
  <p:tag name="ANNOTATION_END_35" val="214.3"/>
  <p:tag name="ANNOTATION_TOP_35" val="548"/>
  <p:tag name="ANNOTATION_LEFT_35" val="69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14.3"/>
  <p:tag name="ANNOTATION_END_36" val="220.2"/>
  <p:tag name="ANNOTATION_TOP_36" val="571"/>
  <p:tag name="ANNOTATION_LEFT_36" val="104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20.2"/>
  <p:tag name="ANNOTATION_END_37" val="222.2"/>
  <p:tag name="ANNOTATION_TOP_37" val="595"/>
  <p:tag name="ANNOTATION_LEFT_37" val="181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22.2"/>
  <p:tag name="ANNOTATION_END_38" val="223.4"/>
  <p:tag name="ANNOTATION_TOP_38" val="594"/>
  <p:tag name="ANNOTATION_LEFT_38" val="442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23.4"/>
  <p:tag name="ANNOTATION_END_39" val="290.0"/>
  <p:tag name="ANNOTATION_TOP_39" val="618"/>
  <p:tag name="ANNOTATION_LEFT_39" val="99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90.0"/>
  <p:tag name="ANNOTATION_END_40" val="293.1"/>
  <p:tag name="ANNOTATION_TOP_40" val="652"/>
  <p:tag name="ANNOTATION_LEFT_40" val="129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93.1"/>
  <p:tag name="ANNOTATION_TOP_41" val="673"/>
  <p:tag name="ANNOTATION_LEFT_41" val="126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COUNT" val="41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232dc93708048649ba6d1d66f05084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e20c2b5b358478eb7a60b21e09cb58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38"/>
  <p:tag name="ARTICULATE_AUDIO_RECORDED" val="1"/>
  <p:tag name="ELAPSEDTIME" val="61.6"/>
  <p:tag name="ANNOTATION_TYPE_1" val="0"/>
  <p:tag name="ANNOTATION_START_1" val="10.5"/>
  <p:tag name="ANNOTATION_END_1" val="20.1"/>
  <p:tag name="ANNOTATION_TOP_1" val="192"/>
  <p:tag name="ANNOTATION_LEFT_1" val="11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0.1"/>
  <p:tag name="ANNOTATION_TOP_2" val="475"/>
  <p:tag name="ANNOTATION_LEFT_2" val="6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COUNT" val="2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71df5619c18482398eb04680417666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07bd6d002614bceb39918eac3ace4ab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37"/>
  <p:tag name="ARTICULATE_AUDIO_RECORDED" val="1"/>
  <p:tag name="ELAPSEDTIME" val="15.9"/>
  <p:tag name="ANNOTATION_COUNT" val="0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c6c45028e9b4980a8f976bb4bfe3fd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fd1330cefe4479b85b4bbdb4b141ec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0"/>
  <p:tag name="ARTICULATE_AUDIO_RECORDED" val="1"/>
  <p:tag name="ELAPSEDTIME" val="301.5"/>
  <p:tag name="ANNOTATION_TYPE_1" val="0"/>
  <p:tag name="ANNOTATION_START_1" val="33.6"/>
  <p:tag name="ANNOTATION_END_1" val="35.2"/>
  <p:tag name="ANNOTATION_TOP_1" val="173"/>
  <p:tag name="ANNOTATION_LEFT_1" val="3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5.2"/>
  <p:tag name="ANNOTATION_END_2" val="200.1"/>
  <p:tag name="ANNOTATION_TOP_2" val="376"/>
  <p:tag name="ANNOTATION_LEFT_2" val="5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00.1"/>
  <p:tag name="ANNOTATION_END_3" val="210.0"/>
  <p:tag name="ANNOTATION_TOP_3" val="362"/>
  <p:tag name="ANNOTATION_LEFT_3" val="54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10.0"/>
  <p:tag name="ANNOTATION_END_4" val="212.4"/>
  <p:tag name="ANNOTATION_TOP_4" val="155"/>
  <p:tag name="ANNOTATION_LEFT_4" val="722"/>
  <p:tag name="ANNOTATION_WIDTH_4" val="121"/>
  <p:tag name="ANNOTATION_HEIGHT_4" val="121"/>
  <p:tag name="ANNOTATION_ANIMATION_4" val="3"/>
  <p:tag name="ANNOTATION_ROTATION_4" val="9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12.4"/>
  <p:tag name="ANNOTATION_END_5" val="214.2"/>
  <p:tag name="ANNOTATION_TOP_5" val="205"/>
  <p:tag name="ANNOTATION_LEFT_5" val="728"/>
  <p:tag name="ANNOTATION_WIDTH_5" val="121"/>
  <p:tag name="ANNOTATION_HEIGHT_5" val="121"/>
  <p:tag name="ANNOTATION_ANIMATION_5" val="3"/>
  <p:tag name="ANNOTATION_ROTATION_5" val="9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14.2"/>
  <p:tag name="ANNOTATION_END_6" val="217.3"/>
  <p:tag name="ANNOTATION_TOP_6" val="275"/>
  <p:tag name="ANNOTATION_LEFT_6" val="733"/>
  <p:tag name="ANNOTATION_WIDTH_6" val="121"/>
  <p:tag name="ANNOTATION_HEIGHT_6" val="121"/>
  <p:tag name="ANNOTATION_ANIMATION_6" val="3"/>
  <p:tag name="ANNOTATION_ROTATION_6" val="9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17.3"/>
  <p:tag name="ANNOTATION_END_7" val="218.8"/>
  <p:tag name="ANNOTATION_TOP_7" val="444"/>
  <p:tag name="ANNOTATION_LEFT_7" val="721"/>
  <p:tag name="ANNOTATION_WIDTH_7" val="121"/>
  <p:tag name="ANNOTATION_HEIGHT_7" val="121"/>
  <p:tag name="ANNOTATION_ANIMATION_7" val="3"/>
  <p:tag name="ANNOTATION_ROTATION_7" val="9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18.8"/>
  <p:tag name="ANNOTATION_END_8" val="220.1"/>
  <p:tag name="ANNOTATION_TOP_8" val="513"/>
  <p:tag name="ANNOTATION_LEFT_8" val="734"/>
  <p:tag name="ANNOTATION_WIDTH_8" val="121"/>
  <p:tag name="ANNOTATION_HEIGHT_8" val="121"/>
  <p:tag name="ANNOTATION_ANIMATION_8" val="3"/>
  <p:tag name="ANNOTATION_ROTATION_8" val="9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20.1"/>
  <p:tag name="ANNOTATION_END_9" val="232.9"/>
  <p:tag name="ANNOTATION_TOP_9" val="622"/>
  <p:tag name="ANNOTATION_LEFT_9" val="739"/>
  <p:tag name="ANNOTATION_WIDTH_9" val="121"/>
  <p:tag name="ANNOTATION_HEIGHT_9" val="121"/>
  <p:tag name="ANNOTATION_ANIMATION_9" val="3"/>
  <p:tag name="ANNOTATION_ROTATION_9" val="9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32.9"/>
  <p:tag name="ANNOTATION_END_10" val="235.8"/>
  <p:tag name="ANNOTATION_TOP_10" val="160"/>
  <p:tag name="ANNOTATION_LEFT_10" val="854"/>
  <p:tag name="ANNOTATION_WIDTH_10" val="121"/>
  <p:tag name="ANNOTATION_HEIGHT_10" val="121"/>
  <p:tag name="ANNOTATION_ANIMATION_10" val="3"/>
  <p:tag name="ANNOTATION_ROTATION_10" val="9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35.8"/>
  <p:tag name="ANNOTATION_END_11" val="236.4"/>
  <p:tag name="ANNOTATION_TOP_11" val="213"/>
  <p:tag name="ANNOTATION_LEFT_11" val="835"/>
  <p:tag name="ANNOTATION_WIDTH_11" val="121"/>
  <p:tag name="ANNOTATION_HEIGHT_11" val="121"/>
  <p:tag name="ANNOTATION_ANIMATION_11" val="3"/>
  <p:tag name="ANNOTATION_ROTATION_11" val="9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36.4"/>
  <p:tag name="ANNOTATION_END_12" val="240.6"/>
  <p:tag name="ANNOTATION_TOP_12" val="222"/>
  <p:tag name="ANNOTATION_LEFT_12" val="890"/>
  <p:tag name="ANNOTATION_WIDTH_12" val="121"/>
  <p:tag name="ANNOTATION_HEIGHT_12" val="121"/>
  <p:tag name="ANNOTATION_ANIMATION_12" val="3"/>
  <p:tag name="ANNOTATION_ROTATION_12" val="9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40.6"/>
  <p:tag name="ANNOTATION_END_13" val="243.7"/>
  <p:tag name="ANNOTATION_TOP_13" val="346"/>
  <p:tag name="ANNOTATION_LEFT_13" val="793"/>
  <p:tag name="ANNOTATION_WIDTH_13" val="121"/>
  <p:tag name="ANNOTATION_HEIGHT_13" val="121"/>
  <p:tag name="ANNOTATION_ANIMATION_13" val="3"/>
  <p:tag name="ANNOTATION_ROTATION_13" val="9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43.7"/>
  <p:tag name="ANNOTATION_END_14" val="246.1"/>
  <p:tag name="ANNOTATION_TOP_14" val="455"/>
  <p:tag name="ANNOTATION_LEFT_14" val="768"/>
  <p:tag name="ANNOTATION_WIDTH_14" val="121"/>
  <p:tag name="ANNOTATION_HEIGHT_14" val="121"/>
  <p:tag name="ANNOTATION_ANIMATION_14" val="3"/>
  <p:tag name="ANNOTATION_ROTATION_14" val="9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46.1"/>
  <p:tag name="ANNOTATION_END_15" val="246.5"/>
  <p:tag name="ANNOTATION_TOP_15" val="508"/>
  <p:tag name="ANNOTATION_LEFT_15" val="749"/>
  <p:tag name="ANNOTATION_WIDTH_15" val="121"/>
  <p:tag name="ANNOTATION_HEIGHT_15" val="121"/>
  <p:tag name="ANNOTATION_ANIMATION_15" val="3"/>
  <p:tag name="ANNOTATION_ROTATION_15" val="9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46.5"/>
  <p:tag name="ANNOTATION_END_16" val="246.7"/>
  <p:tag name="ANNOTATION_TOP_16" val="600"/>
  <p:tag name="ANNOTATION_LEFT_16" val="736"/>
  <p:tag name="ANNOTATION_WIDTH_16" val="121"/>
  <p:tag name="ANNOTATION_HEIGHT_16" val="121"/>
  <p:tag name="ANNOTATION_ANIMATION_16" val="3"/>
  <p:tag name="ANNOTATION_ROTATION_16" val="9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46.7"/>
  <p:tag name="ANNOTATION_END_17" val="247.1"/>
  <p:tag name="ANNOTATION_TOP_17" val="668"/>
  <p:tag name="ANNOTATION_LEFT_17" val="729"/>
  <p:tag name="ANNOTATION_WIDTH_17" val="121"/>
  <p:tag name="ANNOTATION_HEIGHT_17" val="121"/>
  <p:tag name="ANNOTATION_ANIMATION_17" val="3"/>
  <p:tag name="ANNOTATION_ROTATION_17" val="9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47.1"/>
  <p:tag name="ANNOTATION_END_18" val="249.4"/>
  <p:tag name="ANNOTATION_TOP_18" val="680"/>
  <p:tag name="ANNOTATION_LEFT_18" val="727"/>
  <p:tag name="ANNOTATION_WIDTH_18" val="121"/>
  <p:tag name="ANNOTATION_HEIGHT_18" val="121"/>
  <p:tag name="ANNOTATION_ANIMATION_18" val="3"/>
  <p:tag name="ANNOTATION_ROTATION_18" val="9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49.4"/>
  <p:tag name="ANNOTATION_END_19" val="250.7"/>
  <p:tag name="ANNOTATION_TOP_19" val="166"/>
  <p:tag name="ANNOTATION_LEFT_19" val="599"/>
  <p:tag name="ANNOTATION_WIDTH_19" val="121"/>
  <p:tag name="ANNOTATION_HEIGHT_19" val="121"/>
  <p:tag name="ANNOTATION_ANIMATION_19" val="3"/>
  <p:tag name="ANNOTATION_ROTATION_19" val="9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50.7"/>
  <p:tag name="ANNOTATION_END_20" val="253.1"/>
  <p:tag name="ANNOTATION_TOP_20" val="214"/>
  <p:tag name="ANNOTATION_LEFT_20" val="590"/>
  <p:tag name="ANNOTATION_WIDTH_20" val="121"/>
  <p:tag name="ANNOTATION_HEIGHT_20" val="121"/>
  <p:tag name="ANNOTATION_ANIMATION_20" val="3"/>
  <p:tag name="ANNOTATION_ROTATION_20" val="9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53.1"/>
  <p:tag name="ANNOTATION_END_21" val="253.6"/>
  <p:tag name="ANNOTATION_TOP_21" val="252"/>
  <p:tag name="ANNOTATION_LEFT_21" val="601"/>
  <p:tag name="ANNOTATION_WIDTH_21" val="121"/>
  <p:tag name="ANNOTATION_HEIGHT_21" val="121"/>
  <p:tag name="ANNOTATION_ANIMATION_21" val="3"/>
  <p:tag name="ANNOTATION_ROTATION_21" val="9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53.6"/>
  <p:tag name="ANNOTATION_END_22" val="253.9"/>
  <p:tag name="ANNOTATION_TOP_22" val="281"/>
  <p:tag name="ANNOTATION_LEFT_22" val="599"/>
  <p:tag name="ANNOTATION_WIDTH_22" val="121"/>
  <p:tag name="ANNOTATION_HEIGHT_22" val="121"/>
  <p:tag name="ANNOTATION_ANIMATION_22" val="3"/>
  <p:tag name="ANNOTATION_ROTATION_22" val="9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53.9"/>
  <p:tag name="ANNOTATION_END_23" val="254.1"/>
  <p:tag name="ANNOTATION_TOP_23" val="325"/>
  <p:tag name="ANNOTATION_LEFT_23" val="600"/>
  <p:tag name="ANNOTATION_WIDTH_23" val="121"/>
  <p:tag name="ANNOTATION_HEIGHT_23" val="121"/>
  <p:tag name="ANNOTATION_ANIMATION_23" val="3"/>
  <p:tag name="ANNOTATION_ROTATION_23" val="9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54.1"/>
  <p:tag name="ANNOTATION_END_24" val="254.4"/>
  <p:tag name="ANNOTATION_TOP_24" val="352"/>
  <p:tag name="ANNOTATION_LEFT_24" val="601"/>
  <p:tag name="ANNOTATION_WIDTH_24" val="121"/>
  <p:tag name="ANNOTATION_HEIGHT_24" val="121"/>
  <p:tag name="ANNOTATION_ANIMATION_24" val="3"/>
  <p:tag name="ANNOTATION_ROTATION_24" val="9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54.4"/>
  <p:tag name="ANNOTATION_END_25" val="255.7"/>
  <p:tag name="ANNOTATION_TOP_25" val="387"/>
  <p:tag name="ANNOTATION_LEFT_25" val="599"/>
  <p:tag name="ANNOTATION_WIDTH_25" val="121"/>
  <p:tag name="ANNOTATION_HEIGHT_25" val="121"/>
  <p:tag name="ANNOTATION_ANIMATION_25" val="3"/>
  <p:tag name="ANNOTATION_ROTATION_25" val="9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55.7"/>
  <p:tag name="ANNOTATION_END_26" val="257.1"/>
  <p:tag name="ANNOTATION_TOP_26" val="390"/>
  <p:tag name="ANNOTATION_LEFT_26" val="695"/>
  <p:tag name="ANNOTATION_WIDTH_26" val="121"/>
  <p:tag name="ANNOTATION_HEIGHT_26" val="121"/>
  <p:tag name="ANNOTATION_ANIMATION_26" val="3"/>
  <p:tag name="ANNOTATION_ROTATION_26" val="9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57.1"/>
  <p:tag name="ANNOTATION_END_27" val="257.3"/>
  <p:tag name="ANNOTATION_TOP_27" val="457"/>
  <p:tag name="ANNOTATION_LEFT_27" val="699"/>
  <p:tag name="ANNOTATION_WIDTH_27" val="121"/>
  <p:tag name="ANNOTATION_HEIGHT_27" val="121"/>
  <p:tag name="ANNOTATION_ANIMATION_27" val="3"/>
  <p:tag name="ANNOTATION_ROTATION_27" val="9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57.3"/>
  <p:tag name="ANNOTATION_END_28" val="257.5"/>
  <p:tag name="ANNOTATION_TOP_28" val="504"/>
  <p:tag name="ANNOTATION_LEFT_28" val="696"/>
  <p:tag name="ANNOTATION_WIDTH_28" val="121"/>
  <p:tag name="ANNOTATION_HEIGHT_28" val="121"/>
  <p:tag name="ANNOTATION_ANIMATION_28" val="3"/>
  <p:tag name="ANNOTATION_ROTATION_28" val="9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57.5"/>
  <p:tag name="ANNOTATION_END_29" val="257.7"/>
  <p:tag name="ANNOTATION_TOP_29" val="534"/>
  <p:tag name="ANNOTATION_LEFT_29" val="696"/>
  <p:tag name="ANNOTATION_WIDTH_29" val="121"/>
  <p:tag name="ANNOTATION_HEIGHT_29" val="121"/>
  <p:tag name="ANNOTATION_ANIMATION_29" val="3"/>
  <p:tag name="ANNOTATION_ROTATION_29" val="9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57.7"/>
  <p:tag name="ANNOTATION_END_30" val="258.0"/>
  <p:tag name="ANNOTATION_TOP_30" val="569"/>
  <p:tag name="ANNOTATION_LEFT_30" val="696"/>
  <p:tag name="ANNOTATION_WIDTH_30" val="121"/>
  <p:tag name="ANNOTATION_HEIGHT_30" val="121"/>
  <p:tag name="ANNOTATION_ANIMATION_30" val="3"/>
  <p:tag name="ANNOTATION_ROTATION_30" val="9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58.0"/>
  <p:tag name="ANNOTATION_END_31" val="258.2"/>
  <p:tag name="ANNOTATION_TOP_31" val="623"/>
  <p:tag name="ANNOTATION_LEFT_31" val="696"/>
  <p:tag name="ANNOTATION_WIDTH_31" val="121"/>
  <p:tag name="ANNOTATION_HEIGHT_31" val="121"/>
  <p:tag name="ANNOTATION_ANIMATION_31" val="3"/>
  <p:tag name="ANNOTATION_ROTATION_31" val="9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58.2"/>
  <p:tag name="ANNOTATION_END_32" val="261.6"/>
  <p:tag name="ANNOTATION_TOP_32" val="637"/>
  <p:tag name="ANNOTATION_LEFT_32" val="696"/>
  <p:tag name="ANNOTATION_WIDTH_32" val="121"/>
  <p:tag name="ANNOTATION_HEIGHT_32" val="121"/>
  <p:tag name="ANNOTATION_ANIMATION_32" val="3"/>
  <p:tag name="ANNOTATION_ROTATION_32" val="9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61.6"/>
  <p:tag name="ANNOTATION_TOP_33" val="379"/>
  <p:tag name="ANNOTATION_LEFT_33" val="547"/>
  <p:tag name="ANNOTATION_WIDTH_33" val="121"/>
  <p:tag name="ANNOTATION_HEIGHT_33" val="121"/>
  <p:tag name="ANNOTATION_ANIMATION_33" val="3"/>
  <p:tag name="ANNOTATION_ROTATION_33" val="9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COUNT" val="33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be78d10bfae4a65be0c3e438edadfbf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796ac1df03f4440a326a75a2f3577d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4"/>
  <p:tag name="ARTICULATE_AUDIO_RECORDED" val="1"/>
  <p:tag name="TIMELINE" val="52.4"/>
  <p:tag name="ELAPSEDTIME" val="85.2"/>
  <p:tag name="ANNOTATION_TYPE_1" val="0"/>
  <p:tag name="ANNOTATION_START_1" val="9.1"/>
  <p:tag name="ANNOTATION_END_1" val="12.6"/>
  <p:tag name="ANNOTATION_TOP_1" val="274"/>
  <p:tag name="ANNOTATION_LEFT_1" val="207"/>
  <p:tag name="ANNOTATION_WIDTH_1" val="121"/>
  <p:tag name="ANNOTATION_HEIGHT_1" val="121"/>
  <p:tag name="ANNOTATION_ANIMATION_1" val="3"/>
  <p:tag name="ANNOTATION_ROTATION_1" val="9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2.6"/>
  <p:tag name="ANNOTATION_END_2" val="15.5"/>
  <p:tag name="ANNOTATION_TOP_2" val="318"/>
  <p:tag name="ANNOTATION_LEFT_2" val="209"/>
  <p:tag name="ANNOTATION_WIDTH_2" val="121"/>
  <p:tag name="ANNOTATION_HEIGHT_2" val="121"/>
  <p:tag name="ANNOTATION_ANIMATION_2" val="3"/>
  <p:tag name="ANNOTATION_ROTATION_2" val="9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5.5"/>
  <p:tag name="ANNOTATION_END_3" val="16.4"/>
  <p:tag name="ANNOTATION_TOP_3" val="348"/>
  <p:tag name="ANNOTATION_LEFT_3" val="161"/>
  <p:tag name="ANNOTATION_WIDTH_3" val="121"/>
  <p:tag name="ANNOTATION_HEIGHT_3" val="121"/>
  <p:tag name="ANNOTATION_ANIMATION_3" val="3"/>
  <p:tag name="ANNOTATION_ROTATION_3" val="9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6.4"/>
  <p:tag name="ANNOTATION_END_4" val="24.6"/>
  <p:tag name="ANNOTATION_TOP_4" val="381"/>
  <p:tag name="ANNOTATION_LEFT_4" val="181"/>
  <p:tag name="ANNOTATION_WIDTH_4" val="121"/>
  <p:tag name="ANNOTATION_HEIGHT_4" val="121"/>
  <p:tag name="ANNOTATION_ANIMATION_4" val="3"/>
  <p:tag name="ANNOTATION_ROTATION_4" val="9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4.6"/>
  <p:tag name="ANNOTATION_END_5" val="26.0"/>
  <p:tag name="ANNOTATION_TOP_5" val="444"/>
  <p:tag name="ANNOTATION_LEFT_5" val="243"/>
  <p:tag name="ANNOTATION_WIDTH_5" val="121"/>
  <p:tag name="ANNOTATION_HEIGHT_5" val="121"/>
  <p:tag name="ANNOTATION_ANIMATION_5" val="3"/>
  <p:tag name="ANNOTATION_ROTATION_5" val="9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6.0"/>
  <p:tag name="ANNOTATION_END_6" val="28.4"/>
  <p:tag name="ANNOTATION_TOP_6" val="493"/>
  <p:tag name="ANNOTATION_LEFT_6" val="285"/>
  <p:tag name="ANNOTATION_WIDTH_6" val="121"/>
  <p:tag name="ANNOTATION_HEIGHT_6" val="121"/>
  <p:tag name="ANNOTATION_ANIMATION_6" val="3"/>
  <p:tag name="ANNOTATION_ROTATION_6" val="9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8.4"/>
  <p:tag name="ANNOTATION_END_7" val="29.7"/>
  <p:tag name="ANNOTATION_TOP_7" val="508"/>
  <p:tag name="ANNOTATION_LEFT_7" val="292"/>
  <p:tag name="ANNOTATION_WIDTH_7" val="121"/>
  <p:tag name="ANNOTATION_HEIGHT_7" val="121"/>
  <p:tag name="ANNOTATION_ANIMATION_7" val="3"/>
  <p:tag name="ANNOTATION_ROTATION_7" val="9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9.7"/>
  <p:tag name="ANNOTATION_END_8" val="31.4"/>
  <p:tag name="ANNOTATION_TOP_8" val="557"/>
  <p:tag name="ANNOTATION_LEFT_8" val="349"/>
  <p:tag name="ANNOTATION_WIDTH_8" val="121"/>
  <p:tag name="ANNOTATION_HEIGHT_8" val="121"/>
  <p:tag name="ANNOTATION_ANIMATION_8" val="3"/>
  <p:tag name="ANNOTATION_ROTATION_8" val="9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1.4"/>
  <p:tag name="ANNOTATION_END_9" val="36.6"/>
  <p:tag name="ANNOTATION_TOP_9" val="536"/>
  <p:tag name="ANNOTATION_LEFT_9" val="421"/>
  <p:tag name="ANNOTATION_WIDTH_9" val="121"/>
  <p:tag name="ANNOTATION_HEIGHT_9" val="121"/>
  <p:tag name="ANNOTATION_ANIMATION_9" val="3"/>
  <p:tag name="ANNOTATION_ROTATION_9" val="9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36.6"/>
  <p:tag name="ANNOTATION_END_10" val="41.2"/>
  <p:tag name="ANNOTATION_TOP_10" val="431"/>
  <p:tag name="ANNOTATION_LEFT_10" val="247"/>
  <p:tag name="ANNOTATION_WIDTH_10" val="121"/>
  <p:tag name="ANNOTATION_HEIGHT_10" val="121"/>
  <p:tag name="ANNOTATION_ANIMATION_10" val="3"/>
  <p:tag name="ANNOTATION_ROTATION_10" val="9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1.2"/>
  <p:tag name="ANNOTATION_END_11" val="56.7"/>
  <p:tag name="ANNOTATION_TOP_11" val="461"/>
  <p:tag name="ANNOTATION_LEFT_11" val="171"/>
  <p:tag name="ANNOTATION_WIDTH_11" val="121"/>
  <p:tag name="ANNOTATION_HEIGHT_11" val="121"/>
  <p:tag name="ANNOTATION_ANIMATION_11" val="3"/>
  <p:tag name="ANNOTATION_ROTATION_11" val="9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6.7"/>
  <p:tag name="ANNOTATION_END_12" val="57.4"/>
  <p:tag name="ANNOTATION_TOP_12" val="162"/>
  <p:tag name="ANNOTATION_LEFT_12" val="577"/>
  <p:tag name="ANNOTATION_WIDTH_12" val="121"/>
  <p:tag name="ANNOTATION_HEIGHT_12" val="121"/>
  <p:tag name="ANNOTATION_ANIMATION_12" val="3"/>
  <p:tag name="ANNOTATION_ROTATION_12" val="9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7.4"/>
  <p:tag name="ANNOTATION_END_13" val="58.3"/>
  <p:tag name="ANNOTATION_TOP_13" val="157"/>
  <p:tag name="ANNOTATION_LEFT_13" val="676"/>
  <p:tag name="ANNOTATION_WIDTH_13" val="121"/>
  <p:tag name="ANNOTATION_HEIGHT_13" val="121"/>
  <p:tag name="ANNOTATION_ANIMATION_13" val="3"/>
  <p:tag name="ANNOTATION_ROTATION_13" val="9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8.3"/>
  <p:tag name="ANNOTATION_TOP_14" val="163"/>
  <p:tag name="ANNOTATION_LEFT_14" val="838"/>
  <p:tag name="ANNOTATION_WIDTH_14" val="121"/>
  <p:tag name="ANNOTATION_HEIGHT_14" val="121"/>
  <p:tag name="ANNOTATION_ANIMATION_14" val="3"/>
  <p:tag name="ANNOTATION_ROTATION_14" val="9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COUNT" val="14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2eb8c05fe5c478cbfb70762a73b93ed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241d475e4834544913acbe852a6220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5 Lecture-Respiration\Quiz2.quiz"/>
  <p:tag name="QUIZMAKER_QUIZ_SLIDE_ID" val="342"/>
  <p:tag name="OVERRIDE" val="QUIZMAKER_QUIZ_SLIDE"/>
  <p:tag name="QUIZMAKER_QUIZ_TITLE" val="Quiz2"/>
  <p:tag name="ARTICULATE_DESCRIPTION" val="Quiz - 4 questions"/>
  <p:tag name="AQP_PASS_SCORE" val="60"/>
  <p:tag name="QUIZMAKER_LAST_MODIFY_DATE" val="41653.334212963"/>
  <p:tag name="EMBEDDEDCONTENT_LASTWRITETIMEUTC" val="2014-01-14 05:01:16Z"/>
  <p:tag name="ELAPSEDTIME" val="5"/>
  <p:tag name="AUDIO_ID" val="342"/>
  <p:tag name="AQP_PASS_ACTION" val="2"/>
  <p:tag name="AQP_FAIL_ACTION" val="2"/>
  <p:tag name="ARTICULATE_SHOW_IN_MENU" val="multipleitems"/>
  <p:tag name="ARTICULATE_NAV_LEVEL" val="1"/>
  <p:tag name="ARTICULATE_SLIDE_PRESENTER_GUID" val="7e5105eb-1eaf-485a-af17-fd726b1ab72e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  <p:tag name="ARTICULATE_SLIDE_THUMBNAIL_REFRESH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c6bd7ed9283447584597784aed88f7d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347"/>
  <p:tag name="ARTICULATE_NAV_LEVEL" val="1"/>
  <p:tag name="ARTICULATE_SLIDE_PRESENTER_GUID" val="7e5105eb-1eaf-485a-af17-fd726b1ab72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1664cb3bbe44d1bbf1517501d51b22f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70c422292bb41c2b3dffd765d3fd5a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716e5e02e5745adb9a5544fcbf5596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15 Respiration\Main.intr"/>
  <p:tag name="ENGAGE_INTERACTION_SLIDE_ID" val="346"/>
  <p:tag name="ENGAGE_INTERACTION_FINISH" val="2"/>
  <p:tag name="ENGAGE_INTERACTION_FINISH_MESSAGE" val="Next Slide"/>
  <p:tag name="ENGAGE_INTERACTION_TITLE" val="Energy Harvest"/>
  <p:tag name="ARTICULATE_DESCRIPTION" val="Accordion - 1 Panel "/>
  <p:tag name="ENGAGE_LAST_MODIFY_DATE" val="41656.7578472222"/>
  <p:tag name="EMBEDDEDCONTENT_LASTWRITETIMEUTC" val="2014-01-17 15:11:18Z"/>
  <p:tag name="ELAPSEDTIME" val="157"/>
  <p:tag name="ARTICULATE_SHOW_IN_MENU" val="multipleitems"/>
  <p:tag name="AUDIO_ID" val="346"/>
  <p:tag name="ARTICULATE_NAV_LEVEL" val="1"/>
  <p:tag name="ARTICULATE_SLIDE_PRESENTER_GUID" val="7e5105eb-1eaf-485a-af17-fd726b1ab72e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5405</TotalTime>
  <Words>1547</Words>
  <Application>Microsoft Office PowerPoint</Application>
  <PresentationFormat>On-screen Show (4:3)</PresentationFormat>
  <Paragraphs>173</Paragraphs>
  <Slides>22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PowerPoint Presentation</vt:lpstr>
      <vt:lpstr>PowerPoint Presentation</vt:lpstr>
      <vt:lpstr>Energy Harvest</vt:lpstr>
      <vt:lpstr>3- Electron transport chain: (oxidative phosphorelation) </vt:lpstr>
      <vt:lpstr>PowerPoint Presentation</vt:lpstr>
      <vt:lpstr>PowerPoint Presentation</vt:lpstr>
      <vt:lpstr>PowerPoint Presentation</vt:lpstr>
      <vt:lpstr>PowerPoint Presentation</vt:lpstr>
      <vt:lpstr>Cellular respiration generates many ATP molecules for each sugar molecule it oxidizes</vt:lpstr>
      <vt:lpstr>PowerPoint Presentation</vt:lpstr>
      <vt:lpstr>Summary of Cellular Respiration </vt:lpstr>
      <vt:lpstr>PowerPoint Presentation</vt:lpstr>
      <vt:lpstr>PowerPoint Presentation</vt:lpstr>
      <vt:lpstr>PowerPoint Presentation</vt:lpstr>
      <vt:lpstr>Fermentation: Enables يُمَكِن some cells to produce ATP without the help of oxygen</vt:lpstr>
      <vt:lpstr>PowerPoint Presentation</vt:lpstr>
      <vt:lpstr>PowerPoint Presentation</vt:lpstr>
      <vt:lpstr>Summary of anaerobic respiration</vt:lpstr>
      <vt:lpstr>Fat and Protein Breakdown</vt:lpstr>
      <vt:lpstr>PowerPoint Presentation</vt:lpstr>
      <vt:lpstr>Quiz2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Ahm Ahm</cp:lastModifiedBy>
  <cp:revision>275</cp:revision>
  <dcterms:created xsi:type="dcterms:W3CDTF">2006-03-25T20:15:58Z</dcterms:created>
  <dcterms:modified xsi:type="dcterms:W3CDTF">2015-03-31T06:28:22Z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15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D7BDAEB7-B270-4CE8-8B70-1751A61E032F</vt:lpwstr>
  </property>
  <property fmtid="{D5CDD505-2E9C-101B-9397-08002B2CF9AE}" pid="6" name="ArticulateProjectFull">
    <vt:lpwstr>C:\Users\amahmedkeele\Desktop\Lectures\Lecture-15 Respiration\Lecture 15.ppta</vt:lpwstr>
  </property>
</Properties>
</file>