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9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5AE17C7-B787-4E50-994D-5E804113A1E9}" type="datetime4">
              <a:rPr lang="en-US" smtClean="0"/>
              <a:pPr/>
              <a:t>April 5, 2016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05/04/2016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05/04/2016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95D68B-21AC-438B-BECE-4F17DA129F19}" type="datetime4">
              <a:rPr lang="en-US" smtClean="0"/>
              <a:pPr/>
              <a:t>April 5, 2016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0FCF-2EA5-4FF5-AF14-1CA9C8854AAB}" type="datetime4">
              <a:rPr lang="en-US" smtClean="0"/>
              <a:pPr/>
              <a:t>April 5, 2016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9E781C6-1634-4A56-B2BE-62150BE83935}" type="datetime4">
              <a:rPr lang="en-US" smtClean="0"/>
              <a:pPr/>
              <a:t>April 5, 2016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ar-sa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9372AC2-3C75-4F5F-A929-48958086FE36}" type="datetime4">
              <a:rPr lang="en-US" smtClean="0"/>
              <a:pPr/>
              <a:t>April 5, 2016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9CF4-4C1A-45DC-BADA-6EFF91CB9ABB}" type="datetime4">
              <a:rPr lang="en-US" smtClean="0"/>
              <a:pPr/>
              <a:t>April 5, 2016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951C0-B478-4858-ABC7-96406A1C0480}" type="datetime4">
              <a:rPr lang="en-US" smtClean="0"/>
              <a:pPr/>
              <a:t>April 5, 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867641A-9D94-4BD6-862F-F651067079BC}" type="datetime4">
              <a:rPr lang="en-US" smtClean="0"/>
              <a:pPr/>
              <a:t>April 5, 2016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74F0C02-0EF4-4745-9D82-E8D3F59464E3}" type="datetime4">
              <a:rPr lang="en-US" smtClean="0"/>
              <a:pPr/>
              <a:t>April 5, 2016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87367800-479D-41B0-B3F2-2DCE95BA1381}" type="datetime4">
              <a:rPr lang="en-US" smtClean="0"/>
              <a:pPr/>
              <a:t>April 5,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  <p:sldLayoutId id="2147484213" r:id="rId4"/>
    <p:sldLayoutId id="2147484214" r:id="rId5"/>
    <p:sldLayoutId id="2147484215" r:id="rId6"/>
    <p:sldLayoutId id="2147484216" r:id="rId7"/>
    <p:sldLayoutId id="2147484217" r:id="rId8"/>
    <p:sldLayoutId id="2147484218" r:id="rId9"/>
    <p:sldLayoutId id="2147484219" r:id="rId10"/>
    <p:sldLayoutId id="2147484220" r:id="rId11"/>
  </p:sldLayoutIdLst>
  <p:hf sldNum="0" hdr="0" ftr="0" dt="0"/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cb.uct.ac.za/tutorial/definitions.htm%23Acellular" TargetMode="External"/><Relationship Id="rId3" Type="http://schemas.openxmlformats.org/officeDocument/2006/relationships/hyperlink" Target="http://www.mcb.uct.ac.za/tutorial/definitions.htm%23Genom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81364" y="2201101"/>
            <a:ext cx="39141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Introduction to </a:t>
            </a:r>
          </a:p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Virology 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158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sz="2400" b="1" u="sng" dirty="0" smtClean="0">
                <a:solidFill>
                  <a:srgbClr val="FF0000"/>
                </a:solidFill>
              </a:rPr>
              <a:t>Complex</a:t>
            </a:r>
            <a:r>
              <a:rPr lang="ar-EG" sz="2400" b="1" dirty="0">
                <a:solidFill>
                  <a:srgbClr val="FF0000"/>
                </a:solidFill>
              </a:rPr>
              <a:t>: </a:t>
            </a:r>
            <a:endParaRPr lang="en-GB" sz="2400" dirty="0">
              <a:solidFill>
                <a:srgbClr val="FF0000"/>
              </a:solidFill>
            </a:endParaRPr>
          </a:p>
          <a:p>
            <a:pPr marL="342900" lvl="0" indent="-342900" algn="l">
              <a:buFont typeface="Arial"/>
              <a:buChar char="•"/>
            </a:pPr>
            <a:r>
              <a:rPr lang="en-US" dirty="0"/>
              <a:t>Poxviruses</a:t>
            </a:r>
            <a:r>
              <a:rPr lang="ar-EG" dirty="0"/>
              <a:t>: </a:t>
            </a:r>
            <a:r>
              <a:rPr lang="en-US" dirty="0"/>
              <a:t>No capsid DNA surrounded by core membrane </a:t>
            </a:r>
            <a:endParaRPr lang="en-GB" dirty="0"/>
          </a:p>
          <a:p>
            <a:pPr marL="342900" lvl="0" indent="-342900" algn="l">
              <a:buFont typeface="Arial"/>
              <a:buChar char="•"/>
            </a:pPr>
            <a:r>
              <a:rPr lang="en-US" dirty="0"/>
              <a:t>Bacteriophages</a:t>
            </a:r>
            <a:r>
              <a:rPr lang="ar-EG" dirty="0"/>
              <a:t>: </a:t>
            </a:r>
            <a:r>
              <a:rPr lang="en-US" dirty="0"/>
              <a:t>Complex capsid head and tail structures </a:t>
            </a:r>
            <a:endParaRPr lang="en-US" dirty="0" smtClean="0"/>
          </a:p>
          <a:p>
            <a:pPr marL="342900" lvl="0" indent="-342900" algn="l">
              <a:buFont typeface="Arial"/>
              <a:buChar char="•"/>
            </a:pPr>
            <a:endParaRPr lang="en-GB" dirty="0"/>
          </a:p>
          <a:p>
            <a:pPr marL="457200" indent="-457200" algn="l">
              <a:buFont typeface="+mj-lt"/>
              <a:buAutoNum type="arabicPeriod" startAt="2"/>
            </a:pPr>
            <a:r>
              <a:rPr lang="en-US" sz="2400" b="1" u="sng" dirty="0" smtClean="0">
                <a:solidFill>
                  <a:srgbClr val="FF0000"/>
                </a:solidFill>
              </a:rPr>
              <a:t>Naked </a:t>
            </a:r>
            <a:r>
              <a:rPr lang="en-US" sz="2400" b="1" u="sng" dirty="0">
                <a:solidFill>
                  <a:srgbClr val="FF0000"/>
                </a:solidFill>
              </a:rPr>
              <a:t>or non-enveloped:</a:t>
            </a:r>
            <a:endParaRPr lang="en-GB" sz="2400" b="1" u="sng" dirty="0">
              <a:solidFill>
                <a:srgbClr val="FF0000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/>
              <a:t>Capsid which contains DNA or RNA</a:t>
            </a:r>
            <a:r>
              <a:rPr lang="ar-EG" dirty="0"/>
              <a:t>  </a:t>
            </a:r>
            <a:endParaRPr lang="en-GB" dirty="0" smtClean="0"/>
          </a:p>
          <a:p>
            <a:pPr marL="342900" indent="-342900" algn="l">
              <a:buFont typeface="Arial"/>
              <a:buChar char="•"/>
            </a:pPr>
            <a:endParaRPr lang="en-GB" dirty="0"/>
          </a:p>
          <a:p>
            <a:pPr marL="457200" indent="-457200" algn="l">
              <a:buFont typeface="+mj-lt"/>
              <a:buAutoNum type="arabicPeriod" startAt="3"/>
            </a:pPr>
            <a:r>
              <a:rPr lang="en-US" sz="2400" b="1" u="sng" dirty="0" smtClean="0">
                <a:solidFill>
                  <a:srgbClr val="FF0000"/>
                </a:solidFill>
              </a:rPr>
              <a:t>Enveloped: </a:t>
            </a:r>
            <a:endParaRPr lang="en-GB" sz="2400" u="sng" dirty="0">
              <a:solidFill>
                <a:srgbClr val="FF0000"/>
              </a:solidFill>
            </a:endParaRPr>
          </a:p>
          <a:p>
            <a:pPr marL="342900" lvl="0" indent="-342900" algn="l">
              <a:buFont typeface="Arial"/>
              <a:buChar char="•"/>
            </a:pPr>
            <a:r>
              <a:rPr lang="en-US" dirty="0"/>
              <a:t>Outer </a:t>
            </a:r>
            <a:r>
              <a:rPr lang="en-US" dirty="0" smtClean="0"/>
              <a:t>membrane</a:t>
            </a:r>
            <a:endParaRPr lang="en-GB" dirty="0"/>
          </a:p>
          <a:p>
            <a:pPr marL="342900" lvl="0" indent="-342900" algn="l">
              <a:buFont typeface="Arial"/>
              <a:buChar char="•"/>
            </a:pPr>
            <a:r>
              <a:rPr lang="en-US" dirty="0"/>
              <a:t>Capsid which contains DNA or RNA</a:t>
            </a:r>
            <a:endParaRPr lang="en-GB" dirty="0"/>
          </a:p>
          <a:p>
            <a:pPr algn="l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608875" y="417481"/>
            <a:ext cx="7932774" cy="1258919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ts val="400"/>
              </a:spcBef>
              <a:buNone/>
              <a:defRPr sz="1800" b="1" kern="1200" cap="all" spc="0" baseline="0">
                <a:solidFill>
                  <a:schemeClr val="bg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z="3200" smtClean="0">
                <a:solidFill>
                  <a:srgbClr val="3366FF"/>
                </a:solidFill>
              </a:rPr>
              <a:t>Viruses  have three basic forms</a:t>
            </a:r>
            <a:r>
              <a:rPr lang="en-GB" sz="3200" smtClean="0">
                <a:solidFill>
                  <a:srgbClr val="3366FF"/>
                </a:solidFill>
              </a:rPr>
              <a:t> </a:t>
            </a:r>
            <a:endParaRPr lang="en-US" sz="32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125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rgbClr val="3366FF"/>
                </a:solidFill>
              </a:rPr>
              <a:t>Viral classification is based </a:t>
            </a:r>
            <a:r>
              <a:rPr lang="en-US" sz="2800" dirty="0" smtClean="0">
                <a:solidFill>
                  <a:srgbClr val="3366FF"/>
                </a:solidFill>
              </a:rPr>
              <a:t>on</a:t>
            </a:r>
            <a:r>
              <a:rPr lang="ar-EG" sz="2800" dirty="0" smtClean="0">
                <a:solidFill>
                  <a:srgbClr val="3366FF"/>
                </a:solidFill>
              </a:rPr>
              <a:t>:</a:t>
            </a:r>
            <a:endParaRPr lang="en-GB" sz="2800" dirty="0">
              <a:solidFill>
                <a:srgbClr val="3366FF"/>
              </a:solidFill>
            </a:endParaRPr>
          </a:p>
          <a:p>
            <a:pPr marL="457200" lvl="0" indent="-457200" algn="l">
              <a:buFont typeface="Arial"/>
              <a:buChar char="•"/>
            </a:pPr>
            <a:r>
              <a:rPr lang="en-US" sz="2800" dirty="0"/>
              <a:t>Shape</a:t>
            </a:r>
            <a:endParaRPr lang="en-GB" sz="2800" dirty="0"/>
          </a:p>
          <a:p>
            <a:pPr marL="457200" lvl="0" indent="-457200" algn="l">
              <a:buFont typeface="Arial"/>
              <a:buChar char="•"/>
            </a:pPr>
            <a:r>
              <a:rPr lang="en-US" sz="2800" dirty="0"/>
              <a:t>Type and form of nucleic acid</a:t>
            </a:r>
            <a:endParaRPr lang="en-GB" sz="2800" dirty="0"/>
          </a:p>
          <a:p>
            <a:pPr marL="457200" lvl="0" indent="-457200" algn="l">
              <a:buFont typeface="Arial"/>
              <a:buChar char="•"/>
            </a:pPr>
            <a:r>
              <a:rPr lang="en-US" sz="2800" dirty="0"/>
              <a:t>Enveloped or naked</a:t>
            </a:r>
            <a:endParaRPr lang="en-GB" sz="2800" dirty="0"/>
          </a:p>
          <a:p>
            <a:pPr marL="457200" lvl="0" indent="-457200" algn="l">
              <a:buFont typeface="Arial"/>
              <a:buChar char="•"/>
            </a:pPr>
            <a:r>
              <a:rPr lang="en-US" sz="2800" dirty="0"/>
              <a:t>Mode of replication</a:t>
            </a:r>
            <a:endParaRPr lang="en-GB" sz="2800" dirty="0"/>
          </a:p>
          <a:p>
            <a:pPr marL="457200" lvl="0" indent="-457200" algn="l">
              <a:buFont typeface="Arial"/>
              <a:buChar char="•"/>
            </a:pPr>
            <a:r>
              <a:rPr lang="en-US" sz="2800" dirty="0"/>
              <a:t>Organization of the genome and antigenic differences</a:t>
            </a:r>
            <a:endParaRPr lang="en-GB" sz="2800" dirty="0"/>
          </a:p>
          <a:p>
            <a:pPr marL="457200" indent="-457200" algn="l">
              <a:buFont typeface="Arial"/>
              <a:buChar char="•"/>
            </a:pP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3193" y="469666"/>
            <a:ext cx="5201534" cy="1206734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3366FF"/>
                </a:solidFill>
              </a:rPr>
              <a:t>Viral taxonomy</a:t>
            </a:r>
            <a:r>
              <a:rPr lang="en-GB" sz="3600" dirty="0">
                <a:solidFill>
                  <a:srgbClr val="3366FF"/>
                </a:solidFill>
              </a:rPr>
              <a:t> </a:t>
            </a:r>
            <a:endParaRPr lang="en-US" sz="36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483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4031079" cy="4075176"/>
          </a:xfrm>
        </p:spPr>
        <p:txBody>
          <a:bodyPr/>
          <a:lstStyle/>
          <a:p>
            <a:pPr marL="514350" indent="-514350" algn="l">
              <a:buFont typeface="+mj-lt"/>
              <a:buAutoNum type="romanUcPeriod"/>
            </a:pPr>
            <a:r>
              <a:rPr lang="en-US" sz="2400" b="1" u="sng" dirty="0">
                <a:solidFill>
                  <a:srgbClr val="FF0000"/>
                </a:solidFill>
              </a:rPr>
              <a:t>RNA viruses</a:t>
            </a:r>
            <a:endParaRPr lang="en-GB" sz="2400" b="1" u="sng" dirty="0">
              <a:solidFill>
                <a:srgbClr val="FF0000"/>
              </a:solidFill>
            </a:endParaRPr>
          </a:p>
          <a:p>
            <a:pPr marL="457200" lvl="0" indent="-457200" algn="l">
              <a:buFont typeface="+mj-lt"/>
              <a:buAutoNum type="arabicPeriod"/>
            </a:pPr>
            <a:r>
              <a:rPr lang="en-US" dirty="0"/>
              <a:t>RNA single </a:t>
            </a:r>
            <a:r>
              <a:rPr lang="en-US" dirty="0" smtClean="0"/>
              <a:t>stranded</a:t>
            </a:r>
            <a:endParaRPr lang="en-GB" dirty="0"/>
          </a:p>
          <a:p>
            <a:pPr marL="457200" lvl="0" indent="-457200" algn="l">
              <a:buFont typeface="+mj-lt"/>
              <a:buAutoNum type="arabicPeriod"/>
            </a:pPr>
            <a:r>
              <a:rPr lang="en-US" dirty="0"/>
              <a:t>RNA double stranded: one piece or </a:t>
            </a:r>
            <a:r>
              <a:rPr lang="en-US" dirty="0" smtClean="0"/>
              <a:t>segmented</a:t>
            </a:r>
          </a:p>
          <a:p>
            <a:pPr marL="457200" lvl="0" indent="-457200" algn="l">
              <a:buFont typeface="+mj-lt"/>
              <a:buAutoNum type="arabicPeriod"/>
            </a:pPr>
            <a:endParaRPr lang="en-GB" dirty="0"/>
          </a:p>
          <a:p>
            <a:pPr marL="514350" indent="-514350" algn="l">
              <a:buFont typeface="+mj-lt"/>
              <a:buAutoNum type="romanUcPeriod" startAt="2"/>
            </a:pPr>
            <a:r>
              <a:rPr lang="en-US" sz="2400" u="sng" dirty="0" smtClean="0">
                <a:solidFill>
                  <a:srgbClr val="FF0000"/>
                </a:solidFill>
              </a:rPr>
              <a:t>DNA </a:t>
            </a:r>
            <a:r>
              <a:rPr lang="en-US" sz="2400" u="sng" dirty="0">
                <a:solidFill>
                  <a:srgbClr val="FF0000"/>
                </a:solidFill>
              </a:rPr>
              <a:t>viruses</a:t>
            </a:r>
            <a:endParaRPr lang="en-GB" sz="2400" u="sng" dirty="0">
              <a:solidFill>
                <a:srgbClr val="FF0000"/>
              </a:solidFill>
            </a:endParaRPr>
          </a:p>
          <a:p>
            <a:pPr marL="457200" lvl="0" indent="-457200" algn="l">
              <a:buFont typeface="+mj-lt"/>
              <a:buAutoNum type="arabicPeriod"/>
            </a:pPr>
            <a:r>
              <a:rPr lang="en-US" dirty="0"/>
              <a:t>Single stranded</a:t>
            </a:r>
            <a:endParaRPr lang="en-GB" dirty="0"/>
          </a:p>
          <a:p>
            <a:pPr marL="457200" lvl="0" indent="-457200" algn="l">
              <a:buFont typeface="+mj-lt"/>
              <a:buAutoNum type="arabicPeriod"/>
            </a:pPr>
            <a:r>
              <a:rPr lang="en-US" dirty="0"/>
              <a:t>Double stranded</a:t>
            </a:r>
            <a:endParaRPr lang="en-GB" dirty="0"/>
          </a:p>
          <a:p>
            <a:pPr algn="l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52365" y="243531"/>
            <a:ext cx="7671827" cy="1432869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3366FF"/>
                </a:solidFill>
              </a:rPr>
              <a:t>Genomic organization of viral nucleic acids</a:t>
            </a:r>
            <a:r>
              <a:rPr lang="en-GB" sz="3600" dirty="0">
                <a:solidFill>
                  <a:srgbClr val="3366FF"/>
                </a:solidFill>
              </a:rPr>
              <a:t> </a:t>
            </a:r>
            <a:endParaRPr lang="en-US" sz="3600" dirty="0">
              <a:solidFill>
                <a:srgbClr val="3366FF"/>
              </a:solidFill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6"/>
          <a:stretch/>
        </p:blipFill>
        <p:spPr bwMode="auto">
          <a:xfrm>
            <a:off x="4488279" y="2020824"/>
            <a:ext cx="4436090" cy="4557504"/>
          </a:xfrm>
          <a:prstGeom prst="rect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74237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35808" y="247832"/>
            <a:ext cx="4950838" cy="1273672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rgbClr val="0000FF"/>
                </a:solidFill>
                <a:latin typeface="Times"/>
                <a:cs typeface="Times"/>
              </a:rPr>
              <a:t>Virus infection and </a:t>
            </a:r>
            <a:r>
              <a:rPr lang="en-GB" sz="3200" dirty="0" smtClean="0">
                <a:solidFill>
                  <a:srgbClr val="0000FF"/>
                </a:solidFill>
                <a:latin typeface="Times"/>
                <a:cs typeface="Times"/>
              </a:rPr>
              <a:t>replication</a:t>
            </a:r>
            <a:endParaRPr lang="en-US" sz="3200" dirty="0"/>
          </a:p>
        </p:txBody>
      </p:sp>
      <p:pic>
        <p:nvPicPr>
          <p:cNvPr id="4" name="Picture 2" descr="M31892-14-f01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1726397"/>
            <a:ext cx="81915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8226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32819" y="320307"/>
            <a:ext cx="5568294" cy="70104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3366FF"/>
                </a:solidFill>
              </a:rPr>
              <a:t>Steps of replication</a:t>
            </a:r>
            <a:endParaRPr lang="en-US" sz="3200" dirty="0">
              <a:solidFill>
                <a:srgbClr val="3366FF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571627"/>
            <a:ext cx="8229600" cy="4995944"/>
          </a:xfrm>
        </p:spPr>
        <p:txBody>
          <a:bodyPr>
            <a:noAutofit/>
          </a:bodyPr>
          <a:lstStyle/>
          <a:p>
            <a:pPr marL="361950" indent="-361950" algn="just" rtl="0" eaLnBrk="1" hangingPunct="1">
              <a:buFont typeface="Arial" charset="0"/>
              <a:buNone/>
            </a:pPr>
            <a:r>
              <a:rPr lang="en-US" sz="2400" b="1" dirty="0">
                <a:cs typeface="AngsanaUPC" charset="0"/>
              </a:rPr>
              <a:t>1. 	</a:t>
            </a:r>
            <a:r>
              <a:rPr lang="en-US" sz="2400" b="1" dirty="0" smtClean="0">
                <a:solidFill>
                  <a:srgbClr val="00B050"/>
                </a:solidFill>
                <a:cs typeface="AngsanaUPC" charset="0"/>
              </a:rPr>
              <a:t>Adsorption/attachment</a:t>
            </a:r>
            <a:r>
              <a:rPr lang="en-US" sz="2400" b="1" dirty="0" smtClean="0">
                <a:cs typeface="AngsanaUPC" charset="0"/>
              </a:rPr>
              <a:t>:  </a:t>
            </a:r>
            <a:r>
              <a:rPr lang="en-US" sz="2400" b="1" dirty="0">
                <a:cs typeface="AngsanaUPC" charset="0"/>
              </a:rPr>
              <a:t>The infective virus has to be bound at first to certain receptors on the outer surface of the host cell.</a:t>
            </a:r>
          </a:p>
          <a:p>
            <a:pPr marL="361950" indent="-361950" algn="just" rtl="0" eaLnBrk="1" hangingPunct="1">
              <a:buFont typeface="Arial" charset="0"/>
              <a:buNone/>
            </a:pPr>
            <a:r>
              <a:rPr lang="en-US" sz="2400" b="1" dirty="0">
                <a:cs typeface="AngsanaUPC" charset="0"/>
              </a:rPr>
              <a:t>2.	 </a:t>
            </a:r>
            <a:r>
              <a:rPr lang="en-US" sz="2400" b="1" dirty="0">
                <a:solidFill>
                  <a:srgbClr val="00B050"/>
                </a:solidFill>
                <a:cs typeface="AngsanaUPC" charset="0"/>
              </a:rPr>
              <a:t>Penetration</a:t>
            </a:r>
            <a:r>
              <a:rPr lang="en-US" sz="2400" b="1" dirty="0">
                <a:cs typeface="AngsanaUPC" charset="0"/>
              </a:rPr>
              <a:t>: There are two views concerning this phase : </a:t>
            </a:r>
          </a:p>
          <a:p>
            <a:pPr lvl="1" algn="just" rtl="0" eaLnBrk="1" hangingPunct="1">
              <a:buFont typeface="Wingdings" charset="0"/>
              <a:buChar char="Ø"/>
            </a:pPr>
            <a:r>
              <a:rPr lang="en-US" sz="2400" b="1" dirty="0">
                <a:ea typeface="ＭＳ Ｐゴシック" charset="0"/>
                <a:cs typeface="AngsanaUPC" charset="0"/>
              </a:rPr>
              <a:t>The whole virus consisting of nucleic acid and protein penetrates into the cell , although the protein part has no role on the further steps of infection. </a:t>
            </a:r>
          </a:p>
          <a:p>
            <a:pPr marL="361950" indent="-361950" algn="just" rtl="0" eaLnBrk="1" hangingPunct="1">
              <a:buFont typeface="Wingdings" charset="0"/>
              <a:buChar char="Ø"/>
            </a:pPr>
            <a:r>
              <a:rPr lang="en-US" sz="2400" b="1" dirty="0">
                <a:cs typeface="AngsanaUPC" charset="0"/>
              </a:rPr>
              <a:t>Only the nucleic acid part penetrates into the cell, i.e. the virus has to get rid of its protein coat before </a:t>
            </a:r>
            <a:r>
              <a:rPr lang="en-US" sz="2400" b="1" dirty="0" smtClean="0">
                <a:cs typeface="AngsanaUPC" charset="0"/>
              </a:rPr>
              <a:t>penetration</a:t>
            </a:r>
          </a:p>
          <a:p>
            <a:pPr algn="just"/>
            <a:endParaRPr lang="en-US" sz="2400" b="1" dirty="0">
              <a:cs typeface="AngsanaUPC" charset="0"/>
            </a:endParaRPr>
          </a:p>
          <a:p>
            <a:pPr marL="457200" indent="-457200" algn="just">
              <a:buFont typeface="+mj-lt"/>
              <a:buAutoNum type="arabicPeriod" startAt="3"/>
            </a:pPr>
            <a:r>
              <a:rPr lang="en-US" sz="2400" b="1" dirty="0" err="1" smtClean="0">
                <a:solidFill>
                  <a:srgbClr val="00B050"/>
                </a:solidFill>
                <a:cs typeface="AngsanaUPC" charset="0"/>
              </a:rPr>
              <a:t>Uncoting</a:t>
            </a:r>
            <a:r>
              <a:rPr lang="en-US" sz="2400" b="1" dirty="0">
                <a:cs typeface="AngsanaUPC" charset="0"/>
              </a:rPr>
              <a:t>: </a:t>
            </a:r>
            <a:r>
              <a:rPr lang="en-US" sz="2400" dirty="0"/>
              <a:t>Enzymes in lysosome digest capsid, envelope (if present) and release viral genome</a:t>
            </a:r>
            <a:endParaRPr lang="en-GB" sz="2400" dirty="0"/>
          </a:p>
          <a:p>
            <a:pPr marL="361950" indent="-361950" algn="just" rtl="0" eaLnBrk="1" hangingPunct="1">
              <a:buFont typeface="Wingdings" charset="0"/>
              <a:buChar char="Ø"/>
            </a:pPr>
            <a:endParaRPr lang="en-US" sz="2400" b="1" dirty="0">
              <a:cs typeface="AngsanaUP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917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348333"/>
            <a:ext cx="8229600" cy="5509667"/>
          </a:xfrm>
        </p:spPr>
        <p:txBody>
          <a:bodyPr>
            <a:noAutofit/>
          </a:bodyPr>
          <a:lstStyle/>
          <a:p>
            <a:pPr algn="just"/>
            <a:endParaRPr lang="en-US" sz="2400" b="1" dirty="0">
              <a:cs typeface="AngsanaUPC" charset="0"/>
            </a:endParaRPr>
          </a:p>
          <a:p>
            <a:pPr marL="457200" indent="-457200" algn="just">
              <a:buAutoNum type="arabicPeriod" startAt="4"/>
            </a:pPr>
            <a:r>
              <a:rPr lang="en-US" sz="2400" b="1" dirty="0" smtClean="0">
                <a:solidFill>
                  <a:srgbClr val="00B050"/>
                </a:solidFill>
                <a:cs typeface="AngsanaUPC" charset="0"/>
              </a:rPr>
              <a:t>Replication:</a:t>
            </a:r>
          </a:p>
          <a:p>
            <a:pPr lvl="0"/>
            <a:r>
              <a:rPr lang="en-US" sz="2400" dirty="0"/>
              <a:t>Copies of viral genome</a:t>
            </a:r>
            <a:endParaRPr lang="en-GB" sz="2400" dirty="0"/>
          </a:p>
          <a:p>
            <a:pPr lvl="0"/>
            <a:r>
              <a:rPr lang="en-US" sz="2400" dirty="0"/>
              <a:t>Copies of viral proteins </a:t>
            </a:r>
            <a:endParaRPr lang="en-GB" sz="2400" dirty="0"/>
          </a:p>
          <a:p>
            <a:pPr marL="457200" indent="-457200" algn="just">
              <a:buAutoNum type="arabicPeriod" startAt="4"/>
            </a:pPr>
            <a:endParaRPr lang="en-US" sz="2400" b="1" dirty="0" smtClean="0">
              <a:solidFill>
                <a:srgbClr val="00B050"/>
              </a:solidFill>
              <a:cs typeface="AngsanaUPC" charset="0"/>
            </a:endParaRPr>
          </a:p>
          <a:p>
            <a:pPr marL="457200" indent="-457200" algn="just">
              <a:buFont typeface="+mj-lt"/>
              <a:buAutoNum type="arabicPeriod" startAt="5"/>
            </a:pPr>
            <a:r>
              <a:rPr lang="en-US" sz="2400" b="1" dirty="0" smtClean="0">
                <a:cs typeface="AngsanaUPC" charset="0"/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  <a:cs typeface="AngsanaUPC" charset="0"/>
              </a:rPr>
              <a:t>Assembly</a:t>
            </a:r>
          </a:p>
          <a:p>
            <a:pPr lvl="0"/>
            <a:r>
              <a:rPr lang="en-US" sz="2400" dirty="0"/>
              <a:t>Viral capsid reforms</a:t>
            </a:r>
            <a:endParaRPr lang="en-GB" sz="2400" dirty="0"/>
          </a:p>
          <a:p>
            <a:pPr lvl="0"/>
            <a:r>
              <a:rPr lang="en-US" sz="2400" dirty="0"/>
              <a:t>Packaging of genome </a:t>
            </a:r>
            <a:endParaRPr lang="en-GB" sz="2400" dirty="0"/>
          </a:p>
          <a:p>
            <a:pPr lvl="0" algn="l"/>
            <a:endParaRPr lang="en-US" sz="2400" b="1" dirty="0">
              <a:solidFill>
                <a:srgbClr val="00B050"/>
              </a:solidFill>
              <a:cs typeface="AngsanaUPC" charset="0"/>
            </a:endParaRPr>
          </a:p>
          <a:p>
            <a:pPr marL="457200" lvl="0" indent="-457200" algn="l">
              <a:buFont typeface="+mj-lt"/>
              <a:buAutoNum type="arabicPeriod" startAt="6"/>
            </a:pPr>
            <a:r>
              <a:rPr lang="en-US" sz="2400" b="1" dirty="0" smtClean="0">
                <a:solidFill>
                  <a:srgbClr val="00B050"/>
                </a:solidFill>
                <a:cs typeface="AngsanaUPC" charset="0"/>
              </a:rPr>
              <a:t>Release: </a:t>
            </a:r>
          </a:p>
          <a:p>
            <a:pPr marL="342900" lvl="0" indent="-342900" algn="l">
              <a:buFont typeface="Arial"/>
              <a:buChar char="•"/>
            </a:pPr>
            <a:r>
              <a:rPr lang="en-US" sz="2400" dirty="0" smtClean="0"/>
              <a:t>Budding </a:t>
            </a:r>
            <a:r>
              <a:rPr lang="en-US" sz="2400" dirty="0"/>
              <a:t>taking pieces of host cell </a:t>
            </a:r>
            <a:r>
              <a:rPr lang="en-US" sz="2400" dirty="0" smtClean="0"/>
              <a:t>membrane</a:t>
            </a:r>
            <a:endParaRPr lang="en-GB" sz="2400" dirty="0"/>
          </a:p>
          <a:p>
            <a:pPr marL="342900" lvl="0" indent="-342900" algn="l">
              <a:buFont typeface="Arial"/>
              <a:buChar char="•"/>
            </a:pPr>
            <a:r>
              <a:rPr lang="en-US" sz="2400" dirty="0"/>
              <a:t>Lytic host cell burst open releasing many virus particles</a:t>
            </a:r>
            <a:endParaRPr lang="en-GB" sz="2400" dirty="0"/>
          </a:p>
          <a:p>
            <a:pPr marL="457200" indent="-457200" algn="just">
              <a:buAutoNum type="arabicPeriod" startAt="4"/>
            </a:pPr>
            <a:endParaRPr lang="en-US" sz="2400" b="1" dirty="0" smtClean="0">
              <a:cs typeface="AngsanaUPC" charset="0"/>
            </a:endParaRPr>
          </a:p>
          <a:p>
            <a:pPr marL="457200" indent="-457200" algn="just">
              <a:buAutoNum type="arabicPeriod" startAt="4"/>
            </a:pPr>
            <a:endParaRPr lang="en-US" sz="2400" b="1" dirty="0" smtClean="0">
              <a:cs typeface="AngsanaUPC" charset="0"/>
            </a:endParaRPr>
          </a:p>
          <a:p>
            <a:pPr marL="457200" indent="-457200" algn="just">
              <a:buAutoNum type="arabicPeriod" startAt="4"/>
            </a:pPr>
            <a:endParaRPr lang="en-US" sz="2400" b="1" dirty="0" smtClean="0">
              <a:cs typeface="AngsanaUPC" charset="0"/>
            </a:endParaRP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832819" y="320307"/>
            <a:ext cx="5568294" cy="70104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3366FF"/>
                </a:solidFill>
              </a:rPr>
              <a:t>Steps of replication</a:t>
            </a:r>
            <a:endParaRPr lang="en-US" sz="32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361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78933" y="574037"/>
            <a:ext cx="4350467" cy="1102363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3366FF"/>
                </a:solidFill>
              </a:rPr>
              <a:t>What are viruses</a:t>
            </a:r>
            <a:endParaRPr lang="en-US" sz="4000" dirty="0">
              <a:solidFill>
                <a:srgbClr val="3366FF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sz="quarter" idx="13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 algn="just" rtl="0" eaLnBrk="1" hangingPunct="1">
              <a:lnSpc>
                <a:spcPct val="130000"/>
              </a:lnSpc>
              <a:buFont typeface="Arial" charset="0"/>
              <a:buNone/>
            </a:pPr>
            <a:r>
              <a:rPr lang="en-US" sz="2400" dirty="0">
                <a:solidFill>
                  <a:srgbClr val="3366FF"/>
                </a:solidFill>
                <a:hlinkClick r:id="rId2"/>
              </a:rPr>
              <a:t>A</a:t>
            </a:r>
            <a:r>
              <a:rPr lang="en-US" sz="2400" dirty="0" smtClean="0">
                <a:solidFill>
                  <a:srgbClr val="3366FF"/>
                </a:solidFill>
                <a:hlinkClick r:id="rId2"/>
              </a:rPr>
              <a:t>cellular </a:t>
            </a:r>
            <a:r>
              <a:rPr lang="en-US" sz="2400" dirty="0">
                <a:solidFill>
                  <a:srgbClr val="3366FF"/>
                </a:solidFill>
                <a:hlinkClick r:id="rId2"/>
              </a:rPr>
              <a:t>organisms</a:t>
            </a:r>
            <a:r>
              <a:rPr lang="en-US" sz="2400" dirty="0">
                <a:solidFill>
                  <a:srgbClr val="3366FF"/>
                </a:solidFill>
              </a:rPr>
              <a:t> </a:t>
            </a:r>
            <a:r>
              <a:rPr lang="en-US" sz="2400" dirty="0"/>
              <a:t>whose </a:t>
            </a:r>
            <a:r>
              <a:rPr lang="en-US" sz="2400" dirty="0">
                <a:hlinkClick r:id="rId3"/>
              </a:rPr>
              <a:t>genomes</a:t>
            </a:r>
            <a:r>
              <a:rPr lang="en-US" sz="2400" dirty="0"/>
              <a:t> consist of nucleic acid, and which </a:t>
            </a:r>
            <a:r>
              <a:rPr lang="en-US" sz="2400" dirty="0" err="1"/>
              <a:t>obligately</a:t>
            </a:r>
            <a:r>
              <a:rPr lang="en-US" sz="2400" dirty="0"/>
              <a:t> replicate inside host cells using host metabolic machinery and ribosomes to form a pool of components which assemble into particles called </a:t>
            </a:r>
            <a:r>
              <a:rPr lang="en-US" sz="2400" dirty="0" err="1" smtClean="0">
                <a:solidFill>
                  <a:srgbClr val="3366FF"/>
                </a:solidFill>
              </a:rPr>
              <a:t>virions</a:t>
            </a:r>
            <a:r>
              <a:rPr lang="en-US" sz="2400" dirty="0" smtClean="0"/>
              <a:t>, </a:t>
            </a:r>
            <a:r>
              <a:rPr lang="en-US" sz="2400" dirty="0"/>
              <a:t>which serve to protect the genome and to transfer it to other cells.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706107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44020" y="313111"/>
            <a:ext cx="5601652" cy="1363289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3366FF"/>
                </a:solidFill>
              </a:rPr>
              <a:t>Characterization of virus (1)</a:t>
            </a:r>
            <a:endParaRPr lang="en-US" sz="3200" dirty="0">
              <a:solidFill>
                <a:srgbClr val="3366FF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676272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marL="457200" indent="-457200" algn="just" rtl="0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200" dirty="0">
                <a:solidFill>
                  <a:srgbClr val="FF0000"/>
                </a:solidFill>
                <a:cs typeface="Arial"/>
              </a:rPr>
              <a:t>A cellular forms</a:t>
            </a:r>
            <a:r>
              <a:rPr lang="en-US" sz="2200" dirty="0">
                <a:cs typeface="Arial"/>
              </a:rPr>
              <a:t>, most range in size from </a:t>
            </a:r>
            <a:r>
              <a:rPr lang="en-US" sz="2200" b="1" dirty="0">
                <a:cs typeface="Arial"/>
              </a:rPr>
              <a:t>5 to </a:t>
            </a:r>
            <a:r>
              <a:rPr lang="en-US" sz="2200" b="1" dirty="0" smtClean="0">
                <a:cs typeface="Arial"/>
              </a:rPr>
              <a:t>300nm</a:t>
            </a:r>
            <a:r>
              <a:rPr lang="en-US" sz="2200" dirty="0" smtClean="0">
                <a:cs typeface="Arial"/>
              </a:rPr>
              <a:t> </a:t>
            </a:r>
            <a:r>
              <a:rPr lang="en-US" sz="2200" dirty="0">
                <a:cs typeface="Arial"/>
              </a:rPr>
              <a:t>in </a:t>
            </a:r>
            <a:r>
              <a:rPr lang="en-US" sz="2200" dirty="0" smtClean="0">
                <a:cs typeface="Arial"/>
              </a:rPr>
              <a:t>diameter.</a:t>
            </a:r>
          </a:p>
          <a:p>
            <a:pPr marL="457200" indent="-457200" algn="just" rtl="0" eaLnBrk="1" hangingPunct="1">
              <a:lnSpc>
                <a:spcPct val="80000"/>
              </a:lnSpc>
              <a:buFont typeface="Arial" charset="0"/>
              <a:buChar char="•"/>
            </a:pPr>
            <a:endParaRPr lang="en-US" sz="2200" dirty="0">
              <a:cs typeface="Arial"/>
            </a:endParaRPr>
          </a:p>
          <a:p>
            <a:pPr marL="342900" indent="-342900" algn="just">
              <a:lnSpc>
                <a:spcPct val="80000"/>
              </a:lnSpc>
              <a:buFont typeface="Arial"/>
              <a:buChar char="•"/>
            </a:pPr>
            <a:r>
              <a:rPr lang="en-US" sz="2200" dirty="0">
                <a:solidFill>
                  <a:srgbClr val="FF0000"/>
                </a:solidFill>
                <a:cs typeface="Arial"/>
              </a:rPr>
              <a:t>O</a:t>
            </a:r>
            <a:r>
              <a:rPr lang="en-US" sz="2200" dirty="0" smtClean="0">
                <a:solidFill>
                  <a:srgbClr val="FF0000"/>
                </a:solidFill>
                <a:cs typeface="Arial"/>
              </a:rPr>
              <a:t>bligate </a:t>
            </a:r>
            <a:r>
              <a:rPr lang="en-US" sz="2200" dirty="0">
                <a:solidFill>
                  <a:srgbClr val="FF0000"/>
                </a:solidFill>
                <a:cs typeface="Arial"/>
              </a:rPr>
              <a:t>intracellular parasitic microorganisms </a:t>
            </a:r>
            <a:r>
              <a:rPr lang="en-US" sz="2200" dirty="0">
                <a:cs typeface="Arial"/>
              </a:rPr>
              <a:t>which are smaller than bacteria and so could pass through bacterial filters.</a:t>
            </a:r>
          </a:p>
          <a:p>
            <a:pPr algn="just">
              <a:lnSpc>
                <a:spcPct val="80000"/>
              </a:lnSpc>
            </a:pPr>
            <a:r>
              <a:rPr lang="en-US" sz="2200" dirty="0" smtClean="0">
                <a:cs typeface="Arial"/>
              </a:rPr>
              <a:t> </a:t>
            </a:r>
            <a:endParaRPr lang="en-US" sz="2200" dirty="0">
              <a:cs typeface="Arial"/>
            </a:endParaRPr>
          </a:p>
          <a:p>
            <a:pPr marL="342900" indent="-342900" algn="just">
              <a:lnSpc>
                <a:spcPct val="80000"/>
              </a:lnSpc>
              <a:buFont typeface="Arial"/>
              <a:buChar char="•"/>
            </a:pPr>
            <a:r>
              <a:rPr lang="en-US" sz="2200" dirty="0" smtClean="0">
                <a:solidFill>
                  <a:srgbClr val="FF0000"/>
                </a:solidFill>
                <a:cs typeface="Arial"/>
              </a:rPr>
              <a:t>Highly </a:t>
            </a:r>
            <a:r>
              <a:rPr lang="en-US" sz="2200" dirty="0">
                <a:solidFill>
                  <a:srgbClr val="FF0000"/>
                </a:solidFill>
                <a:cs typeface="Arial"/>
              </a:rPr>
              <a:t>selective </a:t>
            </a:r>
            <a:r>
              <a:rPr lang="en-US" sz="2200" dirty="0">
                <a:cs typeface="Arial"/>
              </a:rPr>
              <a:t>and </a:t>
            </a:r>
            <a:r>
              <a:rPr lang="en-US" sz="2200" dirty="0">
                <a:solidFill>
                  <a:srgbClr val="FF0000"/>
                </a:solidFill>
                <a:cs typeface="Arial"/>
              </a:rPr>
              <a:t>specific</a:t>
            </a:r>
            <a:r>
              <a:rPr lang="en-US" sz="2200" dirty="0">
                <a:cs typeface="Arial"/>
              </a:rPr>
              <a:t> to their hosts. </a:t>
            </a:r>
          </a:p>
          <a:p>
            <a:pPr marL="342900" indent="-342900" algn="just">
              <a:lnSpc>
                <a:spcPct val="80000"/>
              </a:lnSpc>
              <a:buFont typeface="Arial"/>
              <a:buChar char="•"/>
            </a:pPr>
            <a:r>
              <a:rPr lang="en-US" sz="2200" dirty="0">
                <a:cs typeface="Arial"/>
              </a:rPr>
              <a:t>R</a:t>
            </a:r>
            <a:r>
              <a:rPr lang="en-US" sz="2200" dirty="0" smtClean="0">
                <a:cs typeface="Arial"/>
              </a:rPr>
              <a:t>esponsible </a:t>
            </a:r>
            <a:r>
              <a:rPr lang="en-US" sz="2200" dirty="0">
                <a:cs typeface="Arial"/>
              </a:rPr>
              <a:t>for several diseases of </a:t>
            </a:r>
            <a:r>
              <a:rPr lang="en-US" sz="2200" dirty="0" smtClean="0">
                <a:cs typeface="Arial"/>
              </a:rPr>
              <a:t>human, </a:t>
            </a:r>
            <a:r>
              <a:rPr lang="en-US" sz="2200" dirty="0">
                <a:cs typeface="Arial"/>
              </a:rPr>
              <a:t>animal, plant, etc. </a:t>
            </a:r>
            <a:endParaRPr lang="en-US" sz="2200" dirty="0" smtClean="0">
              <a:cs typeface="Arial"/>
            </a:endParaRPr>
          </a:p>
          <a:p>
            <a:pPr marL="342900" lvl="0" indent="-342900" algn="just">
              <a:lnSpc>
                <a:spcPct val="80000"/>
              </a:lnSpc>
              <a:buFont typeface="Arial"/>
              <a:buChar char="•"/>
            </a:pPr>
            <a:r>
              <a:rPr lang="en-US" sz="2200" dirty="0">
                <a:solidFill>
                  <a:srgbClr val="FF0000"/>
                </a:solidFill>
              </a:rPr>
              <a:t>Lack</a:t>
            </a:r>
            <a:r>
              <a:rPr lang="en-US" sz="2200" dirty="0"/>
              <a:t> of </a:t>
            </a:r>
            <a:r>
              <a:rPr lang="en-US" sz="2200" b="1" dirty="0">
                <a:solidFill>
                  <a:srgbClr val="FF0000"/>
                </a:solidFill>
              </a:rPr>
              <a:t>nuclear membrane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/>
              <a:t>and </a:t>
            </a:r>
            <a:r>
              <a:rPr lang="en-US" sz="2200" dirty="0">
                <a:solidFill>
                  <a:srgbClr val="FF0000"/>
                </a:solidFill>
              </a:rPr>
              <a:t>external </a:t>
            </a:r>
            <a:r>
              <a:rPr lang="en-US" sz="2200" b="1" dirty="0">
                <a:solidFill>
                  <a:srgbClr val="FF0000"/>
                </a:solidFill>
              </a:rPr>
              <a:t>cell wall</a:t>
            </a:r>
            <a:endParaRPr lang="en-GB" sz="2200" dirty="0">
              <a:solidFill>
                <a:srgbClr val="FF0000"/>
              </a:solidFill>
            </a:endParaRPr>
          </a:p>
          <a:p>
            <a:pPr marL="342900" indent="-342900" algn="just">
              <a:lnSpc>
                <a:spcPct val="80000"/>
              </a:lnSpc>
              <a:buFont typeface="Arial"/>
              <a:buChar char="•"/>
            </a:pPr>
            <a:endParaRPr lang="en-US" sz="2200" dirty="0">
              <a:cs typeface="Arial"/>
            </a:endParaRPr>
          </a:p>
          <a:p>
            <a:pPr marL="457200" indent="-457200" algn="just">
              <a:lnSpc>
                <a:spcPct val="80000"/>
              </a:lnSpc>
              <a:buFont typeface="Arial" charset="0"/>
              <a:buChar char="•"/>
            </a:pPr>
            <a:r>
              <a:rPr lang="en-US" sz="2200" dirty="0">
                <a:cs typeface="Arial"/>
              </a:rPr>
              <a:t>Two types recognized to belong to this forms : </a:t>
            </a:r>
          </a:p>
          <a:p>
            <a:pPr marL="457200" indent="-457200" algn="just">
              <a:lnSpc>
                <a:spcPct val="80000"/>
              </a:lnSpc>
              <a:buFont typeface="+mj-lt"/>
              <a:buAutoNum type="arabicPeriod"/>
            </a:pPr>
            <a:r>
              <a:rPr lang="en-US" sz="2200" dirty="0">
                <a:cs typeface="Arial"/>
              </a:rPr>
              <a:t>Viruses. </a:t>
            </a:r>
          </a:p>
          <a:p>
            <a:pPr marL="457200" indent="-457200" algn="just">
              <a:lnSpc>
                <a:spcPct val="80000"/>
              </a:lnSpc>
              <a:buFont typeface="+mj-lt"/>
              <a:buAutoNum type="arabicPeriod"/>
            </a:pPr>
            <a:r>
              <a:rPr lang="en-US" sz="2200" dirty="0">
                <a:cs typeface="Arial"/>
              </a:rPr>
              <a:t>Bacteriophages. </a:t>
            </a:r>
          </a:p>
          <a:p>
            <a:pPr marL="457200" indent="-457200" algn="just">
              <a:lnSpc>
                <a:spcPct val="80000"/>
              </a:lnSpc>
              <a:buFont typeface="+mj-lt"/>
              <a:buAutoNum type="arabicPeriod"/>
            </a:pPr>
            <a:endParaRPr lang="en-US" sz="2200" dirty="0">
              <a:cs typeface="Arial"/>
            </a:endParaRPr>
          </a:p>
          <a:p>
            <a:pPr marL="457200" indent="-457200" algn="just" rtl="0" eaLnBrk="1" hangingPunct="1">
              <a:lnSpc>
                <a:spcPct val="80000"/>
              </a:lnSpc>
              <a:buFont typeface="+mj-lt"/>
              <a:buAutoNum type="arabicPeriod"/>
            </a:pPr>
            <a:endParaRPr lang="en-US" sz="2200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6407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3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rtlCol="1">
            <a:normAutofit/>
          </a:bodyPr>
          <a:lstStyle/>
          <a:p>
            <a:pPr marL="0" indent="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Viruses are infectious agents with both living and nonliving characteristics. </a:t>
            </a:r>
            <a:endParaRPr lang="en-US" sz="2800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marL="514350" indent="-514350" algn="l" rtl="0" eaLnBrk="1" fontAlgn="auto" hangingPunct="1">
              <a:spcAft>
                <a:spcPts val="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Living </a:t>
            </a:r>
            <a:r>
              <a:rPr lang="en-US" sz="28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characteristics of viruses </a:t>
            </a:r>
            <a:endParaRPr lang="en-US" sz="2800" b="1" dirty="0" smtClean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  <a:p>
            <a:pPr marL="514350" indent="-514350" algn="l" rtl="0" eaLnBrk="1" fontAlgn="auto" hangingPunct="1">
              <a:spcAft>
                <a:spcPts val="0"/>
              </a:spcAft>
              <a:buFont typeface="+mj-lt"/>
              <a:buAutoNum type="alphaLcPeriod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They </a:t>
            </a:r>
            <a:r>
              <a:rPr lang="en-US" sz="28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reproduce</a:t>
            </a:r>
            <a:r>
              <a:rPr lang="en-US" sz="2800" dirty="0">
                <a:latin typeface="+mn-lt"/>
                <a:ea typeface="+mn-ea"/>
                <a:cs typeface="+mn-cs"/>
              </a:rPr>
              <a:t> at 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a high rate</a:t>
            </a:r>
            <a:r>
              <a:rPr lang="en-US" sz="2800" dirty="0">
                <a:latin typeface="+mn-lt"/>
                <a:ea typeface="+mn-ea"/>
                <a:cs typeface="+mn-cs"/>
              </a:rPr>
              <a:t>, but only in living host cells. </a:t>
            </a:r>
            <a:endParaRPr lang="en-US" sz="2800" dirty="0">
              <a:cs typeface="+mn-cs"/>
            </a:endParaRPr>
          </a:p>
          <a:p>
            <a:pPr marL="514350" indent="-514350" algn="l" rtl="0" eaLnBrk="1" fontAlgn="auto" hangingPunct="1">
              <a:spcAft>
                <a:spcPts val="0"/>
              </a:spcAft>
              <a:buFont typeface="+mj-lt"/>
              <a:buAutoNum type="alphaLcPeriod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 </a:t>
            </a:r>
            <a:r>
              <a:rPr lang="en-US" sz="2800" dirty="0">
                <a:latin typeface="+mn-lt"/>
                <a:ea typeface="+mn-ea"/>
                <a:cs typeface="+mn-cs"/>
              </a:rPr>
              <a:t>They </a:t>
            </a:r>
            <a:r>
              <a:rPr lang="en-US" sz="28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can mutate</a:t>
            </a:r>
            <a:r>
              <a:rPr lang="en-US" sz="2800" dirty="0">
                <a:latin typeface="+mn-lt"/>
                <a:ea typeface="+mn-ea"/>
                <a:cs typeface="+mn-cs"/>
              </a:rPr>
              <a:t>. </a:t>
            </a:r>
            <a:endParaRPr lang="en-US" sz="2800" dirty="0" smtClean="0">
              <a:latin typeface="+mn-lt"/>
              <a:ea typeface="+mn-ea"/>
              <a:cs typeface="+mn-cs"/>
            </a:endParaRPr>
          </a:p>
          <a:p>
            <a:pPr marL="0" indent="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800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1844020" y="313111"/>
            <a:ext cx="5601652" cy="1363289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ts val="400"/>
              </a:spcBef>
              <a:buNone/>
              <a:defRPr sz="1800" b="1" kern="1200" cap="all" spc="0" baseline="0">
                <a:solidFill>
                  <a:schemeClr val="bg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z="3200" dirty="0" smtClean="0">
                <a:solidFill>
                  <a:srgbClr val="3366FF"/>
                </a:solidFill>
              </a:rPr>
              <a:t>Characterization of virus (2)</a:t>
            </a:r>
            <a:endParaRPr lang="en-US" sz="32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510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3"/>
            <a:ext cx="8229600" cy="4693667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2- Nonliving </a:t>
            </a:r>
            <a:r>
              <a:rPr lang="en-US" sz="2800" dirty="0">
                <a:solidFill>
                  <a:srgbClr val="0070C0"/>
                </a:solidFill>
              </a:rPr>
              <a:t>characteristics of viruses </a:t>
            </a:r>
          </a:p>
          <a:p>
            <a:pPr marL="628650" indent="-266700" algn="l">
              <a:defRPr/>
            </a:pPr>
            <a:r>
              <a:rPr lang="en-US" sz="2800" dirty="0"/>
              <a:t>a. They are </a:t>
            </a:r>
            <a:r>
              <a:rPr lang="en-US" sz="2800" dirty="0" err="1">
                <a:solidFill>
                  <a:srgbClr val="FF0000"/>
                </a:solidFill>
              </a:rPr>
              <a:t>acellular</a:t>
            </a:r>
            <a:r>
              <a:rPr lang="en-US" sz="2800" dirty="0"/>
              <a:t>, that is, they contain no cytoplasm or cellular organelles. </a:t>
            </a:r>
          </a:p>
          <a:p>
            <a:pPr marL="628650" indent="-266700" algn="l">
              <a:defRPr/>
            </a:pPr>
            <a:r>
              <a:rPr lang="en-US" sz="2800" dirty="0"/>
              <a:t>b. N</a:t>
            </a:r>
            <a:r>
              <a:rPr lang="en-US" sz="2800" dirty="0" smtClean="0"/>
              <a:t>o metabolic enzymes but must </a:t>
            </a:r>
            <a:r>
              <a:rPr lang="en-US" sz="2800" dirty="0"/>
              <a:t>replicate using the host cell's metabolic machinery. In other words, viruses </a:t>
            </a:r>
            <a:r>
              <a:rPr lang="en-US" sz="2800" dirty="0">
                <a:solidFill>
                  <a:srgbClr val="FF0000"/>
                </a:solidFill>
              </a:rPr>
              <a:t>don't grow and divide</a:t>
            </a:r>
            <a:r>
              <a:rPr lang="en-US" sz="2800" dirty="0"/>
              <a:t>. Instead, new viral components are synthesized and assembled within the infected host cell. </a:t>
            </a:r>
          </a:p>
          <a:p>
            <a:pPr marL="628650" indent="-266700" algn="l">
              <a:defRPr/>
            </a:pPr>
            <a:r>
              <a:rPr lang="en-US" sz="2800" dirty="0"/>
              <a:t>c. The vast majority of viruses possess either </a:t>
            </a:r>
            <a:r>
              <a:rPr lang="en-US" sz="2800" dirty="0">
                <a:solidFill>
                  <a:srgbClr val="FF0000"/>
                </a:solidFill>
              </a:rPr>
              <a:t>DNA or RNA but not both. </a:t>
            </a:r>
          </a:p>
          <a:p>
            <a:endParaRPr lang="en-US" sz="2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844020" y="313111"/>
            <a:ext cx="5601652" cy="1363289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ts val="400"/>
              </a:spcBef>
              <a:buNone/>
              <a:defRPr sz="1800" b="1" kern="1200" cap="all" spc="0" baseline="0">
                <a:solidFill>
                  <a:schemeClr val="bg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z="3200" dirty="0" smtClean="0">
                <a:solidFill>
                  <a:srgbClr val="3366FF"/>
                </a:solidFill>
              </a:rPr>
              <a:t>Characterization of virus (3)</a:t>
            </a:r>
            <a:endParaRPr lang="en-US" sz="32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222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57039" y="278321"/>
            <a:ext cx="5584255" cy="1398079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3366FF"/>
                </a:solidFill>
              </a:rPr>
              <a:t>Nature </a:t>
            </a:r>
            <a:r>
              <a:rPr lang="en-US" sz="3200" dirty="0">
                <a:solidFill>
                  <a:srgbClr val="3366FF"/>
                </a:solidFill>
              </a:rPr>
              <a:t>of </a:t>
            </a:r>
            <a:r>
              <a:rPr lang="en-US" sz="3200" dirty="0" smtClean="0">
                <a:solidFill>
                  <a:srgbClr val="3366FF"/>
                </a:solidFill>
              </a:rPr>
              <a:t>viruses</a:t>
            </a:r>
            <a:endParaRPr lang="en-US" sz="3200" dirty="0">
              <a:solidFill>
                <a:srgbClr val="3366FF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3"/>
          </p:nvPr>
        </p:nvSpPr>
        <p:spPr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marL="342900" indent="-342900" algn="just" rtl="0" eaLnBrk="1" hangingPunct="1">
              <a:lnSpc>
                <a:spcPct val="130000"/>
              </a:lnSpc>
              <a:buFont typeface="Arial"/>
              <a:buChar char="•"/>
            </a:pPr>
            <a:r>
              <a:rPr lang="en-US" sz="2800" dirty="0"/>
              <a:t>Viruses cannot be grown on artificial media. </a:t>
            </a:r>
          </a:p>
          <a:p>
            <a:pPr marL="342900" indent="-342900" algn="just" rtl="0" eaLnBrk="1" hangingPunct="1">
              <a:lnSpc>
                <a:spcPct val="130000"/>
              </a:lnSpc>
              <a:buFont typeface="Arial"/>
              <a:buChar char="•"/>
            </a:pPr>
            <a:r>
              <a:rPr lang="en-US" sz="2800" dirty="0"/>
              <a:t>G</a:t>
            </a:r>
            <a:r>
              <a:rPr lang="en-US" sz="2800" dirty="0" smtClean="0"/>
              <a:t>row </a:t>
            </a:r>
            <a:r>
              <a:rPr lang="en-US" sz="2800" dirty="0"/>
              <a:t>in living organisms or tissue cells which are kept alive in suitable medium.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123277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13608" y="243531"/>
            <a:ext cx="5410290" cy="1432869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3366FF"/>
                </a:solidFill>
              </a:rPr>
              <a:t>Composition of viruses </a:t>
            </a:r>
            <a:r>
              <a:rPr lang="en-US" sz="3600" dirty="0" smtClean="0">
                <a:solidFill>
                  <a:srgbClr val="3366FF"/>
                </a:solidFill>
              </a:rPr>
              <a:t>(1)</a:t>
            </a:r>
            <a:endParaRPr lang="en-US" sz="3600" dirty="0">
              <a:solidFill>
                <a:srgbClr val="3366FF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844444"/>
            <a:ext cx="4605162" cy="5013555"/>
          </a:xfrm>
        </p:spPr>
        <p:txBody>
          <a:bodyPr>
            <a:noAutofit/>
          </a:bodyPr>
          <a:lstStyle/>
          <a:p>
            <a:pPr marL="342900" indent="-342900" algn="just" rtl="0" eaLnBrk="1" hangingPunct="1">
              <a:lnSpc>
                <a:spcPct val="170000"/>
              </a:lnSpc>
              <a:buFont typeface="Arial"/>
              <a:buChar char="•"/>
            </a:pPr>
            <a:r>
              <a:rPr lang="en-US" dirty="0"/>
              <a:t>Viruses have the same general chemical </a:t>
            </a:r>
            <a:r>
              <a:rPr lang="en-US" dirty="0" smtClean="0"/>
              <a:t>characteristics, </a:t>
            </a:r>
            <a:r>
              <a:rPr lang="en-US" dirty="0"/>
              <a:t>being </a:t>
            </a:r>
            <a:r>
              <a:rPr lang="en-US" dirty="0">
                <a:solidFill>
                  <a:srgbClr val="FF0000"/>
                </a:solidFill>
              </a:rPr>
              <a:t>composed of molecules of nucleic acid </a:t>
            </a:r>
            <a:r>
              <a:rPr lang="en-US" dirty="0" smtClean="0">
                <a:solidFill>
                  <a:srgbClr val="FF0000"/>
                </a:solidFill>
              </a:rPr>
              <a:t>(either </a:t>
            </a:r>
            <a:r>
              <a:rPr lang="en-US" dirty="0">
                <a:solidFill>
                  <a:srgbClr val="FF0000"/>
                </a:solidFill>
              </a:rPr>
              <a:t>RNA or </a:t>
            </a:r>
            <a:r>
              <a:rPr lang="en-US" dirty="0" smtClean="0">
                <a:solidFill>
                  <a:srgbClr val="FF0000"/>
                </a:solidFill>
              </a:rPr>
              <a:t>DNA) </a:t>
            </a:r>
            <a:r>
              <a:rPr lang="en-US" dirty="0">
                <a:solidFill>
                  <a:srgbClr val="FF0000"/>
                </a:solidFill>
              </a:rPr>
              <a:t>and protein.</a:t>
            </a:r>
          </a:p>
          <a:p>
            <a:pPr marL="342900" indent="-342900" algn="just" rtl="0" eaLnBrk="1" hangingPunct="1">
              <a:lnSpc>
                <a:spcPct val="170000"/>
              </a:lnSpc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V</a:t>
            </a:r>
            <a:r>
              <a:rPr lang="en-US" dirty="0" smtClean="0">
                <a:solidFill>
                  <a:srgbClr val="FF0000"/>
                </a:solidFill>
              </a:rPr>
              <a:t>irus </a:t>
            </a:r>
            <a:r>
              <a:rPr lang="en-US" dirty="0">
                <a:solidFill>
                  <a:srgbClr val="FF0000"/>
                </a:solidFill>
              </a:rPr>
              <a:t>unit</a:t>
            </a:r>
            <a:r>
              <a:rPr lang="en-US" dirty="0"/>
              <a:t> or particle is called a </a:t>
            </a:r>
            <a:r>
              <a:rPr lang="en-US" b="1" dirty="0" err="1">
                <a:solidFill>
                  <a:srgbClr val="FF0000"/>
                </a:solidFill>
              </a:rPr>
              <a:t>virion</a:t>
            </a:r>
            <a:r>
              <a:rPr lang="en-US" dirty="0"/>
              <a:t>. </a:t>
            </a:r>
          </a:p>
          <a:p>
            <a:pPr marL="342900" indent="-342900" algn="just" rtl="0" eaLnBrk="1" hangingPunct="1">
              <a:lnSpc>
                <a:spcPct val="170000"/>
              </a:lnSpc>
              <a:buFont typeface="Arial"/>
              <a:buChar char="•"/>
            </a:pPr>
            <a:r>
              <a:rPr lang="en-US" b="1" dirty="0" err="1">
                <a:solidFill>
                  <a:srgbClr val="3366FF"/>
                </a:solidFill>
              </a:rPr>
              <a:t>V</a:t>
            </a:r>
            <a:r>
              <a:rPr lang="en-US" b="1" dirty="0" err="1" smtClean="0">
                <a:solidFill>
                  <a:srgbClr val="3366FF"/>
                </a:solidFill>
              </a:rPr>
              <a:t>irion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is composed </a:t>
            </a:r>
            <a:r>
              <a:rPr lang="en-US" dirty="0"/>
              <a:t>of </a:t>
            </a:r>
            <a:r>
              <a:rPr lang="en-US" dirty="0">
                <a:solidFill>
                  <a:srgbClr val="FF0000"/>
                </a:solidFill>
              </a:rPr>
              <a:t>folded strands of nucleic acid inside a </a:t>
            </a:r>
            <a:r>
              <a:rPr lang="en-US" dirty="0" smtClean="0">
                <a:solidFill>
                  <a:srgbClr val="FF0000"/>
                </a:solidFill>
              </a:rPr>
              <a:t>protein coat </a:t>
            </a:r>
            <a:r>
              <a:rPr lang="en-US" dirty="0">
                <a:solidFill>
                  <a:srgbClr val="FF0000"/>
                </a:solidFill>
              </a:rPr>
              <a:t>made </a:t>
            </a:r>
            <a:r>
              <a:rPr lang="en-US" dirty="0"/>
              <a:t>of regularly arranged </a:t>
            </a:r>
            <a:r>
              <a:rPr lang="en-US" dirty="0">
                <a:solidFill>
                  <a:srgbClr val="FF0000"/>
                </a:solidFill>
              </a:rPr>
              <a:t>protein subunits </a:t>
            </a:r>
            <a:r>
              <a:rPr lang="en-US" dirty="0" smtClean="0">
                <a:solidFill>
                  <a:srgbClr val="FF0000"/>
                </a:solidFill>
              </a:rPr>
              <a:t>called </a:t>
            </a:r>
            <a:r>
              <a:rPr lang="en-US" b="1" dirty="0" err="1" smtClean="0">
                <a:solidFill>
                  <a:srgbClr val="3366FF"/>
                </a:solidFill>
              </a:rPr>
              <a:t>capsomere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  <a:endParaRPr lang="en-US" dirty="0">
              <a:solidFill>
                <a:srgbClr val="FF0000"/>
              </a:solidFill>
            </a:endParaRPr>
          </a:p>
          <a:p>
            <a:pPr algn="just" rtl="0" eaLnBrk="1" hangingPunct="1">
              <a:lnSpc>
                <a:spcPct val="170000"/>
              </a:lnSpc>
            </a:pPr>
            <a:endParaRPr lang="ar-sa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919" y="1844445"/>
            <a:ext cx="3529012" cy="4765675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6408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676400"/>
            <a:ext cx="8229600" cy="5181600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70000"/>
              </a:lnSpc>
              <a:buFont typeface="Arial"/>
              <a:buChar char="•"/>
            </a:pPr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simple</a:t>
            </a:r>
            <a:r>
              <a:rPr lang="en-US" dirty="0"/>
              <a:t> types of viruses are only </a:t>
            </a:r>
            <a:r>
              <a:rPr lang="en-US" dirty="0">
                <a:solidFill>
                  <a:srgbClr val="FF0000"/>
                </a:solidFill>
              </a:rPr>
              <a:t>nucleoproteins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while</a:t>
            </a:r>
            <a:r>
              <a:rPr lang="en-US" dirty="0"/>
              <a:t> the </a:t>
            </a:r>
            <a:r>
              <a:rPr lang="en-US" dirty="0">
                <a:solidFill>
                  <a:srgbClr val="FF0000"/>
                </a:solidFill>
              </a:rPr>
              <a:t>most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complex</a:t>
            </a:r>
            <a:r>
              <a:rPr lang="en-US" dirty="0"/>
              <a:t> types (as cowpox) contain in addition other compounds such as </a:t>
            </a:r>
            <a:r>
              <a:rPr lang="en-US" dirty="0">
                <a:solidFill>
                  <a:srgbClr val="FF0000"/>
                </a:solidFill>
              </a:rPr>
              <a:t>lipids, carbohydrates and sometimes traces of metals and vitamin-like substances. </a:t>
            </a:r>
            <a:endParaRPr lang="en-US" dirty="0" smtClean="0"/>
          </a:p>
          <a:p>
            <a:pPr marL="342900" indent="-342900" algn="just">
              <a:lnSpc>
                <a:spcPct val="170000"/>
              </a:lnSpc>
              <a:buFont typeface="Arial"/>
              <a:buChar char="•"/>
            </a:pPr>
            <a:r>
              <a:rPr lang="en-US" dirty="0" smtClean="0"/>
              <a:t>Viruses </a:t>
            </a:r>
            <a:r>
              <a:rPr lang="en-US" dirty="0"/>
              <a:t>contain </a:t>
            </a:r>
            <a:r>
              <a:rPr lang="en-US" dirty="0">
                <a:solidFill>
                  <a:srgbClr val="FF0000"/>
                </a:solidFill>
              </a:rPr>
              <a:t>either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DNA or RNA , </a:t>
            </a:r>
            <a:r>
              <a:rPr lang="en-US" dirty="0"/>
              <a:t>but both never occur together in one virus. </a:t>
            </a:r>
          </a:p>
          <a:p>
            <a:pPr algn="just">
              <a:lnSpc>
                <a:spcPct val="170000"/>
              </a:lnSpc>
            </a:pPr>
            <a:r>
              <a:rPr lang="en-US" dirty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lant</a:t>
            </a:r>
            <a:r>
              <a:rPr lang="en-US" dirty="0" smtClean="0"/>
              <a:t> </a:t>
            </a:r>
            <a:r>
              <a:rPr lang="en-US" dirty="0"/>
              <a:t>viruses contain </a:t>
            </a:r>
            <a:r>
              <a:rPr lang="en-US" dirty="0">
                <a:solidFill>
                  <a:srgbClr val="FF0000"/>
                </a:solidFill>
              </a:rPr>
              <a:t>only RNA </a:t>
            </a:r>
            <a:r>
              <a:rPr lang="en-US" dirty="0">
                <a:solidFill>
                  <a:srgbClr val="0070C0"/>
                </a:solidFill>
              </a:rPr>
              <a:t>while</a:t>
            </a:r>
            <a:r>
              <a:rPr lang="en-US" dirty="0"/>
              <a:t> </a:t>
            </a:r>
            <a:r>
              <a:rPr lang="en-US" dirty="0" smtClean="0">
                <a:solidFill>
                  <a:srgbClr val="C00000"/>
                </a:solidFill>
              </a:rPr>
              <a:t>animal</a:t>
            </a:r>
            <a:r>
              <a:rPr lang="en-US" dirty="0" smtClean="0"/>
              <a:t> </a:t>
            </a:r>
            <a:r>
              <a:rPr lang="en-US" dirty="0"/>
              <a:t>viruses may contain </a:t>
            </a:r>
            <a:r>
              <a:rPr lang="en-US" dirty="0">
                <a:solidFill>
                  <a:srgbClr val="C00000"/>
                </a:solidFill>
              </a:rPr>
              <a:t>either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RNA or DNA </a:t>
            </a:r>
            <a:r>
              <a:rPr lang="en-US" dirty="0"/>
              <a:t>. </a:t>
            </a:r>
          </a:p>
          <a:p>
            <a:pPr marL="342900" indent="-342900" algn="just">
              <a:lnSpc>
                <a:spcPct val="170000"/>
              </a:lnSpc>
              <a:buFont typeface="Arial"/>
              <a:buChar char="•"/>
            </a:pPr>
            <a:r>
              <a:rPr lang="en-US" dirty="0">
                <a:solidFill>
                  <a:srgbClr val="00B050"/>
                </a:solidFill>
              </a:rPr>
              <a:t>Bacterial</a:t>
            </a:r>
            <a:r>
              <a:rPr lang="en-US" dirty="0"/>
              <a:t> viruses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bacteriophage</a:t>
            </a:r>
            <a:r>
              <a:rPr lang="en-US" dirty="0" smtClean="0"/>
              <a:t>) usually </a:t>
            </a:r>
            <a:r>
              <a:rPr lang="en-US" dirty="0"/>
              <a:t>contain </a:t>
            </a:r>
            <a:r>
              <a:rPr lang="en-US" dirty="0">
                <a:solidFill>
                  <a:srgbClr val="00B050"/>
                </a:solidFill>
              </a:rPr>
              <a:t>DNA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913608" y="243531"/>
            <a:ext cx="5410290" cy="1432869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ts val="400"/>
              </a:spcBef>
              <a:buNone/>
              <a:defRPr sz="1800" b="1" kern="1200" cap="all" spc="0" baseline="0">
                <a:solidFill>
                  <a:schemeClr val="bg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z="3600" dirty="0" smtClean="0">
                <a:solidFill>
                  <a:srgbClr val="3366FF"/>
                </a:solidFill>
              </a:rPr>
              <a:t>Composition of viruses (2)</a:t>
            </a:r>
            <a:endParaRPr lang="en-US" sz="36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687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8875" y="417481"/>
            <a:ext cx="7932774" cy="1258919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3366FF"/>
                </a:solidFill>
              </a:rPr>
              <a:t>Viruses  </a:t>
            </a:r>
            <a:r>
              <a:rPr lang="en-US" sz="3200" dirty="0" smtClean="0">
                <a:solidFill>
                  <a:srgbClr val="3366FF"/>
                </a:solidFill>
              </a:rPr>
              <a:t>have three </a:t>
            </a:r>
            <a:r>
              <a:rPr lang="en-US" sz="3200" dirty="0">
                <a:solidFill>
                  <a:srgbClr val="3366FF"/>
                </a:solidFill>
              </a:rPr>
              <a:t>basic forms</a:t>
            </a:r>
            <a:r>
              <a:rPr lang="en-GB" sz="3200" dirty="0">
                <a:solidFill>
                  <a:srgbClr val="3366FF"/>
                </a:solidFill>
              </a:rPr>
              <a:t> </a:t>
            </a:r>
            <a:endParaRPr lang="en-US" sz="3200" dirty="0">
              <a:solidFill>
                <a:srgbClr val="3366FF"/>
              </a:solidFill>
            </a:endParaRPr>
          </a:p>
        </p:txBody>
      </p:sp>
      <p:pic>
        <p:nvPicPr>
          <p:cNvPr id="4" name="Picture 3" descr="C:\Users\yyyyy\Desktop\Picture1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869" y="1948978"/>
            <a:ext cx="6869922" cy="4626353"/>
          </a:xfrm>
          <a:prstGeom prst="rect">
            <a:avLst/>
          </a:prstGeom>
          <a:solidFill>
            <a:schemeClr val="tx1"/>
          </a:solidFill>
          <a:ln w="19050" cap="sq">
            <a:solidFill>
              <a:schemeClr val="accent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5567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 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Tie.thmx</Template>
  <TotalTime>147</TotalTime>
  <Words>585</Words>
  <Application>Microsoft Macintosh PowerPoint</Application>
  <PresentationFormat>On-screen Show (4:3)</PresentationFormat>
  <Paragraphs>87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Black Tie</vt:lpstr>
      <vt:lpstr>PowerPoint Presentation</vt:lpstr>
      <vt:lpstr>What are viruses</vt:lpstr>
      <vt:lpstr>Characterization of virus (1)</vt:lpstr>
      <vt:lpstr>PowerPoint Presentation</vt:lpstr>
      <vt:lpstr>PowerPoint Presentation</vt:lpstr>
      <vt:lpstr>Nature of viruses</vt:lpstr>
      <vt:lpstr>Composition of viruses (1)</vt:lpstr>
      <vt:lpstr>PowerPoint Presentation</vt:lpstr>
      <vt:lpstr>Viruses  have three basic forms </vt:lpstr>
      <vt:lpstr>PowerPoint Presentation</vt:lpstr>
      <vt:lpstr>Viral taxonomy </vt:lpstr>
      <vt:lpstr>Genomic organization of viral nucleic acids </vt:lpstr>
      <vt:lpstr>Virus infection and replication</vt:lpstr>
      <vt:lpstr>Steps of replication</vt:lpstr>
      <vt:lpstr>Steps of replication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Ayman Mubarak</dc:creator>
  <cp:lastModifiedBy>Ayman Mubarak</cp:lastModifiedBy>
  <cp:revision>21</cp:revision>
  <dcterms:created xsi:type="dcterms:W3CDTF">2015-11-21T18:51:38Z</dcterms:created>
  <dcterms:modified xsi:type="dcterms:W3CDTF">2016-04-04T21:11:17Z</dcterms:modified>
</cp:coreProperties>
</file>