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61" r:id="rId4"/>
    <p:sldId id="270" r:id="rId5"/>
    <p:sldId id="258" r:id="rId6"/>
    <p:sldId id="262" r:id="rId7"/>
    <p:sldId id="263" r:id="rId8"/>
    <p:sldId id="271" r:id="rId9"/>
    <p:sldId id="272" r:id="rId10"/>
    <p:sldId id="273" r:id="rId11"/>
    <p:sldId id="259" r:id="rId12"/>
    <p:sldId id="274" r:id="rId13"/>
    <p:sldId id="275" r:id="rId14"/>
    <p:sldId id="260" r:id="rId15"/>
    <p:sldId id="264" r:id="rId16"/>
    <p:sldId id="269" r:id="rId17"/>
    <p:sldId id="268" r:id="rId18"/>
    <p:sldId id="265" r:id="rId19"/>
    <p:sldId id="266" r:id="rId20"/>
    <p:sldId id="26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59B46-36AF-4EE0-A15B-B792212F76F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A3D01-962E-4FFB-A01F-FD17EBD1F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A3D01-962E-4FFB-A01F-FD17EBD1F83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76697E-0D11-4B8B-9613-2A73FCB452AB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4801AF-CB3B-44F9-BEB7-FA3FF16F462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تابع </a:t>
            </a:r>
            <a:r>
              <a:rPr lang="ar-SA" dirty="0" err="1" smtClean="0"/>
              <a:t>الكربوهيدرات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natuurlijkerwijs.com/english/86c56520.gif"/>
          <p:cNvPicPr>
            <a:picLocks noChangeAspect="1" noChangeArrowheads="1"/>
          </p:cNvPicPr>
          <p:nvPr/>
        </p:nvPicPr>
        <p:blipFill>
          <a:blip r:embed="rId2" cstate="print"/>
          <a:srcRect t="3544" r="8012"/>
          <a:stretch>
            <a:fillRect/>
          </a:stretch>
        </p:blipFill>
        <p:spPr bwMode="auto">
          <a:xfrm>
            <a:off x="621323" y="1981200"/>
            <a:ext cx="8217877" cy="445273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الاشكال الحلقية في حالة الالدوز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algn="r" rtl="1"/>
            <a:r>
              <a:rPr lang="ar-SA" b="1" i="1" dirty="0" err="1" smtClean="0">
                <a:solidFill>
                  <a:schemeClr val="accent3"/>
                </a:solidFill>
                <a:cs typeface="+mj-cs"/>
              </a:rPr>
              <a:t>الأنومر</a:t>
            </a:r>
            <a:r>
              <a:rPr lang="ar-SA" b="1" i="1" dirty="0" smtClean="0">
                <a:solidFill>
                  <a:schemeClr val="accent3"/>
                </a:solidFill>
                <a:cs typeface="+mj-cs"/>
              </a:rPr>
              <a:t> </a:t>
            </a:r>
            <a:r>
              <a:rPr lang="en-US" b="1" i="1" dirty="0" err="1" smtClean="0">
                <a:solidFill>
                  <a:schemeClr val="accent3"/>
                </a:solidFill>
                <a:cs typeface="+mj-cs"/>
              </a:rPr>
              <a:t>Enomer</a:t>
            </a:r>
            <a:r>
              <a:rPr lang="ar-SA" b="1" i="1" dirty="0" smtClean="0">
                <a:solidFill>
                  <a:schemeClr val="accent3"/>
                </a:solidFill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يتكون في السكريات الخماسية وما فوق.</a:t>
            </a:r>
          </a:p>
          <a:p>
            <a:pPr lvl="1" algn="r" rtl="1"/>
            <a:r>
              <a:rPr lang="ar-SA" dirty="0" smtClean="0">
                <a:cs typeface="+mj-cs"/>
              </a:rPr>
              <a:t>يعطي التركيب الحلقي للسكريات عن طريق تفاعل ذرة الكربون </a:t>
            </a:r>
            <a:r>
              <a:rPr lang="ar-SA" dirty="0" err="1" smtClean="0">
                <a:cs typeface="+mj-cs"/>
              </a:rPr>
              <a:t>الألدهيدية</a:t>
            </a:r>
            <a:r>
              <a:rPr lang="ar-SA" dirty="0" smtClean="0">
                <a:cs typeface="+mj-cs"/>
              </a:rPr>
              <a:t> (رقم 1) أو </a:t>
            </a:r>
            <a:r>
              <a:rPr lang="ar-SA" dirty="0" err="1" smtClean="0">
                <a:cs typeface="+mj-cs"/>
              </a:rPr>
              <a:t>الكيتونية</a:t>
            </a:r>
            <a:r>
              <a:rPr lang="ar-SA" dirty="0" smtClean="0">
                <a:cs typeface="+mj-cs"/>
              </a:rPr>
              <a:t> (رقم 2) مع مجموعة </a:t>
            </a:r>
            <a:r>
              <a:rPr lang="ar-SA" dirty="0" err="1" smtClean="0">
                <a:cs typeface="+mj-cs"/>
              </a:rPr>
              <a:t>الهيدروكسيل</a:t>
            </a:r>
            <a:r>
              <a:rPr lang="ar-SA" dirty="0" smtClean="0">
                <a:cs typeface="+mj-cs"/>
              </a:rPr>
              <a:t> في نفس السكر.</a:t>
            </a:r>
          </a:p>
          <a:p>
            <a:pPr lvl="1" algn="r" rtl="1"/>
            <a:r>
              <a:rPr lang="ar-SA" dirty="0" smtClean="0">
                <a:cs typeface="+mj-cs"/>
              </a:rPr>
              <a:t>وعلى حسب موقع مجموعة </a:t>
            </a:r>
            <a:r>
              <a:rPr lang="ar-SA" dirty="0" err="1" smtClean="0">
                <a:cs typeface="+mj-cs"/>
              </a:rPr>
              <a:t>الهيدروكسيل</a:t>
            </a:r>
            <a:r>
              <a:rPr lang="ar-SA" dirty="0" smtClean="0">
                <a:cs typeface="+mj-cs"/>
              </a:rPr>
              <a:t> والهيدروجين المتصلتان يسمى إما ألفا (تكون على اليمين أو أسفل الحلقة) أو بيتا (على اليسار أو فوق الحلقة).</a:t>
            </a:r>
          </a:p>
          <a:p>
            <a:pPr lvl="1" algn="r" rtl="1"/>
            <a:r>
              <a:rPr lang="ar-SA" dirty="0" smtClean="0">
                <a:cs typeface="+mj-cs"/>
              </a:rPr>
              <a:t>مثال:</a:t>
            </a:r>
            <a:endParaRPr lang="en-US" dirty="0">
              <a:cs typeface="+mj-cs"/>
            </a:endParaRPr>
          </a:p>
        </p:txBody>
      </p:sp>
      <p:grpSp>
        <p:nvGrpSpPr>
          <p:cNvPr id="5" name="Group 72"/>
          <p:cNvGrpSpPr>
            <a:grpSpLocks/>
          </p:cNvGrpSpPr>
          <p:nvPr/>
        </p:nvGrpSpPr>
        <p:grpSpPr bwMode="auto">
          <a:xfrm>
            <a:off x="1752600" y="4267200"/>
            <a:ext cx="5791200" cy="2109486"/>
            <a:chOff x="1039" y="2478"/>
            <a:chExt cx="3837" cy="1539"/>
          </a:xfrm>
        </p:grpSpPr>
        <p:grpSp>
          <p:nvGrpSpPr>
            <p:cNvPr id="6" name="Group 36"/>
            <p:cNvGrpSpPr>
              <a:grpSpLocks/>
            </p:cNvGrpSpPr>
            <p:nvPr/>
          </p:nvGrpSpPr>
          <p:grpSpPr bwMode="auto">
            <a:xfrm>
              <a:off x="1057" y="2478"/>
              <a:ext cx="1424" cy="1138"/>
              <a:chOff x="1057" y="2478"/>
              <a:chExt cx="1424" cy="1138"/>
            </a:xfrm>
          </p:grpSpPr>
          <p:sp>
            <p:nvSpPr>
              <p:cNvPr id="40" name="Text Box 6"/>
              <p:cNvSpPr txBox="1">
                <a:spLocks noChangeArrowheads="1"/>
              </p:cNvSpPr>
              <p:nvPr/>
            </p:nvSpPr>
            <p:spPr bwMode="auto">
              <a:xfrm>
                <a:off x="1927" y="2745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O</a:t>
                </a:r>
              </a:p>
            </p:txBody>
          </p:sp>
          <p:grpSp>
            <p:nvGrpSpPr>
              <p:cNvPr id="41" name="Group 19"/>
              <p:cNvGrpSpPr>
                <a:grpSpLocks/>
              </p:cNvGrpSpPr>
              <p:nvPr/>
            </p:nvGrpSpPr>
            <p:grpSpPr bwMode="auto">
              <a:xfrm>
                <a:off x="1226" y="2864"/>
                <a:ext cx="998" cy="454"/>
                <a:chOff x="2835" y="3022"/>
                <a:chExt cx="998" cy="454"/>
              </a:xfrm>
            </p:grpSpPr>
            <p:sp>
              <p:nvSpPr>
                <p:cNvPr id="57" name="Line 10"/>
                <p:cNvSpPr>
                  <a:spLocks noChangeShapeType="1"/>
                </p:cNvSpPr>
                <p:nvPr/>
              </p:nvSpPr>
              <p:spPr bwMode="auto">
                <a:xfrm>
                  <a:off x="3016" y="3022"/>
                  <a:ext cx="5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2835" y="3022"/>
                  <a:ext cx="181" cy="2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12"/>
                <p:cNvSpPr>
                  <a:spLocks noChangeShapeType="1"/>
                </p:cNvSpPr>
                <p:nvPr/>
              </p:nvSpPr>
              <p:spPr bwMode="auto">
                <a:xfrm>
                  <a:off x="3016" y="3475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Line 16"/>
                <p:cNvSpPr>
                  <a:spLocks noChangeShapeType="1"/>
                </p:cNvSpPr>
                <p:nvPr/>
              </p:nvSpPr>
              <p:spPr bwMode="auto">
                <a:xfrm>
                  <a:off x="2835" y="3249"/>
                  <a:ext cx="182" cy="2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17"/>
                <p:cNvSpPr>
                  <a:spLocks noChangeShapeType="1"/>
                </p:cNvSpPr>
                <p:nvPr/>
              </p:nvSpPr>
              <p:spPr bwMode="auto">
                <a:xfrm>
                  <a:off x="3696" y="3067"/>
                  <a:ext cx="137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3652" y="3248"/>
                  <a:ext cx="181" cy="2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" name="Line 21"/>
              <p:cNvSpPr>
                <a:spLocks noChangeShapeType="1"/>
              </p:cNvSpPr>
              <p:nvPr/>
            </p:nvSpPr>
            <p:spPr bwMode="auto">
              <a:xfrm>
                <a:off x="1413" y="2750"/>
                <a:ext cx="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22"/>
              <p:cNvSpPr>
                <a:spLocks noChangeShapeType="1"/>
              </p:cNvSpPr>
              <p:nvPr/>
            </p:nvSpPr>
            <p:spPr bwMode="auto">
              <a:xfrm>
                <a:off x="1413" y="3204"/>
                <a:ext cx="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23"/>
              <p:cNvSpPr>
                <a:spLocks noChangeShapeType="1"/>
              </p:cNvSpPr>
              <p:nvPr/>
            </p:nvSpPr>
            <p:spPr bwMode="auto">
              <a:xfrm>
                <a:off x="1223" y="2977"/>
                <a:ext cx="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24"/>
              <p:cNvSpPr>
                <a:spLocks noChangeShapeType="1"/>
              </p:cNvSpPr>
              <p:nvPr/>
            </p:nvSpPr>
            <p:spPr bwMode="auto">
              <a:xfrm>
                <a:off x="2056" y="3204"/>
                <a:ext cx="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25"/>
              <p:cNvSpPr>
                <a:spLocks noChangeShapeType="1"/>
              </p:cNvSpPr>
              <p:nvPr/>
            </p:nvSpPr>
            <p:spPr bwMode="auto">
              <a:xfrm>
                <a:off x="2229" y="2948"/>
                <a:ext cx="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Text Box 26"/>
              <p:cNvSpPr txBox="1">
                <a:spLocks noChangeArrowheads="1"/>
              </p:cNvSpPr>
              <p:nvPr/>
            </p:nvSpPr>
            <p:spPr bwMode="auto">
              <a:xfrm>
                <a:off x="1111" y="2478"/>
                <a:ext cx="68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CH</a:t>
                </a:r>
                <a:r>
                  <a:rPr lang="en-US" baseline="-25000"/>
                  <a:t>2</a:t>
                </a:r>
                <a:r>
                  <a:rPr lang="en-US"/>
                  <a:t>OH</a:t>
                </a:r>
              </a:p>
            </p:txBody>
          </p:sp>
          <p:sp>
            <p:nvSpPr>
              <p:cNvPr id="48" name="Text Box 27"/>
              <p:cNvSpPr txBox="1">
                <a:spLocks noChangeArrowheads="1"/>
              </p:cNvSpPr>
              <p:nvPr/>
            </p:nvSpPr>
            <p:spPr bwMode="auto">
              <a:xfrm>
                <a:off x="1111" y="2795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H</a:t>
                </a:r>
              </a:p>
            </p:txBody>
          </p:sp>
          <p:sp>
            <p:nvSpPr>
              <p:cNvPr id="49" name="Text Box 28"/>
              <p:cNvSpPr txBox="1">
                <a:spLocks noChangeArrowheads="1"/>
              </p:cNvSpPr>
              <p:nvPr/>
            </p:nvSpPr>
            <p:spPr bwMode="auto">
              <a:xfrm>
                <a:off x="1292" y="3381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H</a:t>
                </a:r>
              </a:p>
            </p:txBody>
          </p:sp>
          <p:sp>
            <p:nvSpPr>
              <p:cNvPr id="50" name="Text Box 29"/>
              <p:cNvSpPr txBox="1">
                <a:spLocks noChangeArrowheads="1"/>
              </p:cNvSpPr>
              <p:nvPr/>
            </p:nvSpPr>
            <p:spPr bwMode="auto">
              <a:xfrm>
                <a:off x="2109" y="2750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H</a:t>
                </a:r>
              </a:p>
            </p:txBody>
          </p:sp>
          <p:sp>
            <p:nvSpPr>
              <p:cNvPr id="51" name="Text Box 30"/>
              <p:cNvSpPr txBox="1">
                <a:spLocks noChangeArrowheads="1"/>
              </p:cNvSpPr>
              <p:nvPr/>
            </p:nvSpPr>
            <p:spPr bwMode="auto">
              <a:xfrm>
                <a:off x="1949" y="3010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H</a:t>
                </a:r>
              </a:p>
            </p:txBody>
          </p:sp>
          <p:sp>
            <p:nvSpPr>
              <p:cNvPr id="52" name="Text Box 31"/>
              <p:cNvSpPr txBox="1">
                <a:spLocks noChangeArrowheads="1"/>
              </p:cNvSpPr>
              <p:nvPr/>
            </p:nvSpPr>
            <p:spPr bwMode="auto">
              <a:xfrm>
                <a:off x="1057" y="3158"/>
                <a:ext cx="3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OH</a:t>
                </a:r>
              </a:p>
            </p:txBody>
          </p:sp>
          <p:sp>
            <p:nvSpPr>
              <p:cNvPr id="53" name="Text Box 32"/>
              <p:cNvSpPr txBox="1">
                <a:spLocks noChangeArrowheads="1"/>
              </p:cNvSpPr>
              <p:nvPr/>
            </p:nvSpPr>
            <p:spPr bwMode="auto">
              <a:xfrm>
                <a:off x="1314" y="2902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H</a:t>
                </a:r>
              </a:p>
            </p:txBody>
          </p:sp>
          <p:sp>
            <p:nvSpPr>
              <p:cNvPr id="54" name="Text Box 33"/>
              <p:cNvSpPr txBox="1">
                <a:spLocks noChangeArrowheads="1"/>
              </p:cNvSpPr>
              <p:nvPr/>
            </p:nvSpPr>
            <p:spPr bwMode="auto">
              <a:xfrm>
                <a:off x="1882" y="3385"/>
                <a:ext cx="3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OH</a:t>
                </a:r>
              </a:p>
            </p:txBody>
          </p:sp>
          <p:sp>
            <p:nvSpPr>
              <p:cNvPr id="55" name="Text Box 34"/>
              <p:cNvSpPr txBox="1">
                <a:spLocks noChangeArrowheads="1"/>
              </p:cNvSpPr>
              <p:nvPr/>
            </p:nvSpPr>
            <p:spPr bwMode="auto">
              <a:xfrm>
                <a:off x="2109" y="3154"/>
                <a:ext cx="3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>
                    <a:solidFill>
                      <a:srgbClr val="0000CC"/>
                    </a:solidFill>
                  </a:rPr>
                  <a:t>OH</a:t>
                </a:r>
              </a:p>
            </p:txBody>
          </p:sp>
          <p:sp>
            <p:nvSpPr>
              <p:cNvPr id="56" name="Text Box 35"/>
              <p:cNvSpPr txBox="1">
                <a:spLocks noChangeArrowheads="1"/>
              </p:cNvSpPr>
              <p:nvPr/>
            </p:nvSpPr>
            <p:spPr bwMode="auto">
              <a:xfrm>
                <a:off x="1283" y="3022"/>
                <a:ext cx="3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OH</a:t>
                </a:r>
              </a:p>
            </p:txBody>
          </p:sp>
        </p:grpSp>
        <p:grpSp>
          <p:nvGrpSpPr>
            <p:cNvPr id="7" name="Group 61"/>
            <p:cNvGrpSpPr>
              <a:grpSpLocks/>
            </p:cNvGrpSpPr>
            <p:nvPr/>
          </p:nvGrpSpPr>
          <p:grpSpPr bwMode="auto">
            <a:xfrm>
              <a:off x="3424" y="2519"/>
              <a:ext cx="1452" cy="1138"/>
              <a:chOff x="3424" y="2519"/>
              <a:chExt cx="1452" cy="1138"/>
            </a:xfrm>
          </p:grpSpPr>
          <p:sp>
            <p:nvSpPr>
              <p:cNvPr id="17" name="Text Box 38"/>
              <p:cNvSpPr txBox="1">
                <a:spLocks noChangeArrowheads="1"/>
              </p:cNvSpPr>
              <p:nvPr/>
            </p:nvSpPr>
            <p:spPr bwMode="auto">
              <a:xfrm>
                <a:off x="4294" y="2786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O</a:t>
                </a:r>
              </a:p>
            </p:txBody>
          </p:sp>
          <p:grpSp>
            <p:nvGrpSpPr>
              <p:cNvPr id="18" name="Group 39"/>
              <p:cNvGrpSpPr>
                <a:grpSpLocks/>
              </p:cNvGrpSpPr>
              <p:nvPr/>
            </p:nvGrpSpPr>
            <p:grpSpPr bwMode="auto">
              <a:xfrm>
                <a:off x="3593" y="2905"/>
                <a:ext cx="998" cy="454"/>
                <a:chOff x="2835" y="3022"/>
                <a:chExt cx="998" cy="454"/>
              </a:xfrm>
            </p:grpSpPr>
            <p:sp>
              <p:nvSpPr>
                <p:cNvPr id="34" name="Line 40"/>
                <p:cNvSpPr>
                  <a:spLocks noChangeShapeType="1"/>
                </p:cNvSpPr>
                <p:nvPr/>
              </p:nvSpPr>
              <p:spPr bwMode="auto">
                <a:xfrm>
                  <a:off x="3016" y="3022"/>
                  <a:ext cx="5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2835" y="3022"/>
                  <a:ext cx="181" cy="2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Line 42"/>
                <p:cNvSpPr>
                  <a:spLocks noChangeShapeType="1"/>
                </p:cNvSpPr>
                <p:nvPr/>
              </p:nvSpPr>
              <p:spPr bwMode="auto">
                <a:xfrm>
                  <a:off x="3016" y="3475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" name="Line 43"/>
                <p:cNvSpPr>
                  <a:spLocks noChangeShapeType="1"/>
                </p:cNvSpPr>
                <p:nvPr/>
              </p:nvSpPr>
              <p:spPr bwMode="auto">
                <a:xfrm>
                  <a:off x="2835" y="3249"/>
                  <a:ext cx="182" cy="2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Line 44"/>
                <p:cNvSpPr>
                  <a:spLocks noChangeShapeType="1"/>
                </p:cNvSpPr>
                <p:nvPr/>
              </p:nvSpPr>
              <p:spPr bwMode="auto">
                <a:xfrm>
                  <a:off x="3696" y="3067"/>
                  <a:ext cx="137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3652" y="3248"/>
                  <a:ext cx="181" cy="2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9" name="Line 46"/>
              <p:cNvSpPr>
                <a:spLocks noChangeShapeType="1"/>
              </p:cNvSpPr>
              <p:nvPr/>
            </p:nvSpPr>
            <p:spPr bwMode="auto">
              <a:xfrm>
                <a:off x="3780" y="2791"/>
                <a:ext cx="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47"/>
              <p:cNvSpPr>
                <a:spLocks noChangeShapeType="1"/>
              </p:cNvSpPr>
              <p:nvPr/>
            </p:nvSpPr>
            <p:spPr bwMode="auto">
              <a:xfrm>
                <a:off x="3780" y="3245"/>
                <a:ext cx="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48"/>
              <p:cNvSpPr>
                <a:spLocks noChangeShapeType="1"/>
              </p:cNvSpPr>
              <p:nvPr/>
            </p:nvSpPr>
            <p:spPr bwMode="auto">
              <a:xfrm>
                <a:off x="3590" y="3018"/>
                <a:ext cx="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49"/>
              <p:cNvSpPr>
                <a:spLocks noChangeShapeType="1"/>
              </p:cNvSpPr>
              <p:nvPr/>
            </p:nvSpPr>
            <p:spPr bwMode="auto">
              <a:xfrm>
                <a:off x="4423" y="3245"/>
                <a:ext cx="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50"/>
              <p:cNvSpPr>
                <a:spLocks noChangeShapeType="1"/>
              </p:cNvSpPr>
              <p:nvPr/>
            </p:nvSpPr>
            <p:spPr bwMode="auto">
              <a:xfrm>
                <a:off x="4596" y="2989"/>
                <a:ext cx="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Text Box 51"/>
              <p:cNvSpPr txBox="1">
                <a:spLocks noChangeArrowheads="1"/>
              </p:cNvSpPr>
              <p:nvPr/>
            </p:nvSpPr>
            <p:spPr bwMode="auto">
              <a:xfrm>
                <a:off x="3478" y="2519"/>
                <a:ext cx="68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CH</a:t>
                </a:r>
                <a:r>
                  <a:rPr lang="en-US" baseline="-25000"/>
                  <a:t>2</a:t>
                </a:r>
                <a:r>
                  <a:rPr lang="en-US"/>
                  <a:t>OH</a:t>
                </a:r>
              </a:p>
            </p:txBody>
          </p:sp>
          <p:sp>
            <p:nvSpPr>
              <p:cNvPr id="25" name="Text Box 52"/>
              <p:cNvSpPr txBox="1">
                <a:spLocks noChangeArrowheads="1"/>
              </p:cNvSpPr>
              <p:nvPr/>
            </p:nvSpPr>
            <p:spPr bwMode="auto">
              <a:xfrm>
                <a:off x="3478" y="2836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H</a:t>
                </a:r>
              </a:p>
            </p:txBody>
          </p:sp>
          <p:sp>
            <p:nvSpPr>
              <p:cNvPr id="26" name="Text Box 53"/>
              <p:cNvSpPr txBox="1">
                <a:spLocks noChangeArrowheads="1"/>
              </p:cNvSpPr>
              <p:nvPr/>
            </p:nvSpPr>
            <p:spPr bwMode="auto">
              <a:xfrm>
                <a:off x="3659" y="3422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H</a:t>
                </a:r>
              </a:p>
            </p:txBody>
          </p:sp>
          <p:sp>
            <p:nvSpPr>
              <p:cNvPr id="27" name="Text Box 54"/>
              <p:cNvSpPr txBox="1">
                <a:spLocks noChangeArrowheads="1"/>
              </p:cNvSpPr>
              <p:nvPr/>
            </p:nvSpPr>
            <p:spPr bwMode="auto">
              <a:xfrm>
                <a:off x="4476" y="2791"/>
                <a:ext cx="4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>
                    <a:solidFill>
                      <a:srgbClr val="0000CC"/>
                    </a:solidFill>
                  </a:rPr>
                  <a:t>OH</a:t>
                </a:r>
              </a:p>
            </p:txBody>
          </p:sp>
          <p:sp>
            <p:nvSpPr>
              <p:cNvPr id="28" name="Text Box 55"/>
              <p:cNvSpPr txBox="1">
                <a:spLocks noChangeArrowheads="1"/>
              </p:cNvSpPr>
              <p:nvPr/>
            </p:nvSpPr>
            <p:spPr bwMode="auto">
              <a:xfrm>
                <a:off x="4316" y="3051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H</a:t>
                </a:r>
              </a:p>
            </p:txBody>
          </p:sp>
          <p:sp>
            <p:nvSpPr>
              <p:cNvPr id="29" name="Text Box 56"/>
              <p:cNvSpPr txBox="1">
                <a:spLocks noChangeArrowheads="1"/>
              </p:cNvSpPr>
              <p:nvPr/>
            </p:nvSpPr>
            <p:spPr bwMode="auto">
              <a:xfrm>
                <a:off x="3424" y="3199"/>
                <a:ext cx="3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OH</a:t>
                </a:r>
              </a:p>
            </p:txBody>
          </p:sp>
          <p:sp>
            <p:nvSpPr>
              <p:cNvPr id="30" name="Text Box 57"/>
              <p:cNvSpPr txBox="1">
                <a:spLocks noChangeArrowheads="1"/>
              </p:cNvSpPr>
              <p:nvPr/>
            </p:nvSpPr>
            <p:spPr bwMode="auto">
              <a:xfrm>
                <a:off x="3681" y="2943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H</a:t>
                </a:r>
              </a:p>
            </p:txBody>
          </p:sp>
          <p:sp>
            <p:nvSpPr>
              <p:cNvPr id="31" name="Text Box 58"/>
              <p:cNvSpPr txBox="1">
                <a:spLocks noChangeArrowheads="1"/>
              </p:cNvSpPr>
              <p:nvPr/>
            </p:nvSpPr>
            <p:spPr bwMode="auto">
              <a:xfrm>
                <a:off x="4249" y="3426"/>
                <a:ext cx="3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OH</a:t>
                </a:r>
              </a:p>
            </p:txBody>
          </p:sp>
          <p:sp>
            <p:nvSpPr>
              <p:cNvPr id="32" name="Text Box 59"/>
              <p:cNvSpPr txBox="1">
                <a:spLocks noChangeArrowheads="1"/>
              </p:cNvSpPr>
              <p:nvPr/>
            </p:nvSpPr>
            <p:spPr bwMode="auto">
              <a:xfrm>
                <a:off x="4476" y="3195"/>
                <a:ext cx="3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H</a:t>
                </a:r>
              </a:p>
            </p:txBody>
          </p:sp>
          <p:sp>
            <p:nvSpPr>
              <p:cNvPr id="33" name="Text Box 60"/>
              <p:cNvSpPr txBox="1">
                <a:spLocks noChangeArrowheads="1"/>
              </p:cNvSpPr>
              <p:nvPr/>
            </p:nvSpPr>
            <p:spPr bwMode="auto">
              <a:xfrm>
                <a:off x="3650" y="3063"/>
                <a:ext cx="3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/>
                  <a:t>OH</a:t>
                </a:r>
              </a:p>
            </p:txBody>
          </p:sp>
        </p:grpSp>
        <p:sp>
          <p:nvSpPr>
            <p:cNvPr id="8" name="Text Box 62"/>
            <p:cNvSpPr txBox="1">
              <a:spLocks noChangeArrowheads="1"/>
            </p:cNvSpPr>
            <p:nvPr/>
          </p:nvSpPr>
          <p:spPr bwMode="auto">
            <a:xfrm>
              <a:off x="1291" y="3702"/>
              <a:ext cx="90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l-GR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-glucose</a:t>
              </a:r>
              <a:endParaRPr lang="el-G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63"/>
            <p:cNvSpPr txBox="1">
              <a:spLocks noChangeArrowheads="1"/>
            </p:cNvSpPr>
            <p:nvPr/>
          </p:nvSpPr>
          <p:spPr bwMode="auto">
            <a:xfrm>
              <a:off x="3696" y="3748"/>
              <a:ext cx="90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l-GR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β</a:t>
              </a:r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-glucose</a:t>
              </a:r>
              <a:endParaRPr lang="el-G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64"/>
            <p:cNvSpPr txBox="1">
              <a:spLocks noChangeArrowheads="1"/>
            </p:cNvSpPr>
            <p:nvPr/>
          </p:nvSpPr>
          <p:spPr bwMode="auto">
            <a:xfrm>
              <a:off x="2200" y="2976"/>
              <a:ext cx="18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200">
                  <a:solidFill>
                    <a:schemeClr val="accent2"/>
                  </a:solidFill>
                </a:rPr>
                <a:t>1</a:t>
              </a:r>
            </a:p>
          </p:txBody>
        </p:sp>
        <p:sp>
          <p:nvSpPr>
            <p:cNvPr id="11" name="Text Box 65"/>
            <p:cNvSpPr txBox="1">
              <a:spLocks noChangeArrowheads="1"/>
            </p:cNvSpPr>
            <p:nvPr/>
          </p:nvSpPr>
          <p:spPr bwMode="auto">
            <a:xfrm>
              <a:off x="4558" y="3022"/>
              <a:ext cx="18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200">
                  <a:solidFill>
                    <a:schemeClr val="accent2"/>
                  </a:solidFill>
                </a:rPr>
                <a:t>1</a:t>
              </a:r>
            </a:p>
          </p:txBody>
        </p:sp>
        <p:sp>
          <p:nvSpPr>
            <p:cNvPr id="12" name="Text Box 66"/>
            <p:cNvSpPr txBox="1">
              <a:spLocks noChangeArrowheads="1"/>
            </p:cNvSpPr>
            <p:nvPr/>
          </p:nvSpPr>
          <p:spPr bwMode="auto">
            <a:xfrm>
              <a:off x="1927" y="3286"/>
              <a:ext cx="18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200">
                  <a:solidFill>
                    <a:schemeClr val="accent2"/>
                  </a:solidFill>
                </a:rPr>
                <a:t>2</a:t>
              </a:r>
            </a:p>
          </p:txBody>
        </p:sp>
        <p:sp>
          <p:nvSpPr>
            <p:cNvPr id="13" name="Text Box 67"/>
            <p:cNvSpPr txBox="1">
              <a:spLocks noChangeArrowheads="1"/>
            </p:cNvSpPr>
            <p:nvPr/>
          </p:nvSpPr>
          <p:spPr bwMode="auto">
            <a:xfrm>
              <a:off x="1376" y="3281"/>
              <a:ext cx="18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200">
                  <a:solidFill>
                    <a:schemeClr val="accent2"/>
                  </a:solidFill>
                </a:rPr>
                <a:t>3</a:t>
              </a:r>
            </a:p>
          </p:txBody>
        </p:sp>
        <p:sp>
          <p:nvSpPr>
            <p:cNvPr id="14" name="Text Box 68"/>
            <p:cNvSpPr txBox="1">
              <a:spLocks noChangeArrowheads="1"/>
            </p:cNvSpPr>
            <p:nvPr/>
          </p:nvSpPr>
          <p:spPr bwMode="auto">
            <a:xfrm>
              <a:off x="1039" y="2515"/>
              <a:ext cx="18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200">
                  <a:solidFill>
                    <a:schemeClr val="accent2"/>
                  </a:solidFill>
                </a:rPr>
                <a:t>6</a:t>
              </a:r>
            </a:p>
          </p:txBody>
        </p:sp>
        <p:sp>
          <p:nvSpPr>
            <p:cNvPr id="15" name="Text Box 69"/>
            <p:cNvSpPr txBox="1">
              <a:spLocks noChangeArrowheads="1"/>
            </p:cNvSpPr>
            <p:nvPr/>
          </p:nvSpPr>
          <p:spPr bwMode="auto">
            <a:xfrm>
              <a:off x="1095" y="3006"/>
              <a:ext cx="18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200">
                  <a:solidFill>
                    <a:schemeClr val="accent2"/>
                  </a:solidFill>
                </a:rPr>
                <a:t>4</a:t>
              </a:r>
            </a:p>
          </p:txBody>
        </p:sp>
        <p:sp>
          <p:nvSpPr>
            <p:cNvPr id="16" name="Text Box 70"/>
            <p:cNvSpPr txBox="1">
              <a:spLocks noChangeArrowheads="1"/>
            </p:cNvSpPr>
            <p:nvPr/>
          </p:nvSpPr>
          <p:spPr bwMode="auto">
            <a:xfrm>
              <a:off x="1375" y="2726"/>
              <a:ext cx="18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200">
                  <a:solidFill>
                    <a:schemeClr val="accent2"/>
                  </a:solidFill>
                </a:rPr>
                <a:t>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تتكون الاشكال الحلقية نتيجة ارتباط مجموعة الكيتون على </a:t>
            </a:r>
            <a:r>
              <a:rPr lang="ar-SA" dirty="0" smtClean="0">
                <a:solidFill>
                  <a:srgbClr val="FF0000"/>
                </a:solidFill>
                <a:cs typeface="+mj-cs"/>
              </a:rPr>
              <a:t>ذرة الكربون رقم 2</a:t>
            </a:r>
            <a:r>
              <a:rPr lang="ar-SA" dirty="0" smtClean="0">
                <a:cs typeface="+mj-cs"/>
              </a:rPr>
              <a:t> ومجموعة الهيدروكسيل على </a:t>
            </a:r>
            <a:r>
              <a:rPr lang="ar-SA" dirty="0" smtClean="0">
                <a:solidFill>
                  <a:srgbClr val="FF0000"/>
                </a:solidFill>
                <a:cs typeface="+mj-cs"/>
              </a:rPr>
              <a:t>ذرة الكربون رقم 5</a:t>
            </a:r>
            <a:r>
              <a:rPr lang="ar-SA" dirty="0" smtClean="0">
                <a:cs typeface="+mj-cs"/>
              </a:rPr>
              <a:t> للحصول على حلقه تشبه حلقه خماسية تشبه حلقة فيرونز.</a:t>
            </a:r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الاشكال الحلقية في حالة الكيتوز</a:t>
            </a:r>
            <a:endParaRPr lang="en-US" dirty="0"/>
          </a:p>
        </p:txBody>
      </p:sp>
      <p:pic>
        <p:nvPicPr>
          <p:cNvPr id="47108" name="Picture 4" descr="http://pirate.shu.edu/~rawncarr/molmodel/fructos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276600"/>
            <a:ext cx="6781800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الشكل الحلقي ينتج عنه متناظرة بناء على ذرة الكربون رقم 2 في الفركتوز الحلقي ، فإذا كانت مجموعة الهيدروكسيل إلى </a:t>
            </a:r>
            <a:r>
              <a:rPr lang="ar-SA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أسفل يطلق على المتناظر ألفا </a:t>
            </a:r>
            <a:r>
              <a:rPr lang="ar-SA" dirty="0" smtClean="0">
                <a:cs typeface="+mj-cs"/>
              </a:rPr>
              <a:t>والعكس إذا اتجهت إلى </a:t>
            </a:r>
            <a:r>
              <a:rPr lang="ar-SA" b="1" i="1" dirty="0" smtClean="0">
                <a:solidFill>
                  <a:srgbClr val="00B050"/>
                </a:solidFill>
                <a:cs typeface="+mj-cs"/>
              </a:rPr>
              <a:t>أعلى يطلق عليه بيتا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ولهذا فان ذرة الكربون رقم 2 تسمى بذرة </a:t>
            </a:r>
            <a:r>
              <a:rPr lang="ar-SA" b="1" i="1" dirty="0" smtClean="0">
                <a:cs typeface="+mj-cs"/>
              </a:rPr>
              <a:t>الكربون الانوماريه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يسمى الشكلين ألفا وبيتا بالانومرز.</a:t>
            </a:r>
            <a:endParaRPr lang="en-US" dirty="0" smtClean="0">
              <a:cs typeface="+mj-cs"/>
            </a:endParaRPr>
          </a:p>
          <a:p>
            <a:pPr algn="r" rtl="1"/>
            <a:endParaRPr lang="ar-SA" dirty="0" smtClean="0">
              <a:cs typeface="+mj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الاشكال الحلقية في حالة الكيتوز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Akhbar MT" pitchFamily="2" charset="-78"/>
              </a:rPr>
              <a:t>ويمكن كتابة الشكل الحلقي بطريقتين:</a:t>
            </a:r>
          </a:p>
          <a:p>
            <a:pPr lvl="1" algn="r" rtl="1"/>
            <a:r>
              <a:rPr lang="ar-SA" sz="2800" dirty="0" smtClean="0">
                <a:cs typeface="+mj-cs"/>
              </a:rPr>
              <a:t>على شكل فيشر.</a:t>
            </a:r>
          </a:p>
          <a:p>
            <a:pPr lvl="1" algn="r" rtl="1"/>
            <a:r>
              <a:rPr lang="ar-SA" sz="2800" dirty="0" smtClean="0">
                <a:cs typeface="+mj-cs"/>
              </a:rPr>
              <a:t>على شكل </a:t>
            </a:r>
            <a:r>
              <a:rPr lang="ar-SA" sz="2800" dirty="0" err="1" smtClean="0">
                <a:cs typeface="+mj-cs"/>
              </a:rPr>
              <a:t>هاورث</a:t>
            </a:r>
            <a:r>
              <a:rPr lang="ar-SA" sz="2800" dirty="0" smtClean="0">
                <a:cs typeface="+mj-cs"/>
              </a:rPr>
              <a:t>.</a:t>
            </a: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5062538" y="3733800"/>
            <a:ext cx="2260600" cy="1806575"/>
            <a:chOff x="1057" y="2478"/>
            <a:chExt cx="1424" cy="1138"/>
          </a:xfrm>
        </p:grpSpPr>
        <p:sp>
          <p:nvSpPr>
            <p:cNvPr id="6" name="Text Box 15"/>
            <p:cNvSpPr txBox="1">
              <a:spLocks noChangeArrowheads="1"/>
            </p:cNvSpPr>
            <p:nvPr/>
          </p:nvSpPr>
          <p:spPr bwMode="auto">
            <a:xfrm>
              <a:off x="1927" y="2745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</a:t>
              </a:r>
            </a:p>
          </p:txBody>
        </p:sp>
        <p:grpSp>
          <p:nvGrpSpPr>
            <p:cNvPr id="7" name="Group 16"/>
            <p:cNvGrpSpPr>
              <a:grpSpLocks/>
            </p:cNvGrpSpPr>
            <p:nvPr/>
          </p:nvGrpSpPr>
          <p:grpSpPr bwMode="auto">
            <a:xfrm>
              <a:off x="1226" y="2864"/>
              <a:ext cx="998" cy="454"/>
              <a:chOff x="2835" y="3022"/>
              <a:chExt cx="998" cy="454"/>
            </a:xfrm>
          </p:grpSpPr>
          <p:sp>
            <p:nvSpPr>
              <p:cNvPr id="23" name="Line 17"/>
              <p:cNvSpPr>
                <a:spLocks noChangeShapeType="1"/>
              </p:cNvSpPr>
              <p:nvPr/>
            </p:nvSpPr>
            <p:spPr bwMode="auto">
              <a:xfrm>
                <a:off x="3016" y="3022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18"/>
              <p:cNvSpPr>
                <a:spLocks noChangeShapeType="1"/>
              </p:cNvSpPr>
              <p:nvPr/>
            </p:nvSpPr>
            <p:spPr bwMode="auto">
              <a:xfrm flipH="1">
                <a:off x="2835" y="3022"/>
                <a:ext cx="181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19"/>
              <p:cNvSpPr>
                <a:spLocks noChangeShapeType="1"/>
              </p:cNvSpPr>
              <p:nvPr/>
            </p:nvSpPr>
            <p:spPr bwMode="auto">
              <a:xfrm>
                <a:off x="3016" y="3475"/>
                <a:ext cx="63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20"/>
              <p:cNvSpPr>
                <a:spLocks noChangeShapeType="1"/>
              </p:cNvSpPr>
              <p:nvPr/>
            </p:nvSpPr>
            <p:spPr bwMode="auto">
              <a:xfrm>
                <a:off x="2835" y="3249"/>
                <a:ext cx="182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21"/>
              <p:cNvSpPr>
                <a:spLocks noChangeShapeType="1"/>
              </p:cNvSpPr>
              <p:nvPr/>
            </p:nvSpPr>
            <p:spPr bwMode="auto">
              <a:xfrm>
                <a:off x="3696" y="3067"/>
                <a:ext cx="137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22"/>
              <p:cNvSpPr>
                <a:spLocks noChangeShapeType="1"/>
              </p:cNvSpPr>
              <p:nvPr/>
            </p:nvSpPr>
            <p:spPr bwMode="auto">
              <a:xfrm flipH="1">
                <a:off x="3652" y="3248"/>
                <a:ext cx="181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" name="Line 23"/>
            <p:cNvSpPr>
              <a:spLocks noChangeShapeType="1"/>
            </p:cNvSpPr>
            <p:nvPr/>
          </p:nvSpPr>
          <p:spPr bwMode="auto">
            <a:xfrm>
              <a:off x="1413" y="2750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24"/>
            <p:cNvSpPr>
              <a:spLocks noChangeShapeType="1"/>
            </p:cNvSpPr>
            <p:nvPr/>
          </p:nvSpPr>
          <p:spPr bwMode="auto">
            <a:xfrm>
              <a:off x="1413" y="3204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>
              <a:off x="1223" y="2977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26"/>
            <p:cNvSpPr>
              <a:spLocks noChangeShapeType="1"/>
            </p:cNvSpPr>
            <p:nvPr/>
          </p:nvSpPr>
          <p:spPr bwMode="auto">
            <a:xfrm>
              <a:off x="2056" y="3204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>
              <a:off x="2229" y="2948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 Box 28"/>
            <p:cNvSpPr txBox="1">
              <a:spLocks noChangeArrowheads="1"/>
            </p:cNvSpPr>
            <p:nvPr/>
          </p:nvSpPr>
          <p:spPr bwMode="auto">
            <a:xfrm>
              <a:off x="1111" y="2478"/>
              <a:ext cx="6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CH</a:t>
              </a:r>
              <a:r>
                <a:rPr lang="en-US" baseline="-25000"/>
                <a:t>2</a:t>
              </a:r>
              <a:r>
                <a:rPr lang="en-US"/>
                <a:t>OH</a:t>
              </a:r>
            </a:p>
          </p:txBody>
        </p:sp>
        <p:sp>
          <p:nvSpPr>
            <p:cNvPr id="14" name="Text Box 29"/>
            <p:cNvSpPr txBox="1">
              <a:spLocks noChangeArrowheads="1"/>
            </p:cNvSpPr>
            <p:nvPr/>
          </p:nvSpPr>
          <p:spPr bwMode="auto">
            <a:xfrm>
              <a:off x="1111" y="2795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15" name="Text Box 30"/>
            <p:cNvSpPr txBox="1">
              <a:spLocks noChangeArrowheads="1"/>
            </p:cNvSpPr>
            <p:nvPr/>
          </p:nvSpPr>
          <p:spPr bwMode="auto">
            <a:xfrm>
              <a:off x="1292" y="3381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16" name="Text Box 31"/>
            <p:cNvSpPr txBox="1">
              <a:spLocks noChangeArrowheads="1"/>
            </p:cNvSpPr>
            <p:nvPr/>
          </p:nvSpPr>
          <p:spPr bwMode="auto">
            <a:xfrm>
              <a:off x="2109" y="2750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17" name="Text Box 32"/>
            <p:cNvSpPr txBox="1">
              <a:spLocks noChangeArrowheads="1"/>
            </p:cNvSpPr>
            <p:nvPr/>
          </p:nvSpPr>
          <p:spPr bwMode="auto">
            <a:xfrm>
              <a:off x="1949" y="3010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18" name="Text Box 33"/>
            <p:cNvSpPr txBox="1">
              <a:spLocks noChangeArrowheads="1"/>
            </p:cNvSpPr>
            <p:nvPr/>
          </p:nvSpPr>
          <p:spPr bwMode="auto">
            <a:xfrm>
              <a:off x="1057" y="3158"/>
              <a:ext cx="3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OH</a:t>
              </a:r>
            </a:p>
          </p:txBody>
        </p:sp>
        <p:sp>
          <p:nvSpPr>
            <p:cNvPr id="19" name="Text Box 34"/>
            <p:cNvSpPr txBox="1">
              <a:spLocks noChangeArrowheads="1"/>
            </p:cNvSpPr>
            <p:nvPr/>
          </p:nvSpPr>
          <p:spPr bwMode="auto">
            <a:xfrm>
              <a:off x="1314" y="2902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H</a:t>
              </a:r>
            </a:p>
          </p:txBody>
        </p:sp>
        <p:sp>
          <p:nvSpPr>
            <p:cNvPr id="20" name="Text Box 35"/>
            <p:cNvSpPr txBox="1">
              <a:spLocks noChangeArrowheads="1"/>
            </p:cNvSpPr>
            <p:nvPr/>
          </p:nvSpPr>
          <p:spPr bwMode="auto">
            <a:xfrm>
              <a:off x="1882" y="3385"/>
              <a:ext cx="3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OH</a:t>
              </a:r>
            </a:p>
          </p:txBody>
        </p:sp>
        <p:sp>
          <p:nvSpPr>
            <p:cNvPr id="21" name="Text Box 36"/>
            <p:cNvSpPr txBox="1">
              <a:spLocks noChangeArrowheads="1"/>
            </p:cNvSpPr>
            <p:nvPr/>
          </p:nvSpPr>
          <p:spPr bwMode="auto">
            <a:xfrm>
              <a:off x="2109" y="3154"/>
              <a:ext cx="3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OH</a:t>
              </a:r>
            </a:p>
          </p:txBody>
        </p:sp>
        <p:sp>
          <p:nvSpPr>
            <p:cNvPr id="22" name="Text Box 37"/>
            <p:cNvSpPr txBox="1">
              <a:spLocks noChangeArrowheads="1"/>
            </p:cNvSpPr>
            <p:nvPr/>
          </p:nvSpPr>
          <p:spPr bwMode="auto">
            <a:xfrm>
              <a:off x="1283" y="3022"/>
              <a:ext cx="3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OH</a:t>
              </a:r>
            </a:p>
          </p:txBody>
        </p:sp>
      </p:grpSp>
      <p:grpSp>
        <p:nvGrpSpPr>
          <p:cNvPr id="29" name="Group 46"/>
          <p:cNvGrpSpPr>
            <a:grpSpLocks/>
          </p:cNvGrpSpPr>
          <p:nvPr/>
        </p:nvGrpSpPr>
        <p:grpSpPr bwMode="auto">
          <a:xfrm>
            <a:off x="1706563" y="3446463"/>
            <a:ext cx="2232025" cy="2582862"/>
            <a:chOff x="1429" y="2432"/>
            <a:chExt cx="1406" cy="1627"/>
          </a:xfrm>
        </p:grpSpPr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1429" y="2432"/>
              <a:ext cx="1406" cy="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</a:t>
              </a:r>
              <a:r>
                <a:rPr lang="en-US" dirty="0"/>
                <a:t> </a:t>
              </a:r>
              <a:r>
                <a:rPr lang="en-US" sz="1600" dirty="0"/>
                <a:t>H –  C 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H –</a:t>
              </a:r>
              <a:r>
                <a:rPr lang="en-US" baseline="-25000" dirty="0"/>
                <a:t>  </a:t>
              </a:r>
              <a:r>
                <a:rPr lang="en-US" sz="1600" dirty="0"/>
                <a:t>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</a:t>
              </a:r>
              <a:r>
                <a:rPr lang="en-US" sz="1600" baseline="-25000" dirty="0"/>
                <a:t>  </a:t>
              </a:r>
              <a:r>
                <a:rPr lang="en-US" sz="1600" dirty="0"/>
                <a:t>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>
                  <a:solidFill>
                    <a:schemeClr val="accent2"/>
                  </a:solidFill>
                </a:rPr>
                <a:t>  </a:t>
              </a:r>
              <a:r>
                <a:rPr lang="en-US" sz="1600" dirty="0"/>
                <a:t>H –</a:t>
              </a:r>
              <a:r>
                <a:rPr lang="en-US" sz="1600" baseline="-25000" dirty="0"/>
                <a:t>  </a:t>
              </a:r>
              <a:r>
                <a:rPr lang="en-US" sz="1600" dirty="0"/>
                <a:t>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H –</a:t>
              </a:r>
              <a:r>
                <a:rPr lang="en-US" sz="1600" baseline="-25000" dirty="0"/>
                <a:t>  </a:t>
              </a:r>
              <a:r>
                <a:rPr lang="en-US" sz="1600" dirty="0"/>
                <a:t>C 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 CH</a:t>
              </a:r>
              <a:r>
                <a:rPr lang="en-US" sz="1600" baseline="-25000" dirty="0"/>
                <a:t>2</a:t>
              </a:r>
              <a:r>
                <a:rPr lang="en-US" sz="1600" dirty="0"/>
                <a:t>OH</a:t>
              </a:r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>
              <a:off x="1873" y="284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1856" y="355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11"/>
            <p:cNvSpPr>
              <a:spLocks noChangeShapeType="1"/>
            </p:cNvSpPr>
            <p:nvPr/>
          </p:nvSpPr>
          <p:spPr bwMode="auto">
            <a:xfrm>
              <a:off x="1864" y="309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12"/>
            <p:cNvSpPr>
              <a:spLocks noChangeShapeType="1"/>
            </p:cNvSpPr>
            <p:nvPr/>
          </p:nvSpPr>
          <p:spPr bwMode="auto">
            <a:xfrm>
              <a:off x="1856" y="379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13"/>
            <p:cNvSpPr>
              <a:spLocks noChangeShapeType="1"/>
            </p:cNvSpPr>
            <p:nvPr/>
          </p:nvSpPr>
          <p:spPr bwMode="auto">
            <a:xfrm>
              <a:off x="1864" y="3312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9"/>
            <p:cNvSpPr>
              <a:spLocks noChangeShapeType="1"/>
            </p:cNvSpPr>
            <p:nvPr/>
          </p:nvSpPr>
          <p:spPr bwMode="auto">
            <a:xfrm>
              <a:off x="1927" y="3702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40"/>
            <p:cNvSpPr>
              <a:spLocks noChangeShapeType="1"/>
            </p:cNvSpPr>
            <p:nvPr/>
          </p:nvSpPr>
          <p:spPr bwMode="auto">
            <a:xfrm>
              <a:off x="1927" y="2795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41"/>
            <p:cNvSpPr>
              <a:spLocks noChangeShapeType="1"/>
            </p:cNvSpPr>
            <p:nvPr/>
          </p:nvSpPr>
          <p:spPr bwMode="auto">
            <a:xfrm>
              <a:off x="1873" y="2614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42"/>
            <p:cNvSpPr>
              <a:spLocks noChangeShapeType="1"/>
            </p:cNvSpPr>
            <p:nvPr/>
          </p:nvSpPr>
          <p:spPr bwMode="auto">
            <a:xfrm>
              <a:off x="2426" y="2795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43"/>
            <p:cNvSpPr>
              <a:spLocks noChangeShapeType="1"/>
            </p:cNvSpPr>
            <p:nvPr/>
          </p:nvSpPr>
          <p:spPr bwMode="auto">
            <a:xfrm>
              <a:off x="2426" y="3339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 Box 44"/>
            <p:cNvSpPr txBox="1">
              <a:spLocks noChangeArrowheads="1"/>
            </p:cNvSpPr>
            <p:nvPr/>
          </p:nvSpPr>
          <p:spPr bwMode="auto">
            <a:xfrm>
              <a:off x="2309" y="3140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/>
                <a:t>O</a:t>
              </a:r>
            </a:p>
          </p:txBody>
        </p:sp>
      </p:grpSp>
      <p:sp>
        <p:nvSpPr>
          <p:cNvPr id="42" name="Text Box 47"/>
          <p:cNvSpPr txBox="1">
            <a:spLocks noChangeArrowheads="1"/>
          </p:cNvSpPr>
          <p:nvPr/>
        </p:nvSpPr>
        <p:spPr bwMode="auto">
          <a:xfrm>
            <a:off x="1346200" y="611028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/>
              <a:t>Fischer projection</a:t>
            </a:r>
          </a:p>
        </p:txBody>
      </p:sp>
      <p:sp>
        <p:nvSpPr>
          <p:cNvPr id="43" name="Text Box 48"/>
          <p:cNvSpPr txBox="1">
            <a:spLocks noChangeArrowheads="1"/>
          </p:cNvSpPr>
          <p:nvPr/>
        </p:nvSpPr>
        <p:spPr bwMode="auto">
          <a:xfrm>
            <a:off x="5089525" y="5749925"/>
            <a:ext cx="216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/>
              <a:t>Haworth projection</a:t>
            </a:r>
          </a:p>
        </p:txBody>
      </p:sp>
      <p:sp>
        <p:nvSpPr>
          <p:cNvPr id="44" name="Line 49"/>
          <p:cNvSpPr>
            <a:spLocks noChangeShapeType="1"/>
          </p:cNvSpPr>
          <p:nvPr/>
        </p:nvSpPr>
        <p:spPr bwMode="auto">
          <a:xfrm>
            <a:off x="1993900" y="3662363"/>
            <a:ext cx="288925" cy="28733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" name="Text Box 50"/>
          <p:cNvSpPr txBox="1">
            <a:spLocks noChangeArrowheads="1"/>
          </p:cNvSpPr>
          <p:nvPr/>
        </p:nvSpPr>
        <p:spPr bwMode="auto">
          <a:xfrm>
            <a:off x="914400" y="3446463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Carbon 1</a:t>
            </a:r>
          </a:p>
        </p:txBody>
      </p:sp>
      <p:sp>
        <p:nvSpPr>
          <p:cNvPr id="46" name="Text Box 51"/>
          <p:cNvSpPr txBox="1">
            <a:spLocks noChangeArrowheads="1"/>
          </p:cNvSpPr>
          <p:nvPr/>
        </p:nvSpPr>
        <p:spPr bwMode="auto">
          <a:xfrm>
            <a:off x="7178675" y="4303713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Carbon 1</a:t>
            </a:r>
          </a:p>
        </p:txBody>
      </p:sp>
      <p:sp>
        <p:nvSpPr>
          <p:cNvPr id="47" name="Line 52"/>
          <p:cNvSpPr>
            <a:spLocks noChangeShapeType="1"/>
          </p:cNvSpPr>
          <p:nvPr/>
        </p:nvSpPr>
        <p:spPr bwMode="auto">
          <a:xfrm flipH="1">
            <a:off x="6962775" y="4525963"/>
            <a:ext cx="287338" cy="2159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59280"/>
            <a:ext cx="8229600" cy="4389120"/>
          </a:xfrm>
        </p:spPr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4- تكوين الرابطة </a:t>
            </a:r>
            <a:r>
              <a:rPr lang="ar-SA" sz="2800" b="1" dirty="0" err="1" smtClean="0">
                <a:cs typeface="+mj-cs"/>
              </a:rPr>
              <a:t>الجلايكوسيدية</a:t>
            </a:r>
            <a:r>
              <a:rPr lang="ar-SA" sz="2800" b="1" dirty="0" smtClean="0">
                <a:cs typeface="+mj-cs"/>
              </a:rPr>
              <a:t> </a:t>
            </a:r>
            <a:r>
              <a:rPr lang="en-US" sz="2800" b="1" dirty="0" err="1" smtClean="0">
                <a:cs typeface="+mj-cs"/>
              </a:rPr>
              <a:t>glycosidic</a:t>
            </a:r>
            <a:r>
              <a:rPr lang="en-US" sz="2800" b="1" dirty="0" smtClean="0">
                <a:cs typeface="+mj-cs"/>
              </a:rPr>
              <a:t> bond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600" dirty="0" smtClean="0">
                <a:cs typeface="+mj-cs"/>
              </a:rPr>
              <a:t>توضح بالشكل الحلقي</a:t>
            </a:r>
            <a:r>
              <a:rPr lang="ar-SA" sz="2600" dirty="0" smtClean="0">
                <a:cs typeface="+mj-cs"/>
              </a:rPr>
              <a:t>.</a:t>
            </a:r>
            <a:endParaRPr lang="en-US" sz="2600" dirty="0" smtClean="0">
              <a:cs typeface="+mj-cs"/>
            </a:endParaRPr>
          </a:p>
          <a:p>
            <a:pPr lvl="1" algn="r" rtl="1"/>
            <a:r>
              <a:rPr lang="ar-SA" sz="2600" dirty="0" smtClean="0">
                <a:cs typeface="+mj-cs"/>
              </a:rPr>
              <a:t>تتكون في السكريات القليلة والعديدة.</a:t>
            </a:r>
            <a:endParaRPr lang="ar-SA" sz="2600" dirty="0" smtClean="0">
              <a:cs typeface="+mj-cs"/>
            </a:endParaRPr>
          </a:p>
          <a:p>
            <a:pPr lvl="1" algn="r" rtl="1"/>
            <a:r>
              <a:rPr lang="ar-SA" sz="2600" dirty="0" smtClean="0">
                <a:cs typeface="+mj-cs"/>
              </a:rPr>
              <a:t>تتكون الرابطة بفقد جزيء ماء عندما تتفاعل المجموعة المختزلة في ذرة الكربون </a:t>
            </a:r>
            <a:r>
              <a:rPr lang="ar-SA" sz="2600" dirty="0" err="1" smtClean="0">
                <a:cs typeface="+mj-cs"/>
              </a:rPr>
              <a:t>الكيرالية</a:t>
            </a:r>
            <a:r>
              <a:rPr lang="ar-SA" sz="2600" dirty="0" smtClean="0">
                <a:cs typeface="+mj-cs"/>
              </a:rPr>
              <a:t> (مجموعة الكربونيل) في السكر الأحادي مع:</a:t>
            </a:r>
          </a:p>
          <a:p>
            <a:pPr lvl="2" algn="r" rtl="1"/>
            <a:r>
              <a:rPr lang="ar-SA" sz="2600" dirty="0" smtClean="0">
                <a:cs typeface="+mj-cs"/>
              </a:rPr>
              <a:t>أ- مجموعة كحول لسكر </a:t>
            </a:r>
            <a:r>
              <a:rPr lang="ar-SA" sz="2600" dirty="0" smtClean="0">
                <a:cs typeface="+mj-cs"/>
              </a:rPr>
              <a:t>آخر (الهيدروكسيل).</a:t>
            </a:r>
            <a:endParaRPr lang="ar-SA" sz="2600" dirty="0" smtClean="0">
              <a:cs typeface="+mj-cs"/>
            </a:endParaRPr>
          </a:p>
          <a:p>
            <a:pPr lvl="2" algn="r" rtl="1"/>
            <a:r>
              <a:rPr lang="ar-SA" sz="2600" dirty="0" smtClean="0">
                <a:cs typeface="+mj-cs"/>
              </a:rPr>
              <a:t>ب- المجموعة المختزلة لسكر آخر وهذا أقل انتشاراً.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خواص السكريات الأحادية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تكوين الرابطة </a:t>
            </a:r>
            <a:r>
              <a:rPr lang="ar-SA" dirty="0" err="1" smtClean="0"/>
              <a:t>الجلايكوسيدية</a:t>
            </a:r>
            <a:endParaRPr lang="en-US" dirty="0"/>
          </a:p>
        </p:txBody>
      </p:sp>
      <p:pic>
        <p:nvPicPr>
          <p:cNvPr id="4" name="Content Placeholder 3" descr="http://www.emc.maricopa.edu/faculty/farabee/BIOBK/esterB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86001"/>
            <a:ext cx="7772400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 indent="-274320" algn="r" rtl="1">
              <a:buClr>
                <a:schemeClr val="accent3"/>
              </a:buClr>
              <a:buSzPct val="95000"/>
            </a:pPr>
            <a:r>
              <a:rPr lang="ar-SA" sz="2800" dirty="0" smtClean="0">
                <a:cs typeface="+mj-cs"/>
              </a:rPr>
              <a:t>مثال: اللاكتوز وهو سكر مختزل.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خواص السكريات الأحادية</a:t>
            </a:r>
            <a:endParaRPr lang="en-US" dirty="0"/>
          </a:p>
        </p:txBody>
      </p:sp>
      <p:sp>
        <p:nvSpPr>
          <p:cNvPr id="5" name="Right Arrow Callout 4"/>
          <p:cNvSpPr/>
          <p:nvPr/>
        </p:nvSpPr>
        <p:spPr>
          <a:xfrm>
            <a:off x="2057400" y="2962870"/>
            <a:ext cx="1371600" cy="838200"/>
          </a:xfrm>
          <a:prstGeom prst="righ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dirty="0" err="1" smtClean="0"/>
              <a:t>جالاكتوز</a:t>
            </a:r>
            <a:endParaRPr lang="en-US" dirty="0"/>
          </a:p>
        </p:txBody>
      </p:sp>
      <p:sp>
        <p:nvSpPr>
          <p:cNvPr id="6" name="Notched Right Arrow 5"/>
          <p:cNvSpPr/>
          <p:nvPr/>
        </p:nvSpPr>
        <p:spPr>
          <a:xfrm>
            <a:off x="4191000" y="3128149"/>
            <a:ext cx="1981200" cy="520521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572000" y="2895600"/>
            <a:ext cx="11430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جلوكوز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4182070"/>
            <a:ext cx="1676400" cy="64633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المجموعة المختزلة </a:t>
            </a:r>
            <a:r>
              <a:rPr lang="ar-SA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للجلاكتوز</a:t>
            </a:r>
            <a:r>
              <a:rPr lang="en-US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ar-SA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عند</a:t>
            </a:r>
            <a:r>
              <a:rPr lang="en-US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C1 </a:t>
            </a:r>
            <a:endParaRPr lang="en-US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2895600" y="380107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4191000" y="387727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V="1">
            <a:off x="5944394" y="3725664"/>
            <a:ext cx="533400" cy="2270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57600" y="4182070"/>
            <a:ext cx="1828800" cy="92333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مجموعة </a:t>
            </a:r>
            <a:r>
              <a:rPr lang="ar-SA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الهيدروكسيل</a:t>
            </a:r>
            <a:r>
              <a:rPr lang="ar-SA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ar-SA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للكربونه</a:t>
            </a:r>
            <a:r>
              <a:rPr lang="ar-SA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رقم 4 للجلوكوز</a:t>
            </a:r>
            <a:endParaRPr lang="en-US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2200" y="4105870"/>
            <a:ext cx="1676400" cy="64633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المجموعة المختزلة للجلوكوز</a:t>
            </a:r>
            <a:r>
              <a:rPr lang="en-US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ar-SA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عند</a:t>
            </a:r>
            <a:r>
              <a:rPr lang="en-US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C1 </a:t>
            </a:r>
            <a:endParaRPr lang="en-US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r" rtl="1"/>
            <a:r>
              <a:rPr lang="ar-SA" sz="2800" dirty="0" smtClean="0">
                <a:cs typeface="+mj-cs"/>
              </a:rPr>
              <a:t>مثال: </a:t>
            </a:r>
            <a:r>
              <a:rPr lang="ar-SA" sz="2800" dirty="0" err="1" smtClean="0">
                <a:cs typeface="+mj-cs"/>
              </a:rPr>
              <a:t>السكروز</a:t>
            </a:r>
            <a:r>
              <a:rPr lang="ar-SA" sz="2800" dirty="0" smtClean="0">
                <a:cs typeface="+mj-cs"/>
              </a:rPr>
              <a:t> وهو سكر غير مختزل.</a:t>
            </a:r>
          </a:p>
          <a:p>
            <a:pPr lvl="1" algn="r" rtl="1"/>
            <a:endParaRPr lang="ar-SA" sz="2800" dirty="0" smtClean="0">
              <a:cs typeface="+mj-cs"/>
            </a:endParaRPr>
          </a:p>
          <a:p>
            <a:pPr algn="r" rtl="1"/>
            <a:endParaRPr lang="ar-SA" sz="2800" dirty="0" smtClean="0">
              <a:cs typeface="+mj-cs"/>
            </a:endParaRPr>
          </a:p>
          <a:p>
            <a:pPr algn="r" rtl="1"/>
            <a:endParaRPr lang="ar-SA" sz="2800" dirty="0" smtClean="0">
              <a:cs typeface="+mj-cs"/>
            </a:endParaRPr>
          </a:p>
          <a:p>
            <a:pPr algn="r" rtl="1"/>
            <a:endParaRPr lang="ar-SA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الشكل الحلقي ينشئ ذرة كربون </a:t>
            </a:r>
            <a:r>
              <a:rPr lang="ar-SA" sz="2800" dirty="0" err="1" smtClean="0">
                <a:cs typeface="+mj-cs"/>
              </a:rPr>
              <a:t>الكيرالية</a:t>
            </a:r>
            <a:r>
              <a:rPr lang="ar-SA" sz="2800" dirty="0" smtClean="0">
                <a:cs typeface="+mj-cs"/>
              </a:rPr>
              <a:t>.</a:t>
            </a:r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خواص السكريات الأحادية</a:t>
            </a:r>
            <a:endParaRPr lang="en-US" dirty="0"/>
          </a:p>
        </p:txBody>
      </p:sp>
      <p:sp>
        <p:nvSpPr>
          <p:cNvPr id="5" name="Right Arrow Callout 4"/>
          <p:cNvSpPr/>
          <p:nvPr/>
        </p:nvSpPr>
        <p:spPr>
          <a:xfrm>
            <a:off x="3276600" y="2477869"/>
            <a:ext cx="1371600" cy="838200"/>
          </a:xfrm>
          <a:prstGeom prst="righ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جلوكوز</a:t>
            </a:r>
            <a:endParaRPr lang="en-US" dirty="0"/>
          </a:p>
        </p:txBody>
      </p:sp>
      <p:sp>
        <p:nvSpPr>
          <p:cNvPr id="7" name="Left Arrow Callout 6"/>
          <p:cNvSpPr/>
          <p:nvPr/>
        </p:nvSpPr>
        <p:spPr>
          <a:xfrm>
            <a:off x="4953000" y="2477869"/>
            <a:ext cx="1219200" cy="838200"/>
          </a:xfrm>
          <a:prstGeom prst="lef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dirty="0" err="1" smtClean="0"/>
              <a:t>فركتوز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3773269"/>
            <a:ext cx="1828800" cy="64633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المجموعة المختزلة للجلوكوز </a:t>
            </a:r>
            <a:r>
              <a:rPr lang="ar-SA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و</a:t>
            </a:r>
            <a:r>
              <a:rPr lang="ar-SA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ar-SA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الفركتوز</a:t>
            </a:r>
            <a:endParaRPr lang="en-US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4539546" y="3500923"/>
            <a:ext cx="534194" cy="12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www.emc.maricopa.edu/faculty/farabee/BIOBK/disacc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86000"/>
            <a:ext cx="7620000" cy="29821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خواص السكريات الأحادية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بعض التعريفات المهمة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err="1" smtClean="0">
                <a:cs typeface="+mj-cs"/>
              </a:rPr>
              <a:t>الأبيمرات</a:t>
            </a:r>
            <a:r>
              <a:rPr lang="ar-SA" sz="2800" b="1" dirty="0" smtClean="0">
                <a:cs typeface="+mj-cs"/>
              </a:rPr>
              <a:t> </a:t>
            </a:r>
            <a:r>
              <a:rPr lang="en-US" sz="2800" b="1" dirty="0" err="1" smtClean="0">
                <a:cs typeface="+mj-cs"/>
              </a:rPr>
              <a:t>Epimers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800" dirty="0" smtClean="0">
                <a:cs typeface="+mj-cs"/>
              </a:rPr>
              <a:t>هي سكريات أحادية مختلفة لها نفس عدد </a:t>
            </a:r>
            <a:r>
              <a:rPr lang="ar-SA" sz="2800" dirty="0" err="1" smtClean="0">
                <a:cs typeface="+mj-cs"/>
              </a:rPr>
              <a:t>ذرات</a:t>
            </a:r>
            <a:r>
              <a:rPr lang="ar-SA" sz="2800" dirty="0" smtClean="0">
                <a:cs typeface="+mj-cs"/>
              </a:rPr>
              <a:t> الكربون وتختلف في الترتيب الفراغي لمجموعة </a:t>
            </a:r>
            <a:r>
              <a:rPr lang="ar-SA" sz="2800" dirty="0" err="1" smtClean="0">
                <a:cs typeface="+mj-cs"/>
              </a:rPr>
              <a:t>الهيدروكسيل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مثال: الجلوكوز </a:t>
            </a:r>
            <a:r>
              <a:rPr lang="ar-SA" sz="2800" dirty="0" err="1" smtClean="0">
                <a:cs typeface="+mj-cs"/>
              </a:rPr>
              <a:t>والجلاكتوز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الأختلاف</a:t>
            </a:r>
            <a:r>
              <a:rPr lang="ar-SA" sz="2800" dirty="0" smtClean="0">
                <a:cs typeface="+mj-cs"/>
              </a:rPr>
              <a:t> عند ذرة الكربون 4.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2411413" y="3771900"/>
            <a:ext cx="2232025" cy="2536825"/>
            <a:chOff x="975" y="2568"/>
            <a:chExt cx="1406" cy="1598"/>
          </a:xfrm>
        </p:grpSpPr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975" y="2568"/>
              <a:ext cx="1406" cy="1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</a:t>
              </a:r>
              <a:r>
                <a:rPr lang="ar-SA" sz="1600" dirty="0" smtClean="0"/>
                <a:t> </a:t>
              </a:r>
              <a:r>
                <a:rPr lang="en-US" sz="1600" dirty="0" smtClean="0"/>
                <a:t> </a:t>
              </a:r>
              <a:r>
                <a:rPr lang="en-US" sz="1600" dirty="0"/>
                <a:t>O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</a:t>
              </a:r>
              <a:r>
                <a:rPr lang="ar-SA" sz="1600" dirty="0" smtClean="0"/>
                <a:t> </a:t>
              </a:r>
              <a:r>
                <a:rPr lang="en-US" sz="1600" dirty="0" smtClean="0"/>
                <a:t> </a:t>
              </a:r>
              <a:r>
                <a:rPr lang="en-US" sz="1600" baseline="-25000" dirty="0"/>
                <a:t>1</a:t>
              </a:r>
              <a:r>
                <a:rPr lang="en-US" sz="1600" dirty="0"/>
                <a:t>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H –</a:t>
              </a:r>
              <a:r>
                <a:rPr lang="en-US" baseline="-25000" dirty="0"/>
                <a:t>2</a:t>
              </a:r>
              <a:r>
                <a:rPr lang="en-US" sz="1600" dirty="0"/>
                <a:t>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</a:t>
              </a:r>
              <a:r>
                <a:rPr lang="en-US" sz="1600" baseline="-25000" dirty="0"/>
                <a:t>3</a:t>
              </a:r>
              <a:r>
                <a:rPr lang="en-US" sz="1600" dirty="0"/>
                <a:t>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>
                  <a:solidFill>
                    <a:schemeClr val="accent2"/>
                  </a:solidFill>
                </a:rPr>
                <a:t>  H –</a:t>
              </a:r>
              <a:r>
                <a:rPr lang="en-US" sz="1600" baseline="-25000" dirty="0">
                  <a:solidFill>
                    <a:schemeClr val="accent2"/>
                  </a:solidFill>
                </a:rPr>
                <a:t>4</a:t>
              </a:r>
              <a:r>
                <a:rPr lang="en-US" sz="1600" dirty="0">
                  <a:solidFill>
                    <a:schemeClr val="accent2"/>
                  </a:solidFill>
                </a:rPr>
                <a:t>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H –</a:t>
              </a:r>
              <a:r>
                <a:rPr lang="en-US" sz="1600" baseline="-25000" dirty="0"/>
                <a:t>5</a:t>
              </a:r>
              <a:r>
                <a:rPr lang="en-US" sz="1600" dirty="0"/>
                <a:t>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</a:t>
              </a:r>
              <a:r>
                <a:rPr lang="en-US" sz="1600" baseline="-25000" dirty="0"/>
                <a:t>6</a:t>
              </a:r>
              <a:r>
                <a:rPr lang="en-US" sz="1600" dirty="0"/>
                <a:t>CH</a:t>
              </a:r>
              <a:r>
                <a:rPr lang="en-US" sz="1600" baseline="-25000" dirty="0"/>
                <a:t>2</a:t>
              </a:r>
              <a:r>
                <a:rPr lang="en-US" sz="1600" dirty="0"/>
                <a:t>OH</a:t>
              </a:r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>
              <a:off x="1410" y="29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420" y="367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1383" y="2740"/>
              <a:ext cx="45" cy="91"/>
              <a:chOff x="1429" y="3430"/>
              <a:chExt cx="45" cy="91"/>
            </a:xfrm>
          </p:grpSpPr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1429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>
                <a:off x="1474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1401" y="321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>
              <a:off x="1420" y="389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1410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15"/>
          <p:cNvGrpSpPr>
            <a:grpSpLocks/>
          </p:cNvGrpSpPr>
          <p:nvPr/>
        </p:nvGrpSpPr>
        <p:grpSpPr bwMode="auto">
          <a:xfrm>
            <a:off x="5580063" y="3716338"/>
            <a:ext cx="2232025" cy="2536825"/>
            <a:chOff x="975" y="2568"/>
            <a:chExt cx="1406" cy="1598"/>
          </a:xfrm>
        </p:grpSpPr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975" y="2568"/>
              <a:ext cx="1406" cy="1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</a:t>
              </a:r>
              <a:r>
                <a:rPr lang="ar-SA" sz="1600" dirty="0" smtClean="0"/>
                <a:t> </a:t>
              </a:r>
              <a:r>
                <a:rPr lang="en-US" sz="1600" dirty="0" smtClean="0"/>
                <a:t>   </a:t>
              </a:r>
              <a:r>
                <a:rPr lang="en-US" sz="1600" dirty="0"/>
                <a:t>O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</a:t>
              </a:r>
              <a:r>
                <a:rPr lang="ar-SA" sz="1600" dirty="0" smtClean="0"/>
                <a:t> </a:t>
              </a:r>
              <a:r>
                <a:rPr lang="en-US" sz="1600" dirty="0" smtClean="0"/>
                <a:t>  </a:t>
              </a:r>
              <a:r>
                <a:rPr lang="en-US" sz="1600" dirty="0"/>
                <a:t>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 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>
                  <a:solidFill>
                    <a:schemeClr val="accent2"/>
                  </a:solidFill>
                </a:rPr>
                <a:t>HO – 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 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CH</a:t>
              </a:r>
              <a:r>
                <a:rPr lang="en-US" sz="1600" baseline="-25000" dirty="0"/>
                <a:t>2</a:t>
              </a:r>
              <a:r>
                <a:rPr lang="en-US" sz="1600" dirty="0"/>
                <a:t>OH</a:t>
              </a:r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>
              <a:off x="1410" y="29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>
              <a:off x="1420" y="367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" name="Group 19"/>
            <p:cNvGrpSpPr>
              <a:grpSpLocks/>
            </p:cNvGrpSpPr>
            <p:nvPr/>
          </p:nvGrpSpPr>
          <p:grpSpPr bwMode="auto">
            <a:xfrm>
              <a:off x="1383" y="2740"/>
              <a:ext cx="45" cy="91"/>
              <a:chOff x="1429" y="3430"/>
              <a:chExt cx="45" cy="91"/>
            </a:xfrm>
          </p:grpSpPr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1429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>
                <a:off x="1474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>
              <a:off x="1401" y="321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>
              <a:off x="1420" y="389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24"/>
            <p:cNvSpPr>
              <a:spLocks noChangeShapeType="1"/>
            </p:cNvSpPr>
            <p:nvPr/>
          </p:nvSpPr>
          <p:spPr bwMode="auto">
            <a:xfrm>
              <a:off x="1410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2554288" y="6375400"/>
            <a:ext cx="1296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0000CC"/>
                </a:solidFill>
              </a:rPr>
              <a:t>D-glucose</a:t>
            </a: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5722938" y="6375400"/>
            <a:ext cx="1512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660066"/>
                </a:solidFill>
              </a:rPr>
              <a:t>D-galactose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ترتبط السكريات الثنائية ، الثلاثية والمتعددة بواسطة الرابطة الجلايكوسيدية.</a:t>
            </a:r>
          </a:p>
          <a:p>
            <a:pPr algn="r" rtl="1"/>
            <a:r>
              <a:rPr lang="ar-SA" sz="2800" dirty="0" smtClean="0">
                <a:cs typeface="+mj-cs"/>
              </a:rPr>
              <a:t>بسبب الشكل الثلاثي الأبعاد للسكريات الأحادية فإن ربط </a:t>
            </a:r>
            <a:r>
              <a:rPr lang="ar-SA" sz="2800" dirty="0" err="1" smtClean="0">
                <a:cs typeface="+mj-cs"/>
              </a:rPr>
              <a:t>الجلايكوسيد</a:t>
            </a:r>
            <a:r>
              <a:rPr lang="ar-SA" sz="2800" dirty="0" smtClean="0">
                <a:cs typeface="+mj-cs"/>
              </a:rPr>
              <a:t> ممكن أن يعمل عند أي من الزاويتين يسمى ألفا أو بيتا.</a:t>
            </a:r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خواص السكريات الأحادية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التغير </a:t>
            </a:r>
            <a:r>
              <a:rPr lang="ar-SA" sz="2800" b="1" dirty="0" err="1" smtClean="0">
                <a:cs typeface="+mj-cs"/>
              </a:rPr>
              <a:t>الدوراني</a:t>
            </a:r>
            <a:r>
              <a:rPr lang="ar-SA" sz="2800" b="1" dirty="0" smtClean="0">
                <a:cs typeface="+mj-cs"/>
              </a:rPr>
              <a:t> </a:t>
            </a:r>
            <a:r>
              <a:rPr lang="en-US" sz="2800" b="1" dirty="0" err="1" smtClean="0">
                <a:cs typeface="+mj-cs"/>
              </a:rPr>
              <a:t>Mutarotation</a:t>
            </a:r>
            <a:r>
              <a:rPr lang="ar-SA" sz="28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2800" dirty="0" smtClean="0">
                <a:cs typeface="+mj-cs"/>
              </a:rPr>
              <a:t>هو تغيير درجة انحراف الضوء المستقطب أثناء مروره بمحلول سكري نتيجة لتحول الشكل من ألفا إلى بيتا ويعاد ارتباطها مكونة الشكل الآخر حتى يصل المحلول إلى حالة الاتزان.</a:t>
            </a:r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بعض التعريفات المهمة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إنانشيومرات </a:t>
            </a:r>
            <a:r>
              <a:rPr lang="en-US" sz="2800" b="1" dirty="0" err="1" smtClean="0">
                <a:cs typeface="+mj-cs"/>
              </a:rPr>
              <a:t>Enantiomers</a:t>
            </a:r>
            <a:r>
              <a:rPr lang="ar-SA" sz="2800" b="1" dirty="0" smtClean="0">
                <a:cs typeface="+mj-cs"/>
              </a:rPr>
              <a:t>:</a:t>
            </a:r>
            <a:endParaRPr lang="en-US" sz="2800" b="1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هي </a:t>
            </a:r>
            <a:r>
              <a:rPr lang="ar-SA" dirty="0" smtClean="0">
                <a:cs typeface="+mj-cs"/>
              </a:rPr>
              <a:t>أشكال لنفس السكر ولكن تختلف أن لكل منها صورة بالمرآة للآخر</a:t>
            </a:r>
            <a:r>
              <a:rPr lang="ar-SA" dirty="0" smtClean="0">
                <a:cs typeface="+mj-cs"/>
              </a:rPr>
              <a:t>.</a:t>
            </a:r>
            <a:endParaRPr lang="en-US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اذا احتوى المركب على ذرة كربون او اكثر غير متناظرة فالمركب يكون فعال بصريا.</a:t>
            </a:r>
          </a:p>
          <a:p>
            <a:pPr lvl="1" algn="r" rtl="1"/>
            <a:r>
              <a:rPr lang="ar-SA" dirty="0" smtClean="0">
                <a:cs typeface="+mj-cs"/>
              </a:rPr>
              <a:t>فعندما تمر حزمة لضوئ مستقطب من جهاز مقياس الاستقطاب على المحلول فان شعاع الضوء المستقطب اما يدور يمينا فيكون المركب ايمن الدوران ويرمز له (+ او </a:t>
            </a:r>
            <a:r>
              <a:rPr lang="en-US" dirty="0" smtClean="0">
                <a:cs typeface="+mj-cs"/>
              </a:rPr>
              <a:t>D</a:t>
            </a:r>
            <a:r>
              <a:rPr lang="ar-SA" dirty="0" smtClean="0">
                <a:cs typeface="+mj-cs"/>
              </a:rPr>
              <a:t>) او يدور يسار الدوران ويرمز له (- او </a:t>
            </a:r>
            <a:r>
              <a:rPr lang="en-US" dirty="0" smtClean="0">
                <a:cs typeface="+mj-cs"/>
              </a:rPr>
              <a:t>L</a:t>
            </a:r>
            <a:r>
              <a:rPr lang="ar-SA" dirty="0" smtClean="0">
                <a:cs typeface="+mj-cs"/>
              </a:rPr>
              <a:t>).</a:t>
            </a:r>
          </a:p>
          <a:p>
            <a:pPr lvl="1" algn="r" rtl="1"/>
            <a:r>
              <a:rPr lang="ar-SA" dirty="0" smtClean="0">
                <a:cs typeface="+mj-cs"/>
              </a:rPr>
              <a:t>بذلك تقسم السكريات حسب التوزيع الفراغي الى:</a:t>
            </a:r>
          </a:p>
          <a:p>
            <a:pPr lvl="2" algn="r" rtl="1"/>
            <a:r>
              <a:rPr lang="en-US" sz="2400" dirty="0" smtClean="0">
                <a:cs typeface="+mj-cs"/>
              </a:rPr>
              <a:t>D-sugar</a:t>
            </a:r>
            <a:r>
              <a:rPr lang="ar-SA" sz="2400" dirty="0" smtClean="0">
                <a:cs typeface="+mj-cs"/>
              </a:rPr>
              <a:t>: اذا كانت مجموعة الهيدروكسيل على اليمين.</a:t>
            </a:r>
            <a:endParaRPr lang="en-US" sz="2400" dirty="0" smtClean="0">
              <a:cs typeface="+mj-cs"/>
            </a:endParaRPr>
          </a:p>
          <a:p>
            <a:pPr lvl="2" algn="r" rtl="1"/>
            <a:r>
              <a:rPr lang="en-US" sz="2400" dirty="0" smtClean="0">
                <a:cs typeface="+mj-cs"/>
              </a:rPr>
              <a:t>L-sugar</a:t>
            </a:r>
            <a:r>
              <a:rPr lang="ar-SA" sz="2400" dirty="0" smtClean="0">
                <a:cs typeface="+mj-cs"/>
              </a:rPr>
              <a:t>: اذا كانت مجموعة الهيدروكسيل على اليسار.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بعض التعريفات المهمة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r" rtl="1"/>
            <a:r>
              <a:rPr lang="ar-SA" sz="2800" dirty="0" smtClean="0">
                <a:cs typeface="+mj-cs"/>
              </a:rPr>
              <a:t>يسمى </a:t>
            </a:r>
            <a:r>
              <a:rPr lang="ar-SA" sz="2800" dirty="0" smtClean="0">
                <a:cs typeface="+mj-cs"/>
              </a:rPr>
              <a:t>أحدهما بـ </a:t>
            </a:r>
            <a:r>
              <a:rPr lang="en-US" sz="2800" dirty="0" smtClean="0">
                <a:cs typeface="+mj-cs"/>
              </a:rPr>
              <a:t>D</a:t>
            </a:r>
            <a:r>
              <a:rPr lang="ar-SA" sz="2800" dirty="0" smtClean="0">
                <a:cs typeface="+mj-cs"/>
              </a:rPr>
              <a:t> والآخر </a:t>
            </a:r>
            <a:r>
              <a:rPr lang="en-US" sz="2800" dirty="0" smtClean="0">
                <a:cs typeface="+mj-cs"/>
              </a:rPr>
              <a:t>L</a:t>
            </a:r>
            <a:r>
              <a:rPr lang="ar-SA" sz="2800" dirty="0" smtClean="0">
                <a:cs typeface="+mj-cs"/>
              </a:rPr>
              <a:t> يعتمد على مجموعة </a:t>
            </a:r>
            <a:r>
              <a:rPr lang="ar-SA" sz="2800" dirty="0" err="1" smtClean="0">
                <a:cs typeface="+mj-cs"/>
              </a:rPr>
              <a:t>الهيدروكسيل</a:t>
            </a:r>
            <a:r>
              <a:rPr lang="ar-SA" sz="2800" dirty="0" smtClean="0">
                <a:cs typeface="+mj-cs"/>
              </a:rPr>
              <a:t> المجاورة لذرة الكربون الأخيرة.</a:t>
            </a:r>
          </a:p>
          <a:p>
            <a:pPr lvl="1" algn="r" rtl="1"/>
            <a:r>
              <a:rPr lang="ar-SA" sz="2800" dirty="0" smtClean="0">
                <a:cs typeface="+mj-cs"/>
              </a:rPr>
              <a:t>شكل </a:t>
            </a:r>
            <a:r>
              <a:rPr lang="ar-SA" sz="2800" dirty="0" err="1" smtClean="0">
                <a:cs typeface="+mj-cs"/>
              </a:rPr>
              <a:t>الـ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D</a:t>
            </a:r>
            <a:r>
              <a:rPr lang="ar-SA" sz="2800" dirty="0" smtClean="0">
                <a:cs typeface="+mj-cs"/>
              </a:rPr>
              <a:t> يوجد موجود بالجسم.</a:t>
            </a:r>
          </a:p>
          <a:p>
            <a:pPr lvl="1" algn="r" rtl="1"/>
            <a:r>
              <a:rPr lang="ar-SA" sz="2800" dirty="0" smtClean="0">
                <a:cs typeface="+mj-cs"/>
              </a:rPr>
              <a:t>لكل سكر زوج من </a:t>
            </a:r>
            <a:r>
              <a:rPr lang="ar-SA" sz="2800" dirty="0" err="1" smtClean="0">
                <a:cs typeface="+mj-cs"/>
              </a:rPr>
              <a:t>الإنشيومرات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مثال:</a:t>
            </a:r>
            <a:r>
              <a:rPr lang="ar-SA" sz="2200" dirty="0" smtClean="0">
                <a:cs typeface="+mj-cs"/>
              </a:rPr>
              <a:t> </a:t>
            </a:r>
            <a:r>
              <a:rPr lang="en-US" sz="2200" dirty="0" smtClean="0"/>
              <a:t>D-glucose and L-glucose</a:t>
            </a:r>
            <a:endParaRPr lang="en-US" sz="22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بعض التعريفات المهمة</a:t>
            </a:r>
            <a:endParaRPr lang="en-US" dirty="0"/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838200" y="2895600"/>
            <a:ext cx="2232025" cy="2536825"/>
            <a:chOff x="975" y="2568"/>
            <a:chExt cx="1406" cy="1598"/>
          </a:xfrm>
        </p:grpSpPr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975" y="2568"/>
              <a:ext cx="1406" cy="1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</a:t>
              </a:r>
              <a:r>
                <a:rPr lang="ar-SA" sz="1600" dirty="0" smtClean="0"/>
                <a:t> </a:t>
              </a:r>
              <a:r>
                <a:rPr lang="en-US" sz="1600" dirty="0" smtClean="0"/>
                <a:t> </a:t>
              </a:r>
              <a:r>
                <a:rPr lang="en-US" sz="1600" dirty="0"/>
                <a:t>O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 </a:t>
              </a:r>
              <a:r>
                <a:rPr lang="ar-SA" sz="1600" dirty="0" smtClean="0"/>
                <a:t> </a:t>
              </a:r>
              <a:r>
                <a:rPr lang="en-US" sz="1600" dirty="0" smtClean="0"/>
                <a:t>C </a:t>
              </a:r>
              <a:r>
                <a:rPr lang="en-US" sz="1600" dirty="0"/>
                <a:t>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H –</a:t>
              </a:r>
              <a:r>
                <a:rPr lang="en-US" baseline="-25000" dirty="0"/>
                <a:t>  </a:t>
              </a:r>
              <a:r>
                <a:rPr lang="en-US" sz="1600" dirty="0"/>
                <a:t>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</a:t>
              </a:r>
              <a:r>
                <a:rPr lang="en-US" sz="1600" baseline="-25000" dirty="0"/>
                <a:t>  </a:t>
              </a:r>
              <a:r>
                <a:rPr lang="en-US" sz="1600" dirty="0"/>
                <a:t>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>
                  <a:solidFill>
                    <a:schemeClr val="accent2"/>
                  </a:solidFill>
                </a:rPr>
                <a:t>  </a:t>
              </a:r>
              <a:r>
                <a:rPr lang="en-US" sz="1600" dirty="0"/>
                <a:t>H –</a:t>
              </a:r>
              <a:r>
                <a:rPr lang="en-US" sz="1600" baseline="-25000" dirty="0"/>
                <a:t>  </a:t>
              </a:r>
              <a:r>
                <a:rPr lang="en-US" sz="1600" dirty="0"/>
                <a:t>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H –</a:t>
              </a:r>
              <a:r>
                <a:rPr lang="en-US" sz="1600" baseline="-25000" dirty="0"/>
                <a:t>  </a:t>
              </a:r>
              <a:r>
                <a:rPr lang="en-US" sz="1600" dirty="0"/>
                <a:t>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 CH</a:t>
              </a:r>
              <a:r>
                <a:rPr lang="en-US" sz="1600" baseline="-25000" dirty="0"/>
                <a:t>2</a:t>
              </a:r>
              <a:r>
                <a:rPr lang="en-US" sz="1600" dirty="0"/>
                <a:t>OH</a:t>
              </a: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1410" y="29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420" y="367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1383" y="2740"/>
              <a:ext cx="45" cy="91"/>
              <a:chOff x="1429" y="3430"/>
              <a:chExt cx="45" cy="91"/>
            </a:xfrm>
          </p:grpSpPr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1429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>
                <a:off x="1474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1401" y="321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1420" y="389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1410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2590800" y="2819400"/>
            <a:ext cx="2232025" cy="2582863"/>
            <a:chOff x="975" y="2568"/>
            <a:chExt cx="1406" cy="1627"/>
          </a:xfrm>
        </p:grpSpPr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 flipH="1">
              <a:off x="975" y="2568"/>
              <a:ext cx="1406" cy="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</a:t>
              </a:r>
              <a:r>
                <a:rPr lang="ar-SA" sz="1600" dirty="0" smtClean="0"/>
                <a:t> </a:t>
              </a:r>
              <a:r>
                <a:rPr lang="en-US" sz="1600" dirty="0" smtClean="0"/>
                <a:t> </a:t>
              </a:r>
              <a:r>
                <a:rPr lang="en-US" sz="1600" dirty="0"/>
                <a:t>O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</a:t>
              </a:r>
              <a:r>
                <a:rPr lang="ar-SA" sz="1600" dirty="0" smtClean="0"/>
                <a:t> </a:t>
              </a:r>
              <a:r>
                <a:rPr lang="en-US" sz="1600" dirty="0" smtClean="0"/>
                <a:t>H </a:t>
              </a:r>
              <a:r>
                <a:rPr lang="en-US" dirty="0"/>
                <a:t>–</a:t>
              </a:r>
              <a:r>
                <a:rPr lang="en-US" sz="1600" dirty="0"/>
                <a:t> C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</a:t>
              </a:r>
              <a:r>
                <a:rPr lang="en-US" baseline="-25000" dirty="0"/>
                <a:t> </a:t>
              </a:r>
              <a:r>
                <a:rPr lang="en-US" sz="1600" dirty="0"/>
                <a:t>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H –</a:t>
              </a:r>
              <a:r>
                <a:rPr lang="en-US" sz="1600" baseline="-25000" dirty="0"/>
                <a:t> </a:t>
              </a:r>
              <a:r>
                <a:rPr lang="en-US" sz="1600" dirty="0"/>
                <a:t>C – OH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</a:t>
              </a:r>
              <a:r>
                <a:rPr lang="en-US" sz="1600" baseline="-25000" dirty="0"/>
                <a:t> </a:t>
              </a:r>
              <a:r>
                <a:rPr lang="en-US" sz="1600" dirty="0"/>
                <a:t>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HO –</a:t>
              </a:r>
              <a:r>
                <a:rPr lang="en-US" sz="1600" baseline="-25000" dirty="0"/>
                <a:t> </a:t>
              </a:r>
              <a:r>
                <a:rPr lang="en-US" sz="1600" dirty="0"/>
                <a:t>C – H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600" dirty="0"/>
                <a:t>         CH</a:t>
              </a:r>
              <a:r>
                <a:rPr lang="en-US" sz="1600" baseline="-25000" dirty="0"/>
                <a:t>2</a:t>
              </a:r>
              <a:r>
                <a:rPr lang="en-US" sz="1600" dirty="0"/>
                <a:t>OH</a:t>
              </a:r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1410" y="29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1420" y="367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" name="Group 19"/>
            <p:cNvGrpSpPr>
              <a:grpSpLocks/>
            </p:cNvGrpSpPr>
            <p:nvPr/>
          </p:nvGrpSpPr>
          <p:grpSpPr bwMode="auto">
            <a:xfrm>
              <a:off x="1383" y="2740"/>
              <a:ext cx="45" cy="91"/>
              <a:chOff x="1429" y="3430"/>
              <a:chExt cx="45" cy="91"/>
            </a:xfrm>
          </p:grpSpPr>
          <p:sp>
            <p:nvSpPr>
              <p:cNvPr id="23" name="Line 20"/>
              <p:cNvSpPr>
                <a:spLocks noChangeShapeType="1"/>
              </p:cNvSpPr>
              <p:nvPr/>
            </p:nvSpPr>
            <p:spPr bwMode="auto">
              <a:xfrm>
                <a:off x="1429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21"/>
              <p:cNvSpPr>
                <a:spLocks noChangeShapeType="1"/>
              </p:cNvSpPr>
              <p:nvPr/>
            </p:nvSpPr>
            <p:spPr bwMode="auto">
              <a:xfrm>
                <a:off x="1474" y="3430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>
              <a:off x="1401" y="321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>
              <a:off x="1420" y="3893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>
              <a:off x="1410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990600" y="5562600"/>
            <a:ext cx="1296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0000CC"/>
                </a:solidFill>
              </a:rPr>
              <a:t>D-glucose</a:t>
            </a:r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2819400" y="5562600"/>
            <a:ext cx="1296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solidFill>
                  <a:srgbClr val="0000CC"/>
                </a:solidFill>
              </a:rPr>
              <a:t>L-glucose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خواص السكريات الأحادية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1- </a:t>
            </a:r>
            <a:r>
              <a:rPr lang="ar-SA" b="1" dirty="0" err="1" smtClean="0">
                <a:cs typeface="+mj-cs"/>
              </a:rPr>
              <a:t>الأختزال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لمجموعة </a:t>
            </a:r>
            <a:r>
              <a:rPr lang="ar-SA" dirty="0" err="1" smtClean="0">
                <a:cs typeface="+mj-cs"/>
              </a:rPr>
              <a:t>الكربونيل</a:t>
            </a:r>
            <a:r>
              <a:rPr lang="ar-SA" dirty="0" smtClean="0">
                <a:cs typeface="+mj-cs"/>
              </a:rPr>
              <a:t> الموجودة بمجموعة </a:t>
            </a:r>
            <a:r>
              <a:rPr lang="ar-SA" dirty="0" err="1" smtClean="0">
                <a:cs typeface="+mj-cs"/>
              </a:rPr>
              <a:t>الألدهيد</a:t>
            </a:r>
            <a:r>
              <a:rPr lang="ar-SA" dirty="0" smtClean="0">
                <a:cs typeface="+mj-cs"/>
              </a:rPr>
              <a:t> أو </a:t>
            </a:r>
            <a:r>
              <a:rPr lang="ar-SA" dirty="0" err="1" smtClean="0">
                <a:cs typeface="+mj-cs"/>
              </a:rPr>
              <a:t>الكيتون</a:t>
            </a:r>
            <a:r>
              <a:rPr lang="ar-SA" dirty="0" smtClean="0">
                <a:cs typeface="+mj-cs"/>
              </a:rPr>
              <a:t> والتي لديها القدرة على اختزال النحاس </a:t>
            </a:r>
            <a:r>
              <a:rPr lang="en-US" dirty="0" smtClean="0">
                <a:cs typeface="+mj-cs"/>
              </a:rPr>
              <a:t>Cu</a:t>
            </a:r>
            <a:r>
              <a:rPr lang="en-US" baseline="30000" dirty="0" smtClean="0">
                <a:cs typeface="+mj-cs"/>
              </a:rPr>
              <a:t>2+</a:t>
            </a:r>
            <a:r>
              <a:rPr lang="ar-SA" baseline="30000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إلى </a:t>
            </a:r>
            <a:r>
              <a:rPr lang="en-US" dirty="0" smtClean="0">
                <a:cs typeface="+mj-cs"/>
              </a:rPr>
              <a:t>Cu</a:t>
            </a:r>
            <a:r>
              <a:rPr lang="en-US" baseline="30000" dirty="0" smtClean="0">
                <a:cs typeface="+mj-cs"/>
              </a:rPr>
              <a:t>+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b="1" dirty="0" smtClean="0">
                <a:cs typeface="+mj-cs"/>
              </a:rPr>
              <a:t>2- سكريات يمينية أو يسارية (استقطاب الضوء):</a:t>
            </a:r>
          </a:p>
          <a:p>
            <a:pPr lvl="1" algn="r" rtl="1"/>
            <a:r>
              <a:rPr lang="ar-SA" dirty="0" smtClean="0">
                <a:cs typeface="+mj-cs"/>
              </a:rPr>
              <a:t>على حسب وضع مجموعة </a:t>
            </a:r>
            <a:r>
              <a:rPr lang="ar-SA" dirty="0" err="1" smtClean="0">
                <a:cs typeface="+mj-cs"/>
              </a:rPr>
              <a:t>الهيدروكسيل</a:t>
            </a:r>
            <a:r>
              <a:rPr lang="ar-SA" dirty="0" smtClean="0">
                <a:cs typeface="+mj-cs"/>
              </a:rPr>
              <a:t> المجاورة لذرة الكربون ما قبل </a:t>
            </a:r>
            <a:r>
              <a:rPr lang="ar-SA" dirty="0" err="1" smtClean="0">
                <a:cs typeface="+mj-cs"/>
              </a:rPr>
              <a:t>الاخيرة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هي أشكال لنفس السكر ولكن تختلف أن لكل منها صورة بالمرآة للآخر.</a:t>
            </a:r>
          </a:p>
          <a:p>
            <a:pPr lvl="1" algn="r" rtl="1"/>
            <a:r>
              <a:rPr lang="ar-SA" dirty="0" smtClean="0">
                <a:cs typeface="+mj-cs"/>
              </a:rPr>
              <a:t>يسمى أحدهما </a:t>
            </a:r>
            <a:r>
              <a:rPr lang="ar-SA" dirty="0" err="1" smtClean="0">
                <a:cs typeface="+mj-cs"/>
              </a:rPr>
              <a:t>بـ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D</a:t>
            </a:r>
            <a:r>
              <a:rPr lang="ar-SA" dirty="0" smtClean="0">
                <a:cs typeface="+mj-cs"/>
              </a:rPr>
              <a:t> والآخر </a:t>
            </a:r>
            <a:r>
              <a:rPr lang="en-US" dirty="0" smtClean="0">
                <a:cs typeface="+mj-cs"/>
              </a:rPr>
              <a:t>L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مثال:</a:t>
            </a:r>
            <a:r>
              <a:rPr lang="en-US" dirty="0" smtClean="0">
                <a:cs typeface="+mj-cs"/>
              </a:rPr>
              <a:t>D-glucose and L-glucose</a:t>
            </a:r>
            <a:r>
              <a:rPr lang="ar-SA" dirty="0" smtClean="0">
                <a:cs typeface="+mj-cs"/>
              </a:rPr>
              <a:t>.</a:t>
            </a:r>
            <a:endParaRPr lang="en-US" dirty="0" smtClean="0">
              <a:cs typeface="+mj-cs"/>
            </a:endParaRPr>
          </a:p>
          <a:p>
            <a:pPr lvl="1" algn="r" rtl="1"/>
            <a:endParaRPr lang="ar-SA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35480"/>
            <a:ext cx="8229600" cy="4389120"/>
          </a:xfrm>
        </p:spPr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3- التركيب الحلقي:</a:t>
            </a:r>
          </a:p>
          <a:p>
            <a:pPr lvl="1" algn="r" rtl="1"/>
            <a:r>
              <a:rPr lang="ar-SA" sz="2800" dirty="0" smtClean="0">
                <a:cs typeface="+mj-cs"/>
              </a:rPr>
              <a:t>لأن السلسلة غير </a:t>
            </a:r>
            <a:r>
              <a:rPr lang="ar-SA" sz="2800" dirty="0" smtClean="0">
                <a:cs typeface="+mj-cs"/>
              </a:rPr>
              <a:t>مستقيمة </a:t>
            </a:r>
            <a:r>
              <a:rPr lang="ar-SA" sz="2800" dirty="0" smtClean="0">
                <a:cs typeface="+mj-cs"/>
              </a:rPr>
              <a:t>مثل الشكل التالي:</a:t>
            </a:r>
          </a:p>
          <a:p>
            <a:pPr lvl="1" algn="r" rtl="1"/>
            <a:r>
              <a:rPr lang="ar-SA" sz="2800" dirty="0" smtClean="0">
                <a:cs typeface="+mj-cs"/>
              </a:rPr>
              <a:t>توجد في الصورة الحلقية وتسمى الهمي استيال الحلقي وان السلسلة المفتوحة تعد ذات نسبة ضئيلة جدا في المحلول.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الشكل الحلقي ينشئ ذرة كربون </a:t>
            </a:r>
            <a:r>
              <a:rPr lang="ar-SA" sz="2800" dirty="0" err="1" smtClean="0">
                <a:cs typeface="+mj-cs"/>
              </a:rPr>
              <a:t>الكيرالية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تكون إما ذرة الكربون رقم 1 (إذا كان السكر</a:t>
            </a:r>
          </a:p>
          <a:p>
            <a:pPr lvl="1" algn="r" rtl="1">
              <a:buNone/>
            </a:pPr>
            <a:r>
              <a:rPr lang="ar-SA" sz="2800" dirty="0" smtClean="0">
                <a:cs typeface="+mj-cs"/>
              </a:rPr>
              <a:t>ألدهيدوز) أو رقم 2 (إذا كان السكر كيتوز).</a:t>
            </a:r>
            <a:endParaRPr lang="en-US" sz="2800" dirty="0" smtClean="0">
              <a:cs typeface="+mj-cs"/>
            </a:endParaRPr>
          </a:p>
          <a:p>
            <a:pPr lvl="1" algn="r" rtl="1"/>
            <a:endParaRPr lang="ar-SA" sz="2800" dirty="0" smtClean="0">
              <a:cs typeface="+mj-cs"/>
            </a:endParaRPr>
          </a:p>
          <a:p>
            <a:pPr algn="r" rtl="1"/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خواص السكريات الأحادية</a:t>
            </a:r>
            <a:endParaRPr lang="en-US" dirty="0"/>
          </a:p>
        </p:txBody>
      </p:sp>
      <p:cxnSp>
        <p:nvCxnSpPr>
          <p:cNvPr id="18" name="Straight Connector 17"/>
          <p:cNvCxnSpPr>
            <a:stCxn id="6" idx="3"/>
            <a:endCxn id="7" idx="6"/>
          </p:cNvCxnSpPr>
          <p:nvPr/>
        </p:nvCxnSpPr>
        <p:spPr>
          <a:xfrm rot="5400000">
            <a:off x="2133601" y="5533393"/>
            <a:ext cx="295555" cy="29555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609600" y="3810000"/>
            <a:ext cx="2514600" cy="2476148"/>
            <a:chOff x="1066800" y="2971800"/>
            <a:chExt cx="2514600" cy="2476148"/>
          </a:xfrm>
        </p:grpSpPr>
        <p:sp>
          <p:nvSpPr>
            <p:cNvPr id="5" name="Oval 4"/>
            <p:cNvSpPr/>
            <p:nvPr/>
          </p:nvSpPr>
          <p:spPr>
            <a:xfrm>
              <a:off x="2819400" y="3238148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/>
                <a:t>6</a:t>
              </a:r>
              <a:endParaRPr lang="en-US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2819400" y="4304948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/>
                <a:t>1</a:t>
              </a:r>
              <a:endParaRPr lang="en-US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2133600" y="4762148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/>
                <a:t>2</a:t>
              </a:r>
              <a:endParaRPr lang="en-US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1371600" y="4533548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/>
                <a:t>3</a:t>
              </a:r>
              <a:endParaRPr lang="en-US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1676400" y="3847748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/>
                <a:t>4</a:t>
              </a:r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2362200" y="3771548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/>
                <a:t>5</a:t>
              </a:r>
              <a:endParaRPr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5400000">
              <a:off x="2728497" y="3634925"/>
              <a:ext cx="173635" cy="219355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 flipV="1">
              <a:off x="2133600" y="4114800"/>
              <a:ext cx="295552" cy="11989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9" idx="3"/>
            </p:cNvCxnSpPr>
            <p:nvPr/>
          </p:nvCxnSpPr>
          <p:spPr>
            <a:xfrm rot="5400000">
              <a:off x="1513383" y="4324811"/>
              <a:ext cx="316790" cy="143154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3050261" y="3058618"/>
              <a:ext cx="316790" cy="143154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7" idx="2"/>
            </p:cNvCxnSpPr>
            <p:nvPr/>
          </p:nvCxnSpPr>
          <p:spPr>
            <a:xfrm rot="10800000">
              <a:off x="1828800" y="4850338"/>
              <a:ext cx="304800" cy="140411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2590800" y="3161948"/>
              <a:ext cx="304800" cy="140411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0800000">
              <a:off x="2133600" y="3695348"/>
              <a:ext cx="304800" cy="140411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0800000">
              <a:off x="1447800" y="3771548"/>
              <a:ext cx="304800" cy="140411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0800000">
              <a:off x="1066800" y="4609748"/>
              <a:ext cx="304800" cy="140411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133601" y="5295549"/>
              <a:ext cx="228598" cy="762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1371601" y="5066947"/>
              <a:ext cx="228598" cy="762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6200000" flipH="1">
              <a:off x="2006421" y="4292606"/>
              <a:ext cx="228600" cy="1524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276600" y="3466748"/>
              <a:ext cx="3048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819400" y="4076348"/>
              <a:ext cx="3048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3113582" y="4163166"/>
              <a:ext cx="316790" cy="143154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276600" y="4533548"/>
              <a:ext cx="3048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0800000">
              <a:off x="2514600" y="4304948"/>
              <a:ext cx="304800" cy="140411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203805" y="4615743"/>
              <a:ext cx="31679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بعض السكريات يمكن ان توجد في صورة حلقية اما:</a:t>
            </a:r>
          </a:p>
          <a:p>
            <a:pPr lvl="1" algn="r" rtl="1"/>
            <a:r>
              <a:rPr lang="ar-SA" sz="2600" dirty="0" smtClean="0">
                <a:cs typeface="+mj-cs"/>
              </a:rPr>
              <a:t>حلقة بيرانوز.</a:t>
            </a:r>
          </a:p>
          <a:p>
            <a:pPr lvl="1" algn="r" rtl="1"/>
            <a:r>
              <a:rPr lang="ar-SA" sz="2600" dirty="0" smtClean="0">
                <a:cs typeface="+mj-cs"/>
              </a:rPr>
              <a:t>حلقة فيورانوز.</a:t>
            </a:r>
            <a:endParaRPr lang="ar-SA" sz="2600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خواص السكريات الأحادية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352800"/>
            <a:ext cx="29241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الاشكال الحلقية في حالة الالدوز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>
                <a:cs typeface="+mj-cs"/>
              </a:rPr>
              <a:t>تتكون الاشكال الحلقية نتيجة ارتباط مجموعة الالدهيد على </a:t>
            </a:r>
            <a:r>
              <a:rPr lang="ar-SA" b="1" dirty="0" smtClean="0">
                <a:solidFill>
                  <a:srgbClr val="FF0000"/>
                </a:solidFill>
                <a:cs typeface="+mj-cs"/>
              </a:rPr>
              <a:t>ذرة الكربون رقم 1</a:t>
            </a:r>
            <a:r>
              <a:rPr lang="ar-SA" dirty="0" smtClean="0">
                <a:cs typeface="+mj-cs"/>
              </a:rPr>
              <a:t>مع:</a:t>
            </a:r>
          </a:p>
          <a:p>
            <a:pPr lvl="1" algn="r" rtl="1"/>
            <a:r>
              <a:rPr lang="ar-SA" sz="2600" dirty="0" smtClean="0">
                <a:cs typeface="+mj-cs"/>
              </a:rPr>
              <a:t>مجموعة الهيدروكسيل على </a:t>
            </a:r>
            <a:r>
              <a:rPr lang="ar-SA" sz="2600" b="1" dirty="0" smtClean="0">
                <a:solidFill>
                  <a:srgbClr val="FF0000"/>
                </a:solidFill>
                <a:cs typeface="+mj-cs"/>
              </a:rPr>
              <a:t>ذرة الكربون رقم 5</a:t>
            </a:r>
            <a:r>
              <a:rPr lang="ar-SA" sz="2600" dirty="0" smtClean="0">
                <a:cs typeface="+mj-cs"/>
              </a:rPr>
              <a:t> للحصول على حلقة سداسية تشبه حلقة بيرونز.</a:t>
            </a:r>
          </a:p>
          <a:p>
            <a:pPr lvl="1" algn="r" rtl="1"/>
            <a:r>
              <a:rPr lang="ar-SA" sz="2600" dirty="0" smtClean="0">
                <a:cs typeface="+mj-cs"/>
              </a:rPr>
              <a:t>مجموعة الهيدروكسيل على </a:t>
            </a:r>
            <a:r>
              <a:rPr lang="ar-SA" sz="2600" b="1" dirty="0" smtClean="0">
                <a:solidFill>
                  <a:srgbClr val="FF0000"/>
                </a:solidFill>
                <a:cs typeface="+mj-cs"/>
              </a:rPr>
              <a:t>ذرة الكربون رقم 4</a:t>
            </a:r>
            <a:r>
              <a:rPr lang="ar-SA" sz="2600" dirty="0" smtClean="0">
                <a:cs typeface="+mj-cs"/>
              </a:rPr>
              <a:t> للحصول على حلقة خماسية تشبه حلقة فيرونز</a:t>
            </a:r>
            <a:r>
              <a:rPr lang="ar-SA" sz="2600" dirty="0" smtClean="0"/>
              <a:t>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الشكل الحلقي ينتج عنه متناظرة بناء على ذرة الكربون رقم 1 في الجلوكوز الحلقي ، فإذا كانت مجموعة الهيدروكسيل إلى </a:t>
            </a:r>
            <a:r>
              <a:rPr lang="ar-SA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أسفل يطلق على المتناظر ألفا </a:t>
            </a:r>
            <a:r>
              <a:rPr lang="ar-SA" dirty="0" smtClean="0">
                <a:cs typeface="+mj-cs"/>
              </a:rPr>
              <a:t>والعكس إذا اتجهت إلى </a:t>
            </a:r>
            <a:r>
              <a:rPr lang="ar-SA" b="1" i="1" dirty="0" smtClean="0">
                <a:solidFill>
                  <a:srgbClr val="00B050"/>
                </a:solidFill>
                <a:cs typeface="+mj-cs"/>
              </a:rPr>
              <a:t>أعلى يطلق عليه بيتا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ولهذا فان ذرة الكربون رقم 1 تسمى بذرة </a:t>
            </a:r>
            <a:r>
              <a:rPr lang="ar-SA" b="1" i="1" dirty="0" smtClean="0">
                <a:cs typeface="+mj-cs"/>
              </a:rPr>
              <a:t>الكربون الانوماريه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يسمى الشكلين ألفا وبيتا بالانومرز</a:t>
            </a:r>
            <a:r>
              <a:rPr lang="ar-SA" dirty="0" smtClean="0">
                <a:cs typeface="+mj-cs"/>
              </a:rPr>
              <a:t>.</a:t>
            </a:r>
            <a:endParaRPr lang="en-US" dirty="0" smtClean="0">
              <a:cs typeface="+mj-cs"/>
            </a:endParaRPr>
          </a:p>
          <a:p>
            <a:pPr algn="r" rtl="1"/>
            <a:endParaRPr lang="ar-SA" dirty="0" smtClean="0"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558</TotalTime>
  <Words>1022</Words>
  <Application>Microsoft Office PowerPoint</Application>
  <PresentationFormat>On-screen Show (4:3)</PresentationFormat>
  <Paragraphs>197</Paragraphs>
  <Slides>20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تابع الكربوهيدرات</vt:lpstr>
      <vt:lpstr>بعض التعريفات المهمة</vt:lpstr>
      <vt:lpstr>تابع بعض التعريفات المهمة</vt:lpstr>
      <vt:lpstr>تابع بعض التعريفات المهمة</vt:lpstr>
      <vt:lpstr>تابع بعض التعريفات المهمة</vt:lpstr>
      <vt:lpstr>خواص السكريات الأحادية</vt:lpstr>
      <vt:lpstr>تابع خواص السكريات الأحادية</vt:lpstr>
      <vt:lpstr>تابع خواص السكريات الأحادية</vt:lpstr>
      <vt:lpstr>تابع الاشكال الحلقية في حالة الالدوز</vt:lpstr>
      <vt:lpstr>تابع الاشكال الحلقية في حالة الالدوز</vt:lpstr>
      <vt:lpstr>Slide 11</vt:lpstr>
      <vt:lpstr>الاشكال الحلقية في حالة الكيتوز</vt:lpstr>
      <vt:lpstr>تابع الاشكال الحلقية في حالة الكيتوز</vt:lpstr>
      <vt:lpstr>Slide 14</vt:lpstr>
      <vt:lpstr>تابع خواص السكريات الأحادية</vt:lpstr>
      <vt:lpstr>تكوين الرابطة الجلايكوسيدية</vt:lpstr>
      <vt:lpstr>تابع خواص السكريات الأحادية</vt:lpstr>
      <vt:lpstr>تابع خواص السكريات الأحادية</vt:lpstr>
      <vt:lpstr>تابع خواص السكريات الأحادية</vt:lpstr>
      <vt:lpstr>تابع خواص السكريات الأحادية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تابع الكربوهيدرات</dc:title>
  <dc:creator>Mohammed</dc:creator>
  <cp:lastModifiedBy>nojood</cp:lastModifiedBy>
  <cp:revision>50</cp:revision>
  <dcterms:created xsi:type="dcterms:W3CDTF">2008-11-21T18:24:04Z</dcterms:created>
  <dcterms:modified xsi:type="dcterms:W3CDTF">2010-11-08T09:14:57Z</dcterms:modified>
</cp:coreProperties>
</file>