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8" r:id="rId4"/>
    <p:sldId id="272" r:id="rId5"/>
    <p:sldId id="258" r:id="rId6"/>
    <p:sldId id="259" r:id="rId7"/>
    <p:sldId id="260" r:id="rId8"/>
    <p:sldId id="269" r:id="rId9"/>
    <p:sldId id="270" r:id="rId10"/>
    <p:sldId id="261" r:id="rId11"/>
    <p:sldId id="262" r:id="rId12"/>
    <p:sldId id="273" r:id="rId13"/>
    <p:sldId id="275" r:id="rId14"/>
    <p:sldId id="277" r:id="rId15"/>
    <p:sldId id="279" r:id="rId16"/>
    <p:sldId id="285" r:id="rId17"/>
    <p:sldId id="286" r:id="rId18"/>
    <p:sldId id="28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96"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AC83C70-BF54-3044-9DAF-2AB70390C231}" type="datetimeFigureOut">
              <a:rPr lang="en-US" smtClean="0"/>
              <a:t>09/04/2016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3360144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AC83C70-BF54-3044-9DAF-2AB70390C231}" type="datetimeFigureOut">
              <a:rPr lang="en-US" smtClean="0"/>
              <a:t>09/04/2016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2470427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AC83C70-BF54-3044-9DAF-2AB70390C231}" type="datetimeFigureOut">
              <a:rPr lang="en-US" smtClean="0"/>
              <a:t>09/04/2016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2645984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AC83C70-BF54-3044-9DAF-2AB70390C231}" type="datetimeFigureOut">
              <a:rPr lang="en-US" smtClean="0"/>
              <a:t>09/04/2016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2701627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AC83C70-BF54-3044-9DAF-2AB70390C231}" type="datetimeFigureOut">
              <a:rPr lang="en-US" smtClean="0"/>
              <a:t>09/04/2016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4197155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AC83C70-BF54-3044-9DAF-2AB70390C231}" type="datetimeFigureOut">
              <a:rPr lang="en-US" smtClean="0"/>
              <a:t>09/04/2016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2122788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AC83C70-BF54-3044-9DAF-2AB70390C231}" type="datetimeFigureOut">
              <a:rPr lang="en-US" smtClean="0"/>
              <a:t>09/04/2016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5910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AC83C70-BF54-3044-9DAF-2AB70390C231}" type="datetimeFigureOut">
              <a:rPr lang="en-US" smtClean="0"/>
              <a:t>09/04/2016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3913376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83C70-BF54-3044-9DAF-2AB70390C231}" type="datetimeFigureOut">
              <a:rPr lang="en-US" smtClean="0"/>
              <a:t>09/04/2016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2116166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AC83C70-BF54-3044-9DAF-2AB70390C231}" type="datetimeFigureOut">
              <a:rPr lang="en-US" smtClean="0"/>
              <a:t>09/04/2016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2159881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AC83C70-BF54-3044-9DAF-2AB70390C231}" type="datetimeFigureOut">
              <a:rPr lang="en-US" smtClean="0"/>
              <a:t>09/04/2016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6A74B-7E88-724D-ACF5-698DE11F40B9}" type="slidenum">
              <a:rPr lang="en-US" smtClean="0"/>
              <a:t>‹#›</a:t>
            </a:fld>
            <a:endParaRPr lang="en-US"/>
          </a:p>
        </p:txBody>
      </p:sp>
    </p:spTree>
    <p:extLst>
      <p:ext uri="{BB962C8B-B14F-4D97-AF65-F5344CB8AC3E}">
        <p14:creationId xmlns:p14="http://schemas.microsoft.com/office/powerpoint/2010/main" val="849734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83C70-BF54-3044-9DAF-2AB70390C231}" type="datetimeFigureOut">
              <a:rPr lang="en-US" smtClean="0"/>
              <a:t>09/04/2016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B6A74B-7E88-724D-ACF5-698DE11F40B9}" type="slidenum">
              <a:rPr lang="en-US" smtClean="0"/>
              <a:t>‹#›</a:t>
            </a:fld>
            <a:endParaRPr lang="en-US"/>
          </a:p>
        </p:txBody>
      </p:sp>
    </p:spTree>
    <p:extLst>
      <p:ext uri="{BB962C8B-B14F-4D97-AF65-F5344CB8AC3E}">
        <p14:creationId xmlns:p14="http://schemas.microsoft.com/office/powerpoint/2010/main" val="3297973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iology-online.org/dictionary/vaccine" TargetMode="External"/><Relationship Id="rId4" Type="http://schemas.openxmlformats.org/officeDocument/2006/relationships/hyperlink" Target="http://www.biology-online.org/dictionary/passive_immunity" TargetMode="External"/><Relationship Id="rId1" Type="http://schemas.openxmlformats.org/officeDocument/2006/relationships/slideLayout" Target="../slideLayouts/slideLayout2.xml"/><Relationship Id="rId2" Type="http://schemas.openxmlformats.org/officeDocument/2006/relationships/hyperlink" Target="http://www.biology-online.org/dictionary/active_immunity"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biology-online.org/dictionary/vaccine" TargetMode="External"/><Relationship Id="rId4" Type="http://schemas.openxmlformats.org/officeDocument/2006/relationships/hyperlink" Target="http://www.biology-online.org/dictionary/passive_immunity" TargetMode="External"/><Relationship Id="rId1" Type="http://schemas.openxmlformats.org/officeDocument/2006/relationships/slideLayout" Target="../slideLayouts/slideLayout2.xml"/><Relationship Id="rId2" Type="http://schemas.openxmlformats.org/officeDocument/2006/relationships/hyperlink" Target="http://www.biology-online.org/dictionary/active_immunity" TargetMode="Externa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Innate_immunity" TargetMode="External"/><Relationship Id="rId3" Type="http://schemas.openxmlformats.org/officeDocument/2006/relationships/hyperlink" Target="http://en.wikipedia.org/wiki/Adaptive_immunit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Innate_immunity"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Immunity_(medical)" TargetMode="External"/><Relationship Id="rId4" Type="http://schemas.openxmlformats.org/officeDocument/2006/relationships/hyperlink" Target="http://en.wikipedia.org/wiki/Adaptive_immunity" TargetMode="External"/><Relationship Id="rId1" Type="http://schemas.openxmlformats.org/officeDocument/2006/relationships/slideLayout" Target="../slideLayouts/slideLayout2.xml"/><Relationship Id="rId2" Type="http://schemas.openxmlformats.org/officeDocument/2006/relationships/hyperlink" Target="http://en.wikipedia.org/wiki/Innate_immune_syste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Immunology</a:t>
            </a:r>
            <a:endParaRPr lang="en-US" dirty="0"/>
          </a:p>
        </p:txBody>
      </p:sp>
    </p:spTree>
    <p:extLst>
      <p:ext uri="{BB962C8B-B14F-4D97-AF65-F5344CB8AC3E}">
        <p14:creationId xmlns:p14="http://schemas.microsoft.com/office/powerpoint/2010/main" val="2784520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143000"/>
          </a:xfrm>
        </p:spPr>
        <p:txBody>
          <a:bodyPr>
            <a:normAutofit fontScale="90000"/>
          </a:bodyPr>
          <a:lstStyle/>
          <a:p>
            <a:pPr rtl="0" eaLnBrk="1" hangingPunct="1"/>
            <a:r>
              <a:rPr lang="ar-sa" sz="2400" b="1" dirty="0">
                <a:solidFill>
                  <a:srgbClr val="0070C0"/>
                </a:solidFill>
              </a:rPr>
              <a:t>أنماط المناعة</a:t>
            </a:r>
            <a:r>
              <a:rPr lang="en-US" sz="2400" b="1" dirty="0">
                <a:solidFill>
                  <a:srgbClr val="0070C0"/>
                </a:solidFill>
              </a:rPr>
              <a:t> </a:t>
            </a:r>
            <a:br>
              <a:rPr lang="en-US" sz="2400" b="1" dirty="0">
                <a:solidFill>
                  <a:srgbClr val="0070C0"/>
                </a:solidFill>
              </a:rPr>
            </a:br>
            <a:r>
              <a:rPr lang="en-US" sz="2400" b="1" dirty="0">
                <a:solidFill>
                  <a:srgbClr val="0070C0"/>
                </a:solidFill>
              </a:rPr>
              <a:t>Type of immunity</a:t>
            </a:r>
            <a:br>
              <a:rPr lang="en-US" sz="2400" b="1" dirty="0">
                <a:solidFill>
                  <a:srgbClr val="0070C0"/>
                </a:solidFill>
              </a:rPr>
            </a:br>
            <a:r>
              <a:rPr lang="en-US" sz="2400" b="1" dirty="0"/>
              <a:t/>
            </a:r>
            <a:br>
              <a:rPr lang="en-US" sz="2400" b="1" dirty="0"/>
            </a:br>
            <a:r>
              <a:rPr lang="ar-sa" sz="2400" dirty="0"/>
              <a:t>عندما يهاجم كائن حي فأن لديه وسائل عديدة للدفاع عن نفسه هي:</a:t>
            </a:r>
            <a:r>
              <a:rPr lang="en-US" sz="2400" dirty="0"/>
              <a:t/>
            </a:r>
            <a:br>
              <a:rPr lang="en-US" sz="2400" dirty="0"/>
            </a:br>
            <a:endParaRPr lang="ar-sa" sz="2400" dirty="0"/>
          </a:p>
        </p:txBody>
      </p:sp>
      <p:sp>
        <p:nvSpPr>
          <p:cNvPr id="6147" name="Rectangle 3"/>
          <p:cNvSpPr>
            <a:spLocks noChangeArrowheads="1"/>
          </p:cNvSpPr>
          <p:nvPr/>
        </p:nvSpPr>
        <p:spPr bwMode="auto">
          <a:xfrm>
            <a:off x="142875" y="1928813"/>
            <a:ext cx="5072063" cy="3970337"/>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r>
              <a:rPr lang="ar-sa" i="1">
                <a:solidFill>
                  <a:srgbClr val="000000"/>
                </a:solidFill>
                <a:hlinkClick r:id="rId2" action="ppaction://hlinkfile"/>
              </a:rPr>
              <a:t>المناعة الإيجابية (اللقاحات)</a:t>
            </a:r>
          </a:p>
          <a:p>
            <a:pPr algn="ctr" eaLnBrk="1" hangingPunct="1"/>
            <a:r>
              <a:rPr lang="en-US" i="1">
                <a:solidFill>
                  <a:srgbClr val="000000"/>
                </a:solidFill>
                <a:hlinkClick r:id="rId2" action="ppaction://hlinkfile"/>
              </a:rPr>
              <a:t>Active Immunity</a:t>
            </a:r>
            <a:r>
              <a:rPr lang="en-US">
                <a:solidFill>
                  <a:srgbClr val="000000"/>
                </a:solidFill>
              </a:rPr>
              <a:t>  (</a:t>
            </a:r>
            <a:r>
              <a:rPr lang="en-US" i="1">
                <a:solidFill>
                  <a:srgbClr val="000000"/>
                </a:solidFill>
                <a:hlinkClick r:id="rId3" action="ppaction://hlinkfile"/>
              </a:rPr>
              <a:t>Vaccines</a:t>
            </a:r>
            <a:r>
              <a:rPr lang="en-US">
                <a:solidFill>
                  <a:srgbClr val="000000"/>
                </a:solidFill>
              </a:rPr>
              <a:t> )</a:t>
            </a:r>
          </a:p>
          <a:p>
            <a:pPr algn="r" eaLnBrk="1" hangingPunct="1"/>
            <a:r>
              <a:rPr lang="ar-sa">
                <a:solidFill>
                  <a:srgbClr val="000000"/>
                </a:solidFill>
              </a:rPr>
              <a:t>* المناعة الطبيعية تكتسب من التطعيمات أو من الإصابة ضد مسببات المرض. وفي المرة القادمة التي يهاجم نفس الكائن الممرض جسمك يكون قد تمكنت الذاكرة المناعية من بناء ذاكرة للمرض ومن ثم القدرة على صده بكفاءة عالية.</a:t>
            </a:r>
          </a:p>
          <a:p>
            <a:pPr algn="r" eaLnBrk="1" hangingPunct="1"/>
            <a:endParaRPr lang="ar-sa">
              <a:solidFill>
                <a:srgbClr val="000000"/>
              </a:solidFill>
            </a:endParaRPr>
          </a:p>
          <a:p>
            <a:pPr algn="r" eaLnBrk="1" hangingPunct="1"/>
            <a:r>
              <a:rPr lang="ar-sa">
                <a:solidFill>
                  <a:srgbClr val="000000"/>
                </a:solidFill>
              </a:rPr>
              <a:t>* تستخدم لأغراض صحية وتكون بتعريض أجسادنا إلى مستضد معين. هذه المستضدات عادة ما تقتل أو تضعف لتقليل قوتها.</a:t>
            </a:r>
          </a:p>
          <a:p>
            <a:pPr algn="r" eaLnBrk="1" hangingPunct="1"/>
            <a:r>
              <a:rPr lang="ar-sa">
                <a:solidFill>
                  <a:srgbClr val="000000"/>
                </a:solidFill>
              </a:rPr>
              <a:t> وبعد تدمير هذه العوامل الممرضة الجسم يخزن بعض خلايا تي كخلايا ذاكرة. ويرجع بالفعل إلى هذه الشفرات أو الرموز (المستضدات المعينة) عندما يحتاجها الجسم. هذه الذاكرة في خلايا تي يمكن أن تكون وسيلة لاكتساب المناعة بشكل مصطنع بينما هجوم حقيقي ممرض يكسب بطبيعة الحال نوع من المناعة. </a:t>
            </a:r>
            <a:endParaRPr lang="en-US">
              <a:solidFill>
                <a:srgbClr val="000000"/>
              </a:solidFill>
            </a:endParaRPr>
          </a:p>
        </p:txBody>
      </p:sp>
      <p:cxnSp>
        <p:nvCxnSpPr>
          <p:cNvPr id="7" name="Straight Arrow Connector 6"/>
          <p:cNvCxnSpPr/>
          <p:nvPr/>
        </p:nvCxnSpPr>
        <p:spPr>
          <a:xfrm flipH="1">
            <a:off x="3989388" y="1628775"/>
            <a:ext cx="731837" cy="3000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721225" y="1628775"/>
            <a:ext cx="1506538" cy="3000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مستطيل 16"/>
          <p:cNvSpPr/>
          <p:nvPr/>
        </p:nvSpPr>
        <p:spPr>
          <a:xfrm>
            <a:off x="5214938" y="1928813"/>
            <a:ext cx="3749675" cy="4662487"/>
          </a:xfrm>
          <a:prstGeom prst="rect">
            <a:avLst/>
          </a:prstGeom>
          <a:ln>
            <a:solidFill>
              <a:schemeClr val="accent1"/>
            </a:solidFill>
          </a:ln>
        </p:spPr>
        <p:txBody>
          <a:bodyPr>
            <a:spAutoFit/>
          </a:bodyPr>
          <a:lstStyle/>
          <a:p>
            <a:pPr algn="ctr" eaLnBrk="1" hangingPunct="1">
              <a:lnSpc>
                <a:spcPct val="150000"/>
              </a:lnSpc>
            </a:pPr>
            <a:r>
              <a:rPr lang="ar-sa" i="1">
                <a:solidFill>
                  <a:srgbClr val="000000"/>
                </a:solidFill>
                <a:hlinkClick r:id="rId4" action="ppaction://hlinkfile"/>
              </a:rPr>
              <a:t>المناعة السلبية</a:t>
            </a:r>
          </a:p>
          <a:p>
            <a:pPr algn="ctr" eaLnBrk="1" hangingPunct="1">
              <a:lnSpc>
                <a:spcPct val="150000"/>
              </a:lnSpc>
            </a:pPr>
            <a:r>
              <a:rPr lang="en-US" i="1">
                <a:solidFill>
                  <a:srgbClr val="000000"/>
                </a:solidFill>
                <a:hlinkClick r:id="rId4" action="ppaction://hlinkfile"/>
              </a:rPr>
              <a:t>Passive Immunity</a:t>
            </a:r>
            <a:r>
              <a:rPr lang="en-US">
                <a:solidFill>
                  <a:srgbClr val="000000"/>
                </a:solidFill>
              </a:rPr>
              <a:t>  </a:t>
            </a:r>
            <a:endParaRPr lang="ar-sa"/>
          </a:p>
          <a:p>
            <a:pPr algn="r" rtl="1" eaLnBrk="1" hangingPunct="1">
              <a:lnSpc>
                <a:spcPct val="150000"/>
              </a:lnSpc>
              <a:buFont typeface="Arial" charset="0"/>
              <a:buChar char="•"/>
            </a:pPr>
            <a:r>
              <a:rPr lang="ar-sa"/>
              <a:t>مناعة سلبية يتم أساسا من خلال أم إلى الرضيع أو الجنين.</a:t>
            </a:r>
          </a:p>
          <a:p>
            <a:pPr algn="r" rtl="1" eaLnBrk="1" hangingPunct="1">
              <a:lnSpc>
                <a:spcPct val="150000"/>
              </a:lnSpc>
              <a:buFont typeface="Arial" charset="0"/>
              <a:buChar char="•"/>
            </a:pPr>
            <a:r>
              <a:rPr lang="ar-sa">
                <a:solidFill>
                  <a:srgbClr val="000000"/>
                </a:solidFill>
              </a:rPr>
              <a:t>المناعة السلبية تأتي في المقام الأول من الأم</a:t>
            </a:r>
            <a:r>
              <a:rPr lang="en-US"/>
              <a:t> (IgG antibodies)</a:t>
            </a:r>
            <a:r>
              <a:rPr lang="ar-sa">
                <a:solidFill>
                  <a:srgbClr val="000000"/>
                </a:solidFill>
              </a:rPr>
              <a:t> إلى الطفل أو الجنين.</a:t>
            </a:r>
          </a:p>
          <a:p>
            <a:pPr algn="r" rtl="1" eaLnBrk="1" hangingPunct="1">
              <a:lnSpc>
                <a:spcPct val="150000"/>
              </a:lnSpc>
              <a:buFont typeface="Arial" charset="0"/>
              <a:buChar char="•"/>
            </a:pPr>
            <a:r>
              <a:rPr lang="ar-sa"/>
              <a:t>أيضا يمكن انتقالها على طريق الرضاعة من حليب الأم.</a:t>
            </a:r>
          </a:p>
          <a:p>
            <a:pPr algn="r" rtl="1" eaLnBrk="1" hangingPunct="1">
              <a:lnSpc>
                <a:spcPct val="150000"/>
              </a:lnSpc>
              <a:buFont typeface="Arial" charset="0"/>
              <a:buChar char="•"/>
            </a:pPr>
            <a:r>
              <a:rPr lang="ar-sa"/>
              <a:t>الطفل يملك المناعة من الأم لكنها لا تدوم إلا بضعة أشهر لأن الطفل لم تتطور مناعته الخاصة به.</a:t>
            </a:r>
          </a:p>
        </p:txBody>
      </p:sp>
    </p:spTree>
    <p:extLst>
      <p:ext uri="{BB962C8B-B14F-4D97-AF65-F5344CB8AC3E}">
        <p14:creationId xmlns:p14="http://schemas.microsoft.com/office/powerpoint/2010/main" val="2918687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3" y="354647"/>
            <a:ext cx="8229600" cy="1143000"/>
          </a:xfrm>
        </p:spPr>
        <p:txBody>
          <a:bodyPr>
            <a:noAutofit/>
          </a:bodyPr>
          <a:lstStyle/>
          <a:p>
            <a:pPr rtl="0" eaLnBrk="1" hangingPunct="1"/>
            <a:r>
              <a:rPr lang="en-US" sz="3600" b="1" dirty="0">
                <a:solidFill>
                  <a:srgbClr val="000000"/>
                </a:solidFill>
              </a:rPr>
              <a:t>Types of </a:t>
            </a:r>
            <a:r>
              <a:rPr lang="en-US" sz="3600" b="1" dirty="0" smtClean="0">
                <a:solidFill>
                  <a:srgbClr val="000000"/>
                </a:solidFill>
              </a:rPr>
              <a:t>Immunity</a:t>
            </a:r>
            <a:r>
              <a:rPr lang="en-US" sz="3600" dirty="0">
                <a:solidFill>
                  <a:srgbClr val="000000"/>
                </a:solidFill>
              </a:rPr>
              <a:t/>
            </a:r>
            <a:br>
              <a:rPr lang="en-US" sz="3600" dirty="0">
                <a:solidFill>
                  <a:srgbClr val="000000"/>
                </a:solidFill>
              </a:rPr>
            </a:br>
            <a:endParaRPr lang="ar-sa" sz="3600" dirty="0">
              <a:solidFill>
                <a:srgbClr val="000000"/>
              </a:solidFill>
            </a:endParaRPr>
          </a:p>
        </p:txBody>
      </p:sp>
      <p:sp>
        <p:nvSpPr>
          <p:cNvPr id="7171" name="Rectangle 3"/>
          <p:cNvSpPr>
            <a:spLocks noChangeArrowheads="1"/>
          </p:cNvSpPr>
          <p:nvPr/>
        </p:nvSpPr>
        <p:spPr bwMode="auto">
          <a:xfrm>
            <a:off x="142875" y="1928813"/>
            <a:ext cx="507206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i="1" dirty="0">
                <a:hlinkClick r:id="rId2" action="ppaction://hlinkfile"/>
              </a:rPr>
              <a:t>Active Immunity</a:t>
            </a:r>
            <a:r>
              <a:rPr lang="en-US" dirty="0"/>
              <a:t>  (</a:t>
            </a:r>
            <a:r>
              <a:rPr lang="en-US" i="1" dirty="0">
                <a:hlinkClick r:id="rId3" action="ppaction://hlinkfile"/>
              </a:rPr>
              <a:t>Vaccines</a:t>
            </a:r>
            <a:r>
              <a:rPr lang="en-US" dirty="0"/>
              <a:t> )</a:t>
            </a:r>
          </a:p>
          <a:p>
            <a:pPr algn="just" eaLnBrk="1" hangingPunct="1">
              <a:buFont typeface="Arial" charset="0"/>
              <a:buChar char="•"/>
            </a:pPr>
            <a:r>
              <a:rPr lang="en-US" dirty="0"/>
              <a:t> Active immunity is acquired from vaccinations or from infection against a pathogen. The next time you encounter the same pathogen your body has built memory against it and will be able to fight it much more efficiently. </a:t>
            </a:r>
          </a:p>
          <a:p>
            <a:pPr algn="just" eaLnBrk="1" hangingPunct="1">
              <a:buFont typeface="Arial" charset="0"/>
              <a:buChar char="•"/>
            </a:pPr>
            <a:r>
              <a:rPr lang="en-US" dirty="0"/>
              <a:t> Used for health purposes to expose our bodies to a particular antigen. </a:t>
            </a:r>
            <a:r>
              <a:rPr lang="en-US" dirty="0">
                <a:solidFill>
                  <a:srgbClr val="000000"/>
                </a:solidFill>
              </a:rPr>
              <a:t>These </a:t>
            </a:r>
            <a:r>
              <a:rPr lang="en-US" dirty="0"/>
              <a:t>antigens are usually killed or severely weakened to decrease </a:t>
            </a:r>
            <a:r>
              <a:rPr lang="en-US" dirty="0">
                <a:solidFill>
                  <a:srgbClr val="000000"/>
                </a:solidFill>
              </a:rPr>
              <a:t>their potency. After destroying these pathogens, the body stores some T cells as memory cells, due to the fact they code for a particular antigen and can be when needed. This memory in T cells can be a means of artificially acquiring immunity while a genuine attack by a pathogen is a naturally acquired type </a:t>
            </a:r>
            <a:r>
              <a:rPr lang="en-US" dirty="0"/>
              <a:t>of immunity.</a:t>
            </a:r>
          </a:p>
        </p:txBody>
      </p:sp>
      <p:sp>
        <p:nvSpPr>
          <p:cNvPr id="6148" name="Rectangle 4"/>
          <p:cNvSpPr>
            <a:spLocks noChangeArrowheads="1"/>
          </p:cNvSpPr>
          <p:nvPr/>
        </p:nvSpPr>
        <p:spPr bwMode="auto">
          <a:xfrm>
            <a:off x="5286375" y="1928813"/>
            <a:ext cx="371475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defRPr/>
            </a:pPr>
            <a:r>
              <a:rPr lang="en-US" i="1" dirty="0">
                <a:latin typeface="Calibri" panose="020F0502020204030204" pitchFamily="34" charset="0"/>
                <a:ea typeface="+mn-ea"/>
                <a:cs typeface="Arial" panose="020B0604020202020204" pitchFamily="34" charset="0"/>
                <a:hlinkClick r:id="rId4" action="ppaction://hlinkfile"/>
              </a:rPr>
              <a:t>Passive Immunity</a:t>
            </a:r>
            <a:r>
              <a:rPr lang="en-US" dirty="0">
                <a:latin typeface="Calibri" panose="020F0502020204030204" pitchFamily="34" charset="0"/>
                <a:ea typeface="+mn-ea"/>
                <a:cs typeface="Arial" panose="020B0604020202020204" pitchFamily="34" charset="0"/>
              </a:rPr>
              <a:t>  </a:t>
            </a:r>
          </a:p>
          <a:p>
            <a:pPr marL="285750" indent="-285750" algn="just" eaLnBrk="1" hangingPunct="1">
              <a:buFont typeface="Arial" pitchFamily="34" charset="0"/>
              <a:buChar char="•"/>
              <a:defRPr/>
            </a:pPr>
            <a:r>
              <a:rPr lang="en-US" dirty="0" smtClean="0">
                <a:latin typeface="Calibri" panose="020F0502020204030204" pitchFamily="34" charset="0"/>
                <a:ea typeface="+mn-ea"/>
                <a:cs typeface="Arial" panose="020B0604020202020204" pitchFamily="34" charset="0"/>
              </a:rPr>
              <a:t> Passive immunity is primarily through a mother to a baby or fetus. </a:t>
            </a:r>
          </a:p>
          <a:p>
            <a:pPr marL="285750" indent="-285750" algn="just" eaLnBrk="1" hangingPunct="1">
              <a:buFont typeface="Arial" pitchFamily="34" charset="0"/>
              <a:buChar char="•"/>
              <a:defRPr/>
            </a:pPr>
            <a:r>
              <a:rPr lang="en-US" dirty="0" smtClean="0">
                <a:latin typeface="Calibri" panose="020F0502020204030204" pitchFamily="34" charset="0"/>
                <a:ea typeface="+mn-ea"/>
                <a:cs typeface="Arial" panose="020B0604020202020204" pitchFamily="34" charset="0"/>
              </a:rPr>
              <a:t>Through the placenta the mother transfers her immunity (</a:t>
            </a:r>
            <a:r>
              <a:rPr lang="en-US" dirty="0" err="1" smtClean="0">
                <a:latin typeface="Calibri" panose="020F0502020204030204" pitchFamily="34" charset="0"/>
                <a:ea typeface="+mn-ea"/>
                <a:cs typeface="Arial" panose="020B0604020202020204" pitchFamily="34" charset="0"/>
              </a:rPr>
              <a:t>IgG</a:t>
            </a:r>
            <a:r>
              <a:rPr lang="en-US" dirty="0" smtClean="0">
                <a:latin typeface="Calibri" panose="020F0502020204030204" pitchFamily="34" charset="0"/>
                <a:ea typeface="+mn-ea"/>
                <a:cs typeface="Arial" panose="020B0604020202020204" pitchFamily="34" charset="0"/>
              </a:rPr>
              <a:t> antibodies) to her fetus. </a:t>
            </a:r>
          </a:p>
          <a:p>
            <a:pPr marL="285750" indent="-285750" algn="just" eaLnBrk="1" hangingPunct="1">
              <a:buFont typeface="Arial" pitchFamily="34" charset="0"/>
              <a:buChar char="•"/>
              <a:defRPr/>
            </a:pPr>
            <a:r>
              <a:rPr lang="en-US" dirty="0" smtClean="0">
                <a:latin typeface="Calibri" panose="020F0502020204030204" pitchFamily="34" charset="0"/>
                <a:ea typeface="+mn-ea"/>
                <a:cs typeface="Arial" panose="020B0604020202020204" pitchFamily="34" charset="0"/>
              </a:rPr>
              <a:t>Also through breast milk.</a:t>
            </a:r>
          </a:p>
          <a:p>
            <a:pPr marL="285750" indent="-285750" algn="just" eaLnBrk="1" hangingPunct="1">
              <a:buFont typeface="Arial" pitchFamily="34" charset="0"/>
              <a:buChar char="•"/>
              <a:defRPr/>
            </a:pPr>
            <a:r>
              <a:rPr lang="en-US" dirty="0" smtClean="0">
                <a:latin typeface="Calibri" panose="020F0502020204030204" pitchFamily="34" charset="0"/>
                <a:ea typeface="+mn-ea"/>
                <a:cs typeface="Arial" panose="020B0604020202020204" pitchFamily="34" charset="0"/>
              </a:rPr>
              <a:t>The baby has her/his immunity from the mother but it only lasts a few months because the baby hasn't developed his/her own immunity. </a:t>
            </a:r>
          </a:p>
          <a:p>
            <a:pPr algn="just" eaLnBrk="1" hangingPunct="1">
              <a:defRPr/>
            </a:pPr>
            <a:r>
              <a:rPr lang="en-US" dirty="0" smtClean="0">
                <a:latin typeface="Calibri" panose="020F0502020204030204" pitchFamily="34" charset="0"/>
                <a:ea typeface="+mn-ea"/>
                <a:cs typeface="Arial" panose="020B0604020202020204" pitchFamily="34" charset="0"/>
              </a:rPr>
              <a:t> </a:t>
            </a:r>
            <a:endParaRPr lang="en-US" dirty="0">
              <a:latin typeface="Calibri" panose="020F0502020204030204" pitchFamily="34" charset="0"/>
              <a:ea typeface="+mn-ea"/>
              <a:cs typeface="Arial" panose="020B0604020202020204" pitchFamily="34" charset="0"/>
            </a:endParaRPr>
          </a:p>
        </p:txBody>
      </p:sp>
      <p:cxnSp>
        <p:nvCxnSpPr>
          <p:cNvPr id="7" name="Straight Arrow Connector 6"/>
          <p:cNvCxnSpPr>
            <a:stCxn id="2" idx="2"/>
            <a:endCxn id="7171" idx="0"/>
          </p:cNvCxnSpPr>
          <p:nvPr/>
        </p:nvCxnSpPr>
        <p:spPr>
          <a:xfrm flipH="1">
            <a:off x="2678907" y="1497647"/>
            <a:ext cx="1935956" cy="431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 idx="2"/>
            <a:endCxn id="6148" idx="0"/>
          </p:cNvCxnSpPr>
          <p:nvPr/>
        </p:nvCxnSpPr>
        <p:spPr>
          <a:xfrm>
            <a:off x="4614863" y="1497647"/>
            <a:ext cx="2528887" cy="431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2244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p:cNvGraphicFramePr>
          <p:nvPr>
            <p:extLst>
              <p:ext uri="{D42A27DB-BD31-4B8C-83A1-F6EECF244321}">
                <p14:modId xmlns:p14="http://schemas.microsoft.com/office/powerpoint/2010/main" val="1967078226"/>
              </p:ext>
            </p:extLst>
          </p:nvPr>
        </p:nvGraphicFramePr>
        <p:xfrm>
          <a:off x="1661583" y="1642585"/>
          <a:ext cx="6224813" cy="4335236"/>
        </p:xfrm>
        <a:graphic>
          <a:graphicData uri="http://schemas.openxmlformats.org/presentationml/2006/ole">
            <mc:AlternateContent xmlns:mc="http://schemas.openxmlformats.org/markup-compatibility/2006">
              <mc:Choice xmlns:v="urn:schemas-microsoft-com:vml" Requires="v">
                <p:oleObj spid="_x0000_s17419" name="MS Org Chart" r:id="rId3" imgW="5723068" imgH="3926541" progId="OrgPlusWOPX.4">
                  <p:embed followColorScheme="full"/>
                </p:oleObj>
              </mc:Choice>
              <mc:Fallback>
                <p:oleObj name="MS Org Chart" r:id="rId3" imgW="5723068" imgH="3926541" progId="OrgPlusWOPX.4">
                  <p:embed followColorScheme="full"/>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1583" y="1642585"/>
                        <a:ext cx="6224813" cy="4335236"/>
                      </a:xfrm>
                      <a:prstGeom prst="rect">
                        <a:avLst/>
                      </a:prstGeom>
                      <a:solidFill>
                        <a:schemeClr val="bg1"/>
                      </a:solidFill>
                      <a:ln w="9525">
                        <a:solidFill>
                          <a:schemeClr val="tx1"/>
                        </a:solidFill>
                        <a:miter lim="800000"/>
                        <a:headEnd/>
                        <a:tailEnd/>
                      </a:ln>
                      <a:effectLst>
                        <a:outerShdw blurRad="63500" dist="107763" dir="2700000" algn="ctr" rotWithShape="0">
                          <a:schemeClr val="bg2"/>
                        </a:outerShdw>
                      </a:effectLst>
                    </p:spPr>
                  </p:pic>
                </p:oleObj>
              </mc:Fallback>
            </mc:AlternateContent>
          </a:graphicData>
        </a:graphic>
      </p:graphicFrame>
      <p:sp>
        <p:nvSpPr>
          <p:cNvPr id="5" name="Title 1"/>
          <p:cNvSpPr txBox="1">
            <a:spLocks/>
          </p:cNvSpPr>
          <p:nvPr/>
        </p:nvSpPr>
        <p:spPr>
          <a:xfrm>
            <a:off x="453572" y="155575"/>
            <a:ext cx="8229600" cy="12525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solidFill>
                  <a:srgbClr val="0000FF"/>
                </a:solidFill>
              </a:rPr>
              <a:t>SUMMARY</a:t>
            </a:r>
            <a:endParaRPr lang="en-US" dirty="0">
              <a:solidFill>
                <a:srgbClr val="0000FF"/>
              </a:solidFill>
            </a:endParaRPr>
          </a:p>
        </p:txBody>
      </p:sp>
    </p:spTree>
    <p:extLst>
      <p:ext uri="{BB962C8B-B14F-4D97-AF65-F5344CB8AC3E}">
        <p14:creationId xmlns:p14="http://schemas.microsoft.com/office/powerpoint/2010/main" val="4164819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a:t>Antigen and antibodies</a:t>
            </a:r>
            <a:endParaRPr lang="ar-sa" dirty="0"/>
          </a:p>
        </p:txBody>
      </p:sp>
      <p:sp>
        <p:nvSpPr>
          <p:cNvPr id="9219" name="Content Placeholder 2"/>
          <p:cNvSpPr>
            <a:spLocks noGrp="1"/>
          </p:cNvSpPr>
          <p:nvPr>
            <p:ph idx="1"/>
          </p:nvPr>
        </p:nvSpPr>
        <p:spPr>
          <a:xfrm>
            <a:off x="214313" y="1357313"/>
            <a:ext cx="4357687" cy="4519612"/>
          </a:xfrm>
          <a:ln>
            <a:solidFill>
              <a:schemeClr val="accent1"/>
            </a:solidFill>
            <a:miter lim="800000"/>
            <a:headEnd/>
            <a:tailEnd/>
          </a:ln>
        </p:spPr>
        <p:txBody>
          <a:bodyPr/>
          <a:lstStyle/>
          <a:p>
            <a:pPr algn="just" rtl="0">
              <a:buFont typeface="Arial" charset="0"/>
              <a:buNone/>
            </a:pPr>
            <a:r>
              <a:rPr lang="en-US" sz="2000" b="1">
                <a:solidFill>
                  <a:srgbClr val="0000FF"/>
                </a:solidFill>
              </a:rPr>
              <a:t>Antigens</a:t>
            </a:r>
            <a:r>
              <a:rPr lang="en-US" sz="2000" b="1"/>
              <a:t> </a:t>
            </a:r>
          </a:p>
          <a:p>
            <a:pPr algn="just" rtl="0"/>
            <a:r>
              <a:rPr lang="en-US" sz="2000">
                <a:solidFill>
                  <a:srgbClr val="0000FF"/>
                </a:solidFill>
              </a:rPr>
              <a:t>Antigens</a:t>
            </a:r>
            <a:r>
              <a:rPr lang="en-US" sz="2000"/>
              <a:t> These  are any foreign substance which can stimulate the immune system of our body.</a:t>
            </a:r>
          </a:p>
          <a:p>
            <a:pPr algn="just" rtl="0"/>
            <a:r>
              <a:rPr lang="en-US" sz="2000"/>
              <a:t>They may be pollen, pathogens, spores, proteins, carbohydrates, nucleic acids or lipids. </a:t>
            </a:r>
          </a:p>
          <a:p>
            <a:pPr algn="just" rtl="0"/>
            <a:r>
              <a:rPr lang="en-US" sz="2000"/>
              <a:t>In short, antigens are the harmful substances which may disrupt the normal functioning of our body. </a:t>
            </a:r>
          </a:p>
          <a:p>
            <a:pPr algn="just" rtl="0"/>
            <a:r>
              <a:rPr lang="en-US" sz="2000"/>
              <a:t>In order to stop this disruption, our body produces antibody to protect itself and destroy the antigens.</a:t>
            </a:r>
            <a:endParaRPr lang="ar-sa" sz="2000"/>
          </a:p>
        </p:txBody>
      </p:sp>
      <p:sp>
        <p:nvSpPr>
          <p:cNvPr id="4" name="Content Placeholder 2"/>
          <p:cNvSpPr txBox="1">
            <a:spLocks/>
          </p:cNvSpPr>
          <p:nvPr/>
        </p:nvSpPr>
        <p:spPr bwMode="auto">
          <a:xfrm>
            <a:off x="4859338" y="1357313"/>
            <a:ext cx="4070350" cy="4664075"/>
          </a:xfrm>
          <a:prstGeom prst="rect">
            <a:avLst/>
          </a:prstGeom>
          <a:noFill/>
          <a:ln w="9525">
            <a:solidFill>
              <a:schemeClr val="accent1"/>
            </a:solidFill>
            <a:miter lim="800000"/>
            <a:headEnd/>
            <a:tailEnd/>
          </a:ln>
        </p:spPr>
        <p:txBody>
          <a:bodyPr/>
          <a:lstStyle>
            <a:lvl1pPr marL="342900" indent="-342900">
              <a:defRPr>
                <a:solidFill>
                  <a:schemeClr val="tx1"/>
                </a:solidFill>
                <a:latin typeface="Calibri" charset="0"/>
                <a:ea typeface="ＭＳ Ｐゴシック" charset="0"/>
                <a:cs typeface="Arial" charset="0"/>
              </a:defRPr>
            </a:lvl1pPr>
            <a:lvl2pPr marL="742950" indent="-285750">
              <a:defRPr>
                <a:solidFill>
                  <a:schemeClr val="tx1"/>
                </a:solidFill>
                <a:latin typeface="Calibri" charset="0"/>
                <a:ea typeface="Arial" charset="0"/>
                <a:cs typeface="Arial" charset="0"/>
              </a:defRPr>
            </a:lvl2pPr>
            <a:lvl3pPr marL="1143000" indent="-228600">
              <a:defRPr>
                <a:solidFill>
                  <a:schemeClr val="tx1"/>
                </a:solidFill>
                <a:latin typeface="Calibri" charset="0"/>
                <a:ea typeface="Arial" charset="0"/>
                <a:cs typeface="Arial" charset="0"/>
              </a:defRPr>
            </a:lvl3pPr>
            <a:lvl4pPr marL="1600200" indent="-228600">
              <a:defRPr>
                <a:solidFill>
                  <a:schemeClr val="tx1"/>
                </a:solidFill>
                <a:latin typeface="Calibri" charset="0"/>
                <a:ea typeface="Arial" charset="0"/>
                <a:cs typeface="Arial" charset="0"/>
              </a:defRPr>
            </a:lvl4pPr>
            <a:lvl5pPr marL="2057400" indent="-22860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spcBef>
                <a:spcPct val="20000"/>
              </a:spcBef>
            </a:pPr>
            <a:r>
              <a:rPr lang="en-US" sz="2000" b="1" dirty="0">
                <a:solidFill>
                  <a:srgbClr val="0000FF"/>
                </a:solidFill>
              </a:rPr>
              <a:t>Antibodies</a:t>
            </a:r>
            <a:r>
              <a:rPr lang="en-US" sz="2000" b="1" dirty="0"/>
              <a:t> </a:t>
            </a:r>
          </a:p>
          <a:p>
            <a:pPr>
              <a:spcBef>
                <a:spcPct val="20000"/>
              </a:spcBef>
              <a:buFont typeface="Arial" charset="0"/>
              <a:buChar char="•"/>
            </a:pPr>
            <a:r>
              <a:rPr lang="en-US" sz="2000" dirty="0">
                <a:solidFill>
                  <a:srgbClr val="0000FF"/>
                </a:solidFill>
              </a:rPr>
              <a:t>Antibodies</a:t>
            </a:r>
            <a:r>
              <a:rPr lang="en-US" sz="2000" dirty="0"/>
              <a:t> are a </a:t>
            </a:r>
            <a:r>
              <a:rPr lang="en-US" sz="2000" dirty="0" smtClean="0"/>
              <a:t>glycoproteins </a:t>
            </a:r>
            <a:r>
              <a:rPr lang="en-US" sz="2000" dirty="0"/>
              <a:t>found in our body, also known as </a:t>
            </a:r>
            <a:r>
              <a:rPr lang="en-US" sz="2000" b="1" dirty="0" err="1"/>
              <a:t>Immunoglobins</a:t>
            </a:r>
            <a:r>
              <a:rPr lang="en-US" sz="2000" b="1" dirty="0"/>
              <a:t> (</a:t>
            </a:r>
            <a:r>
              <a:rPr lang="en-US" sz="2000" b="1" dirty="0" err="1"/>
              <a:t>Ig</a:t>
            </a:r>
            <a:r>
              <a:rPr lang="en-US" sz="2000" b="1" dirty="0"/>
              <a:t>)</a:t>
            </a:r>
            <a:r>
              <a:rPr lang="en-US" sz="2000" dirty="0"/>
              <a:t>. </a:t>
            </a:r>
          </a:p>
          <a:p>
            <a:pPr marL="0" indent="0">
              <a:spcBef>
                <a:spcPct val="20000"/>
              </a:spcBef>
            </a:pPr>
            <a:endParaRPr lang="en-US" sz="2000" dirty="0" smtClean="0"/>
          </a:p>
          <a:p>
            <a:pPr>
              <a:spcBef>
                <a:spcPct val="20000"/>
              </a:spcBef>
              <a:buFont typeface="Arial" charset="0"/>
              <a:buChar char="•"/>
            </a:pPr>
            <a:r>
              <a:rPr lang="en-US" sz="2000" dirty="0" smtClean="0"/>
              <a:t>This </a:t>
            </a:r>
            <a:r>
              <a:rPr lang="en-US" sz="2000" dirty="0"/>
              <a:t>protein is produced in response to antigens</a:t>
            </a:r>
            <a:r>
              <a:rPr lang="en-US" sz="2000" dirty="0" smtClean="0"/>
              <a:t>.</a:t>
            </a:r>
          </a:p>
          <a:p>
            <a:pPr marL="0" indent="0">
              <a:spcBef>
                <a:spcPct val="20000"/>
              </a:spcBef>
            </a:pPr>
            <a:endParaRPr lang="en-US" sz="2000" dirty="0"/>
          </a:p>
          <a:p>
            <a:pPr>
              <a:spcBef>
                <a:spcPct val="20000"/>
              </a:spcBef>
              <a:buFont typeface="Arial" charset="0"/>
              <a:buChar char="•"/>
            </a:pPr>
            <a:r>
              <a:rPr lang="en-US" sz="2000" dirty="0"/>
              <a:t> In short, they </a:t>
            </a:r>
            <a:r>
              <a:rPr lang="en-US" sz="2000" dirty="0" smtClean="0"/>
              <a:t>produced </a:t>
            </a:r>
            <a:r>
              <a:rPr lang="en-US" sz="2000" dirty="0"/>
              <a:t>by the army of our body to encounter </a:t>
            </a:r>
            <a:r>
              <a:rPr lang="en-US" sz="2000" dirty="0" smtClean="0"/>
              <a:t>specific foreign </a:t>
            </a:r>
            <a:r>
              <a:rPr lang="en-US" sz="2000" dirty="0"/>
              <a:t>substances which invade the body.</a:t>
            </a:r>
            <a:endParaRPr lang="ar-sa" sz="2000" dirty="0"/>
          </a:p>
        </p:txBody>
      </p:sp>
      <p:sp>
        <p:nvSpPr>
          <p:cNvPr id="9221" name="Rectangle 4"/>
          <p:cNvSpPr>
            <a:spLocks noChangeArrowheads="1"/>
          </p:cNvSpPr>
          <p:nvPr/>
        </p:nvSpPr>
        <p:spPr bwMode="auto">
          <a:xfrm>
            <a:off x="539750" y="6308725"/>
            <a:ext cx="8389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ctr">
              <a:spcBef>
                <a:spcPct val="20000"/>
              </a:spcBef>
              <a:buFont typeface="Arial" charset="0"/>
              <a:buChar char="•"/>
            </a:pPr>
            <a:r>
              <a:rPr lang="en-US"/>
              <a:t>In short, </a:t>
            </a:r>
            <a:r>
              <a:rPr lang="en-US">
                <a:solidFill>
                  <a:srgbClr val="0000FF"/>
                </a:solidFill>
              </a:rPr>
              <a:t>antigens</a:t>
            </a:r>
            <a:r>
              <a:rPr lang="en-US"/>
              <a:t> </a:t>
            </a:r>
            <a:r>
              <a:rPr lang="en-US">
                <a:solidFill>
                  <a:srgbClr val="FF0000"/>
                </a:solidFill>
              </a:rPr>
              <a:t>cause</a:t>
            </a:r>
            <a:r>
              <a:rPr lang="en-US"/>
              <a:t> the disease and </a:t>
            </a:r>
            <a:r>
              <a:rPr lang="en-US">
                <a:solidFill>
                  <a:srgbClr val="0000FF"/>
                </a:solidFill>
              </a:rPr>
              <a:t>antibodies</a:t>
            </a:r>
            <a:r>
              <a:rPr lang="en-US"/>
              <a:t> </a:t>
            </a:r>
            <a:r>
              <a:rPr lang="en-US">
                <a:solidFill>
                  <a:srgbClr val="00B050"/>
                </a:solidFill>
              </a:rPr>
              <a:t>cure</a:t>
            </a:r>
            <a:r>
              <a:rPr lang="en-US"/>
              <a:t> it.</a:t>
            </a:r>
          </a:p>
        </p:txBody>
      </p:sp>
    </p:spTree>
    <p:extLst>
      <p:ext uri="{BB962C8B-B14F-4D97-AF65-F5344CB8AC3E}">
        <p14:creationId xmlns:p14="http://schemas.microsoft.com/office/powerpoint/2010/main" val="23740650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468313" y="1246776"/>
            <a:ext cx="5572187" cy="4770488"/>
          </a:xfrm>
          <a:prstGeom prst="rect">
            <a:avLst/>
          </a:prstGeom>
          <a:noFill/>
          <a:ln w="9525">
            <a:noFill/>
            <a:miter lim="800000"/>
            <a:headEnd/>
            <a:tailEnd/>
          </a:ln>
          <a:effectLst/>
        </p:spPr>
        <p:txBody>
          <a:bodyPr wrap="square" lIns="31740" tIns="0" rIns="31740" bIns="152352" anchor="ctr">
            <a:spAutoFit/>
          </a:bodyPr>
          <a:lstStyle/>
          <a:p>
            <a:pPr algn="just"/>
            <a:r>
              <a:rPr lang="en-US" sz="2000" dirty="0"/>
              <a:t>                                                                                                                    </a:t>
            </a:r>
          </a:p>
          <a:p>
            <a:pPr algn="just">
              <a:buFont typeface="Arial" charset="0"/>
              <a:buChar char="•"/>
            </a:pPr>
            <a:r>
              <a:rPr lang="en-US" sz="2000" dirty="0"/>
              <a:t>  Antibodies are Y-shaped proteins with four polypeptide chains. </a:t>
            </a:r>
          </a:p>
          <a:p>
            <a:pPr algn="just">
              <a:buFont typeface="Arial" charset="0"/>
              <a:buChar char="•"/>
            </a:pPr>
            <a:r>
              <a:rPr lang="en-US" sz="2000" dirty="0"/>
              <a:t> The two polypeptide chains are long and identical whereas the other two are also identical but short.</a:t>
            </a:r>
          </a:p>
          <a:p>
            <a:pPr algn="just">
              <a:buFont typeface="Arial" charset="0"/>
              <a:buChar char="•"/>
            </a:pPr>
            <a:r>
              <a:rPr lang="en-US" sz="2000" dirty="0"/>
              <a:t> The long chains are known as </a:t>
            </a:r>
            <a:r>
              <a:rPr lang="en-US" sz="2000" i="1" dirty="0"/>
              <a:t>Heavy chains or H chains</a:t>
            </a:r>
            <a:r>
              <a:rPr lang="en-US" sz="2000" dirty="0"/>
              <a:t> and the short chains are known as </a:t>
            </a:r>
            <a:r>
              <a:rPr lang="en-US" sz="2000" i="1" dirty="0"/>
              <a:t>Light chains or L-chains</a:t>
            </a:r>
            <a:r>
              <a:rPr lang="en-US" sz="2000" dirty="0"/>
              <a:t>.</a:t>
            </a:r>
          </a:p>
          <a:p>
            <a:pPr algn="just">
              <a:buFont typeface="Arial" charset="0"/>
              <a:buChar char="•"/>
            </a:pPr>
            <a:r>
              <a:rPr lang="en-US" sz="2000" dirty="0"/>
              <a:t> Both the chains are held together by </a:t>
            </a:r>
            <a:r>
              <a:rPr lang="en-US" sz="2000" i="1" dirty="0" err="1"/>
              <a:t>disulphide</a:t>
            </a:r>
            <a:r>
              <a:rPr lang="en-US" sz="2000" i="1" dirty="0"/>
              <a:t> bonds</a:t>
            </a:r>
            <a:r>
              <a:rPr lang="en-US" sz="2000" dirty="0"/>
              <a:t> like magnets. </a:t>
            </a:r>
          </a:p>
          <a:p>
            <a:pPr algn="just">
              <a:buFont typeface="Arial" charset="0"/>
              <a:buChar char="•"/>
            </a:pPr>
            <a:r>
              <a:rPr lang="en-US" sz="2000" dirty="0"/>
              <a:t> Both chains have a distinct region and a variable region. This variable region is the one where all the action occurs. It acts like a lock and key mechanism, and is used to combine with antigens in a death wrap. This action site is also known as </a:t>
            </a:r>
            <a:r>
              <a:rPr lang="en-US" sz="2000" b="1" dirty="0" err="1"/>
              <a:t>paratopes</a:t>
            </a:r>
            <a:r>
              <a:rPr lang="en-US" sz="2000" dirty="0"/>
              <a:t>.</a:t>
            </a:r>
          </a:p>
        </p:txBody>
      </p:sp>
      <p:pic>
        <p:nvPicPr>
          <p:cNvPr id="10243" name="Picture 2" descr="http://www.interactive-biology.com/wp-content/uploads/2012/05/Parts-of-an-Antibody-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063" y="1285875"/>
            <a:ext cx="25241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5"/>
          <p:cNvSpPr>
            <a:spLocks noChangeArrowheads="1"/>
          </p:cNvSpPr>
          <p:nvPr/>
        </p:nvSpPr>
        <p:spPr bwMode="auto">
          <a:xfrm>
            <a:off x="2668588" y="285750"/>
            <a:ext cx="38623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ar-sa" sz="2800" b="1" dirty="0">
                <a:solidFill>
                  <a:srgbClr val="0000FF"/>
                </a:solidFill>
              </a:rPr>
              <a:t>تركيب الجسم المضاد</a:t>
            </a:r>
            <a:endParaRPr lang="en-US" sz="2800" b="1" dirty="0">
              <a:solidFill>
                <a:srgbClr val="0000FF"/>
              </a:solidFill>
            </a:endParaRPr>
          </a:p>
          <a:p>
            <a:pPr algn="ctr"/>
            <a:r>
              <a:rPr lang="en-US" sz="2800" b="1" dirty="0">
                <a:solidFill>
                  <a:srgbClr val="0000FF"/>
                </a:solidFill>
              </a:rPr>
              <a:t>Structure of an Antibody</a:t>
            </a:r>
          </a:p>
        </p:txBody>
      </p:sp>
      <p:sp>
        <p:nvSpPr>
          <p:cNvPr id="10245" name="Rectangle 6"/>
          <p:cNvSpPr>
            <a:spLocks noChangeArrowheads="1"/>
          </p:cNvSpPr>
          <p:nvPr/>
        </p:nvSpPr>
        <p:spPr bwMode="auto">
          <a:xfrm>
            <a:off x="6551613" y="5286375"/>
            <a:ext cx="2092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Parts of an Antibody</a:t>
            </a:r>
          </a:p>
        </p:txBody>
      </p:sp>
    </p:spTree>
    <p:extLst>
      <p:ext uri="{BB962C8B-B14F-4D97-AF65-F5344CB8AC3E}">
        <p14:creationId xmlns:p14="http://schemas.microsoft.com/office/powerpoint/2010/main" val="298942316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http://www.namrata.co/wp-content/uploads/2012/04/immunoglobulins-structur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1000125"/>
            <a:ext cx="7165975"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43031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solidFill>
                  <a:srgbClr val="0000FF"/>
                </a:solidFill>
              </a:rPr>
              <a:t> Classes of immunoglobulin 1</a:t>
            </a:r>
            <a:endParaRPr lang="en-US" sz="3600" dirty="0">
              <a:solidFill>
                <a:srgbClr val="0000FF"/>
              </a:solidFill>
            </a:endParaRPr>
          </a:p>
        </p:txBody>
      </p:sp>
      <p:sp>
        <p:nvSpPr>
          <p:cNvPr id="3" name="Content Placeholder 2"/>
          <p:cNvSpPr>
            <a:spLocks noGrp="1"/>
          </p:cNvSpPr>
          <p:nvPr>
            <p:ph idx="1"/>
          </p:nvPr>
        </p:nvSpPr>
        <p:spPr/>
        <p:txBody>
          <a:bodyPr>
            <a:normAutofit/>
          </a:bodyPr>
          <a:lstStyle/>
          <a:p>
            <a:pPr eaLnBrk="0" hangingPunct="0">
              <a:spcBef>
                <a:spcPct val="50000"/>
              </a:spcBef>
            </a:pPr>
            <a:r>
              <a:rPr lang="en-GB" sz="2800" b="1" dirty="0" smtClean="0">
                <a:sym typeface="Symbol" pitchFamily="18" charset="2"/>
              </a:rPr>
              <a:t>Five </a:t>
            </a:r>
            <a:r>
              <a:rPr lang="en-GB" sz="2800" b="1" dirty="0">
                <a:sym typeface="Symbol" pitchFamily="18" charset="2"/>
              </a:rPr>
              <a:t>Classes </a:t>
            </a:r>
            <a:r>
              <a:rPr lang="en-GB" sz="2800" b="1" dirty="0" err="1">
                <a:solidFill>
                  <a:srgbClr val="FF6600"/>
                </a:solidFill>
                <a:sym typeface="Symbol" pitchFamily="18" charset="2"/>
              </a:rPr>
              <a:t>IgG</a:t>
            </a:r>
            <a:r>
              <a:rPr lang="en-GB" sz="2800" b="1" dirty="0">
                <a:solidFill>
                  <a:srgbClr val="FF6600"/>
                </a:solidFill>
                <a:sym typeface="Symbol" pitchFamily="18" charset="2"/>
              </a:rPr>
              <a:t>, </a:t>
            </a:r>
            <a:r>
              <a:rPr lang="en-GB" sz="2800" b="1" dirty="0" err="1">
                <a:solidFill>
                  <a:srgbClr val="FF6600"/>
                </a:solidFill>
                <a:sym typeface="Symbol" pitchFamily="18" charset="2"/>
              </a:rPr>
              <a:t>IgM</a:t>
            </a:r>
            <a:r>
              <a:rPr lang="en-GB" sz="2800" b="1" dirty="0">
                <a:solidFill>
                  <a:srgbClr val="FF6600"/>
                </a:solidFill>
                <a:sym typeface="Symbol" pitchFamily="18" charset="2"/>
              </a:rPr>
              <a:t>, IgA, </a:t>
            </a:r>
            <a:r>
              <a:rPr lang="en-GB" sz="2800" b="1" dirty="0" err="1">
                <a:solidFill>
                  <a:srgbClr val="FF6600"/>
                </a:solidFill>
                <a:sym typeface="Symbol" pitchFamily="18" charset="2"/>
              </a:rPr>
              <a:t>IgD</a:t>
            </a:r>
            <a:r>
              <a:rPr lang="en-GB" sz="2800" b="1" dirty="0">
                <a:solidFill>
                  <a:srgbClr val="FF6600"/>
                </a:solidFill>
                <a:sym typeface="Symbol" pitchFamily="18" charset="2"/>
              </a:rPr>
              <a:t> </a:t>
            </a:r>
            <a:r>
              <a:rPr lang="en-GB" sz="2800" b="1" dirty="0">
                <a:sym typeface="Symbol" pitchFamily="18" charset="2"/>
              </a:rPr>
              <a:t>and </a:t>
            </a:r>
            <a:r>
              <a:rPr lang="en-GB" sz="2800" b="1" dirty="0" err="1">
                <a:solidFill>
                  <a:srgbClr val="FF6600"/>
                </a:solidFill>
                <a:sym typeface="Symbol" pitchFamily="18" charset="2"/>
              </a:rPr>
              <a:t>IgE</a:t>
            </a:r>
            <a:r>
              <a:rPr lang="en-GB" sz="2800" b="1" dirty="0">
                <a:sym typeface="Symbol" pitchFamily="18" charset="2"/>
              </a:rPr>
              <a:t>.</a:t>
            </a:r>
          </a:p>
          <a:p>
            <a:pPr eaLnBrk="0" hangingPunct="0">
              <a:spcBef>
                <a:spcPct val="50000"/>
              </a:spcBef>
            </a:pPr>
            <a:r>
              <a:rPr lang="en-GB" sz="2800" b="1" dirty="0">
                <a:sym typeface="Symbol" pitchFamily="18" charset="2"/>
              </a:rPr>
              <a:t>All have the same </a:t>
            </a:r>
            <a:r>
              <a:rPr lang="en-GB" sz="2800" b="1" dirty="0">
                <a:solidFill>
                  <a:srgbClr val="FF6600"/>
                </a:solidFill>
                <a:sym typeface="Symbol" pitchFamily="18" charset="2"/>
              </a:rPr>
              <a:t>basic antibody structure</a:t>
            </a:r>
            <a:r>
              <a:rPr lang="en-GB" sz="2800" b="1" dirty="0">
                <a:sym typeface="Symbol" pitchFamily="18" charset="2"/>
              </a:rPr>
              <a:t>.</a:t>
            </a:r>
            <a:endParaRPr lang="en-GB" sz="2800" dirty="0">
              <a:sym typeface="Symbol" pitchFamily="18" charset="2"/>
            </a:endParaRPr>
          </a:p>
          <a:p>
            <a:endParaRPr lang="en-GB" sz="2800" dirty="0">
              <a:solidFill>
                <a:srgbClr val="000066"/>
              </a:solidFill>
            </a:endParaRPr>
          </a:p>
          <a:p>
            <a:r>
              <a:rPr lang="en-GB" sz="2800" dirty="0" smtClean="0">
                <a:solidFill>
                  <a:srgbClr val="000066"/>
                </a:solidFill>
              </a:rPr>
              <a:t>The polypeptide sequence in the heavy chain constant regions are different, giving different functional characteristics</a:t>
            </a:r>
          </a:p>
          <a:p>
            <a:pPr marL="0" indent="0">
              <a:buNone/>
            </a:pPr>
            <a:endParaRPr lang="en-US" sz="2800" dirty="0"/>
          </a:p>
        </p:txBody>
      </p:sp>
    </p:spTree>
    <p:extLst>
      <p:ext uri="{BB962C8B-B14F-4D97-AF65-F5344CB8AC3E}">
        <p14:creationId xmlns:p14="http://schemas.microsoft.com/office/powerpoint/2010/main" val="41013791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solidFill>
                  <a:srgbClr val="0000FF"/>
                </a:solidFill>
              </a:rPr>
              <a:t>Classes of immunoglobulin 2</a:t>
            </a:r>
            <a:endParaRPr lang="en-US" sz="3600" dirty="0">
              <a:solidFill>
                <a:srgbClr val="0000FF"/>
              </a:solidFill>
            </a:endParaRPr>
          </a:p>
        </p:txBody>
      </p:sp>
      <p:sp>
        <p:nvSpPr>
          <p:cNvPr id="4" name="Rectangle 3"/>
          <p:cNvSpPr>
            <a:spLocks noGrp="1" noChangeArrowheads="1"/>
          </p:cNvSpPr>
          <p:nvPr>
            <p:ph idx="1"/>
          </p:nvPr>
        </p:nvSpPr>
        <p:spPr/>
        <p:txBody>
          <a:bodyPr>
            <a:normAutofit/>
          </a:bodyPr>
          <a:lstStyle/>
          <a:p>
            <a:pPr marL="457200" indent="-457200" eaLnBrk="1" hangingPunct="1">
              <a:buFont typeface="+mj-lt"/>
              <a:buAutoNum type="arabicPeriod"/>
            </a:pPr>
            <a:r>
              <a:rPr lang="en-US" sz="2400" dirty="0" err="1">
                <a:latin typeface="Constantia" charset="0"/>
              </a:rPr>
              <a:t>IgG</a:t>
            </a:r>
            <a:r>
              <a:rPr lang="en-US" sz="2400" dirty="0">
                <a:latin typeface="Constantia" charset="0"/>
              </a:rPr>
              <a:t> - Gamma </a:t>
            </a:r>
            <a:r>
              <a:rPr lang="en-US" sz="2400" dirty="0" smtClean="0">
                <a:latin typeface="Constantia" charset="0"/>
              </a:rPr>
              <a:t>(</a:t>
            </a:r>
            <a:r>
              <a:rPr lang="en-US" sz="2400" dirty="0" err="1" smtClean="0">
                <a:latin typeface="Constantia" charset="0"/>
                <a:sym typeface="WP Greek Century" charset="0"/>
              </a:rPr>
              <a:t>γ</a:t>
            </a:r>
            <a:r>
              <a:rPr lang="en-US" sz="2400" dirty="0" smtClean="0">
                <a:latin typeface="Constantia" charset="0"/>
                <a:sym typeface="WP Greek Century" charset="0"/>
              </a:rPr>
              <a:t>) </a:t>
            </a:r>
            <a:r>
              <a:rPr lang="en-US" sz="2400" dirty="0">
                <a:latin typeface="Constantia" charset="0"/>
              </a:rPr>
              <a:t>heavy chains</a:t>
            </a:r>
          </a:p>
          <a:p>
            <a:pPr marL="457200" indent="-457200" eaLnBrk="1" hangingPunct="1">
              <a:buFont typeface="+mj-lt"/>
              <a:buAutoNum type="arabicPeriod"/>
            </a:pPr>
            <a:r>
              <a:rPr lang="en-US" sz="2400" dirty="0" err="1">
                <a:latin typeface="Constantia" charset="0"/>
              </a:rPr>
              <a:t>IgM</a:t>
            </a:r>
            <a:r>
              <a:rPr lang="en-US" sz="2400" dirty="0">
                <a:latin typeface="Constantia" charset="0"/>
              </a:rPr>
              <a:t> - Mu </a:t>
            </a:r>
            <a:r>
              <a:rPr lang="en-US" sz="2400" dirty="0" smtClean="0">
                <a:latin typeface="Constantia" charset="0"/>
              </a:rPr>
              <a:t>(</a:t>
            </a:r>
            <a:r>
              <a:rPr lang="en-US" sz="2400" dirty="0" smtClean="0">
                <a:latin typeface="Constantia" charset="0"/>
                <a:sym typeface="WP Greek Century" charset="0"/>
              </a:rPr>
              <a:t>μ) </a:t>
            </a:r>
            <a:r>
              <a:rPr lang="en-US" sz="2400" dirty="0">
                <a:latin typeface="Constantia" charset="0"/>
              </a:rPr>
              <a:t>heavy chains</a:t>
            </a:r>
          </a:p>
          <a:p>
            <a:pPr marL="457200" indent="-457200" eaLnBrk="1" hangingPunct="1">
              <a:buFont typeface="+mj-lt"/>
              <a:buAutoNum type="arabicPeriod"/>
            </a:pPr>
            <a:r>
              <a:rPr lang="en-US" sz="2400" dirty="0" smtClean="0">
                <a:latin typeface="Constantia" charset="0"/>
              </a:rPr>
              <a:t>IgA - Alpha (</a:t>
            </a:r>
            <a:r>
              <a:rPr lang="en-US" sz="2400" dirty="0" smtClean="0">
                <a:latin typeface="Constantia" charset="0"/>
                <a:sym typeface="WP Greek Century" charset="0"/>
              </a:rPr>
              <a:t>α) </a:t>
            </a:r>
            <a:r>
              <a:rPr lang="en-US" sz="2400" dirty="0" smtClean="0">
                <a:latin typeface="Constantia" charset="0"/>
              </a:rPr>
              <a:t>heavy chains</a:t>
            </a:r>
          </a:p>
          <a:p>
            <a:pPr marL="457200" indent="-457200" eaLnBrk="1" hangingPunct="1">
              <a:buFont typeface="+mj-lt"/>
              <a:buAutoNum type="arabicPeriod"/>
            </a:pPr>
            <a:r>
              <a:rPr lang="en-US" sz="2400" dirty="0" err="1" smtClean="0">
                <a:latin typeface="Constantia" charset="0"/>
              </a:rPr>
              <a:t>IgD</a:t>
            </a:r>
            <a:r>
              <a:rPr lang="en-US" sz="2400" dirty="0" smtClean="0">
                <a:latin typeface="Constantia" charset="0"/>
              </a:rPr>
              <a:t> </a:t>
            </a:r>
            <a:r>
              <a:rPr lang="en-US" sz="2400" dirty="0">
                <a:latin typeface="Constantia" charset="0"/>
              </a:rPr>
              <a:t>- Delta </a:t>
            </a:r>
            <a:r>
              <a:rPr lang="en-US" sz="2400" dirty="0" smtClean="0">
                <a:latin typeface="Constantia" charset="0"/>
              </a:rPr>
              <a:t>(</a:t>
            </a:r>
            <a:r>
              <a:rPr lang="en-US" sz="2400" dirty="0" err="1" smtClean="0">
                <a:latin typeface="Constantia" charset="0"/>
                <a:sym typeface="WP Greek Century" charset="0"/>
              </a:rPr>
              <a:t>δ</a:t>
            </a:r>
            <a:r>
              <a:rPr lang="en-US" sz="2400" dirty="0" smtClean="0">
                <a:latin typeface="Constantia" charset="0"/>
              </a:rPr>
              <a:t>) </a:t>
            </a:r>
            <a:r>
              <a:rPr lang="en-US" sz="2400" dirty="0">
                <a:latin typeface="Constantia" charset="0"/>
              </a:rPr>
              <a:t>heavy chains</a:t>
            </a:r>
          </a:p>
          <a:p>
            <a:pPr marL="457200" indent="-457200" eaLnBrk="1" hangingPunct="1">
              <a:buFont typeface="+mj-lt"/>
              <a:buAutoNum type="arabicPeriod"/>
            </a:pPr>
            <a:r>
              <a:rPr lang="en-US" sz="2400" dirty="0" err="1">
                <a:latin typeface="Constantia" charset="0"/>
              </a:rPr>
              <a:t>IgE</a:t>
            </a:r>
            <a:r>
              <a:rPr lang="en-US" sz="2400" dirty="0">
                <a:latin typeface="Constantia" charset="0"/>
              </a:rPr>
              <a:t> - Epsilon </a:t>
            </a:r>
            <a:r>
              <a:rPr lang="en-US" sz="2400" dirty="0" smtClean="0">
                <a:latin typeface="Constantia" charset="0"/>
              </a:rPr>
              <a:t>(</a:t>
            </a:r>
            <a:r>
              <a:rPr lang="en-US" sz="2400" dirty="0" err="1" smtClean="0">
                <a:latin typeface="Constantia" charset="0"/>
                <a:sym typeface="WP Greek Century" charset="0"/>
              </a:rPr>
              <a:t>ε</a:t>
            </a:r>
            <a:r>
              <a:rPr lang="en-US" sz="2400" dirty="0" smtClean="0">
                <a:latin typeface="Constantia" charset="0"/>
              </a:rPr>
              <a:t>) </a:t>
            </a:r>
            <a:r>
              <a:rPr lang="en-US" sz="2400" dirty="0">
                <a:latin typeface="Constantia" charset="0"/>
              </a:rPr>
              <a:t>heavy chains</a:t>
            </a:r>
          </a:p>
        </p:txBody>
      </p:sp>
    </p:spTree>
    <p:extLst>
      <p:ext uri="{BB962C8B-B14F-4D97-AF65-F5344CB8AC3E}">
        <p14:creationId xmlns:p14="http://schemas.microsoft.com/office/powerpoint/2010/main" val="329577254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179388" y="1301641"/>
            <a:ext cx="8229600" cy="4900612"/>
          </a:xfrm>
        </p:spPr>
        <p:txBody>
          <a:bodyPr>
            <a:normAutofit fontScale="92500" lnSpcReduction="10000"/>
          </a:bodyPr>
          <a:lstStyle/>
          <a:p>
            <a:r>
              <a:rPr lang="en-US" sz="2400" b="1" dirty="0" smtClean="0"/>
              <a:t>IgA</a:t>
            </a:r>
            <a:r>
              <a:rPr lang="en-US" sz="2400" dirty="0"/>
              <a:t>– This </a:t>
            </a:r>
            <a:r>
              <a:rPr lang="en-US" sz="2400" dirty="0" err="1"/>
              <a:t>immunoglobin</a:t>
            </a:r>
            <a:r>
              <a:rPr lang="en-US" sz="2400" dirty="0"/>
              <a:t> protects the body against gastro-intestinal and respiratory problems. It is commonly found </a:t>
            </a:r>
            <a:r>
              <a:rPr lang="en-US" sz="2400" dirty="0" smtClean="0"/>
              <a:t>in</a:t>
            </a:r>
            <a:r>
              <a:rPr lang="ar-sa" sz="2400" dirty="0" smtClean="0"/>
              <a:t> </a:t>
            </a:r>
            <a:r>
              <a:rPr lang="en-GB" sz="2400" dirty="0" smtClean="0"/>
              <a:t>secretion;</a:t>
            </a:r>
            <a:r>
              <a:rPr lang="en-US" sz="2400" dirty="0" smtClean="0"/>
              <a:t> </a:t>
            </a:r>
            <a:r>
              <a:rPr lang="en-GB" sz="2400" dirty="0" smtClean="0">
                <a:sym typeface="Symbol" pitchFamily="18" charset="2"/>
              </a:rPr>
              <a:t>colostrum</a:t>
            </a:r>
            <a:r>
              <a:rPr lang="ar-sa" sz="2400" dirty="0" smtClean="0">
                <a:sym typeface="Symbol" pitchFamily="18" charset="2"/>
              </a:rPr>
              <a:t> </a:t>
            </a:r>
            <a:r>
              <a:rPr lang="en-US" sz="2400" dirty="0" smtClean="0"/>
              <a:t>and </a:t>
            </a:r>
            <a:r>
              <a:rPr lang="en-US" sz="2400" dirty="0"/>
              <a:t>saliva.</a:t>
            </a:r>
          </a:p>
          <a:p>
            <a:r>
              <a:rPr lang="en-US" sz="2400" b="1" dirty="0" err="1"/>
              <a:t>IgD</a:t>
            </a:r>
            <a:r>
              <a:rPr lang="en-US" sz="2400" dirty="0" smtClean="0"/>
              <a:t>- This antibody activates the B cell after interacting with any antigen. </a:t>
            </a:r>
            <a:r>
              <a:rPr lang="en-GB" sz="2400" dirty="0"/>
              <a:t>Found on the surface of circulating B lymphocytes often co-expressed with </a:t>
            </a:r>
            <a:r>
              <a:rPr lang="en-GB" sz="2400" dirty="0" err="1"/>
              <a:t>IgM</a:t>
            </a:r>
            <a:r>
              <a:rPr lang="en-GB" sz="2400" dirty="0"/>
              <a:t>.</a:t>
            </a:r>
          </a:p>
          <a:p>
            <a:pPr rtl="0"/>
            <a:endParaRPr lang="en-US" sz="2400" dirty="0"/>
          </a:p>
          <a:p>
            <a:pPr rtl="0"/>
            <a:r>
              <a:rPr lang="en-US" sz="2400" b="1" dirty="0" err="1"/>
              <a:t>IgE</a:t>
            </a:r>
            <a:r>
              <a:rPr lang="en-US" sz="2400" dirty="0"/>
              <a:t> – This antibody controls allergic reactions.</a:t>
            </a:r>
          </a:p>
          <a:p>
            <a:r>
              <a:rPr lang="en-US" sz="2400" b="1" dirty="0" err="1" smtClean="0"/>
              <a:t>IgG</a:t>
            </a:r>
            <a:r>
              <a:rPr lang="en-US" sz="2400" dirty="0" smtClean="0"/>
              <a:t>- These are extremely important antibodies which stimulate phagocytes. </a:t>
            </a:r>
            <a:r>
              <a:rPr lang="en-GB" sz="2400" dirty="0"/>
              <a:t>Placental transfer</a:t>
            </a:r>
            <a:r>
              <a:rPr lang="en-US" sz="2400" dirty="0" smtClean="0"/>
              <a:t>.</a:t>
            </a:r>
            <a:r>
              <a:rPr lang="en-GB" sz="2400" dirty="0">
                <a:sym typeface="Symbol" pitchFamily="18" charset="2"/>
              </a:rPr>
              <a:t> Predominant </a:t>
            </a:r>
            <a:r>
              <a:rPr lang="en-GB" sz="2400" dirty="0" err="1">
                <a:sym typeface="Symbol" pitchFamily="18" charset="2"/>
              </a:rPr>
              <a:t>Ab</a:t>
            </a:r>
            <a:r>
              <a:rPr lang="en-GB" sz="2400" dirty="0">
                <a:sym typeface="Symbol" pitchFamily="18" charset="2"/>
              </a:rPr>
              <a:t> of a secondary immune response </a:t>
            </a:r>
            <a:endParaRPr lang="en-GB" sz="2400" dirty="0"/>
          </a:p>
          <a:p>
            <a:endParaRPr lang="en-US" sz="2400" dirty="0" smtClean="0"/>
          </a:p>
          <a:p>
            <a:r>
              <a:rPr lang="en-US" sz="2400" b="1" dirty="0" err="1" smtClean="0"/>
              <a:t>IgM</a:t>
            </a:r>
            <a:r>
              <a:rPr lang="en-US" sz="2400" dirty="0" smtClean="0"/>
              <a:t> </a:t>
            </a:r>
            <a:r>
              <a:rPr lang="en-US" sz="2400" dirty="0"/>
              <a:t>– This is the largest antibody. </a:t>
            </a:r>
            <a:r>
              <a:rPr lang="en-GB" sz="2400" dirty="0"/>
              <a:t>Predominant </a:t>
            </a:r>
            <a:r>
              <a:rPr lang="en-GB" sz="2400" dirty="0" err="1"/>
              <a:t>Ab</a:t>
            </a:r>
            <a:r>
              <a:rPr lang="en-GB" sz="2400" dirty="0"/>
              <a:t> of primary immune </a:t>
            </a:r>
            <a:r>
              <a:rPr lang="en-GB" sz="2400" dirty="0" smtClean="0"/>
              <a:t>response. </a:t>
            </a:r>
            <a:r>
              <a:rPr lang="en-GB" sz="2400" dirty="0"/>
              <a:t>Found at B lymphocyte cell surface </a:t>
            </a:r>
          </a:p>
          <a:p>
            <a:pPr rtl="0"/>
            <a:endParaRPr lang="ar-sa" sz="2400" dirty="0"/>
          </a:p>
        </p:txBody>
      </p:sp>
      <p:sp>
        <p:nvSpPr>
          <p:cNvPr id="7" name="Title 1"/>
          <p:cNvSpPr>
            <a:spLocks noGrp="1"/>
          </p:cNvSpPr>
          <p:nvPr>
            <p:ph type="title"/>
          </p:nvPr>
        </p:nvSpPr>
        <p:spPr>
          <a:xfrm>
            <a:off x="457200" y="158641"/>
            <a:ext cx="8229600" cy="1143000"/>
          </a:xfrm>
        </p:spPr>
        <p:txBody>
          <a:bodyPr>
            <a:normAutofit/>
          </a:bodyPr>
          <a:lstStyle/>
          <a:p>
            <a:r>
              <a:rPr lang="en-GB" sz="3600" b="1" dirty="0" smtClean="0">
                <a:solidFill>
                  <a:srgbClr val="0000FF"/>
                </a:solidFill>
              </a:rPr>
              <a:t>Classes of immunoglobulin 3</a:t>
            </a:r>
            <a:endParaRPr lang="en-US" sz="3600" dirty="0">
              <a:solidFill>
                <a:srgbClr val="0000FF"/>
              </a:solidFill>
            </a:endParaRPr>
          </a:p>
        </p:txBody>
      </p:sp>
    </p:spTree>
    <p:extLst>
      <p:ext uri="{BB962C8B-B14F-4D97-AF65-F5344CB8AC3E}">
        <p14:creationId xmlns:p14="http://schemas.microsoft.com/office/powerpoint/2010/main" val="33328152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42938" y="3359150"/>
            <a:ext cx="7772400" cy="736600"/>
          </a:xfrm>
        </p:spPr>
        <p:txBody>
          <a:bodyPr>
            <a:normAutofit fontScale="90000"/>
          </a:bodyPr>
          <a:lstStyle/>
          <a:p>
            <a:pPr rtl="0" eaLnBrk="1" hangingPunct="1"/>
            <a:r>
              <a:rPr lang="en-US" sz="2800" b="1" dirty="0"/>
              <a:t/>
            </a:r>
            <a:br>
              <a:rPr lang="en-US" sz="2800" b="1" dirty="0"/>
            </a:br>
            <a:r>
              <a:rPr lang="ar-sa" sz="2800" b="1" dirty="0"/>
              <a:t>مناعة (حصانة)</a:t>
            </a:r>
            <a:br>
              <a:rPr lang="ar-sa" sz="2800" b="1" dirty="0"/>
            </a:br>
            <a:r>
              <a:rPr lang="en-US" sz="2800" b="1" dirty="0"/>
              <a:t>Immunity</a:t>
            </a:r>
            <a:r>
              <a:rPr lang="en-US" sz="2800" dirty="0"/>
              <a:t/>
            </a:r>
            <a:br>
              <a:rPr lang="en-US" sz="2800" dirty="0"/>
            </a:br>
            <a:endParaRPr lang="ar-sa" sz="2800" dirty="0"/>
          </a:p>
        </p:txBody>
      </p:sp>
      <p:sp>
        <p:nvSpPr>
          <p:cNvPr id="2051" name="Subtitle 2"/>
          <p:cNvSpPr>
            <a:spLocks noGrp="1"/>
          </p:cNvSpPr>
          <p:nvPr>
            <p:ph type="subTitle" idx="1"/>
          </p:nvPr>
        </p:nvSpPr>
        <p:spPr>
          <a:xfrm>
            <a:off x="496888" y="4293457"/>
            <a:ext cx="8064500" cy="1357312"/>
          </a:xfrm>
        </p:spPr>
        <p:txBody>
          <a:bodyPr>
            <a:normAutofit/>
          </a:bodyPr>
          <a:lstStyle/>
          <a:p>
            <a:pPr algn="just" rtl="0" eaLnBrk="1" hangingPunct="1"/>
            <a:r>
              <a:rPr lang="en-US" sz="2400" b="1" dirty="0">
                <a:solidFill>
                  <a:schemeClr val="tx1"/>
                </a:solidFill>
              </a:rPr>
              <a:t>Immunity</a:t>
            </a:r>
            <a:r>
              <a:rPr lang="en-US" sz="2400" dirty="0">
                <a:solidFill>
                  <a:schemeClr val="tx1"/>
                </a:solidFill>
              </a:rPr>
              <a:t> is a biological term that describes a state of having sufficient biological defenses to avoid infection, disease, or other unwanted biological invasion. </a:t>
            </a:r>
            <a:endParaRPr lang="ar-sa" sz="2400" dirty="0">
              <a:solidFill>
                <a:schemeClr val="tx1"/>
              </a:solidFill>
            </a:endParaRPr>
          </a:p>
        </p:txBody>
      </p:sp>
      <p:sp>
        <p:nvSpPr>
          <p:cNvPr id="4" name="Rectangle 3"/>
          <p:cNvSpPr/>
          <p:nvPr/>
        </p:nvSpPr>
        <p:spPr>
          <a:xfrm>
            <a:off x="563563" y="1625768"/>
            <a:ext cx="7929562" cy="1138773"/>
          </a:xfrm>
          <a:prstGeom prst="rect">
            <a:avLst/>
          </a:prstGeom>
        </p:spPr>
        <p:txBody>
          <a:bodyPr>
            <a:spAutoFit/>
          </a:bodyPr>
          <a:lstStyle/>
          <a:p>
            <a:pPr algn="just" eaLnBrk="1" hangingPunct="1">
              <a:buFont typeface="Arial" charset="0"/>
              <a:buChar char="•"/>
            </a:pPr>
            <a:r>
              <a:rPr lang="en-US" sz="2400" b="1" dirty="0"/>
              <a:t> Immunology</a:t>
            </a:r>
            <a:r>
              <a:rPr lang="en-US" sz="2400" dirty="0"/>
              <a:t> is a branch of biomedical science that covers the study of all aspects of the immune system in all organisms.</a:t>
            </a:r>
          </a:p>
          <a:p>
            <a:pPr algn="just" eaLnBrk="1" hangingPunct="1"/>
            <a:endParaRPr lang="ar-sa" sz="2000" dirty="0"/>
          </a:p>
        </p:txBody>
      </p:sp>
      <p:sp>
        <p:nvSpPr>
          <p:cNvPr id="5" name="Title 1"/>
          <p:cNvSpPr txBox="1">
            <a:spLocks/>
          </p:cNvSpPr>
          <p:nvPr/>
        </p:nvSpPr>
        <p:spPr bwMode="auto">
          <a:xfrm>
            <a:off x="792163" y="384175"/>
            <a:ext cx="7772400" cy="736600"/>
          </a:xfrm>
          <a:prstGeom prst="rect">
            <a:avLst/>
          </a:prstGeom>
          <a:noFill/>
          <a:ln w="9525">
            <a:noFill/>
            <a:miter lim="800000"/>
            <a:headEnd/>
            <a:tailEnd/>
          </a:ln>
        </p:spPr>
        <p:txBody>
          <a:bodyPr anchor="ctr"/>
          <a:lstStyle>
            <a:lvl1pPr>
              <a:defRPr>
                <a:solidFill>
                  <a:schemeClr val="tx1"/>
                </a:solidFill>
                <a:latin typeface="Calibri" charset="0"/>
                <a:ea typeface="ＭＳ Ｐゴシック" charset="0"/>
                <a:cs typeface="Arial" charset="0"/>
              </a:defRPr>
            </a:lvl1pPr>
            <a:lvl2pPr marL="742950" indent="-285750">
              <a:defRPr>
                <a:solidFill>
                  <a:schemeClr val="tx1"/>
                </a:solidFill>
                <a:latin typeface="Calibri" charset="0"/>
                <a:ea typeface="Arial" charset="0"/>
                <a:cs typeface="Arial" charset="0"/>
              </a:defRPr>
            </a:lvl2pPr>
            <a:lvl3pPr marL="1143000" indent="-228600">
              <a:defRPr>
                <a:solidFill>
                  <a:schemeClr val="tx1"/>
                </a:solidFill>
                <a:latin typeface="Calibri" charset="0"/>
                <a:ea typeface="Arial" charset="0"/>
                <a:cs typeface="Arial" charset="0"/>
              </a:defRPr>
            </a:lvl3pPr>
            <a:lvl4pPr marL="1600200" indent="-228600">
              <a:defRPr>
                <a:solidFill>
                  <a:schemeClr val="tx1"/>
                </a:solidFill>
                <a:latin typeface="Calibri" charset="0"/>
                <a:ea typeface="Arial" charset="0"/>
                <a:cs typeface="Arial" charset="0"/>
              </a:defRPr>
            </a:lvl4pPr>
            <a:lvl5pPr marL="2057400" indent="-22860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ctr" eaLnBrk="1" hangingPunct="1"/>
            <a:r>
              <a:rPr lang="en-US" sz="2800" b="1" i="1" dirty="0">
                <a:cs typeface="Times New Roman" charset="0"/>
              </a:rPr>
              <a:t/>
            </a:r>
            <a:br>
              <a:rPr lang="en-US" sz="2800" b="1" i="1" dirty="0">
                <a:cs typeface="Times New Roman" charset="0"/>
              </a:rPr>
            </a:br>
            <a:r>
              <a:rPr lang="ar-sa" sz="2800" b="1" i="1" dirty="0">
                <a:cs typeface="Times New Roman" charset="0"/>
              </a:rPr>
              <a:t>علم المناعة</a:t>
            </a:r>
          </a:p>
          <a:p>
            <a:pPr algn="ctr" eaLnBrk="1" hangingPunct="1"/>
            <a:r>
              <a:rPr lang="en-US" sz="2800" b="1" dirty="0">
                <a:cs typeface="Times New Roman" charset="0"/>
              </a:rPr>
              <a:t>Immunology</a:t>
            </a:r>
            <a:r>
              <a:rPr lang="en-US" sz="2800" dirty="0">
                <a:cs typeface="Times New Roman" charset="0"/>
              </a:rPr>
              <a:t/>
            </a:r>
            <a:br>
              <a:rPr lang="en-US" sz="2800" dirty="0">
                <a:cs typeface="Times New Roman" charset="0"/>
              </a:rPr>
            </a:br>
            <a:endParaRPr lang="ar-sa" sz="2800" dirty="0">
              <a:cs typeface="Times New Roman" charset="0"/>
            </a:endParaRPr>
          </a:p>
        </p:txBody>
      </p:sp>
    </p:spTree>
    <p:extLst>
      <p:ext uri="{BB962C8B-B14F-4D97-AF65-F5344CB8AC3E}">
        <p14:creationId xmlns:p14="http://schemas.microsoft.com/office/powerpoint/2010/main" val="372354406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611188" y="549275"/>
            <a:ext cx="7772400" cy="12192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GB" sz="3600" smtClean="0">
                <a:effectLst>
                  <a:outerShdw blurRad="38100" dist="38100" dir="2700000" algn="tl">
                    <a:srgbClr val="DDDDDD"/>
                  </a:outerShdw>
                </a:effectLst>
                <a:latin typeface="Arial" charset="0"/>
              </a:rPr>
              <a:t>What does the Immune System protect against?</a:t>
            </a:r>
            <a:endParaRPr lang="en-GB" sz="3600">
              <a:effectLst>
                <a:outerShdw blurRad="38100" dist="38100" dir="2700000" algn="tl">
                  <a:srgbClr val="DDDDDD"/>
                </a:outerShdw>
              </a:effectLst>
              <a:latin typeface="Arial" charset="0"/>
            </a:endParaRPr>
          </a:p>
        </p:txBody>
      </p:sp>
      <p:sp>
        <p:nvSpPr>
          <p:cNvPr id="8" name="Rectangle 3"/>
          <p:cNvSpPr txBox="1">
            <a:spLocks noChangeArrowheads="1"/>
          </p:cNvSpPr>
          <p:nvPr/>
        </p:nvSpPr>
        <p:spPr>
          <a:xfrm>
            <a:off x="762000" y="3429000"/>
            <a:ext cx="7924800" cy="2971800"/>
          </a:xfrm>
          <a:prstGeom prst="rect">
            <a:avLst/>
          </a:prstGeom>
          <a:no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GB" sz="2400" smtClean="0">
                <a:latin typeface="Arial" charset="0"/>
              </a:rPr>
              <a:t> Bacteria:	Extracellular / (intracellular)</a:t>
            </a:r>
          </a:p>
          <a:p>
            <a:pPr>
              <a:lnSpc>
                <a:spcPct val="130000"/>
              </a:lnSpc>
            </a:pPr>
            <a:r>
              <a:rPr lang="en-GB" sz="2400" smtClean="0">
                <a:latin typeface="Arial" charset="0"/>
              </a:rPr>
              <a:t> Viruses:	Obligate intracellular parasites</a:t>
            </a:r>
          </a:p>
          <a:p>
            <a:pPr>
              <a:lnSpc>
                <a:spcPct val="130000"/>
              </a:lnSpc>
            </a:pPr>
            <a:r>
              <a:rPr lang="en-GB" sz="2400" smtClean="0">
                <a:latin typeface="Arial" charset="0"/>
              </a:rPr>
              <a:t> Fungi:	Mostly extracellular</a:t>
            </a:r>
          </a:p>
          <a:p>
            <a:pPr>
              <a:lnSpc>
                <a:spcPct val="130000"/>
              </a:lnSpc>
            </a:pPr>
            <a:r>
              <a:rPr lang="en-GB" sz="2400" smtClean="0">
                <a:latin typeface="Arial" charset="0"/>
              </a:rPr>
              <a:t> Parasites:	 Extracellular or intracellular</a:t>
            </a:r>
            <a:endParaRPr lang="en-GB" sz="2400">
              <a:latin typeface="Arial" charset="0"/>
            </a:endParaRPr>
          </a:p>
        </p:txBody>
      </p:sp>
      <p:sp>
        <p:nvSpPr>
          <p:cNvPr id="9" name="Text Box 4"/>
          <p:cNvSpPr txBox="1">
            <a:spLocks noChangeArrowheads="1"/>
          </p:cNvSpPr>
          <p:nvPr/>
        </p:nvSpPr>
        <p:spPr bwMode="auto">
          <a:xfrm>
            <a:off x="914400" y="2362200"/>
            <a:ext cx="6934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spcBef>
                <a:spcPct val="50000"/>
              </a:spcBef>
            </a:pPr>
            <a:r>
              <a:rPr lang="en-GB" sz="2800" u="sng">
                <a:latin typeface="Arial" charset="0"/>
              </a:rPr>
              <a:t>Potentially pathogenic organisms</a:t>
            </a:r>
          </a:p>
        </p:txBody>
      </p:sp>
    </p:spTree>
    <p:extLst>
      <p:ext uri="{BB962C8B-B14F-4D97-AF65-F5344CB8AC3E}">
        <p14:creationId xmlns:p14="http://schemas.microsoft.com/office/powerpoint/2010/main" val="3464445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11188" y="549275"/>
            <a:ext cx="7772400" cy="12192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GB" sz="3200" smtClean="0">
                <a:effectLst>
                  <a:outerShdw blurRad="38100" dist="38100" dir="2700000" algn="tl">
                    <a:srgbClr val="DDDDDD"/>
                  </a:outerShdw>
                </a:effectLst>
                <a:latin typeface="Arial" charset="0"/>
              </a:rPr>
              <a:t>Primary function of the Immune System:</a:t>
            </a:r>
            <a:endParaRPr lang="en-GB" sz="3200">
              <a:effectLst>
                <a:outerShdw blurRad="38100" dist="38100" dir="2700000" algn="tl">
                  <a:srgbClr val="DDDDDD"/>
                </a:outerShdw>
              </a:effectLst>
              <a:latin typeface="Arial" charset="0"/>
            </a:endParaRPr>
          </a:p>
        </p:txBody>
      </p:sp>
      <p:sp>
        <p:nvSpPr>
          <p:cNvPr id="3" name="Rectangle 3"/>
          <p:cNvSpPr txBox="1">
            <a:spLocks noChangeArrowheads="1"/>
          </p:cNvSpPr>
          <p:nvPr/>
        </p:nvSpPr>
        <p:spPr>
          <a:xfrm>
            <a:off x="714375" y="2214563"/>
            <a:ext cx="7772400" cy="40386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buFontTx/>
              <a:buNone/>
            </a:pPr>
            <a:r>
              <a:rPr lang="en-GB" sz="2400" b="1" dirty="0" smtClean="0">
                <a:latin typeface="Arial" charset="0"/>
              </a:rPr>
              <a:t>          To protect individuals against infection</a:t>
            </a:r>
          </a:p>
          <a:p>
            <a:pPr>
              <a:lnSpc>
                <a:spcPct val="130000"/>
              </a:lnSpc>
              <a:buFontTx/>
              <a:buNone/>
            </a:pPr>
            <a:r>
              <a:rPr lang="en-GB" sz="2400" i="1" dirty="0" smtClean="0">
                <a:latin typeface="Arial" charset="0"/>
              </a:rPr>
              <a:t>		       - </a:t>
            </a:r>
            <a:r>
              <a:rPr lang="en-GB" sz="2400" b="1" i="1" dirty="0" smtClean="0">
                <a:latin typeface="Arial" charset="0"/>
              </a:rPr>
              <a:t>must be able to distinguish 			           </a:t>
            </a:r>
            <a:r>
              <a:rPr lang="ja-JP" altLang="en-GB" sz="2400" b="1" i="1" dirty="0" smtClean="0">
                <a:latin typeface="Arial" charset="0"/>
              </a:rPr>
              <a:t>‘</a:t>
            </a:r>
            <a:r>
              <a:rPr lang="en-GB" altLang="ja-JP" sz="2400" b="1" i="1" dirty="0" smtClean="0">
                <a:latin typeface="Arial" charset="0"/>
              </a:rPr>
              <a:t>self </a:t>
            </a:r>
            <a:r>
              <a:rPr lang="ja-JP" altLang="en-GB" sz="2400" b="1" i="1" dirty="0" smtClean="0">
                <a:latin typeface="Arial" charset="0"/>
              </a:rPr>
              <a:t>‘</a:t>
            </a:r>
            <a:r>
              <a:rPr lang="en-GB" altLang="ja-JP" sz="2400" b="1" i="1" dirty="0" smtClean="0">
                <a:latin typeface="Arial" charset="0"/>
              </a:rPr>
              <a:t> from </a:t>
            </a:r>
            <a:r>
              <a:rPr lang="ja-JP" altLang="en-GB" sz="2400" b="1" i="1" dirty="0" smtClean="0">
                <a:latin typeface="Arial" charset="0"/>
              </a:rPr>
              <a:t>‘</a:t>
            </a:r>
            <a:r>
              <a:rPr lang="en-GB" altLang="ja-JP" sz="2400" b="1" i="1" dirty="0" smtClean="0">
                <a:latin typeface="Arial" charset="0"/>
              </a:rPr>
              <a:t>non-self</a:t>
            </a:r>
            <a:r>
              <a:rPr lang="ja-JP" altLang="en-GB" sz="2400" b="1" i="1" dirty="0" smtClean="0">
                <a:latin typeface="Arial" charset="0"/>
              </a:rPr>
              <a:t>’</a:t>
            </a:r>
            <a:endParaRPr lang="en-GB" altLang="ja-JP" sz="2400" b="1" dirty="0" smtClean="0">
              <a:latin typeface="Arial" charset="0"/>
            </a:endParaRPr>
          </a:p>
          <a:p>
            <a:pPr>
              <a:lnSpc>
                <a:spcPct val="110000"/>
              </a:lnSpc>
              <a:buFontTx/>
              <a:buNone/>
            </a:pPr>
            <a:endParaRPr lang="en-GB" sz="2400" dirty="0" smtClean="0">
              <a:latin typeface="Arial" charset="0"/>
            </a:endParaRPr>
          </a:p>
          <a:p>
            <a:pPr>
              <a:lnSpc>
                <a:spcPct val="110000"/>
              </a:lnSpc>
              <a:buFontTx/>
              <a:buNone/>
            </a:pPr>
            <a:r>
              <a:rPr lang="en-GB" sz="2400" dirty="0" smtClean="0">
                <a:latin typeface="Arial" charset="0"/>
              </a:rPr>
              <a:t>       </a:t>
            </a:r>
            <a:r>
              <a:rPr lang="en-GB" sz="2400" dirty="0" smtClean="0">
                <a:solidFill>
                  <a:srgbClr val="000000"/>
                </a:solidFill>
                <a:latin typeface="Arial" charset="0"/>
              </a:rPr>
              <a:t>Dysfunctions:	  Immunodeficiency</a:t>
            </a:r>
          </a:p>
          <a:p>
            <a:pPr>
              <a:lnSpc>
                <a:spcPct val="110000"/>
              </a:lnSpc>
              <a:buFontTx/>
              <a:buNone/>
            </a:pPr>
            <a:r>
              <a:rPr lang="en-GB" sz="2400" dirty="0" smtClean="0">
                <a:solidFill>
                  <a:srgbClr val="000000"/>
                </a:solidFill>
                <a:latin typeface="Arial" charset="0"/>
              </a:rPr>
              <a:t>				  Allergy</a:t>
            </a:r>
          </a:p>
          <a:p>
            <a:pPr>
              <a:lnSpc>
                <a:spcPct val="110000"/>
              </a:lnSpc>
              <a:buFontTx/>
              <a:buNone/>
            </a:pPr>
            <a:r>
              <a:rPr lang="en-GB" sz="2400" dirty="0" smtClean="0">
                <a:solidFill>
                  <a:srgbClr val="000000"/>
                </a:solidFill>
                <a:latin typeface="Arial" charset="0"/>
              </a:rPr>
              <a:t>				  Autoimmunity</a:t>
            </a:r>
            <a:endParaRPr lang="en-GB" sz="2400" dirty="0">
              <a:solidFill>
                <a:srgbClr val="000000"/>
              </a:solidFill>
              <a:latin typeface="Arial" charset="0"/>
            </a:endParaRPr>
          </a:p>
        </p:txBody>
      </p:sp>
    </p:spTree>
    <p:extLst>
      <p:ext uri="{BB962C8B-B14F-4D97-AF65-F5344CB8AC3E}">
        <p14:creationId xmlns:p14="http://schemas.microsoft.com/office/powerpoint/2010/main" val="1808852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500438" y="1325563"/>
            <a:ext cx="18367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rtl="1" eaLnBrk="1" hangingPunct="1"/>
            <a:r>
              <a:rPr lang="ar-sa" sz="3200" b="1" u="sng" dirty="0">
                <a:solidFill>
                  <a:srgbClr val="000000"/>
                </a:solidFill>
                <a:hlinkClick r:id="rId2" tooltip="Innate immunity"/>
              </a:rPr>
              <a:t>المناعة</a:t>
            </a:r>
          </a:p>
          <a:p>
            <a:pPr algn="ctr" rtl="1" eaLnBrk="1" hangingPunct="1"/>
            <a:r>
              <a:rPr lang="en-US" sz="3200" b="1" u="sng" dirty="0">
                <a:solidFill>
                  <a:srgbClr val="000000"/>
                </a:solidFill>
                <a:hlinkClick r:id="rId2" tooltip="Innate immunity"/>
              </a:rPr>
              <a:t>Immunity</a:t>
            </a:r>
          </a:p>
        </p:txBody>
      </p:sp>
      <p:sp>
        <p:nvSpPr>
          <p:cNvPr id="3075" name="Rectangle 4"/>
          <p:cNvSpPr>
            <a:spLocks noChangeArrowheads="1"/>
          </p:cNvSpPr>
          <p:nvPr/>
        </p:nvSpPr>
        <p:spPr bwMode="auto">
          <a:xfrm>
            <a:off x="214313" y="3143250"/>
            <a:ext cx="3429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rtl="1" eaLnBrk="1" hangingPunct="1"/>
            <a:r>
              <a:rPr lang="ar-sa" sz="3200" b="1" u="sng" dirty="0">
                <a:solidFill>
                  <a:srgbClr val="000000"/>
                </a:solidFill>
                <a:hlinkClick r:id="rId2" tooltip="Innate immunity"/>
              </a:rPr>
              <a:t> المناعة الطبيعية</a:t>
            </a:r>
          </a:p>
          <a:p>
            <a:pPr algn="ctr" rtl="1" eaLnBrk="1" hangingPunct="1"/>
            <a:r>
              <a:rPr lang="en-US" sz="3200" b="1" u="sng" dirty="0">
                <a:solidFill>
                  <a:srgbClr val="000000"/>
                </a:solidFill>
                <a:hlinkClick r:id="rId2" tooltip="Innate immunity"/>
              </a:rPr>
              <a:t>Innate immunity</a:t>
            </a:r>
            <a:endParaRPr lang="ar-sa" sz="3200" dirty="0">
              <a:solidFill>
                <a:srgbClr val="000000"/>
              </a:solidFill>
            </a:endParaRPr>
          </a:p>
        </p:txBody>
      </p:sp>
      <p:sp>
        <p:nvSpPr>
          <p:cNvPr id="3076" name="Rectangle 5"/>
          <p:cNvSpPr>
            <a:spLocks noChangeArrowheads="1"/>
          </p:cNvSpPr>
          <p:nvPr/>
        </p:nvSpPr>
        <p:spPr bwMode="auto">
          <a:xfrm>
            <a:off x="4408488" y="3143250"/>
            <a:ext cx="42195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rtl="1" eaLnBrk="1" hangingPunct="1"/>
            <a:r>
              <a:rPr lang="ar-sa" sz="3200" b="1" u="sng">
                <a:solidFill>
                  <a:srgbClr val="000000"/>
                </a:solidFill>
                <a:hlinkClick r:id="rId3" tooltip="Adaptive immunity"/>
              </a:rPr>
              <a:t> المناعة المكتسبة (التكيفية)</a:t>
            </a:r>
          </a:p>
          <a:p>
            <a:pPr algn="ctr" rtl="1" eaLnBrk="1" hangingPunct="1"/>
            <a:r>
              <a:rPr lang="en-US" sz="3200" b="1" u="sng">
                <a:solidFill>
                  <a:srgbClr val="000000"/>
                </a:solidFill>
                <a:hlinkClick r:id="rId3" tooltip="Adaptive immunity"/>
              </a:rPr>
              <a:t>Adaptive immunity</a:t>
            </a:r>
            <a:r>
              <a:rPr lang="en-US" sz="3200">
                <a:solidFill>
                  <a:srgbClr val="000000"/>
                </a:solidFill>
              </a:rPr>
              <a:t> </a:t>
            </a:r>
            <a:endParaRPr lang="ar-sa" sz="3200">
              <a:solidFill>
                <a:srgbClr val="000000"/>
              </a:solidFill>
            </a:endParaRPr>
          </a:p>
        </p:txBody>
      </p:sp>
      <p:cxnSp>
        <p:nvCxnSpPr>
          <p:cNvPr id="6" name="Straight Arrow Connector 5"/>
          <p:cNvCxnSpPr>
            <a:stCxn id="3074" idx="2"/>
            <a:endCxn id="3075" idx="0"/>
          </p:cNvCxnSpPr>
          <p:nvPr/>
        </p:nvCxnSpPr>
        <p:spPr>
          <a:xfrm flipH="1">
            <a:off x="1928813" y="2401888"/>
            <a:ext cx="2490787" cy="741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3074" idx="2"/>
            <a:endCxn id="3076" idx="0"/>
          </p:cNvCxnSpPr>
          <p:nvPr/>
        </p:nvCxnSpPr>
        <p:spPr>
          <a:xfrm>
            <a:off x="4419600" y="2401888"/>
            <a:ext cx="2098675" cy="7413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3860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213" y="1924606"/>
            <a:ext cx="8001000" cy="3416320"/>
          </a:xfrm>
          <a:prstGeom prst="rect">
            <a:avLst/>
          </a:prstGeom>
        </p:spPr>
        <p:txBody>
          <a:bodyPr>
            <a:spAutoFit/>
          </a:bodyPr>
          <a:lstStyle/>
          <a:p>
            <a:pPr marL="342900" indent="-342900" eaLnBrk="1" hangingPunct="1">
              <a:buFont typeface="Arial"/>
              <a:buChar char="•"/>
              <a:defRPr/>
            </a:pPr>
            <a:r>
              <a:rPr lang="en-US" sz="2400" dirty="0">
                <a:latin typeface="+mn-lt"/>
                <a:ea typeface="BatangChe" pitchFamily="49" charset="-127"/>
                <a:cs typeface="+mj-cs"/>
              </a:rPr>
              <a:t>The innate immune system, also known as non-specific immune system</a:t>
            </a:r>
            <a:r>
              <a:rPr lang="en-US" sz="2400" dirty="0" smtClean="0">
                <a:latin typeface="+mn-lt"/>
                <a:ea typeface="BatangChe" pitchFamily="49" charset="-127"/>
                <a:cs typeface="+mj-cs"/>
              </a:rPr>
              <a:t>.</a:t>
            </a:r>
          </a:p>
          <a:p>
            <a:pPr marL="342900" indent="-342900" eaLnBrk="1" hangingPunct="1">
              <a:buFont typeface="Arial"/>
              <a:buChar char="•"/>
              <a:defRPr/>
            </a:pPr>
            <a:endParaRPr lang="en-US" sz="2400" dirty="0">
              <a:latin typeface="+mn-lt"/>
              <a:ea typeface="BatangChe" pitchFamily="49" charset="-127"/>
              <a:cs typeface="+mj-cs"/>
            </a:endParaRPr>
          </a:p>
          <a:p>
            <a:pPr marL="342900" indent="-342900" eaLnBrk="1" hangingPunct="1">
              <a:buFont typeface="Arial"/>
              <a:buChar char="•"/>
              <a:defRPr/>
            </a:pPr>
            <a:r>
              <a:rPr lang="en-US" sz="2400" dirty="0" smtClean="0">
                <a:latin typeface="+mn-lt"/>
                <a:ea typeface="BatangChe" pitchFamily="49" charset="-127"/>
                <a:cs typeface="+mj-cs"/>
              </a:rPr>
              <a:t>It </a:t>
            </a:r>
            <a:r>
              <a:rPr lang="en-US" sz="2400" dirty="0">
                <a:latin typeface="+mn-lt"/>
                <a:ea typeface="BatangChe" pitchFamily="49" charset="-127"/>
                <a:cs typeface="+mj-cs"/>
              </a:rPr>
              <a:t>is first line of defense, comprises the cells and mechanisms that defend the host against infections by other organisms. </a:t>
            </a:r>
            <a:endParaRPr lang="en-US" sz="2400" dirty="0" smtClean="0">
              <a:latin typeface="+mn-lt"/>
              <a:ea typeface="BatangChe" pitchFamily="49" charset="-127"/>
              <a:cs typeface="+mj-cs"/>
            </a:endParaRPr>
          </a:p>
          <a:p>
            <a:pPr eaLnBrk="1" hangingPunct="1">
              <a:defRPr/>
            </a:pPr>
            <a:endParaRPr lang="en-US" sz="2400" dirty="0">
              <a:latin typeface="+mn-lt"/>
              <a:ea typeface="BatangChe" pitchFamily="49" charset="-127"/>
              <a:cs typeface="+mj-cs"/>
            </a:endParaRPr>
          </a:p>
          <a:p>
            <a:pPr marL="342900" indent="-342900" eaLnBrk="1" hangingPunct="1">
              <a:buFont typeface="Arial"/>
              <a:buChar char="•"/>
              <a:defRPr/>
            </a:pPr>
            <a:r>
              <a:rPr lang="en-US" sz="2400" dirty="0">
                <a:latin typeface="+mn-lt"/>
                <a:ea typeface="BatangChe" pitchFamily="49" charset="-127"/>
                <a:cs typeface="+mj-cs"/>
              </a:rPr>
              <a:t>Innate immune systems provide immediate defense against </a:t>
            </a:r>
            <a:r>
              <a:rPr lang="en-US" sz="2400" dirty="0" smtClean="0">
                <a:latin typeface="+mn-lt"/>
                <a:ea typeface="BatangChe" pitchFamily="49" charset="-127"/>
                <a:cs typeface="+mj-cs"/>
              </a:rPr>
              <a:t>infection.</a:t>
            </a:r>
            <a:endParaRPr lang="en-US" sz="2400" dirty="0">
              <a:latin typeface="+mn-lt"/>
              <a:ea typeface="BatangChe" pitchFamily="49" charset="-127"/>
              <a:cs typeface="+mj-cs"/>
            </a:endParaRPr>
          </a:p>
        </p:txBody>
      </p:sp>
      <p:sp>
        <p:nvSpPr>
          <p:cNvPr id="5" name="Rectangle 4"/>
          <p:cNvSpPr/>
          <p:nvPr/>
        </p:nvSpPr>
        <p:spPr>
          <a:xfrm>
            <a:off x="2627313" y="404813"/>
            <a:ext cx="3571875" cy="1076325"/>
          </a:xfrm>
          <a:prstGeom prst="rect">
            <a:avLst/>
          </a:prstGeom>
        </p:spPr>
        <p:txBody>
          <a:bodyPr>
            <a:spAutoFit/>
          </a:bodyPr>
          <a:lstStyle/>
          <a:p>
            <a:pPr algn="ctr" rtl="1" eaLnBrk="1" hangingPunct="1"/>
            <a:r>
              <a:rPr lang="en-US" sz="3200" b="1" u="sng">
                <a:hlinkClick r:id="rId2" tooltip="Innate immunity"/>
              </a:rPr>
              <a:t> </a:t>
            </a:r>
            <a:r>
              <a:rPr lang="ar-sa" sz="3200" b="1" u="sng">
                <a:hlinkClick r:id="rId2" tooltip="Innate immunity"/>
              </a:rPr>
              <a:t>المناعة الطبيعية</a:t>
            </a:r>
          </a:p>
          <a:p>
            <a:pPr algn="ctr" rtl="1" eaLnBrk="1" hangingPunct="1"/>
            <a:r>
              <a:rPr lang="en-US" sz="3200" b="1" u="sng">
                <a:hlinkClick r:id="rId2" tooltip="Innate immunity"/>
              </a:rPr>
              <a:t>Innate immunity</a:t>
            </a:r>
            <a:endParaRPr lang="ar-sa" sz="3200"/>
          </a:p>
        </p:txBody>
      </p:sp>
    </p:spTree>
    <p:extLst>
      <p:ext uri="{BB962C8B-B14F-4D97-AF65-F5344CB8AC3E}">
        <p14:creationId xmlns:p14="http://schemas.microsoft.com/office/powerpoint/2010/main" val="2708094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8125" y="1658937"/>
            <a:ext cx="8640763" cy="4068806"/>
          </a:xfrm>
          <a:prstGeom prst="rect">
            <a:avLst/>
          </a:prstGeom>
        </p:spPr>
        <p:txBody>
          <a:bodyPr>
            <a:spAutoFit/>
          </a:bodyPr>
          <a:lstStyle/>
          <a:p>
            <a:pPr algn="just" eaLnBrk="1" hangingPunct="1">
              <a:lnSpc>
                <a:spcPct val="120000"/>
              </a:lnSpc>
            </a:pPr>
            <a:r>
              <a:rPr lang="en-US" sz="2400" b="1" dirty="0"/>
              <a:t>The</a:t>
            </a:r>
            <a:r>
              <a:rPr lang="en-US" sz="2400" dirty="0"/>
              <a:t> </a:t>
            </a:r>
            <a:r>
              <a:rPr lang="en-US" sz="2400" b="1" dirty="0"/>
              <a:t>adaptive immune system</a:t>
            </a:r>
            <a:r>
              <a:rPr lang="en-US" sz="2400" dirty="0"/>
              <a:t>, also known as the </a:t>
            </a:r>
            <a:r>
              <a:rPr lang="en-US" sz="2400" b="1" dirty="0"/>
              <a:t>specific immune system.</a:t>
            </a:r>
          </a:p>
          <a:p>
            <a:pPr marL="285750" indent="-285750" algn="just" eaLnBrk="1" hangingPunct="1">
              <a:lnSpc>
                <a:spcPct val="120000"/>
              </a:lnSpc>
              <a:buFont typeface="Arial"/>
              <a:buChar char="•"/>
            </a:pPr>
            <a:r>
              <a:rPr lang="en-US" sz="2400" dirty="0" smtClean="0"/>
              <a:t>It </a:t>
            </a:r>
            <a:r>
              <a:rPr lang="en-US" sz="2400" dirty="0"/>
              <a:t>is composed of highly specialized, systemic cells and processes that eliminate or prevent </a:t>
            </a:r>
            <a:r>
              <a:rPr lang="en-US" sz="2400" dirty="0" smtClean="0"/>
              <a:t>pathogens.</a:t>
            </a:r>
            <a:endParaRPr lang="en-US" sz="2400" dirty="0"/>
          </a:p>
          <a:p>
            <a:pPr marL="285750" indent="-285750" algn="just" eaLnBrk="1" hangingPunct="1">
              <a:lnSpc>
                <a:spcPct val="120000"/>
              </a:lnSpc>
              <a:buFont typeface="Arial"/>
              <a:buChar char="•"/>
            </a:pPr>
            <a:r>
              <a:rPr lang="en-US" sz="2400" dirty="0" smtClean="0"/>
              <a:t>It </a:t>
            </a:r>
            <a:r>
              <a:rPr lang="en-US" sz="2400" dirty="0"/>
              <a:t>is activated by the “non-specific” </a:t>
            </a:r>
            <a:r>
              <a:rPr lang="en-US" sz="2400" dirty="0" smtClean="0">
                <a:hlinkClick r:id="rId2" action="ppaction://hlinkfile" tooltip="Innate immune system"/>
              </a:rPr>
              <a:t>innate </a:t>
            </a:r>
            <a:r>
              <a:rPr lang="en-US" sz="2400" dirty="0">
                <a:hlinkClick r:id="rId2" action="ppaction://hlinkfile" tooltip="Innate immune system"/>
              </a:rPr>
              <a:t>immune system</a:t>
            </a:r>
            <a:r>
              <a:rPr lang="en-US" sz="2400" dirty="0"/>
              <a:t>. </a:t>
            </a:r>
          </a:p>
          <a:p>
            <a:pPr marL="285750" indent="-285750" algn="just" eaLnBrk="1" hangingPunct="1">
              <a:lnSpc>
                <a:spcPct val="120000"/>
              </a:lnSpc>
              <a:buFont typeface="Arial"/>
              <a:buChar char="•"/>
            </a:pPr>
            <a:r>
              <a:rPr lang="en-US" sz="2400" dirty="0" smtClean="0"/>
              <a:t>The </a:t>
            </a:r>
            <a:r>
              <a:rPr lang="en-US" sz="2400" dirty="0"/>
              <a:t>adaptive immune response provides the vertebrate immune system with the ability to recognize and remember specific pathogens (to generate </a:t>
            </a:r>
            <a:r>
              <a:rPr lang="en-US" sz="2400" dirty="0">
                <a:hlinkClick r:id="rId3" action="ppaction://hlinkfile" tooltip="Immunity (medical)"/>
              </a:rPr>
              <a:t>immunity</a:t>
            </a:r>
            <a:r>
              <a:rPr lang="en-US" sz="2400" dirty="0"/>
              <a:t>), and to mount stronger attacks each time the pathogen is encountered. </a:t>
            </a:r>
          </a:p>
        </p:txBody>
      </p:sp>
      <p:sp>
        <p:nvSpPr>
          <p:cNvPr id="5123" name="Rectangle 4"/>
          <p:cNvSpPr>
            <a:spLocks noChangeArrowheads="1"/>
          </p:cNvSpPr>
          <p:nvPr/>
        </p:nvSpPr>
        <p:spPr bwMode="auto">
          <a:xfrm>
            <a:off x="2178534" y="404813"/>
            <a:ext cx="4953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rtl="1" eaLnBrk="1" hangingPunct="1"/>
            <a:r>
              <a:rPr lang="ar-sa" sz="2400" b="1" u="sng">
                <a:hlinkClick r:id="rId4" tooltip="Adaptive immunity"/>
              </a:rPr>
              <a:t>المناعة المكتسبة</a:t>
            </a:r>
          </a:p>
          <a:p>
            <a:pPr algn="ctr" rtl="1" eaLnBrk="1" hangingPunct="1"/>
            <a:r>
              <a:rPr lang="en-US" sz="2400" b="1" u="sng">
                <a:hlinkClick r:id="rId4" tooltip="Adaptive immunity"/>
              </a:rPr>
              <a:t>Adaptive (acquired) immunity</a:t>
            </a:r>
            <a:r>
              <a:rPr lang="en-US" sz="2400"/>
              <a:t> </a:t>
            </a:r>
            <a:endParaRPr lang="ar-sa" sz="2400"/>
          </a:p>
        </p:txBody>
      </p:sp>
    </p:spTree>
    <p:extLst>
      <p:ext uri="{BB962C8B-B14F-4D97-AF65-F5344CB8AC3E}">
        <p14:creationId xmlns:p14="http://schemas.microsoft.com/office/powerpoint/2010/main" val="6727316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250825" y="549275"/>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GB" sz="3200" b="1" dirty="0" smtClean="0">
                <a:effectLst>
                  <a:outerShdw blurRad="38100" dist="38100" dir="2700000" algn="tl">
                    <a:srgbClr val="DDDDDD"/>
                  </a:outerShdw>
                </a:effectLst>
                <a:latin typeface="Arial" charset="0"/>
              </a:rPr>
              <a:t>Innate and Adaptive Immune Systems</a:t>
            </a:r>
            <a:endParaRPr lang="en-GB" sz="3200" b="1" dirty="0">
              <a:effectLst>
                <a:outerShdw blurRad="38100" dist="38100" dir="2700000" algn="tl">
                  <a:srgbClr val="DDDDDD"/>
                </a:outerShdw>
              </a:effectLst>
              <a:latin typeface="Arial" charset="0"/>
            </a:endParaRPr>
          </a:p>
        </p:txBody>
      </p:sp>
      <p:sp>
        <p:nvSpPr>
          <p:cNvPr id="5" name="Rectangle 4"/>
          <p:cNvSpPr txBox="1">
            <a:spLocks noChangeArrowheads="1"/>
          </p:cNvSpPr>
          <p:nvPr/>
        </p:nvSpPr>
        <p:spPr>
          <a:xfrm>
            <a:off x="785813" y="1928813"/>
            <a:ext cx="7918450" cy="4114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spcBef>
                <a:spcPct val="40000"/>
              </a:spcBef>
              <a:buFontTx/>
              <a:buNone/>
            </a:pPr>
            <a:r>
              <a:rPr lang="en-GB" sz="2800" u="sng" smtClean="0">
                <a:latin typeface="Arial Unicode MS" charset="0"/>
              </a:rPr>
              <a:t>Innate</a:t>
            </a:r>
          </a:p>
          <a:p>
            <a:pPr>
              <a:lnSpc>
                <a:spcPct val="150000"/>
              </a:lnSpc>
              <a:spcBef>
                <a:spcPct val="40000"/>
              </a:spcBef>
              <a:buFontTx/>
              <a:buNone/>
            </a:pPr>
            <a:r>
              <a:rPr lang="en-GB" sz="2800" smtClean="0">
                <a:latin typeface="Arial Unicode MS" charset="0"/>
              </a:rPr>
              <a:t>Rapid, first line of defence against infection</a:t>
            </a:r>
          </a:p>
          <a:p>
            <a:pPr>
              <a:lnSpc>
                <a:spcPct val="150000"/>
              </a:lnSpc>
              <a:spcBef>
                <a:spcPct val="40000"/>
              </a:spcBef>
              <a:buFontTx/>
              <a:buNone/>
            </a:pPr>
            <a:r>
              <a:rPr lang="en-GB" sz="2800" u="sng" smtClean="0">
                <a:latin typeface="Arial Unicode MS" charset="0"/>
              </a:rPr>
              <a:t>Adaptive</a:t>
            </a:r>
            <a:endParaRPr lang="en-GB" sz="2800" smtClean="0">
              <a:latin typeface="Arial Unicode MS" charset="0"/>
            </a:endParaRPr>
          </a:p>
          <a:p>
            <a:pPr>
              <a:lnSpc>
                <a:spcPct val="150000"/>
              </a:lnSpc>
              <a:spcBef>
                <a:spcPct val="40000"/>
              </a:spcBef>
              <a:buFontTx/>
              <a:buNone/>
            </a:pPr>
            <a:r>
              <a:rPr lang="en-GB" sz="2800" smtClean="0">
                <a:latin typeface="Arial Unicode MS" charset="0"/>
              </a:rPr>
              <a:t>Later, more specific response</a:t>
            </a:r>
            <a:endParaRPr lang="en-GB" sz="2800">
              <a:latin typeface="Arial Unicode MS" charset="0"/>
            </a:endParaRPr>
          </a:p>
        </p:txBody>
      </p:sp>
    </p:spTree>
    <p:extLst>
      <p:ext uri="{BB962C8B-B14F-4D97-AF65-F5344CB8AC3E}">
        <p14:creationId xmlns:p14="http://schemas.microsoft.com/office/powerpoint/2010/main" val="2503233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4213" y="549275"/>
            <a:ext cx="77724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GB" sz="3200" b="1" dirty="0" smtClean="0">
                <a:effectLst>
                  <a:outerShdw blurRad="38100" dist="38100" dir="2700000" algn="tl">
                    <a:srgbClr val="DDDDDD"/>
                  </a:outerShdw>
                </a:effectLst>
                <a:latin typeface="Arial" charset="0"/>
              </a:rPr>
              <a:t>Innate vs. adaptive immune systems</a:t>
            </a:r>
            <a:endParaRPr lang="en-GB" sz="3200" b="1" dirty="0">
              <a:effectLst>
                <a:outerShdw blurRad="38100" dist="38100" dir="2700000" algn="tl">
                  <a:srgbClr val="DDDDDD"/>
                </a:outerShdw>
              </a:effectLst>
              <a:latin typeface="Arial" charset="0"/>
            </a:endParaRPr>
          </a:p>
        </p:txBody>
      </p:sp>
      <p:sp>
        <p:nvSpPr>
          <p:cNvPr id="3" name="Rectangle 3"/>
          <p:cNvSpPr txBox="1">
            <a:spLocks noChangeArrowheads="1"/>
          </p:cNvSpPr>
          <p:nvPr/>
        </p:nvSpPr>
        <p:spPr>
          <a:xfrm>
            <a:off x="381000" y="2362200"/>
            <a:ext cx="8534400" cy="3733800"/>
          </a:xfrm>
          <a:prstGeom prst="rect">
            <a:avLst/>
          </a:prstGeom>
          <a:noFill/>
          <a:ln w="12700">
            <a:solidFill>
              <a:schemeClr val="tx1"/>
            </a:solidFill>
            <a:miter lim="800000"/>
            <a:headEnd/>
            <a:tailEnd/>
          </a:ln>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None/>
            </a:pPr>
            <a:r>
              <a:rPr lang="en-GB" sz="2800" dirty="0" smtClean="0">
                <a:latin typeface="Times New Roman" charset="0"/>
              </a:rPr>
              <a:t> </a:t>
            </a:r>
            <a:r>
              <a:rPr lang="en-GB" sz="2800" dirty="0" smtClean="0">
                <a:latin typeface="Arial" charset="0"/>
              </a:rPr>
              <a:t>Response        Kinetics       Specificity     Memory</a:t>
            </a:r>
          </a:p>
          <a:p>
            <a:pPr>
              <a:buFontTx/>
              <a:buNone/>
            </a:pPr>
            <a:endParaRPr lang="en-GB" sz="2800" dirty="0" smtClean="0">
              <a:latin typeface="Arial" charset="0"/>
            </a:endParaRPr>
          </a:p>
          <a:p>
            <a:pPr>
              <a:buFontTx/>
              <a:buNone/>
            </a:pPr>
            <a:endParaRPr lang="en-GB" sz="2800" dirty="0" smtClean="0">
              <a:latin typeface="Arial" charset="0"/>
            </a:endParaRPr>
          </a:p>
          <a:p>
            <a:pPr>
              <a:buFontTx/>
              <a:buNone/>
            </a:pPr>
            <a:r>
              <a:rPr lang="en-GB" sz="2800" dirty="0" smtClean="0">
                <a:latin typeface="Arial" charset="0"/>
              </a:rPr>
              <a:t>   Innate			Rapid (early)    +		  	      -</a:t>
            </a:r>
          </a:p>
          <a:p>
            <a:pPr>
              <a:buFontTx/>
              <a:buNone/>
            </a:pPr>
            <a:endParaRPr lang="en-GB" sz="2800" dirty="0" smtClean="0">
              <a:latin typeface="Arial" charset="0"/>
            </a:endParaRPr>
          </a:p>
          <a:p>
            <a:pPr>
              <a:buFontTx/>
              <a:buNone/>
            </a:pPr>
            <a:r>
              <a:rPr lang="en-GB" sz="2800" dirty="0" smtClean="0">
                <a:latin typeface="Arial" charset="0"/>
              </a:rPr>
              <a:t> Adaptive		Slow (late) 	    +++       	      +++</a:t>
            </a:r>
            <a:endParaRPr lang="en-GB" sz="2800" dirty="0">
              <a:latin typeface="Times New Roman" charset="0"/>
            </a:endParaRPr>
          </a:p>
        </p:txBody>
      </p:sp>
      <p:sp>
        <p:nvSpPr>
          <p:cNvPr id="4" name="Line 4"/>
          <p:cNvSpPr>
            <a:spLocks noChangeShapeType="1"/>
          </p:cNvSpPr>
          <p:nvPr/>
        </p:nvSpPr>
        <p:spPr bwMode="auto">
          <a:xfrm>
            <a:off x="381000" y="3581400"/>
            <a:ext cx="8293100" cy="0"/>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 name="Line 5"/>
          <p:cNvSpPr>
            <a:spLocks noChangeShapeType="1"/>
          </p:cNvSpPr>
          <p:nvPr/>
        </p:nvSpPr>
        <p:spPr bwMode="auto">
          <a:xfrm flipH="1">
            <a:off x="2484438" y="2349500"/>
            <a:ext cx="22225" cy="3722688"/>
          </a:xfrm>
          <a:prstGeom prst="line">
            <a:avLst/>
          </a:prstGeom>
          <a:noFill/>
          <a:ln w="444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5674495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TotalTime>
  <Words>993</Words>
  <Application>Microsoft Macintosh PowerPoint</Application>
  <PresentationFormat>On-screen Show (4:3)</PresentationFormat>
  <Paragraphs>115</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MS Org Chart</vt:lpstr>
      <vt:lpstr>Introduction to Immunology</vt:lpstr>
      <vt:lpstr> مناعة (حصانة) Immunity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أنماط المناعة  Type of immunity  عندما يهاجم كائن حي فأن لديه وسائل عديدة للدفاع عن نفسه هي: </vt:lpstr>
      <vt:lpstr>Types of Immunity </vt:lpstr>
      <vt:lpstr>PowerPoint Presentation</vt:lpstr>
      <vt:lpstr>Antigen and antibodies</vt:lpstr>
      <vt:lpstr>PowerPoint Presentation</vt:lpstr>
      <vt:lpstr>PowerPoint Presentation</vt:lpstr>
      <vt:lpstr> Classes of immunoglobulin 1</vt:lpstr>
      <vt:lpstr>Classes of immunoglobulin 2</vt:lpstr>
      <vt:lpstr>Classes of immunoglobulin 3</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Ayman Mubarak</dc:creator>
  <cp:lastModifiedBy>Ayman Mubarak</cp:lastModifiedBy>
  <cp:revision>10</cp:revision>
  <dcterms:created xsi:type="dcterms:W3CDTF">2015-11-30T22:32:28Z</dcterms:created>
  <dcterms:modified xsi:type="dcterms:W3CDTF">2016-04-09T20:06:21Z</dcterms:modified>
</cp:coreProperties>
</file>