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activeX/activeX1.xml" ContentType="application/vnd.ms-office.activeX+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59" r:id="rId3"/>
    <p:sldId id="282" r:id="rId4"/>
    <p:sldId id="260" r:id="rId5"/>
    <p:sldId id="262" r:id="rId6"/>
    <p:sldId id="283" r:id="rId7"/>
    <p:sldId id="265" r:id="rId8"/>
    <p:sldId id="258" r:id="rId9"/>
    <p:sldId id="267" r:id="rId10"/>
    <p:sldId id="269" r:id="rId11"/>
    <p:sldId id="272" r:id="rId12"/>
    <p:sldId id="274" r:id="rId13"/>
    <p:sldId id="275" r:id="rId14"/>
    <p:sldId id="277" r:id="rId15"/>
    <p:sldId id="280" r:id="rId16"/>
    <p:sldId id="266" r:id="rId17"/>
    <p:sldId id="291" r:id="rId18"/>
    <p:sldId id="281" r:id="rId19"/>
    <p:sldId id="294" r:id="rId20"/>
    <p:sldId id="293" r:id="rId21"/>
    <p:sldId id="292" r:id="rId22"/>
  </p:sldIdLst>
  <p:sldSz cx="9144000" cy="6858000" type="screen4x3"/>
  <p:notesSz cx="6858000" cy="9144000"/>
  <p:custDataLst>
    <p:tags r:id="rId24"/>
  </p:custDataLst>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CC"/>
    <a:srgbClr val="0000FF"/>
    <a:srgbClr val="00FFCC"/>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53" autoAdjust="0"/>
    <p:restoredTop sz="94660"/>
  </p:normalViewPr>
  <p:slideViewPr>
    <p:cSldViewPr>
      <p:cViewPr varScale="1">
        <p:scale>
          <a:sx n="90" d="100"/>
          <a:sy n="90" d="100"/>
        </p:scale>
        <p:origin x="-883" y="-8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0" d="100"/>
          <a:sy n="50" d="100"/>
        </p:scale>
        <p:origin x="-194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GB"/>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GB"/>
          </a:p>
        </p:txBody>
      </p:sp>
      <p:sp>
        <p:nvSpPr>
          <p:cNvPr id="204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GB"/>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BF96B771-B17A-460F-BD59-210EC51CD4BE}" type="slidenum">
              <a:rPr lang="en-GB"/>
              <a:pPr>
                <a:defRPr/>
              </a:pPr>
              <a:t>‹#›</a:t>
            </a:fld>
            <a:endParaRPr lang="en-GB"/>
          </a:p>
        </p:txBody>
      </p:sp>
    </p:spTree>
    <p:extLst>
      <p:ext uri="{BB962C8B-B14F-4D97-AF65-F5344CB8AC3E}">
        <p14:creationId xmlns:p14="http://schemas.microsoft.com/office/powerpoint/2010/main" val="29945122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812FD7-C766-405B-AC5A-1884AEBD5709}" type="slidenum">
              <a:rPr lang="en-US" altLang="en-US" smtClean="0"/>
              <a:pPr eaLnBrk="1" hangingPunct="1"/>
              <a:t>21</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FFD8A9D-7DA1-4C01-9B98-B9E8900CE634}" type="slidenum">
              <a:rPr lang="en-GB"/>
              <a:pPr>
                <a:defRPr/>
              </a:pPr>
              <a:t>‹#›</a:t>
            </a:fld>
            <a:endParaRPr lang="en-GB"/>
          </a:p>
        </p:txBody>
      </p:sp>
    </p:spTree>
    <p:extLst>
      <p:ext uri="{BB962C8B-B14F-4D97-AF65-F5344CB8AC3E}">
        <p14:creationId xmlns:p14="http://schemas.microsoft.com/office/powerpoint/2010/main" val="2261418342"/>
      </p:ext>
    </p:extLst>
  </p:cSld>
  <p:clrMapOvr>
    <a:masterClrMapping/>
  </p:clrMapOvr>
  <p:transition>
    <p:cover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EFCCC05-29F3-410A-A7C1-BF06169D9F59}" type="slidenum">
              <a:rPr lang="en-GB"/>
              <a:pPr>
                <a:defRPr/>
              </a:pPr>
              <a:t>‹#›</a:t>
            </a:fld>
            <a:endParaRPr lang="en-GB"/>
          </a:p>
        </p:txBody>
      </p:sp>
    </p:spTree>
    <p:extLst>
      <p:ext uri="{BB962C8B-B14F-4D97-AF65-F5344CB8AC3E}">
        <p14:creationId xmlns:p14="http://schemas.microsoft.com/office/powerpoint/2010/main" val="2092019572"/>
      </p:ext>
    </p:extLst>
  </p:cSld>
  <p:clrMapOvr>
    <a:masterClrMapping/>
  </p:clrMapOvr>
  <p:transition>
    <p:cover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E29FD84-A8A7-4361-A032-A2B172B95AFB}" type="slidenum">
              <a:rPr lang="en-GB"/>
              <a:pPr>
                <a:defRPr/>
              </a:pPr>
              <a:t>‹#›</a:t>
            </a:fld>
            <a:endParaRPr lang="en-GB"/>
          </a:p>
        </p:txBody>
      </p:sp>
    </p:spTree>
    <p:extLst>
      <p:ext uri="{BB962C8B-B14F-4D97-AF65-F5344CB8AC3E}">
        <p14:creationId xmlns:p14="http://schemas.microsoft.com/office/powerpoint/2010/main" val="3098114895"/>
      </p:ext>
    </p:extLst>
  </p:cSld>
  <p:clrMapOvr>
    <a:masterClrMapping/>
  </p:clrMapOvr>
  <p:transition>
    <p:cover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E6E9C9E-D7F6-48C2-B68C-D3F9DFE37173}" type="slidenum">
              <a:rPr lang="en-GB"/>
              <a:pPr>
                <a:defRPr/>
              </a:pPr>
              <a:t>‹#›</a:t>
            </a:fld>
            <a:endParaRPr lang="en-GB"/>
          </a:p>
        </p:txBody>
      </p:sp>
    </p:spTree>
    <p:extLst>
      <p:ext uri="{BB962C8B-B14F-4D97-AF65-F5344CB8AC3E}">
        <p14:creationId xmlns:p14="http://schemas.microsoft.com/office/powerpoint/2010/main" val="227397129"/>
      </p:ext>
    </p:extLst>
  </p:cSld>
  <p:clrMapOvr>
    <a:masterClrMapping/>
  </p:clrMapOvr>
  <p:transition>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B51F4C7-40CE-4735-A91B-B909991AA702}" type="slidenum">
              <a:rPr lang="en-GB"/>
              <a:pPr>
                <a:defRPr/>
              </a:pPr>
              <a:t>‹#›</a:t>
            </a:fld>
            <a:endParaRPr lang="en-GB"/>
          </a:p>
        </p:txBody>
      </p:sp>
    </p:spTree>
    <p:extLst>
      <p:ext uri="{BB962C8B-B14F-4D97-AF65-F5344CB8AC3E}">
        <p14:creationId xmlns:p14="http://schemas.microsoft.com/office/powerpoint/2010/main" val="4179056380"/>
      </p:ext>
    </p:extLst>
  </p:cSld>
  <p:clrMapOvr>
    <a:masterClrMapping/>
  </p:clrMapOvr>
  <p:transition>
    <p:cover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F4A559F-65D0-48CD-83DC-0222A31FA055}" type="slidenum">
              <a:rPr lang="en-GB"/>
              <a:pPr>
                <a:defRPr/>
              </a:pPr>
              <a:t>‹#›</a:t>
            </a:fld>
            <a:endParaRPr lang="en-GB"/>
          </a:p>
        </p:txBody>
      </p:sp>
    </p:spTree>
    <p:extLst>
      <p:ext uri="{BB962C8B-B14F-4D97-AF65-F5344CB8AC3E}">
        <p14:creationId xmlns:p14="http://schemas.microsoft.com/office/powerpoint/2010/main" val="1393458635"/>
      </p:ext>
    </p:extLst>
  </p:cSld>
  <p:clrMapOvr>
    <a:masterClrMapping/>
  </p:clrMapOvr>
  <p:transition>
    <p:cover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B51C6F9-B5C1-4363-BA08-116CF1611F05}" type="slidenum">
              <a:rPr lang="en-GB"/>
              <a:pPr>
                <a:defRPr/>
              </a:pPr>
              <a:t>‹#›</a:t>
            </a:fld>
            <a:endParaRPr lang="en-GB"/>
          </a:p>
        </p:txBody>
      </p:sp>
    </p:spTree>
    <p:extLst>
      <p:ext uri="{BB962C8B-B14F-4D97-AF65-F5344CB8AC3E}">
        <p14:creationId xmlns:p14="http://schemas.microsoft.com/office/powerpoint/2010/main" val="2710598940"/>
      </p:ext>
    </p:extLst>
  </p:cSld>
  <p:clrMapOvr>
    <a:masterClrMapping/>
  </p:clrMapOvr>
  <p:transition>
    <p:cover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08A7234-7F09-4C4A-A9AD-EB5CDE33324F}" type="slidenum">
              <a:rPr lang="en-GB"/>
              <a:pPr>
                <a:defRPr/>
              </a:pPr>
              <a:t>‹#›</a:t>
            </a:fld>
            <a:endParaRPr lang="en-GB"/>
          </a:p>
        </p:txBody>
      </p:sp>
    </p:spTree>
    <p:extLst>
      <p:ext uri="{BB962C8B-B14F-4D97-AF65-F5344CB8AC3E}">
        <p14:creationId xmlns:p14="http://schemas.microsoft.com/office/powerpoint/2010/main" val="2969360936"/>
      </p:ext>
    </p:extLst>
  </p:cSld>
  <p:clrMapOvr>
    <a:masterClrMapping/>
  </p:clrMapOvr>
  <p:transition>
    <p:cover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97F66E2-F15C-401F-8EEB-14B1AD0C3F48}" type="slidenum">
              <a:rPr lang="en-GB"/>
              <a:pPr>
                <a:defRPr/>
              </a:pPr>
              <a:t>‹#›</a:t>
            </a:fld>
            <a:endParaRPr lang="en-GB"/>
          </a:p>
        </p:txBody>
      </p:sp>
    </p:spTree>
    <p:extLst>
      <p:ext uri="{BB962C8B-B14F-4D97-AF65-F5344CB8AC3E}">
        <p14:creationId xmlns:p14="http://schemas.microsoft.com/office/powerpoint/2010/main" val="2005426790"/>
      </p:ext>
    </p:extLst>
  </p:cSld>
  <p:clrMapOvr>
    <a:masterClrMapping/>
  </p:clrMapOvr>
  <p:transition>
    <p:cover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A3698221-5EF5-4E32-A1F4-0816E4AF927E}" type="slidenum">
              <a:rPr lang="en-GB"/>
              <a:pPr>
                <a:defRPr/>
              </a:pPr>
              <a:t>‹#›</a:t>
            </a:fld>
            <a:endParaRPr lang="en-GB"/>
          </a:p>
        </p:txBody>
      </p:sp>
    </p:spTree>
    <p:extLst>
      <p:ext uri="{BB962C8B-B14F-4D97-AF65-F5344CB8AC3E}">
        <p14:creationId xmlns:p14="http://schemas.microsoft.com/office/powerpoint/2010/main" val="2861285293"/>
      </p:ext>
    </p:extLst>
  </p:cSld>
  <p:clrMapOvr>
    <a:masterClrMapping/>
  </p:clrMapOvr>
  <p:transition>
    <p:cover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C69D74D-E8E9-49C1-9A2A-876D40FC142B}" type="slidenum">
              <a:rPr lang="en-GB"/>
              <a:pPr>
                <a:defRPr/>
              </a:pPr>
              <a:t>‹#›</a:t>
            </a:fld>
            <a:endParaRPr lang="en-GB"/>
          </a:p>
        </p:txBody>
      </p:sp>
    </p:spTree>
    <p:extLst>
      <p:ext uri="{BB962C8B-B14F-4D97-AF65-F5344CB8AC3E}">
        <p14:creationId xmlns:p14="http://schemas.microsoft.com/office/powerpoint/2010/main" val="2105796324"/>
      </p:ext>
    </p:extLst>
  </p:cSld>
  <p:clrMapOvr>
    <a:masterClrMapping/>
  </p:clrMapOvr>
  <p:transition>
    <p:cover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5336A36-9688-4E1B-A29D-6909F236A196}" type="slidenum">
              <a:rPr lang="en-GB"/>
              <a:pPr>
                <a:defRPr/>
              </a:pPr>
              <a:t>‹#›</a:t>
            </a:fld>
            <a:endParaRPr lang="en-GB"/>
          </a:p>
        </p:txBody>
      </p:sp>
    </p:spTree>
    <p:extLst>
      <p:ext uri="{BB962C8B-B14F-4D97-AF65-F5344CB8AC3E}">
        <p14:creationId xmlns:p14="http://schemas.microsoft.com/office/powerpoint/2010/main" val="2170135421"/>
      </p:ext>
    </p:extLst>
  </p:cSld>
  <p:clrMapOvr>
    <a:masterClrMapping/>
  </p:clrMapOvr>
  <p:transition>
    <p:cover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Arial" charset="0"/>
              </a:defRPr>
            </a:lvl1pPr>
          </a:lstStyle>
          <a:p>
            <a:pPr>
              <a:defRPr/>
            </a:pPr>
            <a:fld id="{E598EE5A-C33D-4D08-898C-F15129865B6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cover dir="d"/>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slideLayout" Target="../slideLayouts/slideLayout7.xml"/><Relationship Id="rId7" Type="http://schemas.openxmlformats.org/officeDocument/2006/relationships/image" Target="../media/image3.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notesSlide" Target="../notesSlides/notesSlide1.xml"/><Relationship Id="rId9"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tags" Target="../tags/tag16.xml"/><Relationship Id="rId6" Type="http://schemas.microsoft.com/office/2007/relationships/hdphoto" Target="../media/hdphoto1.wdp"/><Relationship Id="rId5" Type="http://schemas.openxmlformats.org/officeDocument/2006/relationships/image" Target="../media/image9.jpe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18.xml"/><Relationship Id="rId5" Type="http://schemas.microsoft.com/office/2007/relationships/hdphoto" Target="../media/hdphoto1.wdp"/><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9.xml"/><Relationship Id="rId6" Type="http://schemas.microsoft.com/office/2007/relationships/hdphoto" Target="../media/hdphoto1.wdp"/><Relationship Id="rId5" Type="http://schemas.openxmlformats.org/officeDocument/2006/relationships/image" Target="../media/image9.jpe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20.xml"/><Relationship Id="rId5" Type="http://schemas.microsoft.com/office/2007/relationships/hdphoto" Target="../media/hdphoto1.wdp"/><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control" Target="../activeX/activeX1.xml"/><Relationship Id="rId7" Type="http://schemas.openxmlformats.org/officeDocument/2006/relationships/image" Target="../media/image9.jpeg"/><Relationship Id="rId2" Type="http://schemas.openxmlformats.org/officeDocument/2006/relationships/tags" Target="../tags/tag21.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slideLayout" Target="../slideLayouts/slideLayout7.xml"/><Relationship Id="rId4" Type="http://schemas.openxmlformats.org/officeDocument/2006/relationships/tags" Target="../tags/tag22.xml"/><Relationship Id="rId9"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7"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25.xml"/><Relationship Id="rId7" Type="http://schemas.openxmlformats.org/officeDocument/2006/relationships/image" Target="../media/image25.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24.png"/><Relationship Id="rId5" Type="http://schemas.openxmlformats.org/officeDocument/2006/relationships/slideLayout" Target="../slideLayouts/slideLayout6.xml"/><Relationship Id="rId4" Type="http://schemas.openxmlformats.org/officeDocument/2006/relationships/tags" Target="../tags/tag26.xml"/><Relationship Id="rId9" Type="http://schemas.openxmlformats.org/officeDocument/2006/relationships/image" Target="../media/image27.png"/></Relationships>
</file>

<file path=ppt/slides/_rels/slide21.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tags" Target="../tags/tag29.xml"/><Relationship Id="rId7" Type="http://schemas.openxmlformats.org/officeDocument/2006/relationships/notesSlide" Target="../notesSlides/notesSlide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1.xml"/><Relationship Id="rId11" Type="http://schemas.openxmlformats.org/officeDocument/2006/relationships/image" Target="../media/image31.png"/><Relationship Id="rId5" Type="http://schemas.openxmlformats.org/officeDocument/2006/relationships/tags" Target="../tags/tag31.xml"/><Relationship Id="rId10" Type="http://schemas.openxmlformats.org/officeDocument/2006/relationships/image" Target="../media/image30.png"/><Relationship Id="rId4" Type="http://schemas.openxmlformats.org/officeDocument/2006/relationships/tags" Target="../tags/tag30.xml"/><Relationship Id="rId9"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7.xml"/><Relationship Id="rId1" Type="http://schemas.openxmlformats.org/officeDocument/2006/relationships/tags" Target="../tags/tag5.xml"/><Relationship Id="rId6" Type="http://schemas.microsoft.com/office/2007/relationships/hdphoto" Target="../media/hdphoto1.wdp"/><Relationship Id="rId5" Type="http://schemas.openxmlformats.org/officeDocument/2006/relationships/image" Target="../media/image9.jpe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xml"/><Relationship Id="rId6" Type="http://schemas.microsoft.com/office/2007/relationships/hdphoto" Target="../media/hdphoto1.wdp"/><Relationship Id="rId5" Type="http://schemas.openxmlformats.org/officeDocument/2006/relationships/image" Target="../media/image9.jpe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7.xml"/><Relationship Id="rId6" Type="http://schemas.microsoft.com/office/2007/relationships/hdphoto" Target="../media/hdphoto1.wdp"/><Relationship Id="rId5" Type="http://schemas.openxmlformats.org/officeDocument/2006/relationships/image" Target="../media/image9.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8.xml"/><Relationship Id="rId5" Type="http://schemas.microsoft.com/office/2007/relationships/hdphoto" Target="../media/hdphoto1.wdp"/><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9.xml"/><Relationship Id="rId5" Type="http://schemas.microsoft.com/office/2007/relationships/hdphoto" Target="../media/hdphoto1.wdp"/><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10.xml"/><Relationship Id="rId6" Type="http://schemas.microsoft.com/office/2007/relationships/hdphoto" Target="../media/hdphoto1.wdp"/><Relationship Id="rId5" Type="http://schemas.openxmlformats.org/officeDocument/2006/relationships/image" Target="../media/image9.jpe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ags" Target="../tags/tag11.xml"/><Relationship Id="rId6" Type="http://schemas.microsoft.com/office/2007/relationships/hdphoto" Target="../media/hdphoto1.wdp"/><Relationship Id="rId5" Type="http://schemas.openxmlformats.org/officeDocument/2006/relationships/image" Target="../media/image9.jpe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ABE6AA5A-8696-47A0-B23C-7C08D6B6B813}" type="slidenum">
              <a:rPr lang="en-GB" altLang="en-US" sz="1400" smtClean="0"/>
              <a:pPr eaLnBrk="1" hangingPunct="1">
                <a:spcBef>
                  <a:spcPct val="0"/>
                </a:spcBef>
                <a:buFontTx/>
                <a:buNone/>
              </a:pPr>
              <a:t>1</a:t>
            </a:fld>
            <a:endParaRPr lang="en-GB" altLang="en-US" sz="1400" smtClean="0"/>
          </a:p>
        </p:txBody>
      </p:sp>
      <p:sp>
        <p:nvSpPr>
          <p:cNvPr id="2051" name="Oval 5"/>
          <p:cNvSpPr>
            <a:spLocks noChangeArrowheads="1"/>
          </p:cNvSpPr>
          <p:nvPr/>
        </p:nvSpPr>
        <p:spPr bwMode="auto">
          <a:xfrm rot="-2750620">
            <a:off x="438150" y="1870075"/>
            <a:ext cx="2581275" cy="2085975"/>
          </a:xfrm>
          <a:prstGeom prst="ellipse">
            <a:avLst/>
          </a:prstGeom>
          <a:solidFill>
            <a:schemeClr val="bg1"/>
          </a:solidFill>
          <a:ln w="9525">
            <a:solidFill>
              <a:schemeClr val="bg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2052" name="Rectangle 6"/>
          <p:cNvSpPr>
            <a:spLocks noChangeArrowheads="1"/>
          </p:cNvSpPr>
          <p:nvPr/>
        </p:nvSpPr>
        <p:spPr bwMode="auto">
          <a:xfrm>
            <a:off x="2568575" y="2078038"/>
            <a:ext cx="2146300" cy="476250"/>
          </a:xfrm>
          <a:prstGeom prst="rect">
            <a:avLst/>
          </a:prstGeom>
          <a:solidFill>
            <a:schemeClr val="bg1"/>
          </a:solidFill>
          <a:ln w="9525">
            <a:solidFill>
              <a:schemeClr val="bg1"/>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3084" name="Text Box 12"/>
          <p:cNvSpPr txBox="1">
            <a:spLocks noChangeArrowheads="1"/>
          </p:cNvSpPr>
          <p:nvPr/>
        </p:nvSpPr>
        <p:spPr bwMode="auto">
          <a:xfrm>
            <a:off x="762000" y="1752600"/>
            <a:ext cx="7696200" cy="646331"/>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a:spAutoFit/>
          </a:bodyPr>
          <a:lstStyle/>
          <a:p>
            <a:pPr algn="ctr" eaLnBrk="0" hangingPunct="0">
              <a:spcBef>
                <a:spcPct val="50000"/>
              </a:spcBef>
              <a:defRPr/>
            </a:pPr>
            <a:r>
              <a:rPr lang="en-US" altLang="en-US" sz="3600" b="1" dirty="0" smtClean="0">
                <a:solidFill>
                  <a:srgbClr val="FFFF00"/>
                </a:solidFill>
                <a:effectLst>
                  <a:outerShdw blurRad="38100" dist="38100" dir="2700000" algn="tl">
                    <a:srgbClr val="000000"/>
                  </a:outerShdw>
                </a:effectLst>
              </a:rPr>
              <a:t>The </a:t>
            </a:r>
            <a:r>
              <a:rPr lang="en-US" altLang="en-US" sz="3600" b="1" dirty="0">
                <a:solidFill>
                  <a:srgbClr val="FFFF00"/>
                </a:solidFill>
                <a:effectLst>
                  <a:outerShdw blurRad="38100" dist="38100" dir="2700000" algn="tl">
                    <a:srgbClr val="000000"/>
                  </a:outerShdw>
                </a:effectLst>
              </a:rPr>
              <a:t>Key Roles of Cell Division</a:t>
            </a:r>
          </a:p>
        </p:txBody>
      </p:sp>
      <p:sp>
        <p:nvSpPr>
          <p:cNvPr id="3085" name="Text Box 13"/>
          <p:cNvSpPr txBox="1">
            <a:spLocks noChangeArrowheads="1"/>
          </p:cNvSpPr>
          <p:nvPr/>
        </p:nvSpPr>
        <p:spPr bwMode="auto">
          <a:xfrm>
            <a:off x="2289175" y="1081088"/>
            <a:ext cx="4419600" cy="519112"/>
          </a:xfrm>
          <a:prstGeom prst="rect">
            <a:avLst/>
          </a:prstGeom>
          <a:noFill/>
          <a:ln w="9525">
            <a:noFill/>
            <a:miter lim="800000"/>
            <a:headEnd/>
            <a:tailEnd/>
          </a:ln>
          <a:effectLst/>
        </p:spPr>
        <p:txBody>
          <a:bodyPr>
            <a:spAutoFit/>
          </a:bodyPr>
          <a:lstStyle/>
          <a:p>
            <a:pPr algn="ctr">
              <a:spcBef>
                <a:spcPct val="20000"/>
              </a:spcBef>
              <a:defRPr/>
            </a:pPr>
            <a:r>
              <a:rPr lang="en-US" altLang="en-US" sz="2800" b="1" dirty="0">
                <a:solidFill>
                  <a:srgbClr val="0000FF"/>
                </a:solidFill>
                <a:effectLst>
                  <a:outerShdw blurRad="38100" dist="38100" dir="2700000" algn="tl">
                    <a:srgbClr val="C0C0C0"/>
                  </a:outerShdw>
                </a:effectLst>
              </a:rPr>
              <a:t>THE CELL CYCLE</a:t>
            </a:r>
          </a:p>
        </p:txBody>
      </p:sp>
      <p:grpSp>
        <p:nvGrpSpPr>
          <p:cNvPr id="2057" name="Group 17"/>
          <p:cNvGrpSpPr>
            <a:grpSpLocks/>
          </p:cNvGrpSpPr>
          <p:nvPr/>
        </p:nvGrpSpPr>
        <p:grpSpPr bwMode="auto">
          <a:xfrm>
            <a:off x="762000" y="2514600"/>
            <a:ext cx="7696200" cy="3886200"/>
            <a:chOff x="480" y="1680"/>
            <a:chExt cx="4848" cy="2448"/>
          </a:xfrm>
        </p:grpSpPr>
        <p:sp>
          <p:nvSpPr>
            <p:cNvPr id="2060" name="Rectangle 11"/>
            <p:cNvSpPr>
              <a:spLocks noChangeArrowheads="1"/>
            </p:cNvSpPr>
            <p:nvPr/>
          </p:nvSpPr>
          <p:spPr bwMode="auto">
            <a:xfrm>
              <a:off x="480" y="1680"/>
              <a:ext cx="4848" cy="2448"/>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pic>
          <p:nvPicPr>
            <p:cNvPr id="2061" name="Picture 15"/>
            <p:cNvPicPr>
              <a:picLocks noChangeAspect="1" noChangeArrowheads="1"/>
            </p:cNvPicPr>
            <p:nvPr/>
          </p:nvPicPr>
          <p:blipFill>
            <a:blip r:embed="rId5">
              <a:lum bright="6000" contrast="18000"/>
              <a:extLst>
                <a:ext uri="{28A0092B-C50C-407E-A947-70E740481C1C}">
                  <a14:useLocalDpi xmlns:a14="http://schemas.microsoft.com/office/drawing/2010/main" val="0"/>
                </a:ext>
              </a:extLst>
            </a:blip>
            <a:srcRect/>
            <a:stretch>
              <a:fillRect/>
            </a:stretch>
          </p:blipFill>
          <p:spPr bwMode="auto">
            <a:xfrm>
              <a:off x="512" y="1728"/>
              <a:ext cx="2592" cy="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2" name="Picture 16"/>
            <p:cNvPicPr>
              <a:picLocks noChangeAspect="1" noChangeArrowheads="1"/>
            </p:cNvPicPr>
            <p:nvPr/>
          </p:nvPicPr>
          <p:blipFill>
            <a:blip r:embed="rId6">
              <a:lum contrast="12000"/>
              <a:extLst>
                <a:ext uri="{28A0092B-C50C-407E-A947-70E740481C1C}">
                  <a14:useLocalDpi xmlns:a14="http://schemas.microsoft.com/office/drawing/2010/main" val="0"/>
                </a:ext>
              </a:extLst>
            </a:blip>
            <a:srcRect/>
            <a:stretch>
              <a:fillRect/>
            </a:stretch>
          </p:blipFill>
          <p:spPr bwMode="auto">
            <a:xfrm>
              <a:off x="3144" y="1728"/>
              <a:ext cx="2164" cy="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8" name="Rectangle 15"/>
          <p:cNvSpPr>
            <a:spLocks noChangeArrowheads="1"/>
          </p:cNvSpPr>
          <p:nvPr/>
        </p:nvSpPr>
        <p:spPr bwMode="auto">
          <a:xfrm>
            <a:off x="762000" y="6491288"/>
            <a:ext cx="7512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en-US" sz="1800">
                <a:solidFill>
                  <a:srgbClr val="0000FF"/>
                </a:solidFill>
              </a:rPr>
              <a:t>http://www.sumanasinc.com/webcontent/animations/content/mitosis.html</a:t>
            </a:r>
          </a:p>
        </p:txBody>
      </p:sp>
      <p:grpSp>
        <p:nvGrpSpPr>
          <p:cNvPr id="15" name="Group 14"/>
          <p:cNvGrpSpPr>
            <a:grpSpLocks/>
          </p:cNvGrpSpPr>
          <p:nvPr>
            <p:custDataLst>
              <p:tags r:id="rId2"/>
            </p:custDataLst>
          </p:nvPr>
        </p:nvGrpSpPr>
        <p:grpSpPr bwMode="auto">
          <a:xfrm>
            <a:off x="0" y="0"/>
            <a:ext cx="9147151" cy="1019175"/>
            <a:chOff x="323528" y="0"/>
            <a:chExt cx="8286750" cy="1019406"/>
          </a:xfrm>
        </p:grpSpPr>
        <p:sp>
          <p:nvSpPr>
            <p:cNvPr id="16" name="Rounded Rectangle 15"/>
            <p:cNvSpPr/>
            <p:nvPr/>
          </p:nvSpPr>
          <p:spPr bwMode="auto">
            <a:xfrm>
              <a:off x="323528" y="837275"/>
              <a:ext cx="8286750" cy="71445"/>
            </a:xfrm>
            <a:prstGeom prst="roundRect">
              <a:avLst/>
            </a:prstGeom>
            <a:solidFill>
              <a:srgbClr val="CC0066"/>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GB"/>
            </a:p>
          </p:txBody>
        </p:sp>
        <p:pic>
          <p:nvPicPr>
            <p:cNvPr id="17" name="Picture 12" descr="Picture1.bmp"/>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950644" y="116632"/>
              <a:ext cx="1584176" cy="653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noChangeArrowheads="1"/>
            </p:cNvPicPr>
            <p:nvPr/>
          </p:nvPicPr>
          <p:blipFill>
            <a:blip r:embed="rId8">
              <a:extLst>
                <a:ext uri="{28A0092B-C50C-407E-A947-70E740481C1C}">
                  <a14:useLocalDpi xmlns:a14="http://schemas.microsoft.com/office/drawing/2010/main" val="0"/>
                </a:ext>
              </a:extLst>
            </a:blip>
            <a:srcRect l="7692" r="7692"/>
            <a:stretch>
              <a:fillRect/>
            </a:stretch>
          </p:blipFill>
          <p:spPr bwMode="auto">
            <a:xfrm>
              <a:off x="4211960" y="0"/>
              <a:ext cx="864096" cy="10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C:\Users\mmoustafa\Desktop\amada.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537" y="188640"/>
              <a:ext cx="201622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13AEA7A2-2FFD-4F0E-94E5-8756B684CF6E}" type="slidenum">
              <a:rPr lang="en-GB" altLang="en-US" sz="1400" smtClean="0"/>
              <a:pPr eaLnBrk="1" hangingPunct="1">
                <a:spcBef>
                  <a:spcPct val="0"/>
                </a:spcBef>
                <a:buFontTx/>
                <a:buNone/>
              </a:pPr>
              <a:t>10</a:t>
            </a:fld>
            <a:endParaRPr lang="en-GB" altLang="en-US" sz="1400" smtClean="0"/>
          </a:p>
        </p:txBody>
      </p:sp>
      <p:sp>
        <p:nvSpPr>
          <p:cNvPr id="12291" name="Rectangle 8"/>
          <p:cNvSpPr>
            <a:spLocks noChangeArrowheads="1"/>
          </p:cNvSpPr>
          <p:nvPr/>
        </p:nvSpPr>
        <p:spPr bwMode="auto">
          <a:xfrm>
            <a:off x="6324600" y="14288"/>
            <a:ext cx="2667000" cy="6800850"/>
          </a:xfrm>
          <a:prstGeom prst="rect">
            <a:avLst/>
          </a:prstGeom>
          <a:solidFill>
            <a:srgbClr val="0000FF"/>
          </a:solidFill>
          <a:ln w="9525">
            <a:solidFill>
              <a:schemeClr val="tx1"/>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20482" name="Rectangle 2"/>
          <p:cNvSpPr>
            <a:spLocks noGrp="1" noChangeArrowheads="1"/>
          </p:cNvSpPr>
          <p:nvPr>
            <p:ph type="body" idx="1"/>
          </p:nvPr>
        </p:nvSpPr>
        <p:spPr>
          <a:xfrm>
            <a:off x="228600" y="531813"/>
            <a:ext cx="5791200" cy="5487987"/>
          </a:xfrm>
        </p:spPr>
        <p:txBody>
          <a:bodyPr>
            <a:spAutoFit/>
          </a:bodyPr>
          <a:lstStyle/>
          <a:p>
            <a:pPr marL="609600" indent="-609600" algn="just" eaLnBrk="1" hangingPunct="1">
              <a:buClr>
                <a:srgbClr val="FF0000"/>
              </a:buClr>
              <a:buFont typeface="Wingdings" pitchFamily="2" charset="2"/>
              <a:buAutoNum type="arabicParenR"/>
              <a:tabLst>
                <a:tab pos="2743200" algn="l"/>
              </a:tabLst>
              <a:defRPr/>
            </a:pPr>
            <a:r>
              <a:rPr lang="en-US" altLang="en-US" sz="2000" b="1" u="sng" smtClean="0">
                <a:solidFill>
                  <a:srgbClr val="FF0000"/>
                </a:solidFill>
                <a:effectLst>
                  <a:outerShdw blurRad="38100" dist="38100" dir="2700000" algn="tl">
                    <a:srgbClr val="C0C0C0"/>
                  </a:outerShdw>
                </a:effectLst>
              </a:rPr>
              <a:t>Prophase</a:t>
            </a:r>
            <a:r>
              <a:rPr lang="en-US" altLang="en-US" sz="1800" b="1" smtClean="0">
                <a:solidFill>
                  <a:srgbClr val="000000"/>
                </a:solidFill>
                <a:effectLst>
                  <a:outerShdw blurRad="38100" dist="38100" dir="2700000" algn="tl">
                    <a:srgbClr val="C0C0C0"/>
                  </a:outerShdw>
                </a:effectLst>
              </a:rPr>
              <a:t>, </a:t>
            </a:r>
            <a:r>
              <a:rPr lang="ar-EG" altLang="en-US" sz="1800" smtClean="0"/>
              <a:t>التمهيدية</a:t>
            </a:r>
            <a:r>
              <a:rPr lang="en-US" altLang="en-US" sz="2400" b="1" smtClean="0">
                <a:solidFill>
                  <a:srgbClr val="FF0000"/>
                </a:solidFill>
                <a:effectLst>
                  <a:outerShdw blurRad="38100" dist="38100" dir="2700000" algn="tl">
                    <a:srgbClr val="C0C0C0"/>
                  </a:outerShdw>
                </a:effectLst>
              </a:rPr>
              <a:t> </a:t>
            </a:r>
            <a:r>
              <a:rPr lang="en-US" altLang="en-US" sz="1800" b="1" smtClean="0">
                <a:solidFill>
                  <a:srgbClr val="000000"/>
                </a:solidFill>
                <a:effectLst>
                  <a:outerShdw blurRad="38100" dist="38100" dir="2700000" algn="tl">
                    <a:srgbClr val="C0C0C0"/>
                  </a:outerShdw>
                </a:effectLst>
              </a:rPr>
              <a:t>the chromosomes are tightly coiled, with sister chromatids joined together, The nucleoli disappear. The </a:t>
            </a:r>
            <a:r>
              <a:rPr lang="en-US" altLang="en-US" sz="1800" b="1" smtClean="0">
                <a:solidFill>
                  <a:srgbClr val="0000FF"/>
                </a:solidFill>
                <a:effectLst>
                  <a:outerShdw blurRad="38100" dist="38100" dir="2700000" algn="tl">
                    <a:srgbClr val="C0C0C0"/>
                  </a:outerShdw>
                </a:effectLst>
              </a:rPr>
              <a:t>mitotic spindle begins to form</a:t>
            </a:r>
            <a:r>
              <a:rPr lang="en-US" altLang="en-US" sz="1800" b="1" smtClean="0">
                <a:solidFill>
                  <a:srgbClr val="000000"/>
                </a:solidFill>
                <a:effectLst>
                  <a:outerShdw blurRad="38100" dist="38100" dir="2700000" algn="tl">
                    <a:srgbClr val="C0C0C0"/>
                  </a:outerShdw>
                </a:effectLst>
              </a:rPr>
              <a:t> and appears to push the centrosomes away from each other towards opposite ends (poles) of the cell.</a:t>
            </a:r>
          </a:p>
          <a:p>
            <a:pPr marL="609600" indent="-609600" algn="just" eaLnBrk="1" hangingPunct="1">
              <a:buClr>
                <a:srgbClr val="FF0000"/>
              </a:buClr>
              <a:buFont typeface="Wingdings" pitchFamily="2" charset="2"/>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marL="609600" indent="-609600" algn="just" eaLnBrk="1" hangingPunct="1">
              <a:buClr>
                <a:srgbClr val="FF0000"/>
              </a:buClr>
              <a:buFont typeface="Wingdings" pitchFamily="2" charset="2"/>
              <a:buAutoNum type="arabicParenR" startAt="2"/>
              <a:tabLst>
                <a:tab pos="2743200" algn="l"/>
              </a:tabLst>
              <a:defRPr/>
            </a:pPr>
            <a:r>
              <a:rPr lang="en-US" altLang="en-US" sz="2000" b="1" u="sng" smtClean="0">
                <a:solidFill>
                  <a:srgbClr val="FF0000"/>
                </a:solidFill>
                <a:effectLst>
                  <a:outerShdw blurRad="38100" dist="38100" dir="2700000" algn="tl">
                    <a:srgbClr val="C0C0C0"/>
                  </a:outerShdw>
                </a:effectLst>
              </a:rPr>
              <a:t>Prometaphase</a:t>
            </a:r>
            <a:r>
              <a:rPr lang="en-US" altLang="en-US" sz="1800" b="1" smtClean="0">
                <a:solidFill>
                  <a:srgbClr val="000000"/>
                </a:solidFill>
                <a:effectLst>
                  <a:outerShdw blurRad="38100" dist="38100" dir="2700000" algn="tl">
                    <a:srgbClr val="C0C0C0"/>
                  </a:outerShdw>
                </a:effectLst>
              </a:rPr>
              <a:t>, </a:t>
            </a:r>
            <a:r>
              <a:rPr lang="ar-EG" altLang="en-US" sz="1800" smtClean="0"/>
              <a:t>قبل الإستوائية</a:t>
            </a:r>
            <a:r>
              <a:rPr lang="en-US" altLang="en-US" sz="1800" b="1" smtClean="0">
                <a:solidFill>
                  <a:srgbClr val="000000"/>
                </a:solidFill>
                <a:effectLst>
                  <a:outerShdw blurRad="38100" dist="38100" dir="2700000" algn="tl">
                    <a:srgbClr val="C0C0C0"/>
                  </a:outerShdw>
                </a:effectLst>
              </a:rPr>
              <a:t> the nuclear envelope fragments and microtubules from one pole attach to one of two </a:t>
            </a:r>
            <a:r>
              <a:rPr lang="en-US" altLang="en-US" sz="1800" b="1" smtClean="0">
                <a:solidFill>
                  <a:srgbClr val="0000FF"/>
                </a:solidFill>
                <a:effectLst>
                  <a:outerShdw blurRad="38100" dist="38100" dir="2700000" algn="tl">
                    <a:srgbClr val="C0C0C0"/>
                  </a:outerShdw>
                </a:effectLst>
              </a:rPr>
              <a:t>kinetochores</a:t>
            </a:r>
            <a:r>
              <a:rPr lang="en-US" altLang="en-US" sz="1800" b="1" smtClean="0">
                <a:solidFill>
                  <a:srgbClr val="000000"/>
                </a:solidFill>
                <a:effectLst>
                  <a:outerShdw blurRad="38100" dist="38100" dir="2700000" algn="tl">
                    <a:srgbClr val="C0C0C0"/>
                  </a:outerShdw>
                </a:effectLst>
              </a:rPr>
              <a:t> (special regions of the centromere) while microtubules from the other pole attach to the other kinetochore.</a:t>
            </a:r>
          </a:p>
          <a:p>
            <a:pPr marL="609600" indent="-609600" algn="just" eaLnBrk="1" hangingPunct="1">
              <a:buClr>
                <a:srgbClr val="FF0000"/>
              </a:buClr>
              <a:buFont typeface="Wingdings" pitchFamily="2" charset="2"/>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marL="609600" indent="-609600" algn="just" eaLnBrk="1" hangingPunct="1">
              <a:buClr>
                <a:srgbClr val="FF0000"/>
              </a:buClr>
              <a:buFont typeface="Wingdings" pitchFamily="2" charset="2"/>
              <a:buAutoNum type="arabicParenR" startAt="3"/>
              <a:tabLst>
                <a:tab pos="2743200" algn="l"/>
              </a:tabLst>
              <a:defRPr/>
            </a:pPr>
            <a:r>
              <a:rPr lang="en-US" altLang="en-US" sz="2000" b="1" u="sng" smtClean="0">
                <a:solidFill>
                  <a:srgbClr val="FF0000"/>
                </a:solidFill>
                <a:effectLst>
                  <a:outerShdw blurRad="38100" dist="38100" dir="2700000" algn="tl">
                    <a:srgbClr val="C0C0C0"/>
                  </a:outerShdw>
                </a:effectLst>
              </a:rPr>
              <a:t>Metaphase</a:t>
            </a:r>
            <a:r>
              <a:rPr lang="en-US" altLang="en-US" sz="1800" b="1" u="sng" smtClean="0">
                <a:solidFill>
                  <a:srgbClr val="FF0000"/>
                </a:solidFill>
                <a:effectLst>
                  <a:outerShdw blurRad="38100" dist="38100" dir="2700000" algn="tl">
                    <a:srgbClr val="C0C0C0"/>
                  </a:outerShdw>
                </a:effectLst>
              </a:rPr>
              <a:t>,</a:t>
            </a:r>
            <a:r>
              <a:rPr lang="en-US" altLang="en-US" sz="1800" b="1" smtClean="0">
                <a:solidFill>
                  <a:srgbClr val="FF0000"/>
                </a:solidFill>
                <a:effectLst>
                  <a:outerShdw blurRad="38100" dist="38100" dir="2700000" algn="tl">
                    <a:srgbClr val="C0C0C0"/>
                  </a:outerShdw>
                </a:effectLst>
              </a:rPr>
              <a:t> </a:t>
            </a:r>
            <a:r>
              <a:rPr lang="ar-EG" altLang="en-US" sz="1800" smtClean="0"/>
              <a:t>الإستوائية</a:t>
            </a:r>
            <a:r>
              <a:rPr lang="en-US" altLang="en-US" sz="1800" b="1" smtClean="0">
                <a:solidFill>
                  <a:srgbClr val="FF0000"/>
                </a:solidFill>
                <a:effectLst>
                  <a:outerShdw blurRad="38100" dist="38100" dir="2700000" algn="tl">
                    <a:srgbClr val="C0C0C0"/>
                  </a:outerShdw>
                </a:effectLst>
              </a:rPr>
              <a:t> </a:t>
            </a:r>
            <a:r>
              <a:rPr lang="en-US" altLang="en-US" sz="1800" b="1" smtClean="0">
                <a:effectLst>
                  <a:outerShdw blurRad="38100" dist="38100" dir="2700000" algn="tl">
                    <a:srgbClr val="C0C0C0"/>
                  </a:outerShdw>
                </a:effectLst>
              </a:rPr>
              <a:t>t</a:t>
            </a:r>
            <a:r>
              <a:rPr lang="en-US" altLang="en-US" sz="1800" b="1" smtClean="0">
                <a:solidFill>
                  <a:srgbClr val="000000"/>
                </a:solidFill>
                <a:effectLst>
                  <a:outerShdw blurRad="38100" dist="38100" dir="2700000" algn="tl">
                    <a:srgbClr val="C0C0C0"/>
                  </a:outerShdw>
                </a:effectLst>
              </a:rPr>
              <a:t>he spindle fibers push the sister chromatids until they are all arranged at the imaginary plane equidistant between the poles, defining metaphase.</a:t>
            </a:r>
          </a:p>
        </p:txBody>
      </p:sp>
      <p:pic>
        <p:nvPicPr>
          <p:cNvPr id="20485" name="Picture 5"/>
          <p:cNvPicPr>
            <a:picLocks noChangeAspect="1" noChangeArrowheads="1"/>
          </p:cNvPicPr>
          <p:nvPr/>
        </p:nvPicPr>
        <p:blipFill>
          <a:blip r:embed="rId3">
            <a:lum bright="6000" contrast="18000"/>
            <a:extLst>
              <a:ext uri="{28A0092B-C50C-407E-A947-70E740481C1C}">
                <a14:useLocalDpi xmlns:a14="http://schemas.microsoft.com/office/drawing/2010/main" val="0"/>
              </a:ext>
            </a:extLst>
          </a:blip>
          <a:srcRect/>
          <a:stretch>
            <a:fillRect/>
          </a:stretch>
        </p:blipFill>
        <p:spPr bwMode="auto">
          <a:xfrm>
            <a:off x="6400800" y="76200"/>
            <a:ext cx="2493963" cy="20574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6" name="Picture 6"/>
          <p:cNvPicPr>
            <a:picLocks noChangeAspect="1" noChangeArrowheads="1"/>
          </p:cNvPicPr>
          <p:nvPr/>
        </p:nvPicPr>
        <p:blipFill>
          <a:blip r:embed="rId4">
            <a:lum bright="6000" contrast="18000"/>
            <a:extLst>
              <a:ext uri="{28A0092B-C50C-407E-A947-70E740481C1C}">
                <a14:useLocalDpi xmlns:a14="http://schemas.microsoft.com/office/drawing/2010/main" val="0"/>
              </a:ext>
            </a:extLst>
          </a:blip>
          <a:srcRect/>
          <a:stretch>
            <a:fillRect/>
          </a:stretch>
        </p:blipFill>
        <p:spPr bwMode="auto">
          <a:xfrm>
            <a:off x="6400800" y="2184400"/>
            <a:ext cx="2487613" cy="2286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7" name="Picture 7"/>
          <p:cNvPicPr>
            <a:picLocks noChangeAspect="1" noChangeArrowheads="1"/>
          </p:cNvPicPr>
          <p:nvPr/>
        </p:nvPicPr>
        <p:blipFill>
          <a:blip r:embed="rId5">
            <a:lum bright="6000" contrast="18000"/>
            <a:extLst>
              <a:ext uri="{28A0092B-C50C-407E-A947-70E740481C1C}">
                <a14:useLocalDpi xmlns:a14="http://schemas.microsoft.com/office/drawing/2010/main" val="0"/>
              </a:ext>
            </a:extLst>
          </a:blip>
          <a:srcRect/>
          <a:stretch>
            <a:fillRect/>
          </a:stretch>
        </p:blipFill>
        <p:spPr bwMode="auto">
          <a:xfrm>
            <a:off x="6400800" y="4521200"/>
            <a:ext cx="2514600" cy="22098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wipe(left)">
                                      <p:cBhvr>
                                        <p:cTn id="7" dur="500"/>
                                        <p:tgtEl>
                                          <p:spTgt spid="20482">
                                            <p:txEl>
                                              <p:pRg st="0" end="0"/>
                                            </p:txEl>
                                          </p:spTgt>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20485"/>
                                        </p:tgtEl>
                                        <p:attrNameLst>
                                          <p:attrName>style.visibility</p:attrName>
                                        </p:attrNameLst>
                                      </p:cBhvr>
                                      <p:to>
                                        <p:strVal val="visible"/>
                                      </p:to>
                                    </p:set>
                                    <p:anim calcmode="lin" valueType="num">
                                      <p:cBhvr>
                                        <p:cTn id="11" dur="1000" fill="hold"/>
                                        <p:tgtEl>
                                          <p:spTgt spid="20485"/>
                                        </p:tgtEl>
                                        <p:attrNameLst>
                                          <p:attrName>ppt_w</p:attrName>
                                        </p:attrNameLst>
                                      </p:cBhvr>
                                      <p:tavLst>
                                        <p:tav tm="0">
                                          <p:val>
                                            <p:fltVal val="0"/>
                                          </p:val>
                                        </p:tav>
                                        <p:tav tm="100000">
                                          <p:val>
                                            <p:strVal val="#ppt_w"/>
                                          </p:val>
                                        </p:tav>
                                      </p:tavLst>
                                    </p:anim>
                                    <p:anim calcmode="lin" valueType="num">
                                      <p:cBhvr>
                                        <p:cTn id="12" dur="1000" fill="hold"/>
                                        <p:tgtEl>
                                          <p:spTgt spid="20485"/>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482">
                                            <p:txEl>
                                              <p:pRg st="2" end="2"/>
                                            </p:txEl>
                                          </p:spTgt>
                                        </p:tgtEl>
                                        <p:attrNameLst>
                                          <p:attrName>style.visibility</p:attrName>
                                        </p:attrNameLst>
                                      </p:cBhvr>
                                      <p:to>
                                        <p:strVal val="visible"/>
                                      </p:to>
                                    </p:set>
                                    <p:animEffect transition="in" filter="wipe(left)">
                                      <p:cBhvr>
                                        <p:cTn id="17" dur="500"/>
                                        <p:tgtEl>
                                          <p:spTgt spid="20482">
                                            <p:txEl>
                                              <p:pRg st="2" end="2"/>
                                            </p:txEl>
                                          </p:spTgt>
                                        </p:tgtEl>
                                      </p:cBhvr>
                                    </p:animEffect>
                                  </p:childTnLst>
                                </p:cTn>
                              </p:par>
                            </p:childTnLst>
                          </p:cTn>
                        </p:par>
                        <p:par>
                          <p:cTn id="18" fill="hold" nodeType="afterGroup">
                            <p:stCondLst>
                              <p:cond delay="500"/>
                            </p:stCondLst>
                            <p:childTnLst>
                              <p:par>
                                <p:cTn id="19" presetID="23" presetClass="entr" presetSubtype="16" fill="hold" nodeType="afterEffect">
                                  <p:stCondLst>
                                    <p:cond delay="0"/>
                                  </p:stCondLst>
                                  <p:childTnLst>
                                    <p:set>
                                      <p:cBhvr>
                                        <p:cTn id="20" dur="1" fill="hold">
                                          <p:stCondLst>
                                            <p:cond delay="0"/>
                                          </p:stCondLst>
                                        </p:cTn>
                                        <p:tgtEl>
                                          <p:spTgt spid="20486"/>
                                        </p:tgtEl>
                                        <p:attrNameLst>
                                          <p:attrName>style.visibility</p:attrName>
                                        </p:attrNameLst>
                                      </p:cBhvr>
                                      <p:to>
                                        <p:strVal val="visible"/>
                                      </p:to>
                                    </p:set>
                                    <p:anim calcmode="lin" valueType="num">
                                      <p:cBhvr>
                                        <p:cTn id="21" dur="1000" fill="hold"/>
                                        <p:tgtEl>
                                          <p:spTgt spid="20486"/>
                                        </p:tgtEl>
                                        <p:attrNameLst>
                                          <p:attrName>ppt_w</p:attrName>
                                        </p:attrNameLst>
                                      </p:cBhvr>
                                      <p:tavLst>
                                        <p:tav tm="0">
                                          <p:val>
                                            <p:fltVal val="0"/>
                                          </p:val>
                                        </p:tav>
                                        <p:tav tm="100000">
                                          <p:val>
                                            <p:strVal val="#ppt_w"/>
                                          </p:val>
                                        </p:tav>
                                      </p:tavLst>
                                    </p:anim>
                                    <p:anim calcmode="lin" valueType="num">
                                      <p:cBhvr>
                                        <p:cTn id="22" dur="1000" fill="hold"/>
                                        <p:tgtEl>
                                          <p:spTgt spid="20486"/>
                                        </p:tgtEl>
                                        <p:attrNameLst>
                                          <p:attrName>ppt_h</p:attrName>
                                        </p:attrNameLst>
                                      </p:cBhvr>
                                      <p:tavLst>
                                        <p:tav tm="0">
                                          <p:val>
                                            <p:fltVal val="0"/>
                                          </p:val>
                                        </p:tav>
                                        <p:tav tm="100000">
                                          <p:val>
                                            <p:strVal val="#ppt_h"/>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482">
                                            <p:txEl>
                                              <p:pRg st="4" end="4"/>
                                            </p:txEl>
                                          </p:spTgt>
                                        </p:tgtEl>
                                        <p:attrNameLst>
                                          <p:attrName>style.visibility</p:attrName>
                                        </p:attrNameLst>
                                      </p:cBhvr>
                                      <p:to>
                                        <p:strVal val="visible"/>
                                      </p:to>
                                    </p:set>
                                    <p:animEffect transition="in" filter="wipe(left)">
                                      <p:cBhvr>
                                        <p:cTn id="27" dur="500"/>
                                        <p:tgtEl>
                                          <p:spTgt spid="20482">
                                            <p:txEl>
                                              <p:pRg st="4" end="4"/>
                                            </p:txEl>
                                          </p:spTgt>
                                        </p:tgtEl>
                                      </p:cBhvr>
                                    </p:animEffect>
                                  </p:childTnLst>
                                </p:cTn>
                              </p:par>
                            </p:childTnLst>
                          </p:cTn>
                        </p:par>
                        <p:par>
                          <p:cTn id="28" fill="hold" nodeType="afterGroup">
                            <p:stCondLst>
                              <p:cond delay="500"/>
                            </p:stCondLst>
                            <p:childTnLst>
                              <p:par>
                                <p:cTn id="29" presetID="23" presetClass="entr" presetSubtype="16" fill="hold" nodeType="afterEffect">
                                  <p:stCondLst>
                                    <p:cond delay="0"/>
                                  </p:stCondLst>
                                  <p:childTnLst>
                                    <p:set>
                                      <p:cBhvr>
                                        <p:cTn id="30" dur="1" fill="hold">
                                          <p:stCondLst>
                                            <p:cond delay="0"/>
                                          </p:stCondLst>
                                        </p:cTn>
                                        <p:tgtEl>
                                          <p:spTgt spid="20487"/>
                                        </p:tgtEl>
                                        <p:attrNameLst>
                                          <p:attrName>style.visibility</p:attrName>
                                        </p:attrNameLst>
                                      </p:cBhvr>
                                      <p:to>
                                        <p:strVal val="visible"/>
                                      </p:to>
                                    </p:set>
                                    <p:anim calcmode="lin" valueType="num">
                                      <p:cBhvr>
                                        <p:cTn id="31" dur="1000" fill="hold"/>
                                        <p:tgtEl>
                                          <p:spTgt spid="20487"/>
                                        </p:tgtEl>
                                        <p:attrNameLst>
                                          <p:attrName>ppt_w</p:attrName>
                                        </p:attrNameLst>
                                      </p:cBhvr>
                                      <p:tavLst>
                                        <p:tav tm="0">
                                          <p:val>
                                            <p:fltVal val="0"/>
                                          </p:val>
                                        </p:tav>
                                        <p:tav tm="100000">
                                          <p:val>
                                            <p:strVal val="#ppt_w"/>
                                          </p:val>
                                        </p:tav>
                                      </p:tavLst>
                                    </p:anim>
                                    <p:anim calcmode="lin" valueType="num">
                                      <p:cBhvr>
                                        <p:cTn id="32" dur="1000" fill="hold"/>
                                        <p:tgtEl>
                                          <p:spTgt spid="204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BABC0B11-8031-4057-ADDF-17C45B50D8FA}" type="slidenum">
              <a:rPr lang="en-GB" altLang="en-US" sz="1400" smtClean="0"/>
              <a:pPr eaLnBrk="1" hangingPunct="1">
                <a:spcBef>
                  <a:spcPct val="0"/>
                </a:spcBef>
                <a:buFontTx/>
                <a:buNone/>
              </a:pPr>
              <a:t>11</a:t>
            </a:fld>
            <a:endParaRPr lang="en-GB" altLang="en-US" sz="1400" smtClean="0"/>
          </a:p>
        </p:txBody>
      </p:sp>
      <p:sp>
        <p:nvSpPr>
          <p:cNvPr id="23554" name="Rectangle 2"/>
          <p:cNvSpPr>
            <a:spLocks noGrp="1" noChangeArrowheads="1"/>
          </p:cNvSpPr>
          <p:nvPr>
            <p:ph type="body" idx="1"/>
          </p:nvPr>
        </p:nvSpPr>
        <p:spPr>
          <a:xfrm>
            <a:off x="152400" y="304800"/>
            <a:ext cx="5638800" cy="6024563"/>
          </a:xfrm>
        </p:spPr>
        <p:txBody>
          <a:bodyPr>
            <a:spAutoFit/>
          </a:bodyPr>
          <a:lstStyle/>
          <a:p>
            <a:pPr marL="609600" indent="-609600" algn="just" eaLnBrk="1" hangingPunct="1">
              <a:buClr>
                <a:srgbClr val="339933"/>
              </a:buClr>
              <a:tabLst>
                <a:tab pos="2743200" algn="l"/>
              </a:tabLst>
              <a:defRPr/>
            </a:pPr>
            <a:r>
              <a:rPr lang="en-US" altLang="en-US" sz="2000" b="1" u="sng" smtClean="0">
                <a:solidFill>
                  <a:srgbClr val="FF0000"/>
                </a:solidFill>
                <a:effectLst>
                  <a:outerShdw blurRad="38100" dist="38100" dir="2700000" algn="tl">
                    <a:srgbClr val="C0C0C0"/>
                  </a:outerShdw>
                </a:effectLst>
              </a:rPr>
              <a:t>Anaphase</a:t>
            </a:r>
            <a:r>
              <a:rPr lang="en-US" altLang="en-US" sz="2000" b="1" smtClean="0">
                <a:solidFill>
                  <a:srgbClr val="000000"/>
                </a:solidFill>
                <a:effectLst>
                  <a:outerShdw blurRad="38100" dist="38100" dir="2700000" algn="tl">
                    <a:srgbClr val="C0C0C0"/>
                  </a:outerShdw>
                </a:effectLst>
              </a:rPr>
              <a:t>, </a:t>
            </a:r>
            <a:r>
              <a:rPr lang="ar-EG" altLang="en-US" sz="1800" smtClean="0">
                <a:effectLst>
                  <a:outerShdw blurRad="38100" dist="38100" dir="2700000" algn="tl">
                    <a:srgbClr val="C0C0C0"/>
                  </a:outerShdw>
                </a:effectLst>
              </a:rPr>
              <a:t>الإنفصالية</a:t>
            </a:r>
            <a:r>
              <a:rPr lang="en-US" altLang="en-US" sz="2400" b="1" smtClean="0">
                <a:solidFill>
                  <a:srgbClr val="FF0000"/>
                </a:solidFill>
                <a:effectLst>
                  <a:outerShdw blurRad="38100" dist="38100" dir="2700000" algn="tl">
                    <a:srgbClr val="C0C0C0"/>
                  </a:outerShdw>
                </a:effectLst>
              </a:rPr>
              <a:t> </a:t>
            </a:r>
            <a:r>
              <a:rPr lang="en-US" altLang="en-US" sz="2000" b="1" smtClean="0">
                <a:solidFill>
                  <a:srgbClr val="000000"/>
                </a:solidFill>
                <a:effectLst>
                  <a:outerShdw blurRad="38100" dist="38100" dir="2700000" algn="tl">
                    <a:srgbClr val="C0C0C0"/>
                  </a:outerShdw>
                </a:effectLst>
              </a:rPr>
              <a:t>the centromeres divide, result in separating the sister chromatids. Each is then pulled toward the pole to which it is attached by spindle fibers. By the end, the two poles have equivalent collections of chromosomes.</a:t>
            </a:r>
          </a:p>
          <a:p>
            <a:pPr marL="609600" indent="-609600" algn="just"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marL="609600" indent="-609600" algn="just" eaLnBrk="1" hangingPunct="1">
              <a:buClr>
                <a:srgbClr val="339933"/>
              </a:buClr>
              <a:buFontTx/>
              <a:buNone/>
              <a:tabLst>
                <a:tab pos="2743200" algn="l"/>
              </a:tabLst>
              <a:defRPr/>
            </a:pPr>
            <a:endParaRPr lang="en-US" altLang="en-US" sz="2000" b="1" smtClean="0">
              <a:solidFill>
                <a:srgbClr val="000000"/>
              </a:solidFill>
              <a:effectLst>
                <a:outerShdw blurRad="38100" dist="38100" dir="2700000" algn="tl">
                  <a:srgbClr val="C0C0C0"/>
                </a:outerShdw>
              </a:effectLst>
            </a:endParaRPr>
          </a:p>
          <a:p>
            <a:pPr marL="609600" indent="-609600" algn="just" eaLnBrk="1" hangingPunct="1">
              <a:buClr>
                <a:srgbClr val="339933"/>
              </a:buClr>
              <a:tabLst>
                <a:tab pos="2743200" algn="l"/>
              </a:tabLst>
              <a:defRPr/>
            </a:pPr>
            <a:r>
              <a:rPr lang="en-US" altLang="en-US" sz="2000" b="1" u="sng" smtClean="0">
                <a:solidFill>
                  <a:srgbClr val="FF0000"/>
                </a:solidFill>
                <a:effectLst>
                  <a:outerShdw blurRad="38100" dist="38100" dir="2700000" algn="tl">
                    <a:srgbClr val="C0C0C0"/>
                  </a:outerShdw>
                </a:effectLst>
              </a:rPr>
              <a:t>Telophase,</a:t>
            </a:r>
            <a:r>
              <a:rPr lang="en-US" altLang="en-US" sz="2000" b="1" smtClean="0">
                <a:solidFill>
                  <a:srgbClr val="000000"/>
                </a:solidFill>
                <a:effectLst>
                  <a:outerShdw blurRad="38100" dist="38100" dir="2700000" algn="tl">
                    <a:srgbClr val="C0C0C0"/>
                  </a:outerShdw>
                </a:effectLst>
              </a:rPr>
              <a:t> </a:t>
            </a:r>
            <a:r>
              <a:rPr lang="ar-EG" altLang="en-US" sz="1800" smtClean="0">
                <a:solidFill>
                  <a:srgbClr val="000000"/>
                </a:solidFill>
                <a:effectLst>
                  <a:outerShdw blurRad="38100" dist="38100" dir="2700000" algn="tl">
                    <a:srgbClr val="C0C0C0"/>
                  </a:outerShdw>
                </a:effectLst>
              </a:rPr>
              <a:t>الإنتهائية</a:t>
            </a:r>
            <a:r>
              <a:rPr lang="en-US" altLang="en-US" sz="2000" b="1" smtClean="0">
                <a:solidFill>
                  <a:srgbClr val="000000"/>
                </a:solidFill>
                <a:effectLst>
                  <a:outerShdw blurRad="38100" dist="38100" dir="2700000" algn="tl">
                    <a:srgbClr val="C0C0C0"/>
                  </a:outerShdw>
                </a:effectLst>
              </a:rPr>
              <a:t> the cell continues to elongate as free spindle fibers from each centrosome push off each other.</a:t>
            </a:r>
          </a:p>
          <a:p>
            <a:pPr marL="609600" indent="-609600" algn="just" eaLnBrk="1" hangingPunct="1">
              <a:buClr>
                <a:srgbClr val="339933"/>
              </a:buClr>
              <a:buFontTx/>
              <a:buNone/>
              <a:tabLst>
                <a:tab pos="2743200" algn="l"/>
              </a:tabLst>
              <a:defRPr/>
            </a:pPr>
            <a:endParaRPr lang="en-US" altLang="en-US" sz="1200" b="1" smtClean="0">
              <a:solidFill>
                <a:srgbClr val="000000"/>
              </a:solidFill>
              <a:effectLst>
                <a:outerShdw blurRad="38100" dist="38100" dir="2700000" algn="tl">
                  <a:srgbClr val="C0C0C0"/>
                </a:outerShdw>
              </a:effectLst>
            </a:endParaRPr>
          </a:p>
          <a:p>
            <a:pPr marL="990600" lvl="1" indent="-533400" algn="just" eaLnBrk="1" hangingPunct="1">
              <a:buClr>
                <a:srgbClr val="FF0000"/>
              </a:buClr>
              <a:buFontTx/>
              <a:buAutoNum type="arabicParenR"/>
              <a:tabLst>
                <a:tab pos="2743200" algn="l"/>
              </a:tabLst>
              <a:defRPr/>
            </a:pPr>
            <a:r>
              <a:rPr lang="en-US" altLang="en-US" sz="1800" b="1" smtClean="0">
                <a:solidFill>
                  <a:srgbClr val="0000FF"/>
                </a:solidFill>
                <a:effectLst>
                  <a:outerShdw blurRad="38100" dist="38100" dir="2700000" algn="tl">
                    <a:srgbClr val="C0C0C0"/>
                  </a:outerShdw>
                </a:effectLst>
              </a:rPr>
              <a:t>Two nuclei begin to form, surrounded by the fragments of the parent’s nuclear envelope.</a:t>
            </a:r>
          </a:p>
          <a:p>
            <a:pPr marL="990600" lvl="1" indent="-533400" algn="just" eaLnBrk="1" hangingPunct="1">
              <a:buClr>
                <a:srgbClr val="FF0000"/>
              </a:buClr>
              <a:buFontTx/>
              <a:buAutoNum type="arabicParenR"/>
              <a:tabLst>
                <a:tab pos="2743200" algn="l"/>
              </a:tabLst>
              <a:defRPr/>
            </a:pPr>
            <a:r>
              <a:rPr lang="en-US" altLang="en-US" sz="1800" b="1" smtClean="0">
                <a:solidFill>
                  <a:srgbClr val="0000FF"/>
                </a:solidFill>
                <a:effectLst>
                  <a:outerShdw blurRad="38100" dist="38100" dir="2700000" algn="tl">
                    <a:srgbClr val="C0C0C0"/>
                  </a:outerShdw>
                </a:effectLst>
              </a:rPr>
              <a:t>Chromatin becomes less tightly coiled.</a:t>
            </a:r>
          </a:p>
          <a:p>
            <a:pPr marL="990600" lvl="1" indent="-533400" algn="just" eaLnBrk="1" hangingPunct="1">
              <a:buClr>
                <a:srgbClr val="FF0000"/>
              </a:buClr>
              <a:buFontTx/>
              <a:buAutoNum type="arabicParenR"/>
              <a:tabLst>
                <a:tab pos="2743200" algn="l"/>
              </a:tabLst>
              <a:defRPr/>
            </a:pPr>
            <a:r>
              <a:rPr lang="en-US" altLang="en-US" sz="1800" b="1" u="sng" smtClean="0">
                <a:solidFill>
                  <a:srgbClr val="FF0000"/>
                </a:solidFill>
                <a:effectLst>
                  <a:outerShdw blurRad="38100" dist="38100" dir="2700000" algn="tl">
                    <a:srgbClr val="C0C0C0"/>
                  </a:outerShdw>
                </a:effectLst>
              </a:rPr>
              <a:t>Cytokinesis</a:t>
            </a:r>
            <a:r>
              <a:rPr lang="en-US" altLang="en-US" sz="1800" b="1" smtClean="0">
                <a:solidFill>
                  <a:srgbClr val="0000FF"/>
                </a:solidFill>
                <a:effectLst>
                  <a:outerShdw blurRad="38100" dist="38100" dir="2700000" algn="tl">
                    <a:srgbClr val="C0C0C0"/>
                  </a:outerShdw>
                </a:effectLst>
              </a:rPr>
              <a:t>, begins as the division of the cytoplasm occurs.</a:t>
            </a:r>
          </a:p>
        </p:txBody>
      </p:sp>
      <p:pic>
        <p:nvPicPr>
          <p:cNvPr id="23556" name="Picture 4"/>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6192838" y="76200"/>
            <a:ext cx="2862262"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6"/>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6172200" y="3352800"/>
            <a:ext cx="2874963"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Effect transition="in" filter="wipe(left)">
                                      <p:cBhvr>
                                        <p:cTn id="7" dur="500"/>
                                        <p:tgtEl>
                                          <p:spTgt spid="23554">
                                            <p:txEl>
                                              <p:pRg st="0" end="0"/>
                                            </p:txEl>
                                          </p:spTgt>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23556"/>
                                        </p:tgtEl>
                                        <p:attrNameLst>
                                          <p:attrName>style.visibility</p:attrName>
                                        </p:attrNameLst>
                                      </p:cBhvr>
                                      <p:to>
                                        <p:strVal val="visible"/>
                                      </p:to>
                                    </p:set>
                                    <p:anim calcmode="lin" valueType="num">
                                      <p:cBhvr>
                                        <p:cTn id="11" dur="1000" fill="hold"/>
                                        <p:tgtEl>
                                          <p:spTgt spid="23556"/>
                                        </p:tgtEl>
                                        <p:attrNameLst>
                                          <p:attrName>ppt_w</p:attrName>
                                        </p:attrNameLst>
                                      </p:cBhvr>
                                      <p:tavLst>
                                        <p:tav tm="0">
                                          <p:val>
                                            <p:fltVal val="0"/>
                                          </p:val>
                                        </p:tav>
                                        <p:tav tm="100000">
                                          <p:val>
                                            <p:strVal val="#ppt_w"/>
                                          </p:val>
                                        </p:tav>
                                      </p:tavLst>
                                    </p:anim>
                                    <p:anim calcmode="lin" valueType="num">
                                      <p:cBhvr>
                                        <p:cTn id="12" dur="1000" fill="hold"/>
                                        <p:tgtEl>
                                          <p:spTgt spid="23556"/>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4">
                                            <p:txEl>
                                              <p:pRg st="3" end="3"/>
                                            </p:txEl>
                                          </p:spTgt>
                                        </p:tgtEl>
                                        <p:attrNameLst>
                                          <p:attrName>style.visibility</p:attrName>
                                        </p:attrNameLst>
                                      </p:cBhvr>
                                      <p:to>
                                        <p:strVal val="visible"/>
                                      </p:to>
                                    </p:set>
                                    <p:animEffect transition="in" filter="wipe(left)">
                                      <p:cBhvr>
                                        <p:cTn id="17" dur="500"/>
                                        <p:tgtEl>
                                          <p:spTgt spid="23554">
                                            <p:txEl>
                                              <p:pRg st="3" end="3"/>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554">
                                            <p:txEl>
                                              <p:pRg st="5" end="5"/>
                                            </p:txEl>
                                          </p:spTgt>
                                        </p:tgtEl>
                                        <p:attrNameLst>
                                          <p:attrName>style.visibility</p:attrName>
                                        </p:attrNameLst>
                                      </p:cBhvr>
                                      <p:to>
                                        <p:strVal val="visible"/>
                                      </p:to>
                                    </p:set>
                                    <p:animEffect transition="in" filter="wipe(left)">
                                      <p:cBhvr>
                                        <p:cTn id="20" dur="500"/>
                                        <p:tgtEl>
                                          <p:spTgt spid="23554">
                                            <p:txEl>
                                              <p:pRg st="5" end="5"/>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3554">
                                            <p:txEl>
                                              <p:pRg st="6" end="6"/>
                                            </p:txEl>
                                          </p:spTgt>
                                        </p:tgtEl>
                                        <p:attrNameLst>
                                          <p:attrName>style.visibility</p:attrName>
                                        </p:attrNameLst>
                                      </p:cBhvr>
                                      <p:to>
                                        <p:strVal val="visible"/>
                                      </p:to>
                                    </p:set>
                                    <p:animEffect transition="in" filter="wipe(left)">
                                      <p:cBhvr>
                                        <p:cTn id="23" dur="500"/>
                                        <p:tgtEl>
                                          <p:spTgt spid="23554">
                                            <p:txEl>
                                              <p:pRg st="6" end="6"/>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554">
                                            <p:txEl>
                                              <p:pRg st="7" end="7"/>
                                            </p:txEl>
                                          </p:spTgt>
                                        </p:tgtEl>
                                        <p:attrNameLst>
                                          <p:attrName>style.visibility</p:attrName>
                                        </p:attrNameLst>
                                      </p:cBhvr>
                                      <p:to>
                                        <p:strVal val="visible"/>
                                      </p:to>
                                    </p:set>
                                    <p:animEffect transition="in" filter="wipe(left)">
                                      <p:cBhvr>
                                        <p:cTn id="26" dur="500"/>
                                        <p:tgtEl>
                                          <p:spTgt spid="23554">
                                            <p:txEl>
                                              <p:pRg st="7" end="7"/>
                                            </p:txEl>
                                          </p:spTgt>
                                        </p:tgtEl>
                                      </p:cBhvr>
                                    </p:animEffect>
                                  </p:childTnLst>
                                </p:cTn>
                              </p:par>
                            </p:childTnLst>
                          </p:cTn>
                        </p:par>
                        <p:par>
                          <p:cTn id="27" fill="hold" nodeType="afterGroup">
                            <p:stCondLst>
                              <p:cond delay="500"/>
                            </p:stCondLst>
                            <p:childTnLst>
                              <p:par>
                                <p:cTn id="28" presetID="23" presetClass="entr" presetSubtype="16" fill="hold" nodeType="afterEffect">
                                  <p:stCondLst>
                                    <p:cond delay="0"/>
                                  </p:stCondLst>
                                  <p:childTnLst>
                                    <p:set>
                                      <p:cBhvr>
                                        <p:cTn id="29" dur="1" fill="hold">
                                          <p:stCondLst>
                                            <p:cond delay="0"/>
                                          </p:stCondLst>
                                        </p:cTn>
                                        <p:tgtEl>
                                          <p:spTgt spid="23558"/>
                                        </p:tgtEl>
                                        <p:attrNameLst>
                                          <p:attrName>style.visibility</p:attrName>
                                        </p:attrNameLst>
                                      </p:cBhvr>
                                      <p:to>
                                        <p:strVal val="visible"/>
                                      </p:to>
                                    </p:set>
                                    <p:anim calcmode="lin" valueType="num">
                                      <p:cBhvr>
                                        <p:cTn id="30" dur="1000" fill="hold"/>
                                        <p:tgtEl>
                                          <p:spTgt spid="23558"/>
                                        </p:tgtEl>
                                        <p:attrNameLst>
                                          <p:attrName>ppt_w</p:attrName>
                                        </p:attrNameLst>
                                      </p:cBhvr>
                                      <p:tavLst>
                                        <p:tav tm="0">
                                          <p:val>
                                            <p:fltVal val="0"/>
                                          </p:val>
                                        </p:tav>
                                        <p:tav tm="100000">
                                          <p:val>
                                            <p:strVal val="#ppt_w"/>
                                          </p:val>
                                        </p:tav>
                                      </p:tavLst>
                                    </p:anim>
                                    <p:anim calcmode="lin" valueType="num">
                                      <p:cBhvr>
                                        <p:cTn id="31" dur="1000" fill="hold"/>
                                        <p:tgtEl>
                                          <p:spTgt spid="235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3">
            <a:lum contrast="6000"/>
            <a:extLst>
              <a:ext uri="{28A0092B-C50C-407E-A947-70E740481C1C}">
                <a14:useLocalDpi xmlns:a14="http://schemas.microsoft.com/office/drawing/2010/main" val="0"/>
              </a:ext>
            </a:extLst>
          </a:blip>
          <a:srcRect b="4359"/>
          <a:stretch>
            <a:fillRect/>
          </a:stretch>
        </p:blipFill>
        <p:spPr bwMode="auto">
          <a:xfrm>
            <a:off x="0" y="39688"/>
            <a:ext cx="9144000" cy="620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3">
            <a:extLst>
              <a:ext uri="{28A0092B-C50C-407E-A947-70E740481C1C}">
                <a14:useLocalDpi xmlns:a14="http://schemas.microsoft.com/office/drawing/2010/main" val="0"/>
              </a:ext>
            </a:extLst>
          </a:blip>
          <a:srcRect b="4274"/>
          <a:stretch>
            <a:fillRect/>
          </a:stretch>
        </p:blipFill>
        <p:spPr bwMode="auto">
          <a:xfrm>
            <a:off x="0" y="-17463"/>
            <a:ext cx="9144000" cy="634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CFCAC288-1817-43B0-9E68-78B1B4762937}" type="slidenum">
              <a:rPr lang="ar-SA" altLang="en-US" sz="1400" smtClean="0"/>
              <a:pPr eaLnBrk="1" hangingPunct="1">
                <a:spcBef>
                  <a:spcPct val="0"/>
                </a:spcBef>
                <a:buFontTx/>
                <a:buNone/>
              </a:pPr>
              <a:t>14</a:t>
            </a:fld>
            <a:endParaRPr lang="en-GB" altLang="en-US" sz="1400" smtClean="0"/>
          </a:p>
        </p:txBody>
      </p:sp>
      <p:pic>
        <p:nvPicPr>
          <p:cNvPr id="16387" name="Picture 9"/>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r="56032" b="5554"/>
          <a:stretch>
            <a:fillRect/>
          </a:stretch>
        </p:blipFill>
        <p:spPr bwMode="auto">
          <a:xfrm>
            <a:off x="5486400" y="1530660"/>
            <a:ext cx="3581400" cy="517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2" name="Rectangle 2"/>
          <p:cNvSpPr>
            <a:spLocks noGrp="1" noChangeArrowheads="1"/>
          </p:cNvSpPr>
          <p:nvPr>
            <p:ph type="body" idx="1"/>
          </p:nvPr>
        </p:nvSpPr>
        <p:spPr>
          <a:xfrm>
            <a:off x="228600" y="2895600"/>
            <a:ext cx="4724400" cy="1754326"/>
          </a:xfrm>
        </p:spPr>
        <p:txBody>
          <a:bodyPr>
            <a:spAutoFit/>
          </a:bodyPr>
          <a:lstStyle/>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Cytokinesis typically follows mitosis.</a:t>
            </a:r>
          </a:p>
          <a:p>
            <a:pPr eaLnBrk="1" hangingPunct="1">
              <a:buClr>
                <a:srgbClr val="339933"/>
              </a:buClr>
              <a:buFontTx/>
              <a:buNone/>
              <a:tabLst>
                <a:tab pos="2743200" algn="l"/>
              </a:tabLst>
              <a:defRPr/>
            </a:pPr>
            <a:endParaRPr lang="en-US" altLang="en-US" sz="2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Contraction </a:t>
            </a:r>
            <a:r>
              <a:rPr lang="ar-EG" altLang="en-US" sz="1800" dirty="0" smtClean="0">
                <a:solidFill>
                  <a:srgbClr val="000000"/>
                </a:solidFill>
                <a:effectLst>
                  <a:outerShdw blurRad="38100" dist="38100" dir="2700000" algn="tl">
                    <a:srgbClr val="C0C0C0"/>
                  </a:outerShdw>
                </a:effectLst>
              </a:rPr>
              <a:t>إنقباض</a:t>
            </a:r>
            <a:r>
              <a:rPr lang="en-US" altLang="en-US" sz="2000" b="1" dirty="0" smtClean="0">
                <a:solidFill>
                  <a:srgbClr val="000000"/>
                </a:solidFill>
                <a:effectLst>
                  <a:outerShdw blurRad="38100" dist="38100" dir="2700000" algn="tl">
                    <a:srgbClr val="C0C0C0"/>
                  </a:outerShdw>
                </a:effectLst>
              </a:rPr>
              <a:t> of the cell pinches the cell into two new cells</a:t>
            </a:r>
          </a:p>
        </p:txBody>
      </p:sp>
      <p:sp>
        <p:nvSpPr>
          <p:cNvPr id="35843" name="Rectangle 3"/>
          <p:cNvSpPr>
            <a:spLocks noGrp="1" noChangeArrowheads="1"/>
          </p:cNvSpPr>
          <p:nvPr>
            <p:ph type="title"/>
          </p:nvPr>
        </p:nvSpPr>
        <p:spPr>
          <a:xfrm>
            <a:off x="1905000" y="228600"/>
            <a:ext cx="5105400" cy="457200"/>
          </a:xfrm>
        </p:spPr>
        <p:txBody>
          <a:bodyPr/>
          <a:lstStyle/>
          <a:p>
            <a:pPr marL="463550" indent="-463550" algn="l" eaLnBrk="1" hangingPunct="1">
              <a:defRPr/>
            </a:pPr>
            <a:r>
              <a:rPr lang="en-US" altLang="en-US" sz="2800" b="1" dirty="0" smtClean="0">
                <a:solidFill>
                  <a:srgbClr val="0000FF"/>
                </a:solidFill>
                <a:effectLst>
                  <a:outerShdw blurRad="38100" dist="38100" dir="2700000" algn="tl">
                    <a:srgbClr val="C0C0C0"/>
                  </a:outerShdw>
                </a:effectLst>
              </a:rPr>
              <a:t>B.  The </a:t>
            </a:r>
            <a:r>
              <a:rPr lang="en-US" altLang="en-US" sz="2800" b="1" dirty="0" err="1" smtClean="0">
                <a:solidFill>
                  <a:srgbClr val="0000FF"/>
                </a:solidFill>
                <a:effectLst>
                  <a:outerShdw blurRad="38100" dist="38100" dir="2700000" algn="tl">
                    <a:srgbClr val="C0C0C0"/>
                  </a:outerShdw>
                </a:effectLst>
              </a:rPr>
              <a:t>cytokinesis</a:t>
            </a:r>
            <a:r>
              <a:rPr lang="en-US" altLang="en-US" sz="2800" b="1" dirty="0" smtClean="0">
                <a:solidFill>
                  <a:srgbClr val="0000FF"/>
                </a:solidFill>
                <a:effectLst>
                  <a:outerShdw blurRad="38100" dist="38100" dir="2700000" algn="tl">
                    <a:srgbClr val="C0C0C0"/>
                  </a:outerShdw>
                </a:effectLst>
              </a:rPr>
              <a:t>:</a:t>
            </a:r>
            <a:r>
              <a:rPr lang="en-US" altLang="en-US" sz="2400" b="1" dirty="0" smtClean="0">
                <a:solidFill>
                  <a:schemeClr val="tx1"/>
                </a:solidFill>
                <a:effectLst>
                  <a:outerShdw blurRad="38100" dist="38100" dir="2700000" algn="tl">
                    <a:srgbClr val="C0C0C0"/>
                  </a:outerShdw>
                </a:effectLst>
              </a:rPr>
              <a:t> </a:t>
            </a:r>
            <a:r>
              <a:rPr lang="ar-SA" altLang="en-US" sz="2400" b="1" dirty="0" smtClean="0">
                <a:solidFill>
                  <a:schemeClr val="tx1"/>
                </a:solidFill>
                <a:effectLst>
                  <a:outerShdw blurRad="38100" dist="38100" dir="2700000" algn="tl">
                    <a:srgbClr val="C0C0C0"/>
                  </a:outerShdw>
                </a:effectLst>
              </a:rPr>
              <a:t> </a:t>
            </a:r>
            <a:r>
              <a:rPr lang="ar-SA" altLang="en-US" sz="2000" dirty="0" smtClean="0">
                <a:effectLst>
                  <a:outerShdw blurRad="38100" dist="38100" dir="2700000" algn="tl">
                    <a:srgbClr val="C0C0C0"/>
                  </a:outerShdw>
                </a:effectLst>
              </a:rPr>
              <a:t>الإنشطار</a:t>
            </a:r>
            <a:r>
              <a:rPr lang="ar-EG" altLang="en-US" sz="2000" b="1" dirty="0" smtClean="0">
                <a:effectLst>
                  <a:outerShdw blurRad="38100" dist="38100" dir="2700000" algn="tl">
                    <a:srgbClr val="C0C0C0"/>
                  </a:outerShdw>
                </a:effectLst>
              </a:rPr>
              <a:t> </a:t>
            </a:r>
            <a:r>
              <a:rPr lang="ar-SA" altLang="en-US" sz="2000" dirty="0" smtClean="0">
                <a:effectLst>
                  <a:outerShdw blurRad="38100" dist="38100" dir="2700000" algn="tl">
                    <a:srgbClr val="C0C0C0"/>
                  </a:outerShdw>
                </a:effectLst>
              </a:rPr>
              <a:t>الخلوي</a:t>
            </a:r>
            <a:endParaRPr lang="en-US" altLang="en-US" sz="2400" b="1" dirty="0" smtClean="0">
              <a:solidFill>
                <a:srgbClr val="0000FF"/>
              </a:solidFill>
              <a:effectLst>
                <a:outerShdw blurRad="38100" dist="38100" dir="2700000" algn="tl">
                  <a:srgbClr val="C0C0C0"/>
                </a:outerShdw>
              </a:effectLst>
            </a:endParaRPr>
          </a:p>
        </p:txBody>
      </p:sp>
      <p:sp>
        <p:nvSpPr>
          <p:cNvPr id="2" name="Rectangle 1"/>
          <p:cNvSpPr/>
          <p:nvPr/>
        </p:nvSpPr>
        <p:spPr>
          <a:xfrm>
            <a:off x="348455" y="1439333"/>
            <a:ext cx="5137945" cy="461665"/>
          </a:xfrm>
          <a:prstGeom prst="rect">
            <a:avLst/>
          </a:prstGeom>
        </p:spPr>
        <p:txBody>
          <a:bodyPr wrap="none">
            <a:spAutoFit/>
          </a:bodyPr>
          <a:lstStyle/>
          <a:p>
            <a:r>
              <a:rPr lang="en-US" altLang="en-US" sz="2400" b="1" u="sng" dirty="0" smtClean="0"/>
              <a:t>It is the </a:t>
            </a:r>
            <a:r>
              <a:rPr lang="en-US" altLang="en-US" sz="2400" b="1" u="sng" dirty="0" smtClean="0">
                <a:solidFill>
                  <a:schemeClr val="tx1"/>
                </a:solidFill>
                <a:effectLst>
                  <a:outerShdw blurRad="38100" dist="38100" dir="2700000" algn="tl">
                    <a:srgbClr val="C0C0C0"/>
                  </a:outerShdw>
                </a:effectLst>
              </a:rPr>
              <a:t>division of the cytoplasm:</a:t>
            </a:r>
            <a:endParaRPr lang="en-US" sz="2400" b="1" dirty="0"/>
          </a:p>
        </p:txBody>
      </p:sp>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ED2364FA-6646-40A6-AD99-A281E06C6FD6}" type="slidenum">
              <a:rPr lang="en-GB" altLang="en-US" sz="1400" smtClean="0"/>
              <a:pPr eaLnBrk="1" hangingPunct="1">
                <a:spcBef>
                  <a:spcPct val="0"/>
                </a:spcBef>
                <a:buFontTx/>
                <a:buNone/>
              </a:pPr>
              <a:t>15</a:t>
            </a:fld>
            <a:endParaRPr lang="en-GB" altLang="en-US" sz="1400" smtClean="0"/>
          </a:p>
        </p:txBody>
      </p:sp>
      <p:pic>
        <p:nvPicPr>
          <p:cNvPr id="17411" name="Picture 3"/>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t="7440" b="23"/>
          <a:stretch>
            <a:fillRect/>
          </a:stretch>
        </p:blipFill>
        <p:spPr bwMode="auto">
          <a:xfrm>
            <a:off x="0" y="203200"/>
            <a:ext cx="9144000" cy="634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3" name="Text Box 5"/>
          <p:cNvSpPr txBox="1">
            <a:spLocks noChangeArrowheads="1"/>
          </p:cNvSpPr>
          <p:nvPr/>
        </p:nvSpPr>
        <p:spPr bwMode="auto">
          <a:xfrm>
            <a:off x="3657600" y="1219200"/>
            <a:ext cx="1981200" cy="519113"/>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0000FF"/>
                </a:solidFill>
                <a:effectLst>
                  <a:outerShdw blurRad="38100" dist="38100" dir="2700000" algn="tl">
                    <a:srgbClr val="C0C0C0"/>
                  </a:outerShdw>
                </a:effectLst>
              </a:rPr>
              <a:t>Cell Cycle</a:t>
            </a:r>
            <a:endParaRPr lang="en-GB" sz="2800" b="1" dirty="0">
              <a:solidFill>
                <a:srgbClr val="0000FF"/>
              </a:solidFill>
              <a:effectLst>
                <a:outerShdw blurRad="38100" dist="38100" dir="2700000" algn="tl">
                  <a:srgbClr val="C0C0C0"/>
                </a:outerShdw>
              </a:effectLst>
            </a:endParaRPr>
          </a:p>
        </p:txBody>
      </p:sp>
      <p:grpSp>
        <p:nvGrpSpPr>
          <p:cNvPr id="2" name="Group 32"/>
          <p:cNvGrpSpPr>
            <a:grpSpLocks/>
          </p:cNvGrpSpPr>
          <p:nvPr/>
        </p:nvGrpSpPr>
        <p:grpSpPr bwMode="auto">
          <a:xfrm>
            <a:off x="1447800" y="1662113"/>
            <a:ext cx="4419600" cy="990600"/>
            <a:chOff x="912" y="480"/>
            <a:chExt cx="2784" cy="624"/>
          </a:xfrm>
        </p:grpSpPr>
        <p:sp>
          <p:nvSpPr>
            <p:cNvPr id="18469" name="Line 6"/>
            <p:cNvSpPr>
              <a:spLocks noChangeShapeType="1"/>
            </p:cNvSpPr>
            <p:nvPr/>
          </p:nvSpPr>
          <p:spPr bwMode="auto">
            <a:xfrm>
              <a:off x="2880" y="480"/>
              <a:ext cx="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0" name="Line 7"/>
            <p:cNvSpPr>
              <a:spLocks noChangeShapeType="1"/>
            </p:cNvSpPr>
            <p:nvPr/>
          </p:nvSpPr>
          <p:spPr bwMode="auto">
            <a:xfrm>
              <a:off x="912" y="864"/>
              <a:ext cx="278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1" name="Line 9"/>
            <p:cNvSpPr>
              <a:spLocks noChangeShapeType="1"/>
            </p:cNvSpPr>
            <p:nvPr/>
          </p:nvSpPr>
          <p:spPr bwMode="auto">
            <a:xfrm>
              <a:off x="912" y="864"/>
              <a:ext cx="0" cy="2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72" name="Line 10"/>
            <p:cNvSpPr>
              <a:spLocks noChangeShapeType="1"/>
            </p:cNvSpPr>
            <p:nvPr/>
          </p:nvSpPr>
          <p:spPr bwMode="auto">
            <a:xfrm>
              <a:off x="3696" y="864"/>
              <a:ext cx="0" cy="2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7419" name="Text Box 11"/>
          <p:cNvSpPr txBox="1">
            <a:spLocks noChangeArrowheads="1"/>
          </p:cNvSpPr>
          <p:nvPr/>
        </p:nvSpPr>
        <p:spPr bwMode="auto">
          <a:xfrm>
            <a:off x="762000" y="2560638"/>
            <a:ext cx="1524000" cy="396875"/>
          </a:xfrm>
          <a:prstGeom prst="rect">
            <a:avLst/>
          </a:prstGeom>
          <a:noFill/>
          <a:ln w="9525">
            <a:noFill/>
            <a:miter lim="800000"/>
            <a:headEnd/>
            <a:tailEnd/>
          </a:ln>
          <a:effectLst/>
        </p:spPr>
        <p:txBody>
          <a:bodyPr>
            <a:spAutoFit/>
          </a:bodyPr>
          <a:lstStyle/>
          <a:p>
            <a:pPr>
              <a:spcBef>
                <a:spcPct val="50000"/>
              </a:spcBef>
              <a:defRPr/>
            </a:pPr>
            <a:r>
              <a:rPr lang="en-US" sz="2000" b="1">
                <a:solidFill>
                  <a:srgbClr val="0000CC"/>
                </a:solidFill>
                <a:effectLst>
                  <a:outerShdw blurRad="38100" dist="38100" dir="2700000" algn="tl">
                    <a:srgbClr val="C0C0C0"/>
                  </a:outerShdw>
                </a:effectLst>
              </a:rPr>
              <a:t>Interphase</a:t>
            </a:r>
            <a:endParaRPr lang="en-GB" sz="2000" b="1">
              <a:solidFill>
                <a:srgbClr val="0000CC"/>
              </a:solidFill>
              <a:effectLst>
                <a:outerShdw blurRad="38100" dist="38100" dir="2700000" algn="tl">
                  <a:srgbClr val="C0C0C0"/>
                </a:outerShdw>
              </a:effectLst>
            </a:endParaRPr>
          </a:p>
        </p:txBody>
      </p:sp>
      <p:grpSp>
        <p:nvGrpSpPr>
          <p:cNvPr id="3" name="Group 33"/>
          <p:cNvGrpSpPr>
            <a:grpSpLocks/>
          </p:cNvGrpSpPr>
          <p:nvPr/>
        </p:nvGrpSpPr>
        <p:grpSpPr bwMode="auto">
          <a:xfrm>
            <a:off x="609600" y="3033713"/>
            <a:ext cx="1600200" cy="914400"/>
            <a:chOff x="384" y="1344"/>
            <a:chExt cx="1008" cy="576"/>
          </a:xfrm>
        </p:grpSpPr>
        <p:sp>
          <p:nvSpPr>
            <p:cNvPr id="18464" name="Line 13"/>
            <p:cNvSpPr>
              <a:spLocks noChangeShapeType="1"/>
            </p:cNvSpPr>
            <p:nvPr/>
          </p:nvSpPr>
          <p:spPr bwMode="auto">
            <a:xfrm>
              <a:off x="912" y="1344"/>
              <a:ext cx="0"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5" name="Line 14"/>
            <p:cNvSpPr>
              <a:spLocks noChangeShapeType="1"/>
            </p:cNvSpPr>
            <p:nvPr/>
          </p:nvSpPr>
          <p:spPr bwMode="auto">
            <a:xfrm>
              <a:off x="384" y="1632"/>
              <a:ext cx="100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6" name="Line 15"/>
            <p:cNvSpPr>
              <a:spLocks noChangeShapeType="1"/>
            </p:cNvSpPr>
            <p:nvPr/>
          </p:nvSpPr>
          <p:spPr bwMode="auto">
            <a:xfrm>
              <a:off x="384" y="163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7" name="Line 16"/>
            <p:cNvSpPr>
              <a:spLocks noChangeShapeType="1"/>
            </p:cNvSpPr>
            <p:nvPr/>
          </p:nvSpPr>
          <p:spPr bwMode="auto">
            <a:xfrm>
              <a:off x="912" y="163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8" name="Line 17"/>
            <p:cNvSpPr>
              <a:spLocks noChangeShapeType="1"/>
            </p:cNvSpPr>
            <p:nvPr/>
          </p:nvSpPr>
          <p:spPr bwMode="auto">
            <a:xfrm>
              <a:off x="1392" y="163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4" name="Group 34"/>
          <p:cNvGrpSpPr>
            <a:grpSpLocks/>
          </p:cNvGrpSpPr>
          <p:nvPr/>
        </p:nvGrpSpPr>
        <p:grpSpPr bwMode="auto">
          <a:xfrm>
            <a:off x="1600200" y="3840163"/>
            <a:ext cx="6096000" cy="2133600"/>
            <a:chOff x="1440" y="1296"/>
            <a:chExt cx="3840" cy="1344"/>
          </a:xfrm>
        </p:grpSpPr>
        <p:sp>
          <p:nvSpPr>
            <p:cNvPr id="18457" name="Line 18"/>
            <p:cNvSpPr>
              <a:spLocks noChangeShapeType="1"/>
            </p:cNvSpPr>
            <p:nvPr/>
          </p:nvSpPr>
          <p:spPr bwMode="auto">
            <a:xfrm>
              <a:off x="3696" y="1296"/>
              <a:ext cx="0" cy="105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8" name="Line 20"/>
            <p:cNvSpPr>
              <a:spLocks noChangeShapeType="1"/>
            </p:cNvSpPr>
            <p:nvPr/>
          </p:nvSpPr>
          <p:spPr bwMode="auto">
            <a:xfrm>
              <a:off x="1440" y="2352"/>
              <a:ext cx="38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9" name="Line 21"/>
            <p:cNvSpPr>
              <a:spLocks noChangeShapeType="1"/>
            </p:cNvSpPr>
            <p:nvPr/>
          </p:nvSpPr>
          <p:spPr bwMode="auto">
            <a:xfrm>
              <a:off x="1440"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0" name="Line 22"/>
            <p:cNvSpPr>
              <a:spLocks noChangeShapeType="1"/>
            </p:cNvSpPr>
            <p:nvPr/>
          </p:nvSpPr>
          <p:spPr bwMode="auto">
            <a:xfrm>
              <a:off x="2448"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1" name="Line 23"/>
            <p:cNvSpPr>
              <a:spLocks noChangeShapeType="1"/>
            </p:cNvSpPr>
            <p:nvPr/>
          </p:nvSpPr>
          <p:spPr bwMode="auto">
            <a:xfrm>
              <a:off x="3408"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2" name="Line 24"/>
            <p:cNvSpPr>
              <a:spLocks noChangeShapeType="1"/>
            </p:cNvSpPr>
            <p:nvPr/>
          </p:nvSpPr>
          <p:spPr bwMode="auto">
            <a:xfrm>
              <a:off x="4368"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3" name="Line 25"/>
            <p:cNvSpPr>
              <a:spLocks noChangeShapeType="1"/>
            </p:cNvSpPr>
            <p:nvPr/>
          </p:nvSpPr>
          <p:spPr bwMode="auto">
            <a:xfrm>
              <a:off x="5280" y="2352"/>
              <a:ext cx="0" cy="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7435" name="Text Box 27"/>
          <p:cNvSpPr txBox="1">
            <a:spLocks noChangeArrowheads="1"/>
          </p:cNvSpPr>
          <p:nvPr/>
        </p:nvSpPr>
        <p:spPr bwMode="auto">
          <a:xfrm>
            <a:off x="838200" y="5973763"/>
            <a:ext cx="12954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Prophase</a:t>
            </a:r>
            <a:r>
              <a:rPr lang="en-US" altLang="en-US" b="1">
                <a:effectLst>
                  <a:outerShdw blurRad="38100" dist="38100" dir="2700000" algn="tl">
                    <a:srgbClr val="C0C0C0"/>
                  </a:outerShdw>
                </a:effectLst>
              </a:rPr>
              <a:t> </a:t>
            </a:r>
            <a:r>
              <a:rPr lang="ar-EG" altLang="en-US" b="1">
                <a:effectLst>
                  <a:outerShdw blurRad="38100" dist="38100" dir="2700000" algn="tl">
                    <a:srgbClr val="C0C0C0"/>
                  </a:outerShdw>
                </a:effectLst>
              </a:rPr>
              <a:t>التمهيدية</a:t>
            </a:r>
            <a:endParaRPr lang="en-GB" b="1">
              <a:effectLst>
                <a:outerShdw blurRad="38100" dist="38100" dir="2700000" algn="tl">
                  <a:srgbClr val="C0C0C0"/>
                </a:outerShdw>
              </a:effectLst>
            </a:endParaRPr>
          </a:p>
        </p:txBody>
      </p:sp>
      <p:sp>
        <p:nvSpPr>
          <p:cNvPr id="17436" name="Text Box 28"/>
          <p:cNvSpPr txBox="1">
            <a:spLocks noChangeArrowheads="1"/>
          </p:cNvSpPr>
          <p:nvPr/>
        </p:nvSpPr>
        <p:spPr bwMode="auto">
          <a:xfrm>
            <a:off x="2286000" y="5973763"/>
            <a:ext cx="18288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Prometaphase </a:t>
            </a:r>
            <a:r>
              <a:rPr lang="ar-EG" altLang="en-US" b="1">
                <a:effectLst>
                  <a:outerShdw blurRad="38100" dist="38100" dir="2700000" algn="tl">
                    <a:srgbClr val="C0C0C0"/>
                  </a:outerShdw>
                </a:effectLst>
              </a:rPr>
              <a:t>قبل الإستوائية</a:t>
            </a:r>
            <a:endParaRPr lang="en-GB" b="1">
              <a:effectLst>
                <a:outerShdw blurRad="38100" dist="38100" dir="2700000" algn="tl">
                  <a:srgbClr val="C0C0C0"/>
                </a:outerShdw>
              </a:effectLst>
            </a:endParaRPr>
          </a:p>
        </p:txBody>
      </p:sp>
      <p:sp>
        <p:nvSpPr>
          <p:cNvPr id="17437" name="Text Box 29"/>
          <p:cNvSpPr txBox="1">
            <a:spLocks noChangeArrowheads="1"/>
          </p:cNvSpPr>
          <p:nvPr/>
        </p:nvSpPr>
        <p:spPr bwMode="auto">
          <a:xfrm>
            <a:off x="4038600" y="5973763"/>
            <a:ext cx="15240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Metaphase </a:t>
            </a:r>
            <a:r>
              <a:rPr lang="ar-EG" altLang="en-US" b="1">
                <a:effectLst>
                  <a:outerShdw blurRad="38100" dist="38100" dir="2700000" algn="tl">
                    <a:srgbClr val="C0C0C0"/>
                  </a:outerShdw>
                </a:effectLst>
              </a:rPr>
              <a:t>الإستوائية</a:t>
            </a:r>
            <a:endParaRPr lang="en-GB" b="1">
              <a:effectLst>
                <a:outerShdw blurRad="38100" dist="38100" dir="2700000" algn="tl">
                  <a:srgbClr val="C0C0C0"/>
                </a:outerShdw>
              </a:effectLst>
            </a:endParaRPr>
          </a:p>
        </p:txBody>
      </p:sp>
      <p:sp>
        <p:nvSpPr>
          <p:cNvPr id="17438" name="Text Box 30"/>
          <p:cNvSpPr txBox="1">
            <a:spLocks noChangeArrowheads="1"/>
          </p:cNvSpPr>
          <p:nvPr/>
        </p:nvSpPr>
        <p:spPr bwMode="auto">
          <a:xfrm>
            <a:off x="5486400" y="5973763"/>
            <a:ext cx="15240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Anaphase </a:t>
            </a:r>
            <a:r>
              <a:rPr lang="ar-EG" altLang="en-US" b="1">
                <a:effectLst>
                  <a:outerShdw blurRad="38100" dist="38100" dir="2700000" algn="tl">
                    <a:srgbClr val="C0C0C0"/>
                  </a:outerShdw>
                </a:effectLst>
              </a:rPr>
              <a:t>الإنفصالية</a:t>
            </a:r>
            <a:endParaRPr lang="en-GB" b="1">
              <a:effectLst>
                <a:outerShdw blurRad="38100" dist="38100" dir="2700000" algn="tl">
                  <a:srgbClr val="C0C0C0"/>
                </a:outerShdw>
              </a:effectLst>
            </a:endParaRPr>
          </a:p>
        </p:txBody>
      </p:sp>
      <p:sp>
        <p:nvSpPr>
          <p:cNvPr id="17439" name="Text Box 31"/>
          <p:cNvSpPr txBox="1">
            <a:spLocks noChangeArrowheads="1"/>
          </p:cNvSpPr>
          <p:nvPr/>
        </p:nvSpPr>
        <p:spPr bwMode="auto">
          <a:xfrm>
            <a:off x="6934200" y="5973763"/>
            <a:ext cx="1371600" cy="641350"/>
          </a:xfrm>
          <a:prstGeom prst="rect">
            <a:avLst/>
          </a:prstGeom>
          <a:noFill/>
          <a:ln w="9525">
            <a:noFill/>
            <a:miter lim="800000"/>
            <a:headEnd/>
            <a:tailEnd/>
          </a:ln>
          <a:effectLst/>
        </p:spPr>
        <p:txBody>
          <a:bodyPr>
            <a:spAutoFit/>
          </a:bodyPr>
          <a:lstStyle/>
          <a:p>
            <a:pPr algn="ctr">
              <a:spcBef>
                <a:spcPct val="50000"/>
              </a:spcBef>
              <a:defRPr/>
            </a:pPr>
            <a:r>
              <a:rPr lang="en-US" altLang="en-US" b="1">
                <a:solidFill>
                  <a:srgbClr val="FF0000"/>
                </a:solidFill>
                <a:effectLst>
                  <a:outerShdw blurRad="38100" dist="38100" dir="2700000" algn="tl">
                    <a:srgbClr val="C0C0C0"/>
                  </a:outerShdw>
                </a:effectLst>
              </a:rPr>
              <a:t>Telophase</a:t>
            </a:r>
            <a:r>
              <a:rPr lang="en-US" altLang="en-US" b="1">
                <a:solidFill>
                  <a:srgbClr val="000000"/>
                </a:solidFill>
                <a:effectLst>
                  <a:outerShdw blurRad="38100" dist="38100" dir="2700000" algn="tl">
                    <a:srgbClr val="C0C0C0"/>
                  </a:outerShdw>
                </a:effectLst>
              </a:rPr>
              <a:t> </a:t>
            </a:r>
            <a:r>
              <a:rPr lang="ar-EG" altLang="en-US" b="1">
                <a:solidFill>
                  <a:srgbClr val="000000"/>
                </a:solidFill>
                <a:effectLst>
                  <a:outerShdw blurRad="38100" dist="38100" dir="2700000" algn="tl">
                    <a:srgbClr val="C0C0C0"/>
                  </a:outerShdw>
                </a:effectLst>
              </a:rPr>
              <a:t>الإنتهائية</a:t>
            </a:r>
            <a:endParaRPr lang="en-GB" b="1">
              <a:solidFill>
                <a:srgbClr val="000000"/>
              </a:solidFill>
              <a:effectLst>
                <a:outerShdw blurRad="38100" dist="38100" dir="2700000" algn="tl">
                  <a:srgbClr val="C0C0C0"/>
                </a:outerShdw>
              </a:effectLst>
            </a:endParaRPr>
          </a:p>
        </p:txBody>
      </p:sp>
      <p:grpSp>
        <p:nvGrpSpPr>
          <p:cNvPr id="5" name="Group 38"/>
          <p:cNvGrpSpPr>
            <a:grpSpLocks/>
          </p:cNvGrpSpPr>
          <p:nvPr/>
        </p:nvGrpSpPr>
        <p:grpSpPr bwMode="auto">
          <a:xfrm>
            <a:off x="381000" y="3871913"/>
            <a:ext cx="2286000" cy="411163"/>
            <a:chOff x="240" y="1968"/>
            <a:chExt cx="1440" cy="259"/>
          </a:xfrm>
        </p:grpSpPr>
        <p:sp>
          <p:nvSpPr>
            <p:cNvPr id="17443" name="Text Box 35"/>
            <p:cNvSpPr txBox="1">
              <a:spLocks noChangeArrowheads="1"/>
            </p:cNvSpPr>
            <p:nvPr/>
          </p:nvSpPr>
          <p:spPr bwMode="auto">
            <a:xfrm>
              <a:off x="240" y="1968"/>
              <a:ext cx="432" cy="250"/>
            </a:xfrm>
            <a:prstGeom prst="rect">
              <a:avLst/>
            </a:prstGeom>
            <a:noFill/>
            <a:ln w="9525">
              <a:noFill/>
              <a:miter lim="800000"/>
              <a:headEnd/>
              <a:tailEnd/>
            </a:ln>
            <a:effectLst/>
          </p:spPr>
          <p:txBody>
            <a:bodyPr>
              <a:spAutoFit/>
            </a:bodyPr>
            <a:lstStyle/>
            <a:p>
              <a:pPr>
                <a:spcBef>
                  <a:spcPct val="50000"/>
                </a:spcBef>
                <a:defRPr/>
              </a:pPr>
              <a:r>
                <a:rPr lang="en-US" sz="2000" b="1">
                  <a:solidFill>
                    <a:srgbClr val="FF0000"/>
                  </a:solidFill>
                  <a:effectLst>
                    <a:outerShdw blurRad="38100" dist="38100" dir="2700000" algn="tl">
                      <a:srgbClr val="C0C0C0"/>
                    </a:outerShdw>
                  </a:effectLst>
                </a:rPr>
                <a:t>G1</a:t>
              </a:r>
              <a:endParaRPr lang="en-GB" sz="2000" b="1">
                <a:solidFill>
                  <a:srgbClr val="FF0000"/>
                </a:solidFill>
                <a:effectLst>
                  <a:outerShdw blurRad="38100" dist="38100" dir="2700000" algn="tl">
                    <a:srgbClr val="C0C0C0"/>
                  </a:outerShdw>
                </a:effectLst>
              </a:endParaRPr>
            </a:p>
          </p:txBody>
        </p:sp>
        <p:sp>
          <p:nvSpPr>
            <p:cNvPr id="17444" name="Text Box 36"/>
            <p:cNvSpPr txBox="1">
              <a:spLocks noChangeArrowheads="1"/>
            </p:cNvSpPr>
            <p:nvPr/>
          </p:nvSpPr>
          <p:spPr bwMode="auto">
            <a:xfrm>
              <a:off x="720" y="1977"/>
              <a:ext cx="432" cy="250"/>
            </a:xfrm>
            <a:prstGeom prst="rect">
              <a:avLst/>
            </a:prstGeom>
            <a:noFill/>
            <a:ln w="9525">
              <a:noFill/>
              <a:miter lim="800000"/>
              <a:headEnd/>
              <a:tailEnd/>
            </a:ln>
            <a:effectLst/>
          </p:spPr>
          <p:txBody>
            <a:bodyPr>
              <a:spAutoFit/>
            </a:bodyPr>
            <a:lstStyle/>
            <a:p>
              <a:pPr algn="ctr">
                <a:spcBef>
                  <a:spcPct val="50000"/>
                </a:spcBef>
                <a:defRPr/>
              </a:pPr>
              <a:r>
                <a:rPr lang="en-US" sz="2000" b="1">
                  <a:solidFill>
                    <a:srgbClr val="FF0000"/>
                  </a:solidFill>
                  <a:effectLst>
                    <a:outerShdw blurRad="38100" dist="38100" dir="2700000" algn="tl">
                      <a:srgbClr val="C0C0C0"/>
                    </a:outerShdw>
                  </a:effectLst>
                </a:rPr>
                <a:t>S</a:t>
              </a:r>
              <a:endParaRPr lang="en-GB" sz="2000" b="1">
                <a:solidFill>
                  <a:srgbClr val="FF0000"/>
                </a:solidFill>
                <a:effectLst>
                  <a:outerShdw blurRad="38100" dist="38100" dir="2700000" algn="tl">
                    <a:srgbClr val="C0C0C0"/>
                  </a:outerShdw>
                </a:effectLst>
              </a:endParaRPr>
            </a:p>
          </p:txBody>
        </p:sp>
        <p:sp>
          <p:nvSpPr>
            <p:cNvPr id="17445" name="Text Box 37"/>
            <p:cNvSpPr txBox="1">
              <a:spLocks noChangeArrowheads="1"/>
            </p:cNvSpPr>
            <p:nvPr/>
          </p:nvSpPr>
          <p:spPr bwMode="auto">
            <a:xfrm>
              <a:off x="1248" y="1977"/>
              <a:ext cx="432" cy="250"/>
            </a:xfrm>
            <a:prstGeom prst="rect">
              <a:avLst/>
            </a:prstGeom>
            <a:noFill/>
            <a:ln w="9525">
              <a:noFill/>
              <a:miter lim="800000"/>
              <a:headEnd/>
              <a:tailEnd/>
            </a:ln>
            <a:effectLst/>
          </p:spPr>
          <p:txBody>
            <a:bodyPr>
              <a:spAutoFit/>
            </a:bodyPr>
            <a:lstStyle/>
            <a:p>
              <a:pPr>
                <a:spcBef>
                  <a:spcPct val="50000"/>
                </a:spcBef>
                <a:defRPr/>
              </a:pPr>
              <a:r>
                <a:rPr lang="en-US" sz="2000" b="1">
                  <a:solidFill>
                    <a:srgbClr val="FF0000"/>
                  </a:solidFill>
                  <a:effectLst>
                    <a:outerShdw blurRad="38100" dist="38100" dir="2700000" algn="tl">
                      <a:srgbClr val="C0C0C0"/>
                    </a:outerShdw>
                  </a:effectLst>
                </a:rPr>
                <a:t>G2</a:t>
              </a:r>
              <a:endParaRPr lang="en-GB" sz="2000" b="1">
                <a:solidFill>
                  <a:srgbClr val="FF0000"/>
                </a:solidFill>
                <a:effectLst>
                  <a:outerShdw blurRad="38100" dist="38100" dir="2700000" algn="tl">
                    <a:srgbClr val="C0C0C0"/>
                  </a:outerShdw>
                </a:effectLst>
              </a:endParaRPr>
            </a:p>
          </p:txBody>
        </p:sp>
      </p:grpSp>
      <p:sp>
        <p:nvSpPr>
          <p:cNvPr id="17447" name="Text Box 39"/>
          <p:cNvSpPr txBox="1">
            <a:spLocks noChangeArrowheads="1"/>
          </p:cNvSpPr>
          <p:nvPr/>
        </p:nvSpPr>
        <p:spPr bwMode="auto">
          <a:xfrm>
            <a:off x="4648200" y="2576513"/>
            <a:ext cx="2667000" cy="396875"/>
          </a:xfrm>
          <a:prstGeom prst="rect">
            <a:avLst/>
          </a:prstGeom>
          <a:noFill/>
          <a:ln w="9525">
            <a:noFill/>
            <a:miter lim="800000"/>
            <a:headEnd/>
            <a:tailEnd/>
          </a:ln>
          <a:effectLst/>
        </p:spPr>
        <p:txBody>
          <a:bodyPr>
            <a:spAutoFit/>
          </a:bodyPr>
          <a:lstStyle/>
          <a:p>
            <a:pPr>
              <a:spcBef>
                <a:spcPct val="50000"/>
              </a:spcBef>
              <a:defRPr/>
            </a:pPr>
            <a:r>
              <a:rPr lang="en-US" sz="2000" b="1">
                <a:solidFill>
                  <a:srgbClr val="0000CC"/>
                </a:solidFill>
                <a:effectLst>
                  <a:outerShdw blurRad="38100" dist="38100" dir="2700000" algn="tl">
                    <a:srgbClr val="C0C0C0"/>
                  </a:outerShdw>
                </a:effectLst>
              </a:rPr>
              <a:t>Division process (M)</a:t>
            </a:r>
            <a:endParaRPr lang="en-GB" sz="2000" b="1">
              <a:solidFill>
                <a:srgbClr val="0000CC"/>
              </a:solidFill>
              <a:effectLst>
                <a:outerShdw blurRad="38100" dist="38100" dir="2700000" algn="tl">
                  <a:srgbClr val="C0C0C0"/>
                </a:outerShdw>
              </a:effectLst>
            </a:endParaRPr>
          </a:p>
        </p:txBody>
      </p:sp>
      <p:grpSp>
        <p:nvGrpSpPr>
          <p:cNvPr id="6" name="Group 44"/>
          <p:cNvGrpSpPr>
            <a:grpSpLocks/>
          </p:cNvGrpSpPr>
          <p:nvPr/>
        </p:nvGrpSpPr>
        <p:grpSpPr bwMode="auto">
          <a:xfrm>
            <a:off x="5029200" y="2957513"/>
            <a:ext cx="2514600" cy="457200"/>
            <a:chOff x="3168" y="1392"/>
            <a:chExt cx="1584" cy="288"/>
          </a:xfrm>
        </p:grpSpPr>
        <p:sp>
          <p:nvSpPr>
            <p:cNvPr id="18450" name="Line 40"/>
            <p:cNvSpPr>
              <a:spLocks noChangeShapeType="1"/>
            </p:cNvSpPr>
            <p:nvPr/>
          </p:nvSpPr>
          <p:spPr bwMode="auto">
            <a:xfrm>
              <a:off x="3696" y="1392"/>
              <a:ext cx="0"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1" name="Line 41"/>
            <p:cNvSpPr>
              <a:spLocks noChangeShapeType="1"/>
            </p:cNvSpPr>
            <p:nvPr/>
          </p:nvSpPr>
          <p:spPr bwMode="auto">
            <a:xfrm>
              <a:off x="3168" y="1536"/>
              <a:ext cx="158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2" name="Line 42"/>
            <p:cNvSpPr>
              <a:spLocks noChangeShapeType="1"/>
            </p:cNvSpPr>
            <p:nvPr/>
          </p:nvSpPr>
          <p:spPr bwMode="auto">
            <a:xfrm>
              <a:off x="3168" y="1536"/>
              <a:ext cx="0" cy="14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53" name="Line 43"/>
            <p:cNvSpPr>
              <a:spLocks noChangeShapeType="1"/>
            </p:cNvSpPr>
            <p:nvPr/>
          </p:nvSpPr>
          <p:spPr bwMode="auto">
            <a:xfrm>
              <a:off x="4752" y="1536"/>
              <a:ext cx="0" cy="14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7" name="Group 46"/>
          <p:cNvGrpSpPr>
            <a:grpSpLocks/>
          </p:cNvGrpSpPr>
          <p:nvPr/>
        </p:nvGrpSpPr>
        <p:grpSpPr bwMode="auto">
          <a:xfrm>
            <a:off x="4572000" y="3338513"/>
            <a:ext cx="4038600" cy="457200"/>
            <a:chOff x="2880" y="1632"/>
            <a:chExt cx="2544" cy="288"/>
          </a:xfrm>
        </p:grpSpPr>
        <p:sp>
          <p:nvSpPr>
            <p:cNvPr id="18448" name="Text Box 12"/>
            <p:cNvSpPr txBox="1">
              <a:spLocks noChangeArrowheads="1"/>
            </p:cNvSpPr>
            <p:nvPr/>
          </p:nvSpPr>
          <p:spPr bwMode="auto">
            <a:xfrm>
              <a:off x="2880" y="1670"/>
              <a:ext cx="67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en-US" altLang="en-US" sz="2000" b="1"/>
                <a:t>Mitosis</a:t>
              </a:r>
              <a:endParaRPr lang="en-GB" altLang="en-US" sz="2000" b="1"/>
            </a:p>
          </p:txBody>
        </p:sp>
        <p:sp>
          <p:nvSpPr>
            <p:cNvPr id="17453" name="Text Box 45"/>
            <p:cNvSpPr txBox="1">
              <a:spLocks noChangeArrowheads="1"/>
            </p:cNvSpPr>
            <p:nvPr/>
          </p:nvSpPr>
          <p:spPr bwMode="auto">
            <a:xfrm>
              <a:off x="4320" y="1632"/>
              <a:ext cx="1104" cy="250"/>
            </a:xfrm>
            <a:prstGeom prst="rect">
              <a:avLst/>
            </a:prstGeom>
            <a:noFill/>
            <a:ln w="9525">
              <a:noFill/>
              <a:miter lim="800000"/>
              <a:headEnd/>
              <a:tailEnd/>
            </a:ln>
            <a:effectLst/>
          </p:spPr>
          <p:txBody>
            <a:bodyPr>
              <a:spAutoFit/>
            </a:bodyPr>
            <a:lstStyle/>
            <a:p>
              <a:pPr>
                <a:spcBef>
                  <a:spcPct val="50000"/>
                </a:spcBef>
                <a:defRPr/>
              </a:pPr>
              <a:r>
                <a:rPr lang="en-US" altLang="en-US" sz="2000" b="1">
                  <a:effectLst>
                    <a:outerShdw blurRad="38100" dist="38100" dir="2700000" algn="tl">
                      <a:srgbClr val="C0C0C0"/>
                    </a:outerShdw>
                  </a:effectLst>
                </a:rPr>
                <a:t>Cytokinesis</a:t>
              </a:r>
              <a:endParaRPr lang="en-GB" sz="2000" b="1">
                <a:effectLst>
                  <a:outerShdw blurRad="38100" dist="38100" dir="2700000" algn="tl">
                    <a:srgbClr val="C0C0C0"/>
                  </a:outerShdw>
                </a:effectLst>
              </a:endParaRPr>
            </a:p>
          </p:txBody>
        </p:sp>
      </p:grpSp>
      <p:grpSp>
        <p:nvGrpSpPr>
          <p:cNvPr id="41" name="Group 40"/>
          <p:cNvGrpSpPr/>
          <p:nvPr/>
        </p:nvGrpSpPr>
        <p:grpSpPr>
          <a:xfrm>
            <a:off x="38100" y="1292"/>
            <a:ext cx="9029700" cy="1266444"/>
            <a:chOff x="38100" y="1292"/>
            <a:chExt cx="9029700" cy="1266444"/>
          </a:xfrm>
        </p:grpSpPr>
        <p:sp>
          <p:nvSpPr>
            <p:cNvPr id="42"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43" name="Picture 42"/>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43"/>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8" name="TextBox 7"/>
          <p:cNvSpPr txBox="1"/>
          <p:nvPr/>
        </p:nvSpPr>
        <p:spPr>
          <a:xfrm>
            <a:off x="2209800" y="314980"/>
            <a:ext cx="4648200" cy="523220"/>
          </a:xfrm>
          <a:prstGeom prst="rect">
            <a:avLst/>
          </a:prstGeom>
          <a:noFill/>
        </p:spPr>
        <p:txBody>
          <a:bodyPr wrap="square" rtlCol="0">
            <a:spAutoFit/>
          </a:bodyPr>
          <a:lstStyle/>
          <a:p>
            <a:r>
              <a:rPr lang="en-US" sz="2800" b="1" dirty="0" smtClean="0">
                <a:solidFill>
                  <a:srgbClr val="FF0000"/>
                </a:solidFill>
                <a:effectLst>
                  <a:outerShdw blurRad="38100" dist="38100" dir="2700000" algn="tl">
                    <a:srgbClr val="000000">
                      <a:alpha val="43137"/>
                    </a:srgbClr>
                  </a:outerShdw>
                </a:effectLst>
              </a:rPr>
              <a:t>Summary of the cell cycle</a:t>
            </a:r>
            <a:endParaRPr lang="en-US" sz="2800" b="1" dirty="0">
              <a:solidFill>
                <a:srgbClr val="FF0000"/>
              </a:solidFill>
              <a:effectLst>
                <a:outerShdw blurRad="38100" dist="38100" dir="2700000" algn="tl">
                  <a:srgbClr val="000000">
                    <a:alpha val="43137"/>
                  </a:srgbClr>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nodeType="afterGroup">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7419"/>
                                        </p:tgtEl>
                                        <p:attrNameLst>
                                          <p:attrName>style.visibility</p:attrName>
                                        </p:attrNameLst>
                                      </p:cBhvr>
                                      <p:to>
                                        <p:strVal val="visible"/>
                                      </p:to>
                                    </p:set>
                                    <p:anim calcmode="lin" valueType="num">
                                      <p:cBhvr>
                                        <p:cTn id="11" dur="500" fill="hold"/>
                                        <p:tgtEl>
                                          <p:spTgt spid="17419"/>
                                        </p:tgtEl>
                                        <p:attrNameLst>
                                          <p:attrName>ppt_w</p:attrName>
                                        </p:attrNameLst>
                                      </p:cBhvr>
                                      <p:tavLst>
                                        <p:tav tm="0">
                                          <p:val>
                                            <p:fltVal val="0"/>
                                          </p:val>
                                        </p:tav>
                                        <p:tav tm="100000">
                                          <p:val>
                                            <p:strVal val="#ppt_w"/>
                                          </p:val>
                                        </p:tav>
                                      </p:tavLst>
                                    </p:anim>
                                    <p:anim calcmode="lin" valueType="num">
                                      <p:cBhvr>
                                        <p:cTn id="12" dur="500" fill="hold"/>
                                        <p:tgtEl>
                                          <p:spTgt spid="17419"/>
                                        </p:tgtEl>
                                        <p:attrNameLst>
                                          <p:attrName>ppt_h</p:attrName>
                                        </p:attrNameLst>
                                      </p:cBhvr>
                                      <p:tavLst>
                                        <p:tav tm="0">
                                          <p:val>
                                            <p:fltVal val="0"/>
                                          </p:val>
                                        </p:tav>
                                        <p:tav tm="100000">
                                          <p:val>
                                            <p:strVal val="#ppt_h"/>
                                          </p:val>
                                        </p:tav>
                                      </p:tavLst>
                                    </p:anim>
                                  </p:childTnLst>
                                </p:cTn>
                              </p:par>
                            </p:childTnLst>
                          </p:cTn>
                        </p:par>
                        <p:par>
                          <p:cTn id="13" fill="hold" nodeType="afterGroup">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17447"/>
                                        </p:tgtEl>
                                        <p:attrNameLst>
                                          <p:attrName>style.visibility</p:attrName>
                                        </p:attrNameLst>
                                      </p:cBhvr>
                                      <p:to>
                                        <p:strVal val="visible"/>
                                      </p:to>
                                    </p:set>
                                    <p:anim calcmode="lin" valueType="num">
                                      <p:cBhvr>
                                        <p:cTn id="16" dur="500" fill="hold"/>
                                        <p:tgtEl>
                                          <p:spTgt spid="17447"/>
                                        </p:tgtEl>
                                        <p:attrNameLst>
                                          <p:attrName>ppt_w</p:attrName>
                                        </p:attrNameLst>
                                      </p:cBhvr>
                                      <p:tavLst>
                                        <p:tav tm="0">
                                          <p:val>
                                            <p:fltVal val="0"/>
                                          </p:val>
                                        </p:tav>
                                        <p:tav tm="100000">
                                          <p:val>
                                            <p:strVal val="#ppt_w"/>
                                          </p:val>
                                        </p:tav>
                                      </p:tavLst>
                                    </p:anim>
                                    <p:anim calcmode="lin" valueType="num">
                                      <p:cBhvr>
                                        <p:cTn id="17" dur="500" fill="hold"/>
                                        <p:tgtEl>
                                          <p:spTgt spid="17447"/>
                                        </p:tgtEl>
                                        <p:attrNameLst>
                                          <p:attrName>ppt_h</p:attrName>
                                        </p:attrNameLst>
                                      </p:cBhvr>
                                      <p:tavLst>
                                        <p:tav tm="0">
                                          <p:val>
                                            <p:fltVal val="0"/>
                                          </p:val>
                                        </p:tav>
                                        <p:tav tm="100000">
                                          <p:val>
                                            <p:strVal val="#ppt_h"/>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nodeType="afterGroup">
                            <p:stCondLst>
                              <p:cond delay="500"/>
                            </p:stCondLst>
                            <p:childTnLst>
                              <p:par>
                                <p:cTn id="24" presetID="2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nodeType="afterGroup">
                            <p:stCondLst>
                              <p:cond delay="500"/>
                            </p:stCondLst>
                            <p:childTnLst>
                              <p:par>
                                <p:cTn id="34" presetID="2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up)">
                                      <p:cBhvr>
                                        <p:cTn id="42" dur="500"/>
                                        <p:tgtEl>
                                          <p:spTgt spid="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3" presetClass="entr" presetSubtype="16" fill="hold" grpId="0" nodeType="clickEffect">
                                  <p:stCondLst>
                                    <p:cond delay="0"/>
                                  </p:stCondLst>
                                  <p:childTnLst>
                                    <p:set>
                                      <p:cBhvr>
                                        <p:cTn id="46" dur="1" fill="hold">
                                          <p:stCondLst>
                                            <p:cond delay="0"/>
                                          </p:stCondLst>
                                        </p:cTn>
                                        <p:tgtEl>
                                          <p:spTgt spid="17435"/>
                                        </p:tgtEl>
                                        <p:attrNameLst>
                                          <p:attrName>style.visibility</p:attrName>
                                        </p:attrNameLst>
                                      </p:cBhvr>
                                      <p:to>
                                        <p:strVal val="visible"/>
                                      </p:to>
                                    </p:set>
                                    <p:anim calcmode="lin" valueType="num">
                                      <p:cBhvr>
                                        <p:cTn id="47" dur="500" fill="hold"/>
                                        <p:tgtEl>
                                          <p:spTgt spid="17435"/>
                                        </p:tgtEl>
                                        <p:attrNameLst>
                                          <p:attrName>ppt_w</p:attrName>
                                        </p:attrNameLst>
                                      </p:cBhvr>
                                      <p:tavLst>
                                        <p:tav tm="0">
                                          <p:val>
                                            <p:fltVal val="0"/>
                                          </p:val>
                                        </p:tav>
                                        <p:tav tm="100000">
                                          <p:val>
                                            <p:strVal val="#ppt_w"/>
                                          </p:val>
                                        </p:tav>
                                      </p:tavLst>
                                    </p:anim>
                                    <p:anim calcmode="lin" valueType="num">
                                      <p:cBhvr>
                                        <p:cTn id="48" dur="500" fill="hold"/>
                                        <p:tgtEl>
                                          <p:spTgt spid="17435"/>
                                        </p:tgtEl>
                                        <p:attrNameLst>
                                          <p:attrName>ppt_h</p:attrName>
                                        </p:attrNameLst>
                                      </p:cBhvr>
                                      <p:tavLst>
                                        <p:tav tm="0">
                                          <p:val>
                                            <p:fltVal val="0"/>
                                          </p:val>
                                        </p:tav>
                                        <p:tav tm="100000">
                                          <p:val>
                                            <p:strVal val="#ppt_h"/>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17436"/>
                                        </p:tgtEl>
                                        <p:attrNameLst>
                                          <p:attrName>style.visibility</p:attrName>
                                        </p:attrNameLst>
                                      </p:cBhvr>
                                      <p:to>
                                        <p:strVal val="visible"/>
                                      </p:to>
                                    </p:set>
                                    <p:anim calcmode="lin" valueType="num">
                                      <p:cBhvr>
                                        <p:cTn id="53" dur="500" fill="hold"/>
                                        <p:tgtEl>
                                          <p:spTgt spid="17436"/>
                                        </p:tgtEl>
                                        <p:attrNameLst>
                                          <p:attrName>ppt_w</p:attrName>
                                        </p:attrNameLst>
                                      </p:cBhvr>
                                      <p:tavLst>
                                        <p:tav tm="0">
                                          <p:val>
                                            <p:fltVal val="0"/>
                                          </p:val>
                                        </p:tav>
                                        <p:tav tm="100000">
                                          <p:val>
                                            <p:strVal val="#ppt_w"/>
                                          </p:val>
                                        </p:tav>
                                      </p:tavLst>
                                    </p:anim>
                                    <p:anim calcmode="lin" valueType="num">
                                      <p:cBhvr>
                                        <p:cTn id="54" dur="500" fill="hold"/>
                                        <p:tgtEl>
                                          <p:spTgt spid="17436"/>
                                        </p:tgtEl>
                                        <p:attrNameLst>
                                          <p:attrName>ppt_h</p:attrName>
                                        </p:attrNameLst>
                                      </p:cBhvr>
                                      <p:tavLst>
                                        <p:tav tm="0">
                                          <p:val>
                                            <p:fltVal val="0"/>
                                          </p:val>
                                        </p:tav>
                                        <p:tav tm="100000">
                                          <p:val>
                                            <p:strVal val="#ppt_h"/>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17437"/>
                                        </p:tgtEl>
                                        <p:attrNameLst>
                                          <p:attrName>style.visibility</p:attrName>
                                        </p:attrNameLst>
                                      </p:cBhvr>
                                      <p:to>
                                        <p:strVal val="visible"/>
                                      </p:to>
                                    </p:set>
                                    <p:anim calcmode="lin" valueType="num">
                                      <p:cBhvr>
                                        <p:cTn id="59" dur="500" fill="hold"/>
                                        <p:tgtEl>
                                          <p:spTgt spid="17437"/>
                                        </p:tgtEl>
                                        <p:attrNameLst>
                                          <p:attrName>ppt_w</p:attrName>
                                        </p:attrNameLst>
                                      </p:cBhvr>
                                      <p:tavLst>
                                        <p:tav tm="0">
                                          <p:val>
                                            <p:fltVal val="0"/>
                                          </p:val>
                                        </p:tav>
                                        <p:tav tm="100000">
                                          <p:val>
                                            <p:strVal val="#ppt_w"/>
                                          </p:val>
                                        </p:tav>
                                      </p:tavLst>
                                    </p:anim>
                                    <p:anim calcmode="lin" valueType="num">
                                      <p:cBhvr>
                                        <p:cTn id="60" dur="500" fill="hold"/>
                                        <p:tgtEl>
                                          <p:spTgt spid="17437"/>
                                        </p:tgtEl>
                                        <p:attrNameLst>
                                          <p:attrName>ppt_h</p:attrName>
                                        </p:attrNameLst>
                                      </p:cBhvr>
                                      <p:tavLst>
                                        <p:tav tm="0">
                                          <p:val>
                                            <p:fltVal val="0"/>
                                          </p:val>
                                        </p:tav>
                                        <p:tav tm="100000">
                                          <p:val>
                                            <p:strVal val="#ppt_h"/>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23" presetClass="entr" presetSubtype="16" fill="hold" grpId="0" nodeType="clickEffect">
                                  <p:stCondLst>
                                    <p:cond delay="0"/>
                                  </p:stCondLst>
                                  <p:childTnLst>
                                    <p:set>
                                      <p:cBhvr>
                                        <p:cTn id="64" dur="1" fill="hold">
                                          <p:stCondLst>
                                            <p:cond delay="0"/>
                                          </p:stCondLst>
                                        </p:cTn>
                                        <p:tgtEl>
                                          <p:spTgt spid="17438"/>
                                        </p:tgtEl>
                                        <p:attrNameLst>
                                          <p:attrName>style.visibility</p:attrName>
                                        </p:attrNameLst>
                                      </p:cBhvr>
                                      <p:to>
                                        <p:strVal val="visible"/>
                                      </p:to>
                                    </p:set>
                                    <p:anim calcmode="lin" valueType="num">
                                      <p:cBhvr>
                                        <p:cTn id="65" dur="500" fill="hold"/>
                                        <p:tgtEl>
                                          <p:spTgt spid="17438"/>
                                        </p:tgtEl>
                                        <p:attrNameLst>
                                          <p:attrName>ppt_w</p:attrName>
                                        </p:attrNameLst>
                                      </p:cBhvr>
                                      <p:tavLst>
                                        <p:tav tm="0">
                                          <p:val>
                                            <p:fltVal val="0"/>
                                          </p:val>
                                        </p:tav>
                                        <p:tav tm="100000">
                                          <p:val>
                                            <p:strVal val="#ppt_w"/>
                                          </p:val>
                                        </p:tav>
                                      </p:tavLst>
                                    </p:anim>
                                    <p:anim calcmode="lin" valueType="num">
                                      <p:cBhvr>
                                        <p:cTn id="66" dur="500" fill="hold"/>
                                        <p:tgtEl>
                                          <p:spTgt spid="17438"/>
                                        </p:tgtEl>
                                        <p:attrNameLst>
                                          <p:attrName>ppt_h</p:attrName>
                                        </p:attrNameLst>
                                      </p:cBhvr>
                                      <p:tavLst>
                                        <p:tav tm="0">
                                          <p:val>
                                            <p:fltVal val="0"/>
                                          </p:val>
                                        </p:tav>
                                        <p:tav tm="100000">
                                          <p:val>
                                            <p:strVal val="#ppt_h"/>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23" presetClass="entr" presetSubtype="16" fill="hold" grpId="0" nodeType="clickEffect">
                                  <p:stCondLst>
                                    <p:cond delay="0"/>
                                  </p:stCondLst>
                                  <p:childTnLst>
                                    <p:set>
                                      <p:cBhvr>
                                        <p:cTn id="70" dur="1" fill="hold">
                                          <p:stCondLst>
                                            <p:cond delay="0"/>
                                          </p:stCondLst>
                                        </p:cTn>
                                        <p:tgtEl>
                                          <p:spTgt spid="17439"/>
                                        </p:tgtEl>
                                        <p:attrNameLst>
                                          <p:attrName>style.visibility</p:attrName>
                                        </p:attrNameLst>
                                      </p:cBhvr>
                                      <p:to>
                                        <p:strVal val="visible"/>
                                      </p:to>
                                    </p:set>
                                    <p:anim calcmode="lin" valueType="num">
                                      <p:cBhvr>
                                        <p:cTn id="71" dur="500" fill="hold"/>
                                        <p:tgtEl>
                                          <p:spTgt spid="17439"/>
                                        </p:tgtEl>
                                        <p:attrNameLst>
                                          <p:attrName>ppt_w</p:attrName>
                                        </p:attrNameLst>
                                      </p:cBhvr>
                                      <p:tavLst>
                                        <p:tav tm="0">
                                          <p:val>
                                            <p:fltVal val="0"/>
                                          </p:val>
                                        </p:tav>
                                        <p:tav tm="100000">
                                          <p:val>
                                            <p:strVal val="#ppt_w"/>
                                          </p:val>
                                        </p:tav>
                                      </p:tavLst>
                                    </p:anim>
                                    <p:anim calcmode="lin" valueType="num">
                                      <p:cBhvr>
                                        <p:cTn id="72" dur="500" fill="hold"/>
                                        <p:tgtEl>
                                          <p:spTgt spid="174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9" grpId="0"/>
      <p:bldP spid="17435" grpId="0"/>
      <p:bldP spid="17436" grpId="0"/>
      <p:bldP spid="17437" grpId="0"/>
      <p:bldP spid="17438" grpId="0"/>
      <p:bldP spid="17439" grpId="0"/>
      <p:bldP spid="174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1219200" y="152400"/>
            <a:ext cx="6705600" cy="898525"/>
          </a:xfrm>
        </p:spPr>
        <p:txBody>
          <a:bodyPr/>
          <a:lstStyle/>
          <a:p>
            <a:pPr>
              <a:defRPr/>
            </a:pPr>
            <a:r>
              <a:rPr lang="en-US" sz="4000" b="1" dirty="0" smtClean="0">
                <a:solidFill>
                  <a:srgbClr val="0033CC"/>
                </a:solidFill>
                <a:effectLst>
                  <a:outerShdw blurRad="38100" dist="38100" dir="2700000" algn="tl">
                    <a:srgbClr val="C0C0C0"/>
                  </a:outerShdw>
                </a:effectLst>
              </a:rPr>
              <a:t>Mitosis: hints</a:t>
            </a:r>
            <a:endParaRPr lang="en-US" sz="4000" b="1" dirty="0" smtClean="0">
              <a:effectLst>
                <a:outerShdw blurRad="38100" dist="38100" dir="2700000" algn="tl">
                  <a:srgbClr val="C0C0C0"/>
                </a:outerShdw>
              </a:effectLst>
            </a:endParaRPr>
          </a:p>
        </p:txBody>
      </p:sp>
      <p:sp>
        <p:nvSpPr>
          <p:cNvPr id="19459" name="Rectangle 3"/>
          <p:cNvSpPr>
            <a:spLocks noChangeArrowheads="1"/>
          </p:cNvSpPr>
          <p:nvPr/>
        </p:nvSpPr>
        <p:spPr bwMode="auto">
          <a:xfrm>
            <a:off x="381000" y="1447800"/>
            <a:ext cx="8458200" cy="5247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3200">
                <a:solidFill>
                  <a:schemeClr val="tx1"/>
                </a:solidFill>
                <a:latin typeface="Arial" charset="0"/>
                <a:cs typeface="Arial" charset="0"/>
              </a:defRPr>
            </a:lvl1pPr>
            <a:lvl2pPr marL="800100" indent="-34290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spcAft>
                <a:spcPts val="600"/>
              </a:spcAft>
              <a:buFontTx/>
              <a:buNone/>
            </a:pPr>
            <a:r>
              <a:rPr lang="en-US" altLang="en-US" sz="2000" b="1" i="1" dirty="0">
                <a:effectLst>
                  <a:outerShdw blurRad="38100" dist="38100" dir="2700000" algn="tl">
                    <a:srgbClr val="000000">
                      <a:alpha val="43137"/>
                    </a:srgbClr>
                  </a:outerShdw>
                </a:effectLst>
              </a:rPr>
              <a:t>What  are type of cells that divide?  </a:t>
            </a:r>
          </a:p>
          <a:p>
            <a:pPr lvl="1" eaLnBrk="1" hangingPunct="1">
              <a:spcBef>
                <a:spcPct val="0"/>
              </a:spcBef>
              <a:spcAft>
                <a:spcPts val="600"/>
              </a:spcAft>
              <a:buFontTx/>
              <a:buNone/>
            </a:pPr>
            <a:r>
              <a:rPr lang="en-US" altLang="en-US" sz="2000" dirty="0">
                <a:solidFill>
                  <a:srgbClr val="FF0000"/>
                </a:solidFill>
                <a:effectLst>
                  <a:outerShdw blurRad="38100" dist="38100" dir="2700000" algn="tl">
                    <a:srgbClr val="000000">
                      <a:alpha val="43137"/>
                    </a:srgbClr>
                  </a:outerShdw>
                </a:effectLst>
              </a:rPr>
              <a:t>They are somatic cells (body cells)</a:t>
            </a:r>
          </a:p>
          <a:p>
            <a:pPr eaLnBrk="1" hangingPunct="1">
              <a:spcBef>
                <a:spcPct val="0"/>
              </a:spcBef>
              <a:spcAft>
                <a:spcPts val="600"/>
              </a:spcAft>
              <a:buFontTx/>
              <a:buNone/>
            </a:pPr>
            <a:r>
              <a:rPr lang="en-US" altLang="en-US" sz="2000" b="1" i="1" dirty="0">
                <a:effectLst>
                  <a:outerShdw blurRad="38100" dist="38100" dir="2700000" algn="tl">
                    <a:srgbClr val="000000">
                      <a:alpha val="43137"/>
                    </a:srgbClr>
                  </a:outerShdw>
                </a:effectLst>
              </a:rPr>
              <a:t>How many cells are produced and are they similar?</a:t>
            </a:r>
          </a:p>
          <a:p>
            <a:pPr lvl="1" eaLnBrk="1" hangingPunct="1">
              <a:spcBef>
                <a:spcPct val="0"/>
              </a:spcBef>
              <a:spcAft>
                <a:spcPts val="600"/>
              </a:spcAft>
              <a:buFontTx/>
              <a:buNone/>
            </a:pPr>
            <a:r>
              <a:rPr lang="en-US" altLang="en-US" sz="2000" dirty="0">
                <a:solidFill>
                  <a:srgbClr val="FF0000"/>
                </a:solidFill>
                <a:effectLst>
                  <a:outerShdw blurRad="38100" dist="38100" dir="2700000" algn="tl">
                    <a:srgbClr val="000000">
                      <a:alpha val="43137"/>
                    </a:srgbClr>
                  </a:outerShdw>
                </a:effectLst>
              </a:rPr>
              <a:t>Produces 2 genetically identical cells</a:t>
            </a:r>
          </a:p>
          <a:p>
            <a:pPr eaLnBrk="1" hangingPunct="1">
              <a:spcBef>
                <a:spcPct val="0"/>
              </a:spcBef>
              <a:spcAft>
                <a:spcPts val="600"/>
              </a:spcAft>
              <a:buFontTx/>
              <a:buNone/>
            </a:pPr>
            <a:r>
              <a:rPr lang="en-US" altLang="en-US" sz="2000" b="1" i="1" dirty="0">
                <a:effectLst>
                  <a:outerShdw blurRad="38100" dist="38100" dir="2700000" algn="tl">
                    <a:srgbClr val="000000">
                      <a:alpha val="43137"/>
                    </a:srgbClr>
                  </a:outerShdw>
                </a:effectLst>
              </a:rPr>
              <a:t>What abbreviation and name describes the fact that they contain 2 sets of chromosomes?</a:t>
            </a:r>
          </a:p>
          <a:p>
            <a:pPr lvl="1" eaLnBrk="1" hangingPunct="1">
              <a:spcBef>
                <a:spcPct val="0"/>
              </a:spcBef>
              <a:spcAft>
                <a:spcPts val="600"/>
              </a:spcAft>
              <a:buFontTx/>
              <a:buNone/>
            </a:pPr>
            <a:r>
              <a:rPr lang="en-US" altLang="en-US" sz="2000" dirty="0">
                <a:solidFill>
                  <a:srgbClr val="FF0000"/>
                </a:solidFill>
                <a:effectLst>
                  <a:outerShdw blurRad="38100" dist="38100" dir="2700000" algn="tl">
                    <a:srgbClr val="000000">
                      <a:alpha val="43137"/>
                    </a:srgbClr>
                  </a:outerShdw>
                </a:effectLst>
              </a:rPr>
              <a:t> form diploid (2n) cell</a:t>
            </a:r>
          </a:p>
          <a:p>
            <a:pPr eaLnBrk="1" hangingPunct="1">
              <a:spcBef>
                <a:spcPct val="0"/>
              </a:spcBef>
              <a:spcAft>
                <a:spcPts val="600"/>
              </a:spcAft>
              <a:buFontTx/>
              <a:buNone/>
            </a:pPr>
            <a:r>
              <a:rPr lang="en-US" altLang="en-US" sz="2000" b="1" i="1" dirty="0">
                <a:effectLst>
                  <a:outerShdw blurRad="38100" dist="38100" dir="2700000" algn="tl">
                    <a:srgbClr val="000000">
                      <a:alpha val="43137"/>
                    </a:srgbClr>
                  </a:outerShdw>
                </a:effectLst>
              </a:rPr>
              <a:t>Does the division reduce the number of chromosomes or maintain the same number?</a:t>
            </a:r>
          </a:p>
          <a:p>
            <a:pPr lvl="1" eaLnBrk="1" hangingPunct="1">
              <a:spcBef>
                <a:spcPct val="0"/>
              </a:spcBef>
              <a:spcAft>
                <a:spcPts val="600"/>
              </a:spcAft>
              <a:buFontTx/>
              <a:buNone/>
            </a:pPr>
            <a:r>
              <a:rPr lang="en-US" altLang="en-US" sz="2000" dirty="0">
                <a:solidFill>
                  <a:srgbClr val="FF0000"/>
                </a:solidFill>
                <a:effectLst>
                  <a:outerShdw blurRad="38100" dist="38100" dir="2700000" algn="tl">
                    <a:srgbClr val="000000">
                      <a:alpha val="43137"/>
                    </a:srgbClr>
                  </a:outerShdw>
                </a:effectLst>
              </a:rPr>
              <a:t>Maintains the same number of chromosomes in each daughter cell</a:t>
            </a:r>
          </a:p>
          <a:p>
            <a:pPr eaLnBrk="1" hangingPunct="1">
              <a:spcBef>
                <a:spcPct val="0"/>
              </a:spcBef>
              <a:spcAft>
                <a:spcPts val="600"/>
              </a:spcAft>
              <a:buFontTx/>
              <a:buNone/>
            </a:pPr>
            <a:r>
              <a:rPr lang="en-US" altLang="en-US" sz="2000" b="1" i="1" dirty="0">
                <a:effectLst>
                  <a:outerShdw blurRad="38100" dist="38100" dir="2700000" algn="tl">
                    <a:srgbClr val="000000">
                      <a:alpha val="43137"/>
                    </a:srgbClr>
                  </a:outerShdw>
                </a:effectLst>
              </a:rPr>
              <a:t>How many cell divisions are there?</a:t>
            </a:r>
          </a:p>
          <a:p>
            <a:pPr lvl="1" eaLnBrk="1" hangingPunct="1">
              <a:spcBef>
                <a:spcPct val="0"/>
              </a:spcBef>
              <a:spcAft>
                <a:spcPts val="600"/>
              </a:spcAft>
              <a:buFontTx/>
              <a:buNone/>
            </a:pPr>
            <a:r>
              <a:rPr lang="en-US" altLang="en-US" sz="2000" dirty="0">
                <a:solidFill>
                  <a:srgbClr val="FF0000"/>
                </a:solidFill>
                <a:effectLst>
                  <a:outerShdw blurRad="38100" dist="38100" dir="2700000" algn="tl">
                    <a:srgbClr val="000000">
                      <a:alpha val="43137"/>
                    </a:srgbClr>
                  </a:outerShdw>
                </a:effectLst>
              </a:rPr>
              <a:t>1 cell division</a:t>
            </a:r>
          </a:p>
          <a:p>
            <a:pPr eaLnBrk="1" hangingPunct="1">
              <a:spcBef>
                <a:spcPct val="0"/>
              </a:spcBef>
              <a:spcAft>
                <a:spcPts val="600"/>
              </a:spcAft>
              <a:buFontTx/>
              <a:buNone/>
            </a:pPr>
            <a:r>
              <a:rPr lang="en-US" altLang="en-US" sz="2000" b="1" i="1" dirty="0">
                <a:effectLst>
                  <a:outerShdw blurRad="38100" dist="38100" dir="2700000" algn="tl">
                    <a:srgbClr val="000000">
                      <a:alpha val="43137"/>
                    </a:srgbClr>
                  </a:outerShdw>
                </a:effectLst>
              </a:rPr>
              <a:t>How many steps are there in mitosis?</a:t>
            </a:r>
          </a:p>
          <a:p>
            <a:pPr lvl="1" eaLnBrk="1" hangingPunct="1">
              <a:spcBef>
                <a:spcPct val="0"/>
              </a:spcBef>
              <a:spcAft>
                <a:spcPts val="600"/>
              </a:spcAft>
              <a:buFontTx/>
              <a:buNone/>
            </a:pPr>
            <a:r>
              <a:rPr lang="en-US" altLang="en-US" sz="2000" dirty="0">
                <a:solidFill>
                  <a:srgbClr val="FF0000"/>
                </a:solidFill>
                <a:effectLst>
                  <a:outerShdw blurRad="38100" dist="38100" dir="2700000" algn="tl">
                    <a:srgbClr val="000000">
                      <a:alpha val="43137"/>
                    </a:srgbClr>
                  </a:outerShdw>
                </a:effectLst>
              </a:rPr>
              <a:t>4 steps</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76200" y="1233488"/>
            <a:ext cx="7788275" cy="461962"/>
          </a:xfrm>
          <a:prstGeom prst="rect">
            <a:avLst/>
          </a:prstGeom>
          <a:noFill/>
          <a:ln w="9525">
            <a:noFill/>
            <a:miter lim="800000"/>
            <a:headEnd/>
            <a:tailEnd/>
          </a:ln>
          <a:effectLst/>
        </p:spPr>
        <p:txBody>
          <a:bodyPr wrap="none">
            <a:spAutoFit/>
          </a:bodyPr>
          <a:lstStyle/>
          <a:p>
            <a:pPr>
              <a:defRPr/>
            </a:pPr>
            <a:r>
              <a:rPr lang="en-US" altLang="en-US" sz="2400" b="1" u="sng" dirty="0">
                <a:solidFill>
                  <a:srgbClr val="FF0000"/>
                </a:solidFill>
                <a:effectLst>
                  <a:outerShdw blurRad="38100" dist="38100" dir="2700000" algn="tl">
                    <a:srgbClr val="C0C0C0"/>
                  </a:outerShdw>
                </a:effectLst>
              </a:rPr>
              <a:t>Genes: </a:t>
            </a:r>
            <a:r>
              <a:rPr lang="en-US" altLang="en-US" sz="2000" dirty="0">
                <a:effectLst>
                  <a:outerShdw blurRad="38100" dist="38100" dir="2700000" algn="tl">
                    <a:srgbClr val="C0C0C0"/>
                  </a:outerShdw>
                </a:effectLst>
              </a:rPr>
              <a:t>The units that specify an organism’s inherited characters</a:t>
            </a:r>
            <a:r>
              <a:rPr lang="en-US" altLang="en-US" sz="2000" dirty="0">
                <a:solidFill>
                  <a:srgbClr val="000000"/>
                </a:solidFill>
                <a:effectLst>
                  <a:outerShdw blurRad="38100" dist="38100" dir="2700000" algn="tl">
                    <a:srgbClr val="C0C0C0"/>
                  </a:outerShdw>
                </a:effectLst>
              </a:rPr>
              <a:t>.</a:t>
            </a:r>
            <a:endParaRPr lang="en-GB" sz="2000" dirty="0">
              <a:solidFill>
                <a:srgbClr val="000000"/>
              </a:solidFill>
              <a:effectLst>
                <a:outerShdw blurRad="38100" dist="38100" dir="2700000" algn="tl">
                  <a:srgbClr val="C0C0C0"/>
                </a:outerShdw>
              </a:effectLst>
            </a:endParaRPr>
          </a:p>
        </p:txBody>
      </p:sp>
      <p:sp>
        <p:nvSpPr>
          <p:cNvPr id="39941" name="Rectangle 5"/>
          <p:cNvSpPr>
            <a:spLocks noChangeArrowheads="1"/>
          </p:cNvSpPr>
          <p:nvPr/>
        </p:nvSpPr>
        <p:spPr bwMode="auto">
          <a:xfrm>
            <a:off x="76200" y="1752600"/>
            <a:ext cx="8132763" cy="769938"/>
          </a:xfrm>
          <a:prstGeom prst="rect">
            <a:avLst/>
          </a:prstGeom>
          <a:noFill/>
          <a:ln w="9525">
            <a:noFill/>
            <a:miter lim="800000"/>
            <a:headEnd/>
            <a:tailEnd/>
          </a:ln>
          <a:effectLst/>
        </p:spPr>
        <p:txBody>
          <a:bodyPr wrap="none">
            <a:spAutoFit/>
          </a:bodyPr>
          <a:lstStyle/>
          <a:p>
            <a:pPr>
              <a:defRPr/>
            </a:pPr>
            <a:r>
              <a:rPr lang="en-US" altLang="en-US" sz="2400" b="1" u="sng" dirty="0">
                <a:solidFill>
                  <a:srgbClr val="FF0000"/>
                </a:solidFill>
                <a:effectLst>
                  <a:outerShdw blurRad="38100" dist="38100" dir="2700000" algn="tl">
                    <a:srgbClr val="C0C0C0"/>
                  </a:outerShdw>
                </a:effectLst>
              </a:rPr>
              <a:t>Chromatin</a:t>
            </a:r>
            <a:r>
              <a:rPr lang="en-US" altLang="en-US" sz="2400" b="1" dirty="0">
                <a:solidFill>
                  <a:srgbClr val="FF0000"/>
                </a:solidFill>
                <a:effectLst>
                  <a:outerShdw blurRad="38100" dist="38100" dir="2700000" algn="tl">
                    <a:srgbClr val="C0C0C0"/>
                  </a:outerShdw>
                </a:effectLst>
              </a:rPr>
              <a:t>:</a:t>
            </a:r>
            <a:r>
              <a:rPr lang="en-US" altLang="en-US" sz="2000" dirty="0"/>
              <a:t> </a:t>
            </a:r>
            <a:r>
              <a:rPr lang="en-US" altLang="en-US" sz="2000" dirty="0">
                <a:solidFill>
                  <a:srgbClr val="000000"/>
                </a:solidFill>
                <a:effectLst>
                  <a:outerShdw blurRad="38100" dist="38100" dir="2700000" algn="tl">
                    <a:srgbClr val="C0C0C0"/>
                  </a:outerShdw>
                </a:effectLst>
              </a:rPr>
              <a:t>A DNA-protein complex which is organized into a long</a:t>
            </a:r>
            <a:br>
              <a:rPr lang="en-US" altLang="en-US" sz="2000" dirty="0">
                <a:solidFill>
                  <a:srgbClr val="000000"/>
                </a:solidFill>
                <a:effectLst>
                  <a:outerShdw blurRad="38100" dist="38100" dir="2700000" algn="tl">
                    <a:srgbClr val="C0C0C0"/>
                  </a:outerShdw>
                </a:effectLst>
              </a:rPr>
            </a:br>
            <a:r>
              <a:rPr lang="en-US" altLang="en-US" sz="2000" dirty="0">
                <a:solidFill>
                  <a:srgbClr val="000000"/>
                </a:solidFill>
                <a:effectLst>
                  <a:outerShdw blurRad="38100" dist="38100" dir="2700000" algn="tl">
                    <a:srgbClr val="C0C0C0"/>
                  </a:outerShdw>
                </a:effectLst>
              </a:rPr>
              <a:t>   thin fiber</a:t>
            </a:r>
            <a:endParaRPr lang="en-GB" sz="2000" dirty="0">
              <a:solidFill>
                <a:srgbClr val="000000"/>
              </a:solidFill>
              <a:effectLst>
                <a:outerShdw blurRad="38100" dist="38100" dir="2700000" algn="tl">
                  <a:srgbClr val="C0C0C0"/>
                </a:outerShdw>
              </a:effectLst>
            </a:endParaRPr>
          </a:p>
        </p:txBody>
      </p:sp>
      <p:sp>
        <p:nvSpPr>
          <p:cNvPr id="39942" name="Rectangle 6"/>
          <p:cNvSpPr>
            <a:spLocks noChangeArrowheads="1"/>
          </p:cNvSpPr>
          <p:nvPr/>
        </p:nvSpPr>
        <p:spPr bwMode="auto">
          <a:xfrm>
            <a:off x="76200" y="2438400"/>
            <a:ext cx="8686800" cy="762000"/>
          </a:xfrm>
          <a:prstGeom prst="rect">
            <a:avLst/>
          </a:prstGeom>
          <a:noFill/>
          <a:ln w="9525">
            <a:noFill/>
            <a:miter lim="800000"/>
            <a:headEnd/>
            <a:tailEnd/>
          </a:ln>
          <a:effectLst/>
        </p:spPr>
        <p:txBody>
          <a:bodyPr>
            <a:spAutoFit/>
          </a:bodyPr>
          <a:lstStyle/>
          <a:p>
            <a:pPr>
              <a:defRPr/>
            </a:pPr>
            <a:r>
              <a:rPr lang="en-US" altLang="en-US" sz="2400" b="1" u="sng" dirty="0">
                <a:solidFill>
                  <a:srgbClr val="FF0000"/>
                </a:solidFill>
                <a:effectLst>
                  <a:outerShdw blurRad="38100" dist="38100" dir="2700000" algn="tl">
                    <a:srgbClr val="C0C0C0"/>
                  </a:outerShdw>
                </a:effectLst>
              </a:rPr>
              <a:t>Chromosome</a:t>
            </a:r>
            <a:r>
              <a:rPr lang="en-US" altLang="en-US" sz="2400" b="1" dirty="0">
                <a:solidFill>
                  <a:srgbClr val="FF0000"/>
                </a:solidFill>
                <a:effectLst>
                  <a:outerShdw blurRad="38100" dist="38100" dir="2700000" algn="tl">
                    <a:srgbClr val="C0C0C0"/>
                  </a:outerShdw>
                </a:effectLst>
              </a:rPr>
              <a:t>:</a:t>
            </a:r>
            <a:r>
              <a:rPr lang="en-US" altLang="en-US" sz="2000" dirty="0"/>
              <a:t> </a:t>
            </a:r>
            <a:r>
              <a:rPr lang="en-US" altLang="en-US" sz="2000" dirty="0">
                <a:effectLst>
                  <a:outerShdw blurRad="38100" dist="38100" dir="2700000" algn="tl">
                    <a:srgbClr val="C0C0C0"/>
                  </a:outerShdw>
                </a:effectLst>
              </a:rPr>
              <a:t>The </a:t>
            </a:r>
            <a:r>
              <a:rPr lang="en-US" altLang="en-US" sz="2000" dirty="0">
                <a:solidFill>
                  <a:srgbClr val="000000"/>
                </a:solidFill>
                <a:effectLst>
                  <a:outerShdw blurRad="38100" dist="38100" dir="2700000" algn="tl">
                    <a:srgbClr val="C0C0C0"/>
                  </a:outerShdw>
                </a:effectLst>
              </a:rPr>
              <a:t>package</a:t>
            </a:r>
            <a:r>
              <a:rPr lang="en-US" altLang="en-US" sz="2000" dirty="0">
                <a:effectLst>
                  <a:outerShdw blurRad="38100" dist="38100" dir="2700000" algn="tl">
                    <a:srgbClr val="C0C0C0"/>
                  </a:outerShdw>
                </a:effectLst>
              </a:rPr>
              <a:t> that is formed from a </a:t>
            </a:r>
            <a:r>
              <a:rPr lang="en-US" altLang="en-US" sz="2000" dirty="0">
                <a:solidFill>
                  <a:srgbClr val="000000"/>
                </a:solidFill>
                <a:effectLst>
                  <a:outerShdw blurRad="38100" dist="38100" dir="2700000" algn="tl">
                    <a:srgbClr val="C0C0C0"/>
                  </a:outerShdw>
                </a:effectLst>
              </a:rPr>
              <a:t>condensed,</a:t>
            </a:r>
            <a:r>
              <a:rPr lang="en-US" altLang="en-US" sz="2000" dirty="0">
                <a:effectLst>
                  <a:outerShdw blurRad="38100" dist="38100" dir="2700000" algn="tl">
                    <a:srgbClr val="C0C0C0"/>
                  </a:outerShdw>
                </a:effectLst>
              </a:rPr>
              <a:t> </a:t>
            </a:r>
            <a:r>
              <a:rPr lang="en-US" altLang="en-US" sz="2000" dirty="0">
                <a:solidFill>
                  <a:srgbClr val="000000"/>
                </a:solidFill>
                <a:effectLst>
                  <a:outerShdw blurRad="38100" dist="38100" dir="2700000" algn="tl">
                    <a:srgbClr val="C0C0C0"/>
                  </a:outerShdw>
                </a:effectLst>
              </a:rPr>
              <a:t>coiled</a:t>
            </a:r>
            <a:br>
              <a:rPr lang="en-US" altLang="en-US" sz="2000" dirty="0">
                <a:solidFill>
                  <a:srgbClr val="000000"/>
                </a:solidFill>
                <a:effectLst>
                  <a:outerShdw blurRad="38100" dist="38100" dir="2700000" algn="tl">
                    <a:srgbClr val="C0C0C0"/>
                  </a:outerShdw>
                </a:effectLst>
              </a:rPr>
            </a:br>
            <a:r>
              <a:rPr lang="en-US" altLang="en-US" sz="2000" dirty="0">
                <a:solidFill>
                  <a:srgbClr val="000000"/>
                </a:solidFill>
                <a:effectLst>
                  <a:outerShdw blurRad="38100" dist="38100" dir="2700000" algn="tl">
                    <a:srgbClr val="C0C0C0"/>
                  </a:outerShdw>
                </a:effectLst>
              </a:rPr>
              <a:t>    and folded</a:t>
            </a:r>
            <a:r>
              <a:rPr lang="en-US" altLang="en-US" sz="2000" dirty="0">
                <a:effectLst>
                  <a:outerShdw blurRad="38100" dist="38100" dir="2700000" algn="tl">
                    <a:srgbClr val="C0C0C0"/>
                  </a:outerShdw>
                </a:effectLst>
              </a:rPr>
              <a:t> </a:t>
            </a:r>
            <a:r>
              <a:rPr lang="en-US" altLang="en-US" sz="2000" dirty="0">
                <a:solidFill>
                  <a:srgbClr val="000000"/>
                </a:solidFill>
                <a:effectLst>
                  <a:outerShdw blurRad="38100" dist="38100" dir="2700000" algn="tl">
                    <a:srgbClr val="C0C0C0"/>
                  </a:outerShdw>
                </a:effectLst>
              </a:rPr>
              <a:t>chromatin</a:t>
            </a:r>
            <a:r>
              <a:rPr lang="en-US" altLang="en-US" sz="2000" b="1" dirty="0">
                <a:solidFill>
                  <a:srgbClr val="000000"/>
                </a:solidFill>
                <a:effectLst>
                  <a:outerShdw blurRad="38100" dist="38100" dir="2700000" algn="tl">
                    <a:srgbClr val="C0C0C0"/>
                  </a:outerShdw>
                </a:effectLst>
              </a:rPr>
              <a:t>.</a:t>
            </a:r>
            <a:endParaRPr lang="en-GB" sz="2000" b="1" dirty="0">
              <a:solidFill>
                <a:srgbClr val="000000"/>
              </a:solidFill>
              <a:effectLst>
                <a:outerShdw blurRad="38100" dist="38100" dir="2700000" algn="tl">
                  <a:srgbClr val="C0C0C0"/>
                </a:outerShdw>
              </a:effectLst>
            </a:endParaRPr>
          </a:p>
        </p:txBody>
      </p:sp>
      <p:sp>
        <p:nvSpPr>
          <p:cNvPr id="39943" name="Text Box 7"/>
          <p:cNvSpPr txBox="1">
            <a:spLocks noChangeArrowheads="1"/>
          </p:cNvSpPr>
          <p:nvPr/>
        </p:nvSpPr>
        <p:spPr bwMode="auto">
          <a:xfrm>
            <a:off x="76200" y="3200400"/>
            <a:ext cx="8991600" cy="769938"/>
          </a:xfrm>
          <a:prstGeom prst="rect">
            <a:avLst/>
          </a:prstGeom>
          <a:noFill/>
          <a:ln w="9525">
            <a:noFill/>
            <a:miter lim="800000"/>
            <a:headEnd/>
            <a:tailEnd/>
          </a:ln>
          <a:effectLst/>
        </p:spPr>
        <p:txBody>
          <a:bodyPr>
            <a:spAutoFit/>
          </a:bodyPr>
          <a:lstStyle/>
          <a:p>
            <a:pPr>
              <a:spcBef>
                <a:spcPct val="50000"/>
              </a:spcBef>
              <a:defRPr/>
            </a:pPr>
            <a:r>
              <a:rPr lang="en-US" altLang="en-US" sz="2400" b="1" u="sng" dirty="0">
                <a:solidFill>
                  <a:srgbClr val="FF0000"/>
                </a:solidFill>
                <a:effectLst>
                  <a:outerShdw blurRad="38100" dist="38100" dir="2700000" algn="tl">
                    <a:srgbClr val="C0C0C0"/>
                  </a:outerShdw>
                </a:effectLst>
              </a:rPr>
              <a:t>Chromatids</a:t>
            </a:r>
            <a:r>
              <a:rPr lang="en-US" altLang="en-US" sz="2400" b="1" dirty="0">
                <a:solidFill>
                  <a:srgbClr val="FF0000"/>
                </a:solidFill>
                <a:effectLst>
                  <a:outerShdw blurRad="38100" dist="38100" dir="2700000" algn="tl">
                    <a:srgbClr val="C0C0C0"/>
                  </a:outerShdw>
                </a:effectLst>
              </a:rPr>
              <a:t>:</a:t>
            </a:r>
            <a:r>
              <a:rPr lang="en-US" altLang="en-US" sz="2000" dirty="0"/>
              <a:t> </a:t>
            </a:r>
            <a:r>
              <a:rPr lang="en-US" altLang="en-US" sz="2000" dirty="0">
                <a:solidFill>
                  <a:srgbClr val="000000"/>
                </a:solidFill>
              </a:rPr>
              <a:t>Two sister arms (chromatids)</a:t>
            </a:r>
            <a:r>
              <a:rPr lang="en-US" altLang="en-US" sz="2000" dirty="0"/>
              <a:t> formed from e</a:t>
            </a:r>
            <a:r>
              <a:rPr lang="en-US" altLang="en-US" sz="2000" dirty="0">
                <a:solidFill>
                  <a:srgbClr val="000000"/>
                </a:solidFill>
              </a:rPr>
              <a:t>ach duplicated</a:t>
            </a:r>
            <a:br>
              <a:rPr lang="en-US" altLang="en-US" sz="2000" dirty="0">
                <a:solidFill>
                  <a:srgbClr val="000000"/>
                </a:solidFill>
              </a:rPr>
            </a:br>
            <a:r>
              <a:rPr lang="en-US" altLang="en-US" sz="2000" dirty="0">
                <a:solidFill>
                  <a:srgbClr val="000000"/>
                </a:solidFill>
              </a:rPr>
              <a:t>    chromosome. They contain identical copies of the chromosome’s DNA </a:t>
            </a:r>
            <a:endParaRPr lang="en-GB" sz="2000" dirty="0">
              <a:solidFill>
                <a:srgbClr val="000000"/>
              </a:solidFill>
            </a:endParaRPr>
          </a:p>
        </p:txBody>
      </p:sp>
      <p:sp>
        <p:nvSpPr>
          <p:cNvPr id="39945" name="Text Box 9"/>
          <p:cNvSpPr txBox="1">
            <a:spLocks noChangeArrowheads="1"/>
          </p:cNvSpPr>
          <p:nvPr/>
        </p:nvSpPr>
        <p:spPr bwMode="auto">
          <a:xfrm>
            <a:off x="76200" y="4038600"/>
            <a:ext cx="8153400" cy="695325"/>
          </a:xfrm>
          <a:prstGeom prst="rect">
            <a:avLst/>
          </a:prstGeom>
          <a:noFill/>
          <a:ln w="9525">
            <a:noFill/>
            <a:miter lim="800000"/>
            <a:headEnd/>
            <a:tailEnd/>
          </a:ln>
          <a:effectLst/>
        </p:spPr>
        <p:txBody>
          <a:bodyPr>
            <a:spAutoFit/>
          </a:bodyPr>
          <a:lstStyle/>
          <a:p>
            <a:pPr>
              <a:lnSpc>
                <a:spcPct val="90000"/>
              </a:lnSpc>
              <a:spcBef>
                <a:spcPct val="20000"/>
              </a:spcBef>
              <a:buClr>
                <a:srgbClr val="339933"/>
              </a:buClr>
              <a:defRPr/>
            </a:pPr>
            <a:r>
              <a:rPr lang="en-US" altLang="en-US" sz="2400" b="1" u="sng" dirty="0">
                <a:solidFill>
                  <a:srgbClr val="FF0000"/>
                </a:solidFill>
                <a:effectLst>
                  <a:outerShdw blurRad="38100" dist="38100" dir="2700000" algn="tl">
                    <a:srgbClr val="C0C0C0"/>
                  </a:outerShdw>
                </a:effectLst>
              </a:rPr>
              <a:t>Centromere</a:t>
            </a:r>
            <a:r>
              <a:rPr lang="en-US" altLang="en-US" sz="2400" b="1" dirty="0">
                <a:solidFill>
                  <a:srgbClr val="FF0000"/>
                </a:solidFill>
                <a:effectLst>
                  <a:outerShdw blurRad="38100" dist="38100" dir="2700000" algn="tl">
                    <a:srgbClr val="C0C0C0"/>
                  </a:outerShdw>
                </a:effectLst>
              </a:rPr>
              <a:t>:</a:t>
            </a:r>
            <a:r>
              <a:rPr lang="en-US" altLang="en-US" sz="2000" dirty="0"/>
              <a:t> </a:t>
            </a:r>
            <a:r>
              <a:rPr lang="en-US" altLang="en-US" sz="2000" dirty="0">
                <a:solidFill>
                  <a:srgbClr val="000000"/>
                </a:solidFill>
                <a:effectLst>
                  <a:outerShdw blurRad="38100" dist="38100" dir="2700000" algn="tl">
                    <a:srgbClr val="C0C0C0"/>
                  </a:outerShdw>
                </a:effectLst>
              </a:rPr>
              <a:t>The narrow region at which the chromosomal strands</a:t>
            </a:r>
            <a:br>
              <a:rPr lang="en-US" altLang="en-US" sz="2000" dirty="0">
                <a:solidFill>
                  <a:srgbClr val="000000"/>
                </a:solidFill>
                <a:effectLst>
                  <a:outerShdw blurRad="38100" dist="38100" dir="2700000" algn="tl">
                    <a:srgbClr val="C0C0C0"/>
                  </a:outerShdw>
                </a:effectLst>
              </a:rPr>
            </a:br>
            <a:r>
              <a:rPr lang="en-US" altLang="en-US" sz="2000" dirty="0">
                <a:solidFill>
                  <a:srgbClr val="000000"/>
                </a:solidFill>
                <a:effectLst>
                  <a:outerShdw blurRad="38100" dist="38100" dir="2700000" algn="tl">
                    <a:srgbClr val="C0C0C0"/>
                  </a:outerShdw>
                </a:effectLst>
              </a:rPr>
              <a:t>     (Chromatids) are connected together.</a:t>
            </a:r>
            <a:endParaRPr lang="en-GB" sz="2000" dirty="0">
              <a:solidFill>
                <a:srgbClr val="000000"/>
              </a:solidFill>
              <a:effectLst>
                <a:outerShdw blurRad="38100" dist="38100" dir="2700000" algn="tl">
                  <a:srgbClr val="C0C0C0"/>
                </a:outerShdw>
              </a:effectLst>
            </a:endParaRPr>
          </a:p>
        </p:txBody>
      </p:sp>
      <p:sp>
        <p:nvSpPr>
          <p:cNvPr id="39947" name="Text Box 11"/>
          <p:cNvSpPr txBox="1">
            <a:spLocks noChangeArrowheads="1"/>
          </p:cNvSpPr>
          <p:nvPr/>
        </p:nvSpPr>
        <p:spPr bwMode="auto">
          <a:xfrm>
            <a:off x="152400" y="4724400"/>
            <a:ext cx="8763000" cy="519113"/>
          </a:xfrm>
          <a:prstGeom prst="rect">
            <a:avLst/>
          </a:prstGeom>
          <a:noFill/>
          <a:ln w="9525">
            <a:noFill/>
            <a:miter lim="800000"/>
            <a:headEnd/>
            <a:tailEnd/>
          </a:ln>
          <a:effectLst/>
        </p:spPr>
        <p:txBody>
          <a:bodyPr>
            <a:spAutoFit/>
          </a:bodyPr>
          <a:lstStyle/>
          <a:p>
            <a:pPr>
              <a:spcBef>
                <a:spcPct val="50000"/>
              </a:spcBef>
              <a:defRPr/>
            </a:pPr>
            <a:r>
              <a:rPr lang="en-US" altLang="en-US" sz="2400" b="1" u="sng" dirty="0">
                <a:solidFill>
                  <a:srgbClr val="FF0000"/>
                </a:solidFill>
                <a:effectLst>
                  <a:outerShdw blurRad="38100" dist="38100" dir="2700000" algn="tl">
                    <a:srgbClr val="C0C0C0"/>
                  </a:outerShdw>
                </a:effectLst>
              </a:rPr>
              <a:t>Mitosis</a:t>
            </a:r>
            <a:r>
              <a:rPr lang="en-US" altLang="en-US" sz="2400" b="1" dirty="0">
                <a:solidFill>
                  <a:srgbClr val="FF0000"/>
                </a:solidFill>
                <a:effectLst>
                  <a:outerShdw blurRad="38100" dist="38100" dir="2700000" algn="tl">
                    <a:srgbClr val="C0C0C0"/>
                  </a:outerShdw>
                </a:effectLst>
              </a:rPr>
              <a:t>:</a:t>
            </a:r>
            <a:r>
              <a:rPr lang="en-US" altLang="en-US" sz="2800" dirty="0"/>
              <a:t> </a:t>
            </a:r>
            <a:r>
              <a:rPr lang="en-US" altLang="en-US" sz="2000" dirty="0">
                <a:effectLst>
                  <a:outerShdw blurRad="38100" dist="38100" dir="2700000" algn="tl">
                    <a:srgbClr val="C0C0C0"/>
                  </a:outerShdw>
                </a:effectLst>
              </a:rPr>
              <a:t>Is t</a:t>
            </a:r>
            <a:r>
              <a:rPr lang="en-US" altLang="en-US" sz="2000" dirty="0">
                <a:solidFill>
                  <a:srgbClr val="000000"/>
                </a:solidFill>
                <a:effectLst>
                  <a:outerShdw blurRad="38100" dist="38100" dir="2700000" algn="tl">
                    <a:srgbClr val="C0C0C0"/>
                  </a:outerShdw>
                </a:effectLst>
              </a:rPr>
              <a:t>he division process which forms two daughter nuclei</a:t>
            </a:r>
            <a:endParaRPr lang="en-GB" sz="2000" dirty="0">
              <a:solidFill>
                <a:srgbClr val="000000"/>
              </a:solidFill>
              <a:effectLst>
                <a:outerShdw blurRad="38100" dist="38100" dir="2700000" algn="tl">
                  <a:srgbClr val="C0C0C0"/>
                </a:outerShdw>
              </a:effectLst>
            </a:endParaRPr>
          </a:p>
        </p:txBody>
      </p:sp>
      <p:sp>
        <p:nvSpPr>
          <p:cNvPr id="39948" name="Text Box 12"/>
          <p:cNvSpPr txBox="1">
            <a:spLocks noChangeArrowheads="1"/>
          </p:cNvSpPr>
          <p:nvPr/>
        </p:nvSpPr>
        <p:spPr bwMode="auto">
          <a:xfrm>
            <a:off x="152400" y="5257800"/>
            <a:ext cx="8610600" cy="762000"/>
          </a:xfrm>
          <a:prstGeom prst="rect">
            <a:avLst/>
          </a:prstGeom>
          <a:noFill/>
          <a:ln w="9525">
            <a:noFill/>
            <a:miter lim="800000"/>
            <a:headEnd/>
            <a:tailEnd/>
          </a:ln>
          <a:effectLst/>
        </p:spPr>
        <p:txBody>
          <a:bodyPr>
            <a:spAutoFit/>
          </a:bodyPr>
          <a:lstStyle/>
          <a:p>
            <a:pPr>
              <a:spcBef>
                <a:spcPct val="50000"/>
              </a:spcBef>
              <a:defRPr/>
            </a:pPr>
            <a:r>
              <a:rPr lang="en-US" altLang="en-US" sz="2400" b="1" u="sng" dirty="0" err="1">
                <a:solidFill>
                  <a:srgbClr val="FF0000"/>
                </a:solidFill>
                <a:effectLst>
                  <a:outerShdw blurRad="38100" dist="38100" dir="2700000" algn="tl">
                    <a:srgbClr val="C0C0C0"/>
                  </a:outerShdw>
                </a:effectLst>
              </a:rPr>
              <a:t>Cytokinesis</a:t>
            </a:r>
            <a:r>
              <a:rPr lang="en-US" altLang="en-US" sz="2400" b="1" dirty="0">
                <a:solidFill>
                  <a:srgbClr val="FF0000"/>
                </a:solidFill>
                <a:effectLst>
                  <a:outerShdw blurRad="38100" dist="38100" dir="2700000" algn="tl">
                    <a:srgbClr val="C0C0C0"/>
                  </a:outerShdw>
                </a:effectLst>
              </a:rPr>
              <a:t>:</a:t>
            </a:r>
            <a:r>
              <a:rPr lang="en-US" altLang="en-US" sz="2000" dirty="0"/>
              <a:t> </a:t>
            </a:r>
            <a:r>
              <a:rPr lang="ar-SA" altLang="en-US" dirty="0">
                <a:effectLst>
                  <a:outerShdw blurRad="38100" dist="38100" dir="2700000" algn="tl">
                    <a:srgbClr val="C0C0C0"/>
                  </a:outerShdw>
                </a:effectLst>
              </a:rPr>
              <a:t>الإنشطار</a:t>
            </a:r>
            <a:r>
              <a:rPr lang="ar-EG" altLang="en-US" b="1" dirty="0">
                <a:effectLst>
                  <a:outerShdw blurRad="38100" dist="38100" dir="2700000" algn="tl">
                    <a:srgbClr val="C0C0C0"/>
                  </a:outerShdw>
                </a:effectLst>
              </a:rPr>
              <a:t> </a:t>
            </a:r>
            <a:r>
              <a:rPr lang="ar-SA" altLang="en-US" dirty="0">
                <a:effectLst>
                  <a:outerShdw blurRad="38100" dist="38100" dir="2700000" algn="tl">
                    <a:srgbClr val="C0C0C0"/>
                  </a:outerShdw>
                </a:effectLst>
              </a:rPr>
              <a:t>الخلوي</a:t>
            </a:r>
            <a:r>
              <a:rPr lang="en-US" altLang="en-US" dirty="0"/>
              <a:t> </a:t>
            </a:r>
            <a:r>
              <a:rPr lang="en-US" altLang="en-US" sz="2000" dirty="0">
                <a:effectLst>
                  <a:outerShdw blurRad="38100" dist="38100" dir="2700000" algn="tl">
                    <a:srgbClr val="C0C0C0"/>
                  </a:outerShdw>
                </a:effectLst>
              </a:rPr>
              <a:t>I</a:t>
            </a:r>
            <a:r>
              <a:rPr lang="en-US" altLang="en-US" sz="2000" dirty="0">
                <a:solidFill>
                  <a:srgbClr val="000000"/>
                </a:solidFill>
                <a:effectLst>
                  <a:outerShdw blurRad="38100" dist="38100" dir="2700000" algn="tl">
                    <a:srgbClr val="C0C0C0"/>
                  </a:outerShdw>
                </a:effectLst>
              </a:rPr>
              <a:t>s the division stage of the </a:t>
            </a:r>
            <a:r>
              <a:rPr lang="en-US" altLang="en-US" sz="2000" dirty="0">
                <a:solidFill>
                  <a:srgbClr val="0000FF"/>
                </a:solidFill>
                <a:effectLst>
                  <a:outerShdw blurRad="38100" dist="38100" dir="2700000" algn="tl">
                    <a:srgbClr val="C0C0C0"/>
                  </a:outerShdw>
                </a:effectLst>
              </a:rPr>
              <a:t>cytoplasm</a:t>
            </a:r>
            <a:r>
              <a:rPr lang="en-US" altLang="en-US" sz="2000" dirty="0">
                <a:solidFill>
                  <a:srgbClr val="000000"/>
                </a:solidFill>
                <a:effectLst>
                  <a:outerShdw blurRad="38100" dist="38100" dir="2700000" algn="tl">
                    <a:srgbClr val="C0C0C0"/>
                  </a:outerShdw>
                </a:effectLst>
              </a:rPr>
              <a:t> which</a:t>
            </a:r>
            <a:br>
              <a:rPr lang="en-US" altLang="en-US" sz="2000" dirty="0">
                <a:solidFill>
                  <a:srgbClr val="000000"/>
                </a:solidFill>
                <a:effectLst>
                  <a:outerShdw blurRad="38100" dist="38100" dir="2700000" algn="tl">
                    <a:srgbClr val="C0C0C0"/>
                  </a:outerShdw>
                </a:effectLst>
              </a:rPr>
            </a:br>
            <a:r>
              <a:rPr lang="en-US" altLang="en-US" sz="2000" dirty="0">
                <a:solidFill>
                  <a:srgbClr val="000000"/>
                </a:solidFill>
                <a:effectLst>
                  <a:outerShdw blurRad="38100" dist="38100" dir="2700000" algn="tl">
                    <a:srgbClr val="C0C0C0"/>
                  </a:outerShdw>
                </a:effectLst>
              </a:rPr>
              <a:t>     usually follows </a:t>
            </a:r>
            <a:r>
              <a:rPr lang="en-US" altLang="en-US" sz="2000" dirty="0">
                <a:effectLst>
                  <a:outerShdw blurRad="38100" dist="38100" dir="2700000" algn="tl">
                    <a:srgbClr val="C0C0C0"/>
                  </a:outerShdw>
                </a:effectLst>
              </a:rPr>
              <a:t>mitosis</a:t>
            </a:r>
            <a:r>
              <a:rPr lang="en-US" altLang="en-US" sz="2000" dirty="0">
                <a:solidFill>
                  <a:srgbClr val="000000"/>
                </a:solidFill>
                <a:effectLst>
                  <a:outerShdw blurRad="38100" dist="38100" dir="2700000" algn="tl">
                    <a:srgbClr val="C0C0C0"/>
                  </a:outerShdw>
                </a:effectLst>
              </a:rPr>
              <a:t>.</a:t>
            </a:r>
            <a:endParaRPr lang="en-GB" sz="2000" dirty="0">
              <a:solidFill>
                <a:srgbClr val="000000"/>
              </a:solidFill>
              <a:effectLst>
                <a:outerShdw blurRad="38100" dist="38100" dir="2700000" algn="tl">
                  <a:srgbClr val="C0C0C0"/>
                </a:outerShdw>
              </a:effectLst>
            </a:endParaRPr>
          </a:p>
        </p:txBody>
      </p:sp>
      <p:sp>
        <p:nvSpPr>
          <p:cNvPr id="39949" name="Text Box 13"/>
          <p:cNvSpPr txBox="1">
            <a:spLocks noChangeArrowheads="1"/>
          </p:cNvSpPr>
          <p:nvPr/>
        </p:nvSpPr>
        <p:spPr bwMode="auto">
          <a:xfrm>
            <a:off x="3200400" y="182563"/>
            <a:ext cx="2286000" cy="579437"/>
          </a:xfrm>
          <a:prstGeom prst="rect">
            <a:avLst/>
          </a:prstGeom>
          <a:noFill/>
          <a:ln w="9525">
            <a:noFill/>
            <a:miter lim="800000"/>
            <a:headEnd/>
            <a:tailEnd/>
          </a:ln>
          <a:effectLst/>
        </p:spPr>
        <p:txBody>
          <a:bodyPr>
            <a:spAutoFit/>
          </a:bodyPr>
          <a:lstStyle/>
          <a:p>
            <a:pPr>
              <a:spcBef>
                <a:spcPct val="50000"/>
              </a:spcBef>
              <a:defRPr/>
            </a:pPr>
            <a:r>
              <a:rPr lang="en-US" sz="3200" b="1" u="sng" dirty="0">
                <a:solidFill>
                  <a:srgbClr val="0000FF"/>
                </a:solidFill>
                <a:effectLst>
                  <a:outerShdw blurRad="38100" dist="38100" dir="2700000" algn="tl">
                    <a:srgbClr val="C0C0C0"/>
                  </a:outerShdw>
                </a:effectLst>
              </a:rPr>
              <a:t>Definitions</a:t>
            </a:r>
            <a:endParaRPr lang="en-GB" sz="3200" b="1" u="sng" dirty="0">
              <a:solidFill>
                <a:srgbClr val="0000FF"/>
              </a:solidFill>
              <a:effectLst>
                <a:outerShdw blurRad="38100" dist="38100" dir="2700000" algn="tl">
                  <a:srgbClr val="C0C0C0"/>
                </a:outerShdw>
              </a:effectLst>
            </a:endParaRPr>
          </a:p>
        </p:txBody>
      </p:sp>
      <p:sp>
        <p:nvSpPr>
          <p:cNvPr id="39950" name="Text Box 14"/>
          <p:cNvSpPr txBox="1">
            <a:spLocks noChangeArrowheads="1"/>
          </p:cNvSpPr>
          <p:nvPr/>
        </p:nvSpPr>
        <p:spPr bwMode="auto">
          <a:xfrm>
            <a:off x="152400" y="6019800"/>
            <a:ext cx="8610600" cy="762000"/>
          </a:xfrm>
          <a:prstGeom prst="rect">
            <a:avLst/>
          </a:prstGeom>
          <a:noFill/>
          <a:ln w="9525">
            <a:noFill/>
            <a:miter lim="800000"/>
            <a:headEnd/>
            <a:tailEnd/>
          </a:ln>
          <a:effectLst/>
        </p:spPr>
        <p:txBody>
          <a:bodyPr>
            <a:spAutoFit/>
          </a:bodyPr>
          <a:lstStyle/>
          <a:p>
            <a:pPr>
              <a:spcBef>
                <a:spcPct val="50000"/>
              </a:spcBef>
              <a:defRPr/>
            </a:pPr>
            <a:r>
              <a:rPr lang="en-US" altLang="en-US" sz="2400" b="1" u="sng" dirty="0">
                <a:solidFill>
                  <a:srgbClr val="FF0000"/>
                </a:solidFill>
                <a:effectLst>
                  <a:outerShdw blurRad="38100" dist="38100" dir="2700000" algn="tl">
                    <a:srgbClr val="C0C0C0"/>
                  </a:outerShdw>
                </a:effectLst>
              </a:rPr>
              <a:t>Meiosis</a:t>
            </a:r>
            <a:r>
              <a:rPr lang="en-US" altLang="en-US" sz="2400" b="1" dirty="0">
                <a:solidFill>
                  <a:srgbClr val="FF0000"/>
                </a:solidFill>
                <a:effectLst>
                  <a:outerShdw blurRad="38100" dist="38100" dir="2700000" algn="tl">
                    <a:srgbClr val="C0C0C0"/>
                  </a:outerShdw>
                </a:effectLst>
              </a:rPr>
              <a:t>:</a:t>
            </a:r>
            <a:r>
              <a:rPr lang="en-US" altLang="en-US" dirty="0"/>
              <a:t> </a:t>
            </a:r>
            <a:r>
              <a:rPr lang="en-US" altLang="en-US" sz="2000" dirty="0">
                <a:effectLst>
                  <a:outerShdw blurRad="38100" dist="38100" dir="2700000" algn="tl">
                    <a:srgbClr val="C0C0C0"/>
                  </a:outerShdw>
                </a:effectLst>
              </a:rPr>
              <a:t>A division process that occurs </a:t>
            </a:r>
            <a:r>
              <a:rPr lang="en-US" altLang="en-US" sz="2000" dirty="0">
                <a:solidFill>
                  <a:srgbClr val="000000"/>
                </a:solidFill>
                <a:effectLst>
                  <a:outerShdw blurRad="38100" dist="38100" dir="2700000" algn="tl">
                    <a:srgbClr val="C0C0C0"/>
                  </a:outerShdw>
                </a:effectLst>
              </a:rPr>
              <a:t>In the gonads </a:t>
            </a:r>
            <a:r>
              <a:rPr lang="ar-EG" altLang="en-US" sz="2000" dirty="0">
                <a:solidFill>
                  <a:srgbClr val="000000"/>
                </a:solidFill>
                <a:effectLst>
                  <a:outerShdw blurRad="38100" dist="38100" dir="2700000" algn="tl">
                    <a:srgbClr val="C0C0C0"/>
                  </a:outerShdw>
                </a:effectLst>
              </a:rPr>
              <a:t>المناسل</a:t>
            </a:r>
            <a:r>
              <a:rPr lang="en-US" altLang="en-US" sz="2000" dirty="0">
                <a:solidFill>
                  <a:srgbClr val="000000"/>
                </a:solidFill>
                <a:effectLst>
                  <a:outerShdw blurRad="38100" dist="38100" dir="2700000" algn="tl">
                    <a:srgbClr val="C0C0C0"/>
                  </a:outerShdw>
                </a:effectLst>
              </a:rPr>
              <a:t>, and yields</a:t>
            </a:r>
            <a:br>
              <a:rPr lang="en-US" altLang="en-US" sz="2000" dirty="0">
                <a:solidFill>
                  <a:srgbClr val="000000"/>
                </a:solidFill>
                <a:effectLst>
                  <a:outerShdw blurRad="38100" dist="38100" dir="2700000" algn="tl">
                    <a:srgbClr val="C0C0C0"/>
                  </a:outerShdw>
                </a:effectLst>
              </a:rPr>
            </a:br>
            <a:r>
              <a:rPr lang="en-US" altLang="en-US" sz="2000" dirty="0">
                <a:solidFill>
                  <a:srgbClr val="000000"/>
                </a:solidFill>
                <a:effectLst>
                  <a:outerShdw blurRad="38100" dist="38100" dir="2700000" algn="tl">
                    <a:srgbClr val="C0C0C0"/>
                  </a:outerShdw>
                </a:effectLst>
              </a:rPr>
              <a:t>      </a:t>
            </a:r>
            <a:r>
              <a:rPr lang="en-US" altLang="en-US" sz="2000" dirty="0">
                <a:solidFill>
                  <a:srgbClr val="0000FF"/>
                </a:solidFill>
                <a:effectLst>
                  <a:outerShdw blurRad="38100" dist="38100" dir="2700000" algn="tl">
                    <a:srgbClr val="C0C0C0"/>
                  </a:outerShdw>
                </a:effectLst>
              </a:rPr>
              <a:t>four daughter cells</a:t>
            </a:r>
            <a:r>
              <a:rPr lang="en-US" altLang="en-US" sz="2000" dirty="0">
                <a:solidFill>
                  <a:srgbClr val="000000"/>
                </a:solidFill>
                <a:effectLst>
                  <a:outerShdw blurRad="38100" dist="38100" dir="2700000" algn="tl">
                    <a:srgbClr val="C0C0C0"/>
                  </a:outerShdw>
                </a:effectLst>
              </a:rPr>
              <a:t>, each with </a:t>
            </a:r>
            <a:r>
              <a:rPr lang="en-US" altLang="en-US" sz="2000" u="sng" dirty="0">
                <a:solidFill>
                  <a:srgbClr val="000000"/>
                </a:solidFill>
                <a:effectLst>
                  <a:outerShdw blurRad="38100" dist="38100" dir="2700000" algn="tl">
                    <a:srgbClr val="C0C0C0"/>
                  </a:outerShdw>
                </a:effectLst>
              </a:rPr>
              <a:t>half the chromosomes</a:t>
            </a:r>
            <a:r>
              <a:rPr lang="en-US" altLang="en-US" sz="2000" dirty="0">
                <a:solidFill>
                  <a:srgbClr val="000000"/>
                </a:solidFill>
                <a:effectLst>
                  <a:outerShdw blurRad="38100" dist="38100" dir="2700000" algn="tl">
                    <a:srgbClr val="C0C0C0"/>
                  </a:outerShdw>
                </a:effectLst>
              </a:rPr>
              <a:t> of the parent.</a:t>
            </a:r>
            <a:endParaRPr lang="en-GB" sz="2000" dirty="0">
              <a:solidFill>
                <a:srgbClr val="000000"/>
              </a:solidFill>
              <a:effectLst>
                <a:outerShdw blurRad="38100" dist="38100" dir="2700000" algn="tl">
                  <a:srgbClr val="C0C0C0"/>
                </a:outerShdw>
              </a:effectLst>
            </a:endParaRPr>
          </a:p>
        </p:txBody>
      </p:sp>
      <p:grpSp>
        <p:nvGrpSpPr>
          <p:cNvPr id="13" name="Group 12"/>
          <p:cNvGrpSpPr/>
          <p:nvPr/>
        </p:nvGrpSpPr>
        <p:grpSpPr>
          <a:xfrm>
            <a:off x="38100" y="1292"/>
            <a:ext cx="9029700" cy="1266444"/>
            <a:chOff x="38100" y="1292"/>
            <a:chExt cx="9029700" cy="1266444"/>
          </a:xfrm>
        </p:grpSpPr>
        <p:sp>
          <p:nvSpPr>
            <p:cNvPr id="14"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5" name="Picture 14"/>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3"/>
          <p:cNvSpPr txBox="1">
            <a:spLocks noChangeArrowheads="1"/>
          </p:cNvSpPr>
          <p:nvPr/>
        </p:nvSpPr>
        <p:spPr bwMode="auto">
          <a:xfrm>
            <a:off x="3200400" y="182563"/>
            <a:ext cx="2286000" cy="579437"/>
          </a:xfrm>
          <a:prstGeom prst="rect">
            <a:avLst/>
          </a:prstGeom>
          <a:noFill/>
          <a:ln w="9525">
            <a:noFill/>
            <a:miter lim="800000"/>
            <a:headEnd/>
            <a:tailEnd/>
          </a:ln>
          <a:effectLst/>
        </p:spPr>
        <p:txBody>
          <a:bodyPr>
            <a:spAutoFit/>
          </a:bodyPr>
          <a:lstStyle/>
          <a:p>
            <a:pPr algn="ctr">
              <a:spcBef>
                <a:spcPct val="50000"/>
              </a:spcBef>
              <a:defRPr/>
            </a:pPr>
            <a:r>
              <a:rPr lang="en-US" sz="3200" b="1" u="sng" dirty="0" smtClean="0">
                <a:solidFill>
                  <a:srgbClr val="0000FF"/>
                </a:solidFill>
                <a:effectLst>
                  <a:outerShdw blurRad="38100" dist="38100" dir="2700000" algn="tl">
                    <a:srgbClr val="C0C0C0"/>
                  </a:outerShdw>
                </a:effectLst>
              </a:rPr>
              <a:t>Mitosis</a:t>
            </a:r>
            <a:endParaRPr lang="en-GB" sz="3200" b="1" u="sng" dirty="0">
              <a:solidFill>
                <a:srgbClr val="0000FF"/>
              </a:solidFill>
              <a:effectLst>
                <a:outerShdw blurRad="38100" dist="38100" dir="2700000" algn="tl">
                  <a:srgbClr val="C0C0C0"/>
                </a:outerShdw>
              </a:effectLst>
            </a:endParaRPr>
          </a:p>
        </p:txBody>
      </p:sp>
      <p:grpSp>
        <p:nvGrpSpPr>
          <p:cNvPr id="4" name="Group 3"/>
          <p:cNvGrpSpPr/>
          <p:nvPr/>
        </p:nvGrpSpPr>
        <p:grpSpPr>
          <a:xfrm>
            <a:off x="38100" y="1292"/>
            <a:ext cx="9029700" cy="1266444"/>
            <a:chOff x="38100" y="1292"/>
            <a:chExt cx="9029700" cy="1266444"/>
          </a:xfrm>
        </p:grpSpPr>
        <p:sp>
          <p:nvSpPr>
            <p:cNvPr id="5"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5"/>
            <p:cNvPicPr>
              <a:picLocks noChangeAspect="1" noChangeArrowheads="1"/>
            </p:cNvPicPr>
            <p:nvPr/>
          </p:nvPicPr>
          <p:blipFill>
            <a:blip r:embed="rId6">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2"/>
    </p:custDataLst>
    <p:controls>
      <mc:AlternateContent xmlns:mc="http://schemas.openxmlformats.org/markup-compatibility/2006">
        <mc:Choice xmlns:v="urn:schemas-microsoft-com:vml" Requires="v">
          <p:control spid="1026" name="s365ecdc7ee84af6b4f98387eceb39b9" r:id="rId3" imgW="7087214" imgH="5329098"/>
        </mc:Choice>
        <mc:Fallback>
          <p:control name="s365ecdc7ee84af6b4f98387eceb39b9" r:id="rId3" imgW="7087214" imgH="5329098">
            <p:pic>
              <p:nvPicPr>
                <p:cNvPr id="0" name="s365ecdc7ee84af6b4f98387eceb39b9"/>
                <p:cNvPicPr preferRelativeResize="0">
                  <a:picLocks noChangeAspect="1" noChangeArrowheads="1" noChangeShapeType="1"/>
                </p:cNvPicPr>
                <p:nvPr>
                  <p:custDataLst>
                    <p:tags r:id="rId4"/>
                  </p:custDataLst>
                </p:nvPr>
              </p:nvPicPr>
              <p:blipFill>
                <a:blip r:embed="rId9">
                  <a:extLst>
                    <a:ext uri="{28A0092B-C50C-407E-A947-70E740481C1C}">
                      <a14:useLocalDpi xmlns:a14="http://schemas.microsoft.com/office/drawing/2010/main" val="0"/>
                    </a:ext>
                  </a:extLst>
                </a:blip>
                <a:srcRect/>
                <a:stretch>
                  <a:fillRect/>
                </a:stretch>
              </p:blipFill>
              <p:spPr bwMode="auto">
                <a:xfrm>
                  <a:off x="1066800" y="1223963"/>
                  <a:ext cx="7086600" cy="5329237"/>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2940431596"/>
      </p:ext>
    </p:extLst>
  </p:cSld>
  <p:clrMapOvr>
    <a:masterClrMapping/>
  </p:clrMapOvr>
  <p:transition>
    <p:cover dir="d"/>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xfrm>
            <a:off x="12700" y="1431925"/>
            <a:ext cx="6019800" cy="5197475"/>
          </a:xfrm>
        </p:spPr>
        <p:txBody>
          <a:bodyPr>
            <a:spAutoFit/>
          </a:bodyPr>
          <a:lstStyle/>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continuity of life from one cell to another is based on the reproduction of cells </a:t>
            </a:r>
            <a:r>
              <a:rPr lang="en-US" altLang="en-US" sz="2000" b="1" i="1" smtClean="0">
                <a:solidFill>
                  <a:srgbClr val="000000"/>
                </a:solidFill>
                <a:effectLst>
                  <a:outerShdw blurRad="38100" dist="38100" dir="2700000" algn="tl">
                    <a:srgbClr val="C0C0C0"/>
                  </a:outerShdw>
                </a:effectLst>
              </a:rPr>
              <a:t>via</a:t>
            </a:r>
            <a:r>
              <a:rPr lang="en-US" altLang="en-US" sz="2000" b="1" smtClean="0">
                <a:solidFill>
                  <a:srgbClr val="000000"/>
                </a:solidFill>
                <a:effectLst>
                  <a:outerShdw blurRad="38100" dist="38100" dir="2700000" algn="tl">
                    <a:srgbClr val="C0C0C0"/>
                  </a:outerShdw>
                </a:effectLst>
              </a:rPr>
              <a:t> </a:t>
            </a:r>
            <a:r>
              <a:rPr lang="en-US" altLang="en-US" sz="2000" b="1" smtClean="0">
                <a:solidFill>
                  <a:srgbClr val="FF0000"/>
                </a:solidFill>
                <a:effectLst>
                  <a:outerShdw blurRad="38100" dist="38100" dir="2700000" algn="tl">
                    <a:srgbClr val="C0C0C0"/>
                  </a:outerShdw>
                </a:effectLst>
              </a:rPr>
              <a:t>cell division</a:t>
            </a:r>
            <a:r>
              <a:rPr lang="en-US" altLang="en-US" sz="2000" b="1"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4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This division process occurs as part of the </a:t>
            </a:r>
            <a:r>
              <a:rPr lang="en-US" altLang="en-US" sz="2000" b="1" smtClean="0">
                <a:solidFill>
                  <a:srgbClr val="FF0000"/>
                </a:solidFill>
                <a:effectLst>
                  <a:outerShdw blurRad="38100" dist="38100" dir="2700000" algn="tl">
                    <a:srgbClr val="C0C0C0"/>
                  </a:outerShdw>
                </a:effectLst>
              </a:rPr>
              <a:t>cell cycle</a:t>
            </a:r>
            <a:r>
              <a:rPr lang="en-US" altLang="en-US" sz="2000" b="1" smtClean="0">
                <a:solidFill>
                  <a:srgbClr val="000000"/>
                </a:solidFill>
                <a:effectLst>
                  <a:outerShdw blurRad="38100" dist="38100" dir="2700000" algn="tl">
                    <a:srgbClr val="C0C0C0"/>
                  </a:outerShdw>
                </a:effectLst>
              </a:rPr>
              <a:t> (</a:t>
            </a:r>
            <a:r>
              <a:rPr lang="en-US" altLang="en-US" sz="2000" smtClean="0">
                <a:solidFill>
                  <a:srgbClr val="0000FF"/>
                </a:solidFill>
                <a:effectLst>
                  <a:outerShdw blurRad="38100" dist="38100" dir="2700000" algn="tl">
                    <a:srgbClr val="C0C0C0"/>
                  </a:outerShdw>
                </a:effectLst>
              </a:rPr>
              <a:t>the life of a cell from its origin in the division of a parent cell until its own division into two</a:t>
            </a:r>
            <a:r>
              <a:rPr lang="en-US" altLang="en-US" sz="2000" b="1" smtClean="0">
                <a:solidFill>
                  <a:srgbClr val="000000"/>
                </a:solidFill>
                <a:effectLst>
                  <a:outerShdw blurRad="38100" dist="38100" dir="2700000" algn="tl">
                    <a:srgbClr val="C0C0C0"/>
                  </a:outerShdw>
                </a:effectLst>
              </a:rPr>
              <a:t>).</a:t>
            </a:r>
          </a:p>
          <a:p>
            <a:pPr eaLnBrk="1" hangingPunct="1">
              <a:buClr>
                <a:srgbClr val="339933"/>
              </a:buClr>
              <a:buFontTx/>
              <a:buNone/>
              <a:tabLst>
                <a:tab pos="2743200" algn="l"/>
              </a:tabLst>
              <a:defRPr/>
            </a:pPr>
            <a:endParaRPr lang="en-US" altLang="en-US" sz="12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The division of a unicellular </a:t>
            </a:r>
            <a:r>
              <a:rPr lang="ar-EG" altLang="en-US" sz="1800" smtClean="0">
                <a:solidFill>
                  <a:srgbClr val="000000"/>
                </a:solidFill>
                <a:effectLst>
                  <a:outerShdw blurRad="38100" dist="38100" dir="2700000" algn="tl">
                    <a:srgbClr val="C0C0C0"/>
                  </a:outerShdw>
                </a:effectLst>
              </a:rPr>
              <a:t>وحيد الخلية</a:t>
            </a:r>
            <a:r>
              <a:rPr lang="en-US" altLang="en-US" sz="1800" smtClean="0">
                <a:solidFill>
                  <a:srgbClr val="000000"/>
                </a:solidFill>
                <a:effectLst>
                  <a:outerShdw blurRad="38100" dist="38100" dir="2700000" algn="tl">
                    <a:srgbClr val="C0C0C0"/>
                  </a:outerShdw>
                </a:effectLst>
              </a:rPr>
              <a:t> </a:t>
            </a:r>
            <a:r>
              <a:rPr lang="en-US" altLang="en-US" sz="2000" b="1" smtClean="0">
                <a:solidFill>
                  <a:srgbClr val="000000"/>
                </a:solidFill>
                <a:effectLst>
                  <a:outerShdw blurRad="38100" dist="38100" dir="2700000" algn="tl">
                    <a:srgbClr val="C0C0C0"/>
                  </a:outerShdw>
                </a:effectLst>
              </a:rPr>
              <a:t>organism (</a:t>
            </a:r>
            <a:r>
              <a:rPr lang="en-US" altLang="en-US" sz="1800" smtClean="0">
                <a:solidFill>
                  <a:srgbClr val="000000"/>
                </a:solidFill>
                <a:effectLst>
                  <a:outerShdw blurRad="38100" dist="38100" dir="2700000" algn="tl">
                    <a:srgbClr val="C0C0C0"/>
                  </a:outerShdw>
                </a:effectLst>
              </a:rPr>
              <a:t>e.g. Amoeba</a:t>
            </a:r>
            <a:r>
              <a:rPr lang="en-US" altLang="en-US" sz="2000" b="1" smtClean="0">
                <a:solidFill>
                  <a:srgbClr val="000000"/>
                </a:solidFill>
                <a:effectLst>
                  <a:outerShdw blurRad="38100" dist="38100" dir="2700000" algn="tl">
                    <a:srgbClr val="C0C0C0"/>
                  </a:outerShdw>
                </a:effectLst>
              </a:rPr>
              <a:t>) reproduces an entire organism, increasing the population.</a:t>
            </a:r>
          </a:p>
          <a:p>
            <a:pPr eaLnBrk="1" hangingPunct="1">
              <a:buClr>
                <a:srgbClr val="339933"/>
              </a:buClr>
              <a:buFontTx/>
              <a:buNone/>
              <a:tabLst>
                <a:tab pos="2743200" algn="l"/>
              </a:tabLst>
              <a:defRPr/>
            </a:pPr>
            <a:endParaRPr lang="en-US" altLang="en-US" sz="1000" b="1"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Cell division is also central to the development of a multicellular </a:t>
            </a:r>
            <a:r>
              <a:rPr lang="ar-EG" altLang="en-US" sz="1800" smtClean="0">
                <a:solidFill>
                  <a:srgbClr val="000000"/>
                </a:solidFill>
                <a:effectLst>
                  <a:outerShdw blurRad="38100" dist="38100" dir="2700000" algn="tl">
                    <a:srgbClr val="C0C0C0"/>
                  </a:outerShdw>
                </a:effectLst>
              </a:rPr>
              <a:t>عديد الخل</a:t>
            </a:r>
            <a:r>
              <a:rPr lang="ar-SA" altLang="en-US" sz="1800" smtClean="0">
                <a:solidFill>
                  <a:srgbClr val="000000"/>
                </a:solidFill>
                <a:effectLst>
                  <a:outerShdw blurRad="38100" dist="38100" dir="2700000" algn="tl">
                    <a:srgbClr val="C0C0C0"/>
                  </a:outerShdw>
                </a:effectLst>
              </a:rPr>
              <a:t>ا</a:t>
            </a:r>
            <a:r>
              <a:rPr lang="ar-EG" altLang="en-US" sz="1800" smtClean="0">
                <a:solidFill>
                  <a:srgbClr val="000000"/>
                </a:solidFill>
                <a:effectLst>
                  <a:outerShdw blurRad="38100" dist="38100" dir="2700000" algn="tl">
                    <a:srgbClr val="C0C0C0"/>
                  </a:outerShdw>
                </a:effectLst>
              </a:rPr>
              <a:t>ي</a:t>
            </a:r>
            <a:r>
              <a:rPr lang="ar-SA" altLang="en-US" sz="1800" smtClean="0">
                <a:solidFill>
                  <a:srgbClr val="000000"/>
                </a:solidFill>
                <a:effectLst>
                  <a:outerShdw blurRad="38100" dist="38100" dir="2700000" algn="tl">
                    <a:srgbClr val="C0C0C0"/>
                  </a:outerShdw>
                </a:effectLst>
              </a:rPr>
              <a:t>ا</a:t>
            </a:r>
            <a:r>
              <a:rPr lang="en-US" altLang="en-US" sz="2000" b="1" smtClean="0">
                <a:solidFill>
                  <a:srgbClr val="000000"/>
                </a:solidFill>
                <a:effectLst>
                  <a:outerShdw blurRad="38100" dist="38100" dir="2700000" algn="tl">
                    <a:srgbClr val="C0C0C0"/>
                  </a:outerShdw>
                </a:effectLst>
              </a:rPr>
              <a:t> organism that begins as a </a:t>
            </a:r>
            <a:r>
              <a:rPr lang="en-US" altLang="en-US" sz="2000" b="1" smtClean="0">
                <a:solidFill>
                  <a:srgbClr val="FF0000"/>
                </a:solidFill>
                <a:effectLst>
                  <a:outerShdw blurRad="38100" dist="38100" dir="2700000" algn="tl">
                    <a:srgbClr val="C0C0C0"/>
                  </a:outerShdw>
                </a:effectLst>
              </a:rPr>
              <a:t>fertilized egg or zygote</a:t>
            </a:r>
            <a:r>
              <a:rPr lang="en-US" altLang="en-US" sz="2000" b="1" smtClean="0">
                <a:solidFill>
                  <a:srgbClr val="000000"/>
                </a:solidFill>
                <a:effectLst>
                  <a:outerShdw blurRad="38100" dist="38100" dir="2700000" algn="tl">
                    <a:srgbClr val="C0C0C0"/>
                  </a:outerShdw>
                </a:effectLst>
              </a:rPr>
              <a:t>.</a:t>
            </a:r>
          </a:p>
        </p:txBody>
      </p:sp>
      <p:sp>
        <p:nvSpPr>
          <p:cNvPr id="6147" name="Rectangle 3"/>
          <p:cNvSpPr>
            <a:spLocks noGrp="1" noChangeArrowheads="1"/>
          </p:cNvSpPr>
          <p:nvPr>
            <p:ph type="title"/>
          </p:nvPr>
        </p:nvSpPr>
        <p:spPr>
          <a:xfrm>
            <a:off x="2895600" y="152400"/>
            <a:ext cx="3657600" cy="533400"/>
          </a:xfrm>
        </p:spPr>
        <p:txBody>
          <a:bodyPr/>
          <a:lstStyle/>
          <a:p>
            <a:pPr eaLnBrk="1" hangingPunct="1">
              <a:defRPr/>
            </a:pPr>
            <a:r>
              <a:rPr lang="en-US" altLang="en-US" sz="3600" b="1" dirty="0" smtClean="0">
                <a:solidFill>
                  <a:srgbClr val="0000FF"/>
                </a:solidFill>
                <a:effectLst>
                  <a:outerShdw blurRad="38100" dist="38100" dir="2700000" algn="tl">
                    <a:srgbClr val="C0C0C0"/>
                  </a:outerShdw>
                </a:effectLst>
              </a:rPr>
              <a:t>Introduction</a:t>
            </a:r>
          </a:p>
        </p:txBody>
      </p:sp>
      <p:pic>
        <p:nvPicPr>
          <p:cNvPr id="3076" name="Picture 6"/>
          <p:cNvPicPr>
            <a:picLocks noChangeAspect="1" noChangeArrowheads="1"/>
          </p:cNvPicPr>
          <p:nvPr/>
        </p:nvPicPr>
        <p:blipFill>
          <a:blip r:embed="rId3">
            <a:extLst>
              <a:ext uri="{28A0092B-C50C-407E-A947-70E740481C1C}">
                <a14:useLocalDpi xmlns:a14="http://schemas.microsoft.com/office/drawing/2010/main" val="0"/>
              </a:ext>
            </a:extLst>
          </a:blip>
          <a:srcRect r="7230"/>
          <a:stretch>
            <a:fillRect/>
          </a:stretch>
        </p:blipFill>
        <p:spPr bwMode="auto">
          <a:xfrm>
            <a:off x="5981700" y="1612900"/>
            <a:ext cx="300990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l="5263"/>
          <a:stretch>
            <a:fillRect/>
          </a:stretch>
        </p:blipFill>
        <p:spPr bwMode="auto">
          <a:xfrm>
            <a:off x="6019800" y="4267200"/>
            <a:ext cx="2971800" cy="22272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38100" y="1292"/>
            <a:ext cx="9029700" cy="1266444"/>
            <a:chOff x="38100" y="1292"/>
            <a:chExt cx="9029700" cy="1266444"/>
          </a:xfrm>
        </p:grpSpPr>
        <p:sp>
          <p:nvSpPr>
            <p:cNvPr id="9"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0" name="Picture 9"/>
            <p:cNvPicPr>
              <a:picLocks noChangeAspect="1" noChangeArrowheads="1"/>
            </p:cNvPicPr>
            <p:nvPr/>
          </p:nvPicPr>
          <p:blipFill>
            <a:blip r:embed="rId5">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wipe(left)">
                                      <p:cBhvr>
                                        <p:cTn id="7" dur="500"/>
                                        <p:tgtEl>
                                          <p:spTgt spid="6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146">
                                            <p:txEl>
                                              <p:pRg st="2" end="2"/>
                                            </p:txEl>
                                          </p:spTgt>
                                        </p:tgtEl>
                                        <p:attrNameLst>
                                          <p:attrName>style.visibility</p:attrName>
                                        </p:attrNameLst>
                                      </p:cBhvr>
                                      <p:to>
                                        <p:strVal val="visible"/>
                                      </p:to>
                                    </p:set>
                                    <p:animEffect transition="in" filter="wipe(left)">
                                      <p:cBhvr>
                                        <p:cTn id="12" dur="500"/>
                                        <p:tgtEl>
                                          <p:spTgt spid="6146">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46">
                                            <p:txEl>
                                              <p:pRg st="4" end="4"/>
                                            </p:txEl>
                                          </p:spTgt>
                                        </p:tgtEl>
                                        <p:attrNameLst>
                                          <p:attrName>style.visibility</p:attrName>
                                        </p:attrNameLst>
                                      </p:cBhvr>
                                      <p:to>
                                        <p:strVal val="visible"/>
                                      </p:to>
                                    </p:set>
                                    <p:animEffect transition="in" filter="wipe(left)">
                                      <p:cBhvr>
                                        <p:cTn id="17" dur="500"/>
                                        <p:tgtEl>
                                          <p:spTgt spid="6146">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146">
                                            <p:txEl>
                                              <p:pRg st="6" end="6"/>
                                            </p:txEl>
                                          </p:spTgt>
                                        </p:tgtEl>
                                        <p:attrNameLst>
                                          <p:attrName>style.visibility</p:attrName>
                                        </p:attrNameLst>
                                      </p:cBhvr>
                                      <p:to>
                                        <p:strVal val="visible"/>
                                      </p:to>
                                    </p:set>
                                    <p:animEffect transition="in" filter="wipe(left)">
                                      <p:cBhvr>
                                        <p:cTn id="22" dur="500"/>
                                        <p:tgtEl>
                                          <p:spTgt spid="614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a:blip r:embed="rId6"/>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Quiz1</a:t>
            </a:r>
            <a:endParaRPr lang="en-US"/>
          </a:p>
        </p:txBody>
      </p:sp>
      <p:sp>
        <p:nvSpPr>
          <p:cNvPr id="3" name="Slide Number Placeholder 2" hidden="1"/>
          <p:cNvSpPr>
            <a:spLocks noGrp="1"/>
          </p:cNvSpPr>
          <p:nvPr>
            <p:ph type="sldNum" sz="quarter" idx="12"/>
          </p:nvPr>
        </p:nvSpPr>
        <p:spPr/>
        <p:txBody>
          <a:bodyPr/>
          <a:lstStyle/>
          <a:p>
            <a:pPr>
              <a:defRPr/>
            </a:pPr>
            <a:fld id="{097F66E2-F15C-401F-8EEB-14B1AD0C3F48}" type="slidenum">
              <a:rPr lang="en-GB" smtClean="0"/>
              <a:pPr>
                <a:defRPr/>
              </a:pPr>
              <a:t>20</a:t>
            </a:fld>
            <a:endParaRPr lang="en-GB"/>
          </a:p>
        </p:txBody>
      </p:sp>
      <p:pic>
        <p:nvPicPr>
          <p:cNvPr id="30" name="Picture 29"/>
          <p:cNvPicPr>
            <a:picLocks/>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660400" y="2362200"/>
            <a:ext cx="5740400" cy="3085088"/>
          </a:xfrm>
          <a:prstGeom prst="rect">
            <a:avLst/>
          </a:prstGeom>
        </p:spPr>
      </p:pic>
      <p:pic>
        <p:nvPicPr>
          <p:cNvPr id="31" name="Picture 30"/>
          <p:cNvPicPr>
            <a:picLocks/>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32" name="Picture 31"/>
          <p:cNvPicPr>
            <a:picLocks/>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404879434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10"/>
          <p:cNvGrpSpPr>
            <a:grpSpLocks/>
          </p:cNvGrpSpPr>
          <p:nvPr>
            <p:custDataLst>
              <p:tags r:id="rId2"/>
            </p:custDataLst>
          </p:nvPr>
        </p:nvGrpSpPr>
        <p:grpSpPr bwMode="auto">
          <a:xfrm>
            <a:off x="4086225" y="52388"/>
            <a:ext cx="4929188" cy="6762750"/>
            <a:chOff x="4085582" y="51992"/>
            <a:chExt cx="4929222" cy="6762464"/>
          </a:xfrm>
        </p:grpSpPr>
        <p:sp>
          <p:nvSpPr>
            <p:cNvPr id="12" name="Rectangle 11"/>
            <p:cNvSpPr/>
            <p:nvPr/>
          </p:nvSpPr>
          <p:spPr>
            <a:xfrm>
              <a:off x="4085582" y="51992"/>
              <a:ext cx="4929222" cy="6762464"/>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6" name="Picture 15" descr="Ashraf-Picture2.bmp.tif"/>
            <p:cNvPicPr>
              <a:picLocks noChangeAspect="1"/>
            </p:cNvPicPr>
            <p:nvPr>
              <p:custDataLst>
                <p:tags r:id="rId5"/>
              </p:custDataLst>
            </p:nvPr>
          </p:nvPicPr>
          <p:blipFill>
            <a:blip r:embed="rId8" cstate="print"/>
            <a:srcRect t="2674" b="17106"/>
            <a:stretch>
              <a:fillRect/>
            </a:stretch>
          </p:blipFill>
          <p:spPr>
            <a:xfrm>
              <a:off x="4975676" y="2492896"/>
              <a:ext cx="3052708" cy="3269535"/>
            </a:xfrm>
            <a:prstGeom prst="ellipse">
              <a:avLst/>
            </a:prstGeom>
            <a:ln>
              <a:noFill/>
            </a:ln>
            <a:effectLst>
              <a:softEdge rad="112500"/>
            </a:effectLst>
          </p:spPr>
        </p:pic>
        <p:sp>
          <p:nvSpPr>
            <p:cNvPr id="18440" name="TextBox 16"/>
            <p:cNvSpPr txBox="1">
              <a:spLocks noChangeArrowheads="1"/>
            </p:cNvSpPr>
            <p:nvPr/>
          </p:nvSpPr>
          <p:spPr bwMode="auto">
            <a:xfrm>
              <a:off x="4788024" y="5862935"/>
              <a:ext cx="36781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sz="2400" b="1" i="1"/>
                <a:t>Prof. Ashraf M. Ahmed</a:t>
              </a:r>
            </a:p>
          </p:txBody>
        </p:sp>
        <p:sp>
          <p:nvSpPr>
            <p:cNvPr id="18441" name="TextBox 17"/>
            <p:cNvSpPr txBox="1">
              <a:spLocks noChangeArrowheads="1"/>
            </p:cNvSpPr>
            <p:nvPr/>
          </p:nvSpPr>
          <p:spPr bwMode="auto">
            <a:xfrm>
              <a:off x="5429256" y="6345816"/>
              <a:ext cx="24288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sz="2000" b="1">
                  <a:solidFill>
                    <a:srgbClr val="0000FF"/>
                  </a:solidFill>
                </a:rPr>
                <a:t>aalii@ksu.edu.sa</a:t>
              </a:r>
            </a:p>
          </p:txBody>
        </p:sp>
        <p:pic>
          <p:nvPicPr>
            <p:cNvPr id="18442" name="Picture 9" descr="email22.bm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39952" y="116632"/>
              <a:ext cx="4819040" cy="90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3" name="TextBox 12"/>
            <p:cNvSpPr txBox="1">
              <a:spLocks noChangeArrowheads="1"/>
            </p:cNvSpPr>
            <p:nvPr/>
          </p:nvSpPr>
          <p:spPr bwMode="auto">
            <a:xfrm>
              <a:off x="5364088" y="1188041"/>
              <a:ext cx="24482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smtClean="0"/>
                <a:t>College </a:t>
              </a:r>
              <a:r>
                <a:rPr lang="en-US" altLang="en-US" sz="1600" b="1" dirty="0"/>
                <a:t>of Science, </a:t>
              </a:r>
            </a:p>
            <a:p>
              <a:pPr algn="ctr" eaLnBrk="1" hangingPunct="1"/>
              <a:r>
                <a:rPr lang="en-US" altLang="en-US" sz="1600" b="1" dirty="0"/>
                <a:t>Zoology Department</a:t>
              </a:r>
              <a:endParaRPr lang="ar-SA" altLang="en-US" sz="1600" b="1" dirty="0"/>
            </a:p>
          </p:txBody>
        </p:sp>
      </p:grpSp>
      <p:pic>
        <p:nvPicPr>
          <p:cNvPr id="5122" name="Picture 2"/>
          <p:cNvPicPr>
            <a:picLocks noChangeAspect="1" noChangeArrowheads="1"/>
          </p:cNvPicPr>
          <p:nvPr>
            <p:custDataLst>
              <p:tags r:id="rId3"/>
            </p:custDataLst>
          </p:nvPr>
        </p:nvPicPr>
        <p:blipFill>
          <a:blip r:embed="rId10" cstate="print"/>
          <a:srcRect l="4658" t="19679" r="6347"/>
          <a:stretch>
            <a:fillRect/>
          </a:stretch>
        </p:blipFill>
        <p:spPr bwMode="auto">
          <a:xfrm>
            <a:off x="4139952" y="4653136"/>
            <a:ext cx="4536504" cy="1175643"/>
          </a:xfrm>
          <a:prstGeom prst="rect">
            <a:avLst/>
          </a:prstGeom>
          <a:ln>
            <a:noFill/>
          </a:ln>
          <a:effectLst>
            <a:glow rad="63500">
              <a:schemeClr val="accent5">
                <a:satMod val="175000"/>
                <a:alpha val="40000"/>
              </a:schemeClr>
            </a:glow>
            <a:outerShdw blurRad="190500" algn="tl" rotWithShape="0">
              <a:srgbClr val="000000">
                <a:alpha val="70000"/>
              </a:srgbClr>
            </a:outerShdw>
          </a:effectLst>
        </p:spPr>
      </p:pic>
      <p:sp>
        <p:nvSpPr>
          <p:cNvPr id="14" name="Rectangle 4"/>
          <p:cNvSpPr>
            <a:spLocks noGrp="1" noChangeArrowheads="1"/>
          </p:cNvSpPr>
          <p:nvPr>
            <p:ph type="subTitle" idx="1"/>
          </p:nvPr>
        </p:nvSpPr>
        <p:spPr>
          <a:xfrm>
            <a:off x="4114800" y="1981200"/>
            <a:ext cx="4724400" cy="533400"/>
          </a:xfrm>
          <a:effectLst>
            <a:outerShdw dist="35921" dir="2700000" algn="ctr" rotWithShape="0">
              <a:schemeClr val="bg1"/>
            </a:outerShdw>
          </a:effectLst>
        </p:spPr>
        <p:txBody>
          <a:bodyPr rtlCol="0">
            <a:normAutofit fontScale="92500"/>
          </a:bodyPr>
          <a:lstStyle/>
          <a:p>
            <a:pPr fontAlgn="auto">
              <a:spcAft>
                <a:spcPts val="0"/>
              </a:spcAft>
              <a:buFont typeface="Arial" pitchFamily="34" charset="0"/>
              <a:buNone/>
              <a:defRPr/>
            </a:pPr>
            <a:r>
              <a:rPr lang="en-GB" sz="2800" dirty="0" smtClean="0">
                <a:solidFill>
                  <a:srgbClr val="0000FF"/>
                </a:solidFill>
                <a:latin typeface="Impact" pitchFamily="34" charset="0"/>
              </a:rPr>
              <a:t>General Animal Biology (Zoo-145)</a:t>
            </a:r>
          </a:p>
        </p:txBody>
      </p:sp>
      <p:pic>
        <p:nvPicPr>
          <p:cNvPr id="18437" name="Picture 15"/>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l="15150"/>
          <a:stretch>
            <a:fillRect/>
          </a:stretch>
        </p:blipFill>
        <p:spPr bwMode="auto">
          <a:xfrm>
            <a:off x="49213" y="39688"/>
            <a:ext cx="394335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5762806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ppt_x</p:attrName>
                                        </p:attrNameLst>
                                      </p:cBhvr>
                                      <p:tavLst>
                                        <p:tav tm="0">
                                          <p:val>
                                            <p:strVal val="#ppt_x"/>
                                          </p:val>
                                        </p:tav>
                                        <p:tav tm="100000">
                                          <p:val>
                                            <p:strVal val="#ppt_x"/>
                                          </p:val>
                                        </p:tav>
                                      </p:tavLst>
                                    </p:anim>
                                    <p:anim calcmode="lin" valueType="num">
                                      <p:cBhvr>
                                        <p:cTn id="9" dur="2000" fill="hold"/>
                                        <p:tgtEl>
                                          <p:spTgt spid="512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53" presetClass="exit" presetSubtype="32" fill="hold" nodeType="afterEffect">
                                  <p:stCondLst>
                                    <p:cond delay="3500"/>
                                  </p:stCondLst>
                                  <p:childTnLst>
                                    <p:anim calcmode="lin" valueType="num">
                                      <p:cBhvr>
                                        <p:cTn id="12" dur="3500"/>
                                        <p:tgtEl>
                                          <p:spTgt spid="5122"/>
                                        </p:tgtEl>
                                        <p:attrNameLst>
                                          <p:attrName>ppt_w</p:attrName>
                                        </p:attrNameLst>
                                      </p:cBhvr>
                                      <p:tavLst>
                                        <p:tav tm="0">
                                          <p:val>
                                            <p:strVal val="ppt_w"/>
                                          </p:val>
                                        </p:tav>
                                        <p:tav tm="100000">
                                          <p:val>
                                            <p:fltVal val="0"/>
                                          </p:val>
                                        </p:tav>
                                      </p:tavLst>
                                    </p:anim>
                                    <p:anim calcmode="lin" valueType="num">
                                      <p:cBhvr>
                                        <p:cTn id="13" dur="3500"/>
                                        <p:tgtEl>
                                          <p:spTgt spid="5122"/>
                                        </p:tgtEl>
                                        <p:attrNameLst>
                                          <p:attrName>ppt_h</p:attrName>
                                        </p:attrNameLst>
                                      </p:cBhvr>
                                      <p:tavLst>
                                        <p:tav tm="0">
                                          <p:val>
                                            <p:strVal val="ppt_h"/>
                                          </p:val>
                                        </p:tav>
                                        <p:tav tm="100000">
                                          <p:val>
                                            <p:fltVal val="0"/>
                                          </p:val>
                                        </p:tav>
                                      </p:tavLst>
                                    </p:anim>
                                    <p:animEffect transition="out" filter="fade">
                                      <p:cBhvr>
                                        <p:cTn id="14" dur="3500"/>
                                        <p:tgtEl>
                                          <p:spTgt spid="5122"/>
                                        </p:tgtEl>
                                      </p:cBhvr>
                                    </p:animEffect>
                                    <p:set>
                                      <p:cBhvr>
                                        <p:cTn id="15" dur="1" fill="hold">
                                          <p:stCondLst>
                                            <p:cond delay="3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4" name="Text Box 4"/>
          <p:cNvSpPr txBox="1">
            <a:spLocks noChangeArrowheads="1"/>
          </p:cNvSpPr>
          <p:nvPr/>
        </p:nvSpPr>
        <p:spPr bwMode="auto">
          <a:xfrm>
            <a:off x="228600" y="4267200"/>
            <a:ext cx="5105400" cy="457200"/>
          </a:xfrm>
          <a:prstGeom prst="rect">
            <a:avLst/>
          </a:prstGeom>
          <a:noFill/>
          <a:ln w="9525">
            <a:noFill/>
            <a:miter lim="800000"/>
            <a:headEnd/>
            <a:tailEnd/>
          </a:ln>
          <a:effectLst/>
        </p:spPr>
        <p:txBody>
          <a:bodyPr>
            <a:spAutoFit/>
          </a:bodyPr>
          <a:lstStyle/>
          <a:p>
            <a:pPr>
              <a:spcBef>
                <a:spcPct val="50000"/>
              </a:spcBef>
              <a:defRPr/>
            </a:pPr>
            <a:r>
              <a:rPr lang="en-GB" sz="2400" b="1" u="sng" dirty="0">
                <a:solidFill>
                  <a:srgbClr val="0000FF"/>
                </a:solidFill>
                <a:effectLst>
                  <a:outerShdw blurRad="38100" dist="38100" dir="2700000" algn="tl">
                    <a:srgbClr val="C0C0C0"/>
                  </a:outerShdw>
                </a:effectLst>
              </a:rPr>
              <a:t>Division is different among cells:.</a:t>
            </a:r>
          </a:p>
        </p:txBody>
      </p:sp>
      <p:sp>
        <p:nvSpPr>
          <p:cNvPr id="40965" name="Text Box 5"/>
          <p:cNvSpPr txBox="1">
            <a:spLocks noChangeArrowheads="1"/>
          </p:cNvSpPr>
          <p:nvPr/>
        </p:nvSpPr>
        <p:spPr bwMode="auto">
          <a:xfrm>
            <a:off x="533400" y="4937125"/>
            <a:ext cx="7924800" cy="1311275"/>
          </a:xfrm>
          <a:prstGeom prst="rect">
            <a:avLst/>
          </a:prstGeom>
          <a:noFill/>
          <a:ln w="9525">
            <a:noFill/>
            <a:miter lim="800000"/>
            <a:headEnd/>
            <a:tailEnd/>
          </a:ln>
          <a:effectLst/>
        </p:spPr>
        <p:txBody>
          <a:bodyPr>
            <a:spAutoFit/>
          </a:bodyPr>
          <a:lstStyle/>
          <a:p>
            <a:pPr>
              <a:spcBef>
                <a:spcPct val="50000"/>
              </a:spcBef>
              <a:buFontTx/>
              <a:buChar char="-"/>
              <a:defRPr/>
            </a:pPr>
            <a:r>
              <a:rPr lang="en-GB" sz="2000" b="1" dirty="0">
                <a:effectLst>
                  <a:outerShdw blurRad="38100" dist="38100" dir="2700000" algn="tl">
                    <a:srgbClr val="C0C0C0"/>
                  </a:outerShdw>
                </a:effectLst>
              </a:rPr>
              <a:t> Skin cells divide </a:t>
            </a:r>
            <a:r>
              <a:rPr lang="en-GB" sz="2000" b="1" dirty="0">
                <a:solidFill>
                  <a:srgbClr val="FF0000"/>
                </a:solidFill>
                <a:effectLst>
                  <a:outerShdw blurRad="38100" dist="38100" dir="2700000" algn="tl">
                    <a:srgbClr val="C0C0C0"/>
                  </a:outerShdw>
                </a:effectLst>
              </a:rPr>
              <a:t>frequently</a:t>
            </a:r>
            <a:r>
              <a:rPr lang="en-GB" sz="2000" b="1" dirty="0">
                <a:effectLst>
                  <a:outerShdw blurRad="38100" dist="38100" dir="2700000" algn="tl">
                    <a:srgbClr val="C0C0C0"/>
                  </a:outerShdw>
                </a:effectLst>
              </a:rPr>
              <a:t>.</a:t>
            </a:r>
          </a:p>
          <a:p>
            <a:pPr>
              <a:spcBef>
                <a:spcPct val="50000"/>
              </a:spcBef>
              <a:buFontTx/>
              <a:buChar char="-"/>
              <a:defRPr/>
            </a:pPr>
            <a:r>
              <a:rPr lang="en-GB" sz="2000" b="1" dirty="0">
                <a:effectLst>
                  <a:outerShdw blurRad="38100" dist="38100" dir="2700000" algn="tl">
                    <a:srgbClr val="C0C0C0"/>
                  </a:outerShdw>
                </a:effectLst>
              </a:rPr>
              <a:t> Liver cells divide </a:t>
            </a:r>
            <a:r>
              <a:rPr lang="en-GB" sz="2000" b="1" dirty="0">
                <a:solidFill>
                  <a:srgbClr val="FF0000"/>
                </a:solidFill>
                <a:effectLst>
                  <a:outerShdw blurRad="38100" dist="38100" dir="2700000" algn="tl">
                    <a:srgbClr val="C0C0C0"/>
                  </a:outerShdw>
                </a:effectLst>
              </a:rPr>
              <a:t>when needed </a:t>
            </a:r>
            <a:r>
              <a:rPr lang="en-GB" sz="2000" b="1" dirty="0">
                <a:effectLst>
                  <a:outerShdw blurRad="38100" dist="38100" dir="2700000" algn="tl">
                    <a:srgbClr val="C0C0C0"/>
                  </a:outerShdw>
                </a:effectLst>
              </a:rPr>
              <a:t>(damage repair).</a:t>
            </a:r>
          </a:p>
          <a:p>
            <a:pPr>
              <a:spcBef>
                <a:spcPct val="50000"/>
              </a:spcBef>
              <a:buFontTx/>
              <a:buChar char="-"/>
              <a:defRPr/>
            </a:pPr>
            <a:r>
              <a:rPr lang="en-GB" sz="2000" b="1" dirty="0">
                <a:effectLst>
                  <a:outerShdw blurRad="38100" dist="38100" dir="2700000" algn="tl">
                    <a:srgbClr val="C0C0C0"/>
                  </a:outerShdw>
                </a:effectLst>
              </a:rPr>
              <a:t> Nerve cells and muscle cells </a:t>
            </a:r>
            <a:r>
              <a:rPr lang="en-GB" sz="2000" b="1" dirty="0" smtClean="0">
                <a:solidFill>
                  <a:srgbClr val="FF0000"/>
                </a:solidFill>
                <a:effectLst>
                  <a:outerShdw blurRad="38100" dist="38100" dir="2700000" algn="tl">
                    <a:srgbClr val="C0C0C0"/>
                  </a:outerShdw>
                </a:effectLst>
              </a:rPr>
              <a:t>never divide</a:t>
            </a:r>
            <a:r>
              <a:rPr lang="en-GB" sz="2000" b="1" dirty="0" smtClean="0">
                <a:effectLst>
                  <a:outerShdw blurRad="38100" dist="38100" dir="2700000" algn="tl">
                    <a:srgbClr val="C0C0C0"/>
                  </a:outerShdw>
                </a:effectLst>
              </a:rPr>
              <a:t>.</a:t>
            </a:r>
            <a:endParaRPr lang="en-GB" sz="2000" b="1" dirty="0">
              <a:effectLst>
                <a:outerShdw blurRad="38100" dist="38100" dir="2700000" algn="tl">
                  <a:srgbClr val="C0C0C0"/>
                </a:outerShdw>
              </a:effectLst>
            </a:endParaRPr>
          </a:p>
        </p:txBody>
      </p:sp>
      <p:pic>
        <p:nvPicPr>
          <p:cNvPr id="4096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687512"/>
            <a:ext cx="3709988" cy="2427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0971" name="Rectangle 11"/>
          <p:cNvSpPr>
            <a:spLocks noChangeArrowheads="1"/>
          </p:cNvSpPr>
          <p:nvPr/>
        </p:nvSpPr>
        <p:spPr bwMode="auto">
          <a:xfrm>
            <a:off x="381000" y="1355725"/>
            <a:ext cx="5105400" cy="1311275"/>
          </a:xfrm>
          <a:prstGeom prst="rect">
            <a:avLst/>
          </a:prstGeom>
          <a:noFill/>
          <a:ln w="9525">
            <a:noFill/>
            <a:miter lim="800000"/>
            <a:headEnd/>
            <a:tailEnd/>
          </a:ln>
          <a:effectLst/>
        </p:spPr>
        <p:txBody>
          <a:bodyPr>
            <a:spAutoFit/>
          </a:bodyPr>
          <a:lstStyle/>
          <a:p>
            <a:pPr>
              <a:defRPr/>
            </a:pPr>
            <a:r>
              <a:rPr lang="en-US" altLang="en-US" sz="2000" b="1" dirty="0" err="1">
                <a:solidFill>
                  <a:srgbClr val="000000"/>
                </a:solidFill>
                <a:effectLst>
                  <a:outerShdw blurRad="38100" dist="38100" dir="2700000" algn="tl">
                    <a:srgbClr val="C0C0C0"/>
                  </a:outerShdw>
                </a:effectLst>
              </a:rPr>
              <a:t>Multicellular</a:t>
            </a:r>
            <a:r>
              <a:rPr lang="en-US" altLang="en-US" sz="2000" b="1" dirty="0">
                <a:solidFill>
                  <a:srgbClr val="000000"/>
                </a:solidFill>
                <a:effectLst>
                  <a:outerShdw blurRad="38100" dist="38100" dir="2700000" algn="tl">
                    <a:srgbClr val="C0C0C0"/>
                  </a:outerShdw>
                </a:effectLst>
              </a:rPr>
              <a:t> organisms also use cell division to </a:t>
            </a:r>
            <a:r>
              <a:rPr lang="en-US" altLang="en-US" sz="2000" b="1" u="sng" dirty="0">
                <a:solidFill>
                  <a:srgbClr val="000000"/>
                </a:solidFill>
                <a:effectLst>
                  <a:outerShdw blurRad="38100" dist="38100" dir="2700000" algn="tl">
                    <a:srgbClr val="C0C0C0"/>
                  </a:outerShdw>
                </a:effectLst>
              </a:rPr>
              <a:t>repair and renew</a:t>
            </a:r>
            <a:r>
              <a:rPr lang="en-US" altLang="en-US" sz="2000" b="1" dirty="0">
                <a:solidFill>
                  <a:srgbClr val="000000"/>
                </a:solidFill>
                <a:effectLst>
                  <a:outerShdw blurRad="38100" dist="38100" dir="2700000" algn="tl">
                    <a:srgbClr val="C0C0C0"/>
                  </a:outerShdw>
                </a:effectLst>
              </a:rPr>
              <a:t> cells that die normally or by accidents (</a:t>
            </a:r>
            <a:r>
              <a:rPr lang="en-US" altLang="en-US" sz="2000" dirty="0">
                <a:solidFill>
                  <a:srgbClr val="FF0000"/>
                </a:solidFill>
              </a:rPr>
              <a:t>blood cells from bone marrow</a:t>
            </a:r>
            <a:r>
              <a:rPr lang="en-US" altLang="en-US" sz="2000" b="1" dirty="0">
                <a:solidFill>
                  <a:srgbClr val="000000"/>
                </a:solidFill>
                <a:effectLst>
                  <a:outerShdw blurRad="38100" dist="38100" dir="2700000" algn="tl">
                    <a:srgbClr val="C0C0C0"/>
                  </a:outerShdw>
                </a:effectLst>
              </a:rPr>
              <a:t>).</a:t>
            </a:r>
            <a:endParaRPr lang="en-GB" sz="2000" b="1" dirty="0">
              <a:solidFill>
                <a:srgbClr val="000000"/>
              </a:solidFill>
              <a:effectLst>
                <a:outerShdw blurRad="38100" dist="38100" dir="2700000" algn="tl">
                  <a:srgbClr val="C0C0C0"/>
                </a:outerShdw>
              </a:effectLst>
            </a:endParaRPr>
          </a:p>
        </p:txBody>
      </p:sp>
      <p:sp>
        <p:nvSpPr>
          <p:cNvPr id="40972" name="Text Box 12"/>
          <p:cNvSpPr txBox="1">
            <a:spLocks noChangeArrowheads="1"/>
          </p:cNvSpPr>
          <p:nvPr/>
        </p:nvSpPr>
        <p:spPr bwMode="auto">
          <a:xfrm>
            <a:off x="304800" y="2971800"/>
            <a:ext cx="4724400" cy="701675"/>
          </a:xfrm>
          <a:prstGeom prst="rect">
            <a:avLst/>
          </a:prstGeom>
          <a:noFill/>
          <a:ln w="9525">
            <a:noFill/>
            <a:miter lim="800000"/>
            <a:headEnd/>
            <a:tailEnd/>
          </a:ln>
          <a:effectLst/>
        </p:spPr>
        <p:txBody>
          <a:bodyPr>
            <a:spAutoFit/>
          </a:bodyPr>
          <a:lstStyle/>
          <a:p>
            <a:pPr>
              <a:spcBef>
                <a:spcPct val="50000"/>
              </a:spcBef>
              <a:defRPr/>
            </a:pPr>
            <a:r>
              <a:rPr lang="en-US" altLang="en-US" sz="2000" b="1">
                <a:solidFill>
                  <a:srgbClr val="000000"/>
                </a:solidFill>
                <a:effectLst>
                  <a:outerShdw blurRad="38100" dist="38100" dir="2700000" algn="tl">
                    <a:srgbClr val="C0C0C0"/>
                  </a:outerShdw>
                </a:effectLst>
              </a:rPr>
              <a:t>Cell division distributes the genetic material (DNA) to two daughter cells.</a:t>
            </a:r>
            <a:endParaRPr lang="en-GB" sz="2000" b="1">
              <a:solidFill>
                <a:srgbClr val="000000"/>
              </a:solidFill>
              <a:effectLst>
                <a:outerShdw blurRad="38100" dist="38100" dir="2700000" algn="tl">
                  <a:srgbClr val="C0C0C0"/>
                </a:outerShdw>
              </a:effectLst>
            </a:endParaRPr>
          </a:p>
        </p:txBody>
      </p:sp>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11" name="Rectangle 3"/>
          <p:cNvSpPr txBox="1">
            <a:spLocks noChangeArrowheads="1"/>
          </p:cNvSpPr>
          <p:nvPr/>
        </p:nvSpPr>
        <p:spPr>
          <a:xfrm>
            <a:off x="2895600" y="152400"/>
            <a:ext cx="3657600" cy="5334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n-US" altLang="en-US" sz="3600" b="1" kern="0" smtClean="0">
                <a:solidFill>
                  <a:srgbClr val="0000FF"/>
                </a:solidFill>
                <a:effectLst>
                  <a:outerShdw blurRad="38100" dist="38100" dir="2700000" algn="tl">
                    <a:srgbClr val="C0C0C0"/>
                  </a:outerShdw>
                </a:effectLst>
              </a:rPr>
              <a:t>Introduction</a:t>
            </a:r>
            <a:endParaRPr lang="en-US" altLang="en-US" sz="3600" b="1" kern="0" dirty="0" smtClean="0">
              <a:solidFill>
                <a:srgbClr val="0000FF"/>
              </a:solidFill>
              <a:effectLst>
                <a:outerShdw blurRad="38100" dist="38100" dir="2700000" algn="tl">
                  <a:srgbClr val="C0C0C0"/>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71"/>
                                        </p:tgtEl>
                                        <p:attrNameLst>
                                          <p:attrName>style.visibility</p:attrName>
                                        </p:attrNameLst>
                                      </p:cBhvr>
                                      <p:to>
                                        <p:strVal val="visible"/>
                                      </p:to>
                                    </p:set>
                                    <p:animEffect transition="in" filter="wipe(left)">
                                      <p:cBhvr>
                                        <p:cTn id="7" dur="500"/>
                                        <p:tgtEl>
                                          <p:spTgt spid="40971"/>
                                        </p:tgtEl>
                                      </p:cBhvr>
                                    </p:animEffect>
                                  </p:childTnLst>
                                </p:cTn>
                              </p:par>
                              <p:par>
                                <p:cTn id="8" presetID="23" presetClass="entr" presetSubtype="16" fill="hold" nodeType="withEffect">
                                  <p:stCondLst>
                                    <p:cond delay="0"/>
                                  </p:stCondLst>
                                  <p:childTnLst>
                                    <p:set>
                                      <p:cBhvr>
                                        <p:cTn id="9" dur="1" fill="hold">
                                          <p:stCondLst>
                                            <p:cond delay="0"/>
                                          </p:stCondLst>
                                        </p:cTn>
                                        <p:tgtEl>
                                          <p:spTgt spid="40968"/>
                                        </p:tgtEl>
                                        <p:attrNameLst>
                                          <p:attrName>style.visibility</p:attrName>
                                        </p:attrNameLst>
                                      </p:cBhvr>
                                      <p:to>
                                        <p:strVal val="visible"/>
                                      </p:to>
                                    </p:set>
                                    <p:anim calcmode="lin" valueType="num">
                                      <p:cBhvr>
                                        <p:cTn id="10" dur="500" fill="hold"/>
                                        <p:tgtEl>
                                          <p:spTgt spid="40968"/>
                                        </p:tgtEl>
                                        <p:attrNameLst>
                                          <p:attrName>ppt_w</p:attrName>
                                        </p:attrNameLst>
                                      </p:cBhvr>
                                      <p:tavLst>
                                        <p:tav tm="0">
                                          <p:val>
                                            <p:fltVal val="0"/>
                                          </p:val>
                                        </p:tav>
                                        <p:tav tm="100000">
                                          <p:val>
                                            <p:strVal val="#ppt_w"/>
                                          </p:val>
                                        </p:tav>
                                      </p:tavLst>
                                    </p:anim>
                                    <p:anim calcmode="lin" valueType="num">
                                      <p:cBhvr>
                                        <p:cTn id="11" dur="500" fill="hold"/>
                                        <p:tgtEl>
                                          <p:spTgt spid="40968"/>
                                        </p:tgtEl>
                                        <p:attrNameLst>
                                          <p:attrName>ppt_h</p:attrName>
                                        </p:attrNameLst>
                                      </p:cBhvr>
                                      <p:tavLst>
                                        <p:tav tm="0">
                                          <p:val>
                                            <p:fltVal val="0"/>
                                          </p:val>
                                        </p:tav>
                                        <p:tav tm="100000">
                                          <p:val>
                                            <p:strVal val="#ppt_h"/>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0972"/>
                                        </p:tgtEl>
                                        <p:attrNameLst>
                                          <p:attrName>style.visibility</p:attrName>
                                        </p:attrNameLst>
                                      </p:cBhvr>
                                      <p:to>
                                        <p:strVal val="visible"/>
                                      </p:to>
                                    </p:set>
                                    <p:animEffect transition="in" filter="wipe(left)">
                                      <p:cBhvr>
                                        <p:cTn id="16" dur="500"/>
                                        <p:tgtEl>
                                          <p:spTgt spid="4097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0964"/>
                                        </p:tgtEl>
                                        <p:attrNameLst>
                                          <p:attrName>style.visibility</p:attrName>
                                        </p:attrNameLst>
                                      </p:cBhvr>
                                      <p:to>
                                        <p:strVal val="visible"/>
                                      </p:to>
                                    </p:set>
                                    <p:animEffect transition="in" filter="wipe(left)">
                                      <p:cBhvr>
                                        <p:cTn id="21" dur="1000"/>
                                        <p:tgtEl>
                                          <p:spTgt spid="4096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0965">
                                            <p:txEl>
                                              <p:pRg st="0" end="0"/>
                                            </p:txEl>
                                          </p:spTgt>
                                        </p:tgtEl>
                                        <p:attrNameLst>
                                          <p:attrName>style.visibility</p:attrName>
                                        </p:attrNameLst>
                                      </p:cBhvr>
                                      <p:to>
                                        <p:strVal val="visible"/>
                                      </p:to>
                                    </p:set>
                                    <p:animEffect transition="in" filter="wipe(left)">
                                      <p:cBhvr>
                                        <p:cTn id="26" dur="1000"/>
                                        <p:tgtEl>
                                          <p:spTgt spid="40965">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0965">
                                            <p:txEl>
                                              <p:pRg st="1" end="1"/>
                                            </p:txEl>
                                          </p:spTgt>
                                        </p:tgtEl>
                                        <p:attrNameLst>
                                          <p:attrName>style.visibility</p:attrName>
                                        </p:attrNameLst>
                                      </p:cBhvr>
                                      <p:to>
                                        <p:strVal val="visible"/>
                                      </p:to>
                                    </p:set>
                                    <p:animEffect transition="in" filter="wipe(left)">
                                      <p:cBhvr>
                                        <p:cTn id="31" dur="1000"/>
                                        <p:tgtEl>
                                          <p:spTgt spid="40965">
                                            <p:txEl>
                                              <p:pRg st="1" end="1"/>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40965">
                                            <p:txEl>
                                              <p:pRg st="2" end="2"/>
                                            </p:txEl>
                                          </p:spTgt>
                                        </p:tgtEl>
                                        <p:attrNameLst>
                                          <p:attrName>style.visibility</p:attrName>
                                        </p:attrNameLst>
                                      </p:cBhvr>
                                      <p:to>
                                        <p:strVal val="visible"/>
                                      </p:to>
                                    </p:set>
                                    <p:animEffect transition="in" filter="wipe(left)">
                                      <p:cBhvr>
                                        <p:cTn id="36" dur="1000"/>
                                        <p:tgtEl>
                                          <p:spTgt spid="409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p:bldP spid="40965" grpId="0" build="p"/>
      <p:bldP spid="40971" grpId="0"/>
      <p:bldP spid="4097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487AA647-5CAE-4466-A163-478C93854B24}" type="slidenum">
              <a:rPr lang="en-GB" altLang="en-US" sz="1400" smtClean="0"/>
              <a:pPr eaLnBrk="1" hangingPunct="1">
                <a:spcBef>
                  <a:spcPct val="0"/>
                </a:spcBef>
                <a:buFontTx/>
                <a:buNone/>
              </a:pPr>
              <a:t>4</a:t>
            </a:fld>
            <a:endParaRPr lang="en-GB" altLang="en-US" sz="1400" smtClean="0"/>
          </a:p>
        </p:txBody>
      </p:sp>
      <p:sp>
        <p:nvSpPr>
          <p:cNvPr id="10242" name="Rectangle 2"/>
          <p:cNvSpPr>
            <a:spLocks noGrp="1" noChangeArrowheads="1"/>
          </p:cNvSpPr>
          <p:nvPr>
            <p:ph type="body" idx="1"/>
          </p:nvPr>
        </p:nvSpPr>
        <p:spPr>
          <a:xfrm>
            <a:off x="76200" y="1279525"/>
            <a:ext cx="8915400" cy="5197475"/>
          </a:xfrm>
        </p:spPr>
        <p:txBody>
          <a:bodyPr>
            <a:spAutoFit/>
          </a:bodyPr>
          <a:lstStyle/>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A cell’s genetic information (</a:t>
            </a:r>
            <a:r>
              <a:rPr lang="en-US" altLang="en-US" sz="2000" b="1" smtClean="0">
                <a:solidFill>
                  <a:srgbClr val="FF0000"/>
                </a:solidFill>
                <a:effectLst>
                  <a:outerShdw blurRad="38100" dist="38100" dir="2700000" algn="tl">
                    <a:srgbClr val="C0C0C0"/>
                  </a:outerShdw>
                </a:effectLst>
              </a:rPr>
              <a:t>genome </a:t>
            </a:r>
            <a:r>
              <a:rPr lang="ar-EG" altLang="en-US" sz="1800" smtClean="0"/>
              <a:t>البنك الـ</a:t>
            </a:r>
            <a:r>
              <a:rPr lang="ar-SA" altLang="en-US" sz="1800" smtClean="0"/>
              <a:t>ﭽ</a:t>
            </a:r>
            <a:r>
              <a:rPr lang="ar-EG" altLang="en-US" sz="1800" smtClean="0"/>
              <a:t>ين</a:t>
            </a:r>
            <a:r>
              <a:rPr lang="ar-SA" altLang="en-US" sz="1800" smtClean="0"/>
              <a:t>ي</a:t>
            </a:r>
            <a:r>
              <a:rPr lang="en-US" altLang="en-US" sz="2000" b="1" smtClean="0">
                <a:solidFill>
                  <a:srgbClr val="000000"/>
                </a:solidFill>
                <a:effectLst>
                  <a:outerShdw blurRad="38100" dist="38100" dir="2700000" algn="tl">
                    <a:srgbClr val="C0C0C0"/>
                  </a:outerShdw>
                </a:effectLst>
              </a:rPr>
              <a:t>) is packaged as DNA.</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In prokaryotes, the genome is often a single long DNA molecule.</a:t>
            </a:r>
          </a:p>
          <a:p>
            <a:pPr lvl="1" eaLnBrk="1" hangingPunct="1">
              <a:buClr>
                <a:srgbClr val="339933"/>
              </a:buClr>
              <a:tabLst>
                <a:tab pos="2743200" algn="l"/>
              </a:tabLst>
              <a:defRPr/>
            </a:pPr>
            <a:r>
              <a:rPr lang="en-US" altLang="en-US" sz="1800" b="1" smtClean="0">
                <a:solidFill>
                  <a:srgbClr val="0000FF"/>
                </a:solidFill>
                <a:effectLst>
                  <a:outerShdw blurRad="38100" dist="38100" dir="2700000" algn="tl">
                    <a:srgbClr val="C0C0C0"/>
                  </a:outerShdw>
                </a:effectLst>
              </a:rPr>
              <a:t>In eukaryotes, the genome consists of several DNA molecules</a:t>
            </a:r>
            <a:r>
              <a:rPr lang="en-US" altLang="en-US" sz="1800" b="1" smtClean="0">
                <a:solidFill>
                  <a:srgbClr val="000000"/>
                </a:solidFill>
                <a:effectLst>
                  <a:outerShdw blurRad="38100" dist="38100" dir="2700000" algn="tl">
                    <a:srgbClr val="C0C0C0"/>
                  </a:outerShdw>
                </a:effectLst>
              </a:rPr>
              <a:t>.</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A human cell must duplicate about 3 m of DNA and separate the two copies such that each daughter cell ends up with a complete genome.</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DNA molecules are packaged into chromosomes.</a:t>
            </a:r>
            <a:r>
              <a:rPr lang="en-US" altLang="en-US" sz="2400" b="1" smtClean="0">
                <a:solidFill>
                  <a:srgbClr val="000000"/>
                </a:solidFill>
                <a:effectLst>
                  <a:outerShdw blurRad="38100" dist="38100" dir="2700000" algn="tl">
                    <a:srgbClr val="C0C0C0"/>
                  </a:outerShdw>
                </a:effectLst>
              </a:rPr>
              <a:t> </a:t>
            </a:r>
          </a:p>
          <a:p>
            <a:pPr lvl="1" eaLnBrk="1" hangingPunct="1">
              <a:buClr>
                <a:srgbClr val="339933"/>
              </a:buClr>
              <a:tabLst>
                <a:tab pos="2743200" algn="l"/>
              </a:tabLst>
              <a:defRPr/>
            </a:pPr>
            <a:r>
              <a:rPr lang="en-US" altLang="en-US" sz="1600" b="1" smtClean="0">
                <a:solidFill>
                  <a:srgbClr val="000000"/>
                </a:solidFill>
                <a:effectLst>
                  <a:outerShdw blurRad="38100" dist="38100" dir="2700000" algn="tl">
                    <a:srgbClr val="C0C0C0"/>
                  </a:outerShdw>
                </a:effectLst>
              </a:rPr>
              <a:t>Every eukaryotic species has a characteristic                                                       number of chromosomes in the nucleus.</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Human somatic cells (</a:t>
            </a:r>
            <a:r>
              <a:rPr lang="en-US" altLang="en-US" sz="1800" smtClean="0">
                <a:solidFill>
                  <a:srgbClr val="000000"/>
                </a:solidFill>
                <a:effectLst>
                  <a:outerShdw blurRad="38100" dist="38100" dir="2700000" algn="tl">
                    <a:srgbClr val="C0C0C0"/>
                  </a:outerShdw>
                </a:effectLst>
              </a:rPr>
              <a:t>body cells</a:t>
            </a:r>
            <a:r>
              <a:rPr lang="en-US" altLang="en-US" sz="1800" b="1" smtClean="0">
                <a:solidFill>
                  <a:srgbClr val="000000"/>
                </a:solidFill>
                <a:effectLst>
                  <a:outerShdw blurRad="38100" dist="38100" dir="2700000" algn="tl">
                    <a:srgbClr val="C0C0C0"/>
                  </a:outerShdw>
                </a:effectLst>
              </a:rPr>
              <a:t>) have                                                           </a:t>
            </a:r>
            <a:r>
              <a:rPr lang="en-US" altLang="en-US" sz="1800" b="1" smtClean="0">
                <a:solidFill>
                  <a:srgbClr val="0000FF"/>
                </a:solidFill>
                <a:effectLst>
                  <a:outerShdw blurRad="38100" dist="38100" dir="2700000" algn="tl">
                    <a:srgbClr val="C0C0C0"/>
                  </a:outerShdw>
                </a:effectLst>
              </a:rPr>
              <a:t>46 chromosomes</a:t>
            </a:r>
            <a:r>
              <a:rPr lang="en-US" altLang="en-US" sz="1800" b="1" smtClean="0">
                <a:solidFill>
                  <a:srgbClr val="000000"/>
                </a:solidFill>
                <a:effectLst>
                  <a:outerShdw blurRad="38100" dist="38100" dir="2700000" algn="tl">
                    <a:srgbClr val="C0C0C0"/>
                  </a:outerShdw>
                </a:effectLst>
              </a:rPr>
              <a:t>.</a:t>
            </a:r>
          </a:p>
          <a:p>
            <a:pPr lvl="1" eaLnBrk="1" hangingPunct="1">
              <a:buClr>
                <a:srgbClr val="339933"/>
              </a:buClr>
              <a:tabLst>
                <a:tab pos="2743200" algn="l"/>
              </a:tabLst>
              <a:defRPr/>
            </a:pPr>
            <a:r>
              <a:rPr lang="en-US" altLang="en-US" sz="1800" b="1" smtClean="0">
                <a:solidFill>
                  <a:srgbClr val="000000"/>
                </a:solidFill>
                <a:effectLst>
                  <a:outerShdw blurRad="38100" dist="38100" dir="2700000" algn="tl">
                    <a:srgbClr val="C0C0C0"/>
                  </a:outerShdw>
                </a:effectLst>
              </a:rPr>
              <a:t>Human gametes </a:t>
            </a:r>
            <a:r>
              <a:rPr lang="ar-EG" altLang="en-US" sz="1800" smtClean="0">
                <a:solidFill>
                  <a:srgbClr val="000000"/>
                </a:solidFill>
              </a:rPr>
              <a:t>أمشاج</a:t>
            </a:r>
            <a:r>
              <a:rPr lang="en-US" altLang="en-US" sz="1800" b="1" smtClean="0">
                <a:solidFill>
                  <a:srgbClr val="000000"/>
                </a:solidFill>
                <a:effectLst>
                  <a:outerShdw blurRad="38100" dist="38100" dir="2700000" algn="tl">
                    <a:srgbClr val="C0C0C0"/>
                  </a:outerShdw>
                </a:effectLst>
              </a:rPr>
              <a:t> (sperm or eggs) have                                                               </a:t>
            </a:r>
            <a:r>
              <a:rPr lang="en-US" altLang="en-US" sz="1800" b="1" smtClean="0">
                <a:solidFill>
                  <a:srgbClr val="0000FF"/>
                </a:solidFill>
                <a:effectLst>
                  <a:outerShdw blurRad="38100" dist="38100" dir="2700000" algn="tl">
                    <a:srgbClr val="C0C0C0"/>
                  </a:outerShdw>
                </a:effectLst>
              </a:rPr>
              <a:t>23 chromosomes</a:t>
            </a:r>
            <a:r>
              <a:rPr lang="en-US" altLang="en-US" sz="1800" b="1" smtClean="0">
                <a:solidFill>
                  <a:srgbClr val="000000"/>
                </a:solidFill>
                <a:effectLst>
                  <a:outerShdw blurRad="38100" dist="38100" dir="2700000" algn="tl">
                    <a:srgbClr val="C0C0C0"/>
                  </a:outerShdw>
                </a:effectLst>
              </a:rPr>
              <a:t>, half the number in </a:t>
            </a:r>
            <a:r>
              <a:rPr lang="en-US" altLang="en-US" sz="1800" b="1" smtClean="0">
                <a:solidFill>
                  <a:srgbClr val="FF00FF"/>
                </a:solidFill>
                <a:effectLst>
                  <a:outerShdw blurRad="38100" dist="38100" dir="2700000" algn="tl">
                    <a:srgbClr val="C0C0C0"/>
                  </a:outerShdw>
                </a:effectLst>
              </a:rPr>
              <a:t/>
            </a:r>
            <a:br>
              <a:rPr lang="en-US" altLang="en-US" sz="1800" b="1" smtClean="0">
                <a:solidFill>
                  <a:srgbClr val="FF00FF"/>
                </a:solidFill>
                <a:effectLst>
                  <a:outerShdw blurRad="38100" dist="38100" dir="2700000" algn="tl">
                    <a:srgbClr val="C0C0C0"/>
                  </a:outerShdw>
                </a:effectLst>
              </a:rPr>
            </a:br>
            <a:r>
              <a:rPr lang="en-US" altLang="en-US" sz="1800" b="1" smtClean="0">
                <a:solidFill>
                  <a:srgbClr val="000000"/>
                </a:solidFill>
                <a:effectLst>
                  <a:outerShdw blurRad="38100" dist="38100" dir="2700000" algn="tl">
                    <a:srgbClr val="C0C0C0"/>
                  </a:outerShdw>
                </a:effectLst>
              </a:rPr>
              <a:t>a somatic cell </a:t>
            </a:r>
            <a:r>
              <a:rPr lang="ar-EG" altLang="en-US" sz="1800" smtClean="0">
                <a:solidFill>
                  <a:srgbClr val="000000"/>
                </a:solidFill>
              </a:rPr>
              <a:t>الخلية الجسدية</a:t>
            </a:r>
            <a:r>
              <a:rPr lang="en-US" altLang="en-US" sz="1800" b="1" smtClean="0">
                <a:solidFill>
                  <a:srgbClr val="000000"/>
                </a:solidFill>
                <a:effectLst>
                  <a:outerShdw blurRad="38100" dist="38100" dir="2700000" algn="tl">
                    <a:srgbClr val="C0C0C0"/>
                  </a:outerShdw>
                </a:effectLst>
              </a:rPr>
              <a:t>.</a:t>
            </a:r>
          </a:p>
          <a:p>
            <a:pPr eaLnBrk="1" hangingPunct="1">
              <a:buClr>
                <a:srgbClr val="339933"/>
              </a:buClr>
              <a:tabLst>
                <a:tab pos="2743200" algn="l"/>
              </a:tabLst>
              <a:defRPr/>
            </a:pPr>
            <a:r>
              <a:rPr lang="en-US" altLang="en-US" sz="2000" b="1" smtClean="0">
                <a:solidFill>
                  <a:srgbClr val="000000"/>
                </a:solidFill>
                <a:effectLst>
                  <a:outerShdw blurRad="38100" dist="38100" dir="2700000" algn="tl">
                    <a:srgbClr val="C0C0C0"/>
                  </a:outerShdw>
                </a:effectLst>
              </a:rPr>
              <a:t>Each eukaryotic chromosome consists                                                         of a long, linear DNA molecule. </a:t>
            </a:r>
          </a:p>
        </p:txBody>
      </p:sp>
      <p:sp>
        <p:nvSpPr>
          <p:cNvPr id="10243" name="Rectangle 3"/>
          <p:cNvSpPr>
            <a:spLocks noGrp="1" noChangeArrowheads="1"/>
          </p:cNvSpPr>
          <p:nvPr>
            <p:ph type="title"/>
          </p:nvPr>
        </p:nvSpPr>
        <p:spPr>
          <a:xfrm>
            <a:off x="1295400" y="228600"/>
            <a:ext cx="6629400" cy="685800"/>
          </a:xfrm>
        </p:spPr>
        <p:txBody>
          <a:bodyPr/>
          <a:lstStyle/>
          <a:p>
            <a:pPr eaLnBrk="1" hangingPunct="1">
              <a:defRPr/>
            </a:pPr>
            <a:r>
              <a:rPr lang="en-US" altLang="en-US" sz="2400" b="1" dirty="0" smtClean="0">
                <a:solidFill>
                  <a:srgbClr val="0000FF"/>
                </a:solidFill>
                <a:effectLst>
                  <a:outerShdw blurRad="38100" dist="38100" dir="2700000" algn="tl">
                    <a:srgbClr val="C0C0C0"/>
                  </a:outerShdw>
                </a:effectLst>
              </a:rPr>
              <a:t>Cell division distributes identical sets of chromosomes to daughter cells</a:t>
            </a:r>
          </a:p>
        </p:txBody>
      </p:sp>
      <p:pic>
        <p:nvPicPr>
          <p:cNvPr id="1024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757613"/>
            <a:ext cx="3505200" cy="24907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38100" y="1292"/>
            <a:ext cx="9029700" cy="1266444"/>
            <a:chOff x="38100" y="1292"/>
            <a:chExt cx="9029700" cy="1266444"/>
          </a:xfrm>
        </p:grpSpPr>
        <p:sp>
          <p:nvSpPr>
            <p:cNvPr id="9"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0" name="Picture 9"/>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wipe(left)">
                                      <p:cBhvr>
                                        <p:cTn id="7" dur="500"/>
                                        <p:tgtEl>
                                          <p:spTgt spid="102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242">
                                            <p:txEl>
                                              <p:pRg st="1" end="1"/>
                                            </p:txEl>
                                          </p:spTgt>
                                        </p:tgtEl>
                                        <p:attrNameLst>
                                          <p:attrName>style.visibility</p:attrName>
                                        </p:attrNameLst>
                                      </p:cBhvr>
                                      <p:to>
                                        <p:strVal val="visible"/>
                                      </p:to>
                                    </p:set>
                                    <p:animEffect transition="in" filter="wipe(left)">
                                      <p:cBhvr>
                                        <p:cTn id="12" dur="500"/>
                                        <p:tgtEl>
                                          <p:spTgt spid="10242">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0242">
                                            <p:txEl>
                                              <p:pRg st="2" end="2"/>
                                            </p:txEl>
                                          </p:spTgt>
                                        </p:tgtEl>
                                        <p:attrNameLst>
                                          <p:attrName>style.visibility</p:attrName>
                                        </p:attrNameLst>
                                      </p:cBhvr>
                                      <p:to>
                                        <p:strVal val="visible"/>
                                      </p:to>
                                    </p:set>
                                    <p:animEffect transition="in" filter="wipe(left)">
                                      <p:cBhvr>
                                        <p:cTn id="15" dur="500"/>
                                        <p:tgtEl>
                                          <p:spTgt spid="10242">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0242">
                                            <p:txEl>
                                              <p:pRg st="3" end="3"/>
                                            </p:txEl>
                                          </p:spTgt>
                                        </p:tgtEl>
                                        <p:attrNameLst>
                                          <p:attrName>style.visibility</p:attrName>
                                        </p:attrNameLst>
                                      </p:cBhvr>
                                      <p:to>
                                        <p:strVal val="visible"/>
                                      </p:to>
                                    </p:set>
                                    <p:animEffect transition="in" filter="wipe(left)">
                                      <p:cBhvr>
                                        <p:cTn id="20" dur="500"/>
                                        <p:tgtEl>
                                          <p:spTgt spid="10242">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0242">
                                            <p:txEl>
                                              <p:pRg st="4" end="4"/>
                                            </p:txEl>
                                          </p:spTgt>
                                        </p:tgtEl>
                                        <p:attrNameLst>
                                          <p:attrName>style.visibility</p:attrName>
                                        </p:attrNameLst>
                                      </p:cBhvr>
                                      <p:to>
                                        <p:strVal val="visible"/>
                                      </p:to>
                                    </p:set>
                                    <p:animEffect transition="in" filter="wipe(left)">
                                      <p:cBhvr>
                                        <p:cTn id="25" dur="500"/>
                                        <p:tgtEl>
                                          <p:spTgt spid="10242">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0242">
                                            <p:txEl>
                                              <p:pRg st="5" end="5"/>
                                            </p:txEl>
                                          </p:spTgt>
                                        </p:tgtEl>
                                        <p:attrNameLst>
                                          <p:attrName>style.visibility</p:attrName>
                                        </p:attrNameLst>
                                      </p:cBhvr>
                                      <p:to>
                                        <p:strVal val="visible"/>
                                      </p:to>
                                    </p:set>
                                    <p:animEffect transition="in" filter="wipe(left)">
                                      <p:cBhvr>
                                        <p:cTn id="28" dur="500"/>
                                        <p:tgtEl>
                                          <p:spTgt spid="10242">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0242">
                                            <p:txEl>
                                              <p:pRg st="6" end="6"/>
                                            </p:txEl>
                                          </p:spTgt>
                                        </p:tgtEl>
                                        <p:attrNameLst>
                                          <p:attrName>style.visibility</p:attrName>
                                        </p:attrNameLst>
                                      </p:cBhvr>
                                      <p:to>
                                        <p:strVal val="visible"/>
                                      </p:to>
                                    </p:set>
                                    <p:animEffect transition="in" filter="wipe(left)">
                                      <p:cBhvr>
                                        <p:cTn id="31" dur="500"/>
                                        <p:tgtEl>
                                          <p:spTgt spid="10242">
                                            <p:txEl>
                                              <p:pRg st="6" end="6"/>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242">
                                            <p:txEl>
                                              <p:pRg st="7" end="7"/>
                                            </p:txEl>
                                          </p:spTgt>
                                        </p:tgtEl>
                                        <p:attrNameLst>
                                          <p:attrName>style.visibility</p:attrName>
                                        </p:attrNameLst>
                                      </p:cBhvr>
                                      <p:to>
                                        <p:strVal val="visible"/>
                                      </p:to>
                                    </p:set>
                                    <p:animEffect transition="in" filter="wipe(left)">
                                      <p:cBhvr>
                                        <p:cTn id="34" dur="500"/>
                                        <p:tgtEl>
                                          <p:spTgt spid="10242">
                                            <p:txEl>
                                              <p:pRg st="7" end="7"/>
                                            </p:txEl>
                                          </p:spTgt>
                                        </p:tgtEl>
                                      </p:cBhvr>
                                    </p:animEffect>
                                  </p:childTnLst>
                                </p:cTn>
                              </p:par>
                            </p:childTnLst>
                          </p:cTn>
                        </p:par>
                        <p:par>
                          <p:cTn id="35" fill="hold" nodeType="afterGroup">
                            <p:stCondLst>
                              <p:cond delay="500"/>
                            </p:stCondLst>
                            <p:childTnLst>
                              <p:par>
                                <p:cTn id="36" presetID="23" presetClass="entr" presetSubtype="16" fill="hold" nodeType="afterEffect">
                                  <p:stCondLst>
                                    <p:cond delay="0"/>
                                  </p:stCondLst>
                                  <p:childTnLst>
                                    <p:set>
                                      <p:cBhvr>
                                        <p:cTn id="37" dur="1" fill="hold">
                                          <p:stCondLst>
                                            <p:cond delay="0"/>
                                          </p:stCondLst>
                                        </p:cTn>
                                        <p:tgtEl>
                                          <p:spTgt spid="10246"/>
                                        </p:tgtEl>
                                        <p:attrNameLst>
                                          <p:attrName>style.visibility</p:attrName>
                                        </p:attrNameLst>
                                      </p:cBhvr>
                                      <p:to>
                                        <p:strVal val="visible"/>
                                      </p:to>
                                    </p:set>
                                    <p:anim calcmode="lin" valueType="num">
                                      <p:cBhvr>
                                        <p:cTn id="38" dur="500" fill="hold"/>
                                        <p:tgtEl>
                                          <p:spTgt spid="10246"/>
                                        </p:tgtEl>
                                        <p:attrNameLst>
                                          <p:attrName>ppt_w</p:attrName>
                                        </p:attrNameLst>
                                      </p:cBhvr>
                                      <p:tavLst>
                                        <p:tav tm="0">
                                          <p:val>
                                            <p:fltVal val="0"/>
                                          </p:val>
                                        </p:tav>
                                        <p:tav tm="100000">
                                          <p:val>
                                            <p:strVal val="#ppt_w"/>
                                          </p:val>
                                        </p:tav>
                                      </p:tavLst>
                                    </p:anim>
                                    <p:anim calcmode="lin" valueType="num">
                                      <p:cBhvr>
                                        <p:cTn id="39" dur="500" fill="hold"/>
                                        <p:tgtEl>
                                          <p:spTgt spid="10246"/>
                                        </p:tgtEl>
                                        <p:attrNameLst>
                                          <p:attrName>ppt_h</p:attrName>
                                        </p:attrNameLst>
                                      </p:cBhvr>
                                      <p:tavLst>
                                        <p:tav tm="0">
                                          <p:val>
                                            <p:fltVal val="0"/>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0242">
                                            <p:txEl>
                                              <p:pRg st="8" end="8"/>
                                            </p:txEl>
                                          </p:spTgt>
                                        </p:tgtEl>
                                        <p:attrNameLst>
                                          <p:attrName>style.visibility</p:attrName>
                                        </p:attrNameLst>
                                      </p:cBhvr>
                                      <p:to>
                                        <p:strVal val="visible"/>
                                      </p:to>
                                    </p:set>
                                    <p:animEffect transition="in" filter="wipe(left)">
                                      <p:cBhvr>
                                        <p:cTn id="44" dur="500"/>
                                        <p:tgtEl>
                                          <p:spTgt spid="1024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152400" y="1305985"/>
            <a:ext cx="4914900" cy="1742015"/>
          </a:xfrm>
        </p:spPr>
        <p:txBody>
          <a:bodyPr wrap="square">
            <a:spAutoFit/>
          </a:bodyPr>
          <a:lstStyle/>
          <a:p>
            <a:pPr marL="173038" indent="-173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Each chromosome has hundreds or thousands of genes (</a:t>
            </a:r>
            <a:r>
              <a:rPr lang="en-US" altLang="en-US" sz="1600" b="1" dirty="0" smtClean="0">
                <a:solidFill>
                  <a:srgbClr val="FF0000"/>
                </a:solidFill>
                <a:effectLst>
                  <a:outerShdw blurRad="38100" dist="38100" dir="2700000" algn="tl">
                    <a:srgbClr val="C0C0C0"/>
                  </a:outerShdw>
                </a:effectLst>
              </a:rPr>
              <a:t>the units that specify an organism’s inherited characters </a:t>
            </a:r>
            <a:r>
              <a:rPr lang="ar-EG" altLang="en-US" sz="1600" dirty="0" smtClean="0">
                <a:effectLst>
                  <a:outerShdw blurRad="38100" dist="38100" dir="2700000" algn="tl">
                    <a:srgbClr val="C0C0C0"/>
                  </a:outerShdw>
                </a:effectLst>
              </a:rPr>
              <a:t>الصفات الوراثية</a:t>
            </a:r>
            <a:r>
              <a:rPr lang="en-US" altLang="en-US" sz="1600" b="1" dirty="0" smtClean="0">
                <a:solidFill>
                  <a:srgbClr val="000000"/>
                </a:solidFill>
                <a:effectLst>
                  <a:outerShdw blurRad="38100" dist="38100" dir="2700000" algn="tl">
                    <a:srgbClr val="C0C0C0"/>
                  </a:outerShdw>
                </a:effectLst>
              </a:rPr>
              <a:t>).</a:t>
            </a:r>
          </a:p>
          <a:p>
            <a:pPr marL="173038" indent="-173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This DNA-protein complex (</a:t>
            </a:r>
            <a:r>
              <a:rPr lang="en-US" altLang="en-US" sz="1600" b="1" dirty="0" smtClean="0">
                <a:solidFill>
                  <a:srgbClr val="FF0000"/>
                </a:solidFill>
                <a:effectLst>
                  <a:outerShdw blurRad="38100" dist="38100" dir="2700000" algn="tl">
                    <a:srgbClr val="C0C0C0"/>
                  </a:outerShdw>
                </a:effectLst>
              </a:rPr>
              <a:t>chromatin</a:t>
            </a:r>
            <a:r>
              <a:rPr lang="en-US" altLang="en-US" sz="1600" b="1" dirty="0" smtClean="0">
                <a:solidFill>
                  <a:srgbClr val="000000"/>
                </a:solidFill>
                <a:effectLst>
                  <a:outerShdw blurRad="38100" dist="38100" dir="2700000" algn="tl">
                    <a:srgbClr val="C0C0C0"/>
                  </a:outerShdw>
                </a:effectLst>
              </a:rPr>
              <a:t>) is organized into a long thin fiber.</a:t>
            </a:r>
            <a:endParaRPr lang="en-US" altLang="en-US" sz="900" b="1" dirty="0" smtClean="0">
              <a:solidFill>
                <a:srgbClr val="000000"/>
              </a:solidFill>
              <a:effectLst>
                <a:outerShdw blurRad="38100" dist="38100" dir="2700000" algn="tl">
                  <a:srgbClr val="C0C0C0"/>
                </a:outerShdw>
              </a:effectLst>
            </a:endParaRPr>
          </a:p>
          <a:p>
            <a:pPr marL="173038" indent="-173038" eaLnBrk="1" hangingPunct="1">
              <a:lnSpc>
                <a:spcPct val="90000"/>
              </a:lnSpc>
              <a:buClr>
                <a:srgbClr val="339933"/>
              </a:buClr>
              <a:tabLst>
                <a:tab pos="2743200" algn="l"/>
              </a:tabLst>
              <a:defRPr/>
            </a:pPr>
            <a:r>
              <a:rPr lang="en-US" altLang="en-US" sz="1600" b="1" dirty="0" smtClean="0">
                <a:solidFill>
                  <a:srgbClr val="000000"/>
                </a:solidFill>
                <a:effectLst>
                  <a:outerShdw blurRad="38100" dist="38100" dir="2700000" algn="tl">
                    <a:srgbClr val="C0C0C0"/>
                  </a:outerShdw>
                </a:effectLst>
              </a:rPr>
              <a:t>After the DNA duplication, chromatin condenses</a:t>
            </a:r>
            <a:r>
              <a:rPr lang="ar-EG" altLang="en-US" sz="1600" b="1" dirty="0" smtClean="0">
                <a:solidFill>
                  <a:srgbClr val="000000"/>
                </a:solidFill>
                <a:effectLst>
                  <a:outerShdw blurRad="38100" dist="38100" dir="2700000" algn="tl">
                    <a:srgbClr val="C0C0C0"/>
                  </a:outerShdw>
                </a:effectLst>
              </a:rPr>
              <a:t> </a:t>
            </a:r>
            <a:r>
              <a:rPr lang="en-US" altLang="en-US" sz="1600" b="1" dirty="0" smtClean="0">
                <a:solidFill>
                  <a:srgbClr val="000000"/>
                </a:solidFill>
                <a:effectLst>
                  <a:outerShdw blurRad="38100" dist="38100" dir="2700000" algn="tl">
                    <a:srgbClr val="C0C0C0"/>
                  </a:outerShdw>
                </a:effectLst>
              </a:rPr>
              <a:t> to form (</a:t>
            </a:r>
            <a:r>
              <a:rPr lang="en-US" altLang="en-US" sz="1600" b="1" dirty="0" smtClean="0">
                <a:solidFill>
                  <a:srgbClr val="0000CC"/>
                </a:solidFill>
                <a:effectLst>
                  <a:outerShdw blurRad="38100" dist="38100" dir="2700000" algn="tl">
                    <a:srgbClr val="C0C0C0"/>
                  </a:outerShdw>
                </a:effectLst>
              </a:rPr>
              <a:t>chromosome</a:t>
            </a:r>
            <a:r>
              <a:rPr lang="en-US" altLang="en-US" sz="1600" b="1" dirty="0" smtClean="0">
                <a:solidFill>
                  <a:srgbClr val="000000"/>
                </a:solidFill>
                <a:effectLst>
                  <a:outerShdw blurRad="38100" dist="38100" dir="2700000" algn="tl">
                    <a:srgbClr val="C0C0C0"/>
                  </a:outerShdw>
                </a:effectLst>
              </a:rPr>
              <a:t>). </a:t>
            </a:r>
          </a:p>
        </p:txBody>
      </p:sp>
      <p:sp>
        <p:nvSpPr>
          <p:cNvPr id="12292" name="Rectangle 4"/>
          <p:cNvSpPr>
            <a:spLocks noChangeArrowheads="1"/>
          </p:cNvSpPr>
          <p:nvPr/>
        </p:nvSpPr>
        <p:spPr bwMode="auto">
          <a:xfrm>
            <a:off x="152400" y="3011537"/>
            <a:ext cx="5029200" cy="3524042"/>
          </a:xfrm>
          <a:prstGeom prst="rect">
            <a:avLst/>
          </a:prstGeom>
          <a:noFill/>
          <a:ln w="9525">
            <a:noFill/>
            <a:miter lim="800000"/>
            <a:headEnd/>
            <a:tailEnd/>
          </a:ln>
          <a:effectLst/>
        </p:spPr>
        <p:txBody>
          <a:bodyPr wrap="square">
            <a:spAutoFit/>
          </a:bodyPr>
          <a:lstStyle/>
          <a:p>
            <a:pPr marL="173038" indent="-173038">
              <a:spcBef>
                <a:spcPts val="0"/>
              </a:spcBef>
              <a:spcAft>
                <a:spcPts val="600"/>
              </a:spcAft>
              <a:buClr>
                <a:srgbClr val="339933"/>
              </a:buClr>
              <a:buFontTx/>
              <a:buChar char="•"/>
              <a:tabLst>
                <a:tab pos="2743200" algn="l"/>
              </a:tabLst>
              <a:defRPr/>
            </a:pPr>
            <a:r>
              <a:rPr lang="en-US" altLang="en-US" sz="1600" b="1" dirty="0">
                <a:solidFill>
                  <a:srgbClr val="000000"/>
                </a:solidFill>
                <a:effectLst>
                  <a:outerShdw blurRad="38100" dist="38100" dir="2700000" algn="tl">
                    <a:srgbClr val="C0C0C0"/>
                  </a:outerShdw>
                </a:effectLst>
              </a:rPr>
              <a:t>Each duplicated chromosome consists of two sister </a:t>
            </a:r>
            <a:r>
              <a:rPr lang="en-US" altLang="en-US" sz="1600" b="1" dirty="0" err="1">
                <a:solidFill>
                  <a:srgbClr val="0000CC"/>
                </a:solidFill>
                <a:effectLst>
                  <a:outerShdw blurRad="38100" dist="38100" dir="2700000" algn="tl">
                    <a:srgbClr val="C0C0C0"/>
                  </a:outerShdw>
                </a:effectLst>
              </a:rPr>
              <a:t>chromatids</a:t>
            </a:r>
            <a:r>
              <a:rPr lang="en-US" altLang="en-US" sz="1600" b="1" dirty="0">
                <a:solidFill>
                  <a:srgbClr val="0000CC"/>
                </a:solidFill>
                <a:effectLst>
                  <a:outerShdw blurRad="38100" dist="38100" dir="2700000" algn="tl">
                    <a:srgbClr val="C0C0C0"/>
                  </a:outerShdw>
                </a:effectLst>
              </a:rPr>
              <a:t> </a:t>
            </a:r>
            <a:r>
              <a:rPr lang="en-US" altLang="en-US" sz="1600" b="1" dirty="0">
                <a:solidFill>
                  <a:srgbClr val="000000"/>
                </a:solidFill>
                <a:effectLst>
                  <a:outerShdw blurRad="38100" dist="38100" dir="2700000" algn="tl">
                    <a:srgbClr val="C0C0C0"/>
                  </a:outerShdw>
                </a:effectLst>
              </a:rPr>
              <a:t>which contain identical copies of the chromosome’s DNA.</a:t>
            </a:r>
            <a:endParaRPr lang="en-US" altLang="en-US" sz="700" b="1" dirty="0">
              <a:solidFill>
                <a:srgbClr val="000000"/>
              </a:solidFill>
              <a:effectLst>
                <a:outerShdw blurRad="38100" dist="38100" dir="2700000" algn="tl">
                  <a:srgbClr val="C0C0C0"/>
                </a:outerShdw>
              </a:effectLst>
            </a:endParaRPr>
          </a:p>
          <a:p>
            <a:pPr marL="173038" indent="-173038">
              <a:spcBef>
                <a:spcPts val="0"/>
              </a:spcBef>
              <a:spcAft>
                <a:spcPts val="600"/>
              </a:spcAft>
              <a:buClr>
                <a:srgbClr val="339933"/>
              </a:buClr>
              <a:buFontTx/>
              <a:buChar char="•"/>
              <a:tabLst>
                <a:tab pos="2743200" algn="l"/>
              </a:tabLst>
              <a:defRPr/>
            </a:pPr>
            <a:r>
              <a:rPr lang="en-US" altLang="en-US" sz="1600" b="1" dirty="0">
                <a:solidFill>
                  <a:srgbClr val="000000"/>
                </a:solidFill>
                <a:effectLst>
                  <a:outerShdw blurRad="38100" dist="38100" dir="2700000" algn="tl">
                    <a:srgbClr val="C0C0C0"/>
                  </a:outerShdw>
                </a:effectLst>
              </a:rPr>
              <a:t>The narrow region where the chromosomal strands connect is the called </a:t>
            </a:r>
            <a:r>
              <a:rPr lang="en-US" altLang="en-US" sz="1600" b="1" dirty="0" err="1">
                <a:solidFill>
                  <a:srgbClr val="0000CC"/>
                </a:solidFill>
                <a:effectLst>
                  <a:outerShdw blurRad="38100" dist="38100" dir="2700000" algn="tl">
                    <a:srgbClr val="C0C0C0"/>
                  </a:outerShdw>
                </a:effectLst>
              </a:rPr>
              <a:t>centromere</a:t>
            </a:r>
            <a:r>
              <a:rPr lang="en-US" altLang="en-US" sz="1600" b="1" dirty="0">
                <a:solidFill>
                  <a:srgbClr val="000000"/>
                </a:solidFill>
                <a:effectLst>
                  <a:outerShdw blurRad="38100" dist="38100" dir="2700000" algn="tl">
                    <a:srgbClr val="C0C0C0"/>
                  </a:outerShdw>
                </a:effectLst>
              </a:rPr>
              <a:t>.</a:t>
            </a:r>
            <a:endParaRPr lang="en-US" altLang="en-US" sz="600" b="1" dirty="0">
              <a:solidFill>
                <a:srgbClr val="000000"/>
              </a:solidFill>
              <a:effectLst>
                <a:outerShdw blurRad="38100" dist="38100" dir="2700000" algn="tl">
                  <a:srgbClr val="C0C0C0"/>
                </a:outerShdw>
              </a:effectLst>
            </a:endParaRPr>
          </a:p>
          <a:p>
            <a:pPr marL="173038" indent="-173038">
              <a:spcBef>
                <a:spcPts val="0"/>
              </a:spcBef>
              <a:spcAft>
                <a:spcPts val="600"/>
              </a:spcAft>
              <a:buClr>
                <a:srgbClr val="339933"/>
              </a:buClr>
              <a:buFontTx/>
              <a:buChar char="•"/>
              <a:tabLst>
                <a:tab pos="2743200" algn="l"/>
              </a:tabLst>
              <a:defRPr/>
            </a:pPr>
            <a:r>
              <a:rPr lang="en-US" altLang="en-US" sz="1600" b="1" dirty="0">
                <a:solidFill>
                  <a:srgbClr val="000000"/>
                </a:solidFill>
                <a:effectLst>
                  <a:outerShdw blurRad="38100" dist="38100" dir="2700000" algn="tl">
                    <a:srgbClr val="C0C0C0"/>
                  </a:outerShdw>
                </a:effectLst>
              </a:rPr>
              <a:t>Later, the sister </a:t>
            </a:r>
            <a:r>
              <a:rPr lang="en-US" altLang="en-US" sz="1600" b="1" dirty="0" err="1">
                <a:solidFill>
                  <a:srgbClr val="000000"/>
                </a:solidFill>
                <a:effectLst>
                  <a:outerShdw blurRad="38100" dist="38100" dir="2700000" algn="tl">
                    <a:srgbClr val="C0C0C0"/>
                  </a:outerShdw>
                </a:effectLst>
              </a:rPr>
              <a:t>chromatids</a:t>
            </a:r>
            <a:r>
              <a:rPr lang="en-US" altLang="en-US" sz="1600" b="1" dirty="0">
                <a:solidFill>
                  <a:srgbClr val="000000"/>
                </a:solidFill>
                <a:effectLst>
                  <a:outerShdw blurRad="38100" dist="38100" dir="2700000" algn="tl">
                    <a:srgbClr val="C0C0C0"/>
                  </a:outerShdw>
                </a:effectLst>
              </a:rPr>
              <a:t> are pulled apart and repackaged into two new nuclei at opposite ends of the parent cell during cell division.</a:t>
            </a:r>
          </a:p>
          <a:p>
            <a:pPr marL="173038" indent="-173038">
              <a:spcBef>
                <a:spcPts val="0"/>
              </a:spcBef>
              <a:spcAft>
                <a:spcPts val="600"/>
              </a:spcAft>
              <a:buClr>
                <a:srgbClr val="339933"/>
              </a:buClr>
              <a:buFontTx/>
              <a:buChar char="•"/>
              <a:tabLst>
                <a:tab pos="2743200" algn="l"/>
              </a:tabLst>
              <a:defRPr/>
            </a:pPr>
            <a:r>
              <a:rPr lang="en-US" altLang="en-US" sz="1600" b="1" dirty="0">
                <a:solidFill>
                  <a:srgbClr val="000000"/>
                </a:solidFill>
                <a:effectLst>
                  <a:outerShdw blurRad="38100" dist="38100" dir="2700000" algn="tl">
                    <a:srgbClr val="C0C0C0"/>
                  </a:outerShdw>
                </a:effectLst>
              </a:rPr>
              <a:t>The process of the formation of the two daughter nuclei is called (</a:t>
            </a:r>
            <a:r>
              <a:rPr lang="en-US" altLang="en-US" sz="1600" b="1" dirty="0">
                <a:solidFill>
                  <a:srgbClr val="FF0000"/>
                </a:solidFill>
                <a:effectLst>
                  <a:outerShdw blurRad="38100" dist="38100" dir="2700000" algn="tl">
                    <a:srgbClr val="C0C0C0"/>
                  </a:outerShdw>
                </a:effectLst>
              </a:rPr>
              <a:t>mitosis</a:t>
            </a:r>
            <a:r>
              <a:rPr lang="en-US" altLang="en-US" sz="1600" b="1" dirty="0">
                <a:solidFill>
                  <a:srgbClr val="000000"/>
                </a:solidFill>
                <a:effectLst>
                  <a:outerShdw blurRad="38100" dist="38100" dir="2700000" algn="tl">
                    <a:srgbClr val="C0C0C0"/>
                  </a:outerShdw>
                </a:effectLst>
              </a:rPr>
              <a:t>) and is usually followed by division of the cytoplasm (</a:t>
            </a:r>
            <a:r>
              <a:rPr lang="en-US" altLang="en-US" sz="1600" b="1" dirty="0" err="1">
                <a:solidFill>
                  <a:srgbClr val="FF0000"/>
                </a:solidFill>
                <a:effectLst>
                  <a:outerShdw blurRad="38100" dist="38100" dir="2700000" algn="tl">
                    <a:srgbClr val="C0C0C0"/>
                  </a:outerShdw>
                </a:effectLst>
              </a:rPr>
              <a:t>cytokinesis</a:t>
            </a:r>
            <a:r>
              <a:rPr lang="en-US" altLang="en-US" sz="1600" b="1" dirty="0">
                <a:solidFill>
                  <a:srgbClr val="FF0000"/>
                </a:solidFill>
                <a:effectLst>
                  <a:outerShdw blurRad="38100" dist="38100" dir="2700000" algn="tl">
                    <a:srgbClr val="C0C0C0"/>
                  </a:outerShdw>
                </a:effectLst>
              </a:rPr>
              <a:t> </a:t>
            </a:r>
            <a:r>
              <a:rPr lang="ar-SA" altLang="en-US" sz="1600" dirty="0">
                <a:effectLst>
                  <a:outerShdw blurRad="38100" dist="38100" dir="2700000" algn="tl">
                    <a:srgbClr val="C0C0C0"/>
                  </a:outerShdw>
                </a:effectLst>
              </a:rPr>
              <a:t>الإنشطار</a:t>
            </a:r>
            <a:r>
              <a:rPr lang="ar-EG" altLang="en-US" sz="1600" b="1" dirty="0">
                <a:effectLst>
                  <a:outerShdw blurRad="38100" dist="38100" dir="2700000" algn="tl">
                    <a:srgbClr val="C0C0C0"/>
                  </a:outerShdw>
                </a:effectLst>
              </a:rPr>
              <a:t> </a:t>
            </a:r>
            <a:r>
              <a:rPr lang="ar-SA" altLang="en-US" sz="1600" dirty="0">
                <a:effectLst>
                  <a:outerShdw blurRad="38100" dist="38100" dir="2700000" algn="tl">
                    <a:srgbClr val="C0C0C0"/>
                  </a:outerShdw>
                </a:effectLst>
              </a:rPr>
              <a:t>الخلوي</a:t>
            </a:r>
            <a:r>
              <a:rPr lang="en-US" altLang="en-US" sz="1600" dirty="0"/>
              <a:t> </a:t>
            </a:r>
            <a:r>
              <a:rPr lang="en-US" altLang="en-US" sz="1600" dirty="0">
                <a:solidFill>
                  <a:srgbClr val="000000"/>
                </a:solidFill>
                <a:effectLst>
                  <a:outerShdw blurRad="38100" dist="38100" dir="2700000" algn="tl">
                    <a:srgbClr val="C0C0C0"/>
                  </a:outerShdw>
                </a:effectLst>
              </a:rPr>
              <a:t>).</a:t>
            </a:r>
            <a:r>
              <a:rPr lang="en-US" altLang="en-US" sz="1600" b="1" dirty="0">
                <a:solidFill>
                  <a:srgbClr val="000000"/>
                </a:solidFill>
                <a:effectLst>
                  <a:outerShdw blurRad="38100" dist="38100" dir="2700000" algn="tl">
                    <a:srgbClr val="C0C0C0"/>
                  </a:outerShdw>
                </a:effectLst>
              </a:rPr>
              <a:t> It occurs in somatic cells </a:t>
            </a:r>
            <a:r>
              <a:rPr lang="ar-EG" altLang="en-US" sz="1600" dirty="0">
                <a:solidFill>
                  <a:srgbClr val="000000"/>
                </a:solidFill>
                <a:effectLst>
                  <a:outerShdw blurRad="38100" dist="38100" dir="2700000" algn="tl">
                    <a:srgbClr val="C0C0C0"/>
                  </a:outerShdw>
                </a:effectLst>
              </a:rPr>
              <a:t>الخلايا الجسدية</a:t>
            </a:r>
            <a:r>
              <a:rPr lang="en-US" altLang="en-US" sz="1600" b="1" dirty="0">
                <a:solidFill>
                  <a:srgbClr val="000000"/>
                </a:solidFill>
                <a:effectLst>
                  <a:outerShdw blurRad="38100" dist="38100" dir="2700000" algn="tl">
                    <a:srgbClr val="C0C0C0"/>
                  </a:outerShdw>
                </a:effectLst>
              </a:rPr>
              <a:t>.</a:t>
            </a:r>
          </a:p>
        </p:txBody>
      </p:sp>
      <p:pic>
        <p:nvPicPr>
          <p:cNvPr id="6148" name="Picture 5"/>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b="3000"/>
          <a:stretch>
            <a:fillRect/>
          </a:stretch>
        </p:blipFill>
        <p:spPr bwMode="auto">
          <a:xfrm>
            <a:off x="5181600" y="1371600"/>
            <a:ext cx="3935413" cy="5181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38100" y="1292"/>
            <a:ext cx="9029700" cy="1266444"/>
            <a:chOff x="38100" y="1292"/>
            <a:chExt cx="9029700" cy="1266444"/>
          </a:xfrm>
        </p:grpSpPr>
        <p:sp>
          <p:nvSpPr>
            <p:cNvPr id="6"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2700867" y="191869"/>
            <a:ext cx="3159839" cy="646331"/>
          </a:xfrm>
          <a:prstGeom prst="rect">
            <a:avLst/>
          </a:prstGeom>
        </p:spPr>
        <p:txBody>
          <a:bodyPr wrap="none">
            <a:spAutoFit/>
          </a:bodyPr>
          <a:lstStyle/>
          <a:p>
            <a:r>
              <a:rPr lang="en-US" altLang="en-US" sz="3600" b="1" dirty="0">
                <a:solidFill>
                  <a:srgbClr val="0000CC"/>
                </a:solidFill>
                <a:effectLst>
                  <a:outerShdw blurRad="38100" dist="38100" dir="2700000" algn="tl">
                    <a:srgbClr val="C0C0C0"/>
                  </a:outerShdw>
                </a:effectLst>
              </a:rPr>
              <a:t>C</a:t>
            </a:r>
            <a:r>
              <a:rPr lang="en-US" altLang="en-US" sz="3600" b="1" dirty="0" smtClean="0">
                <a:solidFill>
                  <a:srgbClr val="0000CC"/>
                </a:solidFill>
                <a:effectLst>
                  <a:outerShdw blurRad="38100" dist="38100" dir="2700000" algn="tl">
                    <a:srgbClr val="C0C0C0"/>
                  </a:outerShdw>
                </a:effectLst>
              </a:rPr>
              <a:t>hromosome</a:t>
            </a:r>
            <a:endParaRPr lang="en-US" sz="36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2"/>
          <p:cNvGrpSpPr>
            <a:grpSpLocks/>
          </p:cNvGrpSpPr>
          <p:nvPr/>
        </p:nvGrpSpPr>
        <p:grpSpPr bwMode="auto">
          <a:xfrm rot="16200000">
            <a:off x="768350" y="4121150"/>
            <a:ext cx="3340100" cy="304800"/>
            <a:chOff x="2016" y="1920"/>
            <a:chExt cx="2104" cy="192"/>
          </a:xfrm>
        </p:grpSpPr>
        <p:sp>
          <p:nvSpPr>
            <p:cNvPr id="7202" name="AutoShape 3"/>
            <p:cNvSpPr>
              <a:spLocks noChangeArrowheads="1"/>
            </p:cNvSpPr>
            <p:nvPr/>
          </p:nvSpPr>
          <p:spPr bwMode="auto">
            <a:xfrm rot="285818">
              <a:off x="2016"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7203" name="AutoShape 4"/>
            <p:cNvSpPr>
              <a:spLocks noChangeArrowheads="1"/>
            </p:cNvSpPr>
            <p:nvPr/>
          </p:nvSpPr>
          <p:spPr bwMode="auto">
            <a:xfrm rot="-250226">
              <a:off x="3064"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7204" name="Rectangle 5"/>
            <p:cNvSpPr>
              <a:spLocks noChangeArrowheads="1"/>
            </p:cNvSpPr>
            <p:nvPr/>
          </p:nvSpPr>
          <p:spPr bwMode="auto">
            <a:xfrm>
              <a:off x="2928" y="2000"/>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nvGrpSpPr>
          <p:cNvPr id="3" name="Group 6"/>
          <p:cNvGrpSpPr>
            <a:grpSpLocks/>
          </p:cNvGrpSpPr>
          <p:nvPr/>
        </p:nvGrpSpPr>
        <p:grpSpPr bwMode="auto">
          <a:xfrm rot="16200000">
            <a:off x="2070100" y="4114800"/>
            <a:ext cx="3327400" cy="304800"/>
            <a:chOff x="2032" y="2304"/>
            <a:chExt cx="2096" cy="192"/>
          </a:xfrm>
        </p:grpSpPr>
        <p:sp>
          <p:nvSpPr>
            <p:cNvPr id="7199" name="AutoShape 7"/>
            <p:cNvSpPr>
              <a:spLocks noChangeArrowheads="1"/>
            </p:cNvSpPr>
            <p:nvPr/>
          </p:nvSpPr>
          <p:spPr bwMode="auto">
            <a:xfrm rot="-392198">
              <a:off x="2032" y="2304"/>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7200" name="AutoShape 8"/>
            <p:cNvSpPr>
              <a:spLocks noChangeArrowheads="1"/>
            </p:cNvSpPr>
            <p:nvPr/>
          </p:nvSpPr>
          <p:spPr bwMode="auto">
            <a:xfrm rot="321349">
              <a:off x="3072" y="2304"/>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7201" name="Rectangle 9"/>
            <p:cNvSpPr>
              <a:spLocks noChangeArrowheads="1"/>
            </p:cNvSpPr>
            <p:nvPr/>
          </p:nvSpPr>
          <p:spPr bwMode="auto">
            <a:xfrm>
              <a:off x="2936" y="2312"/>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nvGrpSpPr>
          <p:cNvPr id="4" name="Group 10"/>
          <p:cNvGrpSpPr>
            <a:grpSpLocks/>
          </p:cNvGrpSpPr>
          <p:nvPr/>
        </p:nvGrpSpPr>
        <p:grpSpPr bwMode="auto">
          <a:xfrm>
            <a:off x="6184900" y="2679700"/>
            <a:ext cx="673100" cy="3340100"/>
            <a:chOff x="3224" y="1392"/>
            <a:chExt cx="424" cy="2104"/>
          </a:xfrm>
        </p:grpSpPr>
        <p:grpSp>
          <p:nvGrpSpPr>
            <p:cNvPr id="7191" name="Group 11"/>
            <p:cNvGrpSpPr>
              <a:grpSpLocks/>
            </p:cNvGrpSpPr>
            <p:nvPr/>
          </p:nvGrpSpPr>
          <p:grpSpPr bwMode="auto">
            <a:xfrm rot="-5400000">
              <a:off x="2268" y="2348"/>
              <a:ext cx="2104" cy="192"/>
              <a:chOff x="2016" y="1920"/>
              <a:chExt cx="2104" cy="192"/>
            </a:xfrm>
          </p:grpSpPr>
          <p:sp>
            <p:nvSpPr>
              <p:cNvPr id="7196" name="AutoShape 12"/>
              <p:cNvSpPr>
                <a:spLocks noChangeArrowheads="1"/>
              </p:cNvSpPr>
              <p:nvPr/>
            </p:nvSpPr>
            <p:spPr bwMode="auto">
              <a:xfrm rot="285818">
                <a:off x="2016"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7197" name="AutoShape 13"/>
              <p:cNvSpPr>
                <a:spLocks noChangeArrowheads="1"/>
              </p:cNvSpPr>
              <p:nvPr/>
            </p:nvSpPr>
            <p:spPr bwMode="auto">
              <a:xfrm rot="-250226">
                <a:off x="3064" y="1920"/>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7198" name="Rectangle 14"/>
              <p:cNvSpPr>
                <a:spLocks noChangeArrowheads="1"/>
              </p:cNvSpPr>
              <p:nvPr/>
            </p:nvSpPr>
            <p:spPr bwMode="auto">
              <a:xfrm>
                <a:off x="2928" y="2000"/>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nvGrpSpPr>
            <p:cNvPr id="7192" name="Group 15"/>
            <p:cNvGrpSpPr>
              <a:grpSpLocks/>
            </p:cNvGrpSpPr>
            <p:nvPr/>
          </p:nvGrpSpPr>
          <p:grpSpPr bwMode="auto">
            <a:xfrm rot="-5400000">
              <a:off x="2504" y="2344"/>
              <a:ext cx="2096" cy="192"/>
              <a:chOff x="2032" y="2304"/>
              <a:chExt cx="2096" cy="192"/>
            </a:xfrm>
          </p:grpSpPr>
          <p:sp>
            <p:nvSpPr>
              <p:cNvPr id="7193" name="AutoShape 16"/>
              <p:cNvSpPr>
                <a:spLocks noChangeArrowheads="1"/>
              </p:cNvSpPr>
              <p:nvPr/>
            </p:nvSpPr>
            <p:spPr bwMode="auto">
              <a:xfrm rot="-392198">
                <a:off x="2032" y="2304"/>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7194" name="AutoShape 17"/>
              <p:cNvSpPr>
                <a:spLocks noChangeArrowheads="1"/>
              </p:cNvSpPr>
              <p:nvPr/>
            </p:nvSpPr>
            <p:spPr bwMode="auto">
              <a:xfrm rot="321349">
                <a:off x="3072" y="2304"/>
                <a:ext cx="1056" cy="192"/>
              </a:xfrm>
              <a:prstGeom prst="roundRect">
                <a:avLst>
                  <a:gd name="adj" fmla="val 50000"/>
                </a:avLst>
              </a:prstGeom>
              <a:gradFill rotWithShape="1">
                <a:gsLst>
                  <a:gs pos="0">
                    <a:srgbClr val="FF00FF"/>
                  </a:gs>
                  <a:gs pos="100000">
                    <a:srgbClr val="760076"/>
                  </a:gs>
                </a:gsLst>
                <a:lin ang="5400000" scaled="1"/>
              </a:gradFill>
              <a:ln w="952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7195" name="Rectangle 18"/>
              <p:cNvSpPr>
                <a:spLocks noChangeArrowheads="1"/>
              </p:cNvSpPr>
              <p:nvPr/>
            </p:nvSpPr>
            <p:spPr bwMode="auto">
              <a:xfrm>
                <a:off x="2936" y="2312"/>
                <a:ext cx="288" cy="96"/>
              </a:xfrm>
              <a:prstGeom prst="rect">
                <a:avLst/>
              </a:prstGeom>
              <a:gradFill rotWithShape="1">
                <a:gsLst>
                  <a:gs pos="0">
                    <a:srgbClr val="FF00FF"/>
                  </a:gs>
                  <a:gs pos="100000">
                    <a:srgbClr val="7600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grpSp>
      </p:grpSp>
      <p:grpSp>
        <p:nvGrpSpPr>
          <p:cNvPr id="7" name="Group 19"/>
          <p:cNvGrpSpPr>
            <a:grpSpLocks/>
          </p:cNvGrpSpPr>
          <p:nvPr/>
        </p:nvGrpSpPr>
        <p:grpSpPr bwMode="auto">
          <a:xfrm>
            <a:off x="1371600" y="1384300"/>
            <a:ext cx="2133600" cy="1600200"/>
            <a:chOff x="384" y="48"/>
            <a:chExt cx="1056" cy="1008"/>
          </a:xfrm>
        </p:grpSpPr>
        <p:sp>
          <p:nvSpPr>
            <p:cNvPr id="7184" name="Line 20"/>
            <p:cNvSpPr>
              <a:spLocks noChangeShapeType="1"/>
            </p:cNvSpPr>
            <p:nvPr/>
          </p:nvSpPr>
          <p:spPr bwMode="auto">
            <a:xfrm>
              <a:off x="864" y="672"/>
              <a:ext cx="0" cy="38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7185" name="Group 21"/>
            <p:cNvGrpSpPr>
              <a:grpSpLocks/>
            </p:cNvGrpSpPr>
            <p:nvPr/>
          </p:nvGrpSpPr>
          <p:grpSpPr bwMode="auto">
            <a:xfrm>
              <a:off x="384" y="48"/>
              <a:ext cx="1056" cy="624"/>
              <a:chOff x="384" y="144"/>
              <a:chExt cx="1056" cy="624"/>
            </a:xfrm>
          </p:grpSpPr>
          <p:sp>
            <p:nvSpPr>
              <p:cNvPr id="7186" name="Rectangle 22"/>
              <p:cNvSpPr>
                <a:spLocks noChangeArrowheads="1"/>
              </p:cNvSpPr>
              <p:nvPr/>
            </p:nvSpPr>
            <p:spPr bwMode="auto">
              <a:xfrm>
                <a:off x="384" y="144"/>
                <a:ext cx="1056" cy="6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en-US" altLang="en-US" sz="1800"/>
              </a:p>
            </p:txBody>
          </p:sp>
          <p:sp>
            <p:nvSpPr>
              <p:cNvPr id="42007" name="Text Box 23"/>
              <p:cNvSpPr txBox="1">
                <a:spLocks noChangeArrowheads="1"/>
              </p:cNvSpPr>
              <p:nvPr/>
            </p:nvSpPr>
            <p:spPr bwMode="auto">
              <a:xfrm>
                <a:off x="432" y="144"/>
                <a:ext cx="957" cy="250"/>
              </a:xfrm>
              <a:prstGeom prst="rect">
                <a:avLst/>
              </a:prstGeom>
              <a:noFill/>
              <a:ln w="9525">
                <a:noFill/>
                <a:miter lim="800000"/>
                <a:headEnd/>
                <a:tailEnd/>
              </a:ln>
              <a:effectLst/>
            </p:spPr>
            <p:txBody>
              <a:bodyPr>
                <a:spAutoFit/>
              </a:bodyPr>
              <a:lstStyle/>
              <a:p>
                <a:pPr algn="ctr">
                  <a:spcBef>
                    <a:spcPct val="50000"/>
                  </a:spcBef>
                  <a:defRPr/>
                </a:pPr>
                <a:r>
                  <a:rPr lang="en-GB" sz="2000" b="1" dirty="0" err="1">
                    <a:solidFill>
                      <a:srgbClr val="FF0000"/>
                    </a:solidFill>
                    <a:effectLst>
                      <a:outerShdw blurRad="38100" dist="38100" dir="2700000" algn="tl">
                        <a:srgbClr val="C0C0C0"/>
                      </a:outerShdw>
                    </a:effectLst>
                  </a:rPr>
                  <a:t>Chromatid</a:t>
                </a:r>
                <a:endParaRPr lang="en-GB" sz="2000" b="1" dirty="0">
                  <a:solidFill>
                    <a:srgbClr val="FF0000"/>
                  </a:solidFill>
                  <a:effectLst>
                    <a:outerShdw blurRad="38100" dist="38100" dir="2700000" algn="tl">
                      <a:srgbClr val="C0C0C0"/>
                    </a:outerShdw>
                  </a:effectLst>
                </a:endParaRPr>
              </a:p>
            </p:txBody>
          </p:sp>
          <p:sp>
            <p:nvSpPr>
              <p:cNvPr id="42008" name="Text Box 24"/>
              <p:cNvSpPr txBox="1">
                <a:spLocks noChangeArrowheads="1"/>
              </p:cNvSpPr>
              <p:nvPr/>
            </p:nvSpPr>
            <p:spPr bwMode="auto">
              <a:xfrm>
                <a:off x="480" y="346"/>
                <a:ext cx="864" cy="407"/>
              </a:xfrm>
              <a:prstGeom prst="rect">
                <a:avLst/>
              </a:prstGeom>
              <a:noFill/>
              <a:ln w="9525">
                <a:noFill/>
                <a:miter lim="800000"/>
                <a:headEnd/>
                <a:tailEnd/>
              </a:ln>
              <a:effectLst/>
            </p:spPr>
            <p:txBody>
              <a:bodyPr>
                <a:spAutoFit/>
              </a:bodyPr>
              <a:lstStyle/>
              <a:p>
                <a:pPr algn="ctr">
                  <a:spcBef>
                    <a:spcPct val="50000"/>
                  </a:spcBef>
                  <a:defRPr/>
                </a:pPr>
                <a:r>
                  <a:rPr lang="en-GB" dirty="0">
                    <a:effectLst>
                      <a:outerShdw blurRad="38100" dist="38100" dir="2700000" algn="tl">
                        <a:srgbClr val="C0C0C0"/>
                      </a:outerShdw>
                    </a:effectLst>
                  </a:rPr>
                  <a:t>Chromatin </a:t>
                </a:r>
                <a:r>
                  <a:rPr lang="en-GB" dirty="0" smtClean="0">
                    <a:effectLst>
                      <a:outerShdw blurRad="38100" dist="38100" dir="2700000" algn="tl">
                        <a:srgbClr val="C0C0C0"/>
                      </a:outerShdw>
                    </a:effectLst>
                  </a:rPr>
                  <a:t>(</a:t>
                </a:r>
                <a:r>
                  <a:rPr lang="en-GB" sz="1400" b="1" dirty="0" smtClean="0">
                    <a:solidFill>
                      <a:srgbClr val="0000FF"/>
                    </a:solidFill>
                    <a:effectLst>
                      <a:outerShdw blurRad="38100" dist="38100" dir="2700000" algn="tl">
                        <a:srgbClr val="C0C0C0"/>
                      </a:outerShdw>
                    </a:effectLst>
                  </a:rPr>
                  <a:t>Protein </a:t>
                </a:r>
                <a:r>
                  <a:rPr lang="en-GB" sz="1400" b="1" dirty="0">
                    <a:solidFill>
                      <a:srgbClr val="0000FF"/>
                    </a:solidFill>
                    <a:effectLst>
                      <a:outerShdw blurRad="38100" dist="38100" dir="2700000" algn="tl">
                        <a:srgbClr val="C0C0C0"/>
                      </a:outerShdw>
                    </a:effectLst>
                  </a:rPr>
                  <a:t>+ </a:t>
                </a:r>
                <a:r>
                  <a:rPr lang="en-GB" sz="1400" b="1" dirty="0" smtClean="0">
                    <a:solidFill>
                      <a:srgbClr val="0000FF"/>
                    </a:solidFill>
                    <a:effectLst>
                      <a:outerShdw blurRad="38100" dist="38100" dir="2700000" algn="tl">
                        <a:srgbClr val="C0C0C0"/>
                      </a:outerShdw>
                    </a:effectLst>
                  </a:rPr>
                  <a:t>DNA)</a:t>
                </a:r>
                <a:endParaRPr lang="en-GB" sz="1400" b="1" dirty="0">
                  <a:solidFill>
                    <a:srgbClr val="0000FF"/>
                  </a:solidFill>
                  <a:effectLst>
                    <a:outerShdw blurRad="38100" dist="38100" dir="2700000" algn="tl">
                      <a:srgbClr val="C0C0C0"/>
                    </a:outerShdw>
                  </a:effectLst>
                </a:endParaRPr>
              </a:p>
            </p:txBody>
          </p:sp>
          <p:sp>
            <p:nvSpPr>
              <p:cNvPr id="7189" name="AutoShape 25"/>
              <p:cNvSpPr>
                <a:spLocks/>
              </p:cNvSpPr>
              <p:nvPr/>
            </p:nvSpPr>
            <p:spPr bwMode="auto">
              <a:xfrm>
                <a:off x="1296" y="432"/>
                <a:ext cx="96" cy="288"/>
              </a:xfrm>
              <a:prstGeom prst="rightBrace">
                <a:avLst>
                  <a:gd name="adj1" fmla="val 25000"/>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en-US" sz="2000" b="1"/>
              </a:p>
            </p:txBody>
          </p:sp>
          <p:sp>
            <p:nvSpPr>
              <p:cNvPr id="7190" name="AutoShape 26"/>
              <p:cNvSpPr>
                <a:spLocks/>
              </p:cNvSpPr>
              <p:nvPr/>
            </p:nvSpPr>
            <p:spPr bwMode="auto">
              <a:xfrm flipH="1">
                <a:off x="432" y="432"/>
                <a:ext cx="96" cy="288"/>
              </a:xfrm>
              <a:prstGeom prst="rightBrace">
                <a:avLst>
                  <a:gd name="adj1" fmla="val 25000"/>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endParaRPr lang="en-US" altLang="en-US" sz="2000" b="1"/>
              </a:p>
            </p:txBody>
          </p:sp>
        </p:grpSp>
      </p:grpSp>
      <p:sp>
        <p:nvSpPr>
          <p:cNvPr id="42013" name="Text Box 29"/>
          <p:cNvSpPr txBox="1">
            <a:spLocks noChangeArrowheads="1"/>
          </p:cNvSpPr>
          <p:nvPr/>
        </p:nvSpPr>
        <p:spPr bwMode="auto">
          <a:xfrm>
            <a:off x="3733800" y="2117725"/>
            <a:ext cx="2209800" cy="400110"/>
          </a:xfrm>
          <a:prstGeom prst="rect">
            <a:avLst/>
          </a:prstGeom>
          <a:noFill/>
          <a:ln w="9525">
            <a:noFill/>
            <a:miter lim="800000"/>
            <a:headEnd/>
            <a:tailEnd/>
          </a:ln>
          <a:effectLst/>
        </p:spPr>
        <p:txBody>
          <a:bodyPr wrap="square">
            <a:spAutoFit/>
          </a:bodyPr>
          <a:lstStyle/>
          <a:p>
            <a:pPr>
              <a:spcBef>
                <a:spcPct val="50000"/>
              </a:spcBef>
              <a:defRPr/>
            </a:pPr>
            <a:r>
              <a:rPr lang="en-GB" sz="2000" dirty="0">
                <a:effectLst>
                  <a:outerShdw blurRad="38100" dist="38100" dir="2700000" algn="tl">
                    <a:srgbClr val="C0C0C0"/>
                  </a:outerShdw>
                </a:effectLst>
              </a:rPr>
              <a:t>Sister </a:t>
            </a:r>
            <a:r>
              <a:rPr lang="en-GB" sz="2000" dirty="0" smtClean="0">
                <a:effectLst>
                  <a:outerShdw blurRad="38100" dist="38100" dir="2700000" algn="tl">
                    <a:srgbClr val="C0C0C0"/>
                  </a:outerShdw>
                </a:effectLst>
              </a:rPr>
              <a:t>chromatids</a:t>
            </a:r>
            <a:endParaRPr lang="en-GB" sz="2000" dirty="0">
              <a:effectLst>
                <a:outerShdw blurRad="38100" dist="38100" dir="2700000" algn="tl">
                  <a:srgbClr val="C0C0C0"/>
                </a:outerShdw>
              </a:effectLst>
            </a:endParaRPr>
          </a:p>
        </p:txBody>
      </p:sp>
      <p:sp>
        <p:nvSpPr>
          <p:cNvPr id="42014" name="Text Box 30"/>
          <p:cNvSpPr txBox="1">
            <a:spLocks noChangeArrowheads="1"/>
          </p:cNvSpPr>
          <p:nvPr/>
        </p:nvSpPr>
        <p:spPr bwMode="auto">
          <a:xfrm>
            <a:off x="1600200" y="5835650"/>
            <a:ext cx="2590800" cy="946150"/>
          </a:xfrm>
          <a:prstGeom prst="rect">
            <a:avLst/>
          </a:prstGeom>
          <a:noFill/>
          <a:ln w="9525">
            <a:noFill/>
            <a:miter lim="800000"/>
            <a:headEnd/>
            <a:tailEnd/>
          </a:ln>
          <a:effectLst/>
        </p:spPr>
        <p:txBody>
          <a:bodyPr>
            <a:spAutoFit/>
          </a:bodyPr>
          <a:lstStyle/>
          <a:p>
            <a:pPr algn="ctr">
              <a:spcBef>
                <a:spcPct val="50000"/>
              </a:spcBef>
              <a:defRPr/>
            </a:pPr>
            <a:r>
              <a:rPr lang="en-GB" sz="2800" b="1" dirty="0">
                <a:effectLst>
                  <a:outerShdw blurRad="38100" dist="38100" dir="2700000" algn="tl">
                    <a:srgbClr val="C0C0C0"/>
                  </a:outerShdw>
                </a:effectLst>
              </a:rPr>
              <a:t>Chromosome </a:t>
            </a:r>
            <a:r>
              <a:rPr lang="ar-EG" sz="2800" dirty="0"/>
              <a:t>الصبغ</a:t>
            </a:r>
            <a:endParaRPr lang="en-GB" sz="2800" dirty="0"/>
          </a:p>
        </p:txBody>
      </p:sp>
      <p:grpSp>
        <p:nvGrpSpPr>
          <p:cNvPr id="10" name="Group 31"/>
          <p:cNvGrpSpPr>
            <a:grpSpLocks/>
          </p:cNvGrpSpPr>
          <p:nvPr/>
        </p:nvGrpSpPr>
        <p:grpSpPr bwMode="auto">
          <a:xfrm>
            <a:off x="66675" y="4035425"/>
            <a:ext cx="2295525" cy="396875"/>
            <a:chOff x="42" y="1910"/>
            <a:chExt cx="1446" cy="250"/>
          </a:xfrm>
        </p:grpSpPr>
        <p:sp>
          <p:nvSpPr>
            <p:cNvPr id="42016" name="Rectangle 32"/>
            <p:cNvSpPr>
              <a:spLocks noChangeArrowheads="1"/>
            </p:cNvSpPr>
            <p:nvPr/>
          </p:nvSpPr>
          <p:spPr bwMode="auto">
            <a:xfrm>
              <a:off x="42" y="1910"/>
              <a:ext cx="1014" cy="250"/>
            </a:xfrm>
            <a:prstGeom prst="rect">
              <a:avLst/>
            </a:prstGeom>
            <a:noFill/>
            <a:ln w="9525">
              <a:noFill/>
              <a:miter lim="800000"/>
              <a:headEnd/>
              <a:tailEnd/>
            </a:ln>
            <a:effectLst/>
          </p:spPr>
          <p:txBody>
            <a:bodyPr wrap="none">
              <a:spAutoFit/>
            </a:bodyPr>
            <a:lstStyle/>
            <a:p>
              <a:pPr>
                <a:defRPr/>
              </a:pPr>
              <a:r>
                <a:rPr lang="en-GB" sz="2000" b="1">
                  <a:solidFill>
                    <a:srgbClr val="FF0000"/>
                  </a:solidFill>
                  <a:effectLst>
                    <a:outerShdw blurRad="38100" dist="38100" dir="2700000" algn="tl">
                      <a:srgbClr val="C0C0C0"/>
                    </a:outerShdw>
                  </a:effectLst>
                </a:rPr>
                <a:t>Centromere</a:t>
              </a:r>
            </a:p>
          </p:txBody>
        </p:sp>
        <p:sp>
          <p:nvSpPr>
            <p:cNvPr id="7181" name="Line 33"/>
            <p:cNvSpPr>
              <a:spLocks noChangeShapeType="1"/>
            </p:cNvSpPr>
            <p:nvPr/>
          </p:nvSpPr>
          <p:spPr bwMode="auto">
            <a:xfrm>
              <a:off x="1008" y="2064"/>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5" name="Group 4"/>
          <p:cNvGrpSpPr/>
          <p:nvPr/>
        </p:nvGrpSpPr>
        <p:grpSpPr>
          <a:xfrm>
            <a:off x="3352800" y="3975100"/>
            <a:ext cx="2895600" cy="1545562"/>
            <a:chOff x="3352800" y="3975100"/>
            <a:chExt cx="2667000" cy="1545562"/>
          </a:xfrm>
        </p:grpSpPr>
        <p:sp>
          <p:nvSpPr>
            <p:cNvPr id="42019" name="Text Box 35"/>
            <p:cNvSpPr txBox="1">
              <a:spLocks noChangeArrowheads="1"/>
            </p:cNvSpPr>
            <p:nvPr/>
          </p:nvSpPr>
          <p:spPr bwMode="auto">
            <a:xfrm>
              <a:off x="3352800" y="4394200"/>
              <a:ext cx="2667000" cy="1126462"/>
            </a:xfrm>
            <a:prstGeom prst="rect">
              <a:avLst/>
            </a:prstGeom>
            <a:noFill/>
            <a:ln w="9525">
              <a:noFill/>
              <a:miter lim="800000"/>
              <a:headEnd/>
              <a:tailEnd/>
            </a:ln>
            <a:effectLst/>
          </p:spPr>
          <p:txBody>
            <a:bodyPr>
              <a:spAutoFit/>
            </a:bodyPr>
            <a:lstStyle/>
            <a:p>
              <a:pPr algn="ctr">
                <a:lnSpc>
                  <a:spcPct val="80000"/>
                </a:lnSpc>
                <a:spcBef>
                  <a:spcPct val="50000"/>
                </a:spcBef>
                <a:defRPr/>
              </a:pPr>
              <a:r>
                <a:rPr lang="en-GB" sz="2800" b="1" dirty="0">
                  <a:solidFill>
                    <a:srgbClr val="FF0000"/>
                  </a:solidFill>
                  <a:effectLst>
                    <a:outerShdw blurRad="38100" dist="38100" dir="2700000" algn="tl">
                      <a:srgbClr val="C0C0C0"/>
                    </a:outerShdw>
                  </a:effectLst>
                </a:rPr>
                <a:t>Homologous </a:t>
              </a:r>
              <a:r>
                <a:rPr lang="en-GB" sz="2800" b="1" dirty="0" smtClean="0">
                  <a:solidFill>
                    <a:srgbClr val="FF0000"/>
                  </a:solidFill>
                  <a:effectLst>
                    <a:outerShdw blurRad="38100" dist="38100" dir="2700000" algn="tl">
                      <a:srgbClr val="C0C0C0"/>
                    </a:outerShdw>
                  </a:effectLst>
                </a:rPr>
                <a:t>Chromosomes</a:t>
              </a:r>
              <a:endParaRPr lang="en-GB" sz="2800" b="1" dirty="0">
                <a:solidFill>
                  <a:srgbClr val="FF0000"/>
                </a:solidFill>
                <a:effectLst>
                  <a:outerShdw blurRad="38100" dist="38100" dir="2700000" algn="tl">
                    <a:srgbClr val="C0C0C0"/>
                  </a:outerShdw>
                </a:effectLst>
              </a:endParaRPr>
            </a:p>
          </p:txBody>
        </p:sp>
        <p:sp>
          <p:nvSpPr>
            <p:cNvPr id="7207" name="Text Box 39"/>
            <p:cNvSpPr txBox="1">
              <a:spLocks noChangeArrowheads="1"/>
            </p:cNvSpPr>
            <p:nvPr/>
          </p:nvSpPr>
          <p:spPr bwMode="auto">
            <a:xfrm>
              <a:off x="3759200" y="39751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rtl="1" eaLnBrk="1" hangingPunct="1">
                <a:spcBef>
                  <a:spcPct val="50000"/>
                </a:spcBef>
                <a:buFontTx/>
                <a:buNone/>
              </a:pPr>
              <a:r>
                <a:rPr lang="ar-EG" altLang="en-US" sz="2400" b="1" dirty="0">
                  <a:solidFill>
                    <a:srgbClr val="0000FF"/>
                  </a:solidFill>
                </a:rPr>
                <a:t>صبغيات </a:t>
              </a:r>
              <a:r>
                <a:rPr lang="ar-SA" altLang="en-US" sz="2400" b="1" dirty="0">
                  <a:solidFill>
                    <a:srgbClr val="0000FF"/>
                  </a:solidFill>
                </a:rPr>
                <a:t>متماثلة</a:t>
              </a:r>
              <a:endParaRPr lang="en-US" altLang="en-US" sz="2400" b="1" dirty="0">
                <a:solidFill>
                  <a:srgbClr val="0000FF"/>
                </a:solidFill>
              </a:endParaRPr>
            </a:p>
          </p:txBody>
        </p:sp>
      </p:grpSp>
      <p:sp>
        <p:nvSpPr>
          <p:cNvPr id="7179" name="Line 28"/>
          <p:cNvSpPr>
            <a:spLocks noChangeShapeType="1"/>
          </p:cNvSpPr>
          <p:nvPr/>
        </p:nvSpPr>
        <p:spPr bwMode="auto">
          <a:xfrm flipH="1">
            <a:off x="2489198" y="2451100"/>
            <a:ext cx="1341439" cy="228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37" name="Group 36"/>
          <p:cNvGrpSpPr/>
          <p:nvPr/>
        </p:nvGrpSpPr>
        <p:grpSpPr>
          <a:xfrm>
            <a:off x="38100" y="1292"/>
            <a:ext cx="9029700" cy="1266444"/>
            <a:chOff x="38100" y="1292"/>
            <a:chExt cx="9029700" cy="1266444"/>
          </a:xfrm>
        </p:grpSpPr>
        <p:sp>
          <p:nvSpPr>
            <p:cNvPr id="3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39" name="Picture 38"/>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9"/>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41" name="Rectangle 40"/>
          <p:cNvSpPr/>
          <p:nvPr/>
        </p:nvSpPr>
        <p:spPr>
          <a:xfrm>
            <a:off x="2700867" y="191869"/>
            <a:ext cx="3159839" cy="646331"/>
          </a:xfrm>
          <a:prstGeom prst="rect">
            <a:avLst/>
          </a:prstGeom>
        </p:spPr>
        <p:txBody>
          <a:bodyPr wrap="none">
            <a:spAutoFit/>
          </a:bodyPr>
          <a:lstStyle/>
          <a:p>
            <a:r>
              <a:rPr lang="en-US" altLang="en-US" sz="3600" b="1" dirty="0">
                <a:solidFill>
                  <a:srgbClr val="0000CC"/>
                </a:solidFill>
                <a:effectLst>
                  <a:outerShdw blurRad="38100" dist="38100" dir="2700000" algn="tl">
                    <a:srgbClr val="C0C0C0"/>
                  </a:outerShdw>
                </a:effectLst>
              </a:rPr>
              <a:t>C</a:t>
            </a:r>
            <a:r>
              <a:rPr lang="en-US" altLang="en-US" sz="3600" b="1" dirty="0" smtClean="0">
                <a:solidFill>
                  <a:srgbClr val="0000CC"/>
                </a:solidFill>
                <a:effectLst>
                  <a:outerShdw blurRad="38100" dist="38100" dir="2700000" algn="tl">
                    <a:srgbClr val="C0C0C0"/>
                  </a:outerShdw>
                </a:effectLst>
              </a:rPr>
              <a:t>hromosome</a:t>
            </a:r>
            <a:endParaRPr lang="en-US" sz="3600" dirty="0"/>
          </a:p>
        </p:txBody>
      </p:sp>
      <p:sp>
        <p:nvSpPr>
          <p:cNvPr id="42" name="Line 28"/>
          <p:cNvSpPr>
            <a:spLocks noChangeShapeType="1"/>
          </p:cNvSpPr>
          <p:nvPr/>
        </p:nvSpPr>
        <p:spPr bwMode="auto">
          <a:xfrm flipH="1">
            <a:off x="2819400" y="2451100"/>
            <a:ext cx="1011236"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childTnLst>
                          </p:cTn>
                        </p:par>
                        <p:par>
                          <p:cTn id="8" fill="hold" nodeType="afterGroup">
                            <p:stCondLst>
                              <p:cond delay="10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10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10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0" presetClass="path" presetSubtype="0" accel="50000" decel="50000" fill="hold" nodeType="clickEffect">
                                  <p:stCondLst>
                                    <p:cond delay="0"/>
                                  </p:stCondLst>
                                  <p:childTnLst>
                                    <p:animMotion origin="layout" path="M 3.33333E-6 -3.56812E-6 L -0.10834 -3.56812E-6 " pathEditMode="relative" ptsTypes="AA">
                                      <p:cBhvr>
                                        <p:cTn id="20" dur="2000" fill="hold"/>
                                        <p:tgtEl>
                                          <p:spTgt spid="3"/>
                                        </p:tgtEl>
                                        <p:attrNameLst>
                                          <p:attrName>ppt_x</p:attrName>
                                          <p:attrName>ppt_y</p:attrName>
                                        </p:attrNameLst>
                                      </p:cBhvr>
                                    </p:animMotion>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42013"/>
                                        </p:tgtEl>
                                        <p:attrNameLst>
                                          <p:attrName>style.visibility</p:attrName>
                                        </p:attrNameLst>
                                      </p:cBhvr>
                                      <p:to>
                                        <p:strVal val="visible"/>
                                      </p:to>
                                    </p:set>
                                    <p:animEffect transition="in" filter="fade">
                                      <p:cBhvr>
                                        <p:cTn id="24" dur="1000"/>
                                        <p:tgtEl>
                                          <p:spTgt spid="42013"/>
                                        </p:tgtEl>
                                      </p:cBhvr>
                                    </p:animEffect>
                                    <p:anim calcmode="lin" valueType="num">
                                      <p:cBhvr>
                                        <p:cTn id="25" dur="1000" fill="hold"/>
                                        <p:tgtEl>
                                          <p:spTgt spid="42013"/>
                                        </p:tgtEl>
                                        <p:attrNameLst>
                                          <p:attrName>ppt_x</p:attrName>
                                        </p:attrNameLst>
                                      </p:cBhvr>
                                      <p:tavLst>
                                        <p:tav tm="0">
                                          <p:val>
                                            <p:strVal val="#ppt_x"/>
                                          </p:val>
                                        </p:tav>
                                        <p:tav tm="100000">
                                          <p:val>
                                            <p:strVal val="#ppt_x"/>
                                          </p:val>
                                        </p:tav>
                                      </p:tavLst>
                                    </p:anim>
                                    <p:anim calcmode="lin" valueType="num">
                                      <p:cBhvr>
                                        <p:cTn id="26" dur="1000" fill="hold"/>
                                        <p:tgtEl>
                                          <p:spTgt spid="42013"/>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2" fill="hold" grpId="0" nodeType="afterEffect">
                                  <p:stCondLst>
                                    <p:cond delay="0"/>
                                  </p:stCondLst>
                                  <p:childTnLst>
                                    <p:set>
                                      <p:cBhvr>
                                        <p:cTn id="29" dur="1" fill="hold">
                                          <p:stCondLst>
                                            <p:cond delay="0"/>
                                          </p:stCondLst>
                                        </p:cTn>
                                        <p:tgtEl>
                                          <p:spTgt spid="7179"/>
                                        </p:tgtEl>
                                        <p:attrNameLst>
                                          <p:attrName>style.visibility</p:attrName>
                                        </p:attrNameLst>
                                      </p:cBhvr>
                                      <p:to>
                                        <p:strVal val="visible"/>
                                      </p:to>
                                    </p:set>
                                    <p:animEffect transition="in" filter="wipe(right)">
                                      <p:cBhvr>
                                        <p:cTn id="30" dur="500"/>
                                        <p:tgtEl>
                                          <p:spTgt spid="7179"/>
                                        </p:tgtEl>
                                      </p:cBhvr>
                                    </p:animEffect>
                                  </p:childTnLst>
                                </p:cTn>
                              </p:par>
                            </p:childTnLst>
                          </p:cTn>
                        </p:par>
                        <p:par>
                          <p:cTn id="31" fill="hold">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right)">
                                      <p:cBhvr>
                                        <p:cTn id="34" dur="500"/>
                                        <p:tgtEl>
                                          <p:spTgt spid="42"/>
                                        </p:tgtEl>
                                      </p:cBhvr>
                                    </p:animEffect>
                                  </p:childTnLst>
                                </p:cTn>
                              </p:par>
                            </p:childTnLst>
                          </p:cTn>
                        </p:par>
                        <p:par>
                          <p:cTn id="35" fill="hold">
                            <p:stCondLst>
                              <p:cond delay="4000"/>
                            </p:stCondLst>
                            <p:childTnLst>
                              <p:par>
                                <p:cTn id="36" presetID="23" presetClass="entr" presetSubtype="16" fill="hold" grpId="0" nodeType="afterEffect">
                                  <p:stCondLst>
                                    <p:cond delay="0"/>
                                  </p:stCondLst>
                                  <p:childTnLst>
                                    <p:set>
                                      <p:cBhvr>
                                        <p:cTn id="37" dur="1" fill="hold">
                                          <p:stCondLst>
                                            <p:cond delay="0"/>
                                          </p:stCondLst>
                                        </p:cTn>
                                        <p:tgtEl>
                                          <p:spTgt spid="42014"/>
                                        </p:tgtEl>
                                        <p:attrNameLst>
                                          <p:attrName>style.visibility</p:attrName>
                                        </p:attrNameLst>
                                      </p:cBhvr>
                                      <p:to>
                                        <p:strVal val="visible"/>
                                      </p:to>
                                    </p:set>
                                    <p:anim calcmode="lin" valueType="num">
                                      <p:cBhvr>
                                        <p:cTn id="38" dur="500" fill="hold"/>
                                        <p:tgtEl>
                                          <p:spTgt spid="42014"/>
                                        </p:tgtEl>
                                        <p:attrNameLst>
                                          <p:attrName>ppt_w</p:attrName>
                                        </p:attrNameLst>
                                      </p:cBhvr>
                                      <p:tavLst>
                                        <p:tav tm="0">
                                          <p:val>
                                            <p:fltVal val="0"/>
                                          </p:val>
                                        </p:tav>
                                        <p:tav tm="100000">
                                          <p:val>
                                            <p:strVal val="#ppt_w"/>
                                          </p:val>
                                        </p:tav>
                                      </p:tavLst>
                                    </p:anim>
                                    <p:anim calcmode="lin" valueType="num">
                                      <p:cBhvr>
                                        <p:cTn id="39" dur="500" fill="hold"/>
                                        <p:tgtEl>
                                          <p:spTgt spid="42014"/>
                                        </p:tgtEl>
                                        <p:attrNameLst>
                                          <p:attrName>ppt_h</p:attrName>
                                        </p:attrNameLst>
                                      </p:cBhvr>
                                      <p:tavLst>
                                        <p:tav tm="0">
                                          <p:val>
                                            <p:fltVal val="0"/>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9"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dissolve">
                                      <p:cBhvr>
                                        <p:cTn id="49" dur="1000"/>
                                        <p:tgtEl>
                                          <p:spTgt spid="4"/>
                                        </p:tgtEl>
                                      </p:cBhvr>
                                    </p:animEffect>
                                  </p:childTnLst>
                                </p:cTn>
                              </p:par>
                            </p:childTnLst>
                          </p:cTn>
                        </p:par>
                        <p:par>
                          <p:cTn id="50" fill="hold">
                            <p:stCondLst>
                              <p:cond delay="1000"/>
                            </p:stCondLst>
                            <p:childTnLst>
                              <p:par>
                                <p:cTn id="51" presetID="53" presetClass="entr" presetSubtype="16"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13" grpId="0"/>
      <p:bldP spid="42014" grpId="0"/>
      <p:bldP spid="7179" grpId="0" animBg="1"/>
      <p:bldP spid="42"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152400" y="1201738"/>
            <a:ext cx="8839200" cy="5656262"/>
          </a:xfrm>
        </p:spPr>
        <p:txBody>
          <a:bodyPr>
            <a:spAutoFit/>
          </a:bodyPr>
          <a:lstStyle/>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In the gonads </a:t>
            </a:r>
            <a:r>
              <a:rPr lang="ar-EG" altLang="en-US" sz="1800" b="1" dirty="0" smtClean="0">
                <a:solidFill>
                  <a:srgbClr val="000000"/>
                </a:solidFill>
                <a:effectLst>
                  <a:outerShdw blurRad="38100" dist="38100" dir="2700000" algn="tl">
                    <a:srgbClr val="C0C0C0"/>
                  </a:outerShdw>
                </a:effectLst>
              </a:rPr>
              <a:t>المناسل</a:t>
            </a:r>
            <a:r>
              <a:rPr lang="en-US" altLang="en-US" sz="2000" b="1" dirty="0" smtClean="0">
                <a:solidFill>
                  <a:srgbClr val="000000"/>
                </a:solidFill>
                <a:effectLst>
                  <a:outerShdw blurRad="38100" dist="38100" dir="2700000" algn="tl">
                    <a:srgbClr val="C0C0C0"/>
                  </a:outerShdw>
                </a:effectLst>
              </a:rPr>
              <a:t>, cells undergo a </a:t>
            </a:r>
            <a:r>
              <a:rPr lang="en-US" altLang="en-US" sz="2000" b="1" dirty="0" smtClean="0">
                <a:solidFill>
                  <a:srgbClr val="FF0000"/>
                </a:solidFill>
                <a:effectLst>
                  <a:outerShdw blurRad="38100" dist="38100" dir="2700000" algn="tl">
                    <a:srgbClr val="C0C0C0"/>
                  </a:outerShdw>
                </a:effectLst>
              </a:rPr>
              <a:t>meiotic </a:t>
            </a:r>
            <a:r>
              <a:rPr lang="en-US" altLang="en-US" sz="2000" b="1" dirty="0" smtClean="0">
                <a:effectLst>
                  <a:outerShdw blurRad="38100" dist="38100" dir="2700000" algn="tl">
                    <a:srgbClr val="C0C0C0"/>
                  </a:outerShdw>
                </a:effectLst>
              </a:rPr>
              <a:t>division</a:t>
            </a:r>
            <a:r>
              <a:rPr lang="en-US" altLang="en-US" sz="2000" b="1" dirty="0" smtClean="0">
                <a:solidFill>
                  <a:srgbClr val="000000"/>
                </a:solidFill>
                <a:effectLst>
                  <a:outerShdw blurRad="38100" dist="38100" dir="2700000" algn="tl">
                    <a:srgbClr val="C0C0C0"/>
                  </a:outerShdw>
                </a:effectLst>
              </a:rPr>
              <a:t>, which yields </a:t>
            </a:r>
            <a:r>
              <a:rPr lang="en-US" altLang="en-US" sz="2000" b="1" dirty="0" smtClean="0">
                <a:solidFill>
                  <a:srgbClr val="0000FF"/>
                </a:solidFill>
                <a:effectLst>
                  <a:outerShdw blurRad="38100" dist="38100" dir="2700000" algn="tl">
                    <a:srgbClr val="C0C0C0"/>
                  </a:outerShdw>
                </a:effectLst>
              </a:rPr>
              <a:t>four daughter cells</a:t>
            </a:r>
            <a:r>
              <a:rPr lang="en-US" altLang="en-US" sz="2000" b="1" dirty="0" smtClean="0">
                <a:solidFill>
                  <a:srgbClr val="000000"/>
                </a:solidFill>
                <a:effectLst>
                  <a:outerShdw blurRad="38100" dist="38100" dir="2700000" algn="tl">
                    <a:srgbClr val="C0C0C0"/>
                  </a:outerShdw>
                </a:effectLst>
              </a:rPr>
              <a:t>, each with </a:t>
            </a:r>
            <a:r>
              <a:rPr lang="en-US" altLang="en-US" sz="2000" b="1" u="sng" dirty="0" smtClean="0">
                <a:solidFill>
                  <a:srgbClr val="000000"/>
                </a:solidFill>
                <a:effectLst>
                  <a:outerShdw blurRad="38100" dist="38100" dir="2700000" algn="tl">
                    <a:srgbClr val="C0C0C0"/>
                  </a:outerShdw>
                </a:effectLst>
              </a:rPr>
              <a:t>half the chromosomes’</a:t>
            </a:r>
            <a:r>
              <a:rPr lang="en-US" altLang="en-US" sz="2000" b="1" dirty="0" smtClean="0">
                <a:solidFill>
                  <a:srgbClr val="000000"/>
                </a:solidFill>
                <a:effectLst>
                  <a:outerShdw blurRad="38100" dist="38100" dir="2700000" algn="tl">
                    <a:srgbClr val="C0C0C0"/>
                  </a:outerShdw>
                </a:effectLst>
              </a:rPr>
              <a:t> number of the parent cell.</a:t>
            </a:r>
          </a:p>
          <a:p>
            <a:pPr lvl="1" eaLnBrk="1" hangingPunct="1">
              <a:buClr>
                <a:srgbClr val="339933"/>
              </a:buClr>
              <a:tabLst>
                <a:tab pos="2743200" algn="l"/>
              </a:tabLst>
              <a:defRPr/>
            </a:pPr>
            <a:r>
              <a:rPr lang="en-US" altLang="en-US" sz="1800" b="1" dirty="0" smtClean="0">
                <a:solidFill>
                  <a:srgbClr val="0000FF"/>
                </a:solidFill>
                <a:effectLst>
                  <a:outerShdw blurRad="38100" dist="38100" dir="2700000" algn="tl">
                    <a:srgbClr val="C0C0C0"/>
                  </a:outerShdw>
                </a:effectLst>
              </a:rPr>
              <a:t>In humans, meiosis reduces the number of chromosomes from 46 to 23.</a:t>
            </a:r>
          </a:p>
          <a:p>
            <a:pPr lvl="1"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Each of us inherited </a:t>
            </a:r>
            <a:r>
              <a:rPr lang="en-US" altLang="en-US" sz="2000" b="1" dirty="0" smtClean="0">
                <a:solidFill>
                  <a:srgbClr val="0000FF"/>
                </a:solidFill>
                <a:effectLst>
                  <a:outerShdw blurRad="38100" dist="38100" dir="2700000" algn="tl">
                    <a:srgbClr val="C0C0C0"/>
                  </a:outerShdw>
                </a:effectLst>
              </a:rPr>
              <a:t>23 chromosomes</a:t>
            </a:r>
            <a:r>
              <a:rPr lang="en-US" altLang="en-US" sz="2000" b="1" dirty="0" smtClean="0">
                <a:solidFill>
                  <a:srgbClr val="000000"/>
                </a:solidFill>
                <a:effectLst>
                  <a:outerShdw blurRad="38100" dist="38100" dir="2700000" algn="tl">
                    <a:srgbClr val="C0C0C0"/>
                  </a:outerShdw>
                </a:effectLst>
              </a:rPr>
              <a:t> from each parent: one set in an egg and one set in a sperm during meiosis.</a:t>
            </a:r>
          </a:p>
          <a:p>
            <a:pPr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a:solidFill>
                  <a:srgbClr val="FF0000"/>
                </a:solidFill>
                <a:effectLst>
                  <a:outerShdw blurRad="38100" dist="38100" dir="2700000" algn="tl">
                    <a:srgbClr val="C0C0C0"/>
                  </a:outerShdw>
                </a:effectLst>
              </a:rPr>
              <a:t>G</a:t>
            </a:r>
            <a:r>
              <a:rPr lang="en-US" altLang="en-US" sz="2000" b="1" dirty="0" smtClean="0">
                <a:solidFill>
                  <a:srgbClr val="FF0000"/>
                </a:solidFill>
                <a:effectLst>
                  <a:outerShdw blurRad="38100" dist="38100" dir="2700000" algn="tl">
                    <a:srgbClr val="C0C0C0"/>
                  </a:outerShdw>
                </a:effectLst>
              </a:rPr>
              <a:t>ametes</a:t>
            </a:r>
            <a:r>
              <a:rPr lang="en-US" altLang="en-US" sz="2000" b="1" dirty="0" smtClean="0">
                <a:solidFill>
                  <a:srgbClr val="000000"/>
                </a:solidFill>
                <a:effectLst>
                  <a:outerShdw blurRad="38100" dist="38100" dir="2700000" algn="tl">
                    <a:srgbClr val="C0C0C0"/>
                  </a:outerShdw>
                </a:effectLst>
              </a:rPr>
              <a:t> </a:t>
            </a:r>
            <a:r>
              <a:rPr lang="ar-EG" altLang="en-US" sz="1800" dirty="0" smtClean="0">
                <a:solidFill>
                  <a:srgbClr val="000000"/>
                </a:solidFill>
                <a:effectLst>
                  <a:outerShdw blurRad="38100" dist="38100" dir="2700000" algn="tl">
                    <a:srgbClr val="C0C0C0"/>
                  </a:outerShdw>
                </a:effectLst>
              </a:rPr>
              <a:t>الأمشاج</a:t>
            </a:r>
            <a:r>
              <a:rPr lang="en-US" altLang="en-US" sz="2000" dirty="0" smtClean="0">
                <a:solidFill>
                  <a:srgbClr val="000000"/>
                </a:solidFill>
                <a:effectLst>
                  <a:outerShdw blurRad="38100" dist="38100" dir="2700000" algn="tl">
                    <a:srgbClr val="C0C0C0"/>
                  </a:outerShdw>
                </a:effectLst>
              </a:rPr>
              <a:t>(eggs or sperm</a:t>
            </a:r>
            <a:r>
              <a:rPr lang="en-US" altLang="en-US" sz="2000" b="1" dirty="0" smtClean="0">
                <a:solidFill>
                  <a:srgbClr val="000000"/>
                </a:solidFill>
                <a:effectLst>
                  <a:outerShdw blurRad="38100" dist="38100" dir="2700000" algn="tl">
                    <a:srgbClr val="C0C0C0"/>
                  </a:outerShdw>
                </a:effectLst>
              </a:rPr>
              <a:t>) are produced only in </a:t>
            </a:r>
            <a:r>
              <a:rPr lang="en-US" altLang="en-US" sz="2000" b="1" dirty="0" smtClean="0">
                <a:solidFill>
                  <a:srgbClr val="FF0000"/>
                </a:solidFill>
                <a:effectLst>
                  <a:outerShdw blurRad="38100" dist="38100" dir="2700000" algn="tl">
                    <a:srgbClr val="C0C0C0"/>
                  </a:outerShdw>
                </a:effectLst>
              </a:rPr>
              <a:t>gonads</a:t>
            </a:r>
            <a:r>
              <a:rPr lang="en-US" altLang="en-US" sz="2000" b="1" dirty="0" smtClean="0">
                <a:solidFill>
                  <a:srgbClr val="000000"/>
                </a:solidFill>
                <a:effectLst>
                  <a:outerShdw blurRad="38100" dist="38100" dir="2700000" algn="tl">
                    <a:srgbClr val="C0C0C0"/>
                  </a:outerShdw>
                </a:effectLst>
              </a:rPr>
              <a:t> </a:t>
            </a:r>
            <a:r>
              <a:rPr lang="ar-EG" altLang="en-US" sz="2000" dirty="0" smtClean="0">
                <a:solidFill>
                  <a:srgbClr val="000000"/>
                </a:solidFill>
              </a:rPr>
              <a:t>المناسل</a:t>
            </a:r>
            <a:r>
              <a:rPr lang="en-US" altLang="en-US" sz="2000" b="1" dirty="0" smtClean="0">
                <a:solidFill>
                  <a:srgbClr val="000000"/>
                </a:solidFill>
                <a:effectLst>
                  <a:outerShdw blurRad="38100" dist="38100" dir="2700000" algn="tl">
                    <a:srgbClr val="C0C0C0"/>
                  </a:outerShdw>
                </a:effectLst>
              </a:rPr>
              <a:t> (ovaries or testes). </a:t>
            </a:r>
          </a:p>
          <a:p>
            <a:pPr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The fertilized egg undergoes trillions of cycles of mitosis and </a:t>
            </a:r>
            <a:r>
              <a:rPr lang="en-US" altLang="en-US" sz="2000" b="1" dirty="0" err="1" smtClean="0">
                <a:solidFill>
                  <a:srgbClr val="000000"/>
                </a:solidFill>
                <a:effectLst>
                  <a:outerShdw blurRad="38100" dist="38100" dir="2700000" algn="tl">
                    <a:srgbClr val="C0C0C0"/>
                  </a:outerShdw>
                </a:effectLst>
              </a:rPr>
              <a:t>cytokinesis</a:t>
            </a:r>
            <a:r>
              <a:rPr lang="en-US" altLang="en-US" sz="2000" b="1" dirty="0" smtClean="0">
                <a:solidFill>
                  <a:srgbClr val="000000"/>
                </a:solidFill>
                <a:effectLst>
                  <a:outerShdw blurRad="38100" dist="38100" dir="2700000" algn="tl">
                    <a:srgbClr val="C0C0C0"/>
                  </a:outerShdw>
                </a:effectLst>
              </a:rPr>
              <a:t> to produce a fully developed </a:t>
            </a:r>
            <a:r>
              <a:rPr lang="en-US" altLang="en-US" sz="2000" b="1" dirty="0" err="1" smtClean="0">
                <a:solidFill>
                  <a:srgbClr val="000000"/>
                </a:solidFill>
                <a:effectLst>
                  <a:outerShdw blurRad="38100" dist="38100" dir="2700000" algn="tl">
                    <a:srgbClr val="C0C0C0"/>
                  </a:outerShdw>
                </a:effectLst>
              </a:rPr>
              <a:t>multicellular</a:t>
            </a:r>
            <a:r>
              <a:rPr lang="en-US" altLang="en-US" sz="2000" b="1" dirty="0" smtClean="0">
                <a:solidFill>
                  <a:srgbClr val="000000"/>
                </a:solidFill>
                <a:effectLst>
                  <a:outerShdw blurRad="38100" dist="38100" dir="2700000" algn="tl">
                    <a:srgbClr val="C0C0C0"/>
                  </a:outerShdw>
                </a:effectLst>
              </a:rPr>
              <a:t> human.</a:t>
            </a:r>
          </a:p>
          <a:p>
            <a:pPr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These processes continue every day to replace dead and damaged cell.</a:t>
            </a:r>
          </a:p>
          <a:p>
            <a:pPr eaLnBrk="1" hangingPunct="1">
              <a:buClr>
                <a:srgbClr val="339933"/>
              </a:buClr>
              <a:buFontTx/>
              <a:buNone/>
              <a:tabLst>
                <a:tab pos="2743200" algn="l"/>
              </a:tabLst>
              <a:defRPr/>
            </a:pPr>
            <a:endParaRPr lang="en-US" altLang="en-US" sz="1000" b="1" dirty="0" smtClean="0">
              <a:solidFill>
                <a:srgbClr val="000000"/>
              </a:solidFill>
              <a:effectLst>
                <a:outerShdw blurRad="38100" dist="38100" dir="2700000" algn="tl">
                  <a:srgbClr val="C0C0C0"/>
                </a:outerShdw>
              </a:effectLst>
            </a:endParaRPr>
          </a:p>
          <a:p>
            <a:pPr eaLnBrk="1" hangingPunct="1">
              <a:buClr>
                <a:srgbClr val="339933"/>
              </a:buClr>
              <a:tabLst>
                <a:tab pos="2743200" algn="l"/>
              </a:tabLst>
              <a:defRPr/>
            </a:pPr>
            <a:r>
              <a:rPr lang="en-US" altLang="en-US" sz="2000" b="1" dirty="0" smtClean="0">
                <a:solidFill>
                  <a:srgbClr val="000000"/>
                </a:solidFill>
                <a:effectLst>
                  <a:outerShdw blurRad="38100" dist="38100" dir="2700000" algn="tl">
                    <a:srgbClr val="C0C0C0"/>
                  </a:outerShdw>
                </a:effectLst>
              </a:rPr>
              <a:t>Fertilization fuses two gametes together and doubles the number of chromosomes to 46 again.</a:t>
            </a:r>
          </a:p>
        </p:txBody>
      </p:sp>
      <p:grpSp>
        <p:nvGrpSpPr>
          <p:cNvPr id="3" name="Group 2"/>
          <p:cNvGrpSpPr/>
          <p:nvPr/>
        </p:nvGrpSpPr>
        <p:grpSpPr>
          <a:xfrm>
            <a:off x="38100" y="1292"/>
            <a:ext cx="9029700" cy="1266444"/>
            <a:chOff x="38100" y="1292"/>
            <a:chExt cx="9029700" cy="1266444"/>
          </a:xfrm>
        </p:grpSpPr>
        <p:sp>
          <p:nvSpPr>
            <p:cNvPr id="4"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7" name="Rectangle 6"/>
          <p:cNvSpPr/>
          <p:nvPr/>
        </p:nvSpPr>
        <p:spPr>
          <a:xfrm>
            <a:off x="2700867" y="191869"/>
            <a:ext cx="3159839" cy="646331"/>
          </a:xfrm>
          <a:prstGeom prst="rect">
            <a:avLst/>
          </a:prstGeom>
        </p:spPr>
        <p:txBody>
          <a:bodyPr wrap="none">
            <a:spAutoFit/>
          </a:bodyPr>
          <a:lstStyle/>
          <a:p>
            <a:r>
              <a:rPr lang="en-US" altLang="en-US" sz="3600" b="1" dirty="0">
                <a:solidFill>
                  <a:srgbClr val="0000CC"/>
                </a:solidFill>
                <a:effectLst>
                  <a:outerShdw blurRad="38100" dist="38100" dir="2700000" algn="tl">
                    <a:srgbClr val="C0C0C0"/>
                  </a:outerShdw>
                </a:effectLst>
              </a:rPr>
              <a:t>C</a:t>
            </a:r>
            <a:r>
              <a:rPr lang="en-US" altLang="en-US" sz="3600" b="1" dirty="0" smtClean="0">
                <a:solidFill>
                  <a:srgbClr val="0000CC"/>
                </a:solidFill>
                <a:effectLst>
                  <a:outerShdw blurRad="38100" dist="38100" dir="2700000" algn="tl">
                    <a:srgbClr val="C0C0C0"/>
                  </a:outerShdw>
                </a:effectLst>
              </a:rPr>
              <a:t>hromosome</a:t>
            </a:r>
            <a:endParaRPr lang="en-US" sz="36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wipe(left)">
                                      <p:cBhvr>
                                        <p:cTn id="7" dur="500"/>
                                        <p:tgtEl>
                                          <p:spTgt spid="1536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362">
                                            <p:txEl>
                                              <p:pRg st="1" end="1"/>
                                            </p:txEl>
                                          </p:spTgt>
                                        </p:tgtEl>
                                        <p:attrNameLst>
                                          <p:attrName>style.visibility</p:attrName>
                                        </p:attrNameLst>
                                      </p:cBhvr>
                                      <p:to>
                                        <p:strVal val="visible"/>
                                      </p:to>
                                    </p:set>
                                    <p:animEffect transition="in" filter="wipe(left)">
                                      <p:cBhvr>
                                        <p:cTn id="10" dur="500"/>
                                        <p:tgtEl>
                                          <p:spTgt spid="15362">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5362">
                                            <p:txEl>
                                              <p:pRg st="3" end="3"/>
                                            </p:txEl>
                                          </p:spTgt>
                                        </p:tgtEl>
                                        <p:attrNameLst>
                                          <p:attrName>style.visibility</p:attrName>
                                        </p:attrNameLst>
                                      </p:cBhvr>
                                      <p:to>
                                        <p:strVal val="visible"/>
                                      </p:to>
                                    </p:set>
                                    <p:animEffect transition="in" filter="wipe(left)">
                                      <p:cBhvr>
                                        <p:cTn id="15" dur="500"/>
                                        <p:tgtEl>
                                          <p:spTgt spid="15362">
                                            <p:txEl>
                                              <p:pRg st="3" end="3"/>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5362">
                                            <p:txEl>
                                              <p:pRg st="5" end="5"/>
                                            </p:txEl>
                                          </p:spTgt>
                                        </p:tgtEl>
                                        <p:attrNameLst>
                                          <p:attrName>style.visibility</p:attrName>
                                        </p:attrNameLst>
                                      </p:cBhvr>
                                      <p:to>
                                        <p:strVal val="visible"/>
                                      </p:to>
                                    </p:set>
                                    <p:animEffect transition="in" filter="wipe(left)">
                                      <p:cBhvr>
                                        <p:cTn id="20" dur="500"/>
                                        <p:tgtEl>
                                          <p:spTgt spid="15362">
                                            <p:txEl>
                                              <p:pRg st="5" end="5"/>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5362">
                                            <p:txEl>
                                              <p:pRg st="7" end="7"/>
                                            </p:txEl>
                                          </p:spTgt>
                                        </p:tgtEl>
                                        <p:attrNameLst>
                                          <p:attrName>style.visibility</p:attrName>
                                        </p:attrNameLst>
                                      </p:cBhvr>
                                      <p:to>
                                        <p:strVal val="visible"/>
                                      </p:to>
                                    </p:set>
                                    <p:animEffect transition="in" filter="wipe(left)">
                                      <p:cBhvr>
                                        <p:cTn id="25" dur="500"/>
                                        <p:tgtEl>
                                          <p:spTgt spid="15362">
                                            <p:txEl>
                                              <p:pRg st="7" end="7"/>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5362">
                                            <p:txEl>
                                              <p:pRg st="9" end="9"/>
                                            </p:txEl>
                                          </p:spTgt>
                                        </p:tgtEl>
                                        <p:attrNameLst>
                                          <p:attrName>style.visibility</p:attrName>
                                        </p:attrNameLst>
                                      </p:cBhvr>
                                      <p:to>
                                        <p:strVal val="visible"/>
                                      </p:to>
                                    </p:set>
                                    <p:animEffect transition="in" filter="wipe(left)">
                                      <p:cBhvr>
                                        <p:cTn id="30" dur="500"/>
                                        <p:tgtEl>
                                          <p:spTgt spid="15362">
                                            <p:txEl>
                                              <p:pRg st="9" end="9"/>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5362">
                                            <p:txEl>
                                              <p:pRg st="11" end="11"/>
                                            </p:txEl>
                                          </p:spTgt>
                                        </p:tgtEl>
                                        <p:attrNameLst>
                                          <p:attrName>style.visibility</p:attrName>
                                        </p:attrNameLst>
                                      </p:cBhvr>
                                      <p:to>
                                        <p:strVal val="visible"/>
                                      </p:to>
                                    </p:set>
                                    <p:animEffect transition="in" filter="wipe(left)">
                                      <p:cBhvr>
                                        <p:cTn id="35" dur="500"/>
                                        <p:tgtEl>
                                          <p:spTgt spid="1536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1" name="Text Box 5"/>
          <p:cNvSpPr txBox="1">
            <a:spLocks noChangeArrowheads="1"/>
          </p:cNvSpPr>
          <p:nvPr/>
        </p:nvSpPr>
        <p:spPr bwMode="auto">
          <a:xfrm>
            <a:off x="1524000" y="304800"/>
            <a:ext cx="6324600" cy="519113"/>
          </a:xfrm>
          <a:prstGeom prst="rect">
            <a:avLst/>
          </a:prstGeom>
          <a:noFill/>
          <a:ln w="9525">
            <a:noFill/>
            <a:miter lim="800000"/>
            <a:headEnd/>
            <a:tailEnd/>
          </a:ln>
          <a:effectLst/>
        </p:spPr>
        <p:txBody>
          <a:bodyPr>
            <a:spAutoFit/>
          </a:bodyPr>
          <a:lstStyle/>
          <a:p>
            <a:pPr eaLnBrk="0" hangingPunct="0">
              <a:spcBef>
                <a:spcPct val="50000"/>
              </a:spcBef>
              <a:defRPr/>
            </a:pPr>
            <a:r>
              <a:rPr lang="en-US" altLang="en-US" sz="2800" b="1">
                <a:solidFill>
                  <a:srgbClr val="0000FF"/>
                </a:solidFill>
                <a:effectLst>
                  <a:outerShdw blurRad="38100" dist="38100" dir="2700000" algn="tl">
                    <a:srgbClr val="C0C0C0"/>
                  </a:outerShdw>
                </a:effectLst>
              </a:rPr>
              <a:t>The Mitotic Cell Cycle (division)</a:t>
            </a:r>
          </a:p>
        </p:txBody>
      </p:sp>
      <p:pic>
        <p:nvPicPr>
          <p:cNvPr id="4103" name="Picture 7"/>
          <p:cNvPicPr>
            <a:picLocks noChangeAspect="1" noChangeArrowheads="1"/>
          </p:cNvPicPr>
          <p:nvPr/>
        </p:nvPicPr>
        <p:blipFill>
          <a:blip r:embed="rId3">
            <a:lum bright="-12000" contrast="18000"/>
            <a:extLst>
              <a:ext uri="{28A0092B-C50C-407E-A947-70E740481C1C}">
                <a14:useLocalDpi xmlns:a14="http://schemas.microsoft.com/office/drawing/2010/main" val="0"/>
              </a:ext>
            </a:extLst>
          </a:blip>
          <a:srcRect b="2963"/>
          <a:stretch>
            <a:fillRect/>
          </a:stretch>
        </p:blipFill>
        <p:spPr bwMode="auto">
          <a:xfrm>
            <a:off x="5486400" y="1592262"/>
            <a:ext cx="342900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Rectangle 6"/>
          <p:cNvSpPr>
            <a:spLocks noChangeArrowheads="1"/>
          </p:cNvSpPr>
          <p:nvPr/>
        </p:nvSpPr>
        <p:spPr bwMode="auto">
          <a:xfrm>
            <a:off x="76200" y="1231900"/>
            <a:ext cx="9067800" cy="5656933"/>
          </a:xfrm>
          <a:prstGeom prst="rect">
            <a:avLst/>
          </a:prstGeom>
          <a:noFill/>
          <a:ln w="9525">
            <a:noFill/>
            <a:miter lim="800000"/>
            <a:headEnd/>
            <a:tailEnd/>
          </a:ln>
        </p:spPr>
        <p:txBody>
          <a:bodyPr wrap="square">
            <a:spAutoFit/>
          </a:bodyPr>
          <a:lstStyle/>
          <a:p>
            <a:pPr marL="228600" indent="-228600">
              <a:spcBef>
                <a:spcPct val="20000"/>
              </a:spcBef>
              <a:buClr>
                <a:srgbClr val="FF0000"/>
              </a:buClr>
              <a:buFontTx/>
              <a:buChar char="•"/>
              <a:tabLst>
                <a:tab pos="2743200" algn="l"/>
              </a:tabLst>
              <a:defRPr/>
            </a:pPr>
            <a:r>
              <a:rPr lang="en-US" altLang="en-US" b="1" dirty="0">
                <a:solidFill>
                  <a:srgbClr val="000000"/>
                </a:solidFill>
                <a:effectLst>
                  <a:outerShdw blurRad="38100" dist="38100" dir="2700000" algn="tl">
                    <a:srgbClr val="C0C0C0"/>
                  </a:outerShdw>
                </a:effectLst>
              </a:rPr>
              <a:t>The mitotic (</a:t>
            </a:r>
            <a:r>
              <a:rPr lang="en-US" altLang="en-US" b="1" dirty="0">
                <a:solidFill>
                  <a:srgbClr val="FF0000"/>
                </a:solidFill>
                <a:effectLst>
                  <a:outerShdw blurRad="38100" dist="38100" dir="2700000" algn="tl">
                    <a:srgbClr val="C0C0C0"/>
                  </a:outerShdw>
                </a:effectLst>
              </a:rPr>
              <a:t>M</a:t>
            </a:r>
            <a:r>
              <a:rPr lang="en-US" altLang="en-US" b="1" dirty="0">
                <a:solidFill>
                  <a:srgbClr val="000000"/>
                </a:solidFill>
                <a:effectLst>
                  <a:outerShdw blurRad="38100" dist="38100" dir="2700000" algn="tl">
                    <a:srgbClr val="C0C0C0"/>
                  </a:outerShdw>
                </a:effectLst>
              </a:rPr>
              <a:t>) phase of the cell cycle alternates </a:t>
            </a:r>
            <a:r>
              <a:rPr lang="ar-EG" altLang="en-US" dirty="0">
                <a:solidFill>
                  <a:srgbClr val="000000"/>
                </a:solidFill>
                <a:effectLst>
                  <a:outerShdw blurRad="38100" dist="38100" dir="2700000" algn="tl">
                    <a:srgbClr val="C0C0C0"/>
                  </a:outerShdw>
                </a:effectLst>
              </a:rPr>
              <a:t>تتبادل</a:t>
            </a:r>
            <a:r>
              <a:rPr lang="en-US" altLang="en-US" b="1" dirty="0">
                <a:solidFill>
                  <a:srgbClr val="000000"/>
                </a:solidFill>
                <a:effectLst>
                  <a:outerShdw blurRad="38100" dist="38100" dir="2700000" algn="tl">
                    <a:srgbClr val="C0C0C0"/>
                  </a:outerShdw>
                </a:effectLst>
              </a:rPr>
              <a:t> with the much longer </a:t>
            </a:r>
            <a:r>
              <a:rPr lang="en-US" altLang="en-US" b="1" dirty="0">
                <a:solidFill>
                  <a:srgbClr val="FF0000"/>
                </a:solidFill>
                <a:effectLst>
                  <a:outerShdw blurRad="38100" dist="38100" dir="2700000" algn="tl">
                    <a:srgbClr val="C0C0C0"/>
                  </a:outerShdw>
                </a:effectLst>
              </a:rPr>
              <a:t>interphase </a:t>
            </a:r>
            <a:r>
              <a:rPr lang="ar-EG" altLang="en-US" dirty="0">
                <a:effectLst>
                  <a:outerShdw blurRad="38100" dist="38100" dir="2700000" algn="tl">
                    <a:srgbClr val="C0C0C0"/>
                  </a:outerShdw>
                </a:effectLst>
              </a:rPr>
              <a:t>المرحلة البينية</a:t>
            </a:r>
            <a:r>
              <a:rPr lang="en-US" altLang="en-US" b="1" dirty="0">
                <a:solidFill>
                  <a:srgbClr val="000000"/>
                </a:solidFill>
                <a:effectLst>
                  <a:outerShdw blurRad="38100" dist="38100" dir="2700000" algn="tl">
                    <a:srgbClr val="C0C0C0"/>
                  </a:outerShdw>
                </a:effectLst>
              </a:rPr>
              <a:t>.</a:t>
            </a:r>
          </a:p>
          <a:p>
            <a:pPr marL="744538" lvl="1" indent="-246063">
              <a:spcBef>
                <a:spcPct val="20000"/>
              </a:spcBef>
              <a:buClr>
                <a:srgbClr val="FF0000"/>
              </a:buClr>
              <a:buFontTx/>
              <a:buChar char="–"/>
              <a:tabLst>
                <a:tab pos="2743200" algn="l"/>
              </a:tabLst>
              <a:defRPr/>
            </a:pPr>
            <a:r>
              <a:rPr lang="en-US" altLang="en-US" b="1" dirty="0">
                <a:solidFill>
                  <a:srgbClr val="000000"/>
                </a:solidFill>
                <a:effectLst>
                  <a:outerShdw blurRad="38100" dist="38100" dir="2700000" algn="tl">
                    <a:srgbClr val="C0C0C0"/>
                  </a:outerShdw>
                </a:effectLst>
              </a:rPr>
              <a:t>The </a:t>
            </a:r>
            <a:r>
              <a:rPr lang="en-US" altLang="en-US" sz="2000" b="1" dirty="0">
                <a:solidFill>
                  <a:srgbClr val="FF0000"/>
                </a:solidFill>
                <a:effectLst>
                  <a:outerShdw blurRad="38100" dist="38100" dir="2700000" algn="tl">
                    <a:srgbClr val="C0C0C0"/>
                  </a:outerShdw>
                </a:effectLst>
              </a:rPr>
              <a:t>M</a:t>
            </a:r>
            <a:r>
              <a:rPr lang="en-US" altLang="en-US" b="1" dirty="0">
                <a:solidFill>
                  <a:srgbClr val="000000"/>
                </a:solidFill>
                <a:effectLst>
                  <a:outerShdw blurRad="38100" dist="38100" dir="2700000" algn="tl">
                    <a:srgbClr val="C0C0C0"/>
                  </a:outerShdw>
                </a:effectLst>
              </a:rPr>
              <a:t> phase includes </a:t>
            </a:r>
            <a:r>
              <a:rPr lang="en-US" altLang="en-US" b="1" u="sng" dirty="0">
                <a:solidFill>
                  <a:srgbClr val="0000FF"/>
                </a:solidFill>
                <a:effectLst>
                  <a:outerShdw blurRad="38100" dist="38100" dir="2700000" algn="tl">
                    <a:srgbClr val="C0C0C0"/>
                  </a:outerShdw>
                </a:effectLst>
              </a:rPr>
              <a:t>mitosis</a:t>
            </a:r>
            <a:r>
              <a:rPr lang="en-US" altLang="en-US" b="1" dirty="0">
                <a:solidFill>
                  <a:srgbClr val="000000"/>
                </a:solidFill>
                <a:effectLst>
                  <a:outerShdw blurRad="38100" dist="38100" dir="2700000" algn="tl">
                    <a:srgbClr val="C0C0C0"/>
                  </a:outerShdw>
                </a:effectLst>
              </a:rPr>
              <a:t> and                                                        </a:t>
            </a:r>
            <a:r>
              <a:rPr lang="en-US" altLang="en-US" b="1" u="sng" dirty="0">
                <a:solidFill>
                  <a:srgbClr val="0000FF"/>
                </a:solidFill>
                <a:effectLst>
                  <a:outerShdw blurRad="38100" dist="38100" dir="2700000" algn="tl">
                    <a:srgbClr val="C0C0C0"/>
                  </a:outerShdw>
                </a:effectLst>
              </a:rPr>
              <a:t>cytokinesis</a:t>
            </a:r>
            <a:r>
              <a:rPr lang="en-US" altLang="en-US" b="1" dirty="0">
                <a:effectLst>
                  <a:outerShdw blurRad="38100" dist="38100" dir="2700000" algn="tl">
                    <a:srgbClr val="C0C0C0"/>
                  </a:outerShdw>
                </a:effectLst>
              </a:rPr>
              <a:t> </a:t>
            </a:r>
            <a:r>
              <a:rPr lang="ar-SA" altLang="en-US" sz="1600" dirty="0">
                <a:effectLst>
                  <a:outerShdw blurRad="38100" dist="38100" dir="2700000" algn="tl">
                    <a:srgbClr val="C0C0C0"/>
                  </a:outerShdw>
                </a:effectLst>
              </a:rPr>
              <a:t>الإنشطار</a:t>
            </a:r>
            <a:r>
              <a:rPr lang="ar-EG" altLang="en-US" sz="1600" b="1" dirty="0">
                <a:effectLst>
                  <a:outerShdw blurRad="38100" dist="38100" dir="2700000" algn="tl">
                    <a:srgbClr val="C0C0C0"/>
                  </a:outerShdw>
                </a:effectLst>
              </a:rPr>
              <a:t> </a:t>
            </a:r>
            <a:r>
              <a:rPr lang="ar-SA" altLang="en-US" sz="1600" dirty="0">
                <a:effectLst>
                  <a:outerShdw blurRad="38100" dist="38100" dir="2700000" algn="tl">
                    <a:srgbClr val="C0C0C0"/>
                  </a:outerShdw>
                </a:effectLst>
              </a:rPr>
              <a:t>الخلوي</a:t>
            </a:r>
            <a:r>
              <a:rPr lang="en-US" altLang="en-US" sz="1600" dirty="0"/>
              <a:t> </a:t>
            </a:r>
            <a:r>
              <a:rPr lang="en-US" altLang="en-US" b="1" dirty="0">
                <a:solidFill>
                  <a:srgbClr val="000000"/>
                </a:solidFill>
                <a:effectLst>
                  <a:outerShdw blurRad="38100" dist="38100" dir="2700000" algn="tl">
                    <a:srgbClr val="C0C0C0"/>
                  </a:outerShdw>
                </a:effectLst>
              </a:rPr>
              <a:t>.</a:t>
            </a:r>
          </a:p>
          <a:p>
            <a:pPr marL="744538" lvl="1" indent="-246063">
              <a:spcBef>
                <a:spcPct val="20000"/>
              </a:spcBef>
              <a:buClr>
                <a:srgbClr val="FF0000"/>
              </a:buClr>
              <a:buFontTx/>
              <a:buChar char="–"/>
              <a:tabLst>
                <a:tab pos="2743200" algn="l"/>
              </a:tabLst>
              <a:defRPr/>
            </a:pPr>
            <a:r>
              <a:rPr lang="en-US" altLang="en-US" b="1" dirty="0">
                <a:solidFill>
                  <a:srgbClr val="000000"/>
                </a:solidFill>
                <a:effectLst>
                  <a:outerShdw blurRad="38100" dist="38100" dir="2700000" algn="tl">
                    <a:srgbClr val="C0C0C0"/>
                  </a:outerShdw>
                </a:effectLst>
              </a:rPr>
              <a:t>Interphase accounts for </a:t>
            </a:r>
            <a:r>
              <a:rPr lang="en-US" altLang="en-US" b="1" u="sng" dirty="0">
                <a:solidFill>
                  <a:srgbClr val="0000FF"/>
                </a:solidFill>
                <a:effectLst>
                  <a:outerShdw blurRad="38100" dist="38100" dir="2700000" algn="tl">
                    <a:srgbClr val="C0C0C0"/>
                  </a:outerShdw>
                </a:effectLst>
              </a:rPr>
              <a:t>90%</a:t>
            </a:r>
            <a:r>
              <a:rPr lang="en-US" altLang="en-US" b="1" dirty="0">
                <a:solidFill>
                  <a:srgbClr val="000000"/>
                </a:solidFill>
                <a:effectLst>
                  <a:outerShdw blurRad="38100" dist="38100" dir="2700000" algn="tl">
                    <a:srgbClr val="C0C0C0"/>
                  </a:outerShdw>
                </a:effectLst>
              </a:rPr>
              <a:t> of the                                                                   cell cycle</a:t>
            </a:r>
            <a:r>
              <a:rPr lang="en-US" altLang="en-US" sz="1600" b="1" dirty="0">
                <a:solidFill>
                  <a:srgbClr val="000000"/>
                </a:solidFill>
                <a:effectLst>
                  <a:outerShdw blurRad="38100" dist="38100" dir="2700000" algn="tl">
                    <a:srgbClr val="C0C0C0"/>
                  </a:outerShdw>
                </a:effectLst>
              </a:rPr>
              <a:t>.</a:t>
            </a:r>
          </a:p>
          <a:p>
            <a:pPr marL="228600" indent="-228600">
              <a:spcBef>
                <a:spcPct val="20000"/>
              </a:spcBef>
              <a:buClr>
                <a:srgbClr val="FF0000"/>
              </a:buClr>
              <a:buFontTx/>
              <a:buChar char="•"/>
              <a:tabLst>
                <a:tab pos="2743200" algn="l"/>
              </a:tabLst>
              <a:defRPr/>
            </a:pPr>
            <a:r>
              <a:rPr lang="en-US" altLang="en-US" b="1" dirty="0">
                <a:solidFill>
                  <a:srgbClr val="000000"/>
                </a:solidFill>
                <a:effectLst>
                  <a:outerShdw blurRad="38100" dist="38100" dir="2700000" algn="tl">
                    <a:srgbClr val="C0C0C0"/>
                  </a:outerShdw>
                </a:effectLst>
              </a:rPr>
              <a:t>During interphase the cell prepares for                                                              division by producing cytoplasmic                                                          organelles and copying its chromosomes.</a:t>
            </a:r>
          </a:p>
          <a:p>
            <a:pPr marL="347663" indent="-322263">
              <a:spcBef>
                <a:spcPct val="20000"/>
              </a:spcBef>
              <a:buClr>
                <a:srgbClr val="FF0000"/>
              </a:buClr>
              <a:buFontTx/>
              <a:buAutoNum type="alphaUcPeriod"/>
              <a:tabLst>
                <a:tab pos="2743200" algn="l"/>
              </a:tabLst>
              <a:defRPr/>
            </a:pPr>
            <a:r>
              <a:rPr lang="en-US" altLang="en-US" sz="2400" b="1" u="sng" dirty="0">
                <a:solidFill>
                  <a:srgbClr val="FF0000"/>
                </a:solidFill>
                <a:effectLst>
                  <a:outerShdw blurRad="38100" dist="38100" dir="2700000" algn="tl">
                    <a:srgbClr val="C0C0C0"/>
                  </a:outerShdw>
                </a:effectLst>
              </a:rPr>
              <a:t>Interphase</a:t>
            </a:r>
            <a:r>
              <a:rPr lang="en-US" altLang="en-US" b="1" dirty="0">
                <a:solidFill>
                  <a:srgbClr val="000000"/>
                </a:solidFill>
                <a:effectLst>
                  <a:outerShdw blurRad="38100" dist="38100" dir="2700000" algn="tl">
                    <a:srgbClr val="C0C0C0"/>
                  </a:outerShdw>
                </a:effectLst>
              </a:rPr>
              <a:t> has three sub-phases:</a:t>
            </a:r>
          </a:p>
          <a:p>
            <a:pPr marL="627063" lvl="1" indent="-246063">
              <a:lnSpc>
                <a:spcPct val="80000"/>
              </a:lnSpc>
              <a:spcBef>
                <a:spcPct val="20000"/>
              </a:spcBef>
              <a:buClr>
                <a:srgbClr val="FF0000"/>
              </a:buClr>
              <a:buFontTx/>
              <a:buAutoNum type="arabicPeriod"/>
              <a:tabLst>
                <a:tab pos="2743200" algn="l"/>
              </a:tabLst>
              <a:defRPr/>
            </a:pPr>
            <a:r>
              <a:rPr lang="en-US" altLang="en-US" b="1" dirty="0">
                <a:solidFill>
                  <a:srgbClr val="000000"/>
                </a:solidFill>
                <a:effectLst>
                  <a:outerShdw blurRad="38100" dist="38100" dir="2700000" algn="tl">
                    <a:srgbClr val="C0C0C0"/>
                  </a:outerShdw>
                </a:effectLst>
              </a:rPr>
              <a:t>The </a:t>
            </a:r>
            <a:r>
              <a:rPr lang="en-US" altLang="en-US" sz="2400" b="1" dirty="0">
                <a:solidFill>
                  <a:srgbClr val="FF0000"/>
                </a:solidFill>
                <a:effectLst>
                  <a:outerShdw blurRad="38100" dist="38100" dir="2700000" algn="tl">
                    <a:srgbClr val="C0C0C0"/>
                  </a:outerShdw>
                </a:effectLst>
              </a:rPr>
              <a:t>G</a:t>
            </a:r>
            <a:r>
              <a:rPr lang="en-US" altLang="en-US" sz="2400" b="1" baseline="-25000" dirty="0">
                <a:solidFill>
                  <a:srgbClr val="FF0000"/>
                </a:solidFill>
                <a:effectLst>
                  <a:outerShdw blurRad="38100" dist="38100" dir="2700000" algn="tl">
                    <a:srgbClr val="C0C0C0"/>
                  </a:outerShdw>
                </a:effectLst>
              </a:rPr>
              <a:t>1</a:t>
            </a:r>
            <a:r>
              <a:rPr lang="en-US" altLang="en-US" b="1" dirty="0">
                <a:solidFill>
                  <a:srgbClr val="000000"/>
                </a:solidFill>
                <a:effectLst>
                  <a:outerShdw blurRad="38100" dist="38100" dir="2700000" algn="tl">
                    <a:srgbClr val="C0C0C0"/>
                  </a:outerShdw>
                </a:effectLst>
              </a:rPr>
              <a:t> phase (“</a:t>
            </a:r>
            <a:r>
              <a:rPr lang="en-US" altLang="en-US" b="1" dirty="0">
                <a:solidFill>
                  <a:srgbClr val="0000FF"/>
                </a:solidFill>
                <a:effectLst>
                  <a:outerShdw blurRad="38100" dist="38100" dir="2700000" algn="tl">
                    <a:srgbClr val="C0C0C0"/>
                  </a:outerShdw>
                </a:effectLst>
              </a:rPr>
              <a:t>first gap</a:t>
            </a:r>
            <a:r>
              <a:rPr lang="en-US" altLang="en-US" b="1" dirty="0">
                <a:solidFill>
                  <a:srgbClr val="000000"/>
                </a:solidFill>
                <a:effectLst>
                  <a:outerShdw blurRad="38100" dist="38100" dir="2700000" algn="tl">
                    <a:srgbClr val="C0C0C0"/>
                  </a:outerShdw>
                </a:effectLst>
              </a:rPr>
              <a:t>”): </a:t>
            </a:r>
            <a:r>
              <a:rPr lang="en-US" b="1" dirty="0">
                <a:solidFill>
                  <a:srgbClr val="000000"/>
                </a:solidFill>
              </a:rPr>
              <a:t>cell is carrying out its everyday activities</a:t>
            </a:r>
            <a:r>
              <a:rPr lang="en-US" altLang="en-US" b="1" dirty="0">
                <a:solidFill>
                  <a:srgbClr val="000000"/>
                </a:solidFill>
                <a:effectLst>
                  <a:outerShdw blurRad="38100" dist="38100" dir="2700000" algn="tl">
                    <a:srgbClr val="C0C0C0"/>
                  </a:outerShdw>
                </a:effectLst>
              </a:rPr>
              <a:t>.</a:t>
            </a:r>
          </a:p>
          <a:p>
            <a:pPr marL="627063" lvl="1" indent="-246063">
              <a:lnSpc>
                <a:spcPct val="80000"/>
              </a:lnSpc>
              <a:spcBef>
                <a:spcPct val="20000"/>
              </a:spcBef>
              <a:buClr>
                <a:srgbClr val="FF0000"/>
              </a:buClr>
              <a:buFontTx/>
              <a:buAutoNum type="arabicPeriod"/>
              <a:tabLst>
                <a:tab pos="2743200" algn="l"/>
              </a:tabLst>
              <a:defRPr/>
            </a:pPr>
            <a:r>
              <a:rPr lang="en-US" altLang="en-US" b="1" dirty="0">
                <a:solidFill>
                  <a:srgbClr val="000000"/>
                </a:solidFill>
                <a:effectLst>
                  <a:outerShdw blurRad="38100" dist="38100" dir="2700000" algn="tl">
                    <a:srgbClr val="C0C0C0"/>
                  </a:outerShdw>
                </a:effectLst>
              </a:rPr>
              <a:t>The </a:t>
            </a:r>
            <a:r>
              <a:rPr lang="en-US" altLang="en-US" sz="2400" b="1" dirty="0">
                <a:solidFill>
                  <a:srgbClr val="FF0000"/>
                </a:solidFill>
                <a:effectLst>
                  <a:outerShdw blurRad="38100" dist="38100" dir="2700000" algn="tl">
                    <a:srgbClr val="C0C0C0"/>
                  </a:outerShdw>
                </a:effectLst>
              </a:rPr>
              <a:t>S</a:t>
            </a:r>
            <a:r>
              <a:rPr lang="en-US" altLang="en-US" b="1" dirty="0">
                <a:solidFill>
                  <a:srgbClr val="000000"/>
                </a:solidFill>
                <a:effectLst>
                  <a:outerShdw blurRad="38100" dist="38100" dir="2700000" algn="tl">
                    <a:srgbClr val="C0C0C0"/>
                  </a:outerShdw>
                </a:effectLst>
              </a:rPr>
              <a:t> phase (“</a:t>
            </a:r>
            <a:r>
              <a:rPr lang="en-US" altLang="en-US" b="1" dirty="0">
                <a:solidFill>
                  <a:srgbClr val="0000FF"/>
                </a:solidFill>
                <a:effectLst>
                  <a:outerShdw blurRad="38100" dist="38100" dir="2700000" algn="tl">
                    <a:srgbClr val="C0C0C0"/>
                  </a:outerShdw>
                </a:effectLst>
              </a:rPr>
              <a:t>synthesis</a:t>
            </a:r>
            <a:r>
              <a:rPr lang="en-US" altLang="en-US" b="1" dirty="0">
                <a:solidFill>
                  <a:srgbClr val="000000"/>
                </a:solidFill>
                <a:effectLst>
                  <a:outerShdw blurRad="38100" dist="38100" dir="2700000" algn="tl">
                    <a:srgbClr val="C0C0C0"/>
                  </a:outerShdw>
                </a:effectLst>
              </a:rPr>
              <a:t>”): </a:t>
            </a:r>
            <a:r>
              <a:rPr lang="en-US" b="1" dirty="0">
                <a:solidFill>
                  <a:srgbClr val="000000"/>
                </a:solidFill>
              </a:rPr>
              <a:t>genetic material replicates itself, which allows the cell to contain enough material for 2 cells upon division</a:t>
            </a:r>
            <a:endParaRPr lang="en-US" altLang="en-US" b="1" dirty="0">
              <a:solidFill>
                <a:srgbClr val="000000"/>
              </a:solidFill>
              <a:effectLst>
                <a:outerShdw blurRad="38100" dist="38100" dir="2700000" algn="tl">
                  <a:srgbClr val="C0C0C0"/>
                </a:outerShdw>
              </a:effectLst>
            </a:endParaRPr>
          </a:p>
          <a:p>
            <a:pPr marL="627063" lvl="1" indent="-246063">
              <a:lnSpc>
                <a:spcPct val="80000"/>
              </a:lnSpc>
              <a:spcBef>
                <a:spcPct val="20000"/>
              </a:spcBef>
              <a:buClr>
                <a:srgbClr val="FF0000"/>
              </a:buClr>
              <a:buFontTx/>
              <a:buAutoNum type="arabicPeriod"/>
              <a:tabLst>
                <a:tab pos="2743200" algn="l"/>
              </a:tabLst>
              <a:defRPr/>
            </a:pPr>
            <a:r>
              <a:rPr lang="en-US" altLang="en-US" b="1" dirty="0">
                <a:solidFill>
                  <a:srgbClr val="000000"/>
                </a:solidFill>
                <a:effectLst>
                  <a:outerShdw blurRad="38100" dist="38100" dir="2700000" algn="tl">
                    <a:srgbClr val="C0C0C0"/>
                  </a:outerShdw>
                </a:effectLst>
              </a:rPr>
              <a:t>The </a:t>
            </a:r>
            <a:r>
              <a:rPr lang="en-US" altLang="en-US" sz="2400" b="1" dirty="0">
                <a:solidFill>
                  <a:srgbClr val="FF0000"/>
                </a:solidFill>
                <a:effectLst>
                  <a:outerShdw blurRad="38100" dist="38100" dir="2700000" algn="tl">
                    <a:srgbClr val="C0C0C0"/>
                  </a:outerShdw>
                </a:effectLst>
              </a:rPr>
              <a:t>G</a:t>
            </a:r>
            <a:r>
              <a:rPr lang="en-US" altLang="en-US" sz="2400" b="1" baseline="-25000" dirty="0">
                <a:solidFill>
                  <a:srgbClr val="FF0000"/>
                </a:solidFill>
                <a:effectLst>
                  <a:outerShdw blurRad="38100" dist="38100" dir="2700000" algn="tl">
                    <a:srgbClr val="C0C0C0"/>
                  </a:outerShdw>
                </a:effectLst>
              </a:rPr>
              <a:t>2</a:t>
            </a:r>
            <a:r>
              <a:rPr lang="en-US" altLang="en-US" sz="2000" b="1" dirty="0">
                <a:solidFill>
                  <a:srgbClr val="FF0000"/>
                </a:solidFill>
                <a:effectLst>
                  <a:outerShdw blurRad="38100" dist="38100" dir="2700000" algn="tl">
                    <a:srgbClr val="C0C0C0"/>
                  </a:outerShdw>
                </a:effectLst>
              </a:rPr>
              <a:t> </a:t>
            </a:r>
            <a:r>
              <a:rPr lang="en-US" altLang="en-US" b="1" dirty="0">
                <a:solidFill>
                  <a:srgbClr val="000000"/>
                </a:solidFill>
                <a:effectLst>
                  <a:outerShdw blurRad="38100" dist="38100" dir="2700000" algn="tl">
                    <a:srgbClr val="C0C0C0"/>
                  </a:outerShdw>
                </a:effectLst>
              </a:rPr>
              <a:t>phase (“</a:t>
            </a:r>
            <a:r>
              <a:rPr lang="en-US" altLang="en-US" b="1" dirty="0">
                <a:solidFill>
                  <a:srgbClr val="0000FF"/>
                </a:solidFill>
                <a:effectLst>
                  <a:outerShdw blurRad="38100" dist="38100" dir="2700000" algn="tl">
                    <a:srgbClr val="C0C0C0"/>
                  </a:outerShdw>
                </a:effectLst>
              </a:rPr>
              <a:t>second gap</a:t>
            </a:r>
            <a:r>
              <a:rPr lang="en-US" altLang="en-US" b="1" dirty="0">
                <a:solidFill>
                  <a:srgbClr val="000000"/>
                </a:solidFill>
                <a:effectLst>
                  <a:outerShdw blurRad="38100" dist="38100" dir="2700000" algn="tl">
                    <a:srgbClr val="C0C0C0"/>
                  </a:outerShdw>
                </a:effectLst>
              </a:rPr>
              <a:t>”): </a:t>
            </a:r>
            <a:r>
              <a:rPr lang="en-US" b="1" dirty="0">
                <a:solidFill>
                  <a:srgbClr val="000000"/>
                </a:solidFill>
              </a:rPr>
              <a:t>cellular organelles are produced to allow for an adequate amount for the new cell being produced</a:t>
            </a:r>
            <a:r>
              <a:rPr lang="en-US" altLang="en-US" b="1" dirty="0">
                <a:solidFill>
                  <a:srgbClr val="000000"/>
                </a:solidFill>
                <a:effectLst>
                  <a:outerShdw blurRad="38100" dist="38100" dir="2700000" algn="tl">
                    <a:srgbClr val="C0C0C0"/>
                  </a:outerShdw>
                </a:effectLst>
              </a:rPr>
              <a:t>.</a:t>
            </a:r>
          </a:p>
          <a:p>
            <a:pPr marL="398463" indent="-381000">
              <a:spcBef>
                <a:spcPts val="0"/>
              </a:spcBef>
              <a:buClr>
                <a:srgbClr val="FF0000"/>
              </a:buClr>
              <a:buFontTx/>
              <a:buAutoNum type="alphaUcPeriod" startAt="2"/>
              <a:tabLst>
                <a:tab pos="2743200" algn="l"/>
              </a:tabLst>
              <a:defRPr/>
            </a:pPr>
            <a:r>
              <a:rPr lang="en-US" altLang="en-US" sz="2000" b="1" u="sng" dirty="0">
                <a:solidFill>
                  <a:srgbClr val="FF0000"/>
                </a:solidFill>
                <a:effectLst>
                  <a:outerShdw blurRad="38100" dist="38100" dir="2700000" algn="tl">
                    <a:srgbClr val="C0C0C0"/>
                  </a:outerShdw>
                </a:effectLst>
              </a:rPr>
              <a:t>Division phase</a:t>
            </a:r>
            <a:r>
              <a:rPr lang="en-US" altLang="en-US" sz="2000" b="1" u="sng" dirty="0">
                <a:solidFill>
                  <a:srgbClr val="000000"/>
                </a:solidFill>
                <a:effectLst>
                  <a:outerShdw blurRad="38100" dist="38100" dir="2700000" algn="tl">
                    <a:srgbClr val="C0C0C0"/>
                  </a:outerShdw>
                </a:effectLst>
              </a:rPr>
              <a:t> (</a:t>
            </a:r>
            <a:r>
              <a:rPr lang="en-US" altLang="en-US" sz="2800" b="1" u="sng" dirty="0">
                <a:solidFill>
                  <a:srgbClr val="FF0000"/>
                </a:solidFill>
                <a:effectLst>
                  <a:outerShdw blurRad="38100" dist="38100" dir="2700000" algn="tl">
                    <a:srgbClr val="C0C0C0"/>
                  </a:outerShdw>
                </a:effectLst>
              </a:rPr>
              <a:t>M</a:t>
            </a:r>
            <a:r>
              <a:rPr lang="en-US" altLang="en-US" sz="2000" b="1" u="sng" dirty="0">
                <a:solidFill>
                  <a:srgbClr val="000000"/>
                </a:solidFill>
                <a:effectLst>
                  <a:outerShdw blurRad="38100" dist="38100" dir="2700000" algn="tl">
                    <a:srgbClr val="C0C0C0"/>
                  </a:outerShdw>
                </a:effectLst>
              </a:rPr>
              <a:t>). </a:t>
            </a:r>
            <a:r>
              <a:rPr lang="en-US" altLang="en-US" b="1" dirty="0">
                <a:effectLst>
                  <a:outerShdw blurRad="38100" dist="38100" dir="2700000" algn="tl">
                    <a:srgbClr val="C0C0C0"/>
                  </a:outerShdw>
                </a:effectLst>
              </a:rPr>
              <a:t>The cell starts the division process.</a:t>
            </a:r>
            <a:endParaRPr lang="en-US" altLang="en-US" sz="2000" b="1" u="sng" dirty="0">
              <a:solidFill>
                <a:srgbClr val="000000"/>
              </a:solidFill>
              <a:effectLst>
                <a:outerShdw blurRad="38100" dist="38100" dir="2700000" algn="tl">
                  <a:srgbClr val="C0C0C0"/>
                </a:outerShdw>
              </a:effectLst>
            </a:endParaRPr>
          </a:p>
          <a:p>
            <a:pPr>
              <a:spcBef>
                <a:spcPct val="20000"/>
              </a:spcBef>
              <a:buClr>
                <a:srgbClr val="FF0000"/>
              </a:buClr>
              <a:tabLst>
                <a:tab pos="2743200" algn="l"/>
              </a:tabLst>
              <a:defRPr/>
            </a:pPr>
            <a:r>
              <a:rPr lang="en-US" altLang="en-US" sz="2400" b="1" dirty="0">
                <a:solidFill>
                  <a:srgbClr val="0000FF"/>
                </a:solidFill>
                <a:effectLst>
                  <a:outerShdw blurRad="38100" dist="38100" dir="2700000" algn="tl">
                    <a:srgbClr val="C0C0C0"/>
                  </a:outerShdw>
                </a:effectLst>
              </a:rPr>
              <a:t>The resulting daughter cells may then repeat the cycle again.</a:t>
            </a:r>
          </a:p>
        </p:txBody>
      </p:sp>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02">
                                            <p:txEl>
                                              <p:pRg st="0" end="0"/>
                                            </p:txEl>
                                          </p:spTgt>
                                        </p:tgtEl>
                                        <p:attrNameLst>
                                          <p:attrName>style.visibility</p:attrName>
                                        </p:attrNameLst>
                                      </p:cBhvr>
                                      <p:to>
                                        <p:strVal val="visible"/>
                                      </p:to>
                                    </p:set>
                                    <p:animEffect transition="in" filter="wipe(left)">
                                      <p:cBhvr>
                                        <p:cTn id="7" dur="500"/>
                                        <p:tgtEl>
                                          <p:spTgt spid="41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02">
                                            <p:txEl>
                                              <p:pRg st="1" end="1"/>
                                            </p:txEl>
                                          </p:spTgt>
                                        </p:tgtEl>
                                        <p:attrNameLst>
                                          <p:attrName>style.visibility</p:attrName>
                                        </p:attrNameLst>
                                      </p:cBhvr>
                                      <p:to>
                                        <p:strVal val="visible"/>
                                      </p:to>
                                    </p:set>
                                    <p:animEffect transition="in" filter="wipe(left)">
                                      <p:cBhvr>
                                        <p:cTn id="12" dur="500"/>
                                        <p:tgtEl>
                                          <p:spTgt spid="410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02">
                                            <p:txEl>
                                              <p:pRg st="2" end="2"/>
                                            </p:txEl>
                                          </p:spTgt>
                                        </p:tgtEl>
                                        <p:attrNameLst>
                                          <p:attrName>style.visibility</p:attrName>
                                        </p:attrNameLst>
                                      </p:cBhvr>
                                      <p:to>
                                        <p:strVal val="visible"/>
                                      </p:to>
                                    </p:set>
                                    <p:animEffect transition="in" filter="wipe(left)">
                                      <p:cBhvr>
                                        <p:cTn id="17" dur="500"/>
                                        <p:tgtEl>
                                          <p:spTgt spid="4102">
                                            <p:txEl>
                                              <p:pRg st="2" end="2"/>
                                            </p:txEl>
                                          </p:spTgt>
                                        </p:tgtEl>
                                      </p:cBhvr>
                                    </p:animEffect>
                                  </p:childTnLst>
                                </p:cTn>
                              </p:par>
                            </p:childTnLst>
                          </p:cTn>
                        </p:par>
                        <p:par>
                          <p:cTn id="18" fill="hold" nodeType="afterGroup">
                            <p:stCondLst>
                              <p:cond delay="500"/>
                            </p:stCondLst>
                            <p:childTnLst>
                              <p:par>
                                <p:cTn id="19" presetID="47" presetClass="entr" presetSubtype="0" fill="hold" nodeType="afterEffect">
                                  <p:stCondLst>
                                    <p:cond delay="0"/>
                                  </p:stCondLst>
                                  <p:childTnLst>
                                    <p:set>
                                      <p:cBhvr>
                                        <p:cTn id="20" dur="1" fill="hold">
                                          <p:stCondLst>
                                            <p:cond delay="0"/>
                                          </p:stCondLst>
                                        </p:cTn>
                                        <p:tgtEl>
                                          <p:spTgt spid="4103"/>
                                        </p:tgtEl>
                                        <p:attrNameLst>
                                          <p:attrName>style.visibility</p:attrName>
                                        </p:attrNameLst>
                                      </p:cBhvr>
                                      <p:to>
                                        <p:strVal val="visible"/>
                                      </p:to>
                                    </p:set>
                                    <p:animEffect transition="in" filter="fade">
                                      <p:cBhvr>
                                        <p:cTn id="21" dur="500"/>
                                        <p:tgtEl>
                                          <p:spTgt spid="4103"/>
                                        </p:tgtEl>
                                      </p:cBhvr>
                                    </p:animEffect>
                                    <p:anim calcmode="lin" valueType="num">
                                      <p:cBhvr>
                                        <p:cTn id="22" dur="500" fill="hold"/>
                                        <p:tgtEl>
                                          <p:spTgt spid="4103"/>
                                        </p:tgtEl>
                                        <p:attrNameLst>
                                          <p:attrName>ppt_x</p:attrName>
                                        </p:attrNameLst>
                                      </p:cBhvr>
                                      <p:tavLst>
                                        <p:tav tm="0">
                                          <p:val>
                                            <p:strVal val="#ppt_x"/>
                                          </p:val>
                                        </p:tav>
                                        <p:tav tm="100000">
                                          <p:val>
                                            <p:strVal val="#ppt_x"/>
                                          </p:val>
                                        </p:tav>
                                      </p:tavLst>
                                    </p:anim>
                                    <p:anim calcmode="lin" valueType="num">
                                      <p:cBhvr>
                                        <p:cTn id="23" dur="500" fill="hold"/>
                                        <p:tgtEl>
                                          <p:spTgt spid="4103"/>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4102">
                                            <p:txEl>
                                              <p:pRg st="3" end="3"/>
                                            </p:txEl>
                                          </p:spTgt>
                                        </p:tgtEl>
                                        <p:attrNameLst>
                                          <p:attrName>style.visibility</p:attrName>
                                        </p:attrNameLst>
                                      </p:cBhvr>
                                      <p:to>
                                        <p:strVal val="visible"/>
                                      </p:to>
                                    </p:set>
                                    <p:animEffect transition="in" filter="wipe(left)">
                                      <p:cBhvr>
                                        <p:cTn id="28" dur="500"/>
                                        <p:tgtEl>
                                          <p:spTgt spid="4102">
                                            <p:txEl>
                                              <p:pRg st="3" end="3"/>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4102">
                                            <p:txEl>
                                              <p:pRg st="4" end="4"/>
                                            </p:txEl>
                                          </p:spTgt>
                                        </p:tgtEl>
                                        <p:attrNameLst>
                                          <p:attrName>style.visibility</p:attrName>
                                        </p:attrNameLst>
                                      </p:cBhvr>
                                      <p:to>
                                        <p:strVal val="visible"/>
                                      </p:to>
                                    </p:set>
                                    <p:animEffect transition="in" filter="wipe(left)">
                                      <p:cBhvr>
                                        <p:cTn id="33" dur="500"/>
                                        <p:tgtEl>
                                          <p:spTgt spid="4102">
                                            <p:txEl>
                                              <p:pRg st="4" end="4"/>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4102">
                                            <p:txEl>
                                              <p:pRg st="5" end="5"/>
                                            </p:txEl>
                                          </p:spTgt>
                                        </p:tgtEl>
                                        <p:attrNameLst>
                                          <p:attrName>style.visibility</p:attrName>
                                        </p:attrNameLst>
                                      </p:cBhvr>
                                      <p:to>
                                        <p:strVal val="visible"/>
                                      </p:to>
                                    </p:set>
                                    <p:animEffect transition="in" filter="wipe(left)">
                                      <p:cBhvr>
                                        <p:cTn id="38" dur="500"/>
                                        <p:tgtEl>
                                          <p:spTgt spid="4102">
                                            <p:txEl>
                                              <p:pRg st="5" end="5"/>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102">
                                            <p:txEl>
                                              <p:pRg st="6" end="6"/>
                                            </p:txEl>
                                          </p:spTgt>
                                        </p:tgtEl>
                                        <p:attrNameLst>
                                          <p:attrName>style.visibility</p:attrName>
                                        </p:attrNameLst>
                                      </p:cBhvr>
                                      <p:to>
                                        <p:strVal val="visible"/>
                                      </p:to>
                                    </p:set>
                                    <p:animEffect transition="in" filter="wipe(left)">
                                      <p:cBhvr>
                                        <p:cTn id="43" dur="500"/>
                                        <p:tgtEl>
                                          <p:spTgt spid="4102">
                                            <p:txEl>
                                              <p:pRg st="6" end="6"/>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4102">
                                            <p:txEl>
                                              <p:pRg st="7" end="7"/>
                                            </p:txEl>
                                          </p:spTgt>
                                        </p:tgtEl>
                                        <p:attrNameLst>
                                          <p:attrName>style.visibility</p:attrName>
                                        </p:attrNameLst>
                                      </p:cBhvr>
                                      <p:to>
                                        <p:strVal val="visible"/>
                                      </p:to>
                                    </p:set>
                                    <p:animEffect transition="in" filter="wipe(left)">
                                      <p:cBhvr>
                                        <p:cTn id="48" dur="500"/>
                                        <p:tgtEl>
                                          <p:spTgt spid="4102">
                                            <p:txEl>
                                              <p:pRg st="7" end="7"/>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4102">
                                            <p:txEl>
                                              <p:pRg st="8" end="8"/>
                                            </p:txEl>
                                          </p:spTgt>
                                        </p:tgtEl>
                                        <p:attrNameLst>
                                          <p:attrName>style.visibility</p:attrName>
                                        </p:attrNameLst>
                                      </p:cBhvr>
                                      <p:to>
                                        <p:strVal val="visible"/>
                                      </p:to>
                                    </p:set>
                                    <p:animEffect transition="in" filter="wipe(left)">
                                      <p:cBhvr>
                                        <p:cTn id="53" dur="500"/>
                                        <p:tgtEl>
                                          <p:spTgt spid="4102">
                                            <p:txEl>
                                              <p:pRg st="8" end="8"/>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4102">
                                            <p:txEl>
                                              <p:pRg st="9" end="9"/>
                                            </p:txEl>
                                          </p:spTgt>
                                        </p:tgtEl>
                                        <p:attrNameLst>
                                          <p:attrName>style.visibility</p:attrName>
                                        </p:attrNameLst>
                                      </p:cBhvr>
                                      <p:to>
                                        <p:strVal val="visible"/>
                                      </p:to>
                                    </p:set>
                                    <p:animEffect transition="in" filter="wipe(left)">
                                      <p:cBhvr>
                                        <p:cTn id="58" dur="500"/>
                                        <p:tgtEl>
                                          <p:spTgt spid="410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uiExpand="1" build="p" bldLvl="2"/>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fld id="{85095AA5-B882-44DD-961D-3F52DC0FF51A}" type="slidenum">
              <a:rPr lang="en-GB" altLang="en-US" sz="1400" smtClean="0"/>
              <a:pPr eaLnBrk="1" hangingPunct="1">
                <a:spcBef>
                  <a:spcPct val="0"/>
                </a:spcBef>
                <a:buFontTx/>
                <a:buNone/>
              </a:pPr>
              <a:t>9</a:t>
            </a:fld>
            <a:endParaRPr lang="en-GB" altLang="en-US" sz="1400" smtClean="0"/>
          </a:p>
        </p:txBody>
      </p:sp>
      <p:pic>
        <p:nvPicPr>
          <p:cNvPr id="1843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3624" y="1828800"/>
            <a:ext cx="424497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Rectangle 2"/>
          <p:cNvSpPr>
            <a:spLocks noGrp="1" noChangeArrowheads="1"/>
          </p:cNvSpPr>
          <p:nvPr>
            <p:ph type="body" idx="1"/>
          </p:nvPr>
        </p:nvSpPr>
        <p:spPr>
          <a:xfrm>
            <a:off x="152400" y="1220787"/>
            <a:ext cx="8839200" cy="2665413"/>
          </a:xfrm>
        </p:spPr>
        <p:txBody>
          <a:bodyPr>
            <a:spAutoFit/>
          </a:bodyPr>
          <a:lstStyle/>
          <a:p>
            <a:pPr marL="0" indent="0" eaLnBrk="1" hangingPunct="1">
              <a:buClr>
                <a:srgbClr val="0000FF"/>
              </a:buClr>
              <a:buNone/>
              <a:tabLst>
                <a:tab pos="2743200" algn="l"/>
              </a:tabLst>
              <a:defRPr/>
            </a:pPr>
            <a:r>
              <a:rPr lang="en-US" altLang="en-US" sz="2400" b="1" u="sng" dirty="0" smtClean="0">
                <a:solidFill>
                  <a:srgbClr val="000000"/>
                </a:solidFill>
                <a:effectLst>
                  <a:outerShdw blurRad="38100" dist="38100" dir="2700000" algn="tl">
                    <a:srgbClr val="C0C0C0"/>
                  </a:outerShdw>
                </a:effectLst>
              </a:rPr>
              <a:t>Usually includes five sub-phases</a:t>
            </a:r>
            <a:r>
              <a:rPr lang="en-US" altLang="en-US" sz="2800" b="1" u="sng" dirty="0" smtClean="0">
                <a:solidFill>
                  <a:srgbClr val="000000"/>
                </a:solidFill>
                <a:effectLst>
                  <a:outerShdw blurRad="38100" dist="38100" dir="2700000" algn="tl">
                    <a:srgbClr val="C0C0C0"/>
                  </a:outerShdw>
                </a:effectLst>
              </a:rPr>
              <a:t> </a:t>
            </a:r>
            <a:r>
              <a:rPr lang="ar-EG" altLang="en-US" sz="2000" u="sng" dirty="0" smtClean="0">
                <a:solidFill>
                  <a:srgbClr val="000000"/>
                </a:solidFill>
                <a:effectLst>
                  <a:outerShdw blurRad="38100" dist="38100" dir="2700000" algn="tl">
                    <a:srgbClr val="C0C0C0"/>
                  </a:outerShdw>
                </a:effectLst>
              </a:rPr>
              <a:t>مراحل فرعية</a:t>
            </a:r>
            <a:r>
              <a:rPr lang="en-US" altLang="en-US" sz="2800" b="1" u="sng" dirty="0" smtClean="0">
                <a:solidFill>
                  <a:srgbClr val="000000"/>
                </a:solidFill>
                <a:effectLst>
                  <a:outerShdw blurRad="38100" dist="38100" dir="2700000" algn="tl">
                    <a:srgbClr val="C0C0C0"/>
                  </a:outerShdw>
                </a:effectLst>
              </a:rPr>
              <a:t>:</a:t>
            </a:r>
            <a:endParaRPr lang="ar-SA" altLang="en-US" sz="2800" b="1" u="sng" dirty="0" smtClean="0">
              <a:solidFill>
                <a:srgbClr val="000000"/>
              </a:solidFill>
              <a:effectLst>
                <a:outerShdw blurRad="38100" dist="38100" dir="2700000" algn="tl">
                  <a:srgbClr val="C0C0C0"/>
                </a:outerShdw>
              </a:effectLst>
            </a:endParaRPr>
          </a:p>
          <a:p>
            <a:pPr marL="609600" indent="-609600" eaLnBrk="1" hangingPunct="1">
              <a:buClr>
                <a:srgbClr val="0000FF"/>
              </a:buClr>
              <a:buFontTx/>
              <a:buNone/>
              <a:tabLst>
                <a:tab pos="2743200" algn="l"/>
              </a:tabLst>
              <a:defRPr/>
            </a:pPr>
            <a:endParaRPr lang="en-US" altLang="en-US" sz="1200" b="1" dirty="0" smtClean="0">
              <a:solidFill>
                <a:srgbClr val="000000"/>
              </a:solidFill>
              <a:effectLst>
                <a:outerShdw blurRad="38100" dist="38100" dir="2700000" algn="tl">
                  <a:srgbClr val="C0C0C0"/>
                </a:outerShdw>
              </a:effectLst>
            </a:endParaRPr>
          </a:p>
          <a:p>
            <a:pPr marL="990600" lvl="1" indent="-533400" eaLnBrk="1" hangingPunct="1">
              <a:buClr>
                <a:srgbClr val="0000FF"/>
              </a:buClr>
              <a:buFont typeface="Wingdings" pitchFamily="2" charset="2"/>
              <a:buChar char="v"/>
              <a:tabLst>
                <a:tab pos="2743200" algn="l"/>
              </a:tabLst>
              <a:defRPr/>
            </a:pPr>
            <a:r>
              <a:rPr lang="en-US" altLang="en-US" sz="2000" b="1" dirty="0" smtClean="0">
                <a:solidFill>
                  <a:srgbClr val="FF0000"/>
                </a:solidFill>
                <a:effectLst>
                  <a:outerShdw blurRad="38100" dist="38100" dir="2700000" algn="tl">
                    <a:srgbClr val="C0C0C0"/>
                  </a:outerShdw>
                </a:effectLst>
              </a:rPr>
              <a:t>Prophase,</a:t>
            </a:r>
            <a:r>
              <a:rPr lang="en-US" altLang="en-US" sz="2000" dirty="0" smtClean="0"/>
              <a:t> </a:t>
            </a:r>
            <a:r>
              <a:rPr lang="ar-EG" altLang="en-US" sz="2000" dirty="0" smtClean="0"/>
              <a:t>التمهيدية</a:t>
            </a:r>
            <a:r>
              <a:rPr lang="en-US" altLang="en-US" sz="2000" b="1" dirty="0" smtClean="0">
                <a:solidFill>
                  <a:srgbClr val="FF0000"/>
                </a:solidFill>
                <a:effectLst>
                  <a:outerShdw blurRad="38100" dist="38100" dir="2700000" algn="tl">
                    <a:srgbClr val="C0C0C0"/>
                  </a:outerShdw>
                </a:effectLst>
              </a:rPr>
              <a:t> </a:t>
            </a:r>
          </a:p>
          <a:p>
            <a:pPr marL="990600" lvl="1" indent="-533400" eaLnBrk="1" hangingPunct="1">
              <a:buClr>
                <a:srgbClr val="0000FF"/>
              </a:buClr>
              <a:buFont typeface="Wingdings" pitchFamily="2" charset="2"/>
              <a:buChar char="v"/>
              <a:tabLst>
                <a:tab pos="2743200" algn="l"/>
              </a:tabLst>
              <a:defRPr/>
            </a:pPr>
            <a:r>
              <a:rPr lang="en-US" altLang="en-US" sz="2000" b="1" dirty="0" err="1" smtClean="0">
                <a:solidFill>
                  <a:srgbClr val="FF0000"/>
                </a:solidFill>
                <a:effectLst>
                  <a:outerShdw blurRad="38100" dist="38100" dir="2700000" algn="tl">
                    <a:srgbClr val="C0C0C0"/>
                  </a:outerShdw>
                </a:effectLst>
              </a:rPr>
              <a:t>Prometaphase</a:t>
            </a:r>
            <a:r>
              <a:rPr lang="en-US" altLang="en-US" sz="2000" b="1" dirty="0" smtClean="0">
                <a:solidFill>
                  <a:srgbClr val="FF0000"/>
                </a:solidFill>
                <a:effectLst>
                  <a:outerShdw blurRad="38100" dist="38100" dir="2700000" algn="tl">
                    <a:srgbClr val="C0C0C0"/>
                  </a:outerShdw>
                </a:effectLst>
              </a:rPr>
              <a:t>, </a:t>
            </a:r>
            <a:r>
              <a:rPr lang="ar-EG" altLang="en-US" sz="2000" dirty="0" smtClean="0"/>
              <a:t>قبل الإستوائية</a:t>
            </a:r>
            <a:endParaRPr lang="en-US" altLang="en-US" sz="2000" b="1" dirty="0" smtClean="0">
              <a:solidFill>
                <a:srgbClr val="FF0000"/>
              </a:solidFill>
              <a:effectLst>
                <a:outerShdw blurRad="38100" dist="38100" dir="2700000" algn="tl">
                  <a:srgbClr val="C0C0C0"/>
                </a:outerShdw>
              </a:effectLst>
            </a:endParaRPr>
          </a:p>
          <a:p>
            <a:pPr marL="990600" lvl="1" indent="-533400" eaLnBrk="1" hangingPunct="1">
              <a:buClr>
                <a:srgbClr val="0000FF"/>
              </a:buClr>
              <a:buFont typeface="Wingdings" pitchFamily="2" charset="2"/>
              <a:buChar char="v"/>
              <a:tabLst>
                <a:tab pos="2743200" algn="l"/>
              </a:tabLst>
              <a:defRPr/>
            </a:pPr>
            <a:r>
              <a:rPr lang="en-US" altLang="en-US" sz="2000" b="1" dirty="0" smtClean="0">
                <a:solidFill>
                  <a:srgbClr val="FF0000"/>
                </a:solidFill>
                <a:effectLst>
                  <a:outerShdw blurRad="38100" dist="38100" dir="2700000" algn="tl">
                    <a:srgbClr val="C0C0C0"/>
                  </a:outerShdw>
                </a:effectLst>
              </a:rPr>
              <a:t>Metaphase, </a:t>
            </a:r>
            <a:r>
              <a:rPr lang="ar-EG" altLang="en-US" sz="2000" dirty="0" smtClean="0"/>
              <a:t>الإستوائية</a:t>
            </a:r>
            <a:r>
              <a:rPr lang="en-US" altLang="en-US" sz="2000" b="1" dirty="0" smtClean="0">
                <a:solidFill>
                  <a:srgbClr val="FF0000"/>
                </a:solidFill>
                <a:effectLst>
                  <a:outerShdw blurRad="38100" dist="38100" dir="2700000" algn="tl">
                    <a:srgbClr val="C0C0C0"/>
                  </a:outerShdw>
                </a:effectLst>
              </a:rPr>
              <a:t> </a:t>
            </a:r>
          </a:p>
          <a:p>
            <a:pPr marL="990600" lvl="1" indent="-533400" eaLnBrk="1" hangingPunct="1">
              <a:buClr>
                <a:srgbClr val="0000FF"/>
              </a:buClr>
              <a:buFont typeface="Wingdings" pitchFamily="2" charset="2"/>
              <a:buChar char="v"/>
              <a:tabLst>
                <a:tab pos="2743200" algn="l"/>
              </a:tabLst>
              <a:defRPr/>
            </a:pPr>
            <a:r>
              <a:rPr lang="en-US" altLang="en-US" sz="2000" b="1" dirty="0" smtClean="0">
                <a:solidFill>
                  <a:srgbClr val="FF0000"/>
                </a:solidFill>
                <a:effectLst>
                  <a:outerShdw blurRad="38100" dist="38100" dir="2700000" algn="tl">
                    <a:srgbClr val="C0C0C0"/>
                  </a:outerShdw>
                </a:effectLst>
              </a:rPr>
              <a:t>Anaphase, </a:t>
            </a:r>
            <a:r>
              <a:rPr lang="ar-EG" altLang="en-US" sz="2000" dirty="0" smtClean="0"/>
              <a:t>الإنفصالية</a:t>
            </a:r>
            <a:r>
              <a:rPr lang="en-US" altLang="en-US" sz="2000" b="1" dirty="0" smtClean="0">
                <a:solidFill>
                  <a:srgbClr val="FF0000"/>
                </a:solidFill>
                <a:effectLst>
                  <a:outerShdw blurRad="38100" dist="38100" dir="2700000" algn="tl">
                    <a:srgbClr val="C0C0C0"/>
                  </a:outerShdw>
                </a:effectLst>
              </a:rPr>
              <a:t> </a:t>
            </a:r>
          </a:p>
          <a:p>
            <a:pPr marL="990600" lvl="1" indent="-533400" eaLnBrk="1" hangingPunct="1">
              <a:buClr>
                <a:srgbClr val="0000FF"/>
              </a:buClr>
              <a:buFont typeface="Wingdings" pitchFamily="2" charset="2"/>
              <a:buChar char="v"/>
              <a:tabLst>
                <a:tab pos="2743200" algn="l"/>
              </a:tabLst>
              <a:defRPr/>
            </a:pPr>
            <a:r>
              <a:rPr lang="en-US" altLang="en-US" sz="2000" b="1" dirty="0" err="1" smtClean="0">
                <a:solidFill>
                  <a:srgbClr val="FF0000"/>
                </a:solidFill>
                <a:effectLst>
                  <a:outerShdw blurRad="38100" dist="38100" dir="2700000" algn="tl">
                    <a:srgbClr val="C0C0C0"/>
                  </a:outerShdw>
                </a:effectLst>
              </a:rPr>
              <a:t>Telophase</a:t>
            </a:r>
            <a:r>
              <a:rPr lang="en-US" altLang="en-US" sz="2400" b="1" dirty="0" smtClean="0">
                <a:solidFill>
                  <a:srgbClr val="000000"/>
                </a:solidFill>
                <a:effectLst>
                  <a:outerShdw blurRad="38100" dist="38100" dir="2700000" algn="tl">
                    <a:srgbClr val="C0C0C0"/>
                  </a:outerShdw>
                </a:effectLst>
              </a:rPr>
              <a:t>.</a:t>
            </a:r>
            <a:r>
              <a:rPr lang="en-US" altLang="en-US" sz="2400" dirty="0" smtClean="0">
                <a:solidFill>
                  <a:srgbClr val="000000"/>
                </a:solidFill>
              </a:rPr>
              <a:t> </a:t>
            </a:r>
            <a:r>
              <a:rPr lang="ar-EG" altLang="en-US" sz="2000" dirty="0" smtClean="0">
                <a:solidFill>
                  <a:srgbClr val="000000"/>
                </a:solidFill>
              </a:rPr>
              <a:t>الإنتهائية</a:t>
            </a:r>
            <a:endParaRPr lang="en-US" altLang="en-US" sz="2400" b="1" dirty="0" smtClean="0">
              <a:solidFill>
                <a:srgbClr val="000000"/>
              </a:solidFill>
              <a:effectLst>
                <a:outerShdw blurRad="38100" dist="38100" dir="2700000" algn="tl">
                  <a:srgbClr val="C0C0C0"/>
                </a:outerShdw>
              </a:effectLst>
            </a:endParaRPr>
          </a:p>
        </p:txBody>
      </p:sp>
      <p:sp>
        <p:nvSpPr>
          <p:cNvPr id="18436" name="Rectangle 4"/>
          <p:cNvSpPr>
            <a:spLocks noChangeArrowheads="1"/>
          </p:cNvSpPr>
          <p:nvPr/>
        </p:nvSpPr>
        <p:spPr bwMode="auto">
          <a:xfrm>
            <a:off x="152400" y="3944100"/>
            <a:ext cx="4038600" cy="2837700"/>
          </a:xfrm>
          <a:prstGeom prst="rect">
            <a:avLst/>
          </a:prstGeom>
          <a:noFill/>
          <a:ln w="9525">
            <a:noFill/>
            <a:miter lim="800000"/>
            <a:headEnd/>
            <a:tailEnd/>
          </a:ln>
          <a:effectLst/>
        </p:spPr>
        <p:txBody>
          <a:bodyPr>
            <a:spAutoFit/>
          </a:bodyPr>
          <a:lstStyle/>
          <a:p>
            <a:pPr marL="342900" indent="-342900">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By late interphase (</a:t>
            </a:r>
            <a:r>
              <a:rPr lang="en-US" altLang="en-US" sz="2000" b="1" dirty="0">
                <a:solidFill>
                  <a:srgbClr val="FF0000"/>
                </a:solidFill>
                <a:effectLst>
                  <a:outerShdw blurRad="38100" dist="38100" dir="2700000" algn="tl">
                    <a:srgbClr val="C0C0C0"/>
                  </a:outerShdw>
                </a:effectLst>
              </a:rPr>
              <a:t>G2</a:t>
            </a:r>
            <a:r>
              <a:rPr lang="en-US" altLang="en-US" sz="2000" b="1" dirty="0">
                <a:solidFill>
                  <a:srgbClr val="000000"/>
                </a:solidFill>
                <a:effectLst>
                  <a:outerShdw blurRad="38100" dist="38100" dir="2700000" algn="tl">
                    <a:srgbClr val="C0C0C0"/>
                  </a:outerShdw>
                </a:effectLst>
              </a:rPr>
              <a:t>), the chromosomes have been duplicated </a:t>
            </a:r>
            <a:r>
              <a:rPr lang="ar-EG" altLang="en-US" dirty="0">
                <a:solidFill>
                  <a:srgbClr val="000000"/>
                </a:solidFill>
                <a:effectLst>
                  <a:outerShdw blurRad="38100" dist="38100" dir="2700000" algn="tl">
                    <a:srgbClr val="C0C0C0"/>
                  </a:outerShdw>
                </a:effectLst>
              </a:rPr>
              <a:t>تضاعفت</a:t>
            </a:r>
            <a:r>
              <a:rPr lang="en-US" altLang="en-US" sz="2000" b="1" dirty="0">
                <a:solidFill>
                  <a:srgbClr val="000000"/>
                </a:solidFill>
                <a:effectLst>
                  <a:outerShdw blurRad="38100" dist="38100" dir="2700000" algn="tl">
                    <a:srgbClr val="C0C0C0"/>
                  </a:outerShdw>
                </a:effectLst>
              </a:rPr>
              <a:t> but are loosely packed.</a:t>
            </a:r>
          </a:p>
          <a:p>
            <a:pPr marL="342900" indent="-342900">
              <a:spcBef>
                <a:spcPct val="20000"/>
              </a:spcBef>
              <a:buClr>
                <a:srgbClr val="339933"/>
              </a:buClr>
              <a:tabLst>
                <a:tab pos="2743200" algn="l"/>
              </a:tabLst>
              <a:defRPr/>
            </a:pPr>
            <a:endParaRPr lang="en-US" altLang="en-US" sz="1100" b="1" dirty="0">
              <a:solidFill>
                <a:srgbClr val="000000"/>
              </a:solidFill>
              <a:effectLst>
                <a:outerShdw blurRad="38100" dist="38100" dir="2700000" algn="tl">
                  <a:srgbClr val="C0C0C0"/>
                </a:outerShdw>
              </a:effectLst>
            </a:endParaRPr>
          </a:p>
          <a:p>
            <a:pPr marL="342900" indent="-342900">
              <a:spcBef>
                <a:spcPct val="20000"/>
              </a:spcBef>
              <a:buClr>
                <a:srgbClr val="339933"/>
              </a:buClr>
              <a:buFontTx/>
              <a:buChar char="•"/>
              <a:tabLst>
                <a:tab pos="2743200" algn="l"/>
              </a:tabLst>
              <a:defRPr/>
            </a:pPr>
            <a:r>
              <a:rPr lang="en-US" altLang="en-US" sz="2000" b="1" dirty="0">
                <a:solidFill>
                  <a:srgbClr val="000000"/>
                </a:solidFill>
                <a:effectLst>
                  <a:outerShdw blurRad="38100" dist="38100" dir="2700000" algn="tl">
                    <a:srgbClr val="C0C0C0"/>
                  </a:outerShdw>
                </a:effectLst>
              </a:rPr>
              <a:t>The centrosomes have been duplicated and begin to organize microtubules into an aster (“</a:t>
            </a:r>
            <a:r>
              <a:rPr lang="en-US" altLang="en-US" sz="2000" b="1" dirty="0">
                <a:solidFill>
                  <a:srgbClr val="0000CC"/>
                </a:solidFill>
                <a:effectLst>
                  <a:outerShdw blurRad="38100" dist="38100" dir="2700000" algn="tl">
                    <a:srgbClr val="C0C0C0"/>
                  </a:outerShdw>
                </a:effectLst>
              </a:rPr>
              <a:t>star</a:t>
            </a:r>
            <a:r>
              <a:rPr lang="en-US" altLang="en-US" sz="2000" b="1" dirty="0">
                <a:solidFill>
                  <a:srgbClr val="000000"/>
                </a:solidFill>
                <a:effectLst>
                  <a:outerShdw blurRad="38100" dist="38100" dir="2700000" algn="tl">
                    <a:srgbClr val="C0C0C0"/>
                  </a:outerShdw>
                </a:effectLst>
              </a:rPr>
              <a:t>”).</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3276600" y="265181"/>
            <a:ext cx="2643672" cy="646331"/>
          </a:xfrm>
          <a:prstGeom prst="rect">
            <a:avLst/>
          </a:prstGeom>
        </p:spPr>
        <p:txBody>
          <a:bodyPr wrap="none">
            <a:spAutoFit/>
          </a:bodyPr>
          <a:lstStyle/>
          <a:p>
            <a:r>
              <a:rPr lang="en-US" altLang="en-US" sz="3600" b="1" u="sng" dirty="0" smtClean="0">
                <a:solidFill>
                  <a:srgbClr val="0000FF"/>
                </a:solidFill>
                <a:effectLst>
                  <a:outerShdw blurRad="38100" dist="38100" dir="2700000" algn="tl">
                    <a:srgbClr val="C0C0C0"/>
                  </a:outerShdw>
                </a:effectLst>
              </a:rPr>
              <a:t>A) Mitosis:</a:t>
            </a:r>
            <a:r>
              <a:rPr lang="en-US" altLang="en-US" sz="3200" b="1" u="sng" dirty="0">
                <a:solidFill>
                  <a:srgbClr val="000000"/>
                </a:solidFill>
                <a:effectLst>
                  <a:outerShdw blurRad="38100" dist="38100" dir="2700000" algn="tl">
                    <a:srgbClr val="C0C0C0"/>
                  </a:outerShdw>
                </a:effectLst>
              </a:rPr>
              <a:t> </a:t>
            </a:r>
            <a:endParaRPr lang="en-US" sz="36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Effect transition="in" filter="wipe(left)">
                                      <p:cBhvr>
                                        <p:cTn id="7" dur="500"/>
                                        <p:tgtEl>
                                          <p:spTgt spid="1843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8434">
                                            <p:txEl>
                                              <p:pRg st="2" end="2"/>
                                            </p:txEl>
                                          </p:spTgt>
                                        </p:tgtEl>
                                        <p:attrNameLst>
                                          <p:attrName>style.visibility</p:attrName>
                                        </p:attrNameLst>
                                      </p:cBhvr>
                                      <p:to>
                                        <p:strVal val="visible"/>
                                      </p:to>
                                    </p:set>
                                    <p:anim calcmode="lin" valueType="num">
                                      <p:cBhvr>
                                        <p:cTn id="12" dur="500" fill="hold"/>
                                        <p:tgtEl>
                                          <p:spTgt spid="18434">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18434">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8434">
                                            <p:txEl>
                                              <p:pRg st="3" end="3"/>
                                            </p:txEl>
                                          </p:spTgt>
                                        </p:tgtEl>
                                        <p:attrNameLst>
                                          <p:attrName>style.visibility</p:attrName>
                                        </p:attrNameLst>
                                      </p:cBhvr>
                                      <p:to>
                                        <p:strVal val="visible"/>
                                      </p:to>
                                    </p:set>
                                    <p:anim calcmode="lin" valueType="num">
                                      <p:cBhvr>
                                        <p:cTn id="18" dur="500" fill="hold"/>
                                        <p:tgtEl>
                                          <p:spTgt spid="18434">
                                            <p:txEl>
                                              <p:pRg st="3" end="3"/>
                                            </p:txEl>
                                          </p:spTgt>
                                        </p:tgtEl>
                                        <p:attrNameLst>
                                          <p:attrName>ppt_w</p:attrName>
                                        </p:attrNameLst>
                                      </p:cBhvr>
                                      <p:tavLst>
                                        <p:tav tm="0">
                                          <p:val>
                                            <p:fltVal val="0"/>
                                          </p:val>
                                        </p:tav>
                                        <p:tav tm="100000">
                                          <p:val>
                                            <p:strVal val="#ppt_w"/>
                                          </p:val>
                                        </p:tav>
                                      </p:tavLst>
                                    </p:anim>
                                    <p:anim calcmode="lin" valueType="num">
                                      <p:cBhvr>
                                        <p:cTn id="19" dur="500" fill="hold"/>
                                        <p:tgtEl>
                                          <p:spTgt spid="18434">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18434">
                                            <p:txEl>
                                              <p:pRg st="4" end="4"/>
                                            </p:txEl>
                                          </p:spTgt>
                                        </p:tgtEl>
                                        <p:attrNameLst>
                                          <p:attrName>style.visibility</p:attrName>
                                        </p:attrNameLst>
                                      </p:cBhvr>
                                      <p:to>
                                        <p:strVal val="visible"/>
                                      </p:to>
                                    </p:set>
                                    <p:anim calcmode="lin" valueType="num">
                                      <p:cBhvr>
                                        <p:cTn id="24" dur="500" fill="hold"/>
                                        <p:tgtEl>
                                          <p:spTgt spid="18434">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18434">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18434">
                                            <p:txEl>
                                              <p:pRg st="5" end="5"/>
                                            </p:txEl>
                                          </p:spTgt>
                                        </p:tgtEl>
                                        <p:attrNameLst>
                                          <p:attrName>style.visibility</p:attrName>
                                        </p:attrNameLst>
                                      </p:cBhvr>
                                      <p:to>
                                        <p:strVal val="visible"/>
                                      </p:to>
                                    </p:set>
                                    <p:anim calcmode="lin" valueType="num">
                                      <p:cBhvr>
                                        <p:cTn id="30" dur="500" fill="hold"/>
                                        <p:tgtEl>
                                          <p:spTgt spid="18434">
                                            <p:txEl>
                                              <p:pRg st="5" end="5"/>
                                            </p:txEl>
                                          </p:spTgt>
                                        </p:tgtEl>
                                        <p:attrNameLst>
                                          <p:attrName>ppt_w</p:attrName>
                                        </p:attrNameLst>
                                      </p:cBhvr>
                                      <p:tavLst>
                                        <p:tav tm="0">
                                          <p:val>
                                            <p:fltVal val="0"/>
                                          </p:val>
                                        </p:tav>
                                        <p:tav tm="100000">
                                          <p:val>
                                            <p:strVal val="#ppt_w"/>
                                          </p:val>
                                        </p:tav>
                                      </p:tavLst>
                                    </p:anim>
                                    <p:anim calcmode="lin" valueType="num">
                                      <p:cBhvr>
                                        <p:cTn id="31" dur="500" fill="hold"/>
                                        <p:tgtEl>
                                          <p:spTgt spid="18434">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18434">
                                            <p:txEl>
                                              <p:pRg st="6" end="6"/>
                                            </p:txEl>
                                          </p:spTgt>
                                        </p:tgtEl>
                                        <p:attrNameLst>
                                          <p:attrName>style.visibility</p:attrName>
                                        </p:attrNameLst>
                                      </p:cBhvr>
                                      <p:to>
                                        <p:strVal val="visible"/>
                                      </p:to>
                                    </p:set>
                                    <p:anim calcmode="lin" valueType="num">
                                      <p:cBhvr>
                                        <p:cTn id="36" dur="500" fill="hold"/>
                                        <p:tgtEl>
                                          <p:spTgt spid="18434">
                                            <p:txEl>
                                              <p:pRg st="6" end="6"/>
                                            </p:txEl>
                                          </p:spTgt>
                                        </p:tgtEl>
                                        <p:attrNameLst>
                                          <p:attrName>ppt_w</p:attrName>
                                        </p:attrNameLst>
                                      </p:cBhvr>
                                      <p:tavLst>
                                        <p:tav tm="0">
                                          <p:val>
                                            <p:fltVal val="0"/>
                                          </p:val>
                                        </p:tav>
                                        <p:tav tm="100000">
                                          <p:val>
                                            <p:strVal val="#ppt_w"/>
                                          </p:val>
                                        </p:tav>
                                      </p:tavLst>
                                    </p:anim>
                                    <p:anim calcmode="lin" valueType="num">
                                      <p:cBhvr>
                                        <p:cTn id="37" dur="500" fill="hold"/>
                                        <p:tgtEl>
                                          <p:spTgt spid="18434">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18436">
                                            <p:txEl>
                                              <p:pRg st="0" end="0"/>
                                            </p:txEl>
                                          </p:spTgt>
                                        </p:tgtEl>
                                        <p:attrNameLst>
                                          <p:attrName>style.visibility</p:attrName>
                                        </p:attrNameLst>
                                      </p:cBhvr>
                                      <p:to>
                                        <p:strVal val="visible"/>
                                      </p:to>
                                    </p:set>
                                    <p:anim calcmode="lin" valueType="num">
                                      <p:cBhvr>
                                        <p:cTn id="42" dur="500" fill="hold"/>
                                        <p:tgtEl>
                                          <p:spTgt spid="18436">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18436">
                                            <p:txEl>
                                              <p:pRg st="0" end="0"/>
                                            </p:txEl>
                                          </p:spTgt>
                                        </p:tgtEl>
                                        <p:attrNameLst>
                                          <p:attrName>ppt_h</p:attrName>
                                        </p:attrNameLst>
                                      </p:cBhvr>
                                      <p:tavLst>
                                        <p:tav tm="0">
                                          <p:val>
                                            <p:fltVal val="0"/>
                                          </p:val>
                                        </p:tav>
                                        <p:tav tm="100000">
                                          <p:val>
                                            <p:strVal val="#ppt_h"/>
                                          </p:val>
                                        </p:tav>
                                      </p:tavLst>
                                    </p:anim>
                                  </p:childTnLst>
                                </p:cTn>
                              </p:par>
                            </p:childTnLst>
                          </p:cTn>
                        </p:par>
                        <p:par>
                          <p:cTn id="44" fill="hold" nodeType="afterGroup">
                            <p:stCondLst>
                              <p:cond delay="500"/>
                            </p:stCondLst>
                            <p:childTnLst>
                              <p:par>
                                <p:cTn id="45" presetID="23" presetClass="entr" presetSubtype="16" fill="hold" nodeType="afterEffect">
                                  <p:stCondLst>
                                    <p:cond delay="0"/>
                                  </p:stCondLst>
                                  <p:childTnLst>
                                    <p:set>
                                      <p:cBhvr>
                                        <p:cTn id="46" dur="1" fill="hold">
                                          <p:stCondLst>
                                            <p:cond delay="0"/>
                                          </p:stCondLst>
                                        </p:cTn>
                                        <p:tgtEl>
                                          <p:spTgt spid="18438"/>
                                        </p:tgtEl>
                                        <p:attrNameLst>
                                          <p:attrName>style.visibility</p:attrName>
                                        </p:attrNameLst>
                                      </p:cBhvr>
                                      <p:to>
                                        <p:strVal val="visible"/>
                                      </p:to>
                                    </p:set>
                                    <p:anim calcmode="lin" valueType="num">
                                      <p:cBhvr>
                                        <p:cTn id="47" dur="1000" fill="hold"/>
                                        <p:tgtEl>
                                          <p:spTgt spid="18438"/>
                                        </p:tgtEl>
                                        <p:attrNameLst>
                                          <p:attrName>ppt_w</p:attrName>
                                        </p:attrNameLst>
                                      </p:cBhvr>
                                      <p:tavLst>
                                        <p:tav tm="0">
                                          <p:val>
                                            <p:fltVal val="0"/>
                                          </p:val>
                                        </p:tav>
                                        <p:tav tm="100000">
                                          <p:val>
                                            <p:strVal val="#ppt_w"/>
                                          </p:val>
                                        </p:tav>
                                      </p:tavLst>
                                    </p:anim>
                                    <p:anim calcmode="lin" valueType="num">
                                      <p:cBhvr>
                                        <p:cTn id="48" dur="1000" fill="hold"/>
                                        <p:tgtEl>
                                          <p:spTgt spid="18438"/>
                                        </p:tgtEl>
                                        <p:attrNameLst>
                                          <p:attrName>ppt_h</p:attrName>
                                        </p:attrNameLst>
                                      </p:cBhvr>
                                      <p:tavLst>
                                        <p:tav tm="0">
                                          <p:val>
                                            <p:fltVal val="0"/>
                                          </p:val>
                                        </p:tav>
                                        <p:tav tm="100000">
                                          <p:val>
                                            <p:strVal val="#ppt_h"/>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18436">
                                            <p:txEl>
                                              <p:pRg st="2" end="2"/>
                                            </p:txEl>
                                          </p:spTgt>
                                        </p:tgtEl>
                                        <p:attrNameLst>
                                          <p:attrName>style.visibility</p:attrName>
                                        </p:attrNameLst>
                                      </p:cBhvr>
                                      <p:to>
                                        <p:strVal val="visible"/>
                                      </p:to>
                                    </p:set>
                                    <p:anim calcmode="lin" valueType="num">
                                      <p:cBhvr>
                                        <p:cTn id="53" dur="500" fill="hold"/>
                                        <p:tgtEl>
                                          <p:spTgt spid="18436">
                                            <p:txEl>
                                              <p:pRg st="2" end="2"/>
                                            </p:txEl>
                                          </p:spTgt>
                                        </p:tgtEl>
                                        <p:attrNameLst>
                                          <p:attrName>ppt_w</p:attrName>
                                        </p:attrNameLst>
                                      </p:cBhvr>
                                      <p:tavLst>
                                        <p:tav tm="0">
                                          <p:val>
                                            <p:fltVal val="0"/>
                                          </p:val>
                                        </p:tav>
                                        <p:tav tm="100000">
                                          <p:val>
                                            <p:strVal val="#ppt_w"/>
                                          </p:val>
                                        </p:tav>
                                      </p:tavLst>
                                    </p:anim>
                                    <p:anim calcmode="lin" valueType="num">
                                      <p:cBhvr>
                                        <p:cTn id="54" dur="500" fill="hold"/>
                                        <p:tgtEl>
                                          <p:spTgt spid="18436">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uiExpand="1" build="p" bldLvl="5"/>
      <p:bldP spid="18436"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SLIDE_COUNT" val="21"/>
  <p:tag name="TAG_BACKING_FORM_KEY" val="1378554-c:\ashraf\d\ashraf 2\lectures\saudia\145-zoo\gamal-lectures\new-articulate\lectures\lecture-16 division\lecture 16.pptx"/>
  <p:tag name="ARTICULATE_PRESENTER_VERSION" val="7"/>
  <p:tag name="ARTICULATE_PROJECT_OPEN"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7"/>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1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17.xml><?xml version="1.0" encoding="utf-8"?>
<p:tagLst xmlns:a="http://schemas.openxmlformats.org/drawingml/2006/main" xmlns:r="http://schemas.openxmlformats.org/officeDocument/2006/relationships" xmlns:p="http://schemas.openxmlformats.org/presentationml/2006/main">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USED_LAYOUT" val="7"/>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2.xml><?xml version="1.0" encoding="utf-8"?>
<p:tagLst xmlns:a="http://schemas.openxmlformats.org/drawingml/2006/main" xmlns:r="http://schemas.openxmlformats.org/officeDocument/2006/relationships" xmlns:p="http://schemas.openxmlformats.org/presentationml/2006/main">
  <p:tag name="ARTICULATE_USED_LAYOUT" val="7"/>
  <p:tag name="ARTICULATE_NAV_LEVEL" val="1"/>
  <p:tag name="ARTICULATE_SLIDE_PRESENTER_GUID" val="637d3ba5-08e2-4efa-9236-bf84fa8da21b"/>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USED_LAYOUT" val="7"/>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VIDEO_ID" val="79d5613c-50cb-4ed8-ada5-c354b5cc5009"/>
  <p:tag name="VIDEO_SOURCE_TYPE" val="local"/>
  <p:tag name="VIDEO_TITLE" val="Mitosis.flv"/>
  <p:tag name="OVERRIDE_SWF" val="YES"/>
  <p:tag name="THUMBNAIL_IS_PLACEHOLDER" val="False"/>
  <p:tag name="SWF_MOVIE_PATH" val="6i4nnHTUifT.mp4"/>
  <p:tag name="SWF_MOVIE_PATH_ORIGINAL" val="6i4nnHTUifT.mp4"/>
  <p:tag name="SWF_MOVIE_PATH_SOURCE" val="C:\Ashraf\D\Ashraf 2\Lectures\Saudia\145-Zoo\Gamal-Lectures\New-Articulate\Lectures\Lecture-16 Division\Mitosis.flv"/>
  <p:tag name="CONTAINER" val="inplayer"/>
  <p:tag name="ART_PLAYER" val="YES"/>
  <p:tag name="VIDEO_SHOW_CONTROLS" val="True"/>
  <p:tag name="WINDOW_SIZE_WIDTH" val="500"/>
  <p:tag name="WINDOW_SIZE_HEIGHT" val="376"/>
  <p:tag name="ARTICULATE_LAYER_TIMING" val="0.00"/>
  <p:tag name="VIDEO_MODE" val="video"/>
  <p:tag name="SWF_MOVIE_DURATION" val="198770"/>
</p:tagLst>
</file>

<file path=ppt/tags/tag23.xml><?xml version="1.0" encoding="utf-8"?>
<p:tagLst xmlns:a="http://schemas.openxmlformats.org/drawingml/2006/main" xmlns:r="http://schemas.openxmlformats.org/officeDocument/2006/relationships" xmlns:p="http://schemas.openxmlformats.org/presentationml/2006/main">
  <p:tag name="QUIZMAKER_QUIZ_FILENAME" val="C:\Ashraf\D\Faculty file\e-Larning\1433-1434\المحتوى الرقمي\Zoo-145\Without-Sound\16 Lecture-Division\Quiz1.quiz"/>
  <p:tag name="QUIZMAKER_QUIZ_SLIDE_ID" val="293"/>
  <p:tag name="OVERRIDE" val="QUIZMAKER_QUIZ_SLIDE"/>
  <p:tag name="QUIZMAKER_QUIZ_TITLE" val="Quiz1"/>
  <p:tag name="ARTICULATE_DESCRIPTION" val="Quiz - 4 questions"/>
  <p:tag name="AQP_PASS_SCORE" val="60"/>
  <p:tag name="QUIZMAKER_LAST_MODIFY_DATE" val="41653.4078587963"/>
  <p:tag name="EMBEDDEDCONTENT_LASTWRITETIMEUTC" val="2014-01-14 06:47:19Z"/>
  <p:tag name="ELAPSEDTIME" val="5"/>
  <p:tag name="AQP_PASS_ACTION" val="2"/>
  <p:tag name="AQP_FAIL_ACTION" val="2"/>
  <p:tag name="ARTICULATE_SHOW_IN_MENU" val="multipleitems"/>
  <p:tag name="ARTICULATE_USED_LAYOUT" val="6"/>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False"/>
  <p:tag name="ARTICULATE_PLAYER_CONTROL_NOTES" val="False"/>
  <p:tag name="ARTICULATE_PLAYER_CONTROL_RESOURCES" val="True"/>
  <p:tag name="ARTICULATE_PLAYER_CONTROL_MENU" val="True"/>
  <p:tag name="ARTICULATE_PLAYER_CONTROL_GLOSSARY" val="False"/>
  <p:tag name="ARTICULATE_PLAYER_SEEKBAR" val="False"/>
  <p:tag name="ARTICULATE_PLAYER_CONTROL_PLAYPAUSE" val="False"/>
  <p:tag name="ARTICULATE_PLAYER_CONTROLS_SET" val="True"/>
</p:tagLst>
</file>

<file path=ppt/tags/tag24.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25.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26.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27.xml><?xml version="1.0" encoding="utf-8"?>
<p:tagLst xmlns:a="http://schemas.openxmlformats.org/drawingml/2006/main" xmlns:r="http://schemas.openxmlformats.org/officeDocument/2006/relationships" xmlns:p="http://schemas.openxmlformats.org/presentationml/2006/main">
  <p:tag name="ARTICULATE_SLIDE_GUID" val="fdc36053-3428-461a-b770-225e36c90266"/>
  <p:tag name="ARTICULATE_PLAYLIST_ID" val="-1"/>
  <p:tag name="ARTICULATE_SLIDE_NAV" val="17"/>
  <p:tag name="AUDIO_ID" val="281"/>
  <p:tag name="ARTICULATE_SLIDE_THUMBNAIL_REFRESH" val="1"/>
  <p:tag name="ARTICULATE_USED_LAYOUT" val="1"/>
  <p:tag name="ARTICULATE_NAV_LEVEL" val="1"/>
  <p:tag name="ARTICULATE_SLIDE_PRESENTER_GUID" val="637d3ba5-08e2-4efa-9236-bf84fa8da21b"/>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28.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9.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30.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31.xml><?xml version="1.0" encoding="utf-8"?>
<p:tagLst xmlns:a="http://schemas.openxmlformats.org/drawingml/2006/main" xmlns:r="http://schemas.openxmlformats.org/officeDocument/2006/relationships" xmlns:p="http://schemas.openxmlformats.org/presentationml/2006/main">
  <p:tag name="DUPLICATEID" val="06d7afbce09946128653d101d6d53703"/>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7"/>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7"/>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637d3ba5-08e2-4efa-9236-bf84fa8da21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6227</TotalTime>
  <Words>1301</Words>
  <Application>Microsoft Office PowerPoint</Application>
  <PresentationFormat>On-screen Show (4:3)</PresentationFormat>
  <Paragraphs>149</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PowerPoint Presentation</vt:lpstr>
      <vt:lpstr>Introduction</vt:lpstr>
      <vt:lpstr>PowerPoint Presentation</vt:lpstr>
      <vt:lpstr>Cell division distributes identical sets of chromosomes to daughter cells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  The cytokinesis:  الإنشطار الخلوي</vt:lpstr>
      <vt:lpstr>PowerPoint Presentation</vt:lpstr>
      <vt:lpstr>PowerPoint Presentation</vt:lpstr>
      <vt:lpstr>Mitosis: hints</vt:lpstr>
      <vt:lpstr>PowerPoint Presentation</vt:lpstr>
      <vt:lpstr>PowerPoint Presentation</vt:lpstr>
      <vt:lpstr>Quiz1</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168</cp:revision>
  <dcterms:created xsi:type="dcterms:W3CDTF">2006-03-29T18:12:48Z</dcterms:created>
  <dcterms:modified xsi:type="dcterms:W3CDTF">2014-01-16T19:14:34Z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FABFB774-13D5-4E91-8195-6CD23CF43635</vt:lpwstr>
  </property>
  <property fmtid="{D5CDD505-2E9C-101B-9397-08002B2CF9AE}" pid="3" name="ArticulatePath">
    <vt:lpwstr>Lecture 16</vt:lpwstr>
  </property>
  <property fmtid="{D5CDD505-2E9C-101B-9397-08002B2CF9AE}" pid="4" name="ArticulateUseProject">
    <vt:lpwstr>1</vt:lpwstr>
  </property>
  <property fmtid="{D5CDD505-2E9C-101B-9397-08002B2CF9AE}" pid="5" name="ArticulateProjectVersion">
    <vt:lpwstr>7</vt:lpwstr>
  </property>
  <property fmtid="{D5CDD505-2E9C-101B-9397-08002B2CF9AE}" pid="6" name="ArticulateProjectFull">
    <vt:lpwstr>C:\Ashraf\D\Ashraf 2\Lectures\Saudia\145-Zoo\Gamal-Lectures\New-Articulate\Lectures\Lecture-16 Division\Lecture 16.ppta</vt:lpwstr>
  </property>
</Properties>
</file>