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6" r:id="rId2"/>
    <p:sldId id="287" r:id="rId3"/>
    <p:sldId id="268" r:id="rId4"/>
    <p:sldId id="289" r:id="rId5"/>
    <p:sldId id="282" r:id="rId6"/>
    <p:sldId id="260" r:id="rId7"/>
    <p:sldId id="284" r:id="rId8"/>
    <p:sldId id="261" r:id="rId9"/>
    <p:sldId id="273" r:id="rId10"/>
    <p:sldId id="277" r:id="rId11"/>
    <p:sldId id="272" r:id="rId12"/>
    <p:sldId id="278" r:id="rId13"/>
    <p:sldId id="279" r:id="rId14"/>
    <p:sldId id="280" r:id="rId15"/>
    <p:sldId id="285" r:id="rId16"/>
    <p:sldId id="291" r:id="rId17"/>
    <p:sldId id="290" r:id="rId18"/>
  </p:sldIdLst>
  <p:sldSz cx="9144000" cy="6858000" type="screen4x3"/>
  <p:notesSz cx="6858000" cy="9144000"/>
  <p:custDataLst>
    <p:tags r:id="rId2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FF00FF"/>
    <a:srgbClr val="777777"/>
    <a:srgbClr val="66FF33"/>
    <a:srgbClr val="009900"/>
    <a:srgbClr val="FF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28" autoAdjust="0"/>
    <p:restoredTop sz="94660"/>
  </p:normalViewPr>
  <p:slideViewPr>
    <p:cSldViewPr>
      <p:cViewPr varScale="1">
        <p:scale>
          <a:sx n="90" d="100"/>
          <a:sy n="90" d="100"/>
        </p:scale>
        <p:origin x="-1013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74152F0-7DAB-49C8-94F9-F00E6D9B05AA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3516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E3D5629-AD78-438B-ACEF-672927E0FBCF}" type="slidenum">
              <a:rPr lang="ar-SA" altLang="en-US" smtClean="0"/>
              <a:pPr eaLnBrk="1" hangingPunct="1">
                <a:spcBef>
                  <a:spcPct val="0"/>
                </a:spcBef>
              </a:pPr>
              <a:t>5</a:t>
            </a:fld>
            <a:endParaRPr lang="en-GB" altLang="en-US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17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F325A-F279-491B-B564-D65E7E1AEB60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715521"/>
      </p:ext>
    </p:extLst>
  </p:cSld>
  <p:clrMapOvr>
    <a:masterClrMapping/>
  </p:clrMapOvr>
  <p:transition spd="med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10ADC-7403-4505-922B-078B1943AA00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902733"/>
      </p:ext>
    </p:extLst>
  </p:cSld>
  <p:clrMapOvr>
    <a:masterClrMapping/>
  </p:clrMapOvr>
  <p:transition spd="med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D264C-2B58-4139-9114-641A86AC44AA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083406"/>
      </p:ext>
    </p:extLst>
  </p:cSld>
  <p:clrMapOvr>
    <a:masterClrMapping/>
  </p:clrMapOvr>
  <p:transition spd="med"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B45B7E-305B-456D-B334-CD6F58CDCF3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520108"/>
      </p:ext>
    </p:extLst>
  </p:cSld>
  <p:clrMapOvr>
    <a:masterClrMapping/>
  </p:clrMapOvr>
  <p:transition spd="med"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91A2C-72F4-4754-BD07-6DD2B11B25D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378602"/>
      </p:ext>
    </p:extLst>
  </p:cSld>
  <p:clrMapOvr>
    <a:masterClrMapping/>
  </p:clrMapOvr>
  <p:transition spd="med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C5F9E-F37C-4341-98C8-AE47994B014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48832"/>
      </p:ext>
    </p:extLst>
  </p:cSld>
  <p:clrMapOvr>
    <a:masterClrMapping/>
  </p:clrMapOvr>
  <p:transition spd="med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E8509-83E8-4517-A3D5-A74618BD932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93529"/>
      </p:ext>
    </p:extLst>
  </p:cSld>
  <p:clrMapOvr>
    <a:masterClrMapping/>
  </p:clrMapOvr>
  <p:transition spd="med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9A5BF-C868-41E6-8C1C-C26680F16A28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105023"/>
      </p:ext>
    </p:extLst>
  </p:cSld>
  <p:clrMapOvr>
    <a:masterClrMapping/>
  </p:clrMapOvr>
  <p:transition spd="med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26566-1D4C-46CB-A639-FAFCE922EA8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172368"/>
      </p:ext>
    </p:extLst>
  </p:cSld>
  <p:clrMapOvr>
    <a:masterClrMapping/>
  </p:clrMapOvr>
  <p:transition spd="med"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3A218-6847-47BD-865D-F87F05FCB5E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588422"/>
      </p:ext>
    </p:extLst>
  </p:cSld>
  <p:clrMapOvr>
    <a:masterClrMapping/>
  </p:clrMapOvr>
  <p:transition spd="med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A15A7-7C07-4666-A234-123B0B91993F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784005"/>
      </p:ext>
    </p:extLst>
  </p:cSld>
  <p:clrMapOvr>
    <a:masterClrMapping/>
  </p:clrMapOvr>
  <p:transition spd="med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C45CB7D-C865-46F5-BF90-A1072DD86F5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sh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5" Type="http://schemas.microsoft.com/office/2007/relationships/hdphoto" Target="../media/hdphoto1.wdp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microsoft.com/office/2007/relationships/hdphoto" Target="../media/hdphoto1.wdp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microsoft.com/office/2007/relationships/hdphoto" Target="../media/hdphoto1.wdp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6" Type="http://schemas.microsoft.com/office/2007/relationships/hdphoto" Target="../media/hdphoto1.wdp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5" Type="http://schemas.microsoft.com/office/2007/relationships/hdphoto" Target="../media/hdphoto1.wdp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5" Type="http://schemas.microsoft.com/office/2007/relationships/hdphoto" Target="../media/hdphoto1.wdp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tags" Target="../tags/tag20.xml"/><Relationship Id="rId7" Type="http://schemas.openxmlformats.org/officeDocument/2006/relationships/image" Target="../media/image13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21.xml"/><Relationship Id="rId9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tags" Target="../tags/tag24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19.png"/><Relationship Id="rId5" Type="http://schemas.openxmlformats.org/officeDocument/2006/relationships/tags" Target="../tags/tag26.xml"/><Relationship Id="rId10" Type="http://schemas.openxmlformats.org/officeDocument/2006/relationships/image" Target="../media/image18.png"/><Relationship Id="rId4" Type="http://schemas.openxmlformats.org/officeDocument/2006/relationships/tags" Target="../tags/tag25.xml"/><Relationship Id="rId9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microsoft.com/office/2007/relationships/hdphoto" Target="../media/hdphoto1.wdp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microsoft.com/office/2007/relationships/hdphoto" Target="../media/hdphoto1.wdp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Relationship Id="rId5" Type="http://schemas.microsoft.com/office/2007/relationships/hdphoto" Target="../media/hdphoto1.wdp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microsoft.com/office/2007/relationships/hdphoto" Target="../media/hdphoto1.wdp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Relationship Id="rId5" Type="http://schemas.microsoft.com/office/2007/relationships/hdphoto" Target="../media/hdphoto1.wdp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microsoft.com/office/2007/relationships/hdphoto" Target="../media/hdphoto1.wdp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568575" y="2078038"/>
            <a:ext cx="2146300" cy="4762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914400" y="1833562"/>
            <a:ext cx="7391400" cy="5286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50000"/>
              </a:spcAft>
              <a:defRPr/>
            </a:pPr>
            <a:r>
              <a:rPr lang="en-US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Section A: DNA as the Genetic Material</a:t>
            </a:r>
          </a:p>
        </p:txBody>
      </p:sp>
      <p:grpSp>
        <p:nvGrpSpPr>
          <p:cNvPr id="2054" name="Group 7"/>
          <p:cNvGrpSpPr>
            <a:grpSpLocks/>
          </p:cNvGrpSpPr>
          <p:nvPr/>
        </p:nvGrpSpPr>
        <p:grpSpPr bwMode="auto">
          <a:xfrm>
            <a:off x="838200" y="2514600"/>
            <a:ext cx="7543800" cy="3886200"/>
            <a:chOff x="528" y="1632"/>
            <a:chExt cx="4752" cy="2448"/>
          </a:xfrm>
        </p:grpSpPr>
        <p:sp>
          <p:nvSpPr>
            <p:cNvPr id="2058" name="Rectangle 8"/>
            <p:cNvSpPr>
              <a:spLocks noChangeArrowheads="1"/>
            </p:cNvSpPr>
            <p:nvPr/>
          </p:nvSpPr>
          <p:spPr bwMode="auto">
            <a:xfrm>
              <a:off x="528" y="1632"/>
              <a:ext cx="4752" cy="244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pic>
          <p:nvPicPr>
            <p:cNvPr id="2059" name="Picture 9"/>
            <p:cNvPicPr>
              <a:picLocks noChangeAspect="1" noChangeArrowheads="1"/>
            </p:cNvPicPr>
            <p:nvPr/>
          </p:nvPicPr>
          <p:blipFill>
            <a:blip r:embed="rId4">
              <a:lum bright="-12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67"/>
            <a:stretch>
              <a:fillRect/>
            </a:stretch>
          </p:blipFill>
          <p:spPr bwMode="auto">
            <a:xfrm>
              <a:off x="576" y="1680"/>
              <a:ext cx="4672" cy="2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55" name="Text Box 10"/>
          <p:cNvSpPr txBox="1">
            <a:spLocks noChangeArrowheads="1"/>
          </p:cNvSpPr>
          <p:nvPr/>
        </p:nvSpPr>
        <p:spPr bwMode="auto">
          <a:xfrm>
            <a:off x="1524000" y="1214735"/>
            <a:ext cx="6477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MOLECULER </a:t>
            </a:r>
            <a:r>
              <a:rPr lang="en-US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BASIS OF INHERITANCE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152400" y="6537325"/>
            <a:ext cx="87820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http://highered.mcgraw-hill.com/olcweb/cgi/pluginpop.cgi?it=swf::500::500::/sites/dl/free/0073040541/577014/dna_structure.swf::DNA Structure</a:t>
            </a:r>
            <a:endParaRPr lang="en-US" sz="10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2" name="Group 11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3" name="Rounded Rectangle 12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4" name="Picture 12" descr="Picture1.bmp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 descr="C:\Users\mmoustafa\Desktop\amada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234922"/>
            <a:ext cx="8534400" cy="5623078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</a:rPr>
              <a:t>Polynucleotides are synthesized by connecting the sugars of one nucleotide to the phosphate of the next with a </a:t>
            </a:r>
            <a:r>
              <a:rPr lang="en-US" altLang="en-US" sz="24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phosphodiester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 link.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050" b="1" dirty="0" smtClean="0">
              <a:solidFill>
                <a:srgbClr val="000000"/>
              </a:solidFill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</a:rPr>
              <a:t>This creates a repeating backbone of </a:t>
            </a:r>
            <a:r>
              <a:rPr lang="en-US" altLang="en-US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sugar-phosphate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 units with the nitrogen bases as appendages.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900" b="1" dirty="0" smtClean="0">
              <a:solidFill>
                <a:srgbClr val="000000"/>
              </a:solidFill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</a:rPr>
              <a:t>The sequence of nitrogen bases along a DNA or mRNA polymer is unique for each gene.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000" b="1" dirty="0" smtClean="0">
              <a:solidFill>
                <a:srgbClr val="000000"/>
              </a:solidFill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</a:rPr>
              <a:t>Genes are normally hundreds to thousands of nucleotides long.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000" b="1" dirty="0" smtClean="0">
              <a:solidFill>
                <a:srgbClr val="000000"/>
              </a:solidFill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</a:rPr>
              <a:t>The linear order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الترتيب التتابع</a:t>
            </a:r>
            <a:r>
              <a:rPr lang="ar-SA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 of bases in a gene specifies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يُحدد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 the order of amino acids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ترتيب الأحماض الأمينية</a:t>
            </a:r>
            <a:r>
              <a:rPr lang="en-US" altLang="en-US" sz="2400" dirty="0" smtClean="0">
                <a:solidFill>
                  <a:srgbClr val="000000"/>
                </a:solidFill>
              </a:rPr>
              <a:t> 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(</a:t>
            </a:r>
            <a:r>
              <a:rPr lang="en-US" altLang="en-US" sz="1800" dirty="0" smtClean="0">
                <a:solidFill>
                  <a:srgbClr val="000000"/>
                </a:solidFill>
              </a:rPr>
              <a:t>the monomers of a protein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).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4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5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5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131888"/>
            <a:ext cx="8839200" cy="5016758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800" b="1" dirty="0" smtClean="0">
                <a:solidFill>
                  <a:srgbClr val="000000"/>
                </a:solidFill>
              </a:rPr>
              <a:t>The flow of genetic information is from DNA  mRNA       protein.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2800" b="1" dirty="0" smtClean="0">
              <a:solidFill>
                <a:srgbClr val="000000"/>
              </a:solidFill>
            </a:endParaRP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b="1" dirty="0" smtClean="0">
                <a:solidFill>
                  <a:srgbClr val="000000"/>
                </a:solidFill>
              </a:rPr>
              <a:t>Protein synthesis occurs </a:t>
            </a:r>
            <a:r>
              <a:rPr lang="en-US" altLang="en-US" sz="2400" b="1" dirty="0" smtClean="0">
                <a:solidFill>
                  <a:srgbClr val="FF00FF"/>
                </a:solidFill>
              </a:rPr>
              <a:t/>
            </a:r>
            <a:br>
              <a:rPr lang="en-US" altLang="en-US" sz="2400" b="1" dirty="0" smtClean="0">
                <a:solidFill>
                  <a:srgbClr val="FF00FF"/>
                </a:solidFill>
              </a:rPr>
            </a:br>
            <a:r>
              <a:rPr lang="en-US" altLang="en-US" sz="2400" b="1" dirty="0" smtClean="0">
                <a:solidFill>
                  <a:srgbClr val="000000"/>
                </a:solidFill>
              </a:rPr>
              <a:t>in ribosomes.</a:t>
            </a:r>
          </a:p>
          <a:p>
            <a:pPr lvl="1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2400" b="1" dirty="0" smtClean="0">
              <a:solidFill>
                <a:srgbClr val="000000"/>
              </a:solidFill>
            </a:endParaRP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b="1" dirty="0" smtClean="0">
                <a:solidFill>
                  <a:srgbClr val="000000"/>
                </a:solidFill>
              </a:rPr>
              <a:t>In eukaryotes, DNA is </a:t>
            </a:r>
            <a:r>
              <a:rPr lang="en-US" altLang="en-US" sz="2400" b="1" dirty="0" smtClean="0">
                <a:solidFill>
                  <a:srgbClr val="FF00FF"/>
                </a:solidFill>
              </a:rPr>
              <a:t/>
            </a:r>
            <a:br>
              <a:rPr lang="en-US" altLang="en-US" sz="2400" b="1" dirty="0" smtClean="0">
                <a:solidFill>
                  <a:srgbClr val="FF00FF"/>
                </a:solidFill>
              </a:rPr>
            </a:br>
            <a:r>
              <a:rPr lang="en-US" altLang="en-US" sz="2400" b="1" dirty="0" smtClean="0">
                <a:solidFill>
                  <a:srgbClr val="000000"/>
                </a:solidFill>
              </a:rPr>
              <a:t>located in the nucleus, </a:t>
            </a:r>
            <a:r>
              <a:rPr lang="en-US" altLang="en-US" sz="2400" b="1" dirty="0" smtClean="0">
                <a:solidFill>
                  <a:srgbClr val="FF00FF"/>
                </a:solidFill>
              </a:rPr>
              <a:t/>
            </a:r>
            <a:br>
              <a:rPr lang="en-US" altLang="en-US" sz="2400" b="1" dirty="0" smtClean="0">
                <a:solidFill>
                  <a:srgbClr val="FF00FF"/>
                </a:solidFill>
              </a:rPr>
            </a:br>
            <a:r>
              <a:rPr lang="en-US" altLang="en-US" sz="2400" b="1" dirty="0" smtClean="0">
                <a:solidFill>
                  <a:srgbClr val="000000"/>
                </a:solidFill>
              </a:rPr>
              <a:t>but most ribosomes are </a:t>
            </a:r>
            <a:r>
              <a:rPr lang="en-US" altLang="en-US" sz="2400" b="1" dirty="0" smtClean="0">
                <a:solidFill>
                  <a:srgbClr val="FF00FF"/>
                </a:solidFill>
              </a:rPr>
              <a:t/>
            </a:r>
            <a:br>
              <a:rPr lang="en-US" altLang="en-US" sz="2400" b="1" dirty="0" smtClean="0">
                <a:solidFill>
                  <a:srgbClr val="FF00FF"/>
                </a:solidFill>
              </a:rPr>
            </a:br>
            <a:r>
              <a:rPr lang="en-US" altLang="en-US" sz="2400" b="1" dirty="0" smtClean="0">
                <a:solidFill>
                  <a:srgbClr val="000000"/>
                </a:solidFill>
              </a:rPr>
              <a:t>in the cytoplasm with </a:t>
            </a:r>
            <a:r>
              <a:rPr lang="en-US" altLang="en-US" sz="2400" b="1" dirty="0" smtClean="0">
                <a:solidFill>
                  <a:srgbClr val="FF00FF"/>
                </a:solidFill>
              </a:rPr>
              <a:t/>
            </a:r>
            <a:br>
              <a:rPr lang="en-US" altLang="en-US" sz="2400" b="1" dirty="0" smtClean="0">
                <a:solidFill>
                  <a:srgbClr val="FF00FF"/>
                </a:solidFill>
              </a:rPr>
            </a:br>
            <a:r>
              <a:rPr lang="en-US" altLang="en-US" sz="2400" b="1" dirty="0" smtClean="0">
                <a:solidFill>
                  <a:srgbClr val="000000"/>
                </a:solidFill>
              </a:rPr>
              <a:t>mRNA as an </a:t>
            </a:r>
            <a:r>
              <a:rPr lang="en-US" altLang="en-US" sz="2400" b="1" dirty="0" smtClean="0">
                <a:solidFill>
                  <a:srgbClr val="FF00FF"/>
                </a:solidFill>
              </a:rPr>
              <a:t/>
            </a:r>
            <a:br>
              <a:rPr lang="en-US" altLang="en-US" sz="2400" b="1" dirty="0" smtClean="0">
                <a:solidFill>
                  <a:srgbClr val="FF00FF"/>
                </a:solidFill>
              </a:rPr>
            </a:br>
            <a:r>
              <a:rPr lang="en-US" altLang="en-US" sz="2400" b="1" dirty="0" smtClean="0">
                <a:solidFill>
                  <a:srgbClr val="000000"/>
                </a:solidFill>
              </a:rPr>
              <a:t>intermediary </a:t>
            </a:r>
            <a:r>
              <a:rPr lang="ar-EG" altLang="en-US" sz="2400" dirty="0" smtClean="0">
                <a:solidFill>
                  <a:srgbClr val="000000"/>
                </a:solidFill>
              </a:rPr>
              <a:t>وسيط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.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66"/>
          <a:stretch>
            <a:fillRect/>
          </a:stretch>
        </p:blipFill>
        <p:spPr bwMode="auto">
          <a:xfrm>
            <a:off x="4640263" y="1600200"/>
            <a:ext cx="437515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Line 6"/>
          <p:cNvSpPr>
            <a:spLocks noChangeShapeType="1"/>
          </p:cNvSpPr>
          <p:nvPr/>
        </p:nvSpPr>
        <p:spPr bwMode="auto">
          <a:xfrm>
            <a:off x="8153400" y="1371600"/>
            <a:ext cx="5334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ffectLst>
            <a:outerShdw dist="99190" dir="778833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7" name="Line 7"/>
          <p:cNvSpPr>
            <a:spLocks noChangeShapeType="1"/>
          </p:cNvSpPr>
          <p:nvPr/>
        </p:nvSpPr>
        <p:spPr bwMode="auto">
          <a:xfrm>
            <a:off x="1752600" y="1828800"/>
            <a:ext cx="5334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ffectLst>
            <a:outerShdw dist="107763" dir="8100000" algn="ctr" rotWithShape="0">
              <a:srgbClr val="777777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uiExpand="1" build="p" bldLvl="3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10600" cy="1066800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 RNA molecule is single polynucleotide chain </a:t>
            </a:r>
            <a:r>
              <a:rPr lang="en-US" altLang="en-US" sz="20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altLang="en-US" sz="20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single strand</a:t>
            </a:r>
            <a:r>
              <a:rPr lang="en-US" altLang="en-US" sz="20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DNA molecules have two polynucleotide strands </a:t>
            </a:r>
            <a:r>
              <a:rPr lang="en-US" altLang="en-US" sz="20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altLang="en-US" sz="20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double strand</a:t>
            </a:r>
            <a:r>
              <a:rPr lang="en-US" altLang="en-US" sz="20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that spiral around </a:t>
            </a:r>
            <a:r>
              <a:rPr lang="ar-EG" altLang="en-US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تدور حلزونيا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form a </a:t>
            </a:r>
            <a:r>
              <a:rPr lang="en-US" altLang="en-US" sz="2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double helix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حلزون مزدوج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>
          <a:xfrm>
            <a:off x="1600200" y="228600"/>
            <a:ext cx="6248400" cy="685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altLang="en-US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Inheritance is based on replication of the DNA double helix</a:t>
            </a:r>
          </a:p>
        </p:txBody>
      </p:sp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3">
            <a:lum bright="-18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67"/>
          <a:stretch>
            <a:fillRect/>
          </a:stretch>
        </p:blipFill>
        <p:spPr bwMode="auto">
          <a:xfrm>
            <a:off x="76200" y="2438400"/>
            <a:ext cx="89916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3" b="6802"/>
          <a:stretch/>
        </p:blipFill>
        <p:spPr bwMode="auto">
          <a:xfrm>
            <a:off x="4038600" y="1267736"/>
            <a:ext cx="4953000" cy="55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253389"/>
            <a:ext cx="3962400" cy="5604611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sugar-phosphate backbones of the two polynucleotides are on the outside of the helix.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05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Pairs of nitrogenous </a:t>
            </a:r>
            <a:r>
              <a:rPr lang="en-US" altLang="en-US" sz="2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bases (one from each </a:t>
            </a:r>
            <a:r>
              <a:rPr lang="en-US" altLang="en-US" sz="2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strand) connect the </a:t>
            </a:r>
            <a:r>
              <a:rPr lang="en-US" altLang="en-US" sz="2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polynucleotide chains </a:t>
            </a:r>
            <a:r>
              <a:rPr lang="en-US" altLang="en-US" sz="2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with hydrogen bonds.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Most DNA molecules </a:t>
            </a:r>
            <a:r>
              <a:rPr lang="en-US" altLang="en-US" sz="2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have thousands to </a:t>
            </a:r>
            <a:r>
              <a:rPr lang="en-US" altLang="en-US" sz="2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millions of </a:t>
            </a:r>
            <a:r>
              <a:rPr lang="en-US" alt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base pairs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زوج من القواعد</a:t>
            </a:r>
            <a:r>
              <a:rPr lang="en-US" alt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alt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bP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404943"/>
            <a:ext cx="8686800" cy="5376857"/>
          </a:xfrm>
        </p:spPr>
        <p:txBody>
          <a:bodyPr>
            <a:spAutoFit/>
          </a:bodyPr>
          <a:lstStyle/>
          <a:p>
            <a:pPr eaLnBrk="1" hangingPunct="1">
              <a:spcBef>
                <a:spcPts val="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Because of their shapes, only some bases are compatible </a:t>
            </a:r>
            <a:r>
              <a:rPr lang="ar-EG" altLang="en-US" sz="1800" dirty="0" smtClean="0">
                <a:solidFill>
                  <a:srgbClr val="000000"/>
                </a:solidFill>
              </a:rPr>
              <a:t>متوافقة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with each other.</a:t>
            </a:r>
          </a:p>
          <a:p>
            <a:pPr lvl="1" eaLnBrk="1" hangingPunct="1">
              <a:spcBef>
                <a:spcPts val="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Adenine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(A)</a:t>
            </a:r>
            <a:r>
              <a:rPr lang="en-US" altLang="en-US" sz="1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always pairs with thymine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(T)</a:t>
            </a:r>
            <a:r>
              <a:rPr lang="en-US" altLang="en-US" sz="1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guanine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(G)</a:t>
            </a:r>
            <a:r>
              <a:rPr lang="en-US" altLang="en-US" sz="1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with cytosine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(C).</a:t>
            </a:r>
          </a:p>
          <a:p>
            <a:pPr lvl="1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7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With these base-pairing rules, if we know the sequence of bases on one strand, we know the sequence on the opposite </a:t>
            </a:r>
            <a:r>
              <a:rPr lang="ar-EG" altLang="en-US" sz="1800" dirty="0" smtClean="0">
                <a:solidFill>
                  <a:srgbClr val="000000"/>
                </a:solidFill>
              </a:rPr>
              <a:t>المقابل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strand.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two strands are </a:t>
            </a:r>
            <a:r>
              <a:rPr lang="en-US" altLang="en-US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complementary </a:t>
            </a:r>
            <a:r>
              <a:rPr lang="ar-EG" altLang="en-US" sz="1800" dirty="0" smtClean="0">
                <a:solidFill>
                  <a:srgbClr val="000000"/>
                </a:solidFill>
              </a:rPr>
              <a:t>مكملين لبعضهما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During preparations for cell division each of the strands serves as a template </a:t>
            </a:r>
            <a:r>
              <a:rPr lang="ar-EG" altLang="en-US" sz="1800" dirty="0" smtClean="0">
                <a:solidFill>
                  <a:srgbClr val="000000"/>
                </a:solidFill>
              </a:rPr>
              <a:t>قالب نسخ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order nucleotides into a new complementary strand.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6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spcBef>
                <a:spcPts val="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results in two identical copies </a:t>
            </a:r>
            <a:r>
              <a:rPr lang="ar-EG" altLang="en-US" sz="1800" dirty="0" smtClean="0">
                <a:solidFill>
                  <a:srgbClr val="000000"/>
                </a:solidFill>
              </a:rPr>
              <a:t>نسختين طبق الأصل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the original double-stranded DNA molecule.</a:t>
            </a:r>
          </a:p>
          <a:p>
            <a:pPr lvl="1" eaLnBrk="1" hangingPunct="1">
              <a:spcBef>
                <a:spcPts val="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copies are then distributed </a:t>
            </a:r>
            <a:r>
              <a:rPr lang="ar-EG" altLang="en-US" sz="1800" dirty="0" smtClean="0">
                <a:solidFill>
                  <a:srgbClr val="000000"/>
                </a:solidFill>
              </a:rPr>
              <a:t>توزع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the daughter cells.</a:t>
            </a:r>
          </a:p>
          <a:p>
            <a:pPr lvl="1" eaLnBrk="1" hangingPunct="1">
              <a:spcBef>
                <a:spcPts val="0"/>
              </a:spcBef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7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spcBef>
                <a:spcPts val="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mechanism ensures that the genetic information is transmitted to the new cells.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4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7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76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76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765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381000" y="1309688"/>
            <a:ext cx="3733800" cy="406400"/>
          </a:xfrm>
          <a:prstGeom prst="rect">
            <a:avLst/>
          </a:prstGeom>
          <a:solidFill>
            <a:srgbClr val="FFFF00"/>
          </a:solidFill>
          <a:ln w="9525">
            <a:solidFill>
              <a:srgbClr val="FF3300"/>
            </a:solidFill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Repeated Sugar - Phosphate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381000" y="2071688"/>
            <a:ext cx="3048000" cy="406400"/>
          </a:xfrm>
          <a:prstGeom prst="rect">
            <a:avLst/>
          </a:prstGeom>
          <a:solidFill>
            <a:srgbClr val="FFFF00"/>
          </a:solidFill>
          <a:ln w="9525">
            <a:solidFill>
              <a:srgbClr val="FF3300"/>
            </a:solidFill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Sugar–Phosphate-Base</a:t>
            </a: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381000" y="2757488"/>
            <a:ext cx="2362200" cy="406400"/>
          </a:xfrm>
          <a:prstGeom prst="rect">
            <a:avLst/>
          </a:prstGeom>
          <a:solidFill>
            <a:srgbClr val="FFFF00"/>
          </a:solidFill>
          <a:ln w="9525">
            <a:solidFill>
              <a:srgbClr val="FF3300"/>
            </a:solidFill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Polynucleotide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4267200" y="1233488"/>
            <a:ext cx="4495800" cy="588962"/>
            <a:chOff x="2592" y="624"/>
            <a:chExt cx="2832" cy="371"/>
          </a:xfrm>
        </p:grpSpPr>
        <p:sp>
          <p:nvSpPr>
            <p:cNvPr id="34821" name="Text Box 5"/>
            <p:cNvSpPr txBox="1">
              <a:spLocks noChangeArrowheads="1"/>
            </p:cNvSpPr>
            <p:nvPr/>
          </p:nvSpPr>
          <p:spPr bwMode="auto">
            <a:xfrm>
              <a:off x="3408" y="624"/>
              <a:ext cx="2016" cy="37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32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DNA backbone</a:t>
              </a:r>
            </a:p>
          </p:txBody>
        </p:sp>
        <p:sp>
          <p:nvSpPr>
            <p:cNvPr id="17462" name="AutoShape 10"/>
            <p:cNvSpPr>
              <a:spLocks noChangeArrowheads="1"/>
            </p:cNvSpPr>
            <p:nvPr/>
          </p:nvSpPr>
          <p:spPr bwMode="auto">
            <a:xfrm>
              <a:off x="2592" y="707"/>
              <a:ext cx="720" cy="24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3581400" y="1995488"/>
            <a:ext cx="5181600" cy="588962"/>
            <a:chOff x="2160" y="1200"/>
            <a:chExt cx="3264" cy="371"/>
          </a:xfrm>
        </p:grpSpPr>
        <p:sp>
          <p:nvSpPr>
            <p:cNvPr id="34823" name="Text Box 7"/>
            <p:cNvSpPr txBox="1">
              <a:spLocks noChangeArrowheads="1"/>
            </p:cNvSpPr>
            <p:nvPr/>
          </p:nvSpPr>
          <p:spPr bwMode="auto">
            <a:xfrm>
              <a:off x="3408" y="1200"/>
              <a:ext cx="2016" cy="37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32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One nucleotide</a:t>
              </a:r>
            </a:p>
          </p:txBody>
        </p:sp>
        <p:sp>
          <p:nvSpPr>
            <p:cNvPr id="17460" name="AutoShape 11"/>
            <p:cNvSpPr>
              <a:spLocks noChangeArrowheads="1"/>
            </p:cNvSpPr>
            <p:nvPr/>
          </p:nvSpPr>
          <p:spPr bwMode="auto">
            <a:xfrm>
              <a:off x="2160" y="1235"/>
              <a:ext cx="1152" cy="240"/>
            </a:xfrm>
            <a:prstGeom prst="rightArrow">
              <a:avLst>
                <a:gd name="adj1" fmla="val 50000"/>
                <a:gd name="adj2" fmla="val 120000"/>
              </a:avLst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3048000" y="2757488"/>
            <a:ext cx="5715000" cy="588962"/>
            <a:chOff x="1824" y="1824"/>
            <a:chExt cx="3600" cy="371"/>
          </a:xfrm>
        </p:grpSpPr>
        <p:sp>
          <p:nvSpPr>
            <p:cNvPr id="34825" name="Text Box 9"/>
            <p:cNvSpPr txBox="1">
              <a:spLocks noChangeArrowheads="1"/>
            </p:cNvSpPr>
            <p:nvPr/>
          </p:nvSpPr>
          <p:spPr bwMode="auto">
            <a:xfrm>
              <a:off x="3408" y="1824"/>
              <a:ext cx="2016" cy="37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32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DNA Molecule</a:t>
              </a:r>
            </a:p>
          </p:txBody>
        </p:sp>
        <p:sp>
          <p:nvSpPr>
            <p:cNvPr id="17458" name="AutoShape 12"/>
            <p:cNvSpPr>
              <a:spLocks noChangeArrowheads="1"/>
            </p:cNvSpPr>
            <p:nvPr/>
          </p:nvSpPr>
          <p:spPr bwMode="auto">
            <a:xfrm>
              <a:off x="1824" y="1859"/>
              <a:ext cx="1488" cy="240"/>
            </a:xfrm>
            <a:prstGeom prst="rightArrow">
              <a:avLst>
                <a:gd name="adj1" fmla="val 50000"/>
                <a:gd name="adj2" fmla="val 155000"/>
              </a:avLst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2286000" y="3595688"/>
            <a:ext cx="4419600" cy="588962"/>
          </a:xfrm>
          <a:prstGeom prst="rect">
            <a:avLst/>
          </a:prstGeom>
          <a:solidFill>
            <a:srgbClr val="0000FF"/>
          </a:solidFill>
          <a:ln w="9525">
            <a:solidFill>
              <a:srgbClr val="FF3300"/>
            </a:solidFill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DNA Double stranded</a:t>
            </a:r>
          </a:p>
        </p:txBody>
      </p:sp>
      <p:sp>
        <p:nvSpPr>
          <p:cNvPr id="34830" name="Text Box 14"/>
          <p:cNvSpPr txBox="1">
            <a:spLocks noChangeArrowheads="1"/>
          </p:cNvSpPr>
          <p:nvPr/>
        </p:nvSpPr>
        <p:spPr bwMode="auto">
          <a:xfrm>
            <a:off x="2286000" y="4433888"/>
            <a:ext cx="4419600" cy="588962"/>
          </a:xfrm>
          <a:prstGeom prst="rect">
            <a:avLst/>
          </a:prstGeom>
          <a:solidFill>
            <a:srgbClr val="0000FF"/>
          </a:solidFill>
          <a:ln w="9525">
            <a:solidFill>
              <a:srgbClr val="FF3300"/>
            </a:solidFill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RNA single stranded</a:t>
            </a:r>
          </a:p>
        </p:txBody>
      </p:sp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2438400" y="5805488"/>
            <a:ext cx="457200" cy="838200"/>
            <a:chOff x="1536" y="3600"/>
            <a:chExt cx="288" cy="528"/>
          </a:xfrm>
        </p:grpSpPr>
        <p:sp>
          <p:nvSpPr>
            <p:cNvPr id="34841" name="Text Box 25"/>
            <p:cNvSpPr txBox="1">
              <a:spLocks noChangeArrowheads="1"/>
            </p:cNvSpPr>
            <p:nvPr/>
          </p:nvSpPr>
          <p:spPr bwMode="auto">
            <a:xfrm>
              <a:off x="1536" y="3840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456" name="Line 32"/>
            <p:cNvSpPr>
              <a:spLocks noChangeShapeType="1"/>
            </p:cNvSpPr>
            <p:nvPr/>
          </p:nvSpPr>
          <p:spPr bwMode="auto">
            <a:xfrm flipV="1">
              <a:off x="1680" y="3600"/>
              <a:ext cx="0" cy="24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40"/>
          <p:cNvGrpSpPr>
            <a:grpSpLocks/>
          </p:cNvGrpSpPr>
          <p:nvPr/>
        </p:nvGrpSpPr>
        <p:grpSpPr bwMode="auto">
          <a:xfrm>
            <a:off x="3048000" y="5805488"/>
            <a:ext cx="457200" cy="838200"/>
            <a:chOff x="1920" y="3600"/>
            <a:chExt cx="288" cy="528"/>
          </a:xfrm>
        </p:grpSpPr>
        <p:sp>
          <p:nvSpPr>
            <p:cNvPr id="34842" name="Text Box 26"/>
            <p:cNvSpPr txBox="1">
              <a:spLocks noChangeArrowheads="1"/>
            </p:cNvSpPr>
            <p:nvPr/>
          </p:nvSpPr>
          <p:spPr bwMode="auto">
            <a:xfrm>
              <a:off x="1920" y="3840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454" name="Line 33"/>
            <p:cNvSpPr>
              <a:spLocks noChangeShapeType="1"/>
            </p:cNvSpPr>
            <p:nvPr/>
          </p:nvSpPr>
          <p:spPr bwMode="auto">
            <a:xfrm flipV="1">
              <a:off x="2064" y="3600"/>
              <a:ext cx="0" cy="24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41"/>
          <p:cNvGrpSpPr>
            <a:grpSpLocks/>
          </p:cNvGrpSpPr>
          <p:nvPr/>
        </p:nvGrpSpPr>
        <p:grpSpPr bwMode="auto">
          <a:xfrm>
            <a:off x="3657600" y="5805488"/>
            <a:ext cx="457200" cy="838200"/>
            <a:chOff x="2304" y="3600"/>
            <a:chExt cx="288" cy="528"/>
          </a:xfrm>
        </p:grpSpPr>
        <p:sp>
          <p:nvSpPr>
            <p:cNvPr id="34844" name="Text Box 28"/>
            <p:cNvSpPr txBox="1">
              <a:spLocks noChangeArrowheads="1"/>
            </p:cNvSpPr>
            <p:nvPr/>
          </p:nvSpPr>
          <p:spPr bwMode="auto">
            <a:xfrm>
              <a:off x="2304" y="3840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452" name="Line 34"/>
            <p:cNvSpPr>
              <a:spLocks noChangeShapeType="1"/>
            </p:cNvSpPr>
            <p:nvPr/>
          </p:nvSpPr>
          <p:spPr bwMode="auto">
            <a:xfrm flipV="1">
              <a:off x="2448" y="3600"/>
              <a:ext cx="0" cy="24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42"/>
          <p:cNvGrpSpPr>
            <a:grpSpLocks/>
          </p:cNvGrpSpPr>
          <p:nvPr/>
        </p:nvGrpSpPr>
        <p:grpSpPr bwMode="auto">
          <a:xfrm>
            <a:off x="4267200" y="5805488"/>
            <a:ext cx="457200" cy="838200"/>
            <a:chOff x="2688" y="3600"/>
            <a:chExt cx="288" cy="528"/>
          </a:xfrm>
        </p:grpSpPr>
        <p:sp>
          <p:nvSpPr>
            <p:cNvPr id="34845" name="Text Box 29"/>
            <p:cNvSpPr txBox="1">
              <a:spLocks noChangeArrowheads="1"/>
            </p:cNvSpPr>
            <p:nvPr/>
          </p:nvSpPr>
          <p:spPr bwMode="auto">
            <a:xfrm>
              <a:off x="2688" y="3840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450" name="Line 35"/>
            <p:cNvSpPr>
              <a:spLocks noChangeShapeType="1"/>
            </p:cNvSpPr>
            <p:nvPr/>
          </p:nvSpPr>
          <p:spPr bwMode="auto">
            <a:xfrm flipV="1">
              <a:off x="2832" y="3600"/>
              <a:ext cx="0" cy="24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43"/>
          <p:cNvGrpSpPr>
            <a:grpSpLocks/>
          </p:cNvGrpSpPr>
          <p:nvPr/>
        </p:nvGrpSpPr>
        <p:grpSpPr bwMode="auto">
          <a:xfrm>
            <a:off x="4876800" y="5805488"/>
            <a:ext cx="457200" cy="838200"/>
            <a:chOff x="3072" y="3600"/>
            <a:chExt cx="288" cy="528"/>
          </a:xfrm>
        </p:grpSpPr>
        <p:sp>
          <p:nvSpPr>
            <p:cNvPr id="34846" name="Text Box 30"/>
            <p:cNvSpPr txBox="1">
              <a:spLocks noChangeArrowheads="1"/>
            </p:cNvSpPr>
            <p:nvPr/>
          </p:nvSpPr>
          <p:spPr bwMode="auto">
            <a:xfrm>
              <a:off x="3072" y="3840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448" name="Line 36"/>
            <p:cNvSpPr>
              <a:spLocks noChangeShapeType="1"/>
            </p:cNvSpPr>
            <p:nvPr/>
          </p:nvSpPr>
          <p:spPr bwMode="auto">
            <a:xfrm flipV="1">
              <a:off x="3216" y="3600"/>
              <a:ext cx="0" cy="24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44"/>
          <p:cNvGrpSpPr>
            <a:grpSpLocks/>
          </p:cNvGrpSpPr>
          <p:nvPr/>
        </p:nvGrpSpPr>
        <p:grpSpPr bwMode="auto">
          <a:xfrm>
            <a:off x="5486400" y="5805488"/>
            <a:ext cx="457200" cy="838200"/>
            <a:chOff x="3456" y="3600"/>
            <a:chExt cx="288" cy="528"/>
          </a:xfrm>
        </p:grpSpPr>
        <p:sp>
          <p:nvSpPr>
            <p:cNvPr id="34843" name="Text Box 27"/>
            <p:cNvSpPr txBox="1">
              <a:spLocks noChangeArrowheads="1"/>
            </p:cNvSpPr>
            <p:nvPr/>
          </p:nvSpPr>
          <p:spPr bwMode="auto">
            <a:xfrm>
              <a:off x="3456" y="3840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446" name="Line 37"/>
            <p:cNvSpPr>
              <a:spLocks noChangeShapeType="1"/>
            </p:cNvSpPr>
            <p:nvPr/>
          </p:nvSpPr>
          <p:spPr bwMode="auto">
            <a:xfrm flipV="1">
              <a:off x="3600" y="3600"/>
              <a:ext cx="0" cy="24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45"/>
          <p:cNvGrpSpPr>
            <a:grpSpLocks/>
          </p:cNvGrpSpPr>
          <p:nvPr/>
        </p:nvGrpSpPr>
        <p:grpSpPr bwMode="auto">
          <a:xfrm>
            <a:off x="6096000" y="5805488"/>
            <a:ext cx="457200" cy="838200"/>
            <a:chOff x="3840" y="3600"/>
            <a:chExt cx="288" cy="528"/>
          </a:xfrm>
        </p:grpSpPr>
        <p:sp>
          <p:nvSpPr>
            <p:cNvPr id="34847" name="Text Box 31"/>
            <p:cNvSpPr txBox="1">
              <a:spLocks noChangeArrowheads="1"/>
            </p:cNvSpPr>
            <p:nvPr/>
          </p:nvSpPr>
          <p:spPr bwMode="auto">
            <a:xfrm>
              <a:off x="3840" y="3840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444" name="Line 38"/>
            <p:cNvSpPr>
              <a:spLocks noChangeShapeType="1"/>
            </p:cNvSpPr>
            <p:nvPr/>
          </p:nvSpPr>
          <p:spPr bwMode="auto">
            <a:xfrm flipV="1">
              <a:off x="3984" y="3600"/>
              <a:ext cx="0" cy="24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49"/>
          <p:cNvGrpSpPr>
            <a:grpSpLocks/>
          </p:cNvGrpSpPr>
          <p:nvPr/>
        </p:nvGrpSpPr>
        <p:grpSpPr bwMode="auto">
          <a:xfrm>
            <a:off x="2438400" y="5348288"/>
            <a:ext cx="5029200" cy="457200"/>
            <a:chOff x="1536" y="3312"/>
            <a:chExt cx="3168" cy="288"/>
          </a:xfrm>
        </p:grpSpPr>
        <p:sp>
          <p:nvSpPr>
            <p:cNvPr id="34834" name="Text Box 18"/>
            <p:cNvSpPr txBox="1">
              <a:spLocks noChangeArrowheads="1"/>
            </p:cNvSpPr>
            <p:nvPr/>
          </p:nvSpPr>
          <p:spPr bwMode="auto">
            <a:xfrm>
              <a:off x="1536" y="3312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4835" name="Text Box 19"/>
            <p:cNvSpPr txBox="1">
              <a:spLocks noChangeArrowheads="1"/>
            </p:cNvSpPr>
            <p:nvPr/>
          </p:nvSpPr>
          <p:spPr bwMode="auto">
            <a:xfrm>
              <a:off x="1920" y="3312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4836" name="Text Box 20"/>
            <p:cNvSpPr txBox="1">
              <a:spLocks noChangeArrowheads="1"/>
            </p:cNvSpPr>
            <p:nvPr/>
          </p:nvSpPr>
          <p:spPr bwMode="auto">
            <a:xfrm>
              <a:off x="3456" y="3312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4837" name="Text Box 21"/>
            <p:cNvSpPr txBox="1">
              <a:spLocks noChangeArrowheads="1"/>
            </p:cNvSpPr>
            <p:nvPr/>
          </p:nvSpPr>
          <p:spPr bwMode="auto">
            <a:xfrm>
              <a:off x="2304" y="3312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4838" name="Text Box 22"/>
            <p:cNvSpPr txBox="1">
              <a:spLocks noChangeArrowheads="1"/>
            </p:cNvSpPr>
            <p:nvPr/>
          </p:nvSpPr>
          <p:spPr bwMode="auto">
            <a:xfrm>
              <a:off x="2688" y="3312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4839" name="Text Box 23"/>
            <p:cNvSpPr txBox="1">
              <a:spLocks noChangeArrowheads="1"/>
            </p:cNvSpPr>
            <p:nvPr/>
          </p:nvSpPr>
          <p:spPr bwMode="auto">
            <a:xfrm>
              <a:off x="3072" y="3312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4840" name="Text Box 24"/>
            <p:cNvSpPr txBox="1">
              <a:spLocks noChangeArrowheads="1"/>
            </p:cNvSpPr>
            <p:nvPr/>
          </p:nvSpPr>
          <p:spPr bwMode="auto">
            <a:xfrm>
              <a:off x="3840" y="3312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442" name="Line 47"/>
            <p:cNvSpPr>
              <a:spLocks noChangeShapeType="1"/>
            </p:cNvSpPr>
            <p:nvPr/>
          </p:nvSpPr>
          <p:spPr bwMode="auto">
            <a:xfrm>
              <a:off x="4128" y="3456"/>
              <a:ext cx="576" cy="0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864" name="Line 48"/>
          <p:cNvSpPr>
            <a:spLocks noChangeShapeType="1"/>
          </p:cNvSpPr>
          <p:nvPr/>
        </p:nvSpPr>
        <p:spPr bwMode="auto">
          <a:xfrm>
            <a:off x="6553200" y="6415088"/>
            <a:ext cx="914400" cy="0"/>
          </a:xfrm>
          <a:prstGeom prst="line">
            <a:avLst/>
          </a:prstGeom>
          <a:noFill/>
          <a:ln w="76200">
            <a:solidFill>
              <a:srgbClr val="FF33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" name="Group 57"/>
          <p:cNvGrpSpPr>
            <a:grpSpLocks/>
          </p:cNvGrpSpPr>
          <p:nvPr/>
        </p:nvGrpSpPr>
        <p:grpSpPr bwMode="auto">
          <a:xfrm>
            <a:off x="2438400" y="6186488"/>
            <a:ext cx="2895600" cy="457200"/>
            <a:chOff x="1536" y="3360"/>
            <a:chExt cx="1824" cy="288"/>
          </a:xfrm>
        </p:grpSpPr>
        <p:sp>
          <p:nvSpPr>
            <p:cNvPr id="34869" name="Text Box 53"/>
            <p:cNvSpPr txBox="1">
              <a:spLocks noChangeArrowheads="1"/>
            </p:cNvSpPr>
            <p:nvPr/>
          </p:nvSpPr>
          <p:spPr bwMode="auto">
            <a:xfrm>
              <a:off x="3072" y="3360"/>
              <a:ext cx="288" cy="288"/>
            </a:xfrm>
            <a:prstGeom prst="rect">
              <a:avLst/>
            </a:prstGeom>
            <a:solidFill>
              <a:srgbClr val="FF00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U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4871" name="Text Box 55"/>
            <p:cNvSpPr txBox="1">
              <a:spLocks noChangeArrowheads="1"/>
            </p:cNvSpPr>
            <p:nvPr/>
          </p:nvSpPr>
          <p:spPr bwMode="auto">
            <a:xfrm>
              <a:off x="1536" y="3360"/>
              <a:ext cx="288" cy="288"/>
            </a:xfrm>
            <a:prstGeom prst="rect">
              <a:avLst/>
            </a:prstGeom>
            <a:solidFill>
              <a:srgbClr val="FF00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U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34874" name="Text Box 58"/>
          <p:cNvSpPr txBox="1">
            <a:spLocks noChangeArrowheads="1"/>
          </p:cNvSpPr>
          <p:nvPr/>
        </p:nvSpPr>
        <p:spPr bwMode="auto">
          <a:xfrm>
            <a:off x="762000" y="6186488"/>
            <a:ext cx="1295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mRNA</a:t>
            </a:r>
            <a:endParaRPr lang="en-GB" sz="2800" b="1">
              <a:solidFill>
                <a:srgbClr val="FF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875" name="Text Box 59"/>
          <p:cNvSpPr txBox="1">
            <a:spLocks noChangeArrowheads="1"/>
          </p:cNvSpPr>
          <p:nvPr/>
        </p:nvSpPr>
        <p:spPr bwMode="auto">
          <a:xfrm>
            <a:off x="838200" y="5424488"/>
            <a:ext cx="1295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r>
              <a:rPr lang="en-US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endParaRPr lang="en-GB" sz="2800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70200" y="152400"/>
            <a:ext cx="29384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 hints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56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7" name="Picture 5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4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48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48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4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4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nimBg="1"/>
      <p:bldP spid="34822" grpId="0" animBg="1"/>
      <p:bldP spid="34824" grpId="0" animBg="1"/>
      <p:bldP spid="34829" grpId="0" animBg="1"/>
      <p:bldP spid="34830" grpId="0" animBg="1"/>
      <p:bldP spid="34864" grpId="0" animBg="1"/>
      <p:bldP spid="34874" grpId="0"/>
      <p:bldP spid="3487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Quiz1</a:t>
            </a:r>
            <a:endParaRPr lang="en-US"/>
          </a:p>
        </p:txBody>
      </p:sp>
      <p:pic>
        <p:nvPicPr>
          <p:cNvPr id="29" name="Picture 28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30" name="Picture 29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1" name="Picture 30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1512054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" cstate="print"/>
            <a:srcRect t="2674" b="17106"/>
            <a:stretch>
              <a:fillRect/>
            </a:stretch>
          </p:blipFill>
          <p:spPr>
            <a:xfrm>
              <a:off x="4975676" y="2492896"/>
              <a:ext cx="3052708" cy="326953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0" name="TextBox 16"/>
            <p:cNvSpPr txBox="1">
              <a:spLocks noChangeArrowheads="1"/>
            </p:cNvSpPr>
            <p:nvPr/>
          </p:nvSpPr>
          <p:spPr bwMode="auto">
            <a:xfrm>
              <a:off x="4788024" y="5862935"/>
              <a:ext cx="36781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400" b="1" i="1"/>
                <a:t>Prof. Ashraf M. Ahmed</a:t>
              </a:r>
            </a:p>
          </p:txBody>
        </p:sp>
        <p:sp>
          <p:nvSpPr>
            <p:cNvPr id="18441" name="TextBox 17"/>
            <p:cNvSpPr txBox="1">
              <a:spLocks noChangeArrowheads="1"/>
            </p:cNvSpPr>
            <p:nvPr/>
          </p:nvSpPr>
          <p:spPr bwMode="auto">
            <a:xfrm>
              <a:off x="5429256" y="6345816"/>
              <a:ext cx="242889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000" b="1">
                  <a:solidFill>
                    <a:srgbClr val="0000FF"/>
                  </a:solidFill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3" name="TextBox 12"/>
            <p:cNvSpPr txBox="1">
              <a:spLocks noChangeArrowheads="1"/>
            </p:cNvSpPr>
            <p:nvPr/>
          </p:nvSpPr>
          <p:spPr bwMode="auto">
            <a:xfrm>
              <a:off x="5364088" y="1188041"/>
              <a:ext cx="24482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1600" b="1" dirty="0" smtClean="0"/>
                <a:t>College </a:t>
              </a:r>
              <a:r>
                <a:rPr lang="en-US" altLang="en-US" sz="1600" b="1" dirty="0"/>
                <a:t>of Science, </a:t>
              </a:r>
            </a:p>
            <a:p>
              <a:pPr algn="ctr" eaLnBrk="1" hangingPunct="1"/>
              <a:r>
                <a:rPr lang="en-US" altLang="en-US" sz="1600" b="1" dirty="0"/>
                <a:t>Zoology Department</a:t>
              </a:r>
              <a:endParaRPr lang="ar-SA" altLang="en-US" sz="1600" b="1" dirty="0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1981200"/>
            <a:ext cx="47244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 smtClean="0">
                <a:solidFill>
                  <a:srgbClr val="0000FF"/>
                </a:solidFill>
                <a:latin typeface="Impact" pitchFamily="34" charset="0"/>
              </a:rPr>
              <a:t>General Animal Biology (Zoo-145)</a:t>
            </a:r>
          </a:p>
        </p:txBody>
      </p:sp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62620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1066800" y="152400"/>
            <a:ext cx="7086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Watson and Crick discovered the double helix by building models to conform to X-ray data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304800" y="4953000"/>
            <a:ext cx="8534400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339933"/>
              </a:buClr>
              <a:defRPr/>
            </a:pPr>
            <a:r>
              <a:rPr lang="en-US" alt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In April 1953, James </a:t>
            </a:r>
            <a:r>
              <a:rPr lang="en-US" altLang="en-US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Watson</a:t>
            </a:r>
            <a:r>
              <a:rPr lang="en-US" alt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and Francis </a:t>
            </a:r>
            <a:r>
              <a:rPr lang="en-US" altLang="en-US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Crick</a:t>
            </a:r>
            <a:r>
              <a:rPr lang="en-US" alt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shook the scientific world with an elegant double-helical model </a:t>
            </a:r>
            <a:r>
              <a:rPr lang="ar-EG" altLang="en-US"/>
              <a:t>النموزج الحلزون</a:t>
            </a:r>
            <a:r>
              <a:rPr lang="ar-SA" altLang="en-US"/>
              <a:t>ي</a:t>
            </a:r>
            <a:r>
              <a:rPr lang="ar-EG" altLang="en-US"/>
              <a:t> المزدوج</a:t>
            </a:r>
            <a:r>
              <a:rPr lang="en-US" alt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for the structure of deoxyribonucleic acid or DNA.</a:t>
            </a:r>
            <a:endParaRPr lang="en-GB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304800" y="5867400"/>
            <a:ext cx="845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ts val="1500"/>
              </a:spcBef>
              <a:buClr>
                <a:srgbClr val="339933"/>
              </a:buClr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Watson and Crick began to work on a model of DNA with two strands, the </a:t>
            </a:r>
            <a:r>
              <a:rPr lang="en-US" altLang="en-US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double helix </a:t>
            </a:r>
            <a:r>
              <a:rPr lang="ar-EG" altLang="en-US"/>
              <a:t>الحلزون</a:t>
            </a:r>
            <a:r>
              <a:rPr lang="ar-SA" altLang="en-US"/>
              <a:t>ي</a:t>
            </a:r>
            <a:r>
              <a:rPr lang="ar-EG" altLang="en-US"/>
              <a:t> المزدوج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GB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3077" name="Group 6"/>
          <p:cNvGrpSpPr>
            <a:grpSpLocks/>
          </p:cNvGrpSpPr>
          <p:nvPr/>
        </p:nvGrpSpPr>
        <p:grpSpPr bwMode="auto">
          <a:xfrm>
            <a:off x="228600" y="1447800"/>
            <a:ext cx="8763000" cy="3200400"/>
            <a:chOff x="144" y="912"/>
            <a:chExt cx="5520" cy="2016"/>
          </a:xfrm>
        </p:grpSpPr>
        <p:grpSp>
          <p:nvGrpSpPr>
            <p:cNvPr id="3080" name="Group 7"/>
            <p:cNvGrpSpPr>
              <a:grpSpLocks/>
            </p:cNvGrpSpPr>
            <p:nvPr/>
          </p:nvGrpSpPr>
          <p:grpSpPr bwMode="auto">
            <a:xfrm>
              <a:off x="144" y="926"/>
              <a:ext cx="5473" cy="1954"/>
              <a:chOff x="144" y="1166"/>
              <a:chExt cx="5473" cy="1954"/>
            </a:xfrm>
          </p:grpSpPr>
          <p:pic>
            <p:nvPicPr>
              <p:cNvPr id="3082" name="Picture 8"/>
              <p:cNvPicPr>
                <a:picLocks noChangeAspect="1" noChangeArrowheads="1"/>
              </p:cNvPicPr>
              <p:nvPr/>
            </p:nvPicPr>
            <p:blipFill>
              <a:blip r:embed="rId3">
                <a:lum bright="-12000" contrast="1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4967"/>
              <a:stretch>
                <a:fillRect/>
              </a:stretch>
            </p:blipFill>
            <p:spPr bwMode="auto">
              <a:xfrm>
                <a:off x="144" y="1166"/>
                <a:ext cx="3888" cy="19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83" name="Picture 9" descr="PICT000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72" y="1200"/>
                <a:ext cx="2545" cy="1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081" name="Rectangle 10"/>
            <p:cNvSpPr>
              <a:spLocks noChangeArrowheads="1"/>
            </p:cNvSpPr>
            <p:nvPr/>
          </p:nvSpPr>
          <p:spPr bwMode="auto">
            <a:xfrm>
              <a:off x="144" y="912"/>
              <a:ext cx="5520" cy="201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3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  <p:bldP spid="3686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457325"/>
            <a:ext cx="8915400" cy="5172075"/>
          </a:xfrm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amino acid sequence of a polypeptide is programmed by a gene.</a:t>
            </a:r>
          </a:p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gene is a small region in the DNA.</a:t>
            </a:r>
          </a:p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Nucleic acids store and transmit hereditary information </a:t>
            </a:r>
            <a:r>
              <a:rPr lang="ar-EG" altLang="en-US" sz="2000" smtClean="0"/>
              <a:t>المعلومات الوراثية</a:t>
            </a:r>
            <a:r>
              <a:rPr lang="en-US" altLang="en-US" sz="2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There are two types of nucleic acids: </a:t>
            </a:r>
            <a:r>
              <a:rPr lang="en-US" altLang="en-US" sz="2000" b="1" u="sng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en-US" sz="2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ibo</a:t>
            </a:r>
            <a:r>
              <a:rPr lang="en-US" altLang="en-US" sz="2000" b="1" u="sng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n-US" altLang="en-US" sz="2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ucleic </a:t>
            </a:r>
            <a:r>
              <a:rPr lang="en-US" altLang="en-US" sz="2000" b="1" u="sng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altLang="en-US" sz="2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cid (</a:t>
            </a:r>
            <a:r>
              <a:rPr lang="en-US" altLang="en-US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RNA</a:t>
            </a:r>
            <a:r>
              <a:rPr lang="en-US" altLang="en-US" sz="2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2000" b="1" u="sng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r>
              <a:rPr lang="en-US" altLang="en-US" sz="2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eoxyribo</a:t>
            </a:r>
            <a:r>
              <a:rPr lang="en-US" altLang="en-US" sz="2000" b="1" u="sng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n-US" altLang="en-US" sz="2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ucleic </a:t>
            </a:r>
            <a:r>
              <a:rPr lang="en-US" altLang="en-US" sz="2000" b="1" u="sng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altLang="en-US" sz="2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cid (</a:t>
            </a:r>
            <a:r>
              <a:rPr lang="en-US" altLang="en-US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DNA</a:t>
            </a:r>
            <a:r>
              <a:rPr lang="en-US" altLang="en-US" sz="2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DNA also directs mRNA synthesis, thus, controls protein synthesis.</a:t>
            </a:r>
          </a:p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Organisms inherit </a:t>
            </a:r>
            <a:r>
              <a:rPr lang="ar-EG" altLang="en-US" sz="2000" smtClean="0">
                <a:solidFill>
                  <a:srgbClr val="000000"/>
                </a:solidFill>
              </a:rPr>
              <a:t>تتوارث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DNA from their parents.</a:t>
            </a:r>
          </a:p>
          <a:p>
            <a:pPr lvl="1"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Each DNA molecule is very long and usually consists of hundreds to thousands of genes.</a:t>
            </a:r>
          </a:p>
          <a:p>
            <a:pPr lvl="1"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When a cell divides </a:t>
            </a:r>
            <a:r>
              <a:rPr lang="ar-EG" altLang="en-US" sz="1800" smtClean="0"/>
              <a:t>تنقسم</a:t>
            </a:r>
            <a:r>
              <a:rPr lang="en-US" altLang="en-US" sz="1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its DNA is copied and passed to the next generation of cells.</a:t>
            </a:r>
          </a:p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mRNA interacts with ribosomes to direct the synthesis of amino acids in a polypeptide (protein)</a:t>
            </a:r>
            <a:endParaRPr lang="en-US" altLang="en-US" sz="20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xfrm>
            <a:off x="1905000" y="152400"/>
            <a:ext cx="51816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36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DNA</a:t>
            </a:r>
            <a:r>
              <a:rPr lang="en-GB" altLang="en-US" sz="36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 </a:t>
            </a:r>
            <a:r>
              <a:rPr lang="en-US" altLang="en-US" sz="36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:    Introduction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3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857904" y="365918"/>
            <a:ext cx="5181600" cy="487363"/>
          </a:xfr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l">
              <a:defRPr/>
            </a:pPr>
            <a:r>
              <a:rPr lang="en-GB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Structures of nucleic acids (DNA &amp; RNA)</a:t>
            </a:r>
          </a:p>
        </p:txBody>
      </p:sp>
      <p:grpSp>
        <p:nvGrpSpPr>
          <p:cNvPr id="5123" name="Group 3"/>
          <p:cNvGrpSpPr>
            <a:grpSpLocks/>
          </p:cNvGrpSpPr>
          <p:nvPr/>
        </p:nvGrpSpPr>
        <p:grpSpPr bwMode="auto">
          <a:xfrm>
            <a:off x="1727200" y="2590800"/>
            <a:ext cx="1549400" cy="1295400"/>
            <a:chOff x="1088" y="1200"/>
            <a:chExt cx="976" cy="816"/>
          </a:xfrm>
        </p:grpSpPr>
        <p:sp>
          <p:nvSpPr>
            <p:cNvPr id="5207" name="AutoShape 4"/>
            <p:cNvSpPr>
              <a:spLocks noChangeArrowheads="1"/>
            </p:cNvSpPr>
            <p:nvPr/>
          </p:nvSpPr>
          <p:spPr bwMode="auto">
            <a:xfrm>
              <a:off x="1200" y="1404"/>
              <a:ext cx="672" cy="384"/>
            </a:xfrm>
            <a:prstGeom prst="pentagon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ar-SA" altLang="en-US" sz="1800"/>
            </a:p>
          </p:txBody>
        </p:sp>
        <p:sp>
          <p:nvSpPr>
            <p:cNvPr id="5208" name="Text Box 5"/>
            <p:cNvSpPr txBox="1">
              <a:spLocks noChangeArrowheads="1"/>
            </p:cNvSpPr>
            <p:nvPr/>
          </p:nvSpPr>
          <p:spPr bwMode="auto">
            <a:xfrm>
              <a:off x="1416" y="1200"/>
              <a:ext cx="202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latin typeface="Times New Roman" pitchFamily="18" charset="0"/>
                  <a:cs typeface="Times New Roman" pitchFamily="18" charset="0"/>
                </a:rPr>
                <a:t>o</a:t>
              </a:r>
            </a:p>
          </p:txBody>
        </p:sp>
        <p:grpSp>
          <p:nvGrpSpPr>
            <p:cNvPr id="5209" name="Group 6"/>
            <p:cNvGrpSpPr>
              <a:grpSpLocks/>
            </p:cNvGrpSpPr>
            <p:nvPr/>
          </p:nvGrpSpPr>
          <p:grpSpPr bwMode="auto">
            <a:xfrm>
              <a:off x="1608" y="1500"/>
              <a:ext cx="304" cy="516"/>
              <a:chOff x="1536" y="1200"/>
              <a:chExt cx="304" cy="516"/>
            </a:xfrm>
          </p:grpSpPr>
          <p:sp>
            <p:nvSpPr>
              <p:cNvPr id="5217" name="Line 7"/>
              <p:cNvSpPr>
                <a:spLocks noChangeShapeType="1"/>
              </p:cNvSpPr>
              <p:nvPr/>
            </p:nvSpPr>
            <p:spPr bwMode="auto">
              <a:xfrm>
                <a:off x="1664" y="1392"/>
                <a:ext cx="8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18" name="Text Box 8"/>
              <p:cNvSpPr txBox="1">
                <a:spLocks noChangeArrowheads="1"/>
              </p:cNvSpPr>
              <p:nvPr/>
            </p:nvSpPr>
            <p:spPr bwMode="auto">
              <a:xfrm>
                <a:off x="1552" y="1504"/>
                <a:ext cx="28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600" b="1">
                    <a:latin typeface="Times New Roman" pitchFamily="18" charset="0"/>
                    <a:cs typeface="Times New Roman" pitchFamily="18" charset="0"/>
                  </a:rPr>
                  <a:t>H</a:t>
                </a:r>
              </a:p>
            </p:txBody>
          </p:sp>
          <p:sp>
            <p:nvSpPr>
              <p:cNvPr id="5219" name="Text Box 9"/>
              <p:cNvSpPr txBox="1">
                <a:spLocks noChangeArrowheads="1"/>
              </p:cNvSpPr>
              <p:nvPr/>
            </p:nvSpPr>
            <p:spPr bwMode="auto">
              <a:xfrm>
                <a:off x="1536" y="1200"/>
                <a:ext cx="28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600" b="1">
                    <a:latin typeface="Times New Roman" pitchFamily="18" charset="0"/>
                    <a:cs typeface="Times New Roman" pitchFamily="18" charset="0"/>
                  </a:rPr>
                  <a:t>H</a:t>
                </a:r>
              </a:p>
            </p:txBody>
          </p:sp>
        </p:grpSp>
        <p:sp>
          <p:nvSpPr>
            <p:cNvPr id="5210" name="Text Box 10"/>
            <p:cNvSpPr txBox="1">
              <a:spLocks noChangeArrowheads="1"/>
            </p:cNvSpPr>
            <p:nvPr/>
          </p:nvSpPr>
          <p:spPr bwMode="auto">
            <a:xfrm>
              <a:off x="1776" y="1676"/>
              <a:ext cx="28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600" b="1">
                  <a:latin typeface="Times New Roman" pitchFamily="18" charset="0"/>
                  <a:cs typeface="Times New Roman" pitchFamily="18" charset="0"/>
                </a:rPr>
                <a:t>H</a:t>
              </a:r>
            </a:p>
          </p:txBody>
        </p:sp>
        <p:sp>
          <p:nvSpPr>
            <p:cNvPr id="2" name="Line 11"/>
            <p:cNvSpPr>
              <a:spLocks noChangeShapeType="1"/>
            </p:cNvSpPr>
            <p:nvPr/>
          </p:nvSpPr>
          <p:spPr bwMode="auto">
            <a:xfrm>
              <a:off x="1872" y="15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12" name="Line 12"/>
            <p:cNvSpPr>
              <a:spLocks noChangeShapeType="1"/>
            </p:cNvSpPr>
            <p:nvPr/>
          </p:nvSpPr>
          <p:spPr bwMode="auto">
            <a:xfrm>
              <a:off x="1328" y="1692"/>
              <a:ext cx="16" cy="2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13" name="Text Box 13"/>
            <p:cNvSpPr txBox="1">
              <a:spLocks noChangeArrowheads="1"/>
            </p:cNvSpPr>
            <p:nvPr/>
          </p:nvSpPr>
          <p:spPr bwMode="auto">
            <a:xfrm>
              <a:off x="1216" y="1528"/>
              <a:ext cx="28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600" b="1">
                  <a:latin typeface="Times New Roman" pitchFamily="18" charset="0"/>
                  <a:cs typeface="Times New Roman" pitchFamily="18" charset="0"/>
                </a:rPr>
                <a:t>H</a:t>
              </a:r>
            </a:p>
          </p:txBody>
        </p:sp>
        <p:sp>
          <p:nvSpPr>
            <p:cNvPr id="3" name="Line 14"/>
            <p:cNvSpPr>
              <a:spLocks noChangeShapeType="1"/>
            </p:cNvSpPr>
            <p:nvPr/>
          </p:nvSpPr>
          <p:spPr bwMode="auto">
            <a:xfrm>
              <a:off x="1200" y="1452"/>
              <a:ext cx="8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 Box 15"/>
            <p:cNvSpPr txBox="1">
              <a:spLocks noChangeArrowheads="1"/>
            </p:cNvSpPr>
            <p:nvPr/>
          </p:nvSpPr>
          <p:spPr bwMode="auto">
            <a:xfrm>
              <a:off x="1088" y="1612"/>
              <a:ext cx="28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600" b="1">
                  <a:latin typeface="Times New Roman" pitchFamily="18" charset="0"/>
                  <a:cs typeface="Times New Roman" pitchFamily="18" charset="0"/>
                </a:rPr>
                <a:t>H</a:t>
              </a:r>
            </a:p>
          </p:txBody>
        </p:sp>
        <p:sp>
          <p:nvSpPr>
            <p:cNvPr id="5216" name="Text Box 16"/>
            <p:cNvSpPr txBox="1">
              <a:spLocks noChangeArrowheads="1"/>
            </p:cNvSpPr>
            <p:nvPr/>
          </p:nvSpPr>
          <p:spPr bwMode="auto">
            <a:xfrm>
              <a:off x="1088" y="1268"/>
              <a:ext cx="43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600" b="1">
                  <a:latin typeface="Times New Roman" pitchFamily="18" charset="0"/>
                  <a:cs typeface="Times New Roman" pitchFamily="18" charset="0"/>
                </a:rPr>
                <a:t>CH</a:t>
              </a:r>
              <a:r>
                <a:rPr lang="en-GB" altLang="en-US" sz="1800" b="1" baseline="-2500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152400" y="1270000"/>
            <a:ext cx="1219200" cy="1473200"/>
            <a:chOff x="816" y="608"/>
            <a:chExt cx="768" cy="928"/>
          </a:xfrm>
        </p:grpSpPr>
        <p:grpSp>
          <p:nvGrpSpPr>
            <p:cNvPr id="6" name="Group 18"/>
            <p:cNvGrpSpPr>
              <a:grpSpLocks/>
            </p:cNvGrpSpPr>
            <p:nvPr/>
          </p:nvGrpSpPr>
          <p:grpSpPr bwMode="auto">
            <a:xfrm>
              <a:off x="816" y="608"/>
              <a:ext cx="768" cy="832"/>
              <a:chOff x="1056" y="2448"/>
              <a:chExt cx="768" cy="832"/>
            </a:xfrm>
          </p:grpSpPr>
          <p:sp>
            <p:nvSpPr>
              <p:cNvPr id="9" name="Text Box 19"/>
              <p:cNvSpPr txBox="1">
                <a:spLocks noChangeArrowheads="1"/>
              </p:cNvSpPr>
              <p:nvPr/>
            </p:nvSpPr>
            <p:spPr bwMode="auto">
              <a:xfrm>
                <a:off x="1328" y="2448"/>
                <a:ext cx="20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2400" b="1">
                    <a:latin typeface="Times New Roman" pitchFamily="18" charset="0"/>
                    <a:cs typeface="Times New Roman" pitchFamily="18" charset="0"/>
                  </a:rPr>
                  <a:t>o</a:t>
                </a:r>
              </a:p>
            </p:txBody>
          </p:sp>
          <p:grpSp>
            <p:nvGrpSpPr>
              <p:cNvPr id="10" name="Group 20"/>
              <p:cNvGrpSpPr>
                <a:grpSpLocks/>
              </p:cNvGrpSpPr>
              <p:nvPr/>
            </p:nvGrpSpPr>
            <p:grpSpPr bwMode="auto">
              <a:xfrm>
                <a:off x="1056" y="2688"/>
                <a:ext cx="768" cy="592"/>
                <a:chOff x="1056" y="2688"/>
                <a:chExt cx="768" cy="592"/>
              </a:xfrm>
            </p:grpSpPr>
            <p:sp>
              <p:nvSpPr>
                <p:cNvPr id="11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1344" y="2784"/>
                  <a:ext cx="192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2000" b="1">
                      <a:solidFill>
                        <a:srgbClr val="0000CC"/>
                      </a:solidFill>
                    </a:rPr>
                    <a:t>P</a:t>
                  </a:r>
                </a:p>
              </p:txBody>
            </p:sp>
            <p:sp>
              <p:nvSpPr>
                <p:cNvPr id="5199" name="Line 22"/>
                <p:cNvSpPr>
                  <a:spLocks noChangeShapeType="1"/>
                </p:cNvSpPr>
                <p:nvPr/>
              </p:nvSpPr>
              <p:spPr bwMode="auto">
                <a:xfrm>
                  <a:off x="1520" y="2880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" name="Line 23"/>
                <p:cNvSpPr>
                  <a:spLocks noChangeShapeType="1"/>
                </p:cNvSpPr>
                <p:nvPr/>
              </p:nvSpPr>
              <p:spPr bwMode="auto">
                <a:xfrm flipH="1">
                  <a:off x="1232" y="2864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1440" y="2688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" name="Line 25"/>
                <p:cNvSpPr>
                  <a:spLocks noChangeShapeType="1"/>
                </p:cNvSpPr>
                <p:nvPr/>
              </p:nvSpPr>
              <p:spPr bwMode="auto">
                <a:xfrm>
                  <a:off x="1440" y="2952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03" name="Line 26"/>
                <p:cNvSpPr>
                  <a:spLocks noChangeShapeType="1"/>
                </p:cNvSpPr>
                <p:nvPr/>
              </p:nvSpPr>
              <p:spPr bwMode="auto">
                <a:xfrm flipH="1">
                  <a:off x="1232" y="291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1622" y="2712"/>
                  <a:ext cx="20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2400" b="1">
                      <a:latin typeface="Times New Roman" pitchFamily="18" charset="0"/>
                      <a:cs typeface="Times New Roman" pitchFamily="18" charset="0"/>
                    </a:rPr>
                    <a:t>o</a:t>
                  </a:r>
                </a:p>
              </p:txBody>
            </p:sp>
            <p:sp>
              <p:nvSpPr>
                <p:cNvPr id="5205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1056" y="2720"/>
                  <a:ext cx="20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2400" b="1">
                      <a:latin typeface="Times New Roman" pitchFamily="18" charset="0"/>
                      <a:cs typeface="Times New Roman" pitchFamily="18" charset="0"/>
                    </a:rPr>
                    <a:t>o</a:t>
                  </a:r>
                </a:p>
              </p:txBody>
            </p:sp>
            <p:sp>
              <p:nvSpPr>
                <p:cNvPr id="5206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1328" y="2992"/>
                  <a:ext cx="20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2400" b="1">
                      <a:latin typeface="Times New Roman" pitchFamily="18" charset="0"/>
                      <a:cs typeface="Times New Roman" pitchFamily="18" charset="0"/>
                    </a:rPr>
                    <a:t>o</a:t>
                  </a:r>
                </a:p>
              </p:txBody>
            </p:sp>
          </p:grpSp>
        </p:grpSp>
        <p:sp>
          <p:nvSpPr>
            <p:cNvPr id="21" name="Line 30"/>
            <p:cNvSpPr>
              <a:spLocks noChangeShapeType="1"/>
            </p:cNvSpPr>
            <p:nvPr/>
          </p:nvSpPr>
          <p:spPr bwMode="auto">
            <a:xfrm>
              <a:off x="1200" y="139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609600" y="6461125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Sugar-phosphate backbone</a:t>
            </a:r>
          </a:p>
        </p:txBody>
      </p: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4038600" y="2514600"/>
            <a:ext cx="838200" cy="685800"/>
            <a:chOff x="1824" y="1392"/>
            <a:chExt cx="528" cy="432"/>
          </a:xfrm>
        </p:grpSpPr>
        <p:sp>
          <p:nvSpPr>
            <p:cNvPr id="5192" name="Line 33"/>
            <p:cNvSpPr>
              <a:spLocks noChangeShapeType="1"/>
            </p:cNvSpPr>
            <p:nvPr/>
          </p:nvSpPr>
          <p:spPr bwMode="auto">
            <a:xfrm flipV="1">
              <a:off x="1872" y="1584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Rectangle 34"/>
            <p:cNvSpPr>
              <a:spLocks noChangeArrowheads="1"/>
            </p:cNvSpPr>
            <p:nvPr/>
          </p:nvSpPr>
          <p:spPr bwMode="auto">
            <a:xfrm>
              <a:off x="1824" y="1392"/>
              <a:ext cx="52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800" b="1"/>
                <a:t>Base</a:t>
              </a:r>
            </a:p>
          </p:txBody>
        </p:sp>
      </p:grpSp>
      <p:grpSp>
        <p:nvGrpSpPr>
          <p:cNvPr id="8" name="Group 35"/>
          <p:cNvGrpSpPr>
            <a:grpSpLocks/>
          </p:cNvGrpSpPr>
          <p:nvPr/>
        </p:nvGrpSpPr>
        <p:grpSpPr bwMode="auto">
          <a:xfrm>
            <a:off x="1524000" y="3708400"/>
            <a:ext cx="2438400" cy="2616200"/>
            <a:chOff x="960" y="2144"/>
            <a:chExt cx="1536" cy="1648"/>
          </a:xfrm>
        </p:grpSpPr>
        <p:grpSp>
          <p:nvGrpSpPr>
            <p:cNvPr id="5161" name="Group 36"/>
            <p:cNvGrpSpPr>
              <a:grpSpLocks/>
            </p:cNvGrpSpPr>
            <p:nvPr/>
          </p:nvGrpSpPr>
          <p:grpSpPr bwMode="auto">
            <a:xfrm>
              <a:off x="960" y="2144"/>
              <a:ext cx="1248" cy="1648"/>
              <a:chOff x="912" y="464"/>
              <a:chExt cx="1248" cy="1648"/>
            </a:xfrm>
          </p:grpSpPr>
          <p:grpSp>
            <p:nvGrpSpPr>
              <p:cNvPr id="5165" name="Group 37"/>
              <p:cNvGrpSpPr>
                <a:grpSpLocks/>
              </p:cNvGrpSpPr>
              <p:nvPr/>
            </p:nvGrpSpPr>
            <p:grpSpPr bwMode="auto">
              <a:xfrm>
                <a:off x="912" y="464"/>
                <a:ext cx="768" cy="832"/>
                <a:chOff x="1056" y="2448"/>
                <a:chExt cx="768" cy="832"/>
              </a:xfrm>
            </p:grpSpPr>
            <p:sp>
              <p:nvSpPr>
                <p:cNvPr id="5181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1328" y="2448"/>
                  <a:ext cx="20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2400" b="1">
                      <a:latin typeface="Times New Roman" pitchFamily="18" charset="0"/>
                      <a:cs typeface="Times New Roman" pitchFamily="18" charset="0"/>
                    </a:rPr>
                    <a:t>o</a:t>
                  </a:r>
                </a:p>
              </p:txBody>
            </p:sp>
            <p:grpSp>
              <p:nvGrpSpPr>
                <p:cNvPr id="5182" name="Group 39"/>
                <p:cNvGrpSpPr>
                  <a:grpSpLocks/>
                </p:cNvGrpSpPr>
                <p:nvPr/>
              </p:nvGrpSpPr>
              <p:grpSpPr bwMode="auto">
                <a:xfrm>
                  <a:off x="1056" y="2688"/>
                  <a:ext cx="768" cy="592"/>
                  <a:chOff x="1056" y="2688"/>
                  <a:chExt cx="768" cy="592"/>
                </a:xfrm>
              </p:grpSpPr>
              <p:sp>
                <p:nvSpPr>
                  <p:cNvPr id="5183" name="Text Box 4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44" y="2784"/>
                    <a:ext cx="192" cy="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2000" b="1">
                        <a:solidFill>
                          <a:srgbClr val="0000CC"/>
                        </a:solidFill>
                      </a:rPr>
                      <a:t>P</a:t>
                    </a:r>
                  </a:p>
                </p:txBody>
              </p:sp>
              <p:sp>
                <p:nvSpPr>
                  <p:cNvPr id="5184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1520" y="2880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85" name="Line 4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232" y="2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86" name="Line 4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0" y="2688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87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1440" y="2952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88" name="Line 4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232" y="2912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2" name="Text Box 4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22" y="2712"/>
                    <a:ext cx="202" cy="2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2400" b="1">
                        <a:latin typeface="Times New Roman" pitchFamily="18" charset="0"/>
                        <a:cs typeface="Times New Roman" pitchFamily="18" charset="0"/>
                      </a:rPr>
                      <a:t>o</a:t>
                    </a:r>
                  </a:p>
                </p:txBody>
              </p:sp>
              <p:sp>
                <p:nvSpPr>
                  <p:cNvPr id="5190" name="Text Box 4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56" y="2720"/>
                    <a:ext cx="202" cy="2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2400" b="1">
                        <a:latin typeface="Times New Roman" pitchFamily="18" charset="0"/>
                        <a:cs typeface="Times New Roman" pitchFamily="18" charset="0"/>
                      </a:rPr>
                      <a:t>o</a:t>
                    </a:r>
                  </a:p>
                </p:txBody>
              </p:sp>
              <p:sp>
                <p:nvSpPr>
                  <p:cNvPr id="5191" name="Text Box 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28" y="2992"/>
                    <a:ext cx="202" cy="2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2400" b="1">
                        <a:latin typeface="Times New Roman" pitchFamily="18" charset="0"/>
                        <a:cs typeface="Times New Roman" pitchFamily="18" charset="0"/>
                      </a:rPr>
                      <a:t>o</a:t>
                    </a:r>
                  </a:p>
                </p:txBody>
              </p:sp>
            </p:grpSp>
          </p:grpSp>
          <p:grpSp>
            <p:nvGrpSpPr>
              <p:cNvPr id="5166" name="Group 49"/>
              <p:cNvGrpSpPr>
                <a:grpSpLocks/>
              </p:cNvGrpSpPr>
              <p:nvPr/>
            </p:nvGrpSpPr>
            <p:grpSpPr bwMode="auto">
              <a:xfrm>
                <a:off x="1184" y="1296"/>
                <a:ext cx="976" cy="816"/>
                <a:chOff x="1088" y="1200"/>
                <a:chExt cx="976" cy="816"/>
              </a:xfrm>
            </p:grpSpPr>
            <p:sp>
              <p:nvSpPr>
                <p:cNvPr id="5168" name="AutoShape 50"/>
                <p:cNvSpPr>
                  <a:spLocks noChangeArrowheads="1"/>
                </p:cNvSpPr>
                <p:nvPr/>
              </p:nvSpPr>
              <p:spPr bwMode="auto">
                <a:xfrm>
                  <a:off x="1200" y="1404"/>
                  <a:ext cx="672" cy="384"/>
                </a:xfrm>
                <a:prstGeom prst="pentagon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ar-SA" altLang="en-US" sz="1800"/>
                </a:p>
              </p:txBody>
            </p:sp>
            <p:sp>
              <p:nvSpPr>
                <p:cNvPr id="5169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1416" y="1200"/>
                  <a:ext cx="202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b="1">
                      <a:latin typeface="Times New Roman" pitchFamily="18" charset="0"/>
                      <a:cs typeface="Times New Roman" pitchFamily="18" charset="0"/>
                    </a:rPr>
                    <a:t>o</a:t>
                  </a:r>
                </a:p>
              </p:txBody>
            </p:sp>
            <p:grpSp>
              <p:nvGrpSpPr>
                <p:cNvPr id="5170" name="Group 52"/>
                <p:cNvGrpSpPr>
                  <a:grpSpLocks/>
                </p:cNvGrpSpPr>
                <p:nvPr/>
              </p:nvGrpSpPr>
              <p:grpSpPr bwMode="auto">
                <a:xfrm>
                  <a:off x="1608" y="1500"/>
                  <a:ext cx="304" cy="516"/>
                  <a:chOff x="1536" y="1200"/>
                  <a:chExt cx="304" cy="516"/>
                </a:xfrm>
              </p:grpSpPr>
              <p:sp>
                <p:nvSpPr>
                  <p:cNvPr id="5178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1664" y="1392"/>
                    <a:ext cx="8" cy="19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79" name="Text Box 5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552" y="1504"/>
                    <a:ext cx="288" cy="21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1600" b="1">
                        <a:latin typeface="Times New Roman" pitchFamily="18" charset="0"/>
                        <a:cs typeface="Times New Roman" pitchFamily="18" charset="0"/>
                      </a:rPr>
                      <a:t>H</a:t>
                    </a:r>
                  </a:p>
                </p:txBody>
              </p:sp>
              <p:sp>
                <p:nvSpPr>
                  <p:cNvPr id="5180" name="Text Box 5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536" y="1200"/>
                    <a:ext cx="288" cy="21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1600" b="1">
                        <a:latin typeface="Times New Roman" pitchFamily="18" charset="0"/>
                        <a:cs typeface="Times New Roman" pitchFamily="18" charset="0"/>
                      </a:rPr>
                      <a:t>H</a:t>
                    </a:r>
                  </a:p>
                </p:txBody>
              </p:sp>
            </p:grpSp>
            <p:sp>
              <p:nvSpPr>
                <p:cNvPr id="5171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1776" y="1676"/>
                  <a:ext cx="288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600" b="1">
                      <a:latin typeface="Times New Roman" pitchFamily="18" charset="0"/>
                      <a:cs typeface="Times New Roman" pitchFamily="18" charset="0"/>
                    </a:rPr>
                    <a:t>H</a:t>
                  </a:r>
                </a:p>
              </p:txBody>
            </p:sp>
            <p:sp>
              <p:nvSpPr>
                <p:cNvPr id="5172" name="Line 57"/>
                <p:cNvSpPr>
                  <a:spLocks noChangeShapeType="1"/>
                </p:cNvSpPr>
                <p:nvPr/>
              </p:nvSpPr>
              <p:spPr bwMode="auto">
                <a:xfrm>
                  <a:off x="1872" y="1596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73" name="Line 58"/>
                <p:cNvSpPr>
                  <a:spLocks noChangeShapeType="1"/>
                </p:cNvSpPr>
                <p:nvPr/>
              </p:nvSpPr>
              <p:spPr bwMode="auto">
                <a:xfrm>
                  <a:off x="1328" y="1692"/>
                  <a:ext cx="16" cy="27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74" name="Text Box 59"/>
                <p:cNvSpPr txBox="1">
                  <a:spLocks noChangeArrowheads="1"/>
                </p:cNvSpPr>
                <p:nvPr/>
              </p:nvSpPr>
              <p:spPr bwMode="auto">
                <a:xfrm>
                  <a:off x="1216" y="1528"/>
                  <a:ext cx="288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600" b="1">
                      <a:latin typeface="Times New Roman" pitchFamily="18" charset="0"/>
                      <a:cs typeface="Times New Roman" pitchFamily="18" charset="0"/>
                    </a:rPr>
                    <a:t>H</a:t>
                  </a:r>
                </a:p>
              </p:txBody>
            </p:sp>
            <p:sp>
              <p:nvSpPr>
                <p:cNvPr id="5175" name="Line 60"/>
                <p:cNvSpPr>
                  <a:spLocks noChangeShapeType="1"/>
                </p:cNvSpPr>
                <p:nvPr/>
              </p:nvSpPr>
              <p:spPr bwMode="auto">
                <a:xfrm>
                  <a:off x="1200" y="1452"/>
                  <a:ext cx="8" cy="24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76" name="Text Box 61"/>
                <p:cNvSpPr txBox="1">
                  <a:spLocks noChangeArrowheads="1"/>
                </p:cNvSpPr>
                <p:nvPr/>
              </p:nvSpPr>
              <p:spPr bwMode="auto">
                <a:xfrm>
                  <a:off x="1088" y="1612"/>
                  <a:ext cx="288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600" b="1">
                      <a:latin typeface="Times New Roman" pitchFamily="18" charset="0"/>
                      <a:cs typeface="Times New Roman" pitchFamily="18" charset="0"/>
                    </a:rPr>
                    <a:t>H</a:t>
                  </a:r>
                </a:p>
              </p:txBody>
            </p:sp>
            <p:sp>
              <p:nvSpPr>
                <p:cNvPr id="5177" name="Text Box 62"/>
                <p:cNvSpPr txBox="1">
                  <a:spLocks noChangeArrowheads="1"/>
                </p:cNvSpPr>
                <p:nvPr/>
              </p:nvSpPr>
              <p:spPr bwMode="auto">
                <a:xfrm>
                  <a:off x="1088" y="1268"/>
                  <a:ext cx="432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600" b="1">
                      <a:latin typeface="Times New Roman" pitchFamily="18" charset="0"/>
                      <a:cs typeface="Times New Roman" pitchFamily="18" charset="0"/>
                    </a:rPr>
                    <a:t>CH</a:t>
                  </a:r>
                  <a:r>
                    <a:rPr lang="en-GB" altLang="en-US" sz="1800" b="1" baseline="-25000"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</a:p>
              </p:txBody>
            </p:sp>
          </p:grpSp>
          <p:sp>
            <p:nvSpPr>
              <p:cNvPr id="5167" name="Line 63"/>
              <p:cNvSpPr>
                <a:spLocks noChangeShapeType="1"/>
              </p:cNvSpPr>
              <p:nvPr/>
            </p:nvSpPr>
            <p:spPr bwMode="auto">
              <a:xfrm>
                <a:off x="1296" y="124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62" name="Group 64"/>
            <p:cNvGrpSpPr>
              <a:grpSpLocks/>
            </p:cNvGrpSpPr>
            <p:nvPr/>
          </p:nvGrpSpPr>
          <p:grpSpPr bwMode="auto">
            <a:xfrm>
              <a:off x="1968" y="2880"/>
              <a:ext cx="528" cy="432"/>
              <a:chOff x="1824" y="1392"/>
              <a:chExt cx="528" cy="432"/>
            </a:xfrm>
          </p:grpSpPr>
          <p:sp>
            <p:nvSpPr>
              <p:cNvPr id="5163" name="Line 65"/>
              <p:cNvSpPr>
                <a:spLocks noChangeShapeType="1"/>
              </p:cNvSpPr>
              <p:nvPr/>
            </p:nvSpPr>
            <p:spPr bwMode="auto">
              <a:xfrm flipV="1">
                <a:off x="1872" y="1584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64" name="Rectangle 66"/>
              <p:cNvSpPr>
                <a:spLocks noChangeArrowheads="1"/>
              </p:cNvSpPr>
              <p:nvPr/>
            </p:nvSpPr>
            <p:spPr bwMode="auto">
              <a:xfrm>
                <a:off x="1824" y="1392"/>
                <a:ext cx="528" cy="24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800" b="1"/>
                  <a:t>Base</a:t>
                </a:r>
              </a:p>
            </p:txBody>
          </p:sp>
        </p:grpSp>
      </p:grpSp>
      <p:grpSp>
        <p:nvGrpSpPr>
          <p:cNvPr id="15" name="Group 67"/>
          <p:cNvGrpSpPr>
            <a:grpSpLocks/>
          </p:cNvGrpSpPr>
          <p:nvPr/>
        </p:nvGrpSpPr>
        <p:grpSpPr bwMode="auto">
          <a:xfrm>
            <a:off x="4191000" y="1219200"/>
            <a:ext cx="1905000" cy="2514600"/>
            <a:chOff x="2640" y="576"/>
            <a:chExt cx="1200" cy="1584"/>
          </a:xfrm>
        </p:grpSpPr>
        <p:sp>
          <p:nvSpPr>
            <p:cNvPr id="5159" name="AutoShape 68"/>
            <p:cNvSpPr>
              <a:spLocks/>
            </p:cNvSpPr>
            <p:nvPr/>
          </p:nvSpPr>
          <p:spPr bwMode="auto">
            <a:xfrm>
              <a:off x="2640" y="576"/>
              <a:ext cx="240" cy="1584"/>
            </a:xfrm>
            <a:prstGeom prst="rightBrace">
              <a:avLst>
                <a:gd name="adj1" fmla="val 55000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ar-SA" altLang="en-US" sz="1800"/>
            </a:p>
          </p:txBody>
        </p:sp>
        <p:sp>
          <p:nvSpPr>
            <p:cNvPr id="5189" name="Text Box 69"/>
            <p:cNvSpPr txBox="1">
              <a:spLocks noChangeArrowheads="1"/>
            </p:cNvSpPr>
            <p:nvPr/>
          </p:nvSpPr>
          <p:spPr bwMode="auto">
            <a:xfrm>
              <a:off x="2784" y="1200"/>
              <a:ext cx="105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DNA nucleotide</a:t>
              </a:r>
            </a:p>
          </p:txBody>
        </p:sp>
      </p:grpSp>
      <p:grpSp>
        <p:nvGrpSpPr>
          <p:cNvPr id="16" name="Group 70"/>
          <p:cNvGrpSpPr>
            <a:grpSpLocks/>
          </p:cNvGrpSpPr>
          <p:nvPr/>
        </p:nvGrpSpPr>
        <p:grpSpPr bwMode="auto">
          <a:xfrm>
            <a:off x="6019800" y="1219200"/>
            <a:ext cx="3124200" cy="5638799"/>
            <a:chOff x="3792" y="480"/>
            <a:chExt cx="1968" cy="3696"/>
          </a:xfrm>
        </p:grpSpPr>
        <p:sp>
          <p:nvSpPr>
            <p:cNvPr id="5148" name="Rectangle 71"/>
            <p:cNvSpPr>
              <a:spLocks noChangeArrowheads="1"/>
            </p:cNvSpPr>
            <p:nvPr/>
          </p:nvSpPr>
          <p:spPr bwMode="auto">
            <a:xfrm>
              <a:off x="3792" y="528"/>
              <a:ext cx="1920" cy="36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ar-SA" altLang="en-US" sz="1800"/>
            </a:p>
          </p:txBody>
        </p:sp>
        <p:sp>
          <p:nvSpPr>
            <p:cNvPr id="5149" name="Text Box 72"/>
            <p:cNvSpPr txBox="1">
              <a:spLocks noChangeArrowheads="1"/>
            </p:cNvSpPr>
            <p:nvPr/>
          </p:nvSpPr>
          <p:spPr bwMode="auto">
            <a:xfrm>
              <a:off x="4896" y="480"/>
              <a:ext cx="86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1800" b="1"/>
            </a:p>
          </p:txBody>
        </p:sp>
        <p:sp>
          <p:nvSpPr>
            <p:cNvPr id="5150" name="AutoShape 73"/>
            <p:cNvSpPr>
              <a:spLocks/>
            </p:cNvSpPr>
            <p:nvPr/>
          </p:nvSpPr>
          <p:spPr bwMode="auto">
            <a:xfrm>
              <a:off x="4560" y="1296"/>
              <a:ext cx="96" cy="768"/>
            </a:xfrm>
            <a:prstGeom prst="rightBrace">
              <a:avLst>
                <a:gd name="adj1" fmla="val 66667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ar-SA" altLang="en-US" sz="1800"/>
            </a:p>
          </p:txBody>
        </p:sp>
        <p:sp>
          <p:nvSpPr>
            <p:cNvPr id="5194" name="Text Box 74"/>
            <p:cNvSpPr txBox="1">
              <a:spLocks noChangeArrowheads="1"/>
            </p:cNvSpPr>
            <p:nvPr/>
          </p:nvSpPr>
          <p:spPr bwMode="auto">
            <a:xfrm>
              <a:off x="4368" y="480"/>
              <a:ext cx="91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800" b="1" u="sng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Bases</a:t>
              </a:r>
            </a:p>
          </p:txBody>
        </p:sp>
        <p:sp>
          <p:nvSpPr>
            <p:cNvPr id="5195" name="Text Box 75"/>
            <p:cNvSpPr txBox="1">
              <a:spLocks noChangeArrowheads="1"/>
            </p:cNvSpPr>
            <p:nvPr/>
          </p:nvSpPr>
          <p:spPr bwMode="auto">
            <a:xfrm>
              <a:off x="3840" y="3456"/>
              <a:ext cx="81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Thymine (T)</a:t>
              </a:r>
            </a:p>
          </p:txBody>
        </p:sp>
        <p:sp>
          <p:nvSpPr>
            <p:cNvPr id="5196" name="Text Box 76"/>
            <p:cNvSpPr txBox="1">
              <a:spLocks noChangeArrowheads="1"/>
            </p:cNvSpPr>
            <p:nvPr/>
          </p:nvSpPr>
          <p:spPr bwMode="auto">
            <a:xfrm>
              <a:off x="3840" y="1248"/>
              <a:ext cx="81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Adenine (A)</a:t>
              </a:r>
            </a:p>
          </p:txBody>
        </p:sp>
        <p:sp>
          <p:nvSpPr>
            <p:cNvPr id="5197" name="Text Box 77"/>
            <p:cNvSpPr txBox="1">
              <a:spLocks noChangeArrowheads="1"/>
            </p:cNvSpPr>
            <p:nvPr/>
          </p:nvSpPr>
          <p:spPr bwMode="auto">
            <a:xfrm>
              <a:off x="3840" y="2870"/>
              <a:ext cx="81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>
                  <a:solidFill>
                    <a:srgbClr val="800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Cytosine (C)</a:t>
              </a:r>
            </a:p>
          </p:txBody>
        </p:sp>
        <p:sp>
          <p:nvSpPr>
            <p:cNvPr id="5198" name="Text Box 78"/>
            <p:cNvSpPr txBox="1">
              <a:spLocks noChangeArrowheads="1"/>
            </p:cNvSpPr>
            <p:nvPr/>
          </p:nvSpPr>
          <p:spPr bwMode="auto">
            <a:xfrm>
              <a:off x="3840" y="1814"/>
              <a:ext cx="81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>
                  <a:solidFill>
                    <a:srgbClr val="0099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Guanine (G)</a:t>
              </a:r>
            </a:p>
          </p:txBody>
        </p:sp>
        <p:sp>
          <p:nvSpPr>
            <p:cNvPr id="5156" name="AutoShape 79"/>
            <p:cNvSpPr>
              <a:spLocks/>
            </p:cNvSpPr>
            <p:nvPr/>
          </p:nvSpPr>
          <p:spPr bwMode="auto">
            <a:xfrm>
              <a:off x="4584" y="2912"/>
              <a:ext cx="96" cy="768"/>
            </a:xfrm>
            <a:prstGeom prst="rightBrace">
              <a:avLst>
                <a:gd name="adj1" fmla="val 66667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ar-SA" altLang="en-US" sz="1800"/>
            </a:p>
          </p:txBody>
        </p:sp>
        <p:sp>
          <p:nvSpPr>
            <p:cNvPr id="5200" name="Text Box 80"/>
            <p:cNvSpPr txBox="1">
              <a:spLocks noChangeArrowheads="1"/>
            </p:cNvSpPr>
            <p:nvPr/>
          </p:nvSpPr>
          <p:spPr bwMode="auto">
            <a:xfrm>
              <a:off x="4632" y="1526"/>
              <a:ext cx="86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Purine</a:t>
              </a:r>
            </a:p>
          </p:txBody>
        </p:sp>
        <p:sp>
          <p:nvSpPr>
            <p:cNvPr id="5201" name="Text Box 81"/>
            <p:cNvSpPr txBox="1">
              <a:spLocks noChangeArrowheads="1"/>
            </p:cNvSpPr>
            <p:nvPr/>
          </p:nvSpPr>
          <p:spPr bwMode="auto">
            <a:xfrm>
              <a:off x="4656" y="3120"/>
              <a:ext cx="110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Pyrimidine</a:t>
              </a:r>
            </a:p>
          </p:txBody>
        </p:sp>
      </p:grpSp>
      <p:sp>
        <p:nvSpPr>
          <p:cNvPr id="5202" name="Text Box 82"/>
          <p:cNvSpPr txBox="1">
            <a:spLocks noChangeArrowheads="1"/>
          </p:cNvSpPr>
          <p:nvPr/>
        </p:nvSpPr>
        <p:spPr bwMode="auto">
          <a:xfrm>
            <a:off x="2895600" y="3886200"/>
            <a:ext cx="1828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6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Deoxyribose</a:t>
            </a:r>
          </a:p>
        </p:txBody>
      </p:sp>
      <p:sp>
        <p:nvSpPr>
          <p:cNvPr id="5131" name="Line 83"/>
          <p:cNvSpPr>
            <a:spLocks noChangeShapeType="1"/>
          </p:cNvSpPr>
          <p:nvPr/>
        </p:nvSpPr>
        <p:spPr bwMode="auto">
          <a:xfrm flipH="1" flipV="1">
            <a:off x="2667000" y="3429000"/>
            <a:ext cx="99060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04" name="Text Box 84"/>
          <p:cNvSpPr txBox="1">
            <a:spLocks noChangeArrowheads="1"/>
          </p:cNvSpPr>
          <p:nvPr/>
        </p:nvSpPr>
        <p:spPr bwMode="auto">
          <a:xfrm>
            <a:off x="0" y="2743200"/>
            <a:ext cx="1524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6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Phosphate group</a:t>
            </a:r>
          </a:p>
        </p:txBody>
      </p:sp>
      <p:grpSp>
        <p:nvGrpSpPr>
          <p:cNvPr id="17" name="Group 85"/>
          <p:cNvGrpSpPr>
            <a:grpSpLocks/>
          </p:cNvGrpSpPr>
          <p:nvPr/>
        </p:nvGrpSpPr>
        <p:grpSpPr bwMode="auto">
          <a:xfrm>
            <a:off x="1587500" y="2654300"/>
            <a:ext cx="1638300" cy="1166813"/>
            <a:chOff x="1000" y="1480"/>
            <a:chExt cx="1032" cy="735"/>
          </a:xfrm>
        </p:grpSpPr>
        <p:sp>
          <p:nvSpPr>
            <p:cNvPr id="5143" name="Text Box 86"/>
            <p:cNvSpPr txBox="1">
              <a:spLocks noChangeArrowheads="1"/>
            </p:cNvSpPr>
            <p:nvPr/>
          </p:nvSpPr>
          <p:spPr bwMode="auto">
            <a:xfrm>
              <a:off x="1840" y="1712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5144" name="Text Box 87"/>
            <p:cNvSpPr txBox="1">
              <a:spLocks noChangeArrowheads="1"/>
            </p:cNvSpPr>
            <p:nvPr/>
          </p:nvSpPr>
          <p:spPr bwMode="auto">
            <a:xfrm>
              <a:off x="1536" y="1984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145" name="Text Box 88"/>
            <p:cNvSpPr txBox="1">
              <a:spLocks noChangeArrowheads="1"/>
            </p:cNvSpPr>
            <p:nvPr/>
          </p:nvSpPr>
          <p:spPr bwMode="auto">
            <a:xfrm>
              <a:off x="1176" y="1960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46" name="Text Box 89"/>
            <p:cNvSpPr txBox="1">
              <a:spLocks noChangeArrowheads="1"/>
            </p:cNvSpPr>
            <p:nvPr/>
          </p:nvSpPr>
          <p:spPr bwMode="auto">
            <a:xfrm>
              <a:off x="1016" y="169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147" name="Text Box 90"/>
            <p:cNvSpPr txBox="1">
              <a:spLocks noChangeArrowheads="1"/>
            </p:cNvSpPr>
            <p:nvPr/>
          </p:nvSpPr>
          <p:spPr bwMode="auto">
            <a:xfrm>
              <a:off x="1000" y="1480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>
                  <a:solidFill>
                    <a:srgbClr val="FF0000"/>
                  </a:solidFill>
                </a:rPr>
                <a:t>5</a:t>
              </a:r>
            </a:p>
          </p:txBody>
        </p:sp>
      </p:grpSp>
      <p:sp>
        <p:nvSpPr>
          <p:cNvPr id="5211" name="Text Box 91"/>
          <p:cNvSpPr txBox="1">
            <a:spLocks noChangeArrowheads="1"/>
          </p:cNvSpPr>
          <p:nvPr/>
        </p:nvSpPr>
        <p:spPr bwMode="auto">
          <a:xfrm>
            <a:off x="2057400" y="5867400"/>
            <a:ext cx="304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>
                <a:solidFill>
                  <a:srgbClr val="FF0000"/>
                </a:solidFill>
              </a:rPr>
              <a:t>3</a:t>
            </a:r>
          </a:p>
        </p:txBody>
      </p:sp>
      <p:grpSp>
        <p:nvGrpSpPr>
          <p:cNvPr id="18" name="Group 92"/>
          <p:cNvGrpSpPr>
            <a:grpSpLocks/>
          </p:cNvGrpSpPr>
          <p:nvPr/>
        </p:nvGrpSpPr>
        <p:grpSpPr bwMode="auto">
          <a:xfrm>
            <a:off x="596900" y="1219200"/>
            <a:ext cx="546100" cy="5243513"/>
            <a:chOff x="304" y="576"/>
            <a:chExt cx="344" cy="3303"/>
          </a:xfrm>
        </p:grpSpPr>
        <p:sp>
          <p:nvSpPr>
            <p:cNvPr id="5140" name="Line 93"/>
            <p:cNvSpPr>
              <a:spLocks noChangeShapeType="1"/>
            </p:cNvSpPr>
            <p:nvPr/>
          </p:nvSpPr>
          <p:spPr bwMode="auto">
            <a:xfrm>
              <a:off x="432" y="864"/>
              <a:ext cx="0" cy="27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14" name="Text Box 94"/>
            <p:cNvSpPr txBox="1">
              <a:spLocks noChangeArrowheads="1"/>
            </p:cNvSpPr>
            <p:nvPr/>
          </p:nvSpPr>
          <p:spPr bwMode="auto">
            <a:xfrm>
              <a:off x="312" y="576"/>
              <a:ext cx="33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8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  <p:sp>
          <p:nvSpPr>
            <p:cNvPr id="5215" name="Text Box 95"/>
            <p:cNvSpPr txBox="1">
              <a:spLocks noChangeArrowheads="1"/>
            </p:cNvSpPr>
            <p:nvPr/>
          </p:nvSpPr>
          <p:spPr bwMode="auto">
            <a:xfrm>
              <a:off x="304" y="3552"/>
              <a:ext cx="33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8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</p:grpSp>
      <p:grpSp>
        <p:nvGrpSpPr>
          <p:cNvPr id="19" name="Group 96"/>
          <p:cNvGrpSpPr>
            <a:grpSpLocks/>
          </p:cNvGrpSpPr>
          <p:nvPr/>
        </p:nvGrpSpPr>
        <p:grpSpPr bwMode="auto">
          <a:xfrm>
            <a:off x="127000" y="1257300"/>
            <a:ext cx="609600" cy="5143500"/>
            <a:chOff x="80" y="552"/>
            <a:chExt cx="384" cy="3240"/>
          </a:xfrm>
        </p:grpSpPr>
        <p:sp>
          <p:nvSpPr>
            <p:cNvPr id="5137" name="Line 97"/>
            <p:cNvSpPr>
              <a:spLocks noChangeShapeType="1"/>
            </p:cNvSpPr>
            <p:nvPr/>
          </p:nvSpPr>
          <p:spPr bwMode="auto">
            <a:xfrm flipV="1">
              <a:off x="192" y="816"/>
              <a:ext cx="0" cy="27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Text Box 98"/>
            <p:cNvSpPr txBox="1">
              <a:spLocks noChangeArrowheads="1"/>
            </p:cNvSpPr>
            <p:nvPr/>
          </p:nvSpPr>
          <p:spPr bwMode="auto">
            <a:xfrm>
              <a:off x="80" y="3504"/>
              <a:ext cx="38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400" b="1">
                  <a:solidFill>
                    <a:srgbClr val="0000CC"/>
                  </a:solidFill>
                </a:rPr>
                <a:t>5</a:t>
              </a:r>
            </a:p>
          </p:txBody>
        </p:sp>
        <p:sp>
          <p:nvSpPr>
            <p:cNvPr id="5139" name="Text Box 99"/>
            <p:cNvSpPr txBox="1">
              <a:spLocks noChangeArrowheads="1"/>
            </p:cNvSpPr>
            <p:nvPr/>
          </p:nvSpPr>
          <p:spPr bwMode="auto">
            <a:xfrm>
              <a:off x="80" y="552"/>
              <a:ext cx="38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400" b="1">
                  <a:solidFill>
                    <a:srgbClr val="0000CC"/>
                  </a:solidFill>
                </a:rPr>
                <a:t>3</a:t>
              </a: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0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2" name="Picture 10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" name="Picture 10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5185E-6 L 0.125 -0.003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0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2.22222E-6 L -0.12083 -0.0055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42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" dur="500"/>
                                        <p:tgtEl>
                                          <p:spTgt spid="5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51" grpId="0"/>
      <p:bldP spid="5204" grpId="0"/>
      <p:bldP spid="52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ChangeAspect="1" noChangeArrowheads="1"/>
          </p:cNvPicPr>
          <p:nvPr/>
        </p:nvPicPr>
        <p:blipFill>
          <a:blip r:embed="rId4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4648200" y="228600"/>
            <a:ext cx="434340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2608263" y="160655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" charset="0"/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228600" y="457200"/>
            <a:ext cx="4343400" cy="57785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84213" lvl="1" indent="-227013" eaLnBrk="0" hangingPunct="0">
              <a:lnSpc>
                <a:spcPct val="120000"/>
              </a:lnSpc>
              <a:buClr>
                <a:srgbClr val="FF3300"/>
              </a:buClr>
              <a:buFontTx/>
              <a:buChar char="•"/>
              <a:defRPr/>
            </a:pPr>
            <a:r>
              <a:rPr lang="en-US" alt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sz="2800" dirty="0">
                <a:solidFill>
                  <a:srgbClr val="FF0000"/>
                </a:solidFill>
              </a:rPr>
              <a:t>PO</a:t>
            </a:r>
            <a:r>
              <a:rPr lang="en-US" sz="2800" baseline="-25000" dirty="0">
                <a:solidFill>
                  <a:srgbClr val="FF0000"/>
                </a:solidFill>
              </a:rPr>
              <a:t>4</a:t>
            </a:r>
            <a:r>
              <a:rPr lang="en-US" sz="2800" baseline="30000" dirty="0">
                <a:solidFill>
                  <a:srgbClr val="FF0000"/>
                </a:solidFill>
              </a:rPr>
              <a:t>3</a:t>
            </a:r>
            <a:r>
              <a:rPr lang="en-US" sz="2800" baseline="30000" dirty="0"/>
              <a:t>-</a:t>
            </a:r>
            <a:r>
              <a:rPr lang="en-US" alt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group of one nucleotide is attached to the </a:t>
            </a:r>
            <a:r>
              <a:rPr lang="en-US" altLang="en-US" sz="2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sugar</a:t>
            </a:r>
            <a:r>
              <a:rPr lang="en-US" alt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the next nucleotide in line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ف</a:t>
            </a:r>
            <a:r>
              <a:rPr lang="ar-SA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ar-EG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صف مستقيم</a:t>
            </a:r>
            <a:r>
              <a:rPr lang="en-US" alt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altLang="en-US" sz="24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84213" lvl="1" indent="-227013" eaLnBrk="0" hangingPunct="0">
              <a:lnSpc>
                <a:spcPct val="120000"/>
              </a:lnSpc>
              <a:buClr>
                <a:srgbClr val="FF3300"/>
              </a:buClr>
              <a:defRPr/>
            </a:pPr>
            <a:endParaRPr lang="en-US" altLang="en-US" sz="24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84213" lvl="1" indent="-227013" eaLnBrk="0" hangingPunct="0">
              <a:lnSpc>
                <a:spcPct val="120000"/>
              </a:lnSpc>
              <a:buClr>
                <a:srgbClr val="FF3300"/>
              </a:buClr>
              <a:buFontTx/>
              <a:buChar char="•"/>
              <a:defRPr/>
            </a:pPr>
            <a:r>
              <a:rPr lang="en-US" alt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result is a “</a:t>
            </a:r>
            <a:r>
              <a:rPr lang="en-US" altLang="en-US" sz="26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backbone</a:t>
            </a:r>
            <a:r>
              <a:rPr lang="en-US" alt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 of alternating </a:t>
            </a:r>
            <a:r>
              <a:rPr lang="ar-EG" altLang="en-US" sz="2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تبادل</a:t>
            </a:r>
            <a:r>
              <a:rPr lang="en-US" alt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phosphates and sugars, from which the bases starts.</a:t>
            </a:r>
            <a:endParaRPr lang="en-US" altLang="en-US" sz="24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122238"/>
            <a:ext cx="6858000" cy="411162"/>
          </a:xfrm>
        </p:spPr>
        <p:txBody>
          <a:bodyPr/>
          <a:lstStyle/>
          <a:p>
            <a:pPr eaLnBrk="1" hangingPunct="1">
              <a:defRPr/>
            </a:pPr>
            <a:r>
              <a:rPr lang="en-GB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Nitrogenous bases</a:t>
            </a:r>
            <a:r>
              <a:rPr lang="ar-EG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sz="2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القواعد النيتروجينية</a:t>
            </a:r>
            <a:r>
              <a:rPr lang="ar-EG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GB" sz="28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838200" y="609600"/>
            <a:ext cx="990600" cy="4953000"/>
            <a:chOff x="432" y="528"/>
            <a:chExt cx="624" cy="3120"/>
          </a:xfrm>
        </p:grpSpPr>
        <p:sp>
          <p:nvSpPr>
            <p:cNvPr id="8244" name="Line 4"/>
            <p:cNvSpPr>
              <a:spLocks noChangeShapeType="1"/>
            </p:cNvSpPr>
            <p:nvPr/>
          </p:nvSpPr>
          <p:spPr bwMode="auto">
            <a:xfrm>
              <a:off x="432" y="528"/>
              <a:ext cx="0" cy="312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5" name="Line 5"/>
            <p:cNvSpPr>
              <a:spLocks noChangeShapeType="1"/>
            </p:cNvSpPr>
            <p:nvPr/>
          </p:nvSpPr>
          <p:spPr bwMode="auto">
            <a:xfrm>
              <a:off x="1056" y="528"/>
              <a:ext cx="0" cy="312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914400" y="838200"/>
            <a:ext cx="838200" cy="4572000"/>
            <a:chOff x="480" y="672"/>
            <a:chExt cx="528" cy="2880"/>
          </a:xfrm>
        </p:grpSpPr>
        <p:sp>
          <p:nvSpPr>
            <p:cNvPr id="8231" name="Line 7"/>
            <p:cNvSpPr>
              <a:spLocks noChangeShapeType="1"/>
            </p:cNvSpPr>
            <p:nvPr/>
          </p:nvSpPr>
          <p:spPr bwMode="auto">
            <a:xfrm>
              <a:off x="480" y="672"/>
              <a:ext cx="52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32" name="Line 8"/>
            <p:cNvSpPr>
              <a:spLocks noChangeShapeType="1"/>
            </p:cNvSpPr>
            <p:nvPr/>
          </p:nvSpPr>
          <p:spPr bwMode="auto">
            <a:xfrm>
              <a:off x="480" y="912"/>
              <a:ext cx="52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33" name="Line 9"/>
            <p:cNvSpPr>
              <a:spLocks noChangeShapeType="1"/>
            </p:cNvSpPr>
            <p:nvPr/>
          </p:nvSpPr>
          <p:spPr bwMode="auto">
            <a:xfrm>
              <a:off x="480" y="1152"/>
              <a:ext cx="52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34" name="Line 10"/>
            <p:cNvSpPr>
              <a:spLocks noChangeShapeType="1"/>
            </p:cNvSpPr>
            <p:nvPr/>
          </p:nvSpPr>
          <p:spPr bwMode="auto">
            <a:xfrm>
              <a:off x="480" y="1392"/>
              <a:ext cx="52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35" name="Line 11"/>
            <p:cNvSpPr>
              <a:spLocks noChangeShapeType="1"/>
            </p:cNvSpPr>
            <p:nvPr/>
          </p:nvSpPr>
          <p:spPr bwMode="auto">
            <a:xfrm>
              <a:off x="480" y="1632"/>
              <a:ext cx="52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36" name="Line 12"/>
            <p:cNvSpPr>
              <a:spLocks noChangeShapeType="1"/>
            </p:cNvSpPr>
            <p:nvPr/>
          </p:nvSpPr>
          <p:spPr bwMode="auto">
            <a:xfrm>
              <a:off x="480" y="1872"/>
              <a:ext cx="52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37" name="Line 13"/>
            <p:cNvSpPr>
              <a:spLocks noChangeShapeType="1"/>
            </p:cNvSpPr>
            <p:nvPr/>
          </p:nvSpPr>
          <p:spPr bwMode="auto">
            <a:xfrm>
              <a:off x="480" y="2112"/>
              <a:ext cx="52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38" name="Line 14"/>
            <p:cNvSpPr>
              <a:spLocks noChangeShapeType="1"/>
            </p:cNvSpPr>
            <p:nvPr/>
          </p:nvSpPr>
          <p:spPr bwMode="auto">
            <a:xfrm>
              <a:off x="480" y="2352"/>
              <a:ext cx="52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39" name="Line 15"/>
            <p:cNvSpPr>
              <a:spLocks noChangeShapeType="1"/>
            </p:cNvSpPr>
            <p:nvPr/>
          </p:nvSpPr>
          <p:spPr bwMode="auto">
            <a:xfrm>
              <a:off x="480" y="2592"/>
              <a:ext cx="52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0" name="Line 16"/>
            <p:cNvSpPr>
              <a:spLocks noChangeShapeType="1"/>
            </p:cNvSpPr>
            <p:nvPr/>
          </p:nvSpPr>
          <p:spPr bwMode="auto">
            <a:xfrm>
              <a:off x="480" y="2832"/>
              <a:ext cx="52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1" name="Line 17"/>
            <p:cNvSpPr>
              <a:spLocks noChangeShapeType="1"/>
            </p:cNvSpPr>
            <p:nvPr/>
          </p:nvSpPr>
          <p:spPr bwMode="auto">
            <a:xfrm>
              <a:off x="480" y="3072"/>
              <a:ext cx="52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2" name="Line 18"/>
            <p:cNvSpPr>
              <a:spLocks noChangeShapeType="1"/>
            </p:cNvSpPr>
            <p:nvPr/>
          </p:nvSpPr>
          <p:spPr bwMode="auto">
            <a:xfrm>
              <a:off x="480" y="3312"/>
              <a:ext cx="52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3" name="Line 19"/>
            <p:cNvSpPr>
              <a:spLocks noChangeShapeType="1"/>
            </p:cNvSpPr>
            <p:nvPr/>
          </p:nvSpPr>
          <p:spPr bwMode="auto">
            <a:xfrm>
              <a:off x="480" y="3552"/>
              <a:ext cx="52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228600" y="5562600"/>
            <a:ext cx="2133600" cy="1143000"/>
            <a:chOff x="144" y="3504"/>
            <a:chExt cx="1344" cy="720"/>
          </a:xfrm>
        </p:grpSpPr>
        <p:sp>
          <p:nvSpPr>
            <p:cNvPr id="8228" name="Text Box 21"/>
            <p:cNvSpPr txBox="1">
              <a:spLocks noChangeArrowheads="1"/>
            </p:cNvSpPr>
            <p:nvPr/>
          </p:nvSpPr>
          <p:spPr bwMode="auto">
            <a:xfrm>
              <a:off x="144" y="3820"/>
              <a:ext cx="134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Sugar-phosphate backbones</a:t>
              </a:r>
            </a:p>
          </p:txBody>
        </p:sp>
        <p:sp>
          <p:nvSpPr>
            <p:cNvPr id="8229" name="Line 22"/>
            <p:cNvSpPr>
              <a:spLocks noChangeShapeType="1"/>
            </p:cNvSpPr>
            <p:nvPr/>
          </p:nvSpPr>
          <p:spPr bwMode="auto">
            <a:xfrm flipH="1" flipV="1">
              <a:off x="528" y="3504"/>
              <a:ext cx="192" cy="38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30" name="Line 23"/>
            <p:cNvSpPr>
              <a:spLocks noChangeShapeType="1"/>
            </p:cNvSpPr>
            <p:nvPr/>
          </p:nvSpPr>
          <p:spPr bwMode="auto">
            <a:xfrm flipV="1">
              <a:off x="912" y="3504"/>
              <a:ext cx="240" cy="38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3352800" y="1676400"/>
            <a:ext cx="5638800" cy="3810000"/>
            <a:chOff x="1824" y="1008"/>
            <a:chExt cx="3552" cy="2400"/>
          </a:xfrm>
        </p:grpSpPr>
        <p:grpSp>
          <p:nvGrpSpPr>
            <p:cNvPr id="8221" name="Group 25"/>
            <p:cNvGrpSpPr>
              <a:grpSpLocks/>
            </p:cNvGrpSpPr>
            <p:nvPr/>
          </p:nvGrpSpPr>
          <p:grpSpPr bwMode="auto">
            <a:xfrm>
              <a:off x="1920" y="1008"/>
              <a:ext cx="3216" cy="1728"/>
              <a:chOff x="1920" y="1008"/>
              <a:chExt cx="3216" cy="1728"/>
            </a:xfrm>
          </p:grpSpPr>
          <p:sp>
            <p:nvSpPr>
              <p:cNvPr id="6170" name="Text Box 26"/>
              <p:cNvSpPr txBox="1">
                <a:spLocks noChangeArrowheads="1"/>
              </p:cNvSpPr>
              <p:nvPr/>
            </p:nvSpPr>
            <p:spPr bwMode="auto">
              <a:xfrm>
                <a:off x="1920" y="2026"/>
                <a:ext cx="1200" cy="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>
                  <a:spcBef>
                    <a:spcPct val="50000"/>
                  </a:spcBef>
                  <a:defRPr/>
                </a:pPr>
                <a:r>
                  <a:rPr lang="en-GB" sz="3200" b="1">
                    <a:solidFill>
                      <a:srgbClr val="0000CC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Thymine (T)</a:t>
                </a:r>
              </a:p>
            </p:txBody>
          </p:sp>
          <p:sp>
            <p:nvSpPr>
              <p:cNvPr id="6171" name="Text Box 27"/>
              <p:cNvSpPr txBox="1">
                <a:spLocks noChangeArrowheads="1"/>
              </p:cNvSpPr>
              <p:nvPr/>
            </p:nvSpPr>
            <p:spPr bwMode="auto">
              <a:xfrm>
                <a:off x="3888" y="2064"/>
                <a:ext cx="1248" cy="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32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Adenine (A)</a:t>
                </a:r>
              </a:p>
            </p:txBody>
          </p:sp>
          <p:sp>
            <p:nvSpPr>
              <p:cNvPr id="6172" name="Text Box 28"/>
              <p:cNvSpPr txBox="1">
                <a:spLocks noChangeArrowheads="1"/>
              </p:cNvSpPr>
              <p:nvPr/>
            </p:nvSpPr>
            <p:spPr bwMode="auto">
              <a:xfrm>
                <a:off x="1920" y="1008"/>
                <a:ext cx="1248" cy="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>
                  <a:spcBef>
                    <a:spcPct val="50000"/>
                  </a:spcBef>
                  <a:defRPr/>
                </a:pPr>
                <a:r>
                  <a:rPr lang="en-GB" sz="3200" b="1">
                    <a:solidFill>
                      <a:srgbClr val="80008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Cytosine (C)</a:t>
                </a:r>
              </a:p>
            </p:txBody>
          </p:sp>
          <p:sp>
            <p:nvSpPr>
              <p:cNvPr id="6173" name="Text Box 29"/>
              <p:cNvSpPr txBox="1">
                <a:spLocks noChangeArrowheads="1"/>
              </p:cNvSpPr>
              <p:nvPr/>
            </p:nvSpPr>
            <p:spPr bwMode="auto">
              <a:xfrm>
                <a:off x="3888" y="1008"/>
                <a:ext cx="1200" cy="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3200" b="1">
                    <a:solidFill>
                      <a:srgbClr val="0099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Guanine (G)</a:t>
                </a:r>
              </a:p>
            </p:txBody>
          </p:sp>
        </p:grpSp>
        <p:sp>
          <p:nvSpPr>
            <p:cNvPr id="6174" name="Text Box 30"/>
            <p:cNvSpPr txBox="1">
              <a:spLocks noChangeArrowheads="1"/>
            </p:cNvSpPr>
            <p:nvPr/>
          </p:nvSpPr>
          <p:spPr bwMode="auto">
            <a:xfrm>
              <a:off x="4128" y="3024"/>
              <a:ext cx="124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32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Purine</a:t>
              </a:r>
            </a:p>
          </p:txBody>
        </p:sp>
        <p:sp>
          <p:nvSpPr>
            <p:cNvPr id="6175" name="Text Box 31"/>
            <p:cNvSpPr txBox="1">
              <a:spLocks noChangeArrowheads="1"/>
            </p:cNvSpPr>
            <p:nvPr/>
          </p:nvSpPr>
          <p:spPr bwMode="auto">
            <a:xfrm>
              <a:off x="1824" y="3043"/>
              <a:ext cx="172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32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Pyrimidines</a:t>
              </a:r>
            </a:p>
          </p:txBody>
        </p:sp>
      </p:grp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5486400" y="2286000"/>
            <a:ext cx="1066800" cy="457200"/>
            <a:chOff x="3216" y="1104"/>
            <a:chExt cx="672" cy="288"/>
          </a:xfrm>
        </p:grpSpPr>
        <p:sp>
          <p:nvSpPr>
            <p:cNvPr id="8218" name="Line 33"/>
            <p:cNvSpPr>
              <a:spLocks noChangeShapeType="1"/>
            </p:cNvSpPr>
            <p:nvPr/>
          </p:nvSpPr>
          <p:spPr bwMode="auto">
            <a:xfrm flipH="1">
              <a:off x="3216" y="1104"/>
              <a:ext cx="67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9" name="Line 34"/>
            <p:cNvSpPr>
              <a:spLocks noChangeShapeType="1"/>
            </p:cNvSpPr>
            <p:nvPr/>
          </p:nvSpPr>
          <p:spPr bwMode="auto">
            <a:xfrm flipH="1">
              <a:off x="3216" y="1248"/>
              <a:ext cx="67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0" name="Line 35"/>
            <p:cNvSpPr>
              <a:spLocks noChangeShapeType="1"/>
            </p:cNvSpPr>
            <p:nvPr/>
          </p:nvSpPr>
          <p:spPr bwMode="auto">
            <a:xfrm flipH="1">
              <a:off x="3216" y="1392"/>
              <a:ext cx="67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36"/>
          <p:cNvGrpSpPr>
            <a:grpSpLocks/>
          </p:cNvGrpSpPr>
          <p:nvPr/>
        </p:nvGrpSpPr>
        <p:grpSpPr bwMode="auto">
          <a:xfrm>
            <a:off x="5486400" y="4038600"/>
            <a:ext cx="1066800" cy="228600"/>
            <a:chOff x="3168" y="2400"/>
            <a:chExt cx="672" cy="144"/>
          </a:xfrm>
        </p:grpSpPr>
        <p:sp>
          <p:nvSpPr>
            <p:cNvPr id="8216" name="Line 37"/>
            <p:cNvSpPr>
              <a:spLocks noChangeShapeType="1"/>
            </p:cNvSpPr>
            <p:nvPr/>
          </p:nvSpPr>
          <p:spPr bwMode="auto">
            <a:xfrm flipH="1">
              <a:off x="3168" y="2400"/>
              <a:ext cx="67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7" name="Line 38"/>
            <p:cNvSpPr>
              <a:spLocks noChangeShapeType="1"/>
            </p:cNvSpPr>
            <p:nvPr/>
          </p:nvSpPr>
          <p:spPr bwMode="auto">
            <a:xfrm flipH="1">
              <a:off x="3168" y="2544"/>
              <a:ext cx="67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39"/>
          <p:cNvGrpSpPr>
            <a:grpSpLocks/>
          </p:cNvGrpSpPr>
          <p:nvPr/>
        </p:nvGrpSpPr>
        <p:grpSpPr bwMode="auto">
          <a:xfrm>
            <a:off x="6096000" y="1081088"/>
            <a:ext cx="2286000" cy="1052512"/>
            <a:chOff x="3552" y="633"/>
            <a:chExt cx="1440" cy="663"/>
          </a:xfrm>
        </p:grpSpPr>
        <p:sp>
          <p:nvSpPr>
            <p:cNvPr id="6184" name="Text Box 40"/>
            <p:cNvSpPr txBox="1">
              <a:spLocks noChangeArrowheads="1"/>
            </p:cNvSpPr>
            <p:nvPr/>
          </p:nvSpPr>
          <p:spPr bwMode="auto">
            <a:xfrm>
              <a:off x="3648" y="633"/>
              <a:ext cx="13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Hydrogen bonds</a:t>
              </a:r>
            </a:p>
          </p:txBody>
        </p:sp>
        <p:sp>
          <p:nvSpPr>
            <p:cNvPr id="8215" name="Line 41"/>
            <p:cNvSpPr>
              <a:spLocks noChangeShapeType="1"/>
            </p:cNvSpPr>
            <p:nvPr/>
          </p:nvSpPr>
          <p:spPr bwMode="auto">
            <a:xfrm flipH="1">
              <a:off x="3552" y="864"/>
              <a:ext cx="240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42"/>
          <p:cNvGrpSpPr>
            <a:grpSpLocks/>
          </p:cNvGrpSpPr>
          <p:nvPr/>
        </p:nvGrpSpPr>
        <p:grpSpPr bwMode="auto">
          <a:xfrm>
            <a:off x="1295400" y="1371600"/>
            <a:ext cx="1828800" cy="4038600"/>
            <a:chOff x="968" y="864"/>
            <a:chExt cx="896" cy="2544"/>
          </a:xfrm>
        </p:grpSpPr>
        <p:sp>
          <p:nvSpPr>
            <p:cNvPr id="6187" name="Text Box 43"/>
            <p:cNvSpPr txBox="1">
              <a:spLocks noChangeArrowheads="1"/>
            </p:cNvSpPr>
            <p:nvPr/>
          </p:nvSpPr>
          <p:spPr bwMode="auto">
            <a:xfrm rot="-5400000">
              <a:off x="219" y="2009"/>
              <a:ext cx="2448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8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Nitrogenous bases</a:t>
              </a:r>
            </a:p>
          </p:txBody>
        </p:sp>
        <p:sp>
          <p:nvSpPr>
            <p:cNvPr id="8211" name="AutoShape 44"/>
            <p:cNvSpPr>
              <a:spLocks/>
            </p:cNvSpPr>
            <p:nvPr/>
          </p:nvSpPr>
          <p:spPr bwMode="auto">
            <a:xfrm>
              <a:off x="1528" y="864"/>
              <a:ext cx="336" cy="2544"/>
            </a:xfrm>
            <a:prstGeom prst="rightBrace">
              <a:avLst>
                <a:gd name="adj1" fmla="val 63095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8212" name="Line 45"/>
            <p:cNvSpPr>
              <a:spLocks noChangeShapeType="1"/>
            </p:cNvSpPr>
            <p:nvPr/>
          </p:nvSpPr>
          <p:spPr bwMode="auto">
            <a:xfrm flipH="1" flipV="1">
              <a:off x="968" y="1024"/>
              <a:ext cx="432" cy="33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3" name="Line 46"/>
            <p:cNvSpPr>
              <a:spLocks noChangeShapeType="1"/>
            </p:cNvSpPr>
            <p:nvPr/>
          </p:nvSpPr>
          <p:spPr bwMode="auto">
            <a:xfrm flipH="1">
              <a:off x="1008" y="2928"/>
              <a:ext cx="480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48"/>
          <p:cNvGrpSpPr>
            <a:grpSpLocks/>
          </p:cNvGrpSpPr>
          <p:nvPr/>
        </p:nvGrpSpPr>
        <p:grpSpPr bwMode="auto">
          <a:xfrm>
            <a:off x="457200" y="395288"/>
            <a:ext cx="1828800" cy="5457825"/>
            <a:chOff x="288" y="249"/>
            <a:chExt cx="1152" cy="3438"/>
          </a:xfrm>
        </p:grpSpPr>
        <p:sp>
          <p:nvSpPr>
            <p:cNvPr id="8205" name="Text Box 49"/>
            <p:cNvSpPr txBox="1">
              <a:spLocks noChangeArrowheads="1"/>
            </p:cNvSpPr>
            <p:nvPr/>
          </p:nvSpPr>
          <p:spPr bwMode="auto">
            <a:xfrm>
              <a:off x="1152" y="249"/>
              <a:ext cx="28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800" b="1">
                  <a:solidFill>
                    <a:srgbClr val="0000CC"/>
                  </a:solidFill>
                </a:rPr>
                <a:t>5</a:t>
              </a:r>
            </a:p>
          </p:txBody>
        </p:sp>
        <p:sp>
          <p:nvSpPr>
            <p:cNvPr id="8206" name="Text Box 50"/>
            <p:cNvSpPr txBox="1">
              <a:spLocks noChangeArrowheads="1"/>
            </p:cNvSpPr>
            <p:nvPr/>
          </p:nvSpPr>
          <p:spPr bwMode="auto">
            <a:xfrm>
              <a:off x="1152" y="3360"/>
              <a:ext cx="28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800" b="1">
                  <a:solidFill>
                    <a:srgbClr val="0000CC"/>
                  </a:solidFill>
                </a:rPr>
                <a:t>3</a:t>
              </a:r>
            </a:p>
          </p:txBody>
        </p:sp>
        <p:grpSp>
          <p:nvGrpSpPr>
            <p:cNvPr id="8207" name="Group 51"/>
            <p:cNvGrpSpPr>
              <a:grpSpLocks/>
            </p:cNvGrpSpPr>
            <p:nvPr/>
          </p:nvGrpSpPr>
          <p:grpSpPr bwMode="auto">
            <a:xfrm>
              <a:off x="288" y="288"/>
              <a:ext cx="384" cy="3303"/>
              <a:chOff x="288" y="288"/>
              <a:chExt cx="384" cy="3303"/>
            </a:xfrm>
          </p:grpSpPr>
          <p:sp>
            <p:nvSpPr>
              <p:cNvPr id="8208" name="Text Box 52"/>
              <p:cNvSpPr txBox="1">
                <a:spLocks noChangeArrowheads="1"/>
              </p:cNvSpPr>
              <p:nvPr/>
            </p:nvSpPr>
            <p:spPr bwMode="auto">
              <a:xfrm>
                <a:off x="288" y="3264"/>
                <a:ext cx="384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2800" b="1">
                    <a:solidFill>
                      <a:srgbClr val="0000CC"/>
                    </a:solidFill>
                  </a:rPr>
                  <a:t>5</a:t>
                </a:r>
              </a:p>
            </p:txBody>
          </p:sp>
          <p:sp>
            <p:nvSpPr>
              <p:cNvPr id="8209" name="Text Box 53"/>
              <p:cNvSpPr txBox="1">
                <a:spLocks noChangeArrowheads="1"/>
              </p:cNvSpPr>
              <p:nvPr/>
            </p:nvSpPr>
            <p:spPr bwMode="auto">
              <a:xfrm>
                <a:off x="288" y="288"/>
                <a:ext cx="288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2800" b="1">
                    <a:solidFill>
                      <a:srgbClr val="0000CC"/>
                    </a:solidFill>
                  </a:rPr>
                  <a:t>3</a:t>
                </a:r>
              </a:p>
            </p:txBody>
          </p:sp>
        </p:grpSp>
      </p:grpSp>
      <p:sp>
        <p:nvSpPr>
          <p:cNvPr id="6198" name="Text Box 54"/>
          <p:cNvSpPr txBox="1">
            <a:spLocks noChangeArrowheads="1"/>
          </p:cNvSpPr>
          <p:nvPr/>
        </p:nvSpPr>
        <p:spPr bwMode="auto">
          <a:xfrm>
            <a:off x="3505200" y="4419600"/>
            <a:ext cx="2057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3200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Uracil (U)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9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4540250" y="1143000"/>
            <a:ext cx="429895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228600" y="1676400"/>
            <a:ext cx="3810000" cy="282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indent="-338138" eaLnBrk="0" hangingPunct="0">
              <a:lnSpc>
                <a:spcPct val="110000"/>
              </a:lnSpc>
              <a:spcBef>
                <a:spcPts val="1500"/>
              </a:spcBef>
              <a:buClr>
                <a:srgbClr val="339933"/>
              </a:buClr>
              <a:buFont typeface="Times" pitchFamily="18" charset="0"/>
              <a:buChar char="•"/>
              <a:defRPr/>
            </a:pPr>
            <a:r>
              <a:rPr lang="en-US" altLang="en-US" sz="2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Adenine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(A) would </a:t>
            </a:r>
            <a:b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form 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hydrogen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bonds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only with </a:t>
            </a:r>
            <a:r>
              <a:rPr lang="en-US" altLang="en-US" sz="2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thymine 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(T)</a:t>
            </a:r>
          </a:p>
          <a:p>
            <a:pPr lvl="1" indent="-338138" eaLnBrk="0" hangingPunct="0">
              <a:lnSpc>
                <a:spcPct val="110000"/>
              </a:lnSpc>
              <a:spcBef>
                <a:spcPts val="1500"/>
              </a:spcBef>
              <a:buClr>
                <a:srgbClr val="339933"/>
              </a:buClr>
              <a:buFont typeface="Times" pitchFamily="18" charset="0"/>
              <a:buNone/>
              <a:defRPr/>
            </a:pPr>
            <a:endParaRPr lang="en-US" altLang="en-US" sz="20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indent="-338138" eaLnBrk="0" hangingPunct="0">
              <a:lnSpc>
                <a:spcPct val="110000"/>
              </a:lnSpc>
              <a:spcBef>
                <a:spcPts val="1500"/>
              </a:spcBef>
              <a:buClr>
                <a:srgbClr val="339933"/>
              </a:buClr>
              <a:buFont typeface="Times" pitchFamily="18" charset="0"/>
              <a:buChar char="•"/>
              <a:defRPr/>
            </a:pPr>
            <a:r>
              <a:rPr lang="en-US" altLang="en-US" sz="2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Guanine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(G) would form 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 hydrogen bonds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only with </a:t>
            </a:r>
            <a:b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cytosine 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(C)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GB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3581400" y="152400"/>
            <a:ext cx="1600200" cy="7112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DNA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4800600" y="1371600"/>
            <a:ext cx="4191000" cy="518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127000" y="1371600"/>
            <a:ext cx="4191000" cy="518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1270000" y="1371600"/>
            <a:ext cx="6477000" cy="715962"/>
          </a:xfrm>
        </p:spPr>
        <p:txBody>
          <a:bodyPr/>
          <a:lstStyle/>
          <a:p>
            <a:pPr eaLnBrk="1" hangingPunct="1">
              <a:defRPr/>
            </a:pPr>
            <a:r>
              <a:rPr lang="en-GB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DNA             &amp;            RNA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60400" y="2041525"/>
            <a:ext cx="7645400" cy="2135188"/>
            <a:chOff x="384" y="662"/>
            <a:chExt cx="4656" cy="1345"/>
          </a:xfrm>
        </p:grpSpPr>
        <p:grpSp>
          <p:nvGrpSpPr>
            <p:cNvPr id="10254" name="Group 6"/>
            <p:cNvGrpSpPr>
              <a:grpSpLocks/>
            </p:cNvGrpSpPr>
            <p:nvPr/>
          </p:nvGrpSpPr>
          <p:grpSpPr bwMode="auto">
            <a:xfrm>
              <a:off x="864" y="662"/>
              <a:ext cx="976" cy="816"/>
              <a:chOff x="1088" y="1200"/>
              <a:chExt cx="976" cy="816"/>
            </a:xfrm>
          </p:grpSpPr>
          <p:sp>
            <p:nvSpPr>
              <p:cNvPr id="10270" name="AutoShape 7"/>
              <p:cNvSpPr>
                <a:spLocks noChangeArrowheads="1"/>
              </p:cNvSpPr>
              <p:nvPr/>
            </p:nvSpPr>
            <p:spPr bwMode="auto">
              <a:xfrm>
                <a:off x="1200" y="1404"/>
                <a:ext cx="672" cy="384"/>
              </a:xfrm>
              <a:prstGeom prst="pentagon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0271" name="Text Box 8"/>
              <p:cNvSpPr txBox="1">
                <a:spLocks noChangeArrowheads="1"/>
              </p:cNvSpPr>
              <p:nvPr/>
            </p:nvSpPr>
            <p:spPr bwMode="auto">
              <a:xfrm>
                <a:off x="1416" y="1200"/>
                <a:ext cx="202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b="1">
                    <a:latin typeface="Times New Roman" pitchFamily="18" charset="0"/>
                    <a:cs typeface="Times New Roman" pitchFamily="18" charset="0"/>
                  </a:rPr>
                  <a:t>o</a:t>
                </a:r>
              </a:p>
            </p:txBody>
          </p:sp>
          <p:grpSp>
            <p:nvGrpSpPr>
              <p:cNvPr id="10272" name="Group 9"/>
              <p:cNvGrpSpPr>
                <a:grpSpLocks/>
              </p:cNvGrpSpPr>
              <p:nvPr/>
            </p:nvGrpSpPr>
            <p:grpSpPr bwMode="auto">
              <a:xfrm>
                <a:off x="1608" y="1500"/>
                <a:ext cx="304" cy="516"/>
                <a:chOff x="1536" y="1200"/>
                <a:chExt cx="304" cy="516"/>
              </a:xfrm>
            </p:grpSpPr>
            <p:sp>
              <p:nvSpPr>
                <p:cNvPr id="10280" name="Line 10"/>
                <p:cNvSpPr>
                  <a:spLocks noChangeShapeType="1"/>
                </p:cNvSpPr>
                <p:nvPr/>
              </p:nvSpPr>
              <p:spPr bwMode="auto">
                <a:xfrm>
                  <a:off x="1664" y="1392"/>
                  <a:ext cx="8" cy="19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281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1552" y="1504"/>
                  <a:ext cx="288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600" b="1">
                      <a:latin typeface="Times New Roman" pitchFamily="18" charset="0"/>
                      <a:cs typeface="Times New Roman" pitchFamily="18" charset="0"/>
                    </a:rPr>
                    <a:t>H</a:t>
                  </a:r>
                </a:p>
              </p:txBody>
            </p:sp>
            <p:sp>
              <p:nvSpPr>
                <p:cNvPr id="10282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536" y="1200"/>
                  <a:ext cx="288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600" b="1">
                      <a:latin typeface="Times New Roman" pitchFamily="18" charset="0"/>
                      <a:cs typeface="Times New Roman" pitchFamily="18" charset="0"/>
                    </a:rPr>
                    <a:t>H</a:t>
                  </a:r>
                </a:p>
              </p:txBody>
            </p:sp>
          </p:grpSp>
          <p:sp>
            <p:nvSpPr>
              <p:cNvPr id="10273" name="Text Box 13"/>
              <p:cNvSpPr txBox="1">
                <a:spLocks noChangeArrowheads="1"/>
              </p:cNvSpPr>
              <p:nvPr/>
            </p:nvSpPr>
            <p:spPr bwMode="auto">
              <a:xfrm>
                <a:off x="1776" y="1676"/>
                <a:ext cx="28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600" b="1">
                    <a:latin typeface="Times New Roman" pitchFamily="18" charset="0"/>
                    <a:cs typeface="Times New Roman" pitchFamily="18" charset="0"/>
                  </a:rPr>
                  <a:t>H</a:t>
                </a:r>
              </a:p>
            </p:txBody>
          </p:sp>
          <p:sp>
            <p:nvSpPr>
              <p:cNvPr id="10274" name="Line 14"/>
              <p:cNvSpPr>
                <a:spLocks noChangeShapeType="1"/>
              </p:cNvSpPr>
              <p:nvPr/>
            </p:nvSpPr>
            <p:spPr bwMode="auto">
              <a:xfrm>
                <a:off x="1872" y="159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5" name="Line 15"/>
              <p:cNvSpPr>
                <a:spLocks noChangeShapeType="1"/>
              </p:cNvSpPr>
              <p:nvPr/>
            </p:nvSpPr>
            <p:spPr bwMode="auto">
              <a:xfrm>
                <a:off x="1328" y="1692"/>
                <a:ext cx="16" cy="27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6" name="Text Box 16"/>
              <p:cNvSpPr txBox="1">
                <a:spLocks noChangeArrowheads="1"/>
              </p:cNvSpPr>
              <p:nvPr/>
            </p:nvSpPr>
            <p:spPr bwMode="auto">
              <a:xfrm>
                <a:off x="1216" y="1528"/>
                <a:ext cx="28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600" b="1">
                    <a:latin typeface="Times New Roman" pitchFamily="18" charset="0"/>
                    <a:cs typeface="Times New Roman" pitchFamily="18" charset="0"/>
                  </a:rPr>
                  <a:t>H</a:t>
                </a:r>
              </a:p>
            </p:txBody>
          </p:sp>
          <p:sp>
            <p:nvSpPr>
              <p:cNvPr id="10277" name="Line 17"/>
              <p:cNvSpPr>
                <a:spLocks noChangeShapeType="1"/>
              </p:cNvSpPr>
              <p:nvPr/>
            </p:nvSpPr>
            <p:spPr bwMode="auto">
              <a:xfrm>
                <a:off x="1200" y="1452"/>
                <a:ext cx="8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8" name="Text Box 18"/>
              <p:cNvSpPr txBox="1">
                <a:spLocks noChangeArrowheads="1"/>
              </p:cNvSpPr>
              <p:nvPr/>
            </p:nvSpPr>
            <p:spPr bwMode="auto">
              <a:xfrm>
                <a:off x="1088" y="1612"/>
                <a:ext cx="28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600" b="1">
                    <a:latin typeface="Times New Roman" pitchFamily="18" charset="0"/>
                    <a:cs typeface="Times New Roman" pitchFamily="18" charset="0"/>
                  </a:rPr>
                  <a:t>H</a:t>
                </a:r>
              </a:p>
            </p:txBody>
          </p:sp>
          <p:sp>
            <p:nvSpPr>
              <p:cNvPr id="10279" name="Text Box 19"/>
              <p:cNvSpPr txBox="1">
                <a:spLocks noChangeArrowheads="1"/>
              </p:cNvSpPr>
              <p:nvPr/>
            </p:nvSpPr>
            <p:spPr bwMode="auto">
              <a:xfrm>
                <a:off x="1088" y="1268"/>
                <a:ext cx="432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600" b="1">
                    <a:latin typeface="Times New Roman" pitchFamily="18" charset="0"/>
                    <a:cs typeface="Times New Roman" pitchFamily="18" charset="0"/>
                  </a:rPr>
                  <a:t>CH</a:t>
                </a:r>
                <a:r>
                  <a:rPr lang="en-GB" altLang="en-US" sz="1800" b="1" baseline="-25000"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</p:txBody>
          </p:sp>
        </p:grpSp>
        <p:sp>
          <p:nvSpPr>
            <p:cNvPr id="7188" name="Text Box 20"/>
            <p:cNvSpPr txBox="1">
              <a:spLocks noChangeArrowheads="1"/>
            </p:cNvSpPr>
            <p:nvPr/>
          </p:nvSpPr>
          <p:spPr bwMode="auto">
            <a:xfrm>
              <a:off x="384" y="1526"/>
              <a:ext cx="1632" cy="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Deoxyribose sugar    </a:t>
              </a: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GB" b="1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O on C2 is missed</a:t>
              </a: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)</a:t>
              </a:r>
            </a:p>
          </p:txBody>
        </p:sp>
        <p:grpSp>
          <p:nvGrpSpPr>
            <p:cNvPr id="10256" name="Group 21"/>
            <p:cNvGrpSpPr>
              <a:grpSpLocks/>
            </p:cNvGrpSpPr>
            <p:nvPr/>
          </p:nvGrpSpPr>
          <p:grpSpPr bwMode="auto">
            <a:xfrm>
              <a:off x="3968" y="758"/>
              <a:ext cx="976" cy="816"/>
              <a:chOff x="3872" y="1670"/>
              <a:chExt cx="976" cy="816"/>
            </a:xfrm>
          </p:grpSpPr>
          <p:sp>
            <p:nvSpPr>
              <p:cNvPr id="10258" name="AutoShape 22"/>
              <p:cNvSpPr>
                <a:spLocks noChangeArrowheads="1"/>
              </p:cNvSpPr>
              <p:nvPr/>
            </p:nvSpPr>
            <p:spPr bwMode="auto">
              <a:xfrm>
                <a:off x="3984" y="1874"/>
                <a:ext cx="672" cy="384"/>
              </a:xfrm>
              <a:prstGeom prst="pentagon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0259" name="Text Box 23"/>
              <p:cNvSpPr txBox="1">
                <a:spLocks noChangeArrowheads="1"/>
              </p:cNvSpPr>
              <p:nvPr/>
            </p:nvSpPr>
            <p:spPr bwMode="auto">
              <a:xfrm>
                <a:off x="4200" y="1670"/>
                <a:ext cx="202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b="1">
                    <a:latin typeface="Times New Roman" pitchFamily="18" charset="0"/>
                    <a:cs typeface="Times New Roman" pitchFamily="18" charset="0"/>
                  </a:rPr>
                  <a:t>o</a:t>
                </a:r>
              </a:p>
            </p:txBody>
          </p:sp>
          <p:sp>
            <p:nvSpPr>
              <p:cNvPr id="10260" name="Line 24"/>
              <p:cNvSpPr>
                <a:spLocks noChangeShapeType="1"/>
              </p:cNvSpPr>
              <p:nvPr/>
            </p:nvSpPr>
            <p:spPr bwMode="auto">
              <a:xfrm>
                <a:off x="4520" y="2162"/>
                <a:ext cx="8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1" name="Text Box 25"/>
              <p:cNvSpPr txBox="1">
                <a:spLocks noChangeArrowheads="1"/>
              </p:cNvSpPr>
              <p:nvPr/>
            </p:nvSpPr>
            <p:spPr bwMode="auto">
              <a:xfrm>
                <a:off x="4408" y="2274"/>
                <a:ext cx="344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600" b="1">
                    <a:latin typeface="Times New Roman" pitchFamily="18" charset="0"/>
                    <a:cs typeface="Times New Roman" pitchFamily="18" charset="0"/>
                  </a:rPr>
                  <a:t>OH</a:t>
                </a:r>
              </a:p>
            </p:txBody>
          </p:sp>
          <p:sp>
            <p:nvSpPr>
              <p:cNvPr id="10262" name="Text Box 26"/>
              <p:cNvSpPr txBox="1">
                <a:spLocks noChangeArrowheads="1"/>
              </p:cNvSpPr>
              <p:nvPr/>
            </p:nvSpPr>
            <p:spPr bwMode="auto">
              <a:xfrm>
                <a:off x="4392" y="1970"/>
                <a:ext cx="28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600" b="1">
                    <a:latin typeface="Times New Roman" pitchFamily="18" charset="0"/>
                    <a:cs typeface="Times New Roman" pitchFamily="18" charset="0"/>
                  </a:rPr>
                  <a:t>H</a:t>
                </a:r>
              </a:p>
            </p:txBody>
          </p:sp>
          <p:sp>
            <p:nvSpPr>
              <p:cNvPr id="10263" name="Text Box 27"/>
              <p:cNvSpPr txBox="1">
                <a:spLocks noChangeArrowheads="1"/>
              </p:cNvSpPr>
              <p:nvPr/>
            </p:nvSpPr>
            <p:spPr bwMode="auto">
              <a:xfrm>
                <a:off x="4560" y="2146"/>
                <a:ext cx="28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600" b="1">
                    <a:latin typeface="Times New Roman" pitchFamily="18" charset="0"/>
                    <a:cs typeface="Times New Roman" pitchFamily="18" charset="0"/>
                  </a:rPr>
                  <a:t>H</a:t>
                </a:r>
              </a:p>
            </p:txBody>
          </p:sp>
          <p:sp>
            <p:nvSpPr>
              <p:cNvPr id="10264" name="Line 28"/>
              <p:cNvSpPr>
                <a:spLocks noChangeShapeType="1"/>
              </p:cNvSpPr>
              <p:nvPr/>
            </p:nvSpPr>
            <p:spPr bwMode="auto">
              <a:xfrm>
                <a:off x="4656" y="206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5" name="Line 29"/>
              <p:cNvSpPr>
                <a:spLocks noChangeShapeType="1"/>
              </p:cNvSpPr>
              <p:nvPr/>
            </p:nvSpPr>
            <p:spPr bwMode="auto">
              <a:xfrm>
                <a:off x="4112" y="2162"/>
                <a:ext cx="16" cy="27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6" name="Text Box 30"/>
              <p:cNvSpPr txBox="1">
                <a:spLocks noChangeArrowheads="1"/>
              </p:cNvSpPr>
              <p:nvPr/>
            </p:nvSpPr>
            <p:spPr bwMode="auto">
              <a:xfrm>
                <a:off x="4000" y="1998"/>
                <a:ext cx="28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600" b="1">
                    <a:latin typeface="Times New Roman" pitchFamily="18" charset="0"/>
                    <a:cs typeface="Times New Roman" pitchFamily="18" charset="0"/>
                  </a:rPr>
                  <a:t>H</a:t>
                </a:r>
              </a:p>
            </p:txBody>
          </p:sp>
          <p:sp>
            <p:nvSpPr>
              <p:cNvPr id="10267" name="Line 31"/>
              <p:cNvSpPr>
                <a:spLocks noChangeShapeType="1"/>
              </p:cNvSpPr>
              <p:nvPr/>
            </p:nvSpPr>
            <p:spPr bwMode="auto">
              <a:xfrm>
                <a:off x="3984" y="1922"/>
                <a:ext cx="8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8" name="Text Box 32"/>
              <p:cNvSpPr txBox="1">
                <a:spLocks noChangeArrowheads="1"/>
              </p:cNvSpPr>
              <p:nvPr/>
            </p:nvSpPr>
            <p:spPr bwMode="auto">
              <a:xfrm>
                <a:off x="3872" y="2082"/>
                <a:ext cx="28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600" b="1">
                    <a:latin typeface="Times New Roman" pitchFamily="18" charset="0"/>
                    <a:cs typeface="Times New Roman" pitchFamily="18" charset="0"/>
                  </a:rPr>
                  <a:t>H</a:t>
                </a:r>
              </a:p>
            </p:txBody>
          </p:sp>
          <p:sp>
            <p:nvSpPr>
              <p:cNvPr id="10269" name="Text Box 33"/>
              <p:cNvSpPr txBox="1">
                <a:spLocks noChangeArrowheads="1"/>
              </p:cNvSpPr>
              <p:nvPr/>
            </p:nvSpPr>
            <p:spPr bwMode="auto">
              <a:xfrm>
                <a:off x="3872" y="1738"/>
                <a:ext cx="432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600" b="1">
                    <a:latin typeface="Times New Roman" pitchFamily="18" charset="0"/>
                    <a:cs typeface="Times New Roman" pitchFamily="18" charset="0"/>
                  </a:rPr>
                  <a:t>CH</a:t>
                </a:r>
                <a:r>
                  <a:rPr lang="en-GB" altLang="en-US" sz="1800" b="1" baseline="-25000"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</p:txBody>
          </p:sp>
        </p:grpSp>
        <p:sp>
          <p:nvSpPr>
            <p:cNvPr id="7202" name="Text Box 34"/>
            <p:cNvSpPr txBox="1">
              <a:spLocks noChangeArrowheads="1"/>
            </p:cNvSpPr>
            <p:nvPr/>
          </p:nvSpPr>
          <p:spPr bwMode="auto">
            <a:xfrm>
              <a:off x="3888" y="1584"/>
              <a:ext cx="1152" cy="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Ribose sugar </a:t>
              </a: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(</a:t>
              </a:r>
              <a:r>
                <a:rPr lang="en-GB" sz="2000" b="1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no missed O</a:t>
              </a: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</a:t>
              </a:r>
            </a:p>
          </p:txBody>
        </p:sp>
      </p:grp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5842000" y="4419600"/>
            <a:ext cx="2743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 u="sng">
                <a:solidFill>
                  <a:srgbClr val="FF0000"/>
                </a:solidFill>
              </a:rPr>
              <a:t>R</a:t>
            </a:r>
            <a:r>
              <a:rPr lang="en-GB" altLang="en-US" sz="2000" b="1"/>
              <a:t>ibo-</a:t>
            </a:r>
            <a:r>
              <a:rPr lang="en-GB" altLang="en-US" sz="2800" b="1" u="sng">
                <a:solidFill>
                  <a:srgbClr val="FF0000"/>
                </a:solidFill>
              </a:rPr>
              <a:t>N</a:t>
            </a:r>
            <a:r>
              <a:rPr lang="en-GB" altLang="en-US" sz="2000" b="1"/>
              <a:t>ucleic-</a:t>
            </a:r>
            <a:r>
              <a:rPr lang="en-GB" altLang="en-US" sz="2800" b="1" u="sng">
                <a:solidFill>
                  <a:srgbClr val="FF0000"/>
                </a:solidFill>
              </a:rPr>
              <a:t>A</a:t>
            </a:r>
            <a:r>
              <a:rPr lang="en-GB" altLang="en-US" sz="2000" b="1"/>
              <a:t>cid</a:t>
            </a:r>
          </a:p>
        </p:txBody>
      </p:sp>
      <p:sp>
        <p:nvSpPr>
          <p:cNvPr id="7204" name="Text Box 36"/>
          <p:cNvSpPr txBox="1">
            <a:spLocks noChangeArrowheads="1"/>
          </p:cNvSpPr>
          <p:nvPr/>
        </p:nvSpPr>
        <p:spPr bwMode="auto">
          <a:xfrm>
            <a:off x="279400" y="4419600"/>
            <a:ext cx="3505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 u="sng">
                <a:solidFill>
                  <a:srgbClr val="FF0000"/>
                </a:solidFill>
              </a:rPr>
              <a:t>D</a:t>
            </a:r>
            <a:r>
              <a:rPr lang="en-GB" altLang="en-US" sz="2000" b="1"/>
              <a:t>eoxiribo-</a:t>
            </a:r>
            <a:r>
              <a:rPr lang="en-GB" altLang="en-US" sz="2800" b="1" u="sng">
                <a:solidFill>
                  <a:srgbClr val="FF0000"/>
                </a:solidFill>
              </a:rPr>
              <a:t>N</a:t>
            </a:r>
            <a:r>
              <a:rPr lang="en-GB" altLang="en-US" sz="2000" b="1"/>
              <a:t>ucleic-</a:t>
            </a:r>
            <a:r>
              <a:rPr lang="en-GB" altLang="en-US" sz="2800" b="1" u="sng">
                <a:solidFill>
                  <a:srgbClr val="FF0000"/>
                </a:solidFill>
              </a:rPr>
              <a:t>A</a:t>
            </a:r>
            <a:r>
              <a:rPr lang="en-GB" altLang="en-US" sz="2000" b="1"/>
              <a:t>cid</a:t>
            </a:r>
          </a:p>
        </p:txBody>
      </p: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279400" y="5241925"/>
            <a:ext cx="8686800" cy="473075"/>
            <a:chOff x="144" y="2678"/>
            <a:chExt cx="5472" cy="298"/>
          </a:xfrm>
        </p:grpSpPr>
        <p:sp>
          <p:nvSpPr>
            <p:cNvPr id="7206" name="Text Box 38"/>
            <p:cNvSpPr txBox="1">
              <a:spLocks noChangeArrowheads="1"/>
            </p:cNvSpPr>
            <p:nvPr/>
          </p:nvSpPr>
          <p:spPr bwMode="auto">
            <a:xfrm>
              <a:off x="3168" y="2678"/>
              <a:ext cx="244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Single stranded nucleic acid</a:t>
              </a:r>
            </a:p>
          </p:txBody>
        </p:sp>
        <p:sp>
          <p:nvSpPr>
            <p:cNvPr id="7207" name="Text Box 39"/>
            <p:cNvSpPr txBox="1">
              <a:spLocks noChangeArrowheads="1"/>
            </p:cNvSpPr>
            <p:nvPr/>
          </p:nvSpPr>
          <p:spPr bwMode="auto">
            <a:xfrm>
              <a:off x="144" y="2726"/>
              <a:ext cx="240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Double stranded nucleic acid</a:t>
              </a:r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965200" y="5943600"/>
            <a:ext cx="7467600" cy="457200"/>
            <a:chOff x="576" y="3120"/>
            <a:chExt cx="4704" cy="288"/>
          </a:xfrm>
        </p:grpSpPr>
        <p:sp>
          <p:nvSpPr>
            <p:cNvPr id="10250" name="Text Box 41"/>
            <p:cNvSpPr txBox="1">
              <a:spLocks noChangeArrowheads="1"/>
            </p:cNvSpPr>
            <p:nvPr/>
          </p:nvSpPr>
          <p:spPr bwMode="auto">
            <a:xfrm>
              <a:off x="576" y="3158"/>
              <a:ext cx="158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000" b="1"/>
                <a:t>Bases: A, G, C, </a:t>
              </a:r>
              <a:r>
                <a:rPr lang="en-GB" altLang="en-US" sz="2000" b="1">
                  <a:solidFill>
                    <a:srgbClr val="FF0000"/>
                  </a:solidFill>
                </a:rPr>
                <a:t>T</a:t>
              </a:r>
            </a:p>
          </p:txBody>
        </p:sp>
        <p:sp>
          <p:nvSpPr>
            <p:cNvPr id="10251" name="Text Box 42"/>
            <p:cNvSpPr txBox="1">
              <a:spLocks noChangeArrowheads="1"/>
            </p:cNvSpPr>
            <p:nvPr/>
          </p:nvSpPr>
          <p:spPr bwMode="auto">
            <a:xfrm>
              <a:off x="3648" y="3120"/>
              <a:ext cx="163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000" b="1"/>
                <a:t>Bases: A, G, C, </a:t>
              </a:r>
              <a:r>
                <a:rPr lang="en-GB" altLang="en-US" sz="2000" b="1">
                  <a:solidFill>
                    <a:srgbClr val="FF0000"/>
                  </a:solidFill>
                </a:rPr>
                <a:t>U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44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5" name="Picture 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2302454" y="304800"/>
            <a:ext cx="4022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comparison</a:t>
            </a:r>
            <a:endParaRPr lang="en-US" sz="32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03" grpId="0"/>
      <p:bldP spid="720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558925"/>
            <a:ext cx="8763000" cy="4537075"/>
          </a:xfrm>
        </p:spPr>
        <p:txBody>
          <a:bodyPr>
            <a:spAutoFit/>
          </a:bodyPr>
          <a:lstStyle/>
          <a:p>
            <a:pPr eaLnBrk="1" hangingPunct="1">
              <a:buClr>
                <a:srgbClr val="FF3300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Nucleic acids are polymers of monomers called </a:t>
            </a:r>
            <a:r>
              <a:rPr lang="en-US" altLang="en-US" sz="2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nucleotides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buClr>
                <a:srgbClr val="FF3300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2000" b="1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FF3300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Each nucleotide consists of three parts: a </a:t>
            </a:r>
            <a:r>
              <a:rPr lang="en-US" altLang="en-US" sz="2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nitrogen base, a pentose sugar, and a phosphate group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buClr>
                <a:srgbClr val="FF3300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2000" b="1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FF3300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nitrogen bases (</a:t>
            </a:r>
            <a:r>
              <a:rPr lang="en-US" altLang="en-US" sz="20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rings of carbon and nitrogen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come in two types: </a:t>
            </a:r>
            <a:r>
              <a:rPr lang="en-US" altLang="en-US" sz="2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Purines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Pyrimidines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buClr>
                <a:srgbClr val="FF3300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2000" b="1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FF3300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pentose sugar joined to the nitrogen base is </a:t>
            </a:r>
            <a:r>
              <a:rPr lang="en-US" altLang="en-US" sz="2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ribose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nucleotides of RNA and </a:t>
            </a:r>
            <a:r>
              <a:rPr lang="en-US" altLang="en-US" sz="2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deoxyribose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DNA.</a:t>
            </a:r>
          </a:p>
          <a:p>
            <a:pPr eaLnBrk="1" hangingPunct="1">
              <a:buClr>
                <a:srgbClr val="FF3300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2000" b="1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FF3300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only difference between the sugars is the lack </a:t>
            </a:r>
            <a:r>
              <a:rPr lang="ar-EG" altLang="en-US" sz="20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نقص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an oxygen atom on </a:t>
            </a:r>
            <a:r>
              <a:rPr lang="en-US" altLang="en-US" sz="2000" b="1" u="sng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carbon 2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deoxyribose.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162800" cy="762000"/>
          </a:xfrm>
          <a:noFill/>
        </p:spPr>
        <p:txBody>
          <a:bodyPr/>
          <a:lstStyle/>
          <a:p>
            <a:pPr eaLnBrk="1" hangingPunct="1">
              <a:lnSpc>
                <a:spcPct val="75000"/>
              </a:lnSpc>
            </a:pPr>
            <a:r>
              <a:rPr lang="en-US" altLang="en-US" sz="2400" dirty="0" smtClean="0">
                <a:solidFill>
                  <a:srgbClr val="0000FF"/>
                </a:solidFill>
                <a:latin typeface="Impact" pitchFamily="34" charset="0"/>
              </a:rPr>
              <a:t>The nucleic acid strand is a polymer of nucleotides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7"/>
  <p:tag name="ARTICULATE_PROJECT_OPEN" val="1"/>
  <p:tag name="ARTICULATE_USED_PAGE_ORIENTATION" val="1"/>
  <p:tag name="ARTICULATE_USED_PAGE_SIZE" val="1"/>
  <p:tag name="TAG_BACKING_FORM_KEY" val="2163982-c:\ashraf\d\ashraf 2\lectures\saudia\145-zoo\gamal-lectures\new-articulate\lectures\lecture-18 dna\lecture 18.pptx"/>
  <p:tag name="ARTICULATE_PRESENTER_VERSION" val="7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6"/>
  <p:tag name="ARTICULATE_NAV_LEVEL" val="1"/>
  <p:tag name="ARTICULATE_SLIDE_PRESENTER_GUID" val="b4c39af3-5ff4-472f-99ad-0724705dfaf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b4c39af3-5ff4-472f-99ad-0724705dfaf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b4c39af3-5ff4-472f-99ad-0724705dfaf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b4c39af3-5ff4-472f-99ad-0724705dfaf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b4c39af3-5ff4-472f-99ad-0724705dfaf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b4c39af3-5ff4-472f-99ad-0724705dfaf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b4c39af3-5ff4-472f-99ad-0724705dfaf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b4c39af3-5ff4-472f-99ad-0724705dfaf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21 Lecture-DNA\Quiz1.quiz"/>
  <p:tag name="QUIZMAKER_QUIZ_SLIDE_ID" val="291"/>
  <p:tag name="OVERRIDE" val="QUIZMAKER_QUIZ_SLIDE"/>
  <p:tag name="QUIZMAKER_QUIZ_TITLE" val="Quiz1"/>
  <p:tag name="ARTICULATE_DESCRIPTION" val="Quiz - 4 questions"/>
  <p:tag name="AQP_PASS_SCORE" val="60"/>
  <p:tag name="QUIZMAKER_LAST_MODIFY_DATE" val="41653.4676851852"/>
  <p:tag name="EMBEDDEDCONTENT_LASTWRITETIMEUTC" val="2014-01-14 08:13:28Z"/>
  <p:tag name="ELAPSEDTIME" val="5"/>
  <p:tag name="AQP_PASS_ACTION" val="2"/>
  <p:tag name="AQP_FAIL_ACTION" val="2"/>
  <p:tag name="ARTICULATE_SHOW_IN_MENU" val="multipleitems"/>
  <p:tag name="ARTICULATE_SLIDE_THUMBNAIL_REFRESH" val="1"/>
  <p:tag name="ARTICULATE_USED_LAYOUT" val="6"/>
  <p:tag name="ARTICULATE_NAV_LEVEL" val="1"/>
  <p:tag name="ARTICULATE_SLIDE_PRESENTER_GUID" val="b4c39af3-5ff4-472f-99ad-0724705dfaf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b4c39af3-5ff4-472f-99ad-0724705dfaff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UDIO_ID" val="281"/>
  <p:tag name="ARTICULATE_SLIDE_THUMBNAIL_REFRESH" val="1"/>
  <p:tag name="ARTICULATE_USED_LAYOUT" val="1"/>
  <p:tag name="ARTICULATE_NAV_LEVEL" val="1"/>
  <p:tag name="ARTICULATE_SLIDE_PRESENTER_GUID" val="b4c39af3-5ff4-472f-99ad-0724705dfaff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6d7afbce09946128653d101d6d5370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b4c39af3-5ff4-472f-99ad-0724705dfaf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b4c39af3-5ff4-472f-99ad-0724705dfaf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6"/>
  <p:tag name="ARTICULATE_NAV_LEVEL" val="1"/>
  <p:tag name="ARTICULATE_SLIDE_PRESENTER_GUID" val="b4c39af3-5ff4-472f-99ad-0724705dfaf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b4c39af3-5ff4-472f-99ad-0724705dfaf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6"/>
  <p:tag name="ARTICULATE_NAV_LEVEL" val="1"/>
  <p:tag name="ARTICULATE_SLIDE_PRESENTER_GUID" val="b4c39af3-5ff4-472f-99ad-0724705dfaf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b4c39af3-5ff4-472f-99ad-0724705dfaf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1567</TotalTime>
  <Words>898</Words>
  <Application>Microsoft Office PowerPoint</Application>
  <PresentationFormat>On-screen Show (4:3)</PresentationFormat>
  <Paragraphs>189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Default Design</vt:lpstr>
      <vt:lpstr>PowerPoint Presentation</vt:lpstr>
      <vt:lpstr>PowerPoint Presentation</vt:lpstr>
      <vt:lpstr>DNA :    Introduction</vt:lpstr>
      <vt:lpstr>Structures of nucleic acids (DNA &amp; RNA)</vt:lpstr>
      <vt:lpstr>PowerPoint Presentation</vt:lpstr>
      <vt:lpstr>Nitrogenous bases القواعد النيتروجينية </vt:lpstr>
      <vt:lpstr>PowerPoint Presentation</vt:lpstr>
      <vt:lpstr>DNA             &amp;            RNA</vt:lpstr>
      <vt:lpstr>The nucleic acid strand is a polymer of nucleotides</vt:lpstr>
      <vt:lpstr>PowerPoint Presentation</vt:lpstr>
      <vt:lpstr>PowerPoint Presentation</vt:lpstr>
      <vt:lpstr>Inheritance is based on replication of the DNA double helix</vt:lpstr>
      <vt:lpstr>PowerPoint Presentation</vt:lpstr>
      <vt:lpstr>PowerPoint Presentation</vt:lpstr>
      <vt:lpstr>PowerPoint Presentation</vt:lpstr>
      <vt:lpstr>Quiz1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HP</cp:lastModifiedBy>
  <cp:revision>109</cp:revision>
  <dcterms:created xsi:type="dcterms:W3CDTF">2006-03-10T18:25:44Z</dcterms:created>
  <dcterms:modified xsi:type="dcterms:W3CDTF">2014-01-16T09:22:10Z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Lecture 18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7</vt:lpwstr>
  </property>
  <property fmtid="{D5CDD505-2E9C-101B-9397-08002B2CF9AE}" pid="5" name="ArticulateGUID">
    <vt:lpwstr>00F16C75-DD78-4BC0-B65D-9E68BCAC7898</vt:lpwstr>
  </property>
  <property fmtid="{D5CDD505-2E9C-101B-9397-08002B2CF9AE}" pid="6" name="ArticulateProjectFull">
    <vt:lpwstr>C:\Ashraf\D\Ashraf 2\Lectures\Saudia\145-Zoo\Gamal-Lectures\New-Articulate\Lectures\Lecture-18 DNA\Lecture 18.ppta</vt:lpwstr>
  </property>
</Properties>
</file>