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3" r:id="rId3"/>
    <p:sldId id="265" r:id="rId4"/>
    <p:sldId id="283" r:id="rId5"/>
    <p:sldId id="266" r:id="rId6"/>
    <p:sldId id="268" r:id="rId7"/>
    <p:sldId id="274" r:id="rId8"/>
    <p:sldId id="272" r:id="rId9"/>
    <p:sldId id="285" r:id="rId10"/>
    <p:sldId id="286" r:id="rId11"/>
    <p:sldId id="282" r:id="rId12"/>
    <p:sldId id="277" r:id="rId13"/>
    <p:sldId id="281" r:id="rId14"/>
    <p:sldId id="288" r:id="rId15"/>
    <p:sldId id="287" r:id="rId16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D60093"/>
    <a:srgbClr val="FF3300"/>
    <a:srgbClr val="0033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72" autoAdjust="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48874F-2E4E-4E2F-A9A3-9F6725613BE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286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C23A0D9-1E0C-4EA4-8FB4-1DD0359A4EAC}" type="slidenum">
              <a:rPr lang="ar-SA" altLang="en-US"/>
              <a:pPr algn="r"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D49B6C3-16E5-4DFA-A369-E5A47D9BA9F7}" type="slidenum">
              <a:rPr lang="ar-SA" altLang="en-US"/>
              <a:pPr algn="r"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915FF-CA97-4BC4-9A07-BBCBB7968FB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076621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4D976-6695-43BA-A129-1F0CA937F8F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62403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C51E9-1BAB-44AD-8CFB-46CBC179B79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9293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8B1FD-DD3A-4801-842D-2B199823DD3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26523"/>
      </p:ext>
    </p:extLst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950F0-5A30-4019-8107-A4A2E3E1035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9611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079-1B08-40DC-971D-823E007C518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453279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D89A1-8689-4B6E-8596-90586063C16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85939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41989-8AD5-4917-A787-44FB6B093D9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75744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68232-A4FE-43F7-A152-1297D1CAA75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176734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562AA-9315-4DF5-8792-359B217AF93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225364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07688-99D6-40DB-8015-039EECD8911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81566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37C4AA-2DC4-4C1B-A1A2-DF209EE3F64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8.xml"/><Relationship Id="rId7" Type="http://schemas.openxmlformats.org/officeDocument/2006/relationships/image" Target="../media/image16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9.xml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tags" Target="../tags/tag22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2.png"/><Relationship Id="rId5" Type="http://schemas.openxmlformats.org/officeDocument/2006/relationships/tags" Target="../tags/tag24.xml"/><Relationship Id="rId10" Type="http://schemas.openxmlformats.org/officeDocument/2006/relationships/image" Target="../media/image21.png"/><Relationship Id="rId4" Type="http://schemas.openxmlformats.org/officeDocument/2006/relationships/tags" Target="../tags/tag23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9600" y="1727200"/>
            <a:ext cx="8077200" cy="711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DNA Replication </a:t>
            </a:r>
            <a:r>
              <a:rPr lang="ar-EG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نـَسْـــــخ</a:t>
            </a:r>
            <a:r>
              <a:rPr lang="ar-SA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الـ دنا</a:t>
            </a:r>
            <a:endParaRPr lang="en-US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055" name="Group 22"/>
          <p:cNvGrpSpPr>
            <a:grpSpLocks/>
          </p:cNvGrpSpPr>
          <p:nvPr/>
        </p:nvGrpSpPr>
        <p:grpSpPr bwMode="auto">
          <a:xfrm>
            <a:off x="609600" y="2514599"/>
            <a:ext cx="8077200" cy="3609975"/>
            <a:chOff x="528" y="1632"/>
            <a:chExt cx="4752" cy="2448"/>
          </a:xfrm>
        </p:grpSpPr>
        <p:sp>
          <p:nvSpPr>
            <p:cNvPr id="2063" name="Rectangle 20"/>
            <p:cNvSpPr>
              <a:spLocks noChangeArrowheads="1"/>
            </p:cNvSpPr>
            <p:nvPr/>
          </p:nvSpPr>
          <p:spPr bwMode="auto">
            <a:xfrm>
              <a:off x="528" y="1632"/>
              <a:ext cx="4752" cy="244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pic>
          <p:nvPicPr>
            <p:cNvPr id="2064" name="Picture 19"/>
            <p:cNvPicPr>
              <a:picLocks noChangeAspect="1" noChangeArrowheads="1"/>
            </p:cNvPicPr>
            <p:nvPr/>
          </p:nvPicPr>
          <p:blipFill>
            <a:blip r:embed="rId4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67"/>
            <a:stretch>
              <a:fillRect/>
            </a:stretch>
          </p:blipFill>
          <p:spPr bwMode="auto">
            <a:xfrm>
              <a:off x="576" y="1680"/>
              <a:ext cx="4672" cy="2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6" name="Text Box 21"/>
          <p:cNvSpPr txBox="1">
            <a:spLocks noChangeArrowheads="1"/>
          </p:cNvSpPr>
          <p:nvPr/>
        </p:nvSpPr>
        <p:spPr bwMode="auto">
          <a:xfrm>
            <a:off x="878541" y="1153180"/>
            <a:ext cx="7391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MOLECULE BASIS OF INHERITANCE</a:t>
            </a:r>
          </a:p>
        </p:txBody>
      </p:sp>
      <p:pic>
        <p:nvPicPr>
          <p:cNvPr id="205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7563"/>
            <a:ext cx="152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7563"/>
            <a:ext cx="152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7563"/>
            <a:ext cx="152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24000" y="6415087"/>
            <a:ext cx="593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http://spine.rutgers.edu/cellbio/assets/flash/bidir.htm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1447800" y="6124575"/>
            <a:ext cx="603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http://www.sinauer.com/cooper5e/animation0601.html</a:t>
            </a:r>
          </a:p>
        </p:txBody>
      </p:sp>
      <p:grpSp>
        <p:nvGrpSpPr>
          <p:cNvPr id="17" name="Group 16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9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52400" y="3786188"/>
            <a:ext cx="5334000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The strands in the double helix are </a:t>
            </a:r>
            <a:r>
              <a:rPr lang="en-US" altLang="en-US" sz="2000" b="1" u="sng" kern="0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antiparallel</a:t>
            </a:r>
            <a:r>
              <a:rPr lang="en-US" altLang="en-US" sz="2000" kern="0" dirty="0">
                <a:solidFill>
                  <a:srgbClr val="FF3300"/>
                </a:solidFill>
                <a:latin typeface="+mn-lt"/>
                <a:cs typeface="+mn-cs"/>
              </a:rPr>
              <a:t> </a:t>
            </a:r>
            <a:r>
              <a:rPr lang="ar-EG" altLang="en-US" kern="0" dirty="0">
                <a:latin typeface="+mn-lt"/>
                <a:cs typeface="+mn-cs"/>
              </a:rPr>
              <a:t>متوازيين و متضادين فى الإتجاه</a:t>
            </a:r>
            <a:r>
              <a:rPr lang="en-US" altLang="en-US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The sugar-phosphate backbones run in opposite directions.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Each DNA strand </a:t>
            </a:r>
            <a:r>
              <a:rPr lang="en-US" altLang="en-US" sz="1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has a 3’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end with a </a:t>
            </a:r>
            <a:r>
              <a:rPr lang="en-US" altLang="en-US" sz="1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free OH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group attached to </a:t>
            </a:r>
            <a:r>
              <a:rPr lang="en-US" altLang="en-US" sz="1600" b="1" kern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deoxyribose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and </a:t>
            </a:r>
            <a:r>
              <a:rPr lang="en-US" altLang="en-US" sz="1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a 5’ end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with a </a:t>
            </a:r>
            <a:r>
              <a:rPr lang="en-US" altLang="en-US" sz="1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free phosphate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group attached to </a:t>
            </a:r>
            <a:r>
              <a:rPr lang="en-US" altLang="en-US" sz="1600" b="1" kern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/>
            </a:r>
            <a:br>
              <a:rPr lang="en-US" altLang="en-US" sz="1600" b="1" kern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</a:br>
            <a:r>
              <a:rPr lang="en-US" altLang="en-US" sz="1600" b="1" kern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deoxyribose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The </a:t>
            </a:r>
            <a:r>
              <a:rPr lang="en-US" altLang="en-US" sz="1600" b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5’ -&gt; 3’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direction of one strand runs counter to </a:t>
            </a:r>
            <a:r>
              <a:rPr lang="ar-EG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مُعاكس لـ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the </a:t>
            </a:r>
            <a:r>
              <a:rPr lang="en-US" altLang="en-US" sz="1600" b="1" u="sng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3’ -&gt; 5</a:t>
            </a:r>
            <a:r>
              <a:rPr lang="en-US" alt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’ direction of the other strand.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867400" y="2362200"/>
            <a:ext cx="2971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28600" y="1600200"/>
            <a:ext cx="68199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Each strand is making its own new strand.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DNA synthesis is occurring in two different directions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One strand is being made towards the replication fork and the other is being made away from the fork.  The strand being made away from the fork has gaps.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Gaps are later joined by another enzyme, DNA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ligase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Rot="1" noChangeArrowheads="1"/>
          </p:cNvSpPr>
          <p:nvPr/>
        </p:nvSpPr>
        <p:spPr bwMode="auto">
          <a:xfrm>
            <a:off x="1066800" y="274638"/>
            <a:ext cx="6705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kern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DNA REPLICATION </a:t>
            </a:r>
            <a:r>
              <a:rPr lang="en-GB" sz="2000" b="1" kern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MECHANISM</a:t>
            </a:r>
            <a:endParaRPr lang="en-US" sz="2000" b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 descr="Large checker board"/>
          <p:cNvSpPr>
            <a:spLocks noChangeArrowheads="1"/>
          </p:cNvSpPr>
          <p:nvPr/>
        </p:nvSpPr>
        <p:spPr bwMode="auto">
          <a:xfrm>
            <a:off x="1066800" y="4835525"/>
            <a:ext cx="381000" cy="381000"/>
          </a:xfrm>
          <a:prstGeom prst="rect">
            <a:avLst/>
          </a:prstGeom>
          <a:pattFill prst="lgCheck">
            <a:fgClr>
              <a:srgbClr val="0000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62484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DNA REPLICATION MECHANISM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4800" y="1203325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two DNA-strands separate forming replication bubbles.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04800" y="1584325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Each strand functions as a template for synthesizing new complementary &amp; lagging strands </a:t>
            </a:r>
            <a:r>
              <a:rPr lang="en-GB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primers,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polymerase and ligase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24000" y="3248025"/>
            <a:ext cx="5410200" cy="635000"/>
            <a:chOff x="144" y="2288"/>
            <a:chExt cx="3408" cy="400"/>
          </a:xfrm>
        </p:grpSpPr>
        <p:sp>
          <p:nvSpPr>
            <p:cNvPr id="12383" name="AutoShape 7"/>
            <p:cNvSpPr>
              <a:spLocks noChangeArrowheads="1"/>
            </p:cNvSpPr>
            <p:nvPr/>
          </p:nvSpPr>
          <p:spPr bwMode="auto">
            <a:xfrm rot="16200000" flipV="1">
              <a:off x="2112" y="2376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84" name="AutoShape 8"/>
            <p:cNvSpPr>
              <a:spLocks noChangeArrowheads="1"/>
            </p:cNvSpPr>
            <p:nvPr/>
          </p:nvSpPr>
          <p:spPr bwMode="auto">
            <a:xfrm rot="-5400000">
              <a:off x="1104" y="2376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85" name="AutoShape 9"/>
            <p:cNvSpPr>
              <a:spLocks noChangeArrowheads="1"/>
            </p:cNvSpPr>
            <p:nvPr/>
          </p:nvSpPr>
          <p:spPr bwMode="auto">
            <a:xfrm rot="5400000">
              <a:off x="2584" y="2368"/>
              <a:ext cx="336" cy="192"/>
            </a:xfrm>
            <a:prstGeom prst="chevron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86" name="AutoShape 10"/>
            <p:cNvSpPr>
              <a:spLocks noChangeArrowheads="1"/>
            </p:cNvSpPr>
            <p:nvPr/>
          </p:nvSpPr>
          <p:spPr bwMode="auto">
            <a:xfrm rot="-5400000">
              <a:off x="144" y="2360"/>
              <a:ext cx="336" cy="192"/>
            </a:xfrm>
            <a:prstGeom prst="homePlate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87" name="Text Box 11"/>
            <p:cNvSpPr txBox="1">
              <a:spLocks noChangeArrowheads="1"/>
            </p:cNvSpPr>
            <p:nvPr/>
          </p:nvSpPr>
          <p:spPr bwMode="auto">
            <a:xfrm>
              <a:off x="1160" y="231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  <p:sp>
          <p:nvSpPr>
            <p:cNvPr id="12388" name="Text Box 12"/>
            <p:cNvSpPr txBox="1">
              <a:spLocks noChangeArrowheads="1"/>
            </p:cNvSpPr>
            <p:nvPr/>
          </p:nvSpPr>
          <p:spPr bwMode="auto">
            <a:xfrm>
              <a:off x="2160" y="235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  <p:sp>
          <p:nvSpPr>
            <p:cNvPr id="12389" name="AutoShape 13"/>
            <p:cNvSpPr>
              <a:spLocks noChangeArrowheads="1"/>
            </p:cNvSpPr>
            <p:nvPr/>
          </p:nvSpPr>
          <p:spPr bwMode="auto">
            <a:xfrm rot="5400000" flipV="1">
              <a:off x="588" y="2388"/>
              <a:ext cx="360" cy="192"/>
            </a:xfrm>
            <a:prstGeom prst="chevron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90" name="AutoShape 14"/>
            <p:cNvSpPr>
              <a:spLocks noChangeArrowheads="1"/>
            </p:cNvSpPr>
            <p:nvPr/>
          </p:nvSpPr>
          <p:spPr bwMode="auto">
            <a:xfrm rot="16200000" flipV="1">
              <a:off x="1608" y="2360"/>
              <a:ext cx="336" cy="192"/>
            </a:xfrm>
            <a:prstGeom prst="chevron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91" name="Text Box 15"/>
            <p:cNvSpPr txBox="1">
              <a:spLocks noChangeArrowheads="1"/>
            </p:cNvSpPr>
            <p:nvPr/>
          </p:nvSpPr>
          <p:spPr bwMode="auto">
            <a:xfrm>
              <a:off x="2640" y="235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92" name="AutoShape 16"/>
            <p:cNvSpPr>
              <a:spLocks noChangeArrowheads="1"/>
            </p:cNvSpPr>
            <p:nvPr/>
          </p:nvSpPr>
          <p:spPr bwMode="auto">
            <a:xfrm rot="-5400000">
              <a:off x="3112" y="2376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93" name="Text Box 17"/>
            <p:cNvSpPr txBox="1">
              <a:spLocks noChangeArrowheads="1"/>
            </p:cNvSpPr>
            <p:nvPr/>
          </p:nvSpPr>
          <p:spPr bwMode="auto">
            <a:xfrm>
              <a:off x="208" y="23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94" name="Rectangle 18"/>
            <p:cNvSpPr>
              <a:spLocks noChangeArrowheads="1"/>
            </p:cNvSpPr>
            <p:nvPr/>
          </p:nvSpPr>
          <p:spPr bwMode="auto">
            <a:xfrm>
              <a:off x="144" y="2544"/>
              <a:ext cx="3408" cy="144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95" name="Text Box 19"/>
            <p:cNvSpPr txBox="1">
              <a:spLocks noChangeArrowheads="1"/>
            </p:cNvSpPr>
            <p:nvPr/>
          </p:nvSpPr>
          <p:spPr bwMode="auto">
            <a:xfrm>
              <a:off x="1672" y="2328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96" name="Text Box 20"/>
            <p:cNvSpPr txBox="1">
              <a:spLocks noChangeArrowheads="1"/>
            </p:cNvSpPr>
            <p:nvPr/>
          </p:nvSpPr>
          <p:spPr bwMode="auto">
            <a:xfrm>
              <a:off x="672" y="236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97" name="Text Box 21"/>
            <p:cNvSpPr txBox="1">
              <a:spLocks noChangeArrowheads="1"/>
            </p:cNvSpPr>
            <p:nvPr/>
          </p:nvSpPr>
          <p:spPr bwMode="auto">
            <a:xfrm>
              <a:off x="3168" y="23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524000" y="2651125"/>
            <a:ext cx="5410200" cy="698500"/>
            <a:chOff x="144" y="1872"/>
            <a:chExt cx="3408" cy="440"/>
          </a:xfrm>
        </p:grpSpPr>
        <p:sp>
          <p:nvSpPr>
            <p:cNvPr id="12368" name="AutoShape 23"/>
            <p:cNvSpPr>
              <a:spLocks noChangeArrowheads="1"/>
            </p:cNvSpPr>
            <p:nvPr/>
          </p:nvSpPr>
          <p:spPr bwMode="auto">
            <a:xfrm rot="5400000" flipV="1">
              <a:off x="2104" y="2040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69" name="AutoShape 24"/>
            <p:cNvSpPr>
              <a:spLocks noChangeArrowheads="1"/>
            </p:cNvSpPr>
            <p:nvPr/>
          </p:nvSpPr>
          <p:spPr bwMode="auto">
            <a:xfrm rot="5400000">
              <a:off x="1104" y="2040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0" name="AutoShape 25"/>
            <p:cNvSpPr>
              <a:spLocks noChangeArrowheads="1"/>
            </p:cNvSpPr>
            <p:nvPr/>
          </p:nvSpPr>
          <p:spPr bwMode="auto">
            <a:xfrm rot="5400000">
              <a:off x="3112" y="2040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1" name="AutoShape 26"/>
            <p:cNvSpPr>
              <a:spLocks noChangeArrowheads="1"/>
            </p:cNvSpPr>
            <p:nvPr/>
          </p:nvSpPr>
          <p:spPr bwMode="auto">
            <a:xfrm rot="5400000" flipV="1">
              <a:off x="620" y="2060"/>
              <a:ext cx="296" cy="192"/>
            </a:xfrm>
            <a:prstGeom prst="homePlate">
              <a:avLst>
                <a:gd name="adj" fmla="val 38542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2" name="Text Box 27"/>
            <p:cNvSpPr txBox="1">
              <a:spLocks noChangeArrowheads="1"/>
            </p:cNvSpPr>
            <p:nvPr/>
          </p:nvSpPr>
          <p:spPr bwMode="auto">
            <a:xfrm>
              <a:off x="2144" y="203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  <p:sp>
          <p:nvSpPr>
            <p:cNvPr id="12373" name="AutoShape 28"/>
            <p:cNvSpPr>
              <a:spLocks noChangeArrowheads="1"/>
            </p:cNvSpPr>
            <p:nvPr/>
          </p:nvSpPr>
          <p:spPr bwMode="auto">
            <a:xfrm rot="5400000" flipV="1">
              <a:off x="2584" y="2048"/>
              <a:ext cx="336" cy="192"/>
            </a:xfrm>
            <a:prstGeom prst="homePlate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4" name="AutoShape 29"/>
            <p:cNvSpPr>
              <a:spLocks noChangeArrowheads="1"/>
            </p:cNvSpPr>
            <p:nvPr/>
          </p:nvSpPr>
          <p:spPr bwMode="auto">
            <a:xfrm rot="-5400000">
              <a:off x="1596" y="2028"/>
              <a:ext cx="360" cy="192"/>
            </a:xfrm>
            <a:prstGeom prst="chevron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5" name="AutoShape 30"/>
            <p:cNvSpPr>
              <a:spLocks noChangeArrowheads="1"/>
            </p:cNvSpPr>
            <p:nvPr/>
          </p:nvSpPr>
          <p:spPr bwMode="auto">
            <a:xfrm rot="-5400000">
              <a:off x="120" y="2008"/>
              <a:ext cx="384" cy="192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6" name="Rectangle 31"/>
            <p:cNvSpPr>
              <a:spLocks noChangeArrowheads="1"/>
            </p:cNvSpPr>
            <p:nvPr/>
          </p:nvSpPr>
          <p:spPr bwMode="auto">
            <a:xfrm>
              <a:off x="144" y="1872"/>
              <a:ext cx="3408" cy="144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77" name="Text Box 32"/>
            <p:cNvSpPr txBox="1">
              <a:spLocks noChangeArrowheads="1"/>
            </p:cNvSpPr>
            <p:nvPr/>
          </p:nvSpPr>
          <p:spPr bwMode="auto">
            <a:xfrm>
              <a:off x="192" y="201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78" name="Text Box 33"/>
            <p:cNvSpPr txBox="1">
              <a:spLocks noChangeArrowheads="1"/>
            </p:cNvSpPr>
            <p:nvPr/>
          </p:nvSpPr>
          <p:spPr bwMode="auto">
            <a:xfrm>
              <a:off x="2640" y="201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79" name="Text Box 34"/>
            <p:cNvSpPr txBox="1">
              <a:spLocks noChangeArrowheads="1"/>
            </p:cNvSpPr>
            <p:nvPr/>
          </p:nvSpPr>
          <p:spPr bwMode="auto">
            <a:xfrm>
              <a:off x="1672" y="201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80" name="Text Box 35"/>
            <p:cNvSpPr txBox="1">
              <a:spLocks noChangeArrowheads="1"/>
            </p:cNvSpPr>
            <p:nvPr/>
          </p:nvSpPr>
          <p:spPr bwMode="auto">
            <a:xfrm>
              <a:off x="664" y="201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81" name="Text Box 36"/>
            <p:cNvSpPr txBox="1">
              <a:spLocks noChangeArrowheads="1"/>
            </p:cNvSpPr>
            <p:nvPr/>
          </p:nvSpPr>
          <p:spPr bwMode="auto">
            <a:xfrm>
              <a:off x="3168" y="201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  <p:sp>
          <p:nvSpPr>
            <p:cNvPr id="12382" name="Text Box 37"/>
            <p:cNvSpPr txBox="1">
              <a:spLocks noChangeArrowheads="1"/>
            </p:cNvSpPr>
            <p:nvPr/>
          </p:nvSpPr>
          <p:spPr bwMode="auto">
            <a:xfrm>
              <a:off x="1160" y="204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447800" y="4924425"/>
            <a:ext cx="5410200" cy="698500"/>
            <a:chOff x="144" y="2776"/>
            <a:chExt cx="3408" cy="440"/>
          </a:xfrm>
        </p:grpSpPr>
        <p:sp>
          <p:nvSpPr>
            <p:cNvPr id="12353" name="AutoShape 39"/>
            <p:cNvSpPr>
              <a:spLocks noChangeArrowheads="1"/>
            </p:cNvSpPr>
            <p:nvPr/>
          </p:nvSpPr>
          <p:spPr bwMode="auto">
            <a:xfrm rot="5400000" flipV="1">
              <a:off x="2104" y="2944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4" name="AutoShape 40"/>
            <p:cNvSpPr>
              <a:spLocks noChangeArrowheads="1"/>
            </p:cNvSpPr>
            <p:nvPr/>
          </p:nvSpPr>
          <p:spPr bwMode="auto">
            <a:xfrm rot="5400000">
              <a:off x="1104" y="2944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5" name="AutoShape 41"/>
            <p:cNvSpPr>
              <a:spLocks noChangeArrowheads="1"/>
            </p:cNvSpPr>
            <p:nvPr/>
          </p:nvSpPr>
          <p:spPr bwMode="auto">
            <a:xfrm rot="5400000">
              <a:off x="3112" y="2944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6" name="AutoShape 42"/>
            <p:cNvSpPr>
              <a:spLocks noChangeArrowheads="1"/>
            </p:cNvSpPr>
            <p:nvPr/>
          </p:nvSpPr>
          <p:spPr bwMode="auto">
            <a:xfrm rot="5400000" flipV="1">
              <a:off x="620" y="2964"/>
              <a:ext cx="296" cy="192"/>
            </a:xfrm>
            <a:prstGeom prst="homePlate">
              <a:avLst>
                <a:gd name="adj" fmla="val 38542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7" name="Text Box 43"/>
            <p:cNvSpPr txBox="1">
              <a:spLocks noChangeArrowheads="1"/>
            </p:cNvSpPr>
            <p:nvPr/>
          </p:nvSpPr>
          <p:spPr bwMode="auto">
            <a:xfrm>
              <a:off x="2144" y="293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  <p:sp>
          <p:nvSpPr>
            <p:cNvPr id="12358" name="AutoShape 44"/>
            <p:cNvSpPr>
              <a:spLocks noChangeArrowheads="1"/>
            </p:cNvSpPr>
            <p:nvPr/>
          </p:nvSpPr>
          <p:spPr bwMode="auto">
            <a:xfrm rot="5400000" flipV="1">
              <a:off x="2584" y="2952"/>
              <a:ext cx="336" cy="192"/>
            </a:xfrm>
            <a:prstGeom prst="homePlate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9" name="AutoShape 45"/>
            <p:cNvSpPr>
              <a:spLocks noChangeArrowheads="1"/>
            </p:cNvSpPr>
            <p:nvPr/>
          </p:nvSpPr>
          <p:spPr bwMode="auto">
            <a:xfrm rot="-5400000">
              <a:off x="1596" y="2932"/>
              <a:ext cx="360" cy="192"/>
            </a:xfrm>
            <a:prstGeom prst="chevron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60" name="AutoShape 46"/>
            <p:cNvSpPr>
              <a:spLocks noChangeArrowheads="1"/>
            </p:cNvSpPr>
            <p:nvPr/>
          </p:nvSpPr>
          <p:spPr bwMode="auto">
            <a:xfrm rot="-5400000">
              <a:off x="120" y="2912"/>
              <a:ext cx="384" cy="192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61" name="Rectangle 47"/>
            <p:cNvSpPr>
              <a:spLocks noChangeArrowheads="1"/>
            </p:cNvSpPr>
            <p:nvPr/>
          </p:nvSpPr>
          <p:spPr bwMode="auto">
            <a:xfrm>
              <a:off x="144" y="2776"/>
              <a:ext cx="3408" cy="1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62" name="Text Box 48"/>
            <p:cNvSpPr txBox="1">
              <a:spLocks noChangeArrowheads="1"/>
            </p:cNvSpPr>
            <p:nvPr/>
          </p:nvSpPr>
          <p:spPr bwMode="auto">
            <a:xfrm>
              <a:off x="192" y="292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63" name="Text Box 49"/>
            <p:cNvSpPr txBox="1">
              <a:spLocks noChangeArrowheads="1"/>
            </p:cNvSpPr>
            <p:nvPr/>
          </p:nvSpPr>
          <p:spPr bwMode="auto">
            <a:xfrm>
              <a:off x="2640" y="292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64" name="Text Box 50"/>
            <p:cNvSpPr txBox="1">
              <a:spLocks noChangeArrowheads="1"/>
            </p:cNvSpPr>
            <p:nvPr/>
          </p:nvSpPr>
          <p:spPr bwMode="auto">
            <a:xfrm>
              <a:off x="1672" y="292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65" name="Text Box 51"/>
            <p:cNvSpPr txBox="1">
              <a:spLocks noChangeArrowheads="1"/>
            </p:cNvSpPr>
            <p:nvPr/>
          </p:nvSpPr>
          <p:spPr bwMode="auto">
            <a:xfrm>
              <a:off x="664" y="292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66" name="Text Box 52"/>
            <p:cNvSpPr txBox="1">
              <a:spLocks noChangeArrowheads="1"/>
            </p:cNvSpPr>
            <p:nvPr/>
          </p:nvSpPr>
          <p:spPr bwMode="auto">
            <a:xfrm>
              <a:off x="3168" y="292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  <p:sp>
          <p:nvSpPr>
            <p:cNvPr id="12367" name="Text Box 53"/>
            <p:cNvSpPr txBox="1">
              <a:spLocks noChangeArrowheads="1"/>
            </p:cNvSpPr>
            <p:nvPr/>
          </p:nvSpPr>
          <p:spPr bwMode="auto">
            <a:xfrm>
              <a:off x="1160" y="294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</p:grpSp>
      <p:sp>
        <p:nvSpPr>
          <p:cNvPr id="34870" name="Rectangle 54"/>
          <p:cNvSpPr>
            <a:spLocks noChangeArrowheads="1"/>
          </p:cNvSpPr>
          <p:nvPr/>
        </p:nvSpPr>
        <p:spPr bwMode="auto">
          <a:xfrm>
            <a:off x="1981200" y="48863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71" name="Rectangle 55"/>
          <p:cNvSpPr>
            <a:spLocks noChangeArrowheads="1"/>
          </p:cNvSpPr>
          <p:nvPr/>
        </p:nvSpPr>
        <p:spPr bwMode="auto">
          <a:xfrm>
            <a:off x="2743200" y="48609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72" name="Rectangle 56"/>
          <p:cNvSpPr>
            <a:spLocks noChangeArrowheads="1"/>
          </p:cNvSpPr>
          <p:nvPr/>
        </p:nvSpPr>
        <p:spPr bwMode="auto">
          <a:xfrm>
            <a:off x="3581400" y="48609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73" name="Rectangle 57"/>
          <p:cNvSpPr>
            <a:spLocks noChangeArrowheads="1"/>
          </p:cNvSpPr>
          <p:nvPr/>
        </p:nvSpPr>
        <p:spPr bwMode="auto">
          <a:xfrm>
            <a:off x="4343400" y="48609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74" name="Rectangle 58"/>
          <p:cNvSpPr>
            <a:spLocks noChangeArrowheads="1"/>
          </p:cNvSpPr>
          <p:nvPr/>
        </p:nvSpPr>
        <p:spPr bwMode="auto">
          <a:xfrm>
            <a:off x="5105400" y="48609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75" name="Rectangle 59"/>
          <p:cNvSpPr>
            <a:spLocks noChangeArrowheads="1"/>
          </p:cNvSpPr>
          <p:nvPr/>
        </p:nvSpPr>
        <p:spPr bwMode="auto">
          <a:xfrm>
            <a:off x="5943600" y="4860925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1524000" y="3260725"/>
            <a:ext cx="5410200" cy="635000"/>
            <a:chOff x="144" y="2288"/>
            <a:chExt cx="3408" cy="400"/>
          </a:xfrm>
        </p:grpSpPr>
        <p:sp>
          <p:nvSpPr>
            <p:cNvPr id="12338" name="AutoShape 61"/>
            <p:cNvSpPr>
              <a:spLocks noChangeArrowheads="1"/>
            </p:cNvSpPr>
            <p:nvPr/>
          </p:nvSpPr>
          <p:spPr bwMode="auto">
            <a:xfrm rot="16200000" flipV="1">
              <a:off x="2112" y="2376"/>
              <a:ext cx="336" cy="192"/>
            </a:xfrm>
            <a:prstGeom prst="flowChartOnlineStorag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39" name="AutoShape 62"/>
            <p:cNvSpPr>
              <a:spLocks noChangeArrowheads="1"/>
            </p:cNvSpPr>
            <p:nvPr/>
          </p:nvSpPr>
          <p:spPr bwMode="auto">
            <a:xfrm rot="-5400000">
              <a:off x="1104" y="2376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0" name="AutoShape 63"/>
            <p:cNvSpPr>
              <a:spLocks noChangeArrowheads="1"/>
            </p:cNvSpPr>
            <p:nvPr/>
          </p:nvSpPr>
          <p:spPr bwMode="auto">
            <a:xfrm rot="5400000">
              <a:off x="2584" y="2368"/>
              <a:ext cx="336" cy="192"/>
            </a:xfrm>
            <a:prstGeom prst="chevron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1" name="AutoShape 64"/>
            <p:cNvSpPr>
              <a:spLocks noChangeArrowheads="1"/>
            </p:cNvSpPr>
            <p:nvPr/>
          </p:nvSpPr>
          <p:spPr bwMode="auto">
            <a:xfrm rot="-5400000">
              <a:off x="144" y="2360"/>
              <a:ext cx="336" cy="192"/>
            </a:xfrm>
            <a:prstGeom prst="homePlate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2" name="Text Box 65"/>
            <p:cNvSpPr txBox="1">
              <a:spLocks noChangeArrowheads="1"/>
            </p:cNvSpPr>
            <p:nvPr/>
          </p:nvSpPr>
          <p:spPr bwMode="auto">
            <a:xfrm>
              <a:off x="1160" y="231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  <p:sp>
          <p:nvSpPr>
            <p:cNvPr id="12343" name="Text Box 66"/>
            <p:cNvSpPr txBox="1">
              <a:spLocks noChangeArrowheads="1"/>
            </p:cNvSpPr>
            <p:nvPr/>
          </p:nvSpPr>
          <p:spPr bwMode="auto">
            <a:xfrm>
              <a:off x="2160" y="235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</a:t>
              </a:r>
            </a:p>
          </p:txBody>
        </p:sp>
        <p:sp>
          <p:nvSpPr>
            <p:cNvPr id="12344" name="AutoShape 67"/>
            <p:cNvSpPr>
              <a:spLocks noChangeArrowheads="1"/>
            </p:cNvSpPr>
            <p:nvPr/>
          </p:nvSpPr>
          <p:spPr bwMode="auto">
            <a:xfrm rot="5400000" flipV="1">
              <a:off x="588" y="2388"/>
              <a:ext cx="360" cy="192"/>
            </a:xfrm>
            <a:prstGeom prst="chevron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5" name="AutoShape 68"/>
            <p:cNvSpPr>
              <a:spLocks noChangeArrowheads="1"/>
            </p:cNvSpPr>
            <p:nvPr/>
          </p:nvSpPr>
          <p:spPr bwMode="auto">
            <a:xfrm rot="16200000" flipV="1">
              <a:off x="1608" y="2360"/>
              <a:ext cx="336" cy="192"/>
            </a:xfrm>
            <a:prstGeom prst="chevron">
              <a:avLst>
                <a:gd name="adj" fmla="val 4375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6" name="Text Box 69"/>
            <p:cNvSpPr txBox="1">
              <a:spLocks noChangeArrowheads="1"/>
            </p:cNvSpPr>
            <p:nvPr/>
          </p:nvSpPr>
          <p:spPr bwMode="auto">
            <a:xfrm>
              <a:off x="2640" y="2352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47" name="AutoShape 70"/>
            <p:cNvSpPr>
              <a:spLocks noChangeArrowheads="1"/>
            </p:cNvSpPr>
            <p:nvPr/>
          </p:nvSpPr>
          <p:spPr bwMode="auto">
            <a:xfrm rot="-5400000">
              <a:off x="3112" y="2376"/>
              <a:ext cx="336" cy="19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48" name="Text Box 71"/>
            <p:cNvSpPr txBox="1">
              <a:spLocks noChangeArrowheads="1"/>
            </p:cNvSpPr>
            <p:nvPr/>
          </p:nvSpPr>
          <p:spPr bwMode="auto">
            <a:xfrm>
              <a:off x="208" y="23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49" name="Rectangle 72"/>
            <p:cNvSpPr>
              <a:spLocks noChangeArrowheads="1"/>
            </p:cNvSpPr>
            <p:nvPr/>
          </p:nvSpPr>
          <p:spPr bwMode="auto">
            <a:xfrm>
              <a:off x="144" y="2544"/>
              <a:ext cx="3408" cy="1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350" name="Text Box 73"/>
            <p:cNvSpPr txBox="1">
              <a:spLocks noChangeArrowheads="1"/>
            </p:cNvSpPr>
            <p:nvPr/>
          </p:nvSpPr>
          <p:spPr bwMode="auto">
            <a:xfrm>
              <a:off x="1672" y="2328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</a:t>
              </a:r>
            </a:p>
          </p:txBody>
        </p:sp>
        <p:sp>
          <p:nvSpPr>
            <p:cNvPr id="12351" name="Text Box 74"/>
            <p:cNvSpPr txBox="1">
              <a:spLocks noChangeArrowheads="1"/>
            </p:cNvSpPr>
            <p:nvPr/>
          </p:nvSpPr>
          <p:spPr bwMode="auto">
            <a:xfrm>
              <a:off x="672" y="2360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</a:t>
              </a:r>
            </a:p>
          </p:txBody>
        </p:sp>
        <p:sp>
          <p:nvSpPr>
            <p:cNvPr id="12352" name="Text Box 75"/>
            <p:cNvSpPr txBox="1">
              <a:spLocks noChangeArrowheads="1"/>
            </p:cNvSpPr>
            <p:nvPr/>
          </p:nvSpPr>
          <p:spPr bwMode="auto">
            <a:xfrm>
              <a:off x="3168" y="23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G</a:t>
              </a:r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7010400" y="2879725"/>
            <a:ext cx="1676400" cy="2971800"/>
            <a:chOff x="4656" y="1824"/>
            <a:chExt cx="1056" cy="1872"/>
          </a:xfrm>
        </p:grpSpPr>
        <p:sp>
          <p:nvSpPr>
            <p:cNvPr id="12335" name="Text Box 77"/>
            <p:cNvSpPr txBox="1">
              <a:spLocks noChangeArrowheads="1"/>
            </p:cNvSpPr>
            <p:nvPr/>
          </p:nvSpPr>
          <p:spPr bwMode="auto">
            <a:xfrm>
              <a:off x="4800" y="2630"/>
              <a:ext cx="9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/>
                <a:t>Templates</a:t>
              </a:r>
            </a:p>
          </p:txBody>
        </p:sp>
        <p:sp>
          <p:nvSpPr>
            <p:cNvPr id="12336" name="Line 78"/>
            <p:cNvSpPr>
              <a:spLocks noChangeShapeType="1"/>
            </p:cNvSpPr>
            <p:nvPr/>
          </p:nvSpPr>
          <p:spPr bwMode="auto">
            <a:xfrm flipH="1" flipV="1">
              <a:off x="4656" y="1824"/>
              <a:ext cx="624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7" name="Line 79"/>
            <p:cNvSpPr>
              <a:spLocks noChangeShapeType="1"/>
            </p:cNvSpPr>
            <p:nvPr/>
          </p:nvSpPr>
          <p:spPr bwMode="auto">
            <a:xfrm flipH="1">
              <a:off x="4752" y="2880"/>
              <a:ext cx="480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80"/>
          <p:cNvGrpSpPr>
            <a:grpSpLocks/>
          </p:cNvGrpSpPr>
          <p:nvPr/>
        </p:nvGrpSpPr>
        <p:grpSpPr bwMode="auto">
          <a:xfrm>
            <a:off x="1066800" y="2270125"/>
            <a:ext cx="6248400" cy="473075"/>
            <a:chOff x="912" y="1440"/>
            <a:chExt cx="3936" cy="298"/>
          </a:xfrm>
        </p:grpSpPr>
        <p:sp>
          <p:nvSpPr>
            <p:cNvPr id="12333" name="Text Box 81"/>
            <p:cNvSpPr txBox="1">
              <a:spLocks noChangeArrowheads="1"/>
            </p:cNvSpPr>
            <p:nvPr/>
          </p:nvSpPr>
          <p:spPr bwMode="auto">
            <a:xfrm>
              <a:off x="4608" y="1440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3</a:t>
              </a:r>
            </a:p>
          </p:txBody>
        </p:sp>
        <p:sp>
          <p:nvSpPr>
            <p:cNvPr id="12334" name="Text Box 82"/>
            <p:cNvSpPr txBox="1">
              <a:spLocks noChangeArrowheads="1"/>
            </p:cNvSpPr>
            <p:nvPr/>
          </p:nvSpPr>
          <p:spPr bwMode="auto">
            <a:xfrm>
              <a:off x="912" y="1488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5</a:t>
              </a:r>
            </a:p>
          </p:txBody>
        </p:sp>
      </p:grpSp>
      <p:grpSp>
        <p:nvGrpSpPr>
          <p:cNvPr id="8" name="Group 83"/>
          <p:cNvGrpSpPr>
            <a:grpSpLocks/>
          </p:cNvGrpSpPr>
          <p:nvPr/>
        </p:nvGrpSpPr>
        <p:grpSpPr bwMode="auto">
          <a:xfrm>
            <a:off x="990600" y="5835650"/>
            <a:ext cx="6400800" cy="473075"/>
            <a:chOff x="864" y="3686"/>
            <a:chExt cx="4032" cy="298"/>
          </a:xfrm>
        </p:grpSpPr>
        <p:sp>
          <p:nvSpPr>
            <p:cNvPr id="12331" name="Text Box 84"/>
            <p:cNvSpPr txBox="1">
              <a:spLocks noChangeArrowheads="1"/>
            </p:cNvSpPr>
            <p:nvPr/>
          </p:nvSpPr>
          <p:spPr bwMode="auto">
            <a:xfrm>
              <a:off x="4656" y="3686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5</a:t>
              </a:r>
            </a:p>
          </p:txBody>
        </p:sp>
        <p:sp>
          <p:nvSpPr>
            <p:cNvPr id="12332" name="Text Box 85"/>
            <p:cNvSpPr txBox="1">
              <a:spLocks noChangeArrowheads="1"/>
            </p:cNvSpPr>
            <p:nvPr/>
          </p:nvSpPr>
          <p:spPr bwMode="auto">
            <a:xfrm>
              <a:off x="864" y="373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3</a:t>
              </a:r>
            </a:p>
          </p:txBody>
        </p:sp>
      </p:grpSp>
      <p:sp>
        <p:nvSpPr>
          <p:cNvPr id="34905" name="AutoShape 89"/>
          <p:cNvSpPr>
            <a:spLocks noChangeArrowheads="1"/>
          </p:cNvSpPr>
          <p:nvPr/>
        </p:nvSpPr>
        <p:spPr bwMode="auto">
          <a:xfrm rot="5400000">
            <a:off x="1409700" y="4670425"/>
            <a:ext cx="990600" cy="914400"/>
          </a:xfrm>
          <a:prstGeom prst="flowChartMagneticDisk">
            <a:avLst/>
          </a:prstGeom>
          <a:gradFill rotWithShape="1">
            <a:gsLst>
              <a:gs pos="0">
                <a:srgbClr val="313100"/>
              </a:gs>
              <a:gs pos="50000">
                <a:srgbClr val="FFFF00"/>
              </a:gs>
              <a:gs pos="100000">
                <a:srgbClr val="3131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906" name="Text Box 90"/>
          <p:cNvSpPr txBox="1">
            <a:spLocks noChangeArrowheads="1"/>
          </p:cNvSpPr>
          <p:nvPr/>
        </p:nvSpPr>
        <p:spPr bwMode="auto">
          <a:xfrm>
            <a:off x="5715000" y="4175125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Polymerase</a:t>
            </a:r>
          </a:p>
        </p:txBody>
      </p:sp>
      <p:grpSp>
        <p:nvGrpSpPr>
          <p:cNvPr id="9" name="Group 103"/>
          <p:cNvGrpSpPr>
            <a:grpSpLocks/>
          </p:cNvGrpSpPr>
          <p:nvPr/>
        </p:nvGrpSpPr>
        <p:grpSpPr bwMode="auto">
          <a:xfrm>
            <a:off x="3213100" y="3870325"/>
            <a:ext cx="1968500" cy="733425"/>
            <a:chOff x="2264" y="2448"/>
            <a:chExt cx="1240" cy="462"/>
          </a:xfrm>
        </p:grpSpPr>
        <p:sp>
          <p:nvSpPr>
            <p:cNvPr id="12329" name="Text Box 92"/>
            <p:cNvSpPr txBox="1">
              <a:spLocks noChangeArrowheads="1"/>
            </p:cNvSpPr>
            <p:nvPr/>
          </p:nvSpPr>
          <p:spPr bwMode="auto">
            <a:xfrm>
              <a:off x="2264" y="2544"/>
              <a:ext cx="1200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/>
                <a:t>Complementary (</a:t>
              </a:r>
              <a:r>
                <a:rPr lang="en-GB" altLang="en-US" sz="1600" b="1">
                  <a:solidFill>
                    <a:srgbClr val="FF3300"/>
                  </a:solidFill>
                </a:rPr>
                <a:t>leading</a:t>
              </a:r>
              <a:r>
                <a:rPr lang="en-GB" altLang="en-US" sz="1600" b="1"/>
                <a:t>) strand</a:t>
              </a:r>
            </a:p>
          </p:txBody>
        </p:sp>
        <p:sp>
          <p:nvSpPr>
            <p:cNvPr id="12330" name="Line 93"/>
            <p:cNvSpPr>
              <a:spLocks noChangeShapeType="1"/>
            </p:cNvSpPr>
            <p:nvPr/>
          </p:nvSpPr>
          <p:spPr bwMode="auto">
            <a:xfrm flipV="1">
              <a:off x="2936" y="2448"/>
              <a:ext cx="56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>
            <a:off x="1981200" y="5013325"/>
            <a:ext cx="1905000" cy="1768475"/>
            <a:chOff x="1488" y="3168"/>
            <a:chExt cx="1200" cy="1114"/>
          </a:xfrm>
        </p:grpSpPr>
        <p:sp>
          <p:nvSpPr>
            <p:cNvPr id="12327" name="Text Box 95"/>
            <p:cNvSpPr txBox="1">
              <a:spLocks noChangeArrowheads="1"/>
            </p:cNvSpPr>
            <p:nvPr/>
          </p:nvSpPr>
          <p:spPr bwMode="auto">
            <a:xfrm>
              <a:off x="1488" y="3916"/>
              <a:ext cx="1200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/>
                <a:t>Lagging strand (</a:t>
              </a:r>
              <a:r>
                <a:rPr lang="en-GB" altLang="en-US" sz="1600"/>
                <a:t>complementary</a:t>
              </a:r>
              <a:r>
                <a:rPr lang="en-GB" altLang="en-US" sz="1600" b="1"/>
                <a:t>)</a:t>
              </a:r>
            </a:p>
          </p:txBody>
        </p:sp>
        <p:sp>
          <p:nvSpPr>
            <p:cNvPr id="12328" name="Line 96"/>
            <p:cNvSpPr>
              <a:spLocks noChangeShapeType="1"/>
            </p:cNvSpPr>
            <p:nvPr/>
          </p:nvSpPr>
          <p:spPr bwMode="auto">
            <a:xfrm flipV="1">
              <a:off x="2208" y="3168"/>
              <a:ext cx="432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913" name="AutoShape 97"/>
          <p:cNvSpPr>
            <a:spLocks noChangeArrowheads="1"/>
          </p:cNvSpPr>
          <p:nvPr/>
        </p:nvSpPr>
        <p:spPr bwMode="auto">
          <a:xfrm rot="5400000">
            <a:off x="6134100" y="3298825"/>
            <a:ext cx="990600" cy="914400"/>
          </a:xfrm>
          <a:prstGeom prst="flowChartMagneticDisk">
            <a:avLst/>
          </a:prstGeom>
          <a:gradFill rotWithShape="1">
            <a:gsLst>
              <a:gs pos="0">
                <a:srgbClr val="313100"/>
              </a:gs>
              <a:gs pos="50000">
                <a:srgbClr val="FFFF00"/>
              </a:gs>
              <a:gs pos="100000">
                <a:srgbClr val="3131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914" name="Rectangle 98" descr="Large checker board"/>
          <p:cNvSpPr>
            <a:spLocks noChangeArrowheads="1"/>
          </p:cNvSpPr>
          <p:nvPr/>
        </p:nvSpPr>
        <p:spPr bwMode="auto">
          <a:xfrm>
            <a:off x="6934200" y="3565525"/>
            <a:ext cx="381000" cy="381000"/>
          </a:xfrm>
          <a:prstGeom prst="rect">
            <a:avLst/>
          </a:prstGeom>
          <a:pattFill prst="lgCheck">
            <a:fgClr>
              <a:srgbClr val="0000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1" name="Group 99"/>
          <p:cNvGrpSpPr>
            <a:grpSpLocks/>
          </p:cNvGrpSpPr>
          <p:nvPr/>
        </p:nvGrpSpPr>
        <p:grpSpPr bwMode="auto">
          <a:xfrm>
            <a:off x="7239000" y="3336925"/>
            <a:ext cx="1447800" cy="457200"/>
            <a:chOff x="4800" y="2112"/>
            <a:chExt cx="912" cy="288"/>
          </a:xfrm>
        </p:grpSpPr>
        <p:sp>
          <p:nvSpPr>
            <p:cNvPr id="34903" name="Text Box 87"/>
            <p:cNvSpPr txBox="1">
              <a:spLocks noChangeArrowheads="1"/>
            </p:cNvSpPr>
            <p:nvPr/>
          </p:nvSpPr>
          <p:spPr bwMode="auto">
            <a:xfrm>
              <a:off x="4848" y="2112"/>
              <a:ext cx="8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Primer</a:t>
              </a:r>
            </a:p>
          </p:txBody>
        </p:sp>
        <p:sp>
          <p:nvSpPr>
            <p:cNvPr id="12326" name="Line 88"/>
            <p:cNvSpPr>
              <a:spLocks noChangeShapeType="1"/>
            </p:cNvSpPr>
            <p:nvPr/>
          </p:nvSpPr>
          <p:spPr bwMode="auto">
            <a:xfrm flipH="1">
              <a:off x="4800" y="2304"/>
              <a:ext cx="240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02"/>
          <p:cNvGrpSpPr>
            <a:grpSpLocks/>
          </p:cNvGrpSpPr>
          <p:nvPr/>
        </p:nvGrpSpPr>
        <p:grpSpPr bwMode="auto">
          <a:xfrm>
            <a:off x="1219200" y="3794125"/>
            <a:ext cx="5791200" cy="457200"/>
            <a:chOff x="1008" y="2400"/>
            <a:chExt cx="3648" cy="288"/>
          </a:xfrm>
        </p:grpSpPr>
        <p:sp>
          <p:nvSpPr>
            <p:cNvPr id="34916" name="Text Box 100"/>
            <p:cNvSpPr txBox="1">
              <a:spLocks noChangeArrowheads="1"/>
            </p:cNvSpPr>
            <p:nvPr/>
          </p:nvSpPr>
          <p:spPr bwMode="auto">
            <a:xfrm>
              <a:off x="4320" y="24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</a:p>
          </p:txBody>
        </p:sp>
        <p:sp>
          <p:nvSpPr>
            <p:cNvPr id="34917" name="Text Box 101"/>
            <p:cNvSpPr txBox="1">
              <a:spLocks noChangeArrowheads="1"/>
            </p:cNvSpPr>
            <p:nvPr/>
          </p:nvSpPr>
          <p:spPr bwMode="auto">
            <a:xfrm>
              <a:off x="1008" y="24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13" name="Group 110"/>
          <p:cNvGrpSpPr>
            <a:grpSpLocks/>
          </p:cNvGrpSpPr>
          <p:nvPr/>
        </p:nvGrpSpPr>
        <p:grpSpPr bwMode="auto">
          <a:xfrm>
            <a:off x="4800600" y="5013325"/>
            <a:ext cx="1447800" cy="1724025"/>
            <a:chOff x="3264" y="3168"/>
            <a:chExt cx="912" cy="1086"/>
          </a:xfrm>
        </p:grpSpPr>
        <p:sp>
          <p:nvSpPr>
            <p:cNvPr id="12319" name="Text Box 106"/>
            <p:cNvSpPr txBox="1">
              <a:spLocks noChangeArrowheads="1"/>
            </p:cNvSpPr>
            <p:nvPr/>
          </p:nvSpPr>
          <p:spPr bwMode="auto">
            <a:xfrm>
              <a:off x="3264" y="3888"/>
              <a:ext cx="86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b="1"/>
                <a:t>Okazaki</a:t>
              </a:r>
              <a:r>
                <a:rPr lang="en-GB" altLang="en-US" sz="1600" b="1"/>
                <a:t> fragments</a:t>
              </a:r>
            </a:p>
          </p:txBody>
        </p:sp>
        <p:sp>
          <p:nvSpPr>
            <p:cNvPr id="12320" name="Line 107"/>
            <p:cNvSpPr>
              <a:spLocks noChangeShapeType="1"/>
            </p:cNvSpPr>
            <p:nvPr/>
          </p:nvSpPr>
          <p:spPr bwMode="auto">
            <a:xfrm flipV="1">
              <a:off x="3744" y="3168"/>
              <a:ext cx="432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Line 108"/>
            <p:cNvSpPr>
              <a:spLocks noChangeShapeType="1"/>
            </p:cNvSpPr>
            <p:nvPr/>
          </p:nvSpPr>
          <p:spPr bwMode="auto">
            <a:xfrm flipV="1">
              <a:off x="3696" y="3168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Line 109"/>
            <p:cNvSpPr>
              <a:spLocks noChangeShapeType="1"/>
            </p:cNvSpPr>
            <p:nvPr/>
          </p:nvSpPr>
          <p:spPr bwMode="auto">
            <a:xfrm flipH="1" flipV="1">
              <a:off x="3312" y="3168"/>
              <a:ext cx="336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927" name="AutoShape 111"/>
          <p:cNvSpPr>
            <a:spLocks noChangeArrowheads="1"/>
          </p:cNvSpPr>
          <p:nvPr/>
        </p:nvSpPr>
        <p:spPr bwMode="auto">
          <a:xfrm>
            <a:off x="5638800" y="4403725"/>
            <a:ext cx="762000" cy="457200"/>
          </a:xfrm>
          <a:prstGeom prst="downArrowCallout">
            <a:avLst>
              <a:gd name="adj1" fmla="val 41667"/>
              <a:gd name="adj2" fmla="val 41667"/>
              <a:gd name="adj3" fmla="val 16667"/>
              <a:gd name="adj4" fmla="val 66667"/>
            </a:avLst>
          </a:prstGeom>
          <a:solidFill>
            <a:srgbClr val="D60093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Ligase</a:t>
            </a:r>
          </a:p>
        </p:txBody>
      </p:sp>
      <p:grpSp>
        <p:nvGrpSpPr>
          <p:cNvPr id="110" name="Group 10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2" name="Picture 1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0.01111 L -0.00695 0.33372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6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4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4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34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184E-6 L -0.65834 -0.00555 " pathEditMode="relative" rAng="0" ptsTypes="AA">
                                      <p:cBhvr>
                                        <p:cTn id="68" dur="6000" fill="hold"/>
                                        <p:tgtEl>
                                          <p:spTgt spid="349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17" y="-27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34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6" presetID="35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1000"/>
                                        <p:tgtEl>
                                          <p:spTgt spid="34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1000"/>
                                        <p:tgtEl>
                                          <p:spTgt spid="3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43188E-6 L 0.6 6.43188E-6 " pathEditMode="relative" ptsTypes="AA">
                                      <p:cBhvr>
                                        <p:cTn id="119" dur="100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9" presetID="35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34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6 3.3765E-6 L -0.08611 3.3765E-6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1000"/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11 3.3765E-6 L -0.17778 3.3765E-6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1000"/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78 3.3765E-6 L -0.26111 3.3765E-6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10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6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111 3.3765E-6 L -0.35278 3.3765E-6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6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10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3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278 3.3765E-6 L -0.43611 3.3765E-6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7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8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85" presetID="35" presetClass="emph" presetSubtype="0" repeatCount="indefinite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5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20" grpId="0"/>
      <p:bldP spid="34821" grpId="0"/>
      <p:bldP spid="34870" grpId="0" animBg="1"/>
      <p:bldP spid="34870" grpId="1" animBg="1"/>
      <p:bldP spid="34871" grpId="0" animBg="1"/>
      <p:bldP spid="34871" grpId="1" animBg="1"/>
      <p:bldP spid="34872" grpId="0" animBg="1"/>
      <p:bldP spid="34872" grpId="1" animBg="1"/>
      <p:bldP spid="34873" grpId="0" animBg="1"/>
      <p:bldP spid="34873" grpId="1" animBg="1"/>
      <p:bldP spid="34874" grpId="0" animBg="1"/>
      <p:bldP spid="34874" grpId="1" animBg="1"/>
      <p:bldP spid="34875" grpId="0" animBg="1"/>
      <p:bldP spid="34875" grpId="1" animBg="1"/>
      <p:bldP spid="34905" grpId="0" animBg="1"/>
      <p:bldP spid="34905" grpId="1" animBg="1"/>
      <p:bldP spid="34906" grpId="0"/>
      <p:bldP spid="34906" grpId="1"/>
      <p:bldP spid="34913" grpId="0" animBg="1"/>
      <p:bldP spid="34913" grpId="1" animBg="1"/>
      <p:bldP spid="34914" grpId="0" animBg="1"/>
      <p:bldP spid="34927" grpId="0" animBg="1"/>
      <p:bldP spid="34927" grpId="1" animBg="1"/>
      <p:bldP spid="34927" grpId="2" animBg="1"/>
      <p:bldP spid="34927" grpId="3" animBg="1"/>
      <p:bldP spid="34927" grpId="4" animBg="1"/>
      <p:bldP spid="34927" grpId="5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A971F0-4185-480F-BC5B-7E5312EB4FB7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1"/>
          <a:stretch>
            <a:fillRect/>
          </a:stretch>
        </p:blipFill>
        <p:spPr bwMode="auto">
          <a:xfrm>
            <a:off x="0" y="20638"/>
            <a:ext cx="91440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28600" y="6567488"/>
            <a:ext cx="157956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Times" charset="0"/>
              </a:rPr>
              <a:t>Fig. 16.15, Page 298</a:t>
            </a:r>
          </a:p>
        </p:txBody>
      </p:sp>
      <p:sp>
        <p:nvSpPr>
          <p:cNvPr id="13317" name="Oval 7"/>
          <p:cNvSpPr>
            <a:spLocks noChangeArrowheads="1"/>
          </p:cNvSpPr>
          <p:nvPr/>
        </p:nvSpPr>
        <p:spPr bwMode="auto">
          <a:xfrm>
            <a:off x="25400" y="2286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1</a:t>
            </a:r>
            <a:endParaRPr lang="en-GB" altLang="en-US" sz="2400" b="1">
              <a:solidFill>
                <a:schemeClr val="bg1"/>
              </a:solidFill>
            </a:endParaRPr>
          </a:p>
        </p:txBody>
      </p:sp>
      <p:sp>
        <p:nvSpPr>
          <p:cNvPr id="13318" name="Oval 8"/>
          <p:cNvSpPr>
            <a:spLocks noChangeArrowheads="1"/>
          </p:cNvSpPr>
          <p:nvPr/>
        </p:nvSpPr>
        <p:spPr bwMode="auto">
          <a:xfrm>
            <a:off x="25400" y="29718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2</a:t>
            </a:r>
            <a:endParaRPr lang="en-GB" altLang="en-US" sz="2400" b="1">
              <a:solidFill>
                <a:schemeClr val="bg1"/>
              </a:solidFill>
            </a:endParaRPr>
          </a:p>
        </p:txBody>
      </p:sp>
      <p:sp>
        <p:nvSpPr>
          <p:cNvPr id="13319" name="Oval 9"/>
          <p:cNvSpPr>
            <a:spLocks noChangeArrowheads="1"/>
          </p:cNvSpPr>
          <p:nvPr/>
        </p:nvSpPr>
        <p:spPr bwMode="auto">
          <a:xfrm>
            <a:off x="25400" y="37846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3</a:t>
            </a:r>
            <a:endParaRPr lang="en-GB" altLang="en-US" sz="2400" b="1">
              <a:solidFill>
                <a:schemeClr val="bg1"/>
              </a:solidFill>
            </a:endParaRPr>
          </a:p>
        </p:txBody>
      </p:sp>
      <p:sp>
        <p:nvSpPr>
          <p:cNvPr id="13320" name="Oval 10"/>
          <p:cNvSpPr>
            <a:spLocks noChangeArrowheads="1"/>
          </p:cNvSpPr>
          <p:nvPr/>
        </p:nvSpPr>
        <p:spPr bwMode="auto">
          <a:xfrm>
            <a:off x="25400" y="45593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4</a:t>
            </a:r>
            <a:endParaRPr lang="en-GB" altLang="en-US" sz="2400" b="1">
              <a:solidFill>
                <a:schemeClr val="bg1"/>
              </a:solidFill>
            </a:endParaRP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1181100" y="33274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EG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البـَـــدْء</a:t>
            </a:r>
            <a:endParaRPr lang="en-GB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1524000" y="41148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EG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الإستطالة</a:t>
            </a:r>
            <a:endParaRPr lang="en-GB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4864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Helicase</a:t>
            </a: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untwists the double helix to </a:t>
            </a: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DNA strands by forming</a:t>
            </a:r>
            <a: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replication bubbles.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>
                <a:srgbClr val="339933"/>
              </a:buClr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enzymes: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separates DNA strands, forming a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“bubble”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>
                <a:srgbClr val="339933"/>
              </a:buClr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bubble: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formed at the origin sites of replication as DNA strands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separate, and hence, replication forks formed at each end.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>
                <a:srgbClr val="339933"/>
              </a:buClr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site: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 is also called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origin of replication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which is a single specific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sequence of nucleotides that is recognized by the replication enzymes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and at which replication starts.</a:t>
            </a:r>
            <a:endParaRPr lang="en-GB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Primer: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 short piece of RNA (10 nucleotide long) which is synthesised </a:t>
            </a:r>
            <a: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by </a:t>
            </a:r>
            <a:r>
              <a:rPr lang="en-GB" sz="18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primase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used to initiate the leading strands of the new DNA.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DNA-polymerase: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builds up the new DNA strand by adding nucleotides to</a:t>
            </a:r>
            <a: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the primer (from 5’ to 3’ end).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Leading strand: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elongation strand (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     3’ into the fork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that initiate the</a:t>
            </a:r>
            <a: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new DNA after recognizing the sequence of the primer by special proteins. 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>
                <a:srgbClr val="339933"/>
              </a:buClr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Lagging strand: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other parental strand (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     3’ into the fork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is copied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away from the fork in short segments (Okazaki fragments).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buClr>
                <a:srgbClr val="339933"/>
              </a:buClr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Okazaki fragments: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newly formed segments (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    3’, away from the fork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then, form the lagging strand when connected by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ligase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towards the fork.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DNA-</a:t>
            </a:r>
            <a:r>
              <a:rPr lang="en-GB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ligase</a:t>
            </a: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joins the Okazaki fragments of the newly formed bases to form</a:t>
            </a:r>
            <a: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the new lagging DNA strand.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590800" y="19685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Definitions</a:t>
            </a:r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>
            <a:off x="4876800" y="45720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341" name="AutoShape 7"/>
          <p:cNvSpPr>
            <a:spLocks noChangeArrowheads="1"/>
          </p:cNvSpPr>
          <p:nvPr/>
        </p:nvSpPr>
        <p:spPr bwMode="auto">
          <a:xfrm>
            <a:off x="5486400" y="51816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342" name="AutoShape 8"/>
          <p:cNvSpPr>
            <a:spLocks noChangeArrowheads="1"/>
          </p:cNvSpPr>
          <p:nvPr/>
        </p:nvSpPr>
        <p:spPr bwMode="auto">
          <a:xfrm>
            <a:off x="5943600" y="5715000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41989-8AD5-4917-A787-44FB6B093D92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81894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280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DCE0A1B-1B8F-4100-ACB2-5286DC0B610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6324600" cy="91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DNA replication, base pairing enables existing DNA strands to serve as templates </a:t>
            </a:r>
            <a:r>
              <a:rPr lang="ar-EG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قالب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new complimentary </a:t>
            </a:r>
            <a:r>
              <a:rPr lang="ar-EG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مُكمِّل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strands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58888"/>
            <a:ext cx="8382000" cy="1941512"/>
          </a:xfrm>
        </p:spPr>
        <p:txBody>
          <a:bodyPr>
            <a:spAutoFit/>
          </a:bodyPr>
          <a:lstStyle/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a cell copies a DNA molecule, each strand serves as a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template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/>
              <a:t>نموزج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for ordering nucleotides into a new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complimentary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strand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/>
              <a:t>الجانب المُكمِّل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tabLst>
                <a:tab pos="2743200" algn="l"/>
              </a:tabLst>
              <a:defRPr/>
            </a:pP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 line up </a:t>
            </a:r>
            <a:r>
              <a:rPr lang="ar-EG" altLang="en-US" sz="1800" smtClean="0"/>
              <a:t>تـَتـَراص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along the template strand according to the base-pairing rules.</a:t>
            </a:r>
          </a:p>
          <a:p>
            <a:pPr lvl="1" eaLnBrk="1" hangingPunct="1">
              <a:tabLst>
                <a:tab pos="2743200" algn="l"/>
              </a:tabLst>
              <a:defRPr/>
            </a:pP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nucleotides are linked to form new strands (</a:t>
            </a:r>
            <a:r>
              <a:rPr lang="en-US" altLang="en-U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complementary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24"/>
          <a:stretch>
            <a:fillRect/>
          </a:stretch>
        </p:blipFill>
        <p:spPr bwMode="auto">
          <a:xfrm>
            <a:off x="228600" y="3348038"/>
            <a:ext cx="8839200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8FA6E87-04F5-43CD-9ACA-26AB9F5D9FA5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62050"/>
            <a:ext cx="8839200" cy="13239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Semiconservative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replication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(the most common and accepted by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Watson and Crick). The double helix replicates each of the daughter molecules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will have one old strand and one newly made strand.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other two models are the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conservative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the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dispersive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models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77"/>
          <a:stretch>
            <a:fillRect/>
          </a:stretch>
        </p:blipFill>
        <p:spPr bwMode="auto">
          <a:xfrm>
            <a:off x="228600" y="2514600"/>
            <a:ext cx="868680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81200" y="228600"/>
            <a:ext cx="510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Types of DNA replication</a:t>
            </a:r>
            <a:endParaRPr lang="en-GB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3962400" y="2667000"/>
            <a:ext cx="2362200" cy="4114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41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066800" y="319088"/>
            <a:ext cx="769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Semiconservative</a:t>
            </a:r>
            <a:r>
              <a: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Replication </a:t>
            </a:r>
            <a:r>
              <a:rPr lang="ar-EG" alt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نـَسْـــــخ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8600" y="1317625"/>
            <a:ext cx="8763000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5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During DNA replication, base pairing </a:t>
            </a:r>
            <a:r>
              <a:rPr lang="ar-EG" altLang="en-US" sz="2000" dirty="0"/>
              <a:t>إزدواج القواعد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enables existing DNA strands to serve as </a:t>
            </a:r>
            <a:r>
              <a:rPr lang="en-US" altLang="en-US" sz="24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templates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/>
              <a:t>نمو</a:t>
            </a:r>
            <a:r>
              <a:rPr lang="ar-SA" altLang="en-US" sz="2000" dirty="0"/>
              <a:t>ذ</a:t>
            </a:r>
            <a:r>
              <a:rPr lang="ar-EG" altLang="en-US" sz="2000" dirty="0"/>
              <a:t>ج/قالب</a:t>
            </a:r>
            <a:r>
              <a:rPr lang="en-US" altLang="en-US" dirty="0"/>
              <a:t> 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new </a:t>
            </a:r>
            <a:r>
              <a:rPr lang="en-US" altLang="en-US" sz="24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complimentary strands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/>
              <a:t>الجانب المُكمِّل</a:t>
            </a:r>
            <a:endParaRPr lang="en-US" alt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Several enzymes and other proteins carry out DNA replication: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Helicase, 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altLang="en-US" sz="2000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Primase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Polymerase, 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Ligase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ends of DNA molecules are replicated by a special mechanism.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460500"/>
            <a:ext cx="8077200" cy="468471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takes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less than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hour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copy each of the 5 million base pairs in its single chromosome and divide to form two identical daughter cells.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human cell can copy its 6 billion base pairs and divide into daughter cells in only a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few hours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is remarkably accurate, with only one error per billion nucleotides.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sz="2400" b="1" u="sng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helicase</a:t>
            </a:r>
            <a:r>
              <a:rPr lang="en-US" altLang="en-US" sz="2400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untwists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يَلغ</a:t>
            </a:r>
            <a:r>
              <a:rPr lang="ar-SA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الإلتفاف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separates the template DNA strands at the replication fork.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Single-strand binding proteins;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keep the unpaired template strands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apart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منفصلين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during replication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781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large team of enzymes and other proteins carries out DNA replication: </a:t>
            </a:r>
            <a:r>
              <a:rPr lang="en-US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Mechanism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4" r="39999" b="35571"/>
          <a:stretch>
            <a:fillRect/>
          </a:stretch>
        </p:blipFill>
        <p:spPr bwMode="auto">
          <a:xfrm>
            <a:off x="4648200" y="3703638"/>
            <a:ext cx="4267200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727450"/>
            <a:ext cx="4343400" cy="305435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eukaryotes, there may be hundreds or thousands of bubbles (</a:t>
            </a:r>
            <a:r>
              <a:rPr lang="en-US" altLang="en-US" sz="1600" dirty="0" smtClean="0">
                <a:solidFill>
                  <a:srgbClr val="000000"/>
                </a:solidFill>
              </a:rPr>
              <a:t>each has origin sites for replication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per chromosome. 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origin sites, the DNA strands separate forming a replication “bubble” with replication forks </a:t>
            </a:r>
            <a:r>
              <a:rPr lang="ar-EG" altLang="en-US" sz="1600" dirty="0" smtClean="0">
                <a:solidFill>
                  <a:srgbClr val="000000"/>
                </a:solidFill>
              </a:rPr>
              <a:t>شوكة النسخ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each end.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replication bubbles elongate </a:t>
            </a:r>
            <a:r>
              <a:rPr lang="ar-EG" altLang="en-US" sz="1600" dirty="0" smtClean="0">
                <a:solidFill>
                  <a:srgbClr val="000000"/>
                </a:solidFill>
              </a:rPr>
              <a:t>تستطيل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 the DNA is replicated and eventually fuse </a:t>
            </a:r>
            <a:r>
              <a:rPr lang="ar-EG" altLang="en-US" sz="1600" dirty="0" smtClean="0">
                <a:solidFill>
                  <a:srgbClr val="000000"/>
                </a:solidFill>
              </a:rPr>
              <a:t>تندمج مع بعضها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28600" y="1295400"/>
            <a:ext cx="861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replication of a DNA molecule begins at special site called </a:t>
            </a:r>
            <a:r>
              <a:rPr lang="en-US" altLang="en-US" sz="20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origin of replication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مـنشأ التضاعف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is a single specific sequence of nucleotides that is recognized by the replication enzymes.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defRPr/>
            </a:pPr>
            <a:r>
              <a:rPr lang="en-US" altLang="en-US" sz="20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enzymes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 the strands, forming a </a:t>
            </a:r>
            <a:r>
              <a:rPr lang="en-US" altLang="en-US" sz="20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“bubble”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فقعة التضاعف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proceeds in both directions until the entire molecule is copied.  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304800"/>
            <a:ext cx="4905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Mechanism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BAC48DF-3D3B-4D52-BCFF-769F8F44C58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smtClean="0"/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191000" y="0"/>
            <a:ext cx="4953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28600"/>
            <a:ext cx="4038600" cy="231775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u="sng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Primer: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solidFill>
                  <a:srgbClr val="000000"/>
                </a:solidFill>
              </a:rPr>
              <a:t>مُبد</a:t>
            </a:r>
            <a:r>
              <a:rPr lang="ar-SA" altLang="en-US" sz="1800" smtClean="0">
                <a:solidFill>
                  <a:srgbClr val="000000"/>
                </a:solidFill>
              </a:rPr>
              <a:t>ي</a:t>
            </a:r>
            <a:r>
              <a:rPr lang="ar-EG" altLang="en-US" sz="1800" smtClean="0">
                <a:solidFill>
                  <a:srgbClr val="000000"/>
                </a:solidFill>
              </a:rPr>
              <a:t>ء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smtClean="0">
                <a:solidFill>
                  <a:srgbClr val="000000"/>
                </a:solidFill>
              </a:rPr>
              <a:t>a short segment of RNA, 10 nucleotides long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required to start a new chain.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Primase: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smtClean="0">
                <a:solidFill>
                  <a:srgbClr val="000000"/>
                </a:solidFill>
              </a:rPr>
              <a:t>an RNA polymerase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links ribonucleotides that are complementary to the DNA template into the primer.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76200" y="2667000"/>
            <a:ext cx="419100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polymerases: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catalyze the elongation of new DNA at a replication fork. After formation of the primer, DNA polymerases can add deoxyribonucleotides to the 3’ end of the ribonucleotide chain.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8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Another DNA polymerase later replaces the primer ribonucleotides with </a:t>
            </a:r>
            <a: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deoxyribonucleotides </a:t>
            </a:r>
            <a: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complimentary to the template.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uiExpand="1" build="p"/>
      <p:bldP spid="2560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41F6D90-FF57-44B8-A208-275D8286E44A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52400" y="4141077"/>
            <a:ext cx="4724400" cy="264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other parental strand (</a:t>
            </a:r>
            <a:r>
              <a:rPr lang="en-US" altLang="en-US" dirty="0">
                <a:solidFill>
                  <a:srgbClr val="000000"/>
                </a:solidFill>
              </a:rPr>
              <a:t>5’-&gt;3’ into the fork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</a:t>
            </a:r>
            <a:r>
              <a:rPr lang="en-US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lagging strand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is copied away from the fork in short segments </a:t>
            </a:r>
            <a:b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Okazaki fragments </a:t>
            </a:r>
            <a:r>
              <a:rPr lang="ar-EG" altLang="en-US" dirty="0"/>
              <a:t>قـِطـَع صغيرة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Okazaki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fragments (</a:t>
            </a:r>
            <a:r>
              <a:rPr lang="en-US" altLang="en-US" dirty="0">
                <a:solidFill>
                  <a:srgbClr val="000000"/>
                </a:solidFill>
              </a:rPr>
              <a:t>each about 100-200 nucleotides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are joined by </a:t>
            </a:r>
            <a:r>
              <a:rPr lang="en-US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ligase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solidFill>
                  <a:srgbClr val="000000"/>
                </a:solidFill>
              </a:rPr>
              <a:t>الإنزيم الرابط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the sugar-phosphate backbone of a single DNA strand.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181600" y="1447800"/>
            <a:ext cx="39052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18677"/>
            <a:ext cx="5257800" cy="2696123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polymerases can only add nucleotides to the free 3’ end of a growing DNA strand.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new DNA strand can only elongate in the 5’-&gt;3’ direction.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replication fork, one parental strand                                                              (</a:t>
            </a:r>
            <a:r>
              <a:rPr lang="en-US" altLang="en-US" sz="1800" dirty="0" smtClean="0">
                <a:solidFill>
                  <a:srgbClr val="000000"/>
                </a:solidFill>
              </a:rPr>
              <a:t>3’-&gt; 5’ into the fork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leading strand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                                                               can be used by polymerases as a template                                                                  for a continuous complimentary strand.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133600" y="347990"/>
            <a:ext cx="4905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Mechanism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66800" y="274638"/>
            <a:ext cx="67056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DNA REPLICATION </a:t>
            </a:r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MECHANISM</a:t>
            </a:r>
            <a:endParaRPr 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4025" y="1143000"/>
            <a:ext cx="8229600" cy="1828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</a:t>
            </a:r>
          </a:p>
          <a:p>
            <a:pPr indent="-227013" eaLnBrk="1" hangingPunct="1">
              <a:defRPr/>
            </a:pP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Helicases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Enzymes that separate the DNA strands</a:t>
            </a:r>
          </a:p>
          <a:p>
            <a:pPr indent="-227013" eaLnBrk="1" hangingPunct="1">
              <a:defRPr/>
            </a:pP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Helicase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move along the strands and breaks the hydrogen bonds between the complimentary nitrogen bases</a:t>
            </a:r>
          </a:p>
          <a:p>
            <a:pPr indent="-227013" eaLnBrk="1" hangingPunct="1"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Replication Fork: the Y shaped region that results from the separation of the strands</a:t>
            </a:r>
          </a:p>
        </p:txBody>
      </p:sp>
      <p:sp>
        <p:nvSpPr>
          <p:cNvPr id="57347" name="Rectangle 3"/>
          <p:cNvSpPr>
            <a:spLocks noRot="1" noChangeArrowheads="1"/>
          </p:cNvSpPr>
          <p:nvPr/>
        </p:nvSpPr>
        <p:spPr bwMode="auto">
          <a:xfrm>
            <a:off x="454025" y="29718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</a:t>
            </a:r>
          </a:p>
          <a:p>
            <a:pPr marL="342900" indent="-1730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DNA Polymerase: enzymes that </a:t>
            </a:r>
            <a:r>
              <a:rPr lang="en-GB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</a:t>
            </a:r>
            <a:r>
              <a:rPr lang="en-GB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complimentary nucleotides.</a:t>
            </a:r>
          </a:p>
          <a:p>
            <a:pPr marL="342900" indent="-1730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 are found floating freely inside the nucleus</a:t>
            </a:r>
          </a:p>
          <a:p>
            <a:pPr marL="342900" indent="-1730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Covalent bonds form between the phosphate group of one nucleotide and the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deoxyribose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another </a:t>
            </a:r>
          </a:p>
          <a:p>
            <a:pPr marL="342900" indent="-1730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Hydrogen bonds form between the complimentary nitrogen bases</a:t>
            </a:r>
          </a:p>
        </p:txBody>
      </p:sp>
      <p:sp>
        <p:nvSpPr>
          <p:cNvPr id="58371" name="Rectangle 3"/>
          <p:cNvSpPr>
            <a:spLocks noRot="1" noChangeArrowheads="1"/>
          </p:cNvSpPr>
          <p:nvPr/>
        </p:nvSpPr>
        <p:spPr bwMode="auto">
          <a:xfrm>
            <a:off x="454025" y="4800600"/>
            <a:ext cx="86137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3</a:t>
            </a:r>
          </a:p>
          <a:p>
            <a:pPr marL="342900" indent="-173038"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DNA polymerases finish replicating the DNA and fall off.</a:t>
            </a:r>
          </a:p>
          <a:p>
            <a:pPr marL="342900" indent="-173038"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result is two identical DNA molecules that are ready to move to new cells in cell division.</a:t>
            </a:r>
          </a:p>
          <a:p>
            <a:pPr marL="342900" indent="-173038"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Semi-Conservative Replication: this type of replication where one strand is from the original molecule and the other strand is new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5"/>
  <p:tag name="ARTICULATE_PROJECT_OPEN" val="1"/>
  <p:tag name="ARTICULATE_USED_PAGE_ORIENTATION" val="1"/>
  <p:tag name="ARTICULATE_USED_PAGE_SIZE" val="1"/>
  <p:tag name="TAG_BACKING_FORM_KEY" val="1704858-c:\ashraf\d\ashraf 2\lectures\saudia\145-zoo\gamal-lectures\new-articulate\lectures\lecture-19 dna\lecture 19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2 Lecture-DNA\Quiz2.quiz"/>
  <p:tag name="QUIZMAKER_QUIZ_SLIDE_ID" val="288"/>
  <p:tag name="OVERRIDE" val="QUIZMAKER_QUIZ_SLIDE"/>
  <p:tag name="QUIZMAKER_QUIZ_TITLE" val="Quiz2"/>
  <p:tag name="ARTICULATE_DESCRIPTION" val="Quiz - 4 questions"/>
  <p:tag name="AQP_PASS_SCORE" val="60"/>
  <p:tag name="QUIZMAKER_LAST_MODIFY_DATE" val="41653.4908217593"/>
  <p:tag name="EMBEDDEDCONTENT_LASTWRITETIMEUTC" val="2014-01-14 08:46:47Z"/>
  <p:tag name="ELAPSEDTIME" val="5"/>
  <p:tag name="AQP_PASS_ACTION" val="2"/>
  <p:tag name="AQP_FAIL_ACTION" val="2"/>
  <p:tag name="ARTICULATE_SHOW_IN_MENU" val="multipleitems"/>
  <p:tag name="ARTICULATE_SLIDE_THUMBNAIL_REFRESH" val="1"/>
  <p:tag name="ARTICULATE_USED_LAYOUT" val="6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e99eab46-65b9-47fc-9901-4635a6c458c4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e99eab46-65b9-47fc-9901-4635a6c458c4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e99eab46-65b9-47fc-9901-4635a6c458c4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5114</TotalTime>
  <Words>1014</Words>
  <Application>Microsoft Office PowerPoint</Application>
  <PresentationFormat>On-screen Show (4:3)</PresentationFormat>
  <Paragraphs>148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PowerPoint Presentation</vt:lpstr>
      <vt:lpstr>During DNA replication, base pairing enables existing DNA strands to serve as templates  قالبfor new complimentary  مُكمِّلstrands</vt:lpstr>
      <vt:lpstr>PowerPoint Presentation</vt:lpstr>
      <vt:lpstr>PowerPoint Presentation</vt:lpstr>
      <vt:lpstr>A large team of enzymes and other proteins carries out DNA replication: The Replication Mechanism</vt:lpstr>
      <vt:lpstr>PowerPoint Presentation</vt:lpstr>
      <vt:lpstr>PowerPoint Presentation</vt:lpstr>
      <vt:lpstr>PowerPoint Presentation</vt:lpstr>
      <vt:lpstr>SUMMARY OF DNA REPLICATION MECHANISM</vt:lpstr>
      <vt:lpstr>PowerPoint Presentation</vt:lpstr>
      <vt:lpstr>SUMMARY OF DNA REPLICATION MECHANISM</vt:lpstr>
      <vt:lpstr>PowerPoint Presentation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196</cp:revision>
  <dcterms:created xsi:type="dcterms:W3CDTF">2006-04-12T17:51:30Z</dcterms:created>
  <dcterms:modified xsi:type="dcterms:W3CDTF">2014-01-16T09:23:55Z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19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7104229E-1BF9-49D9-8571-81A23BA937F3</vt:lpwstr>
  </property>
  <property fmtid="{D5CDD505-2E9C-101B-9397-08002B2CF9AE}" pid="6" name="ArticulateProjectFull">
    <vt:lpwstr>C:\Ashraf\D\Ashraf 2\Lectures\Saudia\145-Zoo\Gamal-Lectures\New-Articulate\Lectures\Lecture-19 DNA\Lecture 19.ppta</vt:lpwstr>
  </property>
</Properties>
</file>