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2" r:id="rId1"/>
  </p:sldMasterIdLst>
  <p:notesMasterIdLst>
    <p:notesMasterId r:id="rId41"/>
  </p:notesMasterIdLst>
  <p:sldIdLst>
    <p:sldId id="256" r:id="rId2"/>
    <p:sldId id="311" r:id="rId3"/>
    <p:sldId id="262" r:id="rId4"/>
    <p:sldId id="318" r:id="rId5"/>
    <p:sldId id="274" r:id="rId6"/>
    <p:sldId id="319" r:id="rId7"/>
    <p:sldId id="278" r:id="rId8"/>
    <p:sldId id="279" r:id="rId9"/>
    <p:sldId id="280" r:id="rId10"/>
    <p:sldId id="320" r:id="rId11"/>
    <p:sldId id="324" r:id="rId12"/>
    <p:sldId id="322" r:id="rId13"/>
    <p:sldId id="323" r:id="rId14"/>
    <p:sldId id="267" r:id="rId15"/>
    <p:sldId id="275" r:id="rId16"/>
    <p:sldId id="269" r:id="rId17"/>
    <p:sldId id="281" r:id="rId18"/>
    <p:sldId id="303" r:id="rId19"/>
    <p:sldId id="312" r:id="rId20"/>
    <p:sldId id="314" r:id="rId21"/>
    <p:sldId id="316" r:id="rId22"/>
    <p:sldId id="284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300" r:id="rId34"/>
    <p:sldId id="296" r:id="rId35"/>
    <p:sldId id="298" r:id="rId36"/>
    <p:sldId id="299" r:id="rId37"/>
    <p:sldId id="301" r:id="rId38"/>
    <p:sldId id="282" r:id="rId39"/>
    <p:sldId id="302" r:id="rId4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152C7E-50C0-4B8A-8E42-896F030D0D7F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061EBB7-6E95-4970-97FB-BBF774D250A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011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1EBB7-6E95-4970-97FB-BBF774D250A3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0142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1EBB7-6E95-4970-97FB-BBF774D250A3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2031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1EBB7-6E95-4970-97FB-BBF774D250A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91154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1EBB7-6E95-4970-97FB-BBF774D250A3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8943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E93C1-35A2-48E9-8608-53B1B16B866A}" type="slidenum">
              <a:rPr lang="en-US"/>
              <a:pPr/>
              <a:t>18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….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While they are not homogeneous, they face similar barriers in the region and throughout the world. </a:t>
            </a:r>
          </a:p>
        </p:txBody>
      </p:sp>
    </p:spTree>
    <p:extLst>
      <p:ext uri="{BB962C8B-B14F-4D97-AF65-F5344CB8AC3E}">
        <p14:creationId xmlns:p14="http://schemas.microsoft.com/office/powerpoint/2010/main" val="1075773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1EBB7-6E95-4970-97FB-BBF774D250A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0067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BDD1B8-C510-472C-ACE5-0FBE54EF7831}" type="slidenum">
              <a:rPr lang="en-US"/>
              <a:pPr/>
              <a:t>38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5338"/>
            <a:ext cx="4273550" cy="3205162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359231"/>
            <a:ext cx="5027893" cy="4132567"/>
          </a:xfrm>
          <a:noFill/>
          <a:ln/>
        </p:spPr>
        <p:txBody>
          <a:bodyPr/>
          <a:lstStyle/>
          <a:p>
            <a:pPr marL="95250" indent="-95250" eaLnBrk="1" hangingPunct="1"/>
            <a:endParaRPr lang="fr-CH" b="1" smtClean="0"/>
          </a:p>
        </p:txBody>
      </p:sp>
    </p:spTree>
    <p:extLst>
      <p:ext uri="{BB962C8B-B14F-4D97-AF65-F5344CB8AC3E}">
        <p14:creationId xmlns:p14="http://schemas.microsoft.com/office/powerpoint/2010/main" val="3968162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DC28B-CF32-4F4D-B842-76A2820E6F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ar-S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BA1A88-554E-44AB-AA69-8266E0066A5B}" type="datetimeFigureOut">
              <a:rPr lang="ar-SA" smtClean="0"/>
              <a:pPr/>
              <a:t>16/04/1437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F55440-1A67-41C0-9245-D30B96825A3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1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r" rtl="1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rtl="1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r" rtl="1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r" rtl="1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r" rtl="1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rtl="1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r" rtl="1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r" rtl="1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27032" cy="20882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The basic concept of Disability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Dr. Rehab F. </a:t>
            </a:r>
            <a:r>
              <a:rPr lang="en-US" sz="3200" dirty="0" err="1" smtClean="0">
                <a:solidFill>
                  <a:srgbClr val="FF0000"/>
                </a:solidFill>
              </a:rPr>
              <a:t>Gwada</a:t>
            </a:r>
            <a:endParaRPr lang="ar-SA" sz="3200" dirty="0" smtClean="0">
              <a:solidFill>
                <a:srgbClr val="FF0000"/>
              </a:solidFill>
            </a:endParaRPr>
          </a:p>
          <a:p>
            <a:pPr algn="r"/>
            <a:r>
              <a:rPr lang="en-US" sz="2800" dirty="0" smtClean="0"/>
              <a:t>Lecture 1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International Classification of Functioning, Disability and Health (ICF)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/>
              <a:t>the WHO released a major revision of the ICIDH in 2001, called (ICF)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Provide the rehabilitation disciplines with a universal language with which to discuss disability and related phenomena.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/>
            <a:r>
              <a:rPr lang="en-US" sz="2400" dirty="0" smtClean="0"/>
              <a:t>the ICF shows human function and decreases in functioning as the product of a dynamic interaction between various health conditions and contextual factors.</a:t>
            </a:r>
            <a:endParaRPr lang="ar-SA" sz="2400" dirty="0" smtClean="0"/>
          </a:p>
          <a:p>
            <a:pPr algn="l" rtl="0"/>
            <a:endParaRPr lang="en-US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International Classification of Functioning, Disability and Health (ICF)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2142728"/>
          </a:xfrm>
        </p:spPr>
        <p:txBody>
          <a:bodyPr/>
          <a:lstStyle/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at the level of body parts.</a:t>
            </a:r>
          </a:p>
          <a:p>
            <a:pPr lvl="1" algn="l" rtl="0">
              <a:buFont typeface="Wingdings" pitchFamily="2" charset="2"/>
              <a:buChar char="q"/>
            </a:pPr>
            <a:endParaRPr lang="en-US" sz="2100" dirty="0" smtClean="0"/>
          </a:p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 the whole person.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The whole person in their complete environment.</a:t>
            </a:r>
            <a:endParaRPr lang="ar-SA" sz="2100" dirty="0" smtClean="0"/>
          </a:p>
          <a:p>
            <a:pPr>
              <a:buFont typeface="Wingdings" pitchFamily="2" charset="2"/>
              <a:buChar char="q"/>
            </a:pP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2070720"/>
          </a:xfrm>
        </p:spPr>
        <p:txBody>
          <a:bodyPr/>
          <a:lstStyle/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body functions and structures.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Activities. </a:t>
            </a:r>
          </a:p>
          <a:p>
            <a:pPr lvl="1" algn="l" rtl="0">
              <a:buFont typeface="Wingdings" pitchFamily="2" charset="2"/>
              <a:buChar char="q"/>
            </a:pPr>
            <a:r>
              <a:rPr lang="en-US" sz="2100" dirty="0" smtClean="0"/>
              <a:t>Participation.</a:t>
            </a:r>
          </a:p>
          <a:p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The ICF identifies 3 levels of human function</a:t>
            </a:r>
            <a:endParaRPr lang="ar-S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These levels, in turn, contain 3 domains of human function: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608" y="458112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dirty="0" smtClean="0"/>
              <a:t>The term </a:t>
            </a:r>
            <a:r>
              <a:rPr lang="en-US" sz="2400" i="1" dirty="0" smtClean="0"/>
              <a:t>disability is used to denote a </a:t>
            </a:r>
            <a:r>
              <a:rPr lang="en-US" sz="2400" dirty="0" smtClean="0"/>
              <a:t>decrement at each level (</a:t>
            </a:r>
            <a:r>
              <a:rPr lang="en-US" sz="2400" dirty="0" err="1" smtClean="0"/>
              <a:t>ie</a:t>
            </a:r>
            <a:r>
              <a:rPr lang="en-US" sz="2400" dirty="0" smtClean="0"/>
              <a:t>, impairment, an activity limitation, and a participation restriction</a:t>
            </a:r>
            <a:r>
              <a:rPr lang="en-US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International Classification of Function, Disability and Health (ICF)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International Classification of Function, Disability and Health (ICF)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i="1" dirty="0" smtClean="0"/>
              <a:t>Health Conditions—diseases, disorders, and injuries.</a:t>
            </a:r>
          </a:p>
          <a:p>
            <a:pPr algn="l" rtl="0"/>
            <a:r>
              <a:rPr lang="en-US" i="1" dirty="0" smtClean="0">
                <a:solidFill>
                  <a:srgbClr val="0070C0"/>
                </a:solidFill>
              </a:rPr>
              <a:t>Body Function—physiological or </a:t>
            </a:r>
            <a:r>
              <a:rPr lang="en-US" dirty="0" smtClean="0">
                <a:solidFill>
                  <a:srgbClr val="0070C0"/>
                </a:solidFill>
              </a:rPr>
              <a:t>psychological</a:t>
            </a:r>
            <a:r>
              <a:rPr lang="en-US" i="1" dirty="0" smtClean="0">
                <a:solidFill>
                  <a:srgbClr val="0070C0"/>
                </a:solidFill>
              </a:rPr>
              <a:t>  functions of body systems</a:t>
            </a:r>
          </a:p>
          <a:p>
            <a:pPr algn="l" rtl="0"/>
            <a:r>
              <a:rPr lang="en-US" i="1" dirty="0" smtClean="0">
                <a:solidFill>
                  <a:srgbClr val="0070C0"/>
                </a:solidFill>
              </a:rPr>
              <a:t>Body Structures—anatomical parts of the body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0070C0"/>
                </a:solidFill>
              </a:rPr>
              <a:t>Impairments—problems in body functions or structure</a:t>
            </a:r>
          </a:p>
          <a:p>
            <a:pPr algn="l" rtl="0"/>
            <a:r>
              <a:rPr lang="en-US" i="1" dirty="0" smtClean="0">
                <a:solidFill>
                  <a:srgbClr val="7030A0"/>
                </a:solidFill>
              </a:rPr>
              <a:t>Activity—the execution of a task or action by an individual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7030A0"/>
                </a:solidFill>
              </a:rPr>
              <a:t>Activity Limitation—difficulties an individual may have in </a:t>
            </a:r>
            <a:r>
              <a:rPr lang="en-US" dirty="0" smtClean="0">
                <a:solidFill>
                  <a:srgbClr val="7030A0"/>
                </a:solidFill>
              </a:rPr>
              <a:t>executing activities</a:t>
            </a:r>
          </a:p>
          <a:p>
            <a:pPr algn="l" rtl="0"/>
            <a:r>
              <a:rPr lang="en-US" i="1" dirty="0" smtClean="0">
                <a:solidFill>
                  <a:srgbClr val="FF0000"/>
                </a:solidFill>
              </a:rPr>
              <a:t>Participation—involvement in a life situation</a:t>
            </a:r>
          </a:p>
          <a:p>
            <a:pPr algn="l" rtl="0">
              <a:buClr>
                <a:schemeClr val="tx1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FF0000"/>
                </a:solidFill>
              </a:rPr>
              <a:t>Participation Restriction—problems an individual may </a:t>
            </a:r>
            <a:r>
              <a:rPr lang="en-US" dirty="0" smtClean="0">
                <a:solidFill>
                  <a:srgbClr val="FF0000"/>
                </a:solidFill>
              </a:rPr>
              <a:t>experience in involvement in life situations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Models of Disability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132856"/>
            <a:ext cx="4040188" cy="4227464"/>
          </a:xfrm>
        </p:spPr>
        <p:txBody>
          <a:bodyPr>
            <a:noAutofit/>
          </a:bodyPr>
          <a:lstStyle/>
          <a:p>
            <a:pPr algn="just" rtl="0"/>
            <a:r>
              <a:rPr lang="en-US" sz="2000" dirty="0" smtClean="0"/>
              <a:t>Is historically the </a:t>
            </a:r>
            <a:r>
              <a:rPr lang="en-US" sz="2000" b="1" dirty="0" smtClean="0">
                <a:solidFill>
                  <a:srgbClr val="0070C0"/>
                </a:solidFill>
              </a:rPr>
              <a:t>oldest </a:t>
            </a:r>
            <a:r>
              <a:rPr lang="en-US" sz="2000" dirty="0" smtClean="0"/>
              <a:t>and is less prevalent today. </a:t>
            </a:r>
          </a:p>
          <a:p>
            <a:pPr algn="just" rtl="0"/>
            <a:r>
              <a:rPr lang="en-US" sz="2000" dirty="0" smtClean="0"/>
              <a:t>Regards disability as </a:t>
            </a:r>
            <a:r>
              <a:rPr lang="en-US" sz="2000" b="1" dirty="0" smtClean="0">
                <a:solidFill>
                  <a:srgbClr val="0070C0"/>
                </a:solidFill>
              </a:rPr>
              <a:t>sin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0070C0"/>
                </a:solidFill>
              </a:rPr>
              <a:t>shame</a:t>
            </a:r>
            <a:r>
              <a:rPr lang="en-US" sz="2000" dirty="0" smtClean="0"/>
              <a:t>, and often associated with feelings of guilt</a:t>
            </a:r>
          </a:p>
          <a:p>
            <a:pPr algn="just" rtl="0"/>
            <a:r>
              <a:rPr lang="en-US" sz="2000" dirty="0" smtClean="0"/>
              <a:t>Families have hidden away the disabled family member, keeping them out of school and excluded from any chance at having a meaningful role in society. </a:t>
            </a:r>
          </a:p>
          <a:p>
            <a:pPr algn="l" rtl="0"/>
            <a:endParaRPr lang="ar-SA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204864"/>
            <a:ext cx="4041775" cy="3845720"/>
          </a:xfrm>
        </p:spPr>
        <p:txBody>
          <a:bodyPr>
            <a:noAutofit/>
          </a:bodyPr>
          <a:lstStyle/>
          <a:p>
            <a:pPr algn="just" rtl="0"/>
            <a:r>
              <a:rPr lang="en-US" sz="1800" dirty="0" smtClean="0"/>
              <a:t>Came about as "modern" medicine began to develop in the 19th Century, along with the enhanced role of the physician in society.</a:t>
            </a:r>
          </a:p>
          <a:p>
            <a:pPr algn="just" rtl="0"/>
            <a:r>
              <a:rPr lang="en-US" sz="1800" dirty="0" smtClean="0"/>
              <a:t> Regards disability as </a:t>
            </a:r>
            <a:r>
              <a:rPr lang="en-US" sz="1800" b="1" dirty="0" smtClean="0">
                <a:solidFill>
                  <a:srgbClr val="0070C0"/>
                </a:solidFill>
              </a:rPr>
              <a:t>a defect </a:t>
            </a:r>
            <a:r>
              <a:rPr lang="en-US" sz="1800" dirty="0" smtClean="0"/>
              <a:t>or </a:t>
            </a:r>
            <a:r>
              <a:rPr lang="en-US" sz="1800" b="1" dirty="0" smtClean="0">
                <a:solidFill>
                  <a:srgbClr val="0070C0"/>
                </a:solidFill>
              </a:rPr>
              <a:t>sickness</a:t>
            </a:r>
            <a:r>
              <a:rPr lang="en-US" sz="1800" dirty="0" smtClean="0"/>
              <a:t> which must be cured through </a:t>
            </a:r>
            <a:r>
              <a:rPr lang="en-US" sz="1800" b="1" dirty="0" smtClean="0">
                <a:solidFill>
                  <a:srgbClr val="0070C0"/>
                </a:solidFill>
              </a:rPr>
              <a:t>medical intervention</a:t>
            </a:r>
          </a:p>
          <a:p>
            <a:pPr algn="just" rtl="0"/>
            <a:r>
              <a:rPr lang="en-US" sz="1800" dirty="0" smtClean="0"/>
              <a:t>The individual with a disability come under the authority of the medical profession in order to get better. Thus, until recently, most disability policy issues have been regarded as </a:t>
            </a:r>
            <a:r>
              <a:rPr lang="en-US" sz="1800" b="1" dirty="0" smtClean="0">
                <a:solidFill>
                  <a:srgbClr val="0070C0"/>
                </a:solidFill>
              </a:rPr>
              <a:t>health issues</a:t>
            </a:r>
            <a:r>
              <a:rPr lang="en-US" sz="1800" dirty="0" smtClean="0"/>
              <a:t>. </a:t>
            </a:r>
            <a:endParaRPr lang="ar-SA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251520" y="1412776"/>
            <a:ext cx="4040188" cy="659352"/>
          </a:xfrm>
        </p:spPr>
        <p:txBody>
          <a:bodyPr/>
          <a:lstStyle/>
          <a:p>
            <a:pPr algn="l" rtl="0"/>
            <a:r>
              <a:rPr lang="en-US" dirty="0" smtClean="0"/>
              <a:t>I-THE MORAL MODEL</a:t>
            </a:r>
            <a:endParaRPr lang="ar-S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6016" y="1412776"/>
            <a:ext cx="4041775" cy="654843"/>
          </a:xfrm>
        </p:spPr>
        <p:txBody>
          <a:bodyPr/>
          <a:lstStyle/>
          <a:p>
            <a:pPr algn="l" rtl="0"/>
            <a:r>
              <a:rPr lang="en-US" dirty="0" smtClean="0"/>
              <a:t>II-THE MEDICAL MODEL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3632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Models of Disability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8435280" cy="384572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Is similar to the </a:t>
            </a:r>
            <a:r>
              <a:rPr lang="en-US" dirty="0" smtClean="0">
                <a:solidFill>
                  <a:srgbClr val="0070C0"/>
                </a:solidFill>
              </a:rPr>
              <a:t>medical model</a:t>
            </a:r>
            <a:r>
              <a:rPr lang="en-US" dirty="0" smtClean="0"/>
              <a:t>; it regards the person with a disability as in need of services from </a:t>
            </a:r>
            <a:r>
              <a:rPr lang="en-US" dirty="0" smtClean="0">
                <a:solidFill>
                  <a:srgbClr val="0070C0"/>
                </a:solidFill>
              </a:rPr>
              <a:t>a rehabilitation professional </a:t>
            </a:r>
            <a:r>
              <a:rPr lang="en-US" dirty="0" smtClean="0"/>
              <a:t>who can provide training, therapy, counseling or other services to make up for the deficiency caused by the disability.</a:t>
            </a:r>
          </a:p>
          <a:p>
            <a:pPr algn="just" rtl="0">
              <a:buNone/>
            </a:pPr>
            <a:endParaRPr lang="en-US" dirty="0" smtClean="0"/>
          </a:p>
          <a:p>
            <a:pPr algn="just" rtl="0"/>
            <a:r>
              <a:rPr lang="en-US" dirty="0" smtClean="0"/>
              <a:t>Historically, it gained acceptance after World War II when many disabled veterans needed to be re-introduced into society. 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899592" y="1340768"/>
            <a:ext cx="7606680" cy="659352"/>
          </a:xfrm>
        </p:spPr>
        <p:txBody>
          <a:bodyPr/>
          <a:lstStyle/>
          <a:p>
            <a:pPr algn="l" rtl="0"/>
            <a:r>
              <a:rPr lang="en-US" sz="2800" dirty="0" smtClean="0"/>
              <a:t>III-The Rehabilitation Model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Models of Disability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chemeClr val="tx2"/>
                </a:solidFill>
              </a:rPr>
              <a:t>IV- The disability model </a:t>
            </a:r>
          </a:p>
          <a:p>
            <a:pPr algn="just" rtl="0"/>
            <a:r>
              <a:rPr lang="en-US" dirty="0" smtClean="0"/>
              <a:t>Which regards disability as </a:t>
            </a:r>
            <a:r>
              <a:rPr lang="en-US" b="1" dirty="0" smtClean="0">
                <a:solidFill>
                  <a:srgbClr val="0070C0"/>
                </a:solidFill>
              </a:rPr>
              <a:t>a normal aspect of life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70C0"/>
                </a:solidFill>
              </a:rPr>
              <a:t>not as a deviance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rejects</a:t>
            </a:r>
            <a:r>
              <a:rPr lang="en-US" dirty="0" smtClean="0"/>
              <a:t> the notion that persons with disabilities are in some inherent way "defective". </a:t>
            </a:r>
          </a:p>
          <a:p>
            <a:pPr algn="just" rtl="0"/>
            <a:r>
              <a:rPr lang="en-US" dirty="0" smtClean="0"/>
              <a:t>As Professor David Pfeiffer has put it, "paralyzed limbs may not particularly limit a person's mobility as much as attitudinal barriers”.</a:t>
            </a:r>
          </a:p>
          <a:p>
            <a:pPr algn="just" rtl="0"/>
            <a:r>
              <a:rPr lang="en-US" dirty="0" smtClean="0"/>
              <a:t> Given this reality, if disability were more commonly recognized and expected in the way that we design our environments or our systems, it would not seem so abnormal.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>
            <a:spLocks noGrp="1" noChangeArrowheads="1"/>
          </p:cNvSpPr>
          <p:nvPr>
            <p:ph type="title"/>
          </p:nvPr>
        </p:nvSpPr>
        <p:spPr>
          <a:xfrm>
            <a:off x="381000" y="332656"/>
            <a:ext cx="8534400" cy="936104"/>
          </a:xfrm>
          <a:noFill/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sz="3600" b="1" i="1" dirty="0" smtClean="0">
                <a:solidFill>
                  <a:schemeClr val="accent1"/>
                </a:solidFill>
                <a:latin typeface="Garmond (W1)" charset="0"/>
              </a:rPr>
              <a:t>Dimensions of disability: People with disabilities are not a homogeneous  group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81200"/>
            <a:ext cx="3429000" cy="4114800"/>
          </a:xfrm>
        </p:spPr>
        <p:txBody>
          <a:bodyPr>
            <a:normAutofit fontScale="85000" lnSpcReduction="10000"/>
          </a:bodyPr>
          <a:lstStyle/>
          <a:p>
            <a:pPr marL="265113" indent="-265113" algn="l" rtl="0" eaLnBrk="1" hangingPunct="1"/>
            <a:r>
              <a:rPr lang="en-US" sz="3200" b="1" i="1" u="sng" dirty="0" smtClean="0">
                <a:solidFill>
                  <a:srgbClr val="FF0000"/>
                </a:solidFill>
                <a:latin typeface="Garmond (W1)" charset="0"/>
                <a:ea typeface="+mj-ea"/>
                <a:cs typeface="+mj-cs"/>
              </a:rPr>
              <a:t>Type of disability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Physical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Sensory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Intellectual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Psychiatric</a:t>
            </a:r>
          </a:p>
          <a:p>
            <a:pPr marL="265113" indent="-265113" algn="l" rtl="0" eaLnBrk="1" hangingPunct="1"/>
            <a:r>
              <a:rPr lang="en-US" sz="3200" b="1" i="1" u="sng" dirty="0" smtClean="0">
                <a:solidFill>
                  <a:srgbClr val="FF0000"/>
                </a:solidFill>
                <a:latin typeface="Garmond (W1)" charset="0"/>
                <a:ea typeface="+mj-ea"/>
                <a:cs typeface="+mj-cs"/>
              </a:rPr>
              <a:t>Severity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Severe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Moderate</a:t>
            </a:r>
          </a:p>
          <a:p>
            <a:pPr marL="787400" lvl="1" indent="-342900" algn="l" rtl="0" eaLnBrk="1" hangingPunct="1"/>
            <a:r>
              <a:rPr lang="en-US" sz="32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Mild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7584" y="198884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ar-SA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508625" y="2270125"/>
            <a:ext cx="2951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ar-SA" sz="1800">
              <a:latin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 flipH="1">
            <a:off x="3810000" y="1981200"/>
            <a:ext cx="2667000" cy="408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42900"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u="sng" dirty="0" smtClean="0">
                <a:solidFill>
                  <a:srgbClr val="FF0000"/>
                </a:solidFill>
                <a:latin typeface="Garmond (W1)" charset="0"/>
                <a:ea typeface="+mj-ea"/>
                <a:cs typeface="+mj-cs"/>
              </a:rPr>
              <a:t>Onset</a:t>
            </a:r>
          </a:p>
          <a:p>
            <a:pPr marL="0" lvl="1" indent="-220663"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Birth</a:t>
            </a:r>
          </a:p>
          <a:p>
            <a:pPr marL="0" lvl="1" indent="-220663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Childhood</a:t>
            </a:r>
          </a:p>
          <a:p>
            <a:pPr marL="0" lvl="1" indent="-220663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Adulthood</a:t>
            </a:r>
          </a:p>
          <a:p>
            <a:pPr indent="-342900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endParaRPr lang="en-US" sz="2700" b="1" i="1" u="sng" dirty="0" smtClean="0">
              <a:solidFill>
                <a:schemeClr val="accent1"/>
              </a:solidFill>
              <a:latin typeface="Garmond (W1)" charset="0"/>
              <a:ea typeface="+mj-ea"/>
              <a:cs typeface="+mj-cs"/>
            </a:endParaRPr>
          </a:p>
          <a:p>
            <a:pPr indent="-342900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u="sng" dirty="0" smtClean="0">
                <a:solidFill>
                  <a:srgbClr val="FF0000"/>
                </a:solidFill>
                <a:latin typeface="Garmond (W1)" charset="0"/>
                <a:ea typeface="+mj-ea"/>
                <a:cs typeface="+mj-cs"/>
              </a:rPr>
              <a:t>Visibility</a:t>
            </a:r>
          </a:p>
          <a:p>
            <a:pPr marL="0" lvl="1" indent="-220663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Observable</a:t>
            </a:r>
          </a:p>
          <a:p>
            <a:pPr marL="0" lvl="1" indent="-220663" algn="l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Invisible</a:t>
            </a:r>
          </a:p>
          <a:p>
            <a:pPr indent="-342900" eaLnBrk="0" hangingPunct="0">
              <a:spcBef>
                <a:spcPct val="50000"/>
              </a:spcBef>
            </a:pPr>
            <a:r>
              <a:rPr lang="en-US" dirty="0"/>
              <a:t>		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3203575" y="5638800"/>
            <a:ext cx="5616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Gender makes a huge difference</a:t>
            </a:r>
            <a:endParaRPr lang="en-US" sz="2800" dirty="0">
              <a:solidFill>
                <a:srgbClr val="CC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48038" y="5661025"/>
            <a:ext cx="475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ar-SA" sz="1800">
              <a:latin typeface="Arial" pitchFamily="34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276600" y="5516563"/>
            <a:ext cx="1943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ar-SA" sz="1800">
              <a:latin typeface="Arial" pitchFamily="34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6372200" y="1988840"/>
            <a:ext cx="2543175" cy="276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   </a:t>
            </a:r>
            <a:r>
              <a:rPr lang="en-US" sz="2700" b="1" i="1" u="sng" dirty="0" smtClean="0">
                <a:solidFill>
                  <a:srgbClr val="FF0000"/>
                </a:solidFill>
                <a:latin typeface="Garmond (W1)" charset="0"/>
                <a:ea typeface="+mj-ea"/>
                <a:cs typeface="+mj-cs"/>
              </a:rPr>
              <a:t>Cause</a:t>
            </a:r>
            <a:r>
              <a:rPr lang="en-US" sz="2800" b="1" i="1" u="sng" dirty="0">
                <a:solidFill>
                  <a:srgbClr val="FF0000"/>
                </a:solidFill>
              </a:rPr>
              <a:t>s</a:t>
            </a:r>
            <a:endParaRPr lang="en-US" sz="2700" b="1" i="1" u="sng" dirty="0" smtClean="0">
              <a:solidFill>
                <a:srgbClr val="FF0000"/>
              </a:solidFill>
              <a:latin typeface="Garmond (W1)" charset="0"/>
              <a:ea typeface="+mj-ea"/>
              <a:cs typeface="+mj-cs"/>
            </a:endParaRPr>
          </a:p>
          <a:p>
            <a:pPr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  <a:sym typeface="Symbol" pitchFamily="18" charset="2"/>
              </a:rPr>
              <a:t>  </a:t>
            </a: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Birth Defect</a:t>
            </a:r>
          </a:p>
          <a:p>
            <a:pPr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 	Accident</a:t>
            </a:r>
          </a:p>
          <a:p>
            <a:pPr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 	Illness</a:t>
            </a:r>
          </a:p>
          <a:p>
            <a:pPr algn="l" defTabSz="365125" rtl="0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r>
              <a:rPr lang="en-US" sz="2700" b="1" i="1" dirty="0" smtClean="0">
                <a:solidFill>
                  <a:schemeClr val="accent1"/>
                </a:solidFill>
                <a:latin typeface="Garmond (W1)" charset="0"/>
                <a:ea typeface="+mj-ea"/>
                <a:cs typeface="+mj-cs"/>
              </a:rPr>
              <a:t>  Other</a:t>
            </a:r>
          </a:p>
          <a:p>
            <a:pPr defTabSz="365125">
              <a:lnSpc>
                <a:spcPct val="90000"/>
              </a:lnSpc>
              <a:spcBef>
                <a:spcPct val="20000"/>
              </a:spcBef>
              <a:buFont typeface="Wingdings 2"/>
              <a:buChar char=""/>
            </a:pPr>
            <a:endParaRPr lang="en-US" sz="2700" b="1" i="1" dirty="0" smtClean="0">
              <a:solidFill>
                <a:schemeClr val="accent1"/>
              </a:solidFill>
              <a:latin typeface="Garmond (W1)" charset="0"/>
              <a:ea typeface="+mj-ea"/>
              <a:cs typeface="+mj-cs"/>
            </a:endParaRPr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 flipV="1">
            <a:off x="381000" y="6172200"/>
            <a:ext cx="8369300" cy="0"/>
          </a:xfrm>
          <a:prstGeom prst="line">
            <a:avLst/>
          </a:prstGeom>
          <a:noFill/>
          <a:ln w="12700">
            <a:solidFill>
              <a:srgbClr val="E916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372" name="Text Box 14"/>
          <p:cNvSpPr txBox="1">
            <a:spLocks noChangeArrowheads="1"/>
          </p:cNvSpPr>
          <p:nvPr/>
        </p:nvSpPr>
        <p:spPr bwMode="auto">
          <a:xfrm>
            <a:off x="7924800" y="6324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the best answer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pPr algn="just" rtl="0"/>
            <a:r>
              <a:rPr lang="en-US" dirty="0" smtClean="0"/>
              <a:t>A 36-year-old  paraplegic patient who is unable to prepare his own meal or care for his own toileting or hygiene needs, according to ICIDH is </a:t>
            </a:r>
          </a:p>
          <a:p>
            <a:pPr algn="just"/>
            <a:endParaRPr lang="en-US" dirty="0" smtClean="0"/>
          </a:p>
          <a:p>
            <a:pPr algn="just" rtl="0"/>
            <a:r>
              <a:rPr lang="en-US" dirty="0" smtClean="0"/>
              <a:t>A)Disable and handicapped</a:t>
            </a:r>
          </a:p>
          <a:p>
            <a:pPr algn="just" rtl="0"/>
            <a:r>
              <a:rPr lang="en-US" dirty="0" smtClean="0"/>
              <a:t>B)Impaired only</a:t>
            </a:r>
          </a:p>
          <a:p>
            <a:pPr algn="just" rtl="0"/>
            <a:r>
              <a:rPr lang="en-US" dirty="0" smtClean="0"/>
              <a:t>C) Disable but not handicapped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1520" y="2060848"/>
            <a:ext cx="7580312" cy="3960440"/>
          </a:xfrm>
        </p:spPr>
        <p:txBody>
          <a:bodyPr>
            <a:normAutofit fontScale="25000" lnSpcReduction="20000"/>
          </a:bodyPr>
          <a:lstStyle/>
          <a:p>
            <a:pPr algn="l" eaLnBrk="1" hangingPunct="1"/>
            <a:r>
              <a:rPr lang="en-US" sz="4000" b="1" i="1" dirty="0" smtClean="0">
                <a:solidFill>
                  <a:srgbClr val="063DE8"/>
                </a:solidFill>
                <a:latin typeface="Garmond (W1)" charset="0"/>
              </a:rPr>
              <a:t>	</a:t>
            </a:r>
            <a:r>
              <a:rPr lang="en-US" sz="4000" b="1" i="1" dirty="0" smtClean="0">
                <a:solidFill>
                  <a:srgbClr val="FF0000"/>
                </a:solidFill>
                <a:latin typeface="Garmond (W1)" charset="0"/>
              </a:rPr>
              <a:t>  </a:t>
            </a:r>
            <a:r>
              <a:rPr lang="en-US" sz="14400" b="1" i="1" dirty="0" smtClean="0">
                <a:solidFill>
                  <a:srgbClr val="FF0000"/>
                </a:solidFill>
                <a:latin typeface="Garmond (W1)" charset="0"/>
              </a:rPr>
              <a:t>Aims of Lecture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eaLnBrk="1" hangingPunct="1"/>
            <a:endParaRPr lang="en-US" sz="4000" b="1" dirty="0" smtClean="0">
              <a:solidFill>
                <a:schemeClr val="accent1"/>
              </a:solidFill>
            </a:endParaRPr>
          </a:p>
          <a:p>
            <a:pPr algn="just" rtl="0"/>
            <a:r>
              <a:rPr lang="en-US" sz="14400" b="1" dirty="0" smtClean="0">
                <a:solidFill>
                  <a:schemeClr val="bg1"/>
                </a:solidFill>
              </a:rPr>
              <a:t>1- </a:t>
            </a:r>
            <a:r>
              <a:rPr lang="en-US" sz="11200" b="1" dirty="0" smtClean="0">
                <a:solidFill>
                  <a:schemeClr val="bg1"/>
                </a:solidFill>
              </a:rPr>
              <a:t>Define the</a:t>
            </a:r>
            <a:r>
              <a:rPr lang="en-US" altLang="de-CH" sz="11200" b="1" dirty="0" smtClean="0">
                <a:solidFill>
                  <a:schemeClr val="bg1"/>
                </a:solidFill>
              </a:rPr>
              <a:t> concepts of</a:t>
            </a:r>
            <a:r>
              <a:rPr lang="en-US" sz="11200" b="1" dirty="0" smtClean="0">
                <a:solidFill>
                  <a:schemeClr val="bg1"/>
                </a:solidFill>
              </a:rPr>
              <a:t> disability.</a:t>
            </a:r>
          </a:p>
          <a:p>
            <a:pPr algn="just" rtl="0"/>
            <a:endParaRPr lang="en-US" sz="11200" b="1" dirty="0" smtClean="0">
              <a:solidFill>
                <a:schemeClr val="bg1"/>
              </a:solidFill>
            </a:endParaRPr>
          </a:p>
          <a:p>
            <a:pPr algn="just" rtl="0"/>
            <a:r>
              <a:rPr lang="en-US" sz="11200" b="1" dirty="0" smtClean="0">
                <a:solidFill>
                  <a:schemeClr val="bg1"/>
                </a:solidFill>
              </a:rPr>
              <a:t>2- Know the different between impairment, disability and handicap.</a:t>
            </a:r>
          </a:p>
          <a:p>
            <a:pPr algn="just" rtl="0"/>
            <a:endParaRPr lang="en-US" sz="11200" b="1" dirty="0" smtClean="0">
              <a:solidFill>
                <a:schemeClr val="bg1"/>
              </a:solidFill>
            </a:endParaRPr>
          </a:p>
          <a:p>
            <a:pPr algn="just" rtl="0"/>
            <a:r>
              <a:rPr lang="en-US" sz="11200" b="1" dirty="0" smtClean="0">
                <a:solidFill>
                  <a:schemeClr val="bg1"/>
                </a:solidFill>
              </a:rPr>
              <a:t>3- Appraise the models of disability .</a:t>
            </a:r>
          </a:p>
          <a:p>
            <a:pPr algn="just" rtl="0"/>
            <a:endParaRPr lang="en-US" sz="11200" b="1" dirty="0" smtClean="0">
              <a:solidFill>
                <a:schemeClr val="bg1"/>
              </a:solidFill>
            </a:endParaRPr>
          </a:p>
          <a:p>
            <a:pPr algn="just" rtl="0"/>
            <a:r>
              <a:rPr lang="en-US" sz="11200" b="1" dirty="0" smtClean="0">
                <a:solidFill>
                  <a:schemeClr val="bg1"/>
                </a:solidFill>
              </a:rPr>
              <a:t>4- Describe the types of disability.</a:t>
            </a:r>
          </a:p>
          <a:p>
            <a:pPr algn="just" rtl="0"/>
            <a:endParaRPr lang="en-US" sz="11200" b="1" dirty="0" smtClean="0">
              <a:solidFill>
                <a:schemeClr val="bg1"/>
              </a:solidFill>
            </a:endParaRPr>
          </a:p>
          <a:p>
            <a:pPr algn="just" rtl="0"/>
            <a:r>
              <a:rPr lang="en-US" sz="11200" b="1" dirty="0" smtClean="0">
                <a:solidFill>
                  <a:schemeClr val="bg1"/>
                </a:solidFill>
              </a:rPr>
              <a:t>5- Know the steps of the management as general.</a:t>
            </a:r>
          </a:p>
          <a:p>
            <a:pPr algn="just" rtl="0"/>
            <a:endParaRPr lang="en-US" sz="11200" b="1" dirty="0" smtClean="0"/>
          </a:p>
          <a:p>
            <a:pPr algn="just" rtl="0"/>
            <a:r>
              <a:rPr lang="en-US" sz="11200" b="1" dirty="0" smtClean="0"/>
              <a:t> </a:t>
            </a:r>
          </a:p>
          <a:p>
            <a:pPr algn="just" rtl="0"/>
            <a:endParaRPr lang="en-US" sz="12800" b="1" dirty="0" smtClean="0">
              <a:solidFill>
                <a:schemeClr val="accent1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60425" y="58594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381000" y="6172200"/>
            <a:ext cx="8369300" cy="0"/>
          </a:xfrm>
          <a:prstGeom prst="line">
            <a:avLst/>
          </a:prstGeom>
          <a:noFill/>
          <a:ln w="12700">
            <a:solidFill>
              <a:srgbClr val="E916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4341" name="Picture 9" descr="vcacffuf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20688"/>
            <a:ext cx="13589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the best answer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Low" rtl="0"/>
            <a:r>
              <a:rPr lang="en-US" dirty="0" smtClean="0"/>
              <a:t>a 12-year-old paraplegic patient who can walk only with the assistance of crutches but who attends a regular school and is fully independent in activities of daily living , according to ICIDH is </a:t>
            </a:r>
          </a:p>
          <a:p>
            <a:pPr algn="justLow" rtl="0"/>
            <a:r>
              <a:rPr lang="en-US" dirty="0" smtClean="0"/>
              <a:t>A)Disable and handicapped</a:t>
            </a:r>
          </a:p>
          <a:p>
            <a:pPr algn="justLow" rtl="0"/>
            <a:r>
              <a:rPr lang="en-US" dirty="0" smtClean="0"/>
              <a:t>B)Impaired only</a:t>
            </a:r>
          </a:p>
          <a:p>
            <a:pPr algn="justLow" rtl="0"/>
            <a:r>
              <a:rPr lang="en-US" dirty="0" smtClean="0"/>
              <a:t>C)Handicapped</a:t>
            </a:r>
          </a:p>
          <a:p>
            <a:pPr algn="justLow" rtl="0"/>
            <a:r>
              <a:rPr lang="en-US" dirty="0" smtClean="0"/>
              <a:t>D) Disable but not handicapped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the best answer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Two individuals may sustain back injuries. The first, who worked as a clerk, was unable to walk, sit, stand, drive and care for her home. The second individual who worked in construction sustained a back injury but was not limited in any major life activity , according to ICIDH.</a:t>
            </a:r>
          </a:p>
          <a:p>
            <a:pPr algn="just" rtl="0"/>
            <a:r>
              <a:rPr lang="en-US" dirty="0" smtClean="0"/>
              <a:t>The first is considered to be an individual with: </a:t>
            </a:r>
          </a:p>
          <a:p>
            <a:pPr lvl="1" algn="just" rtl="0"/>
            <a:r>
              <a:rPr lang="en-US" dirty="0" smtClean="0"/>
              <a:t> Impairment  -   Disability </a:t>
            </a:r>
          </a:p>
          <a:p>
            <a:pPr lvl="1" algn="just" rtl="0">
              <a:buNone/>
            </a:pPr>
            <a:r>
              <a:rPr lang="en-US" sz="2600" dirty="0" smtClean="0"/>
              <a:t>The second is considered to be an individual </a:t>
            </a:r>
            <a:r>
              <a:rPr lang="en-US" sz="2600" dirty="0" smtClean="0"/>
              <a:t>with</a:t>
            </a:r>
          </a:p>
          <a:p>
            <a:pPr lvl="1" algn="just" rtl="0">
              <a:buFont typeface="Wingdings" panose="05000000000000000000" pitchFamily="2" charset="2"/>
              <a:buChar char="q"/>
            </a:pPr>
            <a:r>
              <a:rPr lang="en-US" sz="2800" dirty="0" smtClean="0"/>
              <a:t>Impairment  </a:t>
            </a:r>
            <a:r>
              <a:rPr lang="en-US" sz="2800" dirty="0" smtClean="0"/>
              <a:t>-   Disability</a:t>
            </a:r>
            <a:endParaRPr lang="en-US" sz="2600" dirty="0" smtClean="0"/>
          </a:p>
          <a:p>
            <a:pPr lvl="1" algn="l" rtl="0">
              <a:buNone/>
            </a:pP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Disability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4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2400" dirty="0" smtClean="0"/>
              <a:t>Physical</a:t>
            </a:r>
          </a:p>
          <a:p>
            <a:pPr algn="l" rtl="0"/>
            <a:r>
              <a:rPr lang="en-US" sz="2400" dirty="0" smtClean="0"/>
              <a:t>Sensory</a:t>
            </a:r>
          </a:p>
          <a:p>
            <a:pPr algn="l" rtl="0"/>
            <a:r>
              <a:rPr lang="en-US" sz="2400" dirty="0" smtClean="0"/>
              <a:t>Intellectual/cognitive</a:t>
            </a:r>
          </a:p>
          <a:p>
            <a:pPr algn="l" rtl="0"/>
            <a:r>
              <a:rPr lang="en-US" sz="2400" dirty="0" smtClean="0"/>
              <a:t>Mental/Psychiatric</a:t>
            </a:r>
          </a:p>
          <a:p>
            <a:pPr algn="l" rtl="0"/>
            <a:r>
              <a:rPr lang="en-US" sz="2400" dirty="0" smtClean="0"/>
              <a:t>Developmental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1-Physical disabilities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Persons with physical disabilities may experience functional, orthopedic, fine or gross motor </a:t>
            </a:r>
            <a:r>
              <a:rPr lang="en-US" i="1" dirty="0" smtClean="0"/>
              <a:t>impairments</a:t>
            </a:r>
            <a:r>
              <a:rPr lang="en-US" dirty="0" smtClean="0"/>
              <a:t>, which may impact upon their ability to walk, play and learn.</a:t>
            </a:r>
          </a:p>
          <a:p>
            <a:pPr algn="just" rtl="0"/>
            <a:r>
              <a:rPr lang="en-US" dirty="0" smtClean="0"/>
              <a:t> Physical disabilities are also often defined and categorized by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some degree of limitation in the use of upper or lower extremities and maintaining posture and positioning. </a:t>
            </a:r>
          </a:p>
          <a:p>
            <a:pPr algn="just" rtl="0"/>
            <a:r>
              <a:rPr lang="en-US" dirty="0" smtClean="0"/>
              <a:t>So physical disabilities refer to a broad range include </a:t>
            </a:r>
            <a:r>
              <a:rPr lang="en-US" b="1" dirty="0" smtClean="0">
                <a:solidFill>
                  <a:srgbClr val="0070C0"/>
                </a:solidFill>
              </a:rPr>
              <a:t>orthopedic</a:t>
            </a:r>
            <a:r>
              <a:rPr lang="en-US" dirty="0" smtClean="0"/>
              <a:t> ,</a:t>
            </a:r>
            <a:r>
              <a:rPr lang="en-US" b="1" dirty="0" smtClean="0">
                <a:solidFill>
                  <a:srgbClr val="0070C0"/>
                </a:solidFill>
              </a:rPr>
              <a:t>neurological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70C0"/>
                </a:solidFill>
              </a:rPr>
              <a:t>cardiovascular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70C0"/>
                </a:solidFill>
              </a:rPr>
              <a:t>pulmonary </a:t>
            </a:r>
            <a:r>
              <a:rPr lang="en-US" dirty="0" smtClean="0"/>
              <a:t>disorders.</a:t>
            </a:r>
          </a:p>
          <a:p>
            <a:pPr algn="just" rtl="0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disabilities(Causes)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 rtl="0"/>
            <a:r>
              <a:rPr lang="en-US" b="1" i="1" dirty="0" smtClean="0">
                <a:solidFill>
                  <a:srgbClr val="FF0000"/>
                </a:solidFill>
              </a:rPr>
              <a:t>Prenatal causes</a:t>
            </a:r>
            <a:r>
              <a:rPr lang="en-US" b="1" i="1" dirty="0" smtClean="0"/>
              <a:t>: </a:t>
            </a:r>
          </a:p>
          <a:p>
            <a:pPr algn="just" rtl="0">
              <a:buNone/>
            </a:pPr>
            <a:r>
              <a:rPr lang="en-US" b="1" i="1" dirty="0" smtClean="0"/>
              <a:t>    Those disabilities that are acquired </a:t>
            </a:r>
            <a:r>
              <a:rPr lang="en-US" b="1" i="1" dirty="0" smtClean="0">
                <a:solidFill>
                  <a:srgbClr val="0070C0"/>
                </a:solidFill>
              </a:rPr>
              <a:t>before birth</a:t>
            </a:r>
            <a:r>
              <a:rPr lang="en-US" b="1" i="1" dirty="0" smtClean="0"/>
              <a:t>. These may be due to diseases that have harmed the mother during </a:t>
            </a:r>
            <a:r>
              <a:rPr lang="en-US" b="1" i="1" dirty="0" smtClean="0">
                <a:solidFill>
                  <a:srgbClr val="0070C0"/>
                </a:solidFill>
              </a:rPr>
              <a:t>pregnancy,</a:t>
            </a:r>
            <a:r>
              <a:rPr lang="en-US" b="1" i="1" dirty="0" smtClean="0"/>
              <a:t> or </a:t>
            </a:r>
            <a:r>
              <a:rPr lang="en-US" b="1" i="1" dirty="0" smtClean="0">
                <a:solidFill>
                  <a:srgbClr val="0070C0"/>
                </a:solidFill>
              </a:rPr>
              <a:t>genetic incompatibilities </a:t>
            </a:r>
            <a:r>
              <a:rPr lang="en-US" b="1" i="1" dirty="0" smtClean="0"/>
              <a:t>between the parents.</a:t>
            </a:r>
          </a:p>
          <a:p>
            <a:pPr algn="just" rtl="0"/>
            <a:r>
              <a:rPr lang="en-US" b="1" i="1" dirty="0" err="1" smtClean="0">
                <a:solidFill>
                  <a:srgbClr val="FF0000"/>
                </a:solidFill>
              </a:rPr>
              <a:t>Perinatal</a:t>
            </a:r>
            <a:r>
              <a:rPr lang="en-US" b="1" i="1" dirty="0" smtClean="0">
                <a:solidFill>
                  <a:srgbClr val="FF0000"/>
                </a:solidFill>
              </a:rPr>
              <a:t> causes</a:t>
            </a:r>
            <a:r>
              <a:rPr lang="en-US" b="1" i="1" dirty="0" smtClean="0"/>
              <a:t>: Those disabilities that are acquired </a:t>
            </a:r>
            <a:r>
              <a:rPr lang="en-US" b="1" i="1" dirty="0" smtClean="0">
                <a:solidFill>
                  <a:srgbClr val="0070C0"/>
                </a:solidFill>
              </a:rPr>
              <a:t>during birth</a:t>
            </a:r>
            <a:r>
              <a:rPr lang="en-US" b="1" i="1" dirty="0" smtClean="0"/>
              <a:t>. This could be due to prolonged </a:t>
            </a:r>
            <a:r>
              <a:rPr lang="en-US" b="1" i="1" dirty="0" smtClean="0">
                <a:solidFill>
                  <a:srgbClr val="0070C0"/>
                </a:solidFill>
              </a:rPr>
              <a:t>lack of oxygen </a:t>
            </a:r>
            <a:r>
              <a:rPr lang="en-US" b="1" i="1" dirty="0" smtClean="0"/>
              <a:t>or the obstruction of the respiratory track, damage to the brain during birth (due to the accidental misuse of </a:t>
            </a:r>
            <a:r>
              <a:rPr lang="en-US" b="1" i="1" dirty="0" smtClean="0">
                <a:solidFill>
                  <a:srgbClr val="0070C0"/>
                </a:solidFill>
              </a:rPr>
              <a:t>forceps</a:t>
            </a:r>
            <a:r>
              <a:rPr lang="en-US" b="1" i="1" dirty="0" smtClean="0"/>
              <a:t>, for example) or the baby being born </a:t>
            </a:r>
            <a:r>
              <a:rPr lang="en-US" b="1" i="1" dirty="0" smtClean="0">
                <a:solidFill>
                  <a:srgbClr val="0070C0"/>
                </a:solidFill>
              </a:rPr>
              <a:t>prematurely.</a:t>
            </a:r>
          </a:p>
          <a:p>
            <a:pPr algn="just" rtl="0"/>
            <a:endParaRPr lang="ar-SA" dirty="0" smtClean="0"/>
          </a:p>
          <a:p>
            <a:pPr algn="just" rtl="0"/>
            <a:r>
              <a:rPr lang="en-US" b="1" i="1" dirty="0" smtClean="0">
                <a:solidFill>
                  <a:srgbClr val="FF0000"/>
                </a:solidFill>
              </a:rPr>
              <a:t>Postnatal causes</a:t>
            </a:r>
            <a:r>
              <a:rPr lang="en-US" b="1" i="1" dirty="0" smtClean="0"/>
              <a:t>: Those disabilities gained </a:t>
            </a:r>
            <a:r>
              <a:rPr lang="en-US" b="1" i="1" dirty="0" smtClean="0">
                <a:solidFill>
                  <a:srgbClr val="0070C0"/>
                </a:solidFill>
              </a:rPr>
              <a:t>after birth</a:t>
            </a:r>
            <a:r>
              <a:rPr lang="en-US" b="1" i="1" dirty="0" smtClean="0"/>
              <a:t>. They can be due to </a:t>
            </a:r>
            <a:r>
              <a:rPr lang="en-US" b="1" i="1" dirty="0" smtClean="0">
                <a:solidFill>
                  <a:srgbClr val="0070C0"/>
                </a:solidFill>
              </a:rPr>
              <a:t>accidents</a:t>
            </a:r>
            <a:r>
              <a:rPr lang="en-US" b="1" i="1" dirty="0" smtClean="0"/>
              <a:t>, </a:t>
            </a:r>
            <a:r>
              <a:rPr lang="en-US" b="1" i="1" dirty="0" smtClean="0">
                <a:solidFill>
                  <a:srgbClr val="0070C0"/>
                </a:solidFill>
              </a:rPr>
              <a:t>infection</a:t>
            </a:r>
            <a:r>
              <a:rPr lang="en-US" b="1" i="1" dirty="0" smtClean="0"/>
              <a:t> or other </a:t>
            </a:r>
            <a:r>
              <a:rPr lang="en-US" b="1" i="1" dirty="0" smtClean="0">
                <a:solidFill>
                  <a:srgbClr val="0070C0"/>
                </a:solidFill>
              </a:rPr>
              <a:t>illnesses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1080120"/>
          </a:xfrm>
        </p:spPr>
        <p:txBody>
          <a:bodyPr/>
          <a:lstStyle/>
          <a:p>
            <a:pPr rtl="0"/>
            <a:r>
              <a:rPr lang="en-US" dirty="0" smtClean="0"/>
              <a:t>2-Sensory Disability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It is impairment of one of the senses. The term is used primarily to refer to vision and hearing impairment, but other senses can be impaired.</a:t>
            </a:r>
          </a:p>
          <a:p>
            <a:pPr algn="l" rtl="0"/>
            <a:r>
              <a:rPr lang="en-US" dirty="0" smtClean="0"/>
              <a:t>a-Visual impairment</a:t>
            </a:r>
          </a:p>
          <a:p>
            <a:pPr algn="l" rtl="0"/>
            <a:r>
              <a:rPr lang="en-US" dirty="0" smtClean="0"/>
              <a:t>b-Hearing impairment</a:t>
            </a:r>
          </a:p>
          <a:p>
            <a:pPr algn="l" rtl="0"/>
            <a:r>
              <a:rPr lang="en-US" dirty="0" smtClean="0"/>
              <a:t>c-Olfactory and gustatory impairment</a:t>
            </a:r>
          </a:p>
          <a:p>
            <a:pPr algn="l" rtl="0"/>
            <a:r>
              <a:rPr lang="en-US" dirty="0" smtClean="0"/>
              <a:t>d-</a:t>
            </a:r>
            <a:r>
              <a:rPr lang="en-US" dirty="0" err="1" smtClean="0"/>
              <a:t>Somatosensory</a:t>
            </a:r>
            <a:r>
              <a:rPr lang="en-US" dirty="0" smtClean="0"/>
              <a:t> impairment</a:t>
            </a:r>
          </a:p>
          <a:p>
            <a:pPr algn="l" rtl="0"/>
            <a:r>
              <a:rPr lang="en-US" dirty="0" smtClean="0"/>
              <a:t>e-Balance disorder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16832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a)Visual Impairment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 visual impairment affects a person’s ability to see, and includes:</a:t>
            </a:r>
          </a:p>
          <a:p>
            <a:pPr algn="l" rtl="0"/>
            <a:r>
              <a:rPr lang="en-US" dirty="0" smtClean="0"/>
              <a:t>(1) inability to see images clearly and distinctly</a:t>
            </a:r>
          </a:p>
          <a:p>
            <a:pPr algn="l" rtl="0"/>
            <a:r>
              <a:rPr lang="en-US" dirty="0" smtClean="0"/>
              <a:t> (2)loss of visual field</a:t>
            </a:r>
          </a:p>
          <a:p>
            <a:pPr algn="l" rtl="0"/>
            <a:r>
              <a:rPr lang="en-US" dirty="0" smtClean="0"/>
              <a:t>(3) inability to detect small changes in brightness</a:t>
            </a:r>
          </a:p>
          <a:p>
            <a:pPr algn="l" rtl="0"/>
            <a:r>
              <a:rPr lang="en-US" dirty="0" smtClean="0"/>
              <a:t>(4) color blindness</a:t>
            </a:r>
          </a:p>
          <a:p>
            <a:pPr algn="l" rtl="0"/>
            <a:r>
              <a:rPr lang="en-US" dirty="0" smtClean="0"/>
              <a:t>(5)sensitivity to light.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A cane may be used to assist with mobility, and/or Braille may be used to read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/>
              <a:t>b)Hearing Impairment</a:t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Hearing impairments range from a mild hearing loss to total deafness.</a:t>
            </a: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People who are deaf may use American Sign Language or lip-read, and may speak for themselves or use a sign-language interpreter</a:t>
            </a:r>
            <a:r>
              <a:rPr lang="en-US" dirty="0" smtClean="0"/>
              <a:t>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dirty="0" smtClean="0"/>
              <a:t>c-Olfactory and gustatory impairment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Impairment of the sense of smell and taste are commonly associated with aging but can also occur in younger people due to a wide variety of causes.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just" rtl="0"/>
            <a:r>
              <a:rPr lang="en-US" dirty="0" smtClean="0"/>
              <a:t>Complete loss of the sense of taste is known as </a:t>
            </a:r>
            <a:r>
              <a:rPr lang="en-US" b="1" dirty="0" err="1" smtClean="0"/>
              <a:t>ageusia</a:t>
            </a:r>
            <a:r>
              <a:rPr lang="en-US" b="1" dirty="0" smtClean="0"/>
              <a:t>, </a:t>
            </a:r>
            <a:r>
              <a:rPr lang="en-US" dirty="0" smtClean="0"/>
              <a:t>while </a:t>
            </a:r>
            <a:r>
              <a:rPr lang="en-US" b="1" dirty="0" err="1" smtClean="0"/>
              <a:t>dysgeusiais</a:t>
            </a:r>
            <a:r>
              <a:rPr lang="en-US" dirty="0" smtClean="0"/>
              <a:t> persistent abnormal sense of taste.</a:t>
            </a:r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00200"/>
          </a:xfrm>
        </p:spPr>
        <p:txBody>
          <a:bodyPr>
            <a:normAutofit/>
          </a:bodyPr>
          <a:lstStyle/>
          <a:p>
            <a:r>
              <a:rPr lang="en-US" b="1" dirty="0" smtClean="0"/>
              <a:t>d-</a:t>
            </a:r>
            <a:r>
              <a:rPr lang="en-US" b="1" dirty="0" err="1" smtClean="0"/>
              <a:t>Somatosensory</a:t>
            </a:r>
            <a:r>
              <a:rPr lang="en-US" b="1" dirty="0" smtClean="0"/>
              <a:t> Impairment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8229600" cy="3888432"/>
          </a:xfrm>
        </p:spPr>
        <p:txBody>
          <a:bodyPr>
            <a:normAutofit/>
          </a:bodyPr>
          <a:lstStyle/>
          <a:p>
            <a:pPr algn="just" rtl="0"/>
            <a:r>
              <a:rPr lang="en-US" sz="3200" dirty="0" smtClean="0"/>
              <a:t>Insensitivity to stimuli such as </a:t>
            </a:r>
            <a:r>
              <a:rPr lang="en-US" sz="3200" dirty="0" smtClean="0">
                <a:solidFill>
                  <a:srgbClr val="FF0000"/>
                </a:solidFill>
              </a:rPr>
              <a:t>Touch</a:t>
            </a:r>
            <a:r>
              <a:rPr lang="en-US" sz="3200" dirty="0" smtClean="0"/>
              <a:t> , </a:t>
            </a:r>
            <a:r>
              <a:rPr lang="en-US" sz="3200" dirty="0" smtClean="0">
                <a:solidFill>
                  <a:srgbClr val="FF0000"/>
                </a:solidFill>
              </a:rPr>
              <a:t>heat,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cold</a:t>
            </a:r>
            <a:r>
              <a:rPr lang="en-US" sz="3200" dirty="0" smtClean="0"/>
              <a:t> , and </a:t>
            </a:r>
            <a:r>
              <a:rPr lang="en-US" sz="3200" dirty="0" smtClean="0">
                <a:solidFill>
                  <a:srgbClr val="FF0000"/>
                </a:solidFill>
              </a:rPr>
              <a:t>pain</a:t>
            </a:r>
            <a:r>
              <a:rPr lang="en-US" sz="3200" dirty="0" smtClean="0"/>
              <a:t> are often an adjunct to a more general physical impairment involving neural pathways and is very commonly </a:t>
            </a:r>
            <a:r>
              <a:rPr lang="en-US" sz="3200" dirty="0" smtClean="0">
                <a:solidFill>
                  <a:srgbClr val="FF0000"/>
                </a:solidFill>
              </a:rPr>
              <a:t>associated with paralysis </a:t>
            </a:r>
            <a:r>
              <a:rPr lang="en-US" sz="3200" dirty="0" smtClean="0"/>
              <a:t>(in which the motor neural circuits are also affected</a:t>
            </a:r>
            <a:r>
              <a:rPr lang="en-US" sz="2800" dirty="0" smtClean="0"/>
              <a:t>). 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1371600"/>
            <a:ext cx="5904656" cy="4114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en-US" b="1" i="1" dirty="0" smtClean="0">
              <a:solidFill>
                <a:schemeClr val="bg1"/>
              </a:solidFill>
              <a:latin typeface="Garmond (W1)" charset="0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b="1" i="1" dirty="0" smtClean="0">
                <a:solidFill>
                  <a:schemeClr val="bg1"/>
                </a:solidFill>
                <a:latin typeface="Garmond (W1)" charset="0"/>
              </a:rPr>
              <a:t>Do you know a disabled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b="1" i="1" dirty="0" smtClean="0">
                <a:solidFill>
                  <a:schemeClr val="bg1"/>
                </a:solidFill>
                <a:latin typeface="Garmond (W1)" charset="0"/>
              </a:rPr>
              <a:t>person?</a:t>
            </a:r>
            <a:r>
              <a:rPr lang="en-US" i="1" dirty="0" smtClean="0">
                <a:solidFill>
                  <a:schemeClr val="bg1"/>
                </a:solidFill>
                <a:latin typeface="Garmond (W1)" charset="0"/>
              </a:rPr>
              <a:t/>
            </a:r>
            <a:br>
              <a:rPr lang="en-US" i="1" dirty="0" smtClean="0">
                <a:solidFill>
                  <a:schemeClr val="bg1"/>
                </a:solidFill>
                <a:latin typeface="Garmond (W1)" charset="0"/>
              </a:rPr>
            </a:br>
            <a:endParaRPr lang="en-US" i="1" dirty="0" smtClean="0">
              <a:solidFill>
                <a:schemeClr val="bg1"/>
              </a:solidFill>
              <a:latin typeface="Garmond (W1)" charset="0"/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i="1" dirty="0" smtClean="0">
                <a:solidFill>
                  <a:schemeClr val="bg1"/>
                </a:solidFill>
                <a:latin typeface="Garmond (W1)" charset="0"/>
              </a:rPr>
              <a:t>What is his or her </a:t>
            </a:r>
          </a:p>
          <a:p>
            <a:pPr algn="l" eaLnBrk="1" hangingPunct="1">
              <a:lnSpc>
                <a:spcPct val="90000"/>
              </a:lnSpc>
            </a:pPr>
            <a:r>
              <a:rPr lang="en-US" i="1" dirty="0" smtClean="0">
                <a:solidFill>
                  <a:schemeClr val="bg1"/>
                </a:solidFill>
                <a:latin typeface="Garmond (W1)" charset="0"/>
              </a:rPr>
              <a:t>disability?</a:t>
            </a:r>
          </a:p>
          <a:p>
            <a:pPr algn="l" eaLnBrk="1" hangingPunct="1">
              <a:lnSpc>
                <a:spcPct val="90000"/>
              </a:lnSpc>
            </a:pPr>
            <a:r>
              <a:rPr lang="en-US" i="1" dirty="0" smtClean="0">
                <a:solidFill>
                  <a:schemeClr val="bg1"/>
                </a:solidFill>
                <a:latin typeface="Garmond (W1)" charset="0"/>
              </a:rPr>
              <a:t>What does he or she do for a living?</a:t>
            </a:r>
          </a:p>
          <a:p>
            <a:pPr algn="l" eaLnBrk="1" hangingPunct="1">
              <a:lnSpc>
                <a:spcPct val="90000"/>
              </a:lnSpc>
            </a:pPr>
            <a:endParaRPr 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13315" name="Text Box 1028"/>
          <p:cNvSpPr txBox="1">
            <a:spLocks noChangeArrowheads="1"/>
          </p:cNvSpPr>
          <p:nvPr/>
        </p:nvSpPr>
        <p:spPr bwMode="auto">
          <a:xfrm>
            <a:off x="860425" y="58594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13316" name="Line 1029"/>
          <p:cNvSpPr>
            <a:spLocks noChangeShapeType="1"/>
          </p:cNvSpPr>
          <p:nvPr/>
        </p:nvSpPr>
        <p:spPr bwMode="auto">
          <a:xfrm flipV="1">
            <a:off x="381000" y="6172200"/>
            <a:ext cx="8369300" cy="0"/>
          </a:xfrm>
          <a:prstGeom prst="line">
            <a:avLst/>
          </a:prstGeom>
          <a:noFill/>
          <a:ln w="12700">
            <a:solidFill>
              <a:srgbClr val="E916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3317" name="Picture 1034" descr="MCj02378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1000"/>
            <a:ext cx="197485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56184"/>
          </a:xfrm>
        </p:spPr>
        <p:txBody>
          <a:bodyPr>
            <a:normAutofit/>
          </a:bodyPr>
          <a:lstStyle/>
          <a:p>
            <a:r>
              <a:rPr lang="en-US" b="1" dirty="0" smtClean="0"/>
              <a:t>e-Balance disorder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It is a disturbance that causes an individual to feel </a:t>
            </a:r>
            <a:r>
              <a:rPr lang="en-US" dirty="0" smtClean="0">
                <a:solidFill>
                  <a:srgbClr val="0070C0"/>
                </a:solidFill>
              </a:rPr>
              <a:t>unsteady</a:t>
            </a:r>
            <a:r>
              <a:rPr lang="en-US" dirty="0" smtClean="0"/>
              <a:t>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Balance is the result of several body systems working together. The eyes (</a:t>
            </a:r>
            <a:r>
              <a:rPr lang="en-US" dirty="0" smtClean="0">
                <a:solidFill>
                  <a:srgbClr val="0070C0"/>
                </a:solidFill>
              </a:rPr>
              <a:t>visual system</a:t>
            </a:r>
            <a:r>
              <a:rPr lang="en-US" dirty="0" smtClean="0"/>
              <a:t>), ears (</a:t>
            </a:r>
            <a:r>
              <a:rPr lang="en-US" dirty="0" smtClean="0">
                <a:solidFill>
                  <a:srgbClr val="0070C0"/>
                </a:solidFill>
              </a:rPr>
              <a:t>vestibular system</a:t>
            </a:r>
            <a:r>
              <a:rPr lang="en-US" dirty="0" smtClean="0"/>
              <a:t>) and the body's sense of where it is in space (</a:t>
            </a:r>
            <a:r>
              <a:rPr lang="en-US" dirty="0" err="1" smtClean="0">
                <a:solidFill>
                  <a:srgbClr val="0070C0"/>
                </a:solidFill>
              </a:rPr>
              <a:t>proprioception</a:t>
            </a:r>
            <a:r>
              <a:rPr lang="en-US" dirty="0" smtClean="0"/>
              <a:t>) need to be intact. The brain, which compiles this information, needs to be functioning effectively.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b="1" dirty="0" smtClean="0"/>
              <a:t>3-Cognitive /Intellectual  Impairment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A cognitive impairment affects a person’s ability to </a:t>
            </a:r>
            <a:r>
              <a:rPr lang="en-US" dirty="0" smtClean="0">
                <a:solidFill>
                  <a:srgbClr val="0070C0"/>
                </a:solidFill>
              </a:rPr>
              <a:t>reason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understand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0070C0"/>
                </a:solidFill>
              </a:rPr>
              <a:t>learn</a:t>
            </a:r>
            <a:r>
              <a:rPr lang="en-US" dirty="0" smtClean="0"/>
              <a:t>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Cognitive disabilities are separated into two categories: </a:t>
            </a:r>
            <a:r>
              <a:rPr lang="en-US" dirty="0" smtClean="0">
                <a:solidFill>
                  <a:srgbClr val="0070C0"/>
                </a:solidFill>
              </a:rPr>
              <a:t>learning disabilities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70C0"/>
                </a:solidFill>
              </a:rPr>
              <a:t>mental retardation</a:t>
            </a:r>
            <a:r>
              <a:rPr lang="en-US" dirty="0" smtClean="0"/>
              <a:t>.</a:t>
            </a:r>
          </a:p>
          <a:p>
            <a:pPr algn="just" rtl="0"/>
            <a:r>
              <a:rPr lang="en-US" dirty="0" smtClean="0"/>
              <a:t>A learning disability is defined as " a heterogeneous group of disorders manifested by significant difficulties in the use of listening, speaking, reading, writing, reasoning or mathematical abilities.</a:t>
            </a:r>
          </a:p>
          <a:p>
            <a:pPr algn="just" rtl="0"/>
            <a:r>
              <a:rPr lang="en-US" dirty="0" smtClean="0"/>
              <a:t> These disorders are presumed to be due to central nervous system dysfunction.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Disability</a:t>
            </a:r>
            <a:r>
              <a:rPr lang="ar-SA" sz="5400" dirty="0" smtClean="0"/>
              <a:t> </a:t>
            </a:r>
            <a:r>
              <a:rPr lang="en-US" sz="5400" dirty="0" smtClean="0"/>
              <a:t>Mental/Psychiatric</a:t>
            </a:r>
            <a:br>
              <a:rPr lang="en-US" sz="54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A mental disorder or mental illness is a </a:t>
            </a:r>
            <a:r>
              <a:rPr lang="en-US" dirty="0" smtClean="0">
                <a:solidFill>
                  <a:srgbClr val="0070C0"/>
                </a:solidFill>
              </a:rPr>
              <a:t>psychological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70C0"/>
                </a:solidFill>
              </a:rPr>
              <a:t>behavioral</a:t>
            </a:r>
            <a:r>
              <a:rPr lang="en-US" dirty="0" smtClean="0"/>
              <a:t> pattern generally associated with </a:t>
            </a:r>
            <a:r>
              <a:rPr lang="en-US" dirty="0" smtClean="0">
                <a:solidFill>
                  <a:srgbClr val="0070C0"/>
                </a:solidFill>
              </a:rPr>
              <a:t>subjective distress </a:t>
            </a:r>
            <a:r>
              <a:rPr lang="en-US" dirty="0" smtClean="0"/>
              <a:t>or disability that occurs in an individual, and which are not a part of normal </a:t>
            </a:r>
            <a:r>
              <a:rPr lang="en-US" dirty="0" smtClean="0">
                <a:solidFill>
                  <a:srgbClr val="0070C0"/>
                </a:solidFill>
              </a:rPr>
              <a:t>development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0070C0"/>
                </a:solidFill>
              </a:rPr>
              <a:t>culture</a:t>
            </a:r>
            <a:r>
              <a:rPr lang="en-US" dirty="0" smtClean="0"/>
              <a:t>.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5-Developmental Disability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820472" cy="506916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sz="2400" dirty="0" smtClean="0"/>
              <a:t>the term developmental disability commonly refers to a severe and chronic disability that is often attributable to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a mental or physical impairment</a:t>
            </a:r>
            <a:r>
              <a:rPr lang="en-US" sz="2400" dirty="0" smtClean="0"/>
              <a:t> that occurs </a:t>
            </a:r>
            <a:r>
              <a:rPr lang="en-US" sz="2400" dirty="0" smtClean="0">
                <a:solidFill>
                  <a:srgbClr val="FF0000"/>
                </a:solidFill>
              </a:rPr>
              <a:t>prior to age 18</a:t>
            </a:r>
            <a:r>
              <a:rPr lang="en-US" sz="2400" dirty="0" smtClean="0"/>
              <a:t>.There are five most common  </a:t>
            </a: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</a:rPr>
              <a:t>types of developmental disability</a:t>
            </a:r>
          </a:p>
          <a:p>
            <a:pPr lvl="1" algn="l" rtl="0"/>
            <a:r>
              <a:rPr lang="en-US" sz="2000" dirty="0" smtClean="0"/>
              <a:t>Mental Retardation, </a:t>
            </a:r>
          </a:p>
          <a:p>
            <a:pPr lvl="1" algn="l" rtl="0"/>
            <a:r>
              <a:rPr lang="en-US" sz="2000" dirty="0" smtClean="0"/>
              <a:t>Cerebral Palsy, </a:t>
            </a:r>
          </a:p>
          <a:p>
            <a:pPr lvl="1" algn="l" rtl="0"/>
            <a:r>
              <a:rPr lang="en-US" sz="2000" dirty="0" smtClean="0"/>
              <a:t>Epilepsy, </a:t>
            </a:r>
          </a:p>
          <a:p>
            <a:pPr lvl="1" algn="l" rtl="0"/>
            <a:r>
              <a:rPr lang="en-US" sz="2000" dirty="0" smtClean="0"/>
              <a:t>Autism, </a:t>
            </a:r>
          </a:p>
          <a:p>
            <a:pPr lvl="1" algn="l" rtl="0"/>
            <a:r>
              <a:rPr lang="en-US" sz="2000" dirty="0" smtClean="0"/>
              <a:t>Neurological Impairments</a:t>
            </a:r>
          </a:p>
          <a:p>
            <a:pPr lvl="1" algn="l" rtl="0">
              <a:buNone/>
            </a:pPr>
            <a:r>
              <a:rPr lang="en-US" sz="2400" u="sng" dirty="0" smtClean="0">
                <a:solidFill>
                  <a:schemeClr val="tx2">
                    <a:lumMod val="50000"/>
                  </a:schemeClr>
                </a:solidFill>
              </a:rPr>
              <a:t>A developmental disability can result in functional limitations in:</a:t>
            </a:r>
          </a:p>
          <a:p>
            <a:pPr lvl="1" algn="l" rtl="0"/>
            <a:r>
              <a:rPr lang="en-US" sz="2400" dirty="0" smtClean="0"/>
              <a:t>self-care.</a:t>
            </a:r>
          </a:p>
          <a:p>
            <a:pPr lvl="1" algn="l" rtl="0"/>
            <a:r>
              <a:rPr lang="en-US" sz="2400" dirty="0" smtClean="0"/>
              <a:t> learning; language and communication. </a:t>
            </a:r>
          </a:p>
          <a:p>
            <a:pPr lvl="1" algn="l" rtl="0"/>
            <a:r>
              <a:rPr lang="en-US" sz="2400" dirty="0" smtClean="0"/>
              <a:t>mobility and movement.</a:t>
            </a:r>
          </a:p>
          <a:p>
            <a:pPr lvl="1" algn="l" rtl="0"/>
            <a:r>
              <a:rPr lang="en-US" sz="2400" dirty="0" smtClean="0"/>
              <a:t> socialization; independence. 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Invisible Disability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They are disabilities that are not immediately apparent.</a:t>
            </a:r>
          </a:p>
          <a:p>
            <a:pPr algn="just" rtl="0"/>
            <a:endParaRPr lang="ar-SA" dirty="0" smtClean="0"/>
          </a:p>
          <a:p>
            <a:pPr algn="just" rtl="0"/>
            <a:r>
              <a:rPr lang="en-US" dirty="0" smtClean="0"/>
              <a:t>Some people with visual or auditory disabilities, who do not wear glasses or hearing aids, or discreet hearing aids, may not be obviously disabled. </a:t>
            </a:r>
          </a:p>
          <a:p>
            <a:pPr algn="just" rtl="0">
              <a:buNone/>
            </a:pPr>
            <a:endParaRPr lang="ar-SA" dirty="0" smtClean="0"/>
          </a:p>
          <a:p>
            <a:endParaRPr lang="ar-SA" dirty="0" smtClean="0"/>
          </a:p>
          <a:p>
            <a:pPr algn="l" rtl="0"/>
            <a:r>
              <a:rPr lang="en-US" dirty="0" smtClean="0"/>
              <a:t>Some people with chronic illnesses and conditions such as renal failure, diabetes, asthma, epilepsy and sleep disorders ,if those ailments significantly impair normal activities of daily living. </a:t>
            </a:r>
          </a:p>
          <a:p>
            <a:pPr algn="l" rtl="0"/>
            <a:endParaRPr lang="ar-SA" dirty="0" smtClean="0"/>
          </a:p>
          <a:p>
            <a:pPr algn="l" rtl="0"/>
            <a:r>
              <a:rPr lang="en-US" dirty="0" smtClean="0"/>
              <a:t>Other invisible disabilities include, AIDS, cancer, and autism.</a:t>
            </a:r>
          </a:p>
          <a:p>
            <a:pPr algn="just" rtl="0"/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1-Different Therapy</a:t>
            </a:r>
          </a:p>
          <a:p>
            <a:pPr algn="l" rtl="0">
              <a:buNone/>
            </a:pPr>
            <a:r>
              <a:rPr lang="en-US" dirty="0" smtClean="0"/>
              <a:t>After evaluation and diagnosis, the case is directed to the suitable therapeutic program.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u="sng" dirty="0" smtClean="0">
                <a:solidFill>
                  <a:schemeClr val="tx2">
                    <a:lumMod val="50000"/>
                  </a:schemeClr>
                </a:solidFill>
              </a:rPr>
              <a:t>The treatment my include:</a:t>
            </a:r>
          </a:p>
          <a:p>
            <a:pPr algn="l" rtl="0">
              <a:buNone/>
            </a:pPr>
            <a:r>
              <a:rPr lang="en-US" dirty="0" smtClean="0"/>
              <a:t>•Medications.</a:t>
            </a:r>
          </a:p>
          <a:p>
            <a:pPr algn="l" rtl="0">
              <a:buNone/>
            </a:pPr>
            <a:r>
              <a:rPr lang="en-US" dirty="0" smtClean="0"/>
              <a:t>•Physical therapy.</a:t>
            </a:r>
          </a:p>
          <a:p>
            <a:pPr algn="l" rtl="0">
              <a:buNone/>
            </a:pPr>
            <a:r>
              <a:rPr lang="en-US" dirty="0" smtClean="0"/>
              <a:t>•Occupational therapy.</a:t>
            </a:r>
          </a:p>
          <a:p>
            <a:pPr algn="l" rtl="0">
              <a:buNone/>
            </a:pPr>
            <a:r>
              <a:rPr lang="en-US" dirty="0" smtClean="0"/>
              <a:t>•Speech therapy.</a:t>
            </a:r>
          </a:p>
          <a:p>
            <a:pPr algn="l" rtl="0">
              <a:buNone/>
            </a:pPr>
            <a:r>
              <a:rPr lang="en-US" dirty="0" smtClean="0"/>
              <a:t>•Others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916832"/>
            <a:ext cx="8229600" cy="4389120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2-Assistive technology or adaptive technology(AT)</a:t>
            </a:r>
          </a:p>
          <a:p>
            <a:pPr algn="just" rtl="0"/>
            <a:r>
              <a:rPr lang="en-US" sz="2000" dirty="0" smtClean="0"/>
              <a:t>It is an umbrella term that includes assistive, adaptive, and rehabilitative devices for people with disabilities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to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enhance</a:t>
            </a:r>
            <a:r>
              <a:rPr lang="en-US" sz="2000" dirty="0" smtClean="0"/>
              <a:t> their abilities and are better able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to live independently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participate</a:t>
            </a:r>
            <a:r>
              <a:rPr lang="en-US" sz="2000" dirty="0" smtClean="0"/>
              <a:t> in their communities.</a:t>
            </a:r>
          </a:p>
          <a:p>
            <a:pPr algn="l" rtl="0"/>
            <a:r>
              <a:rPr lang="en-US" sz="2000" dirty="0" smtClean="0"/>
              <a:t>Assistive devices and technologies such as: </a:t>
            </a:r>
          </a:p>
          <a:p>
            <a:pPr lvl="1" algn="l" rtl="0"/>
            <a:r>
              <a:rPr lang="en-US" sz="1800" dirty="0" smtClean="0"/>
              <a:t>Wheelchairs.</a:t>
            </a:r>
          </a:p>
          <a:p>
            <a:pPr lvl="1" algn="l" rtl="0"/>
            <a:r>
              <a:rPr lang="en-US" sz="1800" dirty="0" smtClean="0"/>
              <a:t>Prostheses.</a:t>
            </a:r>
          </a:p>
          <a:p>
            <a:pPr lvl="1" algn="l" rtl="0"/>
            <a:r>
              <a:rPr lang="en-US" sz="1800" dirty="0" smtClean="0"/>
              <a:t>mobility aides.</a:t>
            </a:r>
          </a:p>
          <a:p>
            <a:pPr lvl="1" algn="l" rtl="0"/>
            <a:r>
              <a:rPr lang="en-US" sz="1800" dirty="0" smtClean="0"/>
              <a:t> hearing and visual aids.</a:t>
            </a:r>
          </a:p>
          <a:p>
            <a:pPr lvl="1" algn="l" rtl="0"/>
            <a:r>
              <a:rPr lang="en-US" sz="1800" dirty="0" smtClean="0"/>
              <a:t>specialized computer software and hardware.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Management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3 -Adapted sports</a:t>
            </a:r>
          </a:p>
          <a:p>
            <a:pPr algn="just" rtl="0"/>
            <a:r>
              <a:rPr lang="en-US" dirty="0" smtClean="0"/>
              <a:t>Organized sport for athletes with a disability is generally divided into three broad disability groups: </a:t>
            </a:r>
          </a:p>
          <a:p>
            <a:pPr lvl="1" algn="just" rtl="0"/>
            <a:r>
              <a:rPr lang="en-US" dirty="0" smtClean="0"/>
              <a:t>The deaf.</a:t>
            </a:r>
          </a:p>
          <a:p>
            <a:pPr lvl="1" algn="just" rtl="0"/>
            <a:r>
              <a:rPr lang="en-US" dirty="0" smtClean="0"/>
              <a:t>People with physical disabilities.</a:t>
            </a:r>
          </a:p>
          <a:p>
            <a:pPr lvl="1" algn="just" rtl="0"/>
            <a:r>
              <a:rPr lang="en-US" dirty="0" smtClean="0"/>
              <a:t>People with intellectual disabilities. </a:t>
            </a:r>
          </a:p>
          <a:p>
            <a:pPr algn="just" rtl="0"/>
            <a:r>
              <a:rPr lang="en-US" dirty="0" smtClean="0"/>
              <a:t>Each group has a distinct history, organization, competition program, and approach to sport.</a:t>
            </a:r>
          </a:p>
          <a:p>
            <a:pPr algn="just" rtl="0"/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Example</a:t>
            </a:r>
            <a:r>
              <a:rPr lang="en-US" dirty="0" smtClean="0"/>
              <a:t>: Wheel chair Basketball is a form of basketball usually played by the physically impaired. Participants play on specially designed wheelchairs, built specifically for the sport.</a:t>
            </a:r>
          </a:p>
          <a:p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80988" y="304800"/>
            <a:ext cx="84709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/>
          <a:lstStyle/>
          <a:p>
            <a:pPr algn="ctr">
              <a:lnSpc>
                <a:spcPct val="150000"/>
              </a:lnSpc>
            </a:pPr>
            <a:r>
              <a:rPr lang="en-US" altLang="de-CH" sz="4000" b="1" i="1" dirty="0">
                <a:solidFill>
                  <a:schemeClr val="accent1"/>
                </a:solidFill>
                <a:latin typeface="Garmond (W1)" charset="0"/>
              </a:rPr>
              <a:t>Changing concepts of disability</a:t>
            </a:r>
            <a:r>
              <a:rPr lang="en-US" altLang="de-CH" sz="3200" dirty="0">
                <a:solidFill>
                  <a:schemeClr val="tx2"/>
                </a:solidFill>
                <a:latin typeface="Garmond (W1)" charset="0"/>
              </a:rPr>
              <a:t> 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rot="1721104">
            <a:off x="3429000" y="4724400"/>
            <a:ext cx="976313" cy="381000"/>
          </a:xfrm>
          <a:custGeom>
            <a:avLst/>
            <a:gdLst>
              <a:gd name="T0" fmla="*/ 732235 w 21600"/>
              <a:gd name="T1" fmla="*/ 0 h 21600"/>
              <a:gd name="T2" fmla="*/ 0 w 21600"/>
              <a:gd name="T3" fmla="*/ 190500 h 21600"/>
              <a:gd name="T4" fmla="*/ 732235 w 21600"/>
              <a:gd name="T5" fmla="*/ 381000 h 21600"/>
              <a:gd name="T6" fmla="*/ 976313 w 21600"/>
              <a:gd name="T7" fmla="*/ 1905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3124200"/>
            <a:ext cx="3124200" cy="1193800"/>
          </a:xfrm>
          <a:prstGeom prst="rect">
            <a:avLst/>
          </a:prstGeom>
          <a:gradFill rotWithShape="0">
            <a:gsLst>
              <a:gs pos="0">
                <a:srgbClr val="760000"/>
              </a:gs>
              <a:gs pos="100000">
                <a:srgbClr val="FF0000"/>
              </a:gs>
            </a:gsLst>
            <a:lin ang="5400000" scaled="1"/>
          </a:gra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de-CH" sz="3600" b="1">
                <a:solidFill>
                  <a:schemeClr val="bg1"/>
                </a:solidFill>
                <a:latin typeface="Garmond (W1)" charset="0"/>
              </a:rPr>
              <a:t>Economics of disability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 rot="9348793">
            <a:off x="3048000" y="2438400"/>
            <a:ext cx="976313" cy="381000"/>
          </a:xfrm>
          <a:custGeom>
            <a:avLst/>
            <a:gdLst>
              <a:gd name="T0" fmla="*/ 732235 w 21600"/>
              <a:gd name="T1" fmla="*/ 0 h 21600"/>
              <a:gd name="T2" fmla="*/ 0 w 21600"/>
              <a:gd name="T3" fmla="*/ 190500 h 21600"/>
              <a:gd name="T4" fmla="*/ 732235 w 21600"/>
              <a:gd name="T5" fmla="*/ 381000 h 21600"/>
              <a:gd name="T6" fmla="*/ 976313 w 21600"/>
              <a:gd name="T7" fmla="*/ 1905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ar-SA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267200" y="1752600"/>
            <a:ext cx="4595813" cy="588963"/>
          </a:xfrm>
          <a:prstGeom prst="rect">
            <a:avLst/>
          </a:prstGeom>
          <a:gradFill rotWithShape="0">
            <a:gsLst>
              <a:gs pos="0">
                <a:srgbClr val="004700"/>
              </a:gs>
              <a:gs pos="100000">
                <a:srgbClr val="00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de-CH" sz="3200" b="1">
                <a:solidFill>
                  <a:schemeClr val="bg1"/>
                </a:solidFill>
                <a:latin typeface="Garmond (W1)" charset="0"/>
              </a:rPr>
              <a:t>Human rights issue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572000" y="4648200"/>
            <a:ext cx="4079875" cy="1076325"/>
          </a:xfrm>
          <a:prstGeom prst="rect">
            <a:avLst/>
          </a:prstGeom>
          <a:gradFill rotWithShape="0">
            <a:gsLst>
              <a:gs pos="0">
                <a:srgbClr val="2F0018"/>
              </a:gs>
              <a:gs pos="100000">
                <a:srgbClr val="660033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de-CH" sz="3200" b="1" dirty="0">
                <a:solidFill>
                  <a:schemeClr val="bg1"/>
                </a:solidFill>
                <a:latin typeface="Garmond (W1)" charset="0"/>
              </a:rPr>
              <a:t>The New Disability Business Case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76600" y="4419600"/>
            <a:ext cx="84455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endParaRPr lang="ar-SA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5838825" y="6096000"/>
            <a:ext cx="8429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endParaRPr lang="ar-SA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381000" y="6172200"/>
            <a:ext cx="8369300" cy="0"/>
          </a:xfrm>
          <a:prstGeom prst="line">
            <a:avLst/>
          </a:prstGeom>
          <a:noFill/>
          <a:ln w="12700">
            <a:solidFill>
              <a:srgbClr val="E916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7419" name="Text Box 28"/>
          <p:cNvSpPr txBox="1">
            <a:spLocks noChangeArrowheads="1"/>
          </p:cNvSpPr>
          <p:nvPr/>
        </p:nvSpPr>
        <p:spPr bwMode="auto">
          <a:xfrm>
            <a:off x="2667000" y="2286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481138"/>
            <a:ext cx="7920881" cy="3895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Garmond (W1)" charset="0"/>
              </a:rPr>
              <a:t>What is Disability?</a:t>
            </a:r>
            <a:r>
              <a:rPr lang="ar-SA" sz="800" dirty="0" smtClean="0"/>
              <a:t/>
            </a:r>
            <a:br>
              <a:rPr lang="ar-SA" sz="8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Disability groups and other organizations may have their own definitions of disability. The concept of disability is complex.</a:t>
            </a:r>
          </a:p>
          <a:p>
            <a:pPr algn="just" rtl="0"/>
            <a:endParaRPr lang="en-US" dirty="0" smtClean="0"/>
          </a:p>
          <a:p>
            <a:pPr algn="just" rtl="0"/>
            <a:r>
              <a:rPr lang="en-US" dirty="0" smtClean="0"/>
              <a:t>Lets take a look at some definitions of the word "Disability" as defined by various organizations around the world.</a:t>
            </a:r>
          </a:p>
          <a:p>
            <a:pPr algn="just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1520" y="1700808"/>
            <a:ext cx="7580312" cy="3744416"/>
          </a:xfrm>
        </p:spPr>
        <p:txBody>
          <a:bodyPr>
            <a:normAutofit fontScale="25000" lnSpcReduction="20000"/>
          </a:bodyPr>
          <a:lstStyle/>
          <a:p>
            <a:pPr algn="l" eaLnBrk="1" hangingPunct="1"/>
            <a:r>
              <a:rPr lang="en-US" sz="4000" b="1" i="1" dirty="0" smtClean="0">
                <a:solidFill>
                  <a:srgbClr val="063DE8"/>
                </a:solidFill>
                <a:latin typeface="Garmond (W1)" charset="0"/>
              </a:rPr>
              <a:t>	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eaLnBrk="1" hangingPunct="1"/>
            <a:endParaRPr lang="en-US" sz="4000" b="1" dirty="0" smtClean="0">
              <a:solidFill>
                <a:schemeClr val="accent1"/>
              </a:solidFill>
            </a:endParaRPr>
          </a:p>
          <a:p>
            <a:pPr algn="just" rtl="0"/>
            <a:r>
              <a:rPr lang="en-US" sz="11200" b="1" dirty="0" smtClean="0">
                <a:solidFill>
                  <a:schemeClr val="bg1"/>
                </a:solidFill>
              </a:rPr>
              <a:t>The Disability Discrimination Act (DDA) defines a disabled person as someone </a:t>
            </a:r>
            <a:r>
              <a:rPr lang="en-US" sz="11200" dirty="0" smtClean="0">
                <a:solidFill>
                  <a:schemeClr val="bg1"/>
                </a:solidFill>
              </a:rPr>
              <a:t>who has a </a:t>
            </a:r>
            <a:r>
              <a:rPr lang="en-US" sz="11200" b="1" dirty="0" smtClean="0">
                <a:solidFill>
                  <a:srgbClr val="0070C0"/>
                </a:solidFill>
              </a:rPr>
              <a:t>physical</a:t>
            </a:r>
            <a:r>
              <a:rPr lang="en-US" sz="11200" dirty="0" smtClean="0">
                <a:solidFill>
                  <a:srgbClr val="0070C0"/>
                </a:solidFill>
              </a:rPr>
              <a:t> </a:t>
            </a:r>
            <a:r>
              <a:rPr lang="en-US" sz="11200" dirty="0" smtClean="0">
                <a:solidFill>
                  <a:schemeClr val="bg1"/>
                </a:solidFill>
              </a:rPr>
              <a:t>or </a:t>
            </a:r>
            <a:r>
              <a:rPr lang="en-US" sz="11200" b="1" dirty="0" smtClean="0">
                <a:solidFill>
                  <a:srgbClr val="0070C0"/>
                </a:solidFill>
              </a:rPr>
              <a:t>mental impairment </a:t>
            </a:r>
            <a:r>
              <a:rPr lang="en-US" sz="11200" dirty="0" smtClean="0">
                <a:solidFill>
                  <a:schemeClr val="bg1"/>
                </a:solidFill>
              </a:rPr>
              <a:t>that has a substantial and </a:t>
            </a:r>
            <a:r>
              <a:rPr lang="en-US" sz="11200" dirty="0" smtClean="0">
                <a:solidFill>
                  <a:srgbClr val="0070C0"/>
                </a:solidFill>
              </a:rPr>
              <a:t>long-term</a:t>
            </a:r>
            <a:r>
              <a:rPr lang="en-US" sz="11200" dirty="0" smtClean="0"/>
              <a:t> </a:t>
            </a:r>
            <a:r>
              <a:rPr lang="en-US" sz="11200" dirty="0" smtClean="0">
                <a:solidFill>
                  <a:schemeClr val="bg1"/>
                </a:solidFill>
              </a:rPr>
              <a:t>adverse effect on his or her ability to carry out normal </a:t>
            </a:r>
            <a:r>
              <a:rPr lang="en-US" sz="11200" b="1" dirty="0" smtClean="0">
                <a:solidFill>
                  <a:srgbClr val="0070C0"/>
                </a:solidFill>
              </a:rPr>
              <a:t>day-to-day</a:t>
            </a:r>
            <a:r>
              <a:rPr lang="en-US" sz="11200" dirty="0" smtClean="0"/>
              <a:t> </a:t>
            </a:r>
            <a:r>
              <a:rPr lang="en-US" sz="11200" dirty="0" smtClean="0">
                <a:solidFill>
                  <a:schemeClr val="bg1"/>
                </a:solidFill>
              </a:rPr>
              <a:t>activities</a:t>
            </a:r>
            <a:r>
              <a:rPr lang="en-US" sz="8000" dirty="0" smtClean="0">
                <a:solidFill>
                  <a:schemeClr val="bg1"/>
                </a:solidFill>
              </a:rPr>
              <a:t>.</a:t>
            </a:r>
          </a:p>
          <a:p>
            <a:pPr algn="just" rtl="0"/>
            <a:endParaRPr lang="en-US" sz="9600" b="1" dirty="0" smtClean="0">
              <a:solidFill>
                <a:schemeClr val="bg1"/>
              </a:solidFill>
            </a:endParaRPr>
          </a:p>
          <a:p>
            <a:pPr lvl="0" algn="just" rtl="0"/>
            <a:r>
              <a:rPr lang="en-US" sz="11200" dirty="0" smtClean="0">
                <a:solidFill>
                  <a:schemeClr val="bg1"/>
                </a:solidFill>
              </a:rPr>
              <a:t>The adverse effect is substantial and long-term (meaning it has lasted for 12 months, or is likely to last for more than 12 months or for the rest of the person's life).</a:t>
            </a:r>
          </a:p>
          <a:p>
            <a:pPr algn="just" rtl="0"/>
            <a:endParaRPr lang="en-US" sz="7200" i="1" dirty="0" smtClean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60425" y="58594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ar-SA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381000" y="6172200"/>
            <a:ext cx="8369300" cy="0"/>
          </a:xfrm>
          <a:prstGeom prst="line">
            <a:avLst/>
          </a:prstGeom>
          <a:noFill/>
          <a:ln w="12700">
            <a:solidFill>
              <a:srgbClr val="E91602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4341" name="Picture 9" descr="vcacffuf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20688"/>
            <a:ext cx="13589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9512" y="260649"/>
            <a:ext cx="896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i="1" dirty="0" smtClean="0">
                <a:solidFill>
                  <a:srgbClr val="FF0000"/>
                </a:solidFill>
                <a:latin typeface="Garmond (W1)" charset="0"/>
              </a:rPr>
              <a:t>What is Disability?</a:t>
            </a:r>
            <a:endParaRPr lang="ar-SA" sz="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Garmond (W1)" charset="0"/>
              </a:rPr>
              <a:t>What is Disability?</a:t>
            </a:r>
            <a:r>
              <a:rPr lang="ar-SA" sz="800" dirty="0" smtClean="0"/>
              <a:t/>
            </a:r>
            <a:br>
              <a:rPr lang="ar-SA" sz="8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In defining ‘normal day-to-day activities’ the DDA states that at least one of the following areas must be badly affected: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Mobility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Manual dexterity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Physical coordination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Continence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Ability to lift, carry or move everyday objects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Speech, hearing or eyesight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Memory or ability to concentrate, learn or understand</a:t>
            </a:r>
          </a:p>
          <a:p>
            <a:pPr lvl="0" algn="l" rtl="0">
              <a:buFont typeface="Wingdings" pitchFamily="2" charset="2"/>
              <a:buChar char="Ø"/>
            </a:pPr>
            <a:r>
              <a:rPr lang="en-US" dirty="0" smtClean="0"/>
              <a:t>Understanding of the risk of physical danger.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i="1" dirty="0" smtClean="0">
                <a:solidFill>
                  <a:srgbClr val="FF0000"/>
                </a:solidFill>
                <a:latin typeface="Garmond (W1)" charset="0"/>
              </a:rPr>
              <a:t>What is Disability?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>
            <a:normAutofit fontScale="85000" lnSpcReduction="20000"/>
          </a:bodyPr>
          <a:lstStyle/>
          <a:p>
            <a:pPr algn="just" rtl="0">
              <a:buNone/>
            </a:pPr>
            <a:r>
              <a:rPr lang="en-US" sz="3400" b="1" i="1" dirty="0" smtClean="0"/>
              <a:t>Definitions of </a:t>
            </a:r>
            <a:r>
              <a:rPr lang="en-US" sz="3400" b="1" dirty="0" smtClean="0"/>
              <a:t>International Classification of Impairments, Disabilities and Handicaps (ICIDH)</a:t>
            </a:r>
            <a:endParaRPr lang="en-US" b="1" dirty="0" smtClean="0"/>
          </a:p>
          <a:p>
            <a:pPr algn="just" rtl="0"/>
            <a:r>
              <a:rPr lang="en-US" b="1" dirty="0" smtClean="0"/>
              <a:t>World Health Organization in 1980, draws a three-fold distinction between impairment, disability and handicap, defined as follows:</a:t>
            </a:r>
          </a:p>
          <a:p>
            <a:pPr algn="just" rtl="0"/>
            <a:r>
              <a:rPr lang="en-US" sz="3300" b="1" i="1" dirty="0" smtClean="0">
                <a:solidFill>
                  <a:srgbClr val="FF0000"/>
                </a:solidFill>
              </a:rPr>
              <a:t>Impairment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/>
              <a:t>is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/>
              <a:t>any </a:t>
            </a:r>
            <a:r>
              <a:rPr lang="en-US" b="1" i="1" dirty="0" smtClean="0">
                <a:solidFill>
                  <a:srgbClr val="0070C0"/>
                </a:solidFill>
              </a:rPr>
              <a:t>loss or abnormality </a:t>
            </a:r>
            <a:r>
              <a:rPr lang="en-US" b="1" i="1" dirty="0" smtClean="0"/>
              <a:t>of psychological, physiological or anatomical structure or function.</a:t>
            </a:r>
          </a:p>
          <a:p>
            <a:pPr algn="just" rtl="0"/>
            <a:r>
              <a:rPr lang="en-US" sz="3300" b="1" i="1" dirty="0" smtClean="0">
                <a:solidFill>
                  <a:srgbClr val="FF0000"/>
                </a:solidFill>
              </a:rPr>
              <a:t>Disability</a:t>
            </a:r>
            <a:r>
              <a:rPr lang="en-US" b="1" i="1" dirty="0" smtClean="0"/>
              <a:t> is </a:t>
            </a:r>
            <a:r>
              <a:rPr lang="en-US" b="1" i="1" dirty="0" smtClean="0">
                <a:solidFill>
                  <a:srgbClr val="0070C0"/>
                </a:solidFill>
              </a:rPr>
              <a:t>any restriction or lack </a:t>
            </a:r>
            <a:r>
              <a:rPr lang="en-US" b="1" i="1" dirty="0" smtClean="0"/>
              <a:t>(resulting from an impairment) of ability to perform an activity in the manner or within the range considered normal for a human being. </a:t>
            </a:r>
          </a:p>
          <a:p>
            <a:pPr algn="just" rtl="0"/>
            <a:r>
              <a:rPr lang="en-US" sz="3300" b="1" i="1" dirty="0" smtClean="0">
                <a:solidFill>
                  <a:srgbClr val="FF0000"/>
                </a:solidFill>
              </a:rPr>
              <a:t>Handicap </a:t>
            </a:r>
            <a:r>
              <a:rPr lang="en-US" sz="2800" b="1" i="1" dirty="0" smtClean="0"/>
              <a:t>is</a:t>
            </a:r>
            <a:r>
              <a:rPr lang="en-US" b="1" i="1" dirty="0" smtClean="0"/>
              <a:t> a disadvantage for a given individual, resulting from </a:t>
            </a:r>
            <a:r>
              <a:rPr lang="en-US" b="1" i="1" dirty="0" smtClean="0">
                <a:solidFill>
                  <a:srgbClr val="0070C0"/>
                </a:solidFill>
              </a:rPr>
              <a:t>an impairment or a disability</a:t>
            </a:r>
            <a:r>
              <a:rPr lang="en-US" b="1" i="1" dirty="0" smtClean="0"/>
              <a:t>, that prevents the fulfillment of a role that is considered normal (depending on age, sex and social and cultural factors) for that individual.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handicapped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Handicap is therefore </a:t>
            </a:r>
            <a:r>
              <a:rPr lang="en-US" b="1" dirty="0" smtClean="0">
                <a:solidFill>
                  <a:srgbClr val="0070C0"/>
                </a:solidFill>
              </a:rPr>
              <a:t>a function of the relationship </a:t>
            </a:r>
            <a:r>
              <a:rPr lang="en-US" dirty="0" smtClean="0"/>
              <a:t>between </a:t>
            </a:r>
            <a:r>
              <a:rPr lang="en-US" b="1" dirty="0" smtClean="0">
                <a:solidFill>
                  <a:srgbClr val="0070C0"/>
                </a:solidFill>
              </a:rPr>
              <a:t>disabled persons </a:t>
            </a:r>
            <a:r>
              <a:rPr lang="en-US" dirty="0" smtClean="0"/>
              <a:t>and</a:t>
            </a:r>
            <a:r>
              <a:rPr lang="en-US" b="1" dirty="0" smtClean="0">
                <a:solidFill>
                  <a:srgbClr val="0070C0"/>
                </a:solidFill>
              </a:rPr>
              <a:t> their environment</a:t>
            </a:r>
            <a:r>
              <a:rPr lang="en-US" dirty="0" smtClean="0"/>
              <a:t>. </a:t>
            </a:r>
          </a:p>
          <a:p>
            <a:pPr algn="just" rtl="0"/>
            <a:r>
              <a:rPr lang="en-US" dirty="0" smtClean="0"/>
              <a:t>It occurs when they encounter </a:t>
            </a:r>
            <a:r>
              <a:rPr lang="en-US" b="1" dirty="0" smtClean="0">
                <a:solidFill>
                  <a:srgbClr val="0070C0"/>
                </a:solidFill>
              </a:rPr>
              <a:t>cultural, physical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0070C0"/>
                </a:solidFill>
              </a:rPr>
              <a:t>social</a:t>
            </a:r>
            <a:r>
              <a:rPr lang="en-US" dirty="0" smtClean="0"/>
              <a:t> barriers which prevent their access to the various systems of society that are available to other citizens. </a:t>
            </a:r>
          </a:p>
          <a:p>
            <a:pPr algn="just" rtl="0"/>
            <a:r>
              <a:rPr lang="en-US" dirty="0" smtClean="0"/>
              <a:t>'handicap'-focuses on the person as </a:t>
            </a:r>
            <a:r>
              <a:rPr lang="en-US" dirty="0" smtClean="0">
                <a:solidFill>
                  <a:srgbClr val="0070C0"/>
                </a:solidFill>
              </a:rPr>
              <a:t>a social being </a:t>
            </a:r>
            <a:r>
              <a:rPr lang="en-US" dirty="0" smtClean="0"/>
              <a:t>and reflects the interaction with and adaptation to the person's surroundings.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Task( true or false 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All disabled people are impaired</a:t>
            </a:r>
          </a:p>
          <a:p>
            <a:pPr algn="just" rtl="0"/>
            <a:r>
              <a:rPr lang="en-US" dirty="0" smtClean="0"/>
              <a:t>All handicapped people are disabled</a:t>
            </a:r>
          </a:p>
          <a:p>
            <a:pPr algn="just" rtl="0"/>
            <a:r>
              <a:rPr lang="en-US" dirty="0" smtClean="0"/>
              <a:t>A </a:t>
            </a:r>
            <a:r>
              <a:rPr lang="en-US" dirty="0" smtClean="0"/>
              <a:t>person can be impaired and </a:t>
            </a:r>
            <a:r>
              <a:rPr lang="en-US" dirty="0" smtClean="0"/>
              <a:t>necessarily </a:t>
            </a:r>
            <a:r>
              <a:rPr lang="en-US" dirty="0" smtClean="0"/>
              <a:t>be disabled.</a:t>
            </a:r>
          </a:p>
          <a:p>
            <a:pPr algn="just" rtl="0"/>
            <a:r>
              <a:rPr lang="en-US" dirty="0" smtClean="0"/>
              <a:t>A person can be disabled without Being handicapped.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2263</TotalTime>
  <Words>2136</Words>
  <Application>Microsoft Office PowerPoint</Application>
  <PresentationFormat>On-screen Show (4:3)</PresentationFormat>
  <Paragraphs>264</Paragraphs>
  <Slides>39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Garmond (W1)</vt:lpstr>
      <vt:lpstr>Symbol</vt:lpstr>
      <vt:lpstr>Tw Cen MT</vt:lpstr>
      <vt:lpstr>Wingdings</vt:lpstr>
      <vt:lpstr>Wingdings 2</vt:lpstr>
      <vt:lpstr>Median</vt:lpstr>
      <vt:lpstr> The basic concept of Disability</vt:lpstr>
      <vt:lpstr>PowerPoint Presentation</vt:lpstr>
      <vt:lpstr>PowerPoint Presentation</vt:lpstr>
      <vt:lpstr>What is Disability? </vt:lpstr>
      <vt:lpstr>PowerPoint Presentation</vt:lpstr>
      <vt:lpstr>What is Disability? </vt:lpstr>
      <vt:lpstr>What is Disability?</vt:lpstr>
      <vt:lpstr>handicapped</vt:lpstr>
      <vt:lpstr>Task( true or false )</vt:lpstr>
      <vt:lpstr>International Classification of Functioning, Disability and Health (ICF)  </vt:lpstr>
      <vt:lpstr>International Classification of Functioning, Disability and Health (ICF)  </vt:lpstr>
      <vt:lpstr>The International Classification of Function, Disability and Health (ICF)</vt:lpstr>
      <vt:lpstr>The International Classification of Function, Disability and Health (ICF)</vt:lpstr>
      <vt:lpstr>Models of Disability </vt:lpstr>
      <vt:lpstr>PowerPoint Presentation</vt:lpstr>
      <vt:lpstr>Models of Disability </vt:lpstr>
      <vt:lpstr>Models of Disability </vt:lpstr>
      <vt:lpstr>Dimensions of disability: People with disabilities are not a homogeneous  group</vt:lpstr>
      <vt:lpstr>Select the best answer</vt:lpstr>
      <vt:lpstr>Select the best answer</vt:lpstr>
      <vt:lpstr>Select the best answer</vt:lpstr>
      <vt:lpstr>Types of Disability</vt:lpstr>
      <vt:lpstr>1-Physical disabilities</vt:lpstr>
      <vt:lpstr>Physical disabilities(Causes)</vt:lpstr>
      <vt:lpstr>2-Sensory Disability</vt:lpstr>
      <vt:lpstr>a)Visual Impairment </vt:lpstr>
      <vt:lpstr>b)Hearing Impairment </vt:lpstr>
      <vt:lpstr>  c-Olfactory and gustatory impairment </vt:lpstr>
      <vt:lpstr>d-Somatosensory Impairment </vt:lpstr>
      <vt:lpstr>e-Balance disorder </vt:lpstr>
      <vt:lpstr>3-Cognitive /Intellectual  Impairment </vt:lpstr>
      <vt:lpstr>Disability Mental/Psychiatric </vt:lpstr>
      <vt:lpstr>5-Developmental Disability</vt:lpstr>
      <vt:lpstr>Invisible Disability</vt:lpstr>
      <vt:lpstr>Management</vt:lpstr>
      <vt:lpstr>Management</vt:lpstr>
      <vt:lpstr>Management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dr.rehab omar</dc:creator>
  <cp:lastModifiedBy>Rehab Farrag Gwada</cp:lastModifiedBy>
  <cp:revision>160</cp:revision>
  <dcterms:created xsi:type="dcterms:W3CDTF">2012-01-05T17:42:55Z</dcterms:created>
  <dcterms:modified xsi:type="dcterms:W3CDTF">2016-01-26T08:52:42Z</dcterms:modified>
</cp:coreProperties>
</file>